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ink/ink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888" r:id="rId5"/>
  </p:sldMasterIdLst>
  <p:notesMasterIdLst>
    <p:notesMasterId r:id="rId34"/>
  </p:notesMasterIdLst>
  <p:handoutMasterIdLst>
    <p:handoutMasterId r:id="rId35"/>
  </p:handoutMasterIdLst>
  <p:sldIdLst>
    <p:sldId id="257" r:id="rId6"/>
    <p:sldId id="296" r:id="rId7"/>
    <p:sldId id="305" r:id="rId8"/>
    <p:sldId id="295" r:id="rId9"/>
    <p:sldId id="316" r:id="rId10"/>
    <p:sldId id="302" r:id="rId11"/>
    <p:sldId id="260" r:id="rId12"/>
    <p:sldId id="259" r:id="rId13"/>
    <p:sldId id="291" r:id="rId14"/>
    <p:sldId id="311" r:id="rId15"/>
    <p:sldId id="292" r:id="rId16"/>
    <p:sldId id="261" r:id="rId17"/>
    <p:sldId id="314" r:id="rId18"/>
    <p:sldId id="287" r:id="rId19"/>
    <p:sldId id="303" r:id="rId20"/>
    <p:sldId id="283" r:id="rId21"/>
    <p:sldId id="307" r:id="rId22"/>
    <p:sldId id="312" r:id="rId23"/>
    <p:sldId id="313" r:id="rId24"/>
    <p:sldId id="304" r:id="rId25"/>
    <p:sldId id="269" r:id="rId26"/>
    <p:sldId id="294" r:id="rId27"/>
    <p:sldId id="297" r:id="rId28"/>
    <p:sldId id="298" r:id="rId29"/>
    <p:sldId id="309" r:id="rId30"/>
    <p:sldId id="310" r:id="rId31"/>
    <p:sldId id="268" r:id="rId32"/>
    <p:sldId id="290" r:id="rId33"/>
  </p:sldIdLst>
  <p:sldSz cx="9906000" cy="6858000" type="A4"/>
  <p:notesSz cx="7010400" cy="9296400"/>
  <p:custShowLst>
    <p:custShow name="Custom Show 1" id="0">
      <p:sldLst>
        <p:sld r:id="rId6"/>
      </p:sldLst>
    </p:custShow>
  </p:custShowLst>
  <p:photoAlbum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BA28219-47EA-468E-B586-FF31B9760644}">
          <p14:sldIdLst>
            <p14:sldId id="257"/>
            <p14:sldId id="296"/>
            <p14:sldId id="305"/>
            <p14:sldId id="295"/>
            <p14:sldId id="316"/>
            <p14:sldId id="302"/>
            <p14:sldId id="260"/>
            <p14:sldId id="259"/>
            <p14:sldId id="291"/>
            <p14:sldId id="311"/>
            <p14:sldId id="292"/>
            <p14:sldId id="261"/>
            <p14:sldId id="314"/>
            <p14:sldId id="287"/>
            <p14:sldId id="303"/>
            <p14:sldId id="283"/>
            <p14:sldId id="307"/>
            <p14:sldId id="312"/>
            <p14:sldId id="313"/>
          </p14:sldIdLst>
        </p14:section>
        <p14:section name="Untitled Section" id="{E655E5F9-065B-4B09-AA90-86C12905DA76}">
          <p14:sldIdLst>
            <p14:sldId id="304"/>
            <p14:sldId id="269"/>
            <p14:sldId id="294"/>
            <p14:sldId id="297"/>
            <p14:sldId id="298"/>
            <p14:sldId id="309"/>
            <p14:sldId id="310"/>
            <p14:sldId id="268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88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6E19C5E-CD9D-4A97-8B48-C1A545911A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0DDC13D-9C52-4B0A-BD2E-27A82AAC26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0790C7-2882-4DDE-BF9F-A17BF0C3661D}" type="datetimeFigureOut">
              <a:rPr lang="en-US"/>
              <a:pPr>
                <a:defRPr/>
              </a:pPr>
              <a:t>11/28/2019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C28F65-9C48-4553-B42B-569750831F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3723C4-80EE-460A-8BA0-AAB3406A7E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CD49AF-7D56-42E7-8EAD-D1ADD2CC6E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9-09-30T14:27:00.11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-4 2907 0</inkml:trace>
  <inkml:trace contextRef="#ctx0" brushRef="#br0" timeOffset="-3501.1924">-4 2769 0</inkml:trace>
  <inkml:trace contextRef="#ctx0" brushRef="#br0" timeOffset="-4675.0359">-4 2529 0</inkml:trace>
  <inkml:trace contextRef="#ctx0" brushRef="#br0" timeOffset="-5909.1205">-4 2322 0</inkml:trace>
  <inkml:trace contextRef="#ctx0" brushRef="#br0" timeOffset="-9189.6447">-4 2116 0</inkml:trace>
  <inkml:trace contextRef="#ctx0" brushRef="#br0" timeOffset="-12675.6367">-4 1376 0</inkml:trace>
  <inkml:trace contextRef="#ctx0" brushRef="#br0" timeOffset="-11550.8825">-4 1583 0</inkml:trace>
  <inkml:trace contextRef="#ctx0" brushRef="#br0" timeOffset="-10410.4782">-4 1806 0</inkml:trace>
  <inkml:trace contextRef="#ctx0" brushRef="#br0" timeOffset="-18942.1437">-4 448 0</inkml:trace>
  <inkml:trace contextRef="#ctx0" brushRef="#br0" timeOffset="-15768.6121">13 722 0</inkml:trace>
  <inkml:trace contextRef="#ctx0" brushRef="#br0" timeOffset="-13706.5907">-21 1101 0</inkml:trace>
  <inkml:trace contextRef="#ctx0" brushRef="#br0" timeOffset="-20039.0604">-4 258 0</inkml:trace>
  <inkml:trace contextRef="#ctx0" brushRef="#br0" timeOffset="162169.5628">-4 138 0</inkml:trace>
  <inkml:trace contextRef="#ctx0" brushRef="#br0" timeOffset="-21773.0883">-4 0 0</inkml:trace>
  <inkml:trace contextRef="#ctx0" brushRef="#br0" timeOffset="3232.3737">185 2889 0</inkml:trace>
  <inkml:trace contextRef="#ctx0" brushRef="#br0" timeOffset="6562.909">323 2889 0</inkml:trace>
  <inkml:trace contextRef="#ctx0" brushRef="#br0" timeOffset="8078.1701">495 2889 0</inkml:trace>
  <inkml:trace contextRef="#ctx0" brushRef="#br0" timeOffset="9171.6685">666 2889 0</inkml:trace>
  <inkml:trace contextRef="#ctx0" brushRef="#br0" timeOffset="10596.4308">805 2889 0</inkml:trace>
  <inkml:trace contextRef="#ctx0" brushRef="#br0" timeOffset="12127.328">994 2889 0</inkml:trace>
  <inkml:trace contextRef="#ctx0" brushRef="#br0" timeOffset="14065.9372">1097 2889 0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9-09-30T14:35:32.234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202-28 0</inkml:trace>
  <inkml:trace contextRef="#ctx0" brushRef="#br0" timeOffset="827.9281">392-28 0</inkml:trace>
  <inkml:trace contextRef="#ctx0" brushRef="#br0" timeOffset="1577.7574">598-45 0</inkml:trace>
  <inkml:trace contextRef="#ctx0" brushRef="#br0" timeOffset="5203.9396">839-28 0</inkml:trace>
  <inkml:trace contextRef="#ctx0" brushRef="#br0" timeOffset="6141.2172">1028-45 0</inkml:trace>
  <inkml:trace contextRef="#ctx0" brushRef="#br0" timeOffset="7078.5056">1234-45 0</inkml:trace>
  <inkml:trace contextRef="#ctx0" brushRef="#br0" timeOffset="8689.8236">1613-62 0</inkml:trace>
  <inkml:trace contextRef="#ctx0" brushRef="#br0" timeOffset="7906.4306">1544-62 0</inkml:trace>
  <inkml:trace contextRef="#ctx0" brushRef="#br0" timeOffset="9486.8671">1802-62 0</inkml:trace>
  <inkml:trace contextRef="#ctx0" brushRef="#br0" timeOffset="10283.5557">2026-62 0</inkml:trace>
  <inkml:trace contextRef="#ctx0" brushRef="#br0" timeOffset="11033.3797">2283-62 0</inkml:trace>
  <inkml:trace contextRef="#ctx0" brushRef="#br0" timeOffset="11845.6903">2559-62 0</inkml:trace>
  <inkml:trace contextRef="#ctx0" brushRef="#br0" timeOffset="12660.527">2765-62 0</inkml:trace>
  <inkml:trace contextRef="#ctx0" brushRef="#br0" timeOffset="13785.2633">2938-79 0</inkml:trace>
  <inkml:trace contextRef="#ctx0" brushRef="#br0" timeOffset="14738.1661">3178-79 0</inkml:trace>
  <inkml:trace contextRef="#ctx0" brushRef="#br0" timeOffset="15550.4764">3454-79 0</inkml:trace>
  <inkml:trace contextRef="#ctx0" brushRef="#br0" timeOffset="16284.6802">3660-79 0</inkml:trace>
  <inkml:trace contextRef="#ctx0" brushRef="#br0" timeOffset="17550.0108">3900-79 0</inkml:trace>
  <inkml:trace contextRef="#ctx0" brushRef="#br0" timeOffset="18364.7221">4159-79 0</inkml:trace>
  <inkml:trace contextRef="#ctx0" brushRef="#br0" timeOffset="19115.5457">4520-97 0</inkml:trace>
  <inkml:trace contextRef="#ctx0" brushRef="#br0" timeOffset="19926.8574">4846-97 0</inkml:trace>
  <inkml:trace contextRef="#ctx0" brushRef="#br0" timeOffset="20661.0874">5002-97 0</inkml:trace>
  <inkml:trace contextRef="#ctx0" brushRef="#br0" timeOffset="21443.1534">5191-97 0</inkml:trace>
  <inkml:trace contextRef="#ctx0" brushRef="#br0" timeOffset="25943.0511">5448-62 0</inkml:trace>
  <inkml:trace contextRef="#ctx0" brushRef="#br0" timeOffset="27773.1966">5689-97 0</inkml:trace>
  <inkml:trace contextRef="#ctx0" brushRef="#br0" timeOffset="29225.9749">5981-97 0</inkml:trace>
  <inkml:trace contextRef="#ctx0" brushRef="#br0" timeOffset="30522.5474">6154-97 0</inkml:trace>
  <inkml:trace contextRef="#ctx0" brushRef="#br0" timeOffset="31459.8277">6446-148 0</inkml:trace>
  <inkml:trace contextRef="#ctx0" brushRef="#br0" timeOffset="32881.3703">6446-114 0</inkml:trace>
  <inkml:trace contextRef="#ctx0" brushRef="#br0" timeOffset="33554.6271">6567-114 0</inkml:trace>
  <inkml:trace contextRef="#ctx0" brushRef="#br0" timeOffset="34491.9093">6687-114 0</inkml:trace>
  <inkml:trace contextRef="#ctx0" brushRef="#br0" timeOffset="35226.1115">6756-114 0</inkml:trace>
  <inkml:trace contextRef="#ctx0" brushRef="#br0" timeOffset="36210.2566">6893-114 0</inkml:trace>
  <inkml:trace contextRef="#ctx0" brushRef="#br0" timeOffset="36788.2466">7048-114 0</inkml:trace>
  <inkml:trace contextRef="#ctx0" brushRef="#br0" timeOffset="37834.8772">7186-114 0</inkml:trace>
  <inkml:trace contextRef="#ctx0" brushRef="#br0" timeOffset="-5159.1756">7461-114 0</inkml:trace>
  <inkml:trace contextRef="#ctx0" brushRef="#br0" timeOffset="38522.2152">7358-114 0</inkml:trace>
  <inkml:trace contextRef="#ctx0" brushRef="#br0" timeOffset="-26333.332">5621 1693 0</inkml:trace>
  <inkml:trace contextRef="#ctx0" brushRef="#br0" timeOffset="-25521.0187">5792 1693 0</inkml:trace>
  <inkml:trace contextRef="#ctx0" brushRef="#br0" timeOffset="-24693.0848">5981 1693 0</inkml:trace>
  <inkml:trace contextRef="#ctx0" brushRef="#br0" timeOffset="-50588.5712">-21 1761 0</inkml:trace>
  <inkml:trace contextRef="#ctx0" brushRef="#br0" timeOffset="-51371.3235">-21 1641 0</inkml:trace>
  <inkml:trace contextRef="#ctx0" brushRef="#br0" timeOffset="-52297.1625">-21 1486 0</inkml:trace>
  <inkml:trace contextRef="#ctx0" brushRef="#br0" timeOffset="-49526.3275">151 1761 0</inkml:trace>
  <inkml:trace contextRef="#ctx0" brushRef="#br0" timeOffset="-48792.1233">323 1761 0</inkml:trace>
  <inkml:trace contextRef="#ctx0" brushRef="#br0" timeOffset="-48011.0564">392 1761 0</inkml:trace>
  <inkml:trace contextRef="#ctx0" brushRef="#br0" timeOffset="-47308.0971">650 1761 0</inkml:trace>
  <inkml:trace contextRef="#ctx0" brushRef="#br0" timeOffset="-46230.119">822 1761 0</inkml:trace>
  <inkml:trace contextRef="#ctx0" brushRef="#br0" timeOffset="-45433.5365">1028 1761 0</inkml:trace>
  <inkml:trace contextRef="#ctx0" brushRef="#br0" timeOffset="-44636.8463">1217 1761 0</inkml:trace>
  <inkml:trace contextRef="#ctx0" brushRef="#br0" timeOffset="-43918.0985">1441 1761 0</inkml:trace>
  <inkml:trace contextRef="#ctx0" brushRef="#br0" timeOffset="-43105.7927">1716 1761 0</inkml:trace>
  <inkml:trace contextRef="#ctx0" brushRef="#br0" timeOffset="-42262.2402">1992 1761 0</inkml:trace>
  <inkml:trace contextRef="#ctx0" brushRef="#br0" timeOffset="-41540.1688">2318 1744 0</inkml:trace>
  <inkml:trace contextRef="#ctx0" brushRef="#br0" timeOffset="-40743.4765">2508 1727 0</inkml:trace>
  <inkml:trace contextRef="#ctx0" brushRef="#br0" timeOffset="-39931.1438">2834 1710 0</inkml:trace>
  <inkml:trace contextRef="#ctx0" brushRef="#br0" timeOffset="-38384.5838">3024 1693 0</inkml:trace>
  <inkml:trace contextRef="#ctx0" brushRef="#br0" timeOffset="-37541.1055">3315 1693 0</inkml:trace>
  <inkml:trace contextRef="#ctx0" brushRef="#br0" timeOffset="-36210.0886">3591 1693 0</inkml:trace>
  <inkml:trace contextRef="#ctx0" brushRef="#br0" timeOffset="-33741.7878">3814 1693 0</inkml:trace>
  <inkml:trace contextRef="#ctx0" brushRef="#br0" timeOffset="-32802.005">4124 1693 0</inkml:trace>
  <inkml:trace contextRef="#ctx0" brushRef="#br0" timeOffset="-31520.9866">4313 1693 0</inkml:trace>
  <inkml:trace contextRef="#ctx0" brushRef="#br0" timeOffset="-30458.8031">4520 1693 0</inkml:trace>
  <inkml:trace contextRef="#ctx0" brushRef="#br0" timeOffset="-29630.8291">4675 1693 0</inkml:trace>
  <inkml:trace contextRef="#ctx0" brushRef="#br0" timeOffset="-28771.6931">4881 1693 0</inkml:trace>
  <inkml:trace contextRef="#ctx0" brushRef="#br0" timeOffset="-27990.627">5242 1693 0</inkml:trace>
  <inkml:trace contextRef="#ctx0" brushRef="#br0" timeOffset="-27115.8337">5414 1693 0</inkml:trace>
  <inkml:trace contextRef="#ctx0" brushRef="#br0" timeOffset="-23927.6414">6120 1693 0</inkml:trace>
  <inkml:trace contextRef="#ctx0" brushRef="#br0" timeOffset="-22912.2573">6429 1676 0</inkml:trace>
  <inkml:trace contextRef="#ctx0" brushRef="#br0" timeOffset="-22162.4231">6670 1676 0</inkml:trace>
  <inkml:trace contextRef="#ctx0" brushRef="#br0" timeOffset="-21363.3459">6842 1676 0</inkml:trace>
  <inkml:trace contextRef="#ctx0" brushRef="#br0" timeOffset="-20582.2688">7152 1641 0</inkml:trace>
  <inkml:trace contextRef="#ctx0" brushRef="#br0" timeOffset="-19785.5904">7237 1641 0</inkml:trace>
  <inkml:trace contextRef="#ctx0" brushRef="#br0" timeOffset="-15160.3717">7392 1624 0</inkml:trace>
  <inkml:trace contextRef="#ctx0" brushRef="#br0" timeOffset="-13551.3764">7461 1607 0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9-09-30T14:35:24.137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9187 188 0</inkml:trace>
  <inkml:trace contextRef="#ctx0" brushRef="#br0" timeOffset="1249.7101">9187 85 0</inkml:trace>
  <inkml:trace contextRef="#ctx0" brushRef="#br0" timeOffset="-4298.2369">9187 1391 0</inkml:trace>
  <inkml:trace contextRef="#ctx0" brushRef="#br0" timeOffset="-3280.483">9187 1203 0</inkml:trace>
  <inkml:trace contextRef="#ctx0" brushRef="#br0" timeOffset="-2390.0651">9187 910 0</inkml:trace>
  <inkml:trace contextRef="#ctx0" brushRef="#br0" timeOffset="-1593.3776">9187 635 0</inkml:trace>
  <inkml:trace contextRef="#ctx0" brushRef="#br0" timeOffset="-812.3088">9187 429 0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9-09-30T14:34:39.094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-21 1255 0</inkml:trace>
  <inkml:trace contextRef="#ctx0" brushRef="#br0" timeOffset="-1060.9926">-21 1066 0</inkml:trace>
  <inkml:trace contextRef="#ctx0" brushRef="#br0" timeOffset="-1920.1687">-21 894 0</inkml:trace>
  <inkml:trace contextRef="#ctx0" brushRef="#br0" timeOffset="-4110.5351">-21 653 0</inkml:trace>
  <inkml:trace contextRef="#ctx0" brushRef="#br0" timeOffset="-9546.741">-4 275 0</inkml:trace>
  <inkml:trace contextRef="#ctx0" brushRef="#br0" timeOffset="-11267.1499">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577A0D8-FDCE-4BBB-BEE7-CFB961237B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08E42F-7BE2-4325-B4DD-BFDA3C8181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C59733-49BF-4FB9-A606-1C1D94B1E383}" type="datetimeFigureOut">
              <a:rPr lang="en-US"/>
              <a:pPr>
                <a:defRPr/>
              </a:pPr>
              <a:t>11/28/2019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246B3863-94BA-40B5-8C6D-96234E292E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698500"/>
            <a:ext cx="503237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5D62547-1926-4DB2-B1AD-B28DF5443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41FD03-60C5-464A-8C76-5BA776B1CE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E956E1-D12D-4C54-8244-D3F3DDB27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E16A7F-963C-4EA8-96A5-683F57D9F5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7092D11D-6454-489F-83B7-32564F44E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940A9F0E-A918-4CAE-B395-78595693F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/>
              <a:t>Age analysis, how many cases were carried forward and the reasons for the carry forward 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F1135318-D511-4073-9149-2E86522B4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5FFDB5-8F69-4064-9B71-7B458981C45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7092D11D-6454-489F-83B7-32564F44E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940A9F0E-A918-4CAE-B395-78595693F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F1135318-D511-4073-9149-2E86522B4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5FFDB5-8F69-4064-9B71-7B458981C45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3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E980143F-FD2C-46E8-A844-78A345962D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B459C09F-60C3-4E30-961B-713C5D5BFC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/>
              <a:t>Age analysis, how many cases were carried forward and the reasons for the carry forward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B9410593-C077-4128-AF39-83CE8C394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5772EC-A2A3-4DD1-96B4-17F997DACB4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5D8EFB24-5348-44C2-81EE-7F27F0444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631" r="839" b="797"/>
          <a:stretch>
            <a:fillRect/>
          </a:stretch>
        </p:blipFill>
        <p:spPr bwMode="auto">
          <a:xfrm>
            <a:off x="1801813" y="0"/>
            <a:ext cx="8101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31D3EA6E-D1E8-4D1A-A0C4-469CA18E9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7950"/>
            <a:ext cx="221138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964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84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22" y="1388534"/>
            <a:ext cx="3021245" cy="1371600"/>
          </a:xfrm>
        </p:spPr>
        <p:txBody>
          <a:bodyPr anchor="b">
            <a:normAutofit/>
          </a:bodyPr>
          <a:lstStyle>
            <a:lvl1pPr algn="ctr">
              <a:defRPr sz="19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8" y="982132"/>
            <a:ext cx="4443941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222" y="3031065"/>
            <a:ext cx="302124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34387" y="2912533"/>
            <a:ext cx="28555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388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1" y="1883832"/>
            <a:ext cx="5071476" cy="1371600"/>
          </a:xfrm>
        </p:spPr>
        <p:txBody>
          <a:bodyPr anchor="b">
            <a:normAutofit/>
          </a:bodyPr>
          <a:lstStyle>
            <a:lvl1pPr algn="ctr">
              <a:defRPr sz="227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77051" y="1041400"/>
            <a:ext cx="248896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511" y="3255432"/>
            <a:ext cx="507147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63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3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4815415"/>
            <a:ext cx="7807854" cy="566738"/>
          </a:xfrm>
        </p:spPr>
        <p:txBody>
          <a:bodyPr anchor="b">
            <a:normAutofit/>
          </a:bodyPr>
          <a:lstStyle>
            <a:lvl1pPr algn="ctr">
              <a:defRPr sz="19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6160" y="1041400"/>
            <a:ext cx="821110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513" y="5382153"/>
            <a:ext cx="7807854" cy="493712"/>
          </a:xfrm>
        </p:spPr>
        <p:txBody>
          <a:bodyPr>
            <a:normAutofit/>
          </a:bodyPr>
          <a:lstStyle>
            <a:lvl1pPr marL="0" indent="0" algn="ctr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61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393" y="982132"/>
            <a:ext cx="7794095" cy="2954868"/>
          </a:xfrm>
        </p:spPr>
        <p:txBody>
          <a:bodyPr anchor="ctr">
            <a:normAutofit/>
          </a:bodyPr>
          <a:lstStyle>
            <a:lvl1pPr algn="ctr">
              <a:defRPr sz="2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393" y="4343400"/>
            <a:ext cx="7794095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25">
                <a:solidFill>
                  <a:schemeClr val="tx1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34387" y="4140199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277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8" y="982132"/>
            <a:ext cx="7553323" cy="2370668"/>
          </a:xfrm>
        </p:spPr>
        <p:txBody>
          <a:bodyPr anchor="ctr">
            <a:normAutofit/>
          </a:bodyPr>
          <a:lstStyle>
            <a:lvl1pPr algn="ctr">
              <a:defRPr sz="26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0785" y="3352800"/>
            <a:ext cx="718185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625"/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4343400"/>
            <a:ext cx="780785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25">
                <a:solidFill>
                  <a:schemeClr val="tx1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0386" y="879961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lvl="0"/>
            <a:r>
              <a:rPr lang="en-US" sz="6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2717" y="2827870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lvl="0" algn="r"/>
            <a:r>
              <a:rPr lang="en-US" sz="65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134387" y="4140199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148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4" y="3308581"/>
            <a:ext cx="7807855" cy="1468800"/>
          </a:xfrm>
        </p:spPr>
        <p:txBody>
          <a:bodyPr anchor="b">
            <a:normAutofit/>
          </a:bodyPr>
          <a:lstStyle>
            <a:lvl1pPr algn="l">
              <a:defRPr sz="2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4777381"/>
            <a:ext cx="780785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625">
                <a:solidFill>
                  <a:schemeClr val="tx1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51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8" y="982132"/>
            <a:ext cx="7553323" cy="2243668"/>
          </a:xfrm>
        </p:spPr>
        <p:txBody>
          <a:bodyPr anchor="ctr">
            <a:normAutofit/>
          </a:bodyPr>
          <a:lstStyle>
            <a:lvl1pPr algn="ctr">
              <a:defRPr sz="26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052513" y="3639312"/>
            <a:ext cx="780785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950">
                <a:solidFill>
                  <a:schemeClr val="tx1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4529667"/>
            <a:ext cx="780785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0386" y="879961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lvl="0"/>
            <a:r>
              <a:rPr lang="en-US" sz="6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12717" y="2599261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lvl="0" algn="r"/>
            <a:r>
              <a:rPr lang="en-US" sz="65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34387" y="3429000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2934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982132"/>
            <a:ext cx="7807854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052513" y="3630168"/>
            <a:ext cx="780785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75">
                <a:solidFill>
                  <a:schemeClr val="tx1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2" y="4470400"/>
            <a:ext cx="780785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34387" y="3429000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6280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200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C954D6F9-506A-4237-88C1-70826638C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631" r="839" b="797"/>
          <a:stretch>
            <a:fillRect/>
          </a:stretch>
        </p:blipFill>
        <p:spPr bwMode="auto">
          <a:xfrm>
            <a:off x="1801813" y="0"/>
            <a:ext cx="8101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979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1977" y="982132"/>
            <a:ext cx="1536352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1" y="982132"/>
            <a:ext cx="6039333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20191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202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9FB0AF-2A45-4EF1-A5B4-99BB1661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784409-9734-4140-ADC0-CAD072E6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6BB3B-B246-4642-9EE2-CA605901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70EB-ED1E-4680-9156-96456D82F7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724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759" y="0"/>
            <a:ext cx="9937818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7574" y="1871132"/>
            <a:ext cx="5537731" cy="1515533"/>
          </a:xfrm>
        </p:spPr>
        <p:txBody>
          <a:bodyPr anchor="b">
            <a:noAutofit/>
          </a:bodyPr>
          <a:lstStyle>
            <a:lvl1pPr algn="ctr">
              <a:defRPr sz="438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7574" y="3657597"/>
            <a:ext cx="5537731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706">
                <a:solidFill>
                  <a:schemeClr val="tx1"/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86376" y="5037663"/>
            <a:ext cx="729192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7573" y="5037663"/>
            <a:ext cx="4236891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7482" y="5037663"/>
            <a:ext cx="44782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7574" y="3522131"/>
            <a:ext cx="55377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52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31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44" y="1752606"/>
            <a:ext cx="6628934" cy="1822514"/>
          </a:xfrm>
        </p:spPr>
        <p:txBody>
          <a:bodyPr anchor="b">
            <a:normAutofit/>
          </a:bodyPr>
          <a:lstStyle>
            <a:lvl1pPr algn="ctr">
              <a:defRPr sz="35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242" y="3846052"/>
            <a:ext cx="6628936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950">
                <a:solidFill>
                  <a:schemeClr val="tx1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35338" y="3710585"/>
            <a:ext cx="66327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477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989" y="2560320"/>
            <a:ext cx="3833622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342" y="2560320"/>
            <a:ext cx="3833622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32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2658533"/>
            <a:ext cx="3833622" cy="576262"/>
          </a:xfrm>
        </p:spPr>
        <p:txBody>
          <a:bodyPr anchor="b">
            <a:noAutofit/>
          </a:bodyPr>
          <a:lstStyle>
            <a:lvl1pPr marL="0" indent="0">
              <a:spcBef>
                <a:spcPts val="546"/>
              </a:spcBef>
              <a:spcAft>
                <a:spcPts val="488"/>
              </a:spcAft>
              <a:buNone/>
              <a:defRPr sz="2275" b="0">
                <a:solidFill>
                  <a:schemeClr val="accent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2513" y="3243263"/>
            <a:ext cx="3833622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1794" y="2658533"/>
            <a:ext cx="3833622" cy="576262"/>
          </a:xfrm>
        </p:spPr>
        <p:txBody>
          <a:bodyPr anchor="b">
            <a:noAutofit/>
          </a:bodyPr>
          <a:lstStyle>
            <a:lvl1pPr marL="0" indent="0">
              <a:spcBef>
                <a:spcPts val="546"/>
              </a:spcBef>
              <a:spcAft>
                <a:spcPts val="488"/>
              </a:spcAft>
              <a:buNone/>
              <a:defRPr sz="2275" b="0">
                <a:solidFill>
                  <a:schemeClr val="accent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1794" y="3243263"/>
            <a:ext cx="3833622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386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391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C1E51-D129-4033-88FD-923655A52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01B00A-8EE2-4141-9691-50804504E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5246DF-B212-46D6-87F1-E2B1FBB58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832D00-E599-4B81-AA6A-85A75C1D9B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xmlns="" id="{3698160D-574D-4210-B8BB-F5D60673D5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xmlns="" id="{CF887923-49FE-40F0-AE7B-97CC5681D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85" y="0"/>
            <a:ext cx="9936844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2514" y="982133"/>
            <a:ext cx="7800972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2556932"/>
            <a:ext cx="780097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0469" y="5969000"/>
            <a:ext cx="13001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2513" y="5969000"/>
            <a:ext cx="593604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2545" y="5969000"/>
            <a:ext cx="44094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33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hdr="0" ftr="0" dt="0"/>
  <p:txStyles>
    <p:titleStyle>
      <a:lvl1pPr algn="ctr" defTabSz="371475" rtl="0" eaLnBrk="1" latinLnBrk="0" hangingPunct="1">
        <a:spcBef>
          <a:spcPct val="0"/>
        </a:spcBef>
        <a:buNone/>
        <a:defRPr sz="357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2172" indent="-232172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115000"/>
        <a:buFont typeface="Arial"/>
        <a:buChar char="•"/>
        <a:defRPr sz="19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03647" indent="-232172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115000"/>
        <a:buFont typeface="Arial"/>
        <a:buChar char="•"/>
        <a:defRPr sz="162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75122" indent="-232172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115000"/>
        <a:buFont typeface="Arial"/>
        <a:buChar char="•"/>
        <a:defRPr sz="146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253728" indent="-139303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115000"/>
        <a:buFont typeface="Arial"/>
        <a:buChar char="•"/>
        <a:defRPr sz="13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25203" indent="-139303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115000"/>
        <a:buFont typeface="Arial"/>
        <a:buChar char="•"/>
        <a:defRPr sz="113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043113" indent="-185738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115000"/>
        <a:buFont typeface="Arial"/>
        <a:buChar char="•"/>
        <a:defRPr sz="113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115000"/>
        <a:buFont typeface="Arial"/>
        <a:buChar char="•"/>
        <a:defRPr sz="113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115000"/>
        <a:buFont typeface="Arial"/>
        <a:buChar char="•"/>
        <a:defRPr sz="113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115000"/>
        <a:buFont typeface="Arial"/>
        <a:buChar char="•"/>
        <a:defRPr sz="113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5" Type="http://schemas.openxmlformats.org/officeDocument/2006/relationships/image" Target="../media/image10.emf"/><Relationship Id="rId4" Type="http://schemas.openxmlformats.org/officeDocument/2006/relationships/customXml" Target="../ink/ink2.xml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8">
            <a:extLst>
              <a:ext uri="{FF2B5EF4-FFF2-40B4-BE49-F238E27FC236}">
                <a16:creationId xmlns:a16="http://schemas.microsoft.com/office/drawing/2014/main" xmlns="" id="{7579BDCD-1105-4D33-86BA-9A2AA399B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64353"/>
            <a:ext cx="90678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600" b="1" dirty="0"/>
          </a:p>
          <a:p>
            <a:pPr algn="ctr" eaLnBrk="1" hangingPunct="1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PORTFOLIO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COMMITTEE ON TRADE AND INDUSTRY</a:t>
            </a:r>
          </a:p>
          <a:p>
            <a:pPr algn="ctr" eaLnBrk="1" hangingPunct="1"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TRIBUNAL </a:t>
            </a:r>
          </a:p>
          <a:p>
            <a:pPr algn="ctr" eaLnBrk="1" hangingPunct="1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Annual Report &amp;</a:t>
            </a:r>
          </a:p>
          <a:p>
            <a:pPr algn="ctr" eaLnBrk="1" hangingPunct="1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Quarter Performance Report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2019/20</a:t>
            </a:r>
          </a:p>
          <a:p>
            <a:pPr algn="ctr" eaLnBrk="1" hangingPunct="1"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 November 2019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n-US" sz="2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4F01E59C-B662-4DEA-9B64-6D4EC809C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7639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HIGHLIGHTS 2018/19 ANNUAL REPORT  (continued)</a:t>
            </a: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xmlns="" id="{987D7B69-754A-4B45-93DD-F3E4293D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685920"/>
            <a:ext cx="94488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arenR" startAt="2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Programme 2 Administration:</a:t>
            </a: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Targets: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but one targets were achieved (case management system, partially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Adjudication Guidelines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developed;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Advocacy: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Successful seminar on Alternative Disputes Resolution (ADR) in partnership with Mandela Institute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342900" eaLnBrk="1" hangingPunct="1">
              <a:spcBef>
                <a:spcPct val="0"/>
              </a:spcBef>
              <a:buFont typeface="+mj-lt"/>
              <a:buAutoNum type="romanLcPeriod"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Approximately 150 attendees (academics and practitioners in the legal field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0" eaLnBrk="1" hangingPunct="1">
              <a:spcBef>
                <a:spcPct val="0"/>
              </a:spcBef>
              <a:buNone/>
              <a:defRPr/>
            </a:pP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Organizational Review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completed: Compliment reduction-28 to 21 posts.12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filled;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AutoNum type="alphaLcParenR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Specialist Committee on Company Law: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Gave input to enhance CT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mandate.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10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50532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4F01E59C-B662-4DEA-9B64-6D4EC809C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7638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HIGHLIGHTS 2019/20 ANNUAL REPORT  (continued) </a:t>
            </a: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xmlns="" id="{987D7B69-754A-4B45-93DD-F3E4293D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" y="624691"/>
            <a:ext cx="94488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0" eaLnBrk="1" hangingPunct="1"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342900" eaLnBrk="1" hangingPunct="1">
              <a:spcBef>
                <a:spcPct val="0"/>
              </a:spcBef>
              <a:buFont typeface="+mj-lt"/>
              <a:buAutoNum type="arabicParenR" startAt="3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Management: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irregular expenditure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incurred;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issues raised by the Auditor General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addressed;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Achieved clean audit report for the fourth consecutive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eaLnBrk="1" hangingPunct="1">
              <a:spcBef>
                <a:spcPct val="0"/>
              </a:spcBef>
              <a:buFont typeface="+mj-lt"/>
              <a:buAutoNum type="arabicParenR" startAt="4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100% Suppliers paid 30 days (91% within 15 days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 eaLnBrk="1" hangingPunct="1">
              <a:spcBef>
                <a:spcPct val="0"/>
              </a:spcBef>
              <a:buFont typeface="+mj-lt"/>
              <a:buAutoNum type="arabicParenR" startAt="4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 eaLnBrk="1" hangingPunct="1">
              <a:spcBef>
                <a:spcPct val="0"/>
              </a:spcBef>
              <a:buFont typeface="+mj-lt"/>
              <a:buAutoNum type="arabicParenR" startAt="4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100% compliance with Cost Containment  National Treasury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eaLnBrk="1" hangingPunct="1">
              <a:spcBef>
                <a:spcPct val="0"/>
              </a:spcBef>
              <a:buFont typeface="+mj-lt"/>
              <a:buAutoNum type="arabicParenR" startAt="6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Strategic risks identified and properly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managed.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eaLnBrk="1" hangingPunct="1">
              <a:spcBef>
                <a:spcPct val="0"/>
              </a:spcBef>
              <a:buFont typeface="+mj-lt"/>
              <a:buAutoNum type="arabicParenR" startAt="7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Various monitoring tools such as Risk register and Internal Control Drivers DashBoard show improvement 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performance. 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3444" y="6477000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11</a:t>
            </a:r>
            <a:endParaRPr lang="en-ZA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D86E6E4D-D1BC-4988-B8C9-48E226DC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52400"/>
            <a:ext cx="8686800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TOTAL AND NATURE OF CASES HANDLED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03C65AB-BE8E-4E23-8A86-D63267E9C728}"/>
              </a:ext>
            </a:extLst>
          </p:cNvPr>
          <p:cNvGraphicFramePr>
            <a:graphicFrameLocks noGrp="1"/>
          </p:cNvGraphicFramePr>
          <p:nvPr/>
        </p:nvGraphicFramePr>
        <p:xfrm>
          <a:off x="165100" y="1046163"/>
          <a:ext cx="9220199" cy="5340355"/>
        </p:xfrm>
        <a:graphic>
          <a:graphicData uri="http://schemas.openxmlformats.org/drawingml/2006/table">
            <a:tbl>
              <a:tblPr firstRow="1" firstCol="1" bandRow="1"/>
              <a:tblGrid>
                <a:gridCol w="3992345">
                  <a:extLst>
                    <a:ext uri="{9D8B030D-6E8A-4147-A177-3AD203B41FA5}">
                      <a16:colId xmlns:a16="http://schemas.microsoft.com/office/drawing/2014/main" xmlns="" val="4118611320"/>
                    </a:ext>
                  </a:extLst>
                </a:gridCol>
                <a:gridCol w="1213379">
                  <a:extLst>
                    <a:ext uri="{9D8B030D-6E8A-4147-A177-3AD203B41FA5}">
                      <a16:colId xmlns:a16="http://schemas.microsoft.com/office/drawing/2014/main" xmlns="" val="3044100255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xmlns="" val="4221008171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xmlns="" val="2791325843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xmlns="" val="1554430406"/>
                    </a:ext>
                  </a:extLst>
                </a:gridCol>
                <a:gridCol w="999469">
                  <a:extLst>
                    <a:ext uri="{9D8B030D-6E8A-4147-A177-3AD203B41FA5}">
                      <a16:colId xmlns:a16="http://schemas.microsoft.com/office/drawing/2014/main" xmlns="" val="779205709"/>
                    </a:ext>
                  </a:extLst>
                </a:gridCol>
              </a:tblGrid>
              <a:tr h="246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Nature of cases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2014/2015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736308"/>
                  </a:ext>
                </a:extLst>
              </a:tr>
              <a:tr h="246862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Access to records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5487437"/>
                  </a:ext>
                </a:extLst>
              </a:tr>
              <a:tr h="246862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Change to the financial year end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23680"/>
                  </a:ext>
                </a:extLst>
              </a:tr>
              <a:tr h="246862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3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Company restoration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7021228"/>
                  </a:ext>
                </a:extLst>
              </a:tr>
              <a:tr h="2468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4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of compliance notice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8684559"/>
                  </a:ext>
                </a:extLst>
              </a:tr>
              <a:tr h="2468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Directors’ dispute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2123479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6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Extension of time to prepare annual financial statements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8535664"/>
                  </a:ext>
                </a:extLst>
              </a:tr>
              <a:tr h="2468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7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Extension of time to convene AGM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3122946"/>
                  </a:ext>
                </a:extLst>
              </a:tr>
              <a:tr h="2468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8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Holding of an AGM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6031034"/>
                  </a:ext>
                </a:extLst>
              </a:tr>
              <a:tr h="2468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9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 disputes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8655415"/>
                  </a:ext>
                </a:extLst>
              </a:tr>
              <a:tr h="2508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10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Outstanding information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1115069"/>
                  </a:ext>
                </a:extLst>
              </a:tr>
              <a:tr h="2926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11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of CIPC decision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694170"/>
                  </a:ext>
                </a:extLst>
              </a:tr>
              <a:tr h="2468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12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 (S 72) (5)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4219356"/>
                  </a:ext>
                </a:extLst>
              </a:tr>
              <a:tr h="297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13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 2(3) exemption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968990"/>
                  </a:ext>
                </a:extLst>
              </a:tr>
              <a:tr h="333064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14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S 6(2) exemption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3343393"/>
                  </a:ext>
                </a:extLst>
              </a:tr>
              <a:tr h="3561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15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Substituted service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1245382"/>
                  </a:ext>
                </a:extLst>
              </a:tr>
              <a:tr h="382052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16"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Variation of Order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7804222"/>
                  </a:ext>
                </a:extLst>
              </a:tr>
              <a:tr h="5024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2711779"/>
                  </a:ext>
                </a:extLst>
              </a:tr>
            </a:tbl>
          </a:graphicData>
        </a:graphic>
      </p:graphicFrame>
      <p:sp>
        <p:nvSpPr>
          <p:cNvPr id="15498" name="Rectangle 6">
            <a:extLst>
              <a:ext uri="{FF2B5EF4-FFF2-40B4-BE49-F238E27FC236}">
                <a16:creationId xmlns:a16="http://schemas.microsoft.com/office/drawing/2014/main" xmlns="" id="{A0DD52A1-51ED-47E6-8A2B-27DD688B5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676275"/>
            <a:ext cx="8883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of cases handled in five-year period: 2014/15-2018/19 FY</a:t>
            </a:r>
            <a:endParaRPr lang="en-ZA" alt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499" name="Rectangle 9">
            <a:extLst>
              <a:ext uri="{FF2B5EF4-FFF2-40B4-BE49-F238E27FC236}">
                <a16:creationId xmlns:a16="http://schemas.microsoft.com/office/drawing/2014/main" xmlns="" id="{8B22D767-FEAD-423D-B2FD-3E9AD99E5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1" y="6412047"/>
            <a:ext cx="9150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dirty="0">
                <a:latin typeface="Arial" panose="020B0604020202020204" pitchFamily="34" charset="0"/>
              </a:rPr>
              <a:t>‘</a:t>
            </a:r>
            <a:r>
              <a:rPr lang="en-ZA" altLang="en-US" sz="1200" b="1" dirty="0">
                <a:latin typeface="Arial" panose="020B0604020202020204" pitchFamily="34" charset="0"/>
              </a:rPr>
              <a:t>Handled cases</a:t>
            </a:r>
            <a:r>
              <a:rPr lang="en-ZA" altLang="en-US" sz="1200" dirty="0">
                <a:latin typeface="Arial" panose="020B0604020202020204" pitchFamily="34" charset="0"/>
              </a:rPr>
              <a:t>’ refers to new cases received in the financial year under review and carried over cases from previous financial year.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2300" y="6412047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12</a:t>
            </a:r>
            <a:endParaRPr lang="en-ZA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D86E6E4D-D1BC-4988-B8C9-48E226DC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52400"/>
            <a:ext cx="8686800" cy="14465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TURNAROUND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IN ADJUDICATION OF CASES</a:t>
            </a:r>
          </a:p>
          <a:p>
            <a:pPr algn="ctr" eaLnBrk="1" hangingPunct="1">
              <a:defRPr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99" name="Rectangle 9">
            <a:extLst>
              <a:ext uri="{FF2B5EF4-FFF2-40B4-BE49-F238E27FC236}">
                <a16:creationId xmlns:a16="http://schemas.microsoft.com/office/drawing/2014/main" xmlns="" id="{8B22D767-FEAD-423D-B2FD-3E9AD99E5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534557"/>
            <a:ext cx="9150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altLang="en-US" sz="12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0A63FF-5D83-4DE1-A8C8-F7792A4587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54532"/>
            <a:ext cx="8077199" cy="5070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13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252729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CF507F0A-D356-44DC-9EE7-EB74B439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799" y="152400"/>
            <a:ext cx="7239001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HUMAN RESOURCES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42A541D-37A5-47E8-B601-C42568580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7465453"/>
              </p:ext>
            </p:extLst>
          </p:nvPr>
        </p:nvGraphicFramePr>
        <p:xfrm>
          <a:off x="103019" y="1327150"/>
          <a:ext cx="9220198" cy="175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526">
                  <a:extLst>
                    <a:ext uri="{9D8B030D-6E8A-4147-A177-3AD203B41FA5}">
                      <a16:colId xmlns:a16="http://schemas.microsoft.com/office/drawing/2014/main" xmlns="" val="225300288"/>
                    </a:ext>
                  </a:extLst>
                </a:gridCol>
                <a:gridCol w="1269665">
                  <a:extLst>
                    <a:ext uri="{9D8B030D-6E8A-4147-A177-3AD203B41FA5}">
                      <a16:colId xmlns:a16="http://schemas.microsoft.com/office/drawing/2014/main" xmlns="" val="1276949452"/>
                    </a:ext>
                  </a:extLst>
                </a:gridCol>
                <a:gridCol w="241045">
                  <a:extLst>
                    <a:ext uri="{9D8B030D-6E8A-4147-A177-3AD203B41FA5}">
                      <a16:colId xmlns:a16="http://schemas.microsoft.com/office/drawing/2014/main" xmlns="" val="631607054"/>
                    </a:ext>
                  </a:extLst>
                </a:gridCol>
                <a:gridCol w="1392250">
                  <a:extLst>
                    <a:ext uri="{9D8B030D-6E8A-4147-A177-3AD203B41FA5}">
                      <a16:colId xmlns:a16="http://schemas.microsoft.com/office/drawing/2014/main" xmlns="" val="3081814792"/>
                    </a:ext>
                  </a:extLst>
                </a:gridCol>
                <a:gridCol w="1421754">
                  <a:extLst>
                    <a:ext uri="{9D8B030D-6E8A-4147-A177-3AD203B41FA5}">
                      <a16:colId xmlns:a16="http://schemas.microsoft.com/office/drawing/2014/main" xmlns="" val="3704245322"/>
                    </a:ext>
                  </a:extLst>
                </a:gridCol>
                <a:gridCol w="1460479">
                  <a:extLst>
                    <a:ext uri="{9D8B030D-6E8A-4147-A177-3AD203B41FA5}">
                      <a16:colId xmlns:a16="http://schemas.microsoft.com/office/drawing/2014/main" xmlns="" val="2244660676"/>
                    </a:ext>
                  </a:extLst>
                </a:gridCol>
                <a:gridCol w="1478479">
                  <a:extLst>
                    <a:ext uri="{9D8B030D-6E8A-4147-A177-3AD203B41FA5}">
                      <a16:colId xmlns:a16="http://schemas.microsoft.com/office/drawing/2014/main" xmlns="" val="1321705946"/>
                    </a:ext>
                  </a:extLst>
                </a:gridCol>
              </a:tblGrid>
              <a:tr h="1399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employees 2017/18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and funded posts 2018/19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employees 2018/19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and funded vacancies 2018/19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vacancies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60660821"/>
                  </a:ext>
                </a:extLst>
              </a:tr>
              <a:tr h="356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Administration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20%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065195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8068587B-1420-4E73-AE4F-4E312C8D1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3365937"/>
              </p:ext>
            </p:extLst>
          </p:nvPr>
        </p:nvGraphicFramePr>
        <p:xfrm>
          <a:off x="77226" y="3177787"/>
          <a:ext cx="9220200" cy="3610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1352">
                  <a:extLst>
                    <a:ext uri="{9D8B030D-6E8A-4147-A177-3AD203B41FA5}">
                      <a16:colId xmlns:a16="http://schemas.microsoft.com/office/drawing/2014/main" xmlns="" val="2656633707"/>
                    </a:ext>
                  </a:extLst>
                </a:gridCol>
                <a:gridCol w="1458635">
                  <a:extLst>
                    <a:ext uri="{9D8B030D-6E8A-4147-A177-3AD203B41FA5}">
                      <a16:colId xmlns:a16="http://schemas.microsoft.com/office/drawing/2014/main" xmlns="" val="445941592"/>
                    </a:ext>
                  </a:extLst>
                </a:gridCol>
                <a:gridCol w="1440196">
                  <a:extLst>
                    <a:ext uri="{9D8B030D-6E8A-4147-A177-3AD203B41FA5}">
                      <a16:colId xmlns:a16="http://schemas.microsoft.com/office/drawing/2014/main" xmlns="" val="810260445"/>
                    </a:ext>
                  </a:extLst>
                </a:gridCol>
                <a:gridCol w="1403314">
                  <a:extLst>
                    <a:ext uri="{9D8B030D-6E8A-4147-A177-3AD203B41FA5}">
                      <a16:colId xmlns:a16="http://schemas.microsoft.com/office/drawing/2014/main" xmlns="" val="2353456952"/>
                    </a:ext>
                  </a:extLst>
                </a:gridCol>
                <a:gridCol w="1410691">
                  <a:extLst>
                    <a:ext uri="{9D8B030D-6E8A-4147-A177-3AD203B41FA5}">
                      <a16:colId xmlns:a16="http://schemas.microsoft.com/office/drawing/2014/main" xmlns="" val="1098880749"/>
                    </a:ext>
                  </a:extLst>
                </a:gridCol>
                <a:gridCol w="1466012">
                  <a:extLst>
                    <a:ext uri="{9D8B030D-6E8A-4147-A177-3AD203B41FA5}">
                      <a16:colId xmlns:a16="http://schemas.microsoft.com/office/drawing/2014/main" xmlns="" val="27126899"/>
                    </a:ext>
                  </a:extLst>
                </a:gridCol>
              </a:tblGrid>
              <a:tr h="122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employees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and funded posts 2018/19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employees 2018/9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and funded vacancies 2018/19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funded vacancies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1750628"/>
                  </a:ext>
                </a:extLst>
              </a:tr>
              <a:tr h="24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Top management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0527243"/>
                  </a:ext>
                </a:extLst>
              </a:tr>
              <a:tr h="24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Senior management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33%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6037187"/>
                  </a:ext>
                </a:extLst>
              </a:tr>
              <a:tr h="24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Professional qualified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9343778"/>
                  </a:ext>
                </a:extLst>
              </a:tr>
              <a:tr h="24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Skilled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33%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02977"/>
                  </a:ext>
                </a:extLst>
              </a:tr>
              <a:tr h="24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20%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6619699"/>
                  </a:ext>
                </a:extLst>
              </a:tr>
            </a:tbl>
          </a:graphicData>
        </a:graphic>
      </p:graphicFrame>
      <p:sp>
        <p:nvSpPr>
          <p:cNvPr id="19535" name="Rectangle 8">
            <a:extLst>
              <a:ext uri="{FF2B5EF4-FFF2-40B4-BE49-F238E27FC236}">
                <a16:creationId xmlns:a16="http://schemas.microsoft.com/office/drawing/2014/main" xmlns="" id="{C4553A77-DC0B-484D-8EC2-17CE2CCB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17" y="832178"/>
            <a:ext cx="35477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Employment and vacancies</a:t>
            </a:r>
            <a:endParaRPr lang="en-ZA" altLang="en-US" sz="18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6324600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14</a:t>
            </a:r>
            <a:endParaRPr lang="en-ZA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>
            <a:extLst>
              <a:ext uri="{FF2B5EF4-FFF2-40B4-BE49-F238E27FC236}">
                <a16:creationId xmlns:a16="http://schemas.microsoft.com/office/drawing/2014/main" xmlns="" id="{C648F778-14AB-4C37-9C12-3D6CFE678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203"/>
            <a:ext cx="8686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 CHALLENGES </a:t>
            </a: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09CED317-7E2A-4FAA-B706-DBE94B84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990600"/>
            <a:ext cx="868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400" b="1" dirty="0">
              <a:latin typeface="+mn-lt"/>
            </a:endParaRPr>
          </a:p>
          <a:p>
            <a:pPr eaLnBrk="1" hangingPunct="1">
              <a:defRPr/>
            </a:pPr>
            <a:endParaRPr lang="en-US" sz="30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D69E681-D23C-4F73-B410-7A6273BCA161}"/>
              </a:ext>
            </a:extLst>
          </p:cNvPr>
          <p:cNvSpPr/>
          <p:nvPr/>
        </p:nvSpPr>
        <p:spPr>
          <a:xfrm>
            <a:off x="395288" y="1452563"/>
            <a:ext cx="88392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ZA" sz="2800" b="1" dirty="0"/>
              <a:t>Funding/Budgetary Constraints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ZA" sz="2800" b="1" dirty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ZA" sz="2800" b="1" dirty="0"/>
              <a:t>Declining number of cases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ZA" sz="2800" b="1" dirty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ZA" sz="2800" b="1" dirty="0"/>
              <a:t>Limited Mandate challenges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ZA" sz="2800" b="1" dirty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ZA" sz="2800" b="1" dirty="0"/>
              <a:t>Facilities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ZA" sz="2800" b="1" dirty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ZA" sz="2800" b="1" dirty="0"/>
              <a:t>External dependencies</a:t>
            </a:r>
            <a:endParaRPr lang="en-ZA" sz="28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en-ZA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15</a:t>
            </a:r>
            <a:endParaRPr lang="en-ZA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BFF22F15-6B91-4D99-B772-3C0F9D2A2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152400"/>
            <a:ext cx="9224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 BUDGET SPENT PER PROGRAMME 2018/19</a:t>
            </a: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60A0D50E-BE59-4946-BE1F-BB5756871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7620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30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defRPr/>
            </a:pPr>
            <a:endParaRPr lang="en-US" sz="30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0407E1-B92B-4800-B2CC-753CA2CBA8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8763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1" y="6377969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16</a:t>
            </a:r>
            <a:endParaRPr lang="en-ZA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BFF22F15-6B91-4D99-B772-3C0F9D2A2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152400"/>
            <a:ext cx="86868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tabLst>
                <a:tab pos="2335213" algn="l"/>
              </a:tabLst>
              <a:defRPr/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 REVENUE COLLECTION 2018/19</a:t>
            </a: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60A0D50E-BE59-4946-BE1F-BB5756871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7620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30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defRPr/>
            </a:pPr>
            <a:endParaRPr lang="en-US" sz="3000" dirty="0"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267AE03-E10D-475F-A41C-43BFF7508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754425"/>
              </p:ext>
            </p:extLst>
          </p:nvPr>
        </p:nvGraphicFramePr>
        <p:xfrm>
          <a:off x="76200" y="914400"/>
          <a:ext cx="9372601" cy="4910858"/>
        </p:xfrm>
        <a:graphic>
          <a:graphicData uri="http://schemas.openxmlformats.org/drawingml/2006/table">
            <a:tbl>
              <a:tblPr firstRow="1" firstCol="1" bandRow="1"/>
              <a:tblGrid>
                <a:gridCol w="1466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6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5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9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06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22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3550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2018-2019</a:t>
                      </a:r>
                      <a:endParaRPr lang="en-ZA" sz="17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2017-2018</a:t>
                      </a:r>
                      <a:endParaRPr lang="en-ZA" sz="17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08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Source of Revenue</a:t>
                      </a:r>
                      <a:endParaRPr lang="en-ZA" sz="17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Actual Expenditure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(over)/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under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Expenditure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Actual Expenditure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(Over)/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under expenditure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Government grant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16 740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16 740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15 822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15 822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620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7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R’000</a:t>
                      </a:r>
                      <a:endParaRPr lang="en-ZA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R’000</a:t>
                      </a:r>
                      <a:endParaRPr lang="en-ZA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R’000</a:t>
                      </a:r>
                      <a:endParaRPr lang="en-ZA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R’000</a:t>
                      </a:r>
                      <a:endParaRPr lang="en-ZA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R’000</a:t>
                      </a:r>
                      <a:endParaRPr lang="en-ZA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R’000</a:t>
                      </a:r>
                      <a:endParaRPr lang="en-ZA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82314527"/>
                  </a:ext>
                </a:extLst>
              </a:tr>
              <a:tr h="777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Interest received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(153)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5405072"/>
                  </a:ext>
                </a:extLst>
              </a:tr>
              <a:tr h="867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Other income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4 987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8 082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1 456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6 626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22 617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19 091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3 526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24 947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18 474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6 473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17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344024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BFF22F15-6B91-4D99-B772-3C0F9D2A2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152400"/>
            <a:ext cx="86868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 EXPENDITURE: 2018/19</a:t>
            </a: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60A0D50E-BE59-4946-BE1F-BB5756871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7620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30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defRPr/>
            </a:pPr>
            <a:endParaRPr lang="en-US" sz="30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77EEAA-1885-42AA-9B43-CA5469FEAF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990600"/>
            <a:ext cx="883285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373" y="6400800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18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273462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BFF22F15-6B91-4D99-B772-3C0F9D2A2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6868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 HISTORICAL FINANCIAL PERFORMANCE </a:t>
            </a: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60A0D50E-BE59-4946-BE1F-BB5756871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7620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30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defRPr/>
            </a:pPr>
            <a:endParaRPr lang="en-US" sz="3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3F92F1-EB9E-45E7-91C4-DB959AE1E5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08114"/>
            <a:ext cx="8464550" cy="4459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19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33336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F99902AF-39CC-4F6F-94C7-226EBDDA1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8791575" cy="64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 </a:t>
            </a:r>
          </a:p>
          <a:p>
            <a:pPr eaLnBrk="1" hangingPunct="1">
              <a:defRPr/>
            </a:pPr>
            <a:endParaRPr lang="en-US" sz="11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719138" indent="-719138" algn="just" eaLnBrk="1" hangingPunct="1">
              <a:buFontTx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Mohamed Alli Chicktay</a:t>
            </a:r>
          </a:p>
          <a:p>
            <a:pPr lvl="1" indent="0" algn="just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(Chairperson: Companies Tribunal)</a:t>
            </a:r>
          </a:p>
          <a:p>
            <a:pPr marL="719138" indent="-719138" algn="just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072 400 5072</a:t>
            </a:r>
          </a:p>
          <a:p>
            <a:pPr marL="719138" indent="-719138" algn="just"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719138" algn="just" eaLnBrk="1" hangingPunct="1">
              <a:buFontTx/>
              <a:buAutoNum type="arabicPeriod" startAt="2"/>
              <a:tabLst>
                <a:tab pos="719138" algn="l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Ms ‘Maletlatsa Monica Ledingwane </a:t>
            </a:r>
          </a:p>
          <a:p>
            <a:pPr algn="just" eaLnBrk="1" hangingPunct="1">
              <a:tabLst>
                <a:tab pos="719138" algn="l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(Chief Operating Officer)</a:t>
            </a:r>
          </a:p>
          <a:p>
            <a:pPr marL="719138" indent="-719138" algn="just" eaLnBrk="1" hangingPunct="1">
              <a:tabLst>
                <a:tab pos="719138" algn="l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	073 766 8866</a:t>
            </a:r>
          </a:p>
          <a:p>
            <a:pPr marL="719138" indent="-719138" algn="just" eaLnBrk="1" hangingPunct="1">
              <a:tabLst>
                <a:tab pos="719138" algn="l"/>
              </a:tabLst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719138" algn="just" eaLnBrk="1" hangingPunct="1">
              <a:buFontTx/>
              <a:buAutoNum type="arabicPeriod" startAt="3"/>
              <a:tabLst>
                <a:tab pos="719138" algn="l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Ms  Irene Mathatho </a:t>
            </a:r>
          </a:p>
          <a:p>
            <a:pPr algn="just" eaLnBrk="1" hangingPunct="1">
              <a:tabLst>
                <a:tab pos="719138" algn="l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(Chief Financial Officer)</a:t>
            </a:r>
          </a:p>
          <a:p>
            <a:pPr marL="719138" indent="-719138" algn="just" eaLnBrk="1" hangingPunct="1">
              <a:tabLst>
                <a:tab pos="719138" algn="l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	083 781 4291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9DC83C30-2DDB-493F-8632-35A89E99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1676400"/>
            <a:ext cx="92011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 eaLnBrk="1" hangingPunct="1"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</a:t>
            </a:r>
            <a:endParaRPr lang="en-ZA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7FEB0C0A-FD95-4C31-BCFC-278BB7FC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  PROGRESS ON ISSUES RAISED BY THE </a:t>
            </a:r>
            <a:b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AUDITOR GENERAL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972A7A0-B571-413C-AD09-338D24F38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1295400"/>
            <a:ext cx="8915400" cy="5060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6370250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20</a:t>
            </a:r>
            <a:endParaRPr lang="en-ZA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8">
            <a:extLst>
              <a:ext uri="{FF2B5EF4-FFF2-40B4-BE49-F238E27FC236}">
                <a16:creationId xmlns:a16="http://schemas.microsoft.com/office/drawing/2014/main" xmlns="" id="{534C9C71-08D1-4B86-9014-1BAB5B5F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89635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600" b="1" dirty="0"/>
          </a:p>
          <a:p>
            <a:pPr algn="ctr" eaLnBrk="1" hangingPunct="1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COMPANIES TRIBUNAL</a:t>
            </a:r>
          </a:p>
          <a:p>
            <a:pPr algn="ctr" eaLnBrk="1" hangingPunct="1">
              <a:defRPr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&amp; 2nd Quarter Performance Report 2019/20</a:t>
            </a:r>
          </a:p>
          <a:p>
            <a:pPr algn="ctr" eaLnBrk="1" hangingPunct="1">
              <a:defRPr/>
            </a:pP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4400" dirty="0"/>
          </a:p>
          <a:p>
            <a:pPr eaLnBrk="1" hangingPunct="1">
              <a:defRPr/>
            </a:pPr>
            <a:endParaRPr lang="en-US" sz="4400" dirty="0"/>
          </a:p>
          <a:p>
            <a:pPr eaLnBrk="1" hangingPunct="1">
              <a:defRPr/>
            </a:pPr>
            <a:r>
              <a:rPr lang="en-US" sz="4400" dirty="0"/>
              <a:t>	</a:t>
            </a:r>
            <a:r>
              <a:rPr lang="en-US" sz="1200" dirty="0"/>
              <a:t>					</a:t>
            </a:r>
          </a:p>
          <a:p>
            <a:pPr eaLnBrk="1" hangingPunct="1">
              <a:defRPr/>
            </a:pPr>
            <a:r>
              <a:rPr lang="en-US" sz="1200" dirty="0"/>
              <a:t>						</a:t>
            </a:r>
          </a:p>
          <a:p>
            <a:pPr algn="r" eaLnBrk="1" hangingPunct="1">
              <a:defRPr/>
            </a:pPr>
            <a:endParaRPr lang="en-US" sz="1200" dirty="0"/>
          </a:p>
          <a:p>
            <a:pPr algn="r" eaLnBrk="1" hangingPunct="1">
              <a:defRPr/>
            </a:pPr>
            <a:endParaRPr lang="en-US" sz="1200" dirty="0"/>
          </a:p>
          <a:p>
            <a:pPr algn="r" eaLnBrk="1" hangingPunct="1">
              <a:defRPr/>
            </a:pPr>
            <a:endParaRPr lang="en-US" sz="1200" dirty="0"/>
          </a:p>
          <a:p>
            <a:pPr algn="r" eaLnBrk="1" hangingPunct="1">
              <a:defRPr/>
            </a:pPr>
            <a:r>
              <a:rPr lang="en-US" sz="1200" dirty="0"/>
              <a:t>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21</a:t>
            </a:r>
            <a:endParaRPr lang="en-ZA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79C4DC2D-73FC-4D5A-9DD5-AF818CAA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8" y="304800"/>
            <a:ext cx="7850187" cy="86201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OF CASES</a:t>
            </a:r>
            <a:b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Quarter 1 and 2 </a:t>
            </a:r>
            <a:r>
              <a:rPr lang="en-US" altLang="en-US" sz="2800" b="1" dirty="0"/>
              <a:t/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8ED1D7AD-BF7D-4D71-9449-66C4941F7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50" y="1019175"/>
            <a:ext cx="9077325" cy="602138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800" b="1" dirty="0"/>
              <a:t>    	</a:t>
            </a:r>
            <a:endParaRPr lang="en-US" altLang="en-US" sz="2400" dirty="0"/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xmlns="" id="{A619A50C-96F3-4DB3-8512-B2455EC8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0"/>
            <a:ext cx="1192213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BD7874D-B422-4135-80A3-3A4CED71F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6456653"/>
              </p:ext>
            </p:extLst>
          </p:nvPr>
        </p:nvGraphicFramePr>
        <p:xfrm>
          <a:off x="609599" y="1600200"/>
          <a:ext cx="8880475" cy="4703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1">
                  <a:extLst>
                    <a:ext uri="{9D8B030D-6E8A-4147-A177-3AD203B41FA5}">
                      <a16:colId xmlns:a16="http://schemas.microsoft.com/office/drawing/2014/main" xmlns="" val="268500253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397596180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102476701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682412655"/>
                    </a:ext>
                  </a:extLst>
                </a:gridCol>
                <a:gridCol w="1260474">
                  <a:extLst>
                    <a:ext uri="{9D8B030D-6E8A-4147-A177-3AD203B41FA5}">
                      <a16:colId xmlns:a16="http://schemas.microsoft.com/office/drawing/2014/main" xmlns="" val="1177617156"/>
                    </a:ext>
                  </a:extLst>
                </a:gridCol>
              </a:tblGrid>
              <a:tr h="12058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STATUS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ADJUDICATION (QTR 1)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ADJUDICATION (QTR 2)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     (QTR 1)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     (QTR 2)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7227304"/>
                  </a:ext>
                </a:extLst>
              </a:tr>
              <a:tr h="7827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cases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1282731"/>
                  </a:ext>
                </a:extLst>
              </a:tr>
              <a:tr h="7827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cases received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2023464"/>
                  </a:ext>
                </a:extLst>
              </a:tr>
              <a:tr h="7827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cases finalised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(decided)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(decided)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9326069"/>
                  </a:ext>
                </a:extLst>
              </a:tr>
              <a:tr h="11497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files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b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069047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3400" y="6395264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22</a:t>
            </a:r>
            <a:endParaRPr lang="en-ZA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B5AEDF30-49E8-4C75-A146-F560242E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04799"/>
            <a:ext cx="8785225" cy="862013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AWARENESS INITIATIVES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392B27A0-9ABF-4AA4-B112-180B2EE5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82700"/>
            <a:ext cx="9525000" cy="5270500"/>
          </a:xfrm>
          <a:extLst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14400" lvl="1" indent="-457200" eaLnBrk="1" hangingPunct="1">
              <a:lnSpc>
                <a:spcPct val="150000"/>
              </a:lnSpc>
              <a:buFont typeface="Calibri" panose="020F0502020204030204" pitchFamily="34" charset="0"/>
              <a:buAutoNum type="alphaLcPeriod"/>
              <a:defRPr/>
            </a:pP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Published the Tribunal’s Quarterly Bulletin Volume I 2019</a:t>
            </a:r>
          </a:p>
          <a:p>
            <a:pPr marL="914400" lvl="1" indent="-457200" eaLnBrk="1" hangingPunct="1">
              <a:lnSpc>
                <a:spcPct val="150000"/>
              </a:lnSpc>
              <a:buFont typeface="Calibri" panose="020F0502020204030204" pitchFamily="34" charset="0"/>
              <a:buAutoNum type="alphaL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Participated in a consultative fact-finding workshop on Alternative Dispute Resolution (ADR) framework for small enterprises coordinated by the Department of Small Business Development (DSBD) in the following provinces: KwaZulu-Natal, Limpopo, Free State and Western Cape</a:t>
            </a:r>
          </a:p>
          <a:p>
            <a:pPr marL="914400" lvl="1" indent="-457200" eaLnBrk="1" hangingPunct="1">
              <a:lnSpc>
                <a:spcPct val="150000"/>
              </a:lnSpc>
              <a:buFont typeface="Calibri" panose="020F0502020204030204" pitchFamily="34" charset="0"/>
              <a:buAutoNum type="alphaL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Reached out in King Cetshwayo (eShowe) and a meeting was held in Bloemfontein with the Free State Bar Council</a:t>
            </a:r>
          </a:p>
          <a:p>
            <a:pPr marL="914400" lvl="1" indent="-457200" eaLnBrk="1" hangingPunct="1">
              <a:lnSpc>
                <a:spcPct val="150000"/>
              </a:lnSpc>
              <a:buFont typeface="Calibri" panose="020F0502020204030204" pitchFamily="34" charset="0"/>
              <a:buAutoNum type="alphaL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Published article on social media (LinkedIn) and the website, highlighting the launch of the Case Management System on 01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August 2019</a:t>
            </a:r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xmlns="" id="{A4F45BA6-69C9-4EA8-B311-27A0A6A1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0"/>
            <a:ext cx="1192213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23</a:t>
            </a:r>
            <a:endParaRPr lang="en-ZA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29184324-5904-4012-A620-CD3C8F24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826265"/>
            <a:ext cx="8785225" cy="761999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MANAGEMENT</a:t>
            </a:r>
            <a:r>
              <a:rPr lang="en-US" altLang="en-US" sz="2800" b="1" dirty="0"/>
              <a:t/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xmlns="" id="{A469EC93-5EB8-48C0-8F30-CDD23635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304800"/>
            <a:ext cx="1192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CE42E5C-EFD5-4EDF-8EF1-8383AFA4E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0988944"/>
              </p:ext>
            </p:extLst>
          </p:nvPr>
        </p:nvGraphicFramePr>
        <p:xfrm>
          <a:off x="704850" y="1905000"/>
          <a:ext cx="8785224" cy="3423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057">
                  <a:extLst>
                    <a:ext uri="{9D8B030D-6E8A-4147-A177-3AD203B41FA5}">
                      <a16:colId xmlns:a16="http://schemas.microsoft.com/office/drawing/2014/main" xmlns="" val="2178442446"/>
                    </a:ext>
                  </a:extLst>
                </a:gridCol>
                <a:gridCol w="2928057">
                  <a:extLst>
                    <a:ext uri="{9D8B030D-6E8A-4147-A177-3AD203B41FA5}">
                      <a16:colId xmlns:a16="http://schemas.microsoft.com/office/drawing/2014/main" xmlns="" val="2684774307"/>
                    </a:ext>
                  </a:extLst>
                </a:gridCol>
                <a:gridCol w="2929110">
                  <a:extLst>
                    <a:ext uri="{9D8B030D-6E8A-4147-A177-3AD203B41FA5}">
                      <a16:colId xmlns:a16="http://schemas.microsoft.com/office/drawing/2014/main" xmlns="" val="3400432249"/>
                    </a:ext>
                  </a:extLst>
                </a:gridCol>
              </a:tblGrid>
              <a:tr h="537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QTR 1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QTR 2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9231528"/>
                  </a:ext>
                </a:extLst>
              </a:tr>
              <a:tr h="537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spent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51%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001248"/>
                  </a:ext>
                </a:extLst>
              </a:tr>
              <a:tr h="1100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Irregular, fruitless and wasteful expenditure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Fruitless and wasteful expenditure of R437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9157500"/>
                  </a:ext>
                </a:extLst>
              </a:tr>
              <a:tr h="1100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of suppliers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within 30 days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 within 15 days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within 30 days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 within 15 days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847964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24</a:t>
            </a:r>
            <a:endParaRPr lang="en-ZA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D4FBF-1712-4AEF-9A03-421CAA60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200"/>
            <a:ext cx="6399571" cy="975029"/>
          </a:xfrm>
        </p:spPr>
        <p:txBody>
          <a:bodyPr/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QTR 1 FINANCIAL PERFORMANCE</a:t>
            </a:r>
            <a:endParaRPr lang="en-ZA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638B484-084D-4FE0-822B-398F83676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9028" y="1600200"/>
            <a:ext cx="7007943" cy="4525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BF187B-8FA1-4D47-984C-A9A755E094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70248"/>
            <a:ext cx="1194920" cy="1261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25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3269889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C2061-52C0-42F3-ABD1-4308EFF4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62484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QTR 2 FINANCIAL PERFORMANCE</a:t>
            </a:r>
            <a:endParaRPr lang="en-ZA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F72940C-407E-4F89-A390-6E3C224F1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9909" y="1616611"/>
            <a:ext cx="6706181" cy="4493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70D09B-AF3E-41FA-9792-289EA9156D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427" y="215147"/>
            <a:ext cx="1194920" cy="1261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26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369791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42B5AAED-8DD7-4777-94B5-B92CFB55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algn="ctr" eaLnBrk="1" hangingPunct="1">
              <a:defRPr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652D70FA-11D9-4235-90AB-901C3E352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7620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30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defRPr/>
            </a:pPr>
            <a:endParaRPr lang="en-US" sz="3000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1A3E38C-7932-413A-9DD4-BF1261C1F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2651906"/>
              </p:ext>
            </p:extLst>
          </p:nvPr>
        </p:nvGraphicFramePr>
        <p:xfrm>
          <a:off x="533400" y="1542462"/>
          <a:ext cx="8077200" cy="4553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4090">
                  <a:extLst>
                    <a:ext uri="{9D8B030D-6E8A-4147-A177-3AD203B41FA5}">
                      <a16:colId xmlns:a16="http://schemas.microsoft.com/office/drawing/2014/main" xmlns="" val="1235157167"/>
                    </a:ext>
                  </a:extLst>
                </a:gridCol>
                <a:gridCol w="1718701">
                  <a:extLst>
                    <a:ext uri="{9D8B030D-6E8A-4147-A177-3AD203B41FA5}">
                      <a16:colId xmlns:a16="http://schemas.microsoft.com/office/drawing/2014/main" xmlns="" val="2601284600"/>
                    </a:ext>
                  </a:extLst>
                </a:gridCol>
                <a:gridCol w="1474409">
                  <a:extLst>
                    <a:ext uri="{9D8B030D-6E8A-4147-A177-3AD203B41FA5}">
                      <a16:colId xmlns:a16="http://schemas.microsoft.com/office/drawing/2014/main" xmlns="" val="1989463702"/>
                    </a:ext>
                  </a:extLst>
                </a:gridCol>
              </a:tblGrid>
              <a:tr h="91070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 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078887"/>
                  </a:ext>
                </a:extLst>
              </a:tr>
              <a:tr h="910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establishment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QTR 1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QTR 2 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2944436"/>
                  </a:ext>
                </a:extLst>
              </a:tr>
              <a:tr h="910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Funded posts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9626665"/>
                  </a:ext>
                </a:extLst>
              </a:tr>
              <a:tr h="910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 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8140463"/>
                  </a:ext>
                </a:extLst>
              </a:tr>
              <a:tr h="910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 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2961804"/>
                  </a:ext>
                </a:extLst>
              </a:tr>
            </a:tbl>
          </a:graphicData>
        </a:graphic>
      </p:graphicFrame>
      <p:sp>
        <p:nvSpPr>
          <p:cNvPr id="33820" name="Rectangle 4">
            <a:extLst>
              <a:ext uri="{FF2B5EF4-FFF2-40B4-BE49-F238E27FC236}">
                <a16:creationId xmlns:a16="http://schemas.microsoft.com/office/drawing/2014/main" xmlns="" id="{2F7CEE2E-B659-48DD-BC94-A97609C1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34147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89CD42-683F-4D7E-B977-2974B8221F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051"/>
            <a:ext cx="1194920" cy="1261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27</a:t>
            </a:r>
            <a:endParaRPr lang="en-ZA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xmlns="" id="{A1773EF5-CAAB-4AFB-A5C0-C09C045B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0CBF60-F4E1-48AC-BCCE-31EC7C21C355}"/>
              </a:ext>
            </a:extLst>
          </p:cNvPr>
          <p:cNvSpPr txBox="1"/>
          <p:nvPr/>
        </p:nvSpPr>
        <p:spPr>
          <a:xfrm>
            <a:off x="1676400" y="381000"/>
            <a:ext cx="6472238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ZA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endParaRPr lang="en-ZA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endParaRPr lang="en-ZA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endParaRPr lang="en-ZA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endParaRPr lang="en-ZA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ZA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  <a:r>
              <a:rPr lang="en-ZA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Thank you!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28</a:t>
            </a:r>
            <a:endParaRPr lang="en-ZA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F99902AF-39CC-4F6F-94C7-226EBDDA1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9518650" cy="69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  <a:p>
            <a:pPr eaLnBrk="1" hangingPunct="1">
              <a:defRPr/>
            </a:pPr>
            <a:endParaRPr lang="en-US" sz="1100" b="1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Background and mandate of the Companies Tribunal (Tribunal)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Companies Tribunal Organogram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Benefits of the Tribunal’s services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Annual Performance Plan 2018/19 Outputs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Contribution to the National Development Plan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Key highlights 2018/19 Annual Report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Total and nature of cases handled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Turnaround time in adjudication of cases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Human Resources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Challenges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Budget spent per programme 2018/19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Revenue collection 2018/19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Expenditure 2018/19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Historical Financial performance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Progress  on issues raised by the Auditor General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/>
              <a:t>1st &amp; 2nd Quarter Performance Report 2019/20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16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16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16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9DC83C30-2DDB-493F-8632-35A89E99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1676400"/>
            <a:ext cx="936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 eaLnBrk="1" hangingPunct="1"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3</a:t>
            </a:r>
            <a:endParaRPr lang="en-ZA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F99902AF-39CC-4F6F-94C7-226EBDDA1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76200"/>
            <a:ext cx="9471025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BACKGROUND AND MANDATE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57300" lvl="1" indent="-514350">
              <a:buFont typeface="+mj-lt"/>
              <a:buAutoNum type="alphaLcParenR"/>
              <a:defRPr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Tribunal (CT) was established in under section 193 of the Companies Act, 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2008;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514350">
              <a:buFont typeface="+mj-lt"/>
              <a:buAutoNum type="alphaLcParenR"/>
              <a:defRPr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operating in September of 2011.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in terms of Section 195:</a:t>
            </a:r>
          </a:p>
          <a:p>
            <a:pPr marL="1257300" lvl="1" indent="-514350">
              <a:buFont typeface="+mj-lt"/>
              <a:buAutoNum type="alphaLcParenR"/>
              <a:defRPr/>
            </a:pP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Adjudication; 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514350">
              <a:buFont typeface="+mj-lt"/>
              <a:buAutoNum type="alphaLcParenR"/>
              <a:defRPr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 resolution through ADR and 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Perform;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514350">
              <a:buFont typeface="+mj-lt"/>
              <a:buAutoNum type="alphaLcParenR"/>
              <a:defRPr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other function assigned by Act or in Schedule 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Independence: 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constitution and law.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class adjudicatory and dispute resolution organisation that contributes to promotion of fair and ethical business 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practices. 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Chairperson and 12 Members (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Judges, 2 Law Professors, 2 Advocates, Attorneys, Accredited Mediators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Compliment: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12 staff members.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9DC83C30-2DDB-493F-8632-35A89E99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9050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 eaLnBrk="1" hangingPunct="1"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4</a:t>
            </a:r>
            <a:endParaRPr lang="en-ZA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7E8195-FE23-484F-B5F3-2F926B2F8369}"/>
              </a:ext>
            </a:extLst>
          </p:cNvPr>
          <p:cNvSpPr/>
          <p:nvPr/>
        </p:nvSpPr>
        <p:spPr>
          <a:xfrm>
            <a:off x="4060310" y="1289217"/>
            <a:ext cx="1123064" cy="3023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Chairperson of the CT (Dr Chictay)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2FAE6-96D3-411B-913F-63850045BA1D}"/>
              </a:ext>
            </a:extLst>
          </p:cNvPr>
          <p:cNvSpPr/>
          <p:nvPr/>
        </p:nvSpPr>
        <p:spPr>
          <a:xfrm>
            <a:off x="4060310" y="1679541"/>
            <a:ext cx="1123064" cy="452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Operations Officer (MM Ledingwane)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423611-1360-44BE-BF2C-B96E26D98DA3}"/>
              </a:ext>
            </a:extLst>
          </p:cNvPr>
          <p:cNvSpPr/>
          <p:nvPr/>
        </p:nvSpPr>
        <p:spPr>
          <a:xfrm>
            <a:off x="5428143" y="2153589"/>
            <a:ext cx="1123064" cy="302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Support</a:t>
            </a:r>
          </a:p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 Galloway)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B11382-2F32-49D8-AF8B-18BC356CD04C}"/>
              </a:ext>
            </a:extLst>
          </p:cNvPr>
          <p:cNvSpPr/>
          <p:nvPr/>
        </p:nvSpPr>
        <p:spPr>
          <a:xfrm>
            <a:off x="1177779" y="2625740"/>
            <a:ext cx="1123064" cy="302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Financial Officer (I Mathatho)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A6F422-56E8-4F12-8ED7-DA583D00DB41}"/>
              </a:ext>
            </a:extLst>
          </p:cNvPr>
          <p:cNvSpPr/>
          <p:nvPr/>
        </p:nvSpPr>
        <p:spPr>
          <a:xfrm>
            <a:off x="3605324" y="2634275"/>
            <a:ext cx="1123064" cy="302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Manager: Operations (Vacant)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199213-5441-4AB1-B691-E668981F1052}"/>
              </a:ext>
            </a:extLst>
          </p:cNvPr>
          <p:cNvSpPr/>
          <p:nvPr/>
        </p:nvSpPr>
        <p:spPr>
          <a:xfrm>
            <a:off x="6438901" y="2636907"/>
            <a:ext cx="1088159" cy="400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Manager: Corporate Services (Vacant)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B3A6A6-A2B2-4734-8584-B729BA7B84B5}"/>
              </a:ext>
            </a:extLst>
          </p:cNvPr>
          <p:cNvSpPr/>
          <p:nvPr/>
        </p:nvSpPr>
        <p:spPr>
          <a:xfrm>
            <a:off x="192021" y="3228317"/>
            <a:ext cx="787738" cy="669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Manager: Finance</a:t>
            </a:r>
          </a:p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 Mahlabane)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74CE22-FCD7-49FA-94C3-3BD5AEF1B9CE}"/>
              </a:ext>
            </a:extLst>
          </p:cNvPr>
          <p:cNvSpPr/>
          <p:nvPr/>
        </p:nvSpPr>
        <p:spPr>
          <a:xfrm>
            <a:off x="1072581" y="3405206"/>
            <a:ext cx="795637" cy="669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Officer </a:t>
            </a:r>
          </a:p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 Ligege)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330CC1-BA0A-41DE-BE3A-ED4D28C1B34D}"/>
              </a:ext>
            </a:extLst>
          </p:cNvPr>
          <p:cNvSpPr/>
          <p:nvPr/>
        </p:nvSpPr>
        <p:spPr>
          <a:xfrm>
            <a:off x="1999919" y="3405206"/>
            <a:ext cx="775148" cy="653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SCM Practitioner (Vacant)</a:t>
            </a:r>
          </a:p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Aphane – against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D19A4A4-2468-49DE-A687-51EABD3BE902}"/>
              </a:ext>
            </a:extLst>
          </p:cNvPr>
          <p:cNvSpPr/>
          <p:nvPr/>
        </p:nvSpPr>
        <p:spPr>
          <a:xfrm>
            <a:off x="2918114" y="3212363"/>
            <a:ext cx="746854" cy="638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Manager: Legal (Vacant)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C5BEBC-4F14-45F0-8AC2-4BF8B4B5F859}"/>
              </a:ext>
            </a:extLst>
          </p:cNvPr>
          <p:cNvSpPr/>
          <p:nvPr/>
        </p:nvSpPr>
        <p:spPr>
          <a:xfrm>
            <a:off x="2905093" y="4149302"/>
            <a:ext cx="759875" cy="548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Advisor </a:t>
            </a:r>
          </a:p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 Mokaba)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324DC6-43B5-430C-8AB2-999B9AFAFEAF}"/>
              </a:ext>
            </a:extLst>
          </p:cNvPr>
          <p:cNvSpPr/>
          <p:nvPr/>
        </p:nvSpPr>
        <p:spPr>
          <a:xfrm>
            <a:off x="3783898" y="3463935"/>
            <a:ext cx="765915" cy="536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 (Vacant)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1B4307-F521-4385-B8E4-409C8D20743E}"/>
              </a:ext>
            </a:extLst>
          </p:cNvPr>
          <p:cNvSpPr/>
          <p:nvPr/>
        </p:nvSpPr>
        <p:spPr>
          <a:xfrm>
            <a:off x="4678889" y="3201674"/>
            <a:ext cx="749783" cy="6495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Manager: Registry</a:t>
            </a:r>
          </a:p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 Magwasha)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6A9E4D-5C6C-4091-B777-112C264E9D10}"/>
              </a:ext>
            </a:extLst>
          </p:cNvPr>
          <p:cNvSpPr/>
          <p:nvPr/>
        </p:nvSpPr>
        <p:spPr>
          <a:xfrm>
            <a:off x="4166856" y="4126970"/>
            <a:ext cx="826571" cy="552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Management Officer (vacant)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D31648B-6D57-4FB0-AC93-5E78A578FD95}"/>
              </a:ext>
            </a:extLst>
          </p:cNvPr>
          <p:cNvSpPr/>
          <p:nvPr/>
        </p:nvSpPr>
        <p:spPr>
          <a:xfrm>
            <a:off x="5151666" y="4149303"/>
            <a:ext cx="916604" cy="5528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Practitioner (Vacant)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D4DE811-32FE-4F60-9D15-BE4819D95437}"/>
              </a:ext>
            </a:extLst>
          </p:cNvPr>
          <p:cNvSpPr/>
          <p:nvPr/>
        </p:nvSpPr>
        <p:spPr>
          <a:xfrm>
            <a:off x="5824727" y="3268814"/>
            <a:ext cx="942905" cy="6290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Manager: Communications &amp; Marketing (S Khoza)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EA06710-F6C3-48C1-9690-13A509C796C9}"/>
              </a:ext>
            </a:extLst>
          </p:cNvPr>
          <p:cNvSpPr/>
          <p:nvPr/>
        </p:nvSpPr>
        <p:spPr>
          <a:xfrm>
            <a:off x="6296180" y="4129404"/>
            <a:ext cx="980983" cy="56798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&amp; Marketing Officer</a:t>
            </a:r>
          </a:p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 Mthalane)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833675F-85C3-4183-8ABB-D03AFCF44D2C}"/>
              </a:ext>
            </a:extLst>
          </p:cNvPr>
          <p:cNvSpPr/>
          <p:nvPr/>
        </p:nvSpPr>
        <p:spPr>
          <a:xfrm>
            <a:off x="7934188" y="3268120"/>
            <a:ext cx="794366" cy="61322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Manager: Human Resources (S Ramaphoko)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B14F784-1C56-477F-846E-43C51743C637}"/>
              </a:ext>
            </a:extLst>
          </p:cNvPr>
          <p:cNvSpPr/>
          <p:nvPr/>
        </p:nvSpPr>
        <p:spPr>
          <a:xfrm>
            <a:off x="8331371" y="4124335"/>
            <a:ext cx="819988" cy="59267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Snr Admin Assistant</a:t>
            </a:r>
          </a:p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 Zibi)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FEBD488-7AF8-4F26-B2B0-3DD73A14B635}"/>
              </a:ext>
            </a:extLst>
          </p:cNvPr>
          <p:cNvSpPr/>
          <p:nvPr/>
        </p:nvSpPr>
        <p:spPr>
          <a:xfrm>
            <a:off x="6956288" y="3271412"/>
            <a:ext cx="749465" cy="61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ICT(K Sebokoane)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F5B0599-3028-4D17-A6D1-A41433156DA8}"/>
              </a:ext>
            </a:extLst>
          </p:cNvPr>
          <p:cNvSpPr/>
          <p:nvPr/>
        </p:nvSpPr>
        <p:spPr>
          <a:xfrm>
            <a:off x="7437681" y="4124335"/>
            <a:ext cx="745982" cy="602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Technician (Vacant) R Gafane – against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CADDC79-EF85-44E1-8A7F-7D32AFD12173}"/>
              </a:ext>
            </a:extLst>
          </p:cNvPr>
          <p:cNvSpPr/>
          <p:nvPr/>
        </p:nvSpPr>
        <p:spPr>
          <a:xfrm>
            <a:off x="8699246" y="4838918"/>
            <a:ext cx="754945" cy="5703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Receptionist (Ms Mashile)  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xmlns="" id="{7E87ED51-56F2-4B21-BBDD-49520A1F44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55561" y="9491"/>
            <a:ext cx="11167" cy="5243669"/>
          </a:xfrm>
          <a:prstGeom prst="bentConnector3">
            <a:avLst>
              <a:gd name="adj1" fmla="val -16632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0BC104F-4F96-48BD-82E8-EC331CC6372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621842" y="2132422"/>
            <a:ext cx="0" cy="323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84357B2-E1C1-4227-A686-E08A2CCADAB0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621843" y="2304770"/>
            <a:ext cx="80630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0CB8D033-8A6A-44E2-AC82-4AEC7B654C83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4621842" y="1591579"/>
            <a:ext cx="0" cy="87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F5CDA4F3-AF30-48DC-BEE5-A24E35B51F90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237315" y="3464202"/>
            <a:ext cx="696873" cy="110528"/>
          </a:xfrm>
          <a:prstGeom prst="lin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601E9B64-0D35-4AE3-B5FD-3123BD4FCCA7}"/>
              </a:ext>
            </a:extLst>
          </p:cNvPr>
          <p:cNvCxnSpPr>
            <a:cxnSpLocks/>
            <a:stCxn id="27" idx="0"/>
            <a:endCxn id="27" idx="0"/>
          </p:cNvCxnSpPr>
          <p:nvPr/>
        </p:nvCxnSpPr>
        <p:spPr>
          <a:xfrm>
            <a:off x="7810672" y="41243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E3A20FC6-6FB5-418A-8E62-527E0F67CBB6}"/>
              </a:ext>
            </a:extLst>
          </p:cNvPr>
          <p:cNvCxnSpPr>
            <a:stCxn id="9" idx="0"/>
          </p:cNvCxnSpPr>
          <p:nvPr/>
        </p:nvCxnSpPr>
        <p:spPr>
          <a:xfrm flipV="1">
            <a:off x="4166856" y="2455952"/>
            <a:ext cx="0" cy="178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FD12592-15E9-4AF6-9EFB-D9195C444F9E}"/>
              </a:ext>
            </a:extLst>
          </p:cNvPr>
          <p:cNvSpPr/>
          <p:nvPr/>
        </p:nvSpPr>
        <p:spPr>
          <a:xfrm>
            <a:off x="511048" y="5899272"/>
            <a:ext cx="1123064" cy="302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Funded Positions - 13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76494156-2329-4479-BA9C-8A89916F67F5}"/>
              </a:ext>
            </a:extLst>
          </p:cNvPr>
          <p:cNvSpPr/>
          <p:nvPr/>
        </p:nvSpPr>
        <p:spPr>
          <a:xfrm>
            <a:off x="1868218" y="5912699"/>
            <a:ext cx="1123064" cy="3023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 &amp; Funded Positions - 1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681BDB2-10B3-42C4-9DC5-76DABD2356E0}"/>
              </a:ext>
            </a:extLst>
          </p:cNvPr>
          <p:cNvSpPr/>
          <p:nvPr/>
        </p:nvSpPr>
        <p:spPr>
          <a:xfrm>
            <a:off x="3169232" y="5912700"/>
            <a:ext cx="1123064" cy="302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 &amp; Unfunded Positions - 7</a:t>
            </a: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xmlns="" id="{CB23EEEB-C30F-4CCF-986F-47332CDD49E6}"/>
              </a:ext>
            </a:extLst>
          </p:cNvPr>
          <p:cNvCxnSpPr>
            <a:stCxn id="11" idx="0"/>
          </p:cNvCxnSpPr>
          <p:nvPr/>
        </p:nvCxnSpPr>
        <p:spPr>
          <a:xfrm rot="5400000" flipH="1" flipV="1">
            <a:off x="1427443" y="2268267"/>
            <a:ext cx="118497" cy="18016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B9F49394-2943-442D-BAC8-05767B7581A6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387493" y="3109820"/>
            <a:ext cx="0" cy="295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1B8243E5-D8C7-4026-8A43-64B9775577B9}"/>
              </a:ext>
            </a:extLst>
          </p:cNvPr>
          <p:cNvCxnSpPr>
            <a:stCxn id="12" idx="0"/>
          </p:cNvCxnSpPr>
          <p:nvPr/>
        </p:nvCxnSpPr>
        <p:spPr>
          <a:xfrm flipV="1">
            <a:off x="1470399" y="2936638"/>
            <a:ext cx="0" cy="468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xmlns="" id="{049C473D-53BA-47F4-8751-03F2BDCBC11F}"/>
              </a:ext>
            </a:extLst>
          </p:cNvPr>
          <p:cNvCxnSpPr>
            <a:cxnSpLocks/>
            <a:stCxn id="14" idx="0"/>
          </p:cNvCxnSpPr>
          <p:nvPr/>
        </p:nvCxnSpPr>
        <p:spPr>
          <a:xfrm rot="5400000" flipH="1" flipV="1">
            <a:off x="4089215" y="2247799"/>
            <a:ext cx="166891" cy="17622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9FCF3136-FCA3-4F49-BD41-21779D311260}"/>
              </a:ext>
            </a:extLst>
          </p:cNvPr>
          <p:cNvCxnSpPr>
            <a:stCxn id="17" idx="0"/>
          </p:cNvCxnSpPr>
          <p:nvPr/>
        </p:nvCxnSpPr>
        <p:spPr>
          <a:xfrm flipV="1">
            <a:off x="5053781" y="3045472"/>
            <a:ext cx="0" cy="156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0B7B0F3-2883-4734-939E-DFDFAD563CA1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8331370" y="3128918"/>
            <a:ext cx="1" cy="139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xmlns="" id="{A59F8013-64E8-424D-82DA-AB124431B044}"/>
              </a:ext>
            </a:extLst>
          </p:cNvPr>
          <p:cNvCxnSpPr>
            <a:stCxn id="20" idx="0"/>
          </p:cNvCxnSpPr>
          <p:nvPr/>
        </p:nvCxnSpPr>
        <p:spPr>
          <a:xfrm rot="5400000" flipH="1" flipV="1">
            <a:off x="7241154" y="2178598"/>
            <a:ext cx="145241" cy="20351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D1F6D629-B65F-4B04-9AA3-AB5E7265DCEE}"/>
              </a:ext>
            </a:extLst>
          </p:cNvPr>
          <p:cNvCxnSpPr>
            <a:stCxn id="26" idx="0"/>
          </p:cNvCxnSpPr>
          <p:nvPr/>
        </p:nvCxnSpPr>
        <p:spPr>
          <a:xfrm flipV="1">
            <a:off x="7331020" y="3037235"/>
            <a:ext cx="0" cy="234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D45868AF-E6DE-4E28-9278-576BB85DF2DB}"/>
              </a:ext>
            </a:extLst>
          </p:cNvPr>
          <p:cNvCxnSpPr>
            <a:cxnSpLocks/>
            <a:stCxn id="16" idx="0"/>
            <a:endCxn id="9" idx="2"/>
          </p:cNvCxnSpPr>
          <p:nvPr/>
        </p:nvCxnSpPr>
        <p:spPr>
          <a:xfrm flipV="1">
            <a:off x="4166856" y="2936638"/>
            <a:ext cx="0" cy="52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5E74330A-A542-4D68-B7B3-6DA6518F71F4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4572145" y="4004246"/>
            <a:ext cx="7997" cy="122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xmlns="" id="{F0A508AA-F1C0-445E-B1D3-EB6266C34FB3}"/>
              </a:ext>
            </a:extLst>
          </p:cNvPr>
          <p:cNvCxnSpPr>
            <a:stCxn id="19" idx="0"/>
          </p:cNvCxnSpPr>
          <p:nvPr/>
        </p:nvCxnSpPr>
        <p:spPr>
          <a:xfrm rot="16200000" flipV="1">
            <a:off x="5022527" y="3561860"/>
            <a:ext cx="145057" cy="10298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F3A2CBC6-13E2-4845-BF37-2D038E054F48}"/>
              </a:ext>
            </a:extLst>
          </p:cNvPr>
          <p:cNvCxnSpPr>
            <a:stCxn id="17" idx="2"/>
          </p:cNvCxnSpPr>
          <p:nvPr/>
        </p:nvCxnSpPr>
        <p:spPr>
          <a:xfrm>
            <a:off x="5053781" y="3851244"/>
            <a:ext cx="0" cy="15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B28B0655-C598-4960-A391-7B4D0277CAA2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3285030" y="3851243"/>
            <a:ext cx="6511" cy="298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xmlns="" id="{BC411DD2-E477-486E-A268-3DDFF53C4E07}"/>
              </a:ext>
            </a:extLst>
          </p:cNvPr>
          <p:cNvCxnSpPr>
            <a:stCxn id="20" idx="2"/>
            <a:endCxn id="23" idx="0"/>
          </p:cNvCxnSpPr>
          <p:nvPr/>
        </p:nvCxnSpPr>
        <p:spPr>
          <a:xfrm rot="16200000" flipH="1">
            <a:off x="6425636" y="3768367"/>
            <a:ext cx="231580" cy="4904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xmlns="" id="{A2A8ED7D-36E6-4BCC-BCC5-5AB6419217DF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 rot="16200000" flipH="1">
            <a:off x="7450995" y="3764657"/>
            <a:ext cx="239702" cy="47965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650CCA9-DFA8-4AB5-A854-9AB929632F69}"/>
              </a:ext>
            </a:extLst>
          </p:cNvPr>
          <p:cNvCxnSpPr/>
          <p:nvPr/>
        </p:nvCxnSpPr>
        <p:spPr>
          <a:xfrm flipH="1">
            <a:off x="4140324" y="1494084"/>
            <a:ext cx="26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62F8F28-8390-4A12-9604-538866436818}"/>
              </a:ext>
            </a:extLst>
          </p:cNvPr>
          <p:cNvSpPr/>
          <p:nvPr/>
        </p:nvSpPr>
        <p:spPr>
          <a:xfrm>
            <a:off x="4590134" y="5912700"/>
            <a:ext cx="1123064" cy="3023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actual positions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5B33E34-84AC-4F48-BCB1-594DB61D474E}"/>
              </a:ext>
            </a:extLst>
          </p:cNvPr>
          <p:cNvSpPr/>
          <p:nvPr/>
        </p:nvSpPr>
        <p:spPr>
          <a:xfrm>
            <a:off x="414814" y="341576"/>
            <a:ext cx="9039377" cy="81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2.  CT ORGANOGRAM AS AT 3O SEPT 2019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50587FED-0310-4240-B5B4-6BC0A6866C74}"/>
              </a:ext>
            </a:extLst>
          </p:cNvPr>
          <p:cNvCxnSpPr/>
          <p:nvPr/>
        </p:nvCxnSpPr>
        <p:spPr>
          <a:xfrm rot="16200000" flipH="1">
            <a:off x="7913881" y="3546409"/>
            <a:ext cx="1710000" cy="875019"/>
          </a:xfrm>
          <a:prstGeom prst="bentConnector3">
            <a:avLst>
              <a:gd name="adj1" fmla="val -3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xmlns="" id="{F64E6084-E1D4-4F6B-A077-813DE00BAD3A}"/>
              </a:ext>
            </a:extLst>
          </p:cNvPr>
          <p:cNvCxnSpPr>
            <a:stCxn id="24" idx="2"/>
          </p:cNvCxnSpPr>
          <p:nvPr/>
        </p:nvCxnSpPr>
        <p:spPr>
          <a:xfrm rot="16200000" flipH="1">
            <a:off x="8485079" y="3727632"/>
            <a:ext cx="102578" cy="4099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241A81A1-6F61-4F0D-9C84-3C27D7370BD6}"/>
              </a:ext>
            </a:extLst>
          </p:cNvPr>
          <p:cNvCxnSpPr>
            <a:endCxn id="25" idx="0"/>
          </p:cNvCxnSpPr>
          <p:nvPr/>
        </p:nvCxnSpPr>
        <p:spPr>
          <a:xfrm>
            <a:off x="8741365" y="3983918"/>
            <a:ext cx="0" cy="140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6C66B97E-578F-47A5-9AFB-DD4E6D6751EB}"/>
              </a:ext>
            </a:extLst>
          </p:cNvPr>
          <p:cNvSpPr/>
          <p:nvPr/>
        </p:nvSpPr>
        <p:spPr>
          <a:xfrm>
            <a:off x="3169232" y="1561200"/>
            <a:ext cx="767253" cy="49977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Steering Committee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6AD778D6-DC3E-4FE8-A476-51E14819111A}"/>
              </a:ext>
            </a:extLst>
          </p:cNvPr>
          <p:cNvSpPr/>
          <p:nvPr/>
        </p:nvSpPr>
        <p:spPr>
          <a:xfrm>
            <a:off x="2251183" y="1571852"/>
            <a:ext cx="767253" cy="49977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Arc &amp; Risk Committee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439D456-9CDC-44A6-8FDC-98C84F661F60}"/>
              </a:ext>
            </a:extLst>
          </p:cNvPr>
          <p:cNvSpPr/>
          <p:nvPr/>
        </p:nvSpPr>
        <p:spPr>
          <a:xfrm>
            <a:off x="1333135" y="1591671"/>
            <a:ext cx="767253" cy="49977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REMCO Member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4E195F53-4737-4596-B6B9-564FF3686025}"/>
              </a:ext>
            </a:extLst>
          </p:cNvPr>
          <p:cNvSpPr/>
          <p:nvPr/>
        </p:nvSpPr>
        <p:spPr>
          <a:xfrm>
            <a:off x="490484" y="1602394"/>
            <a:ext cx="767253" cy="49977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x Part-Time Tribunal Members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0594DB1-3711-4DDC-8E21-CB0216F62E28}"/>
                  </a:ext>
                </a:extLst>
              </p14:cNvPr>
              <p14:cNvContentPartPr/>
              <p14:nvPr/>
            </p14:nvContentPartPr>
            <p14:xfrm>
              <a:off x="8265367" y="3967492"/>
              <a:ext cx="402773" cy="1046858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0594DB1-3711-4DDC-8E21-CB0216F62E2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256368" y="3958492"/>
                <a:ext cx="420410" cy="1064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B83E20E1-763D-4435-A782-DD384D632A51}"/>
                  </a:ext>
                </a:extLst>
              </p14:cNvPr>
              <p14:cNvContentPartPr/>
              <p14:nvPr/>
            </p14:nvContentPartPr>
            <p14:xfrm>
              <a:off x="1293922" y="1497330"/>
              <a:ext cx="2693633" cy="687375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83E20E1-763D-4435-A782-DD384D632A5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87803" y="1491212"/>
                <a:ext cx="2705872" cy="699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2E1A8104-92C0-449F-B546-7371B8EAC9CD}"/>
                  </a:ext>
                </a:extLst>
              </p14:cNvPr>
              <p14:cNvContentPartPr/>
              <p14:nvPr/>
            </p14:nvContentPartPr>
            <p14:xfrm>
              <a:off x="3987262" y="1565482"/>
              <a:ext cx="293" cy="470633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E1A8104-92C0-449F-B546-7371B8EAC9C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82281" y="1559361"/>
                <a:ext cx="10255" cy="48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05E1318A-EADD-488E-A058-63732411F6AC}"/>
                  </a:ext>
                </a:extLst>
              </p14:cNvPr>
              <p14:cNvContentPartPr/>
              <p14:nvPr/>
            </p14:nvContentPartPr>
            <p14:xfrm>
              <a:off x="1293923" y="1540620"/>
              <a:ext cx="6435" cy="452205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5E1318A-EADD-488E-A058-63732411F6AC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87845" y="1534499"/>
                <a:ext cx="18590" cy="464446"/>
              </a:xfrm>
              <a:prstGeom prst="rect">
                <a:avLst/>
              </a:prstGeom>
            </p:spPr>
          </p:pic>
        </mc:Fallback>
      </mc:AlternateContent>
      <p:cxnSp>
        <p:nvCxnSpPr>
          <p:cNvPr id="392" name="Connector: Elbow 391">
            <a:extLst>
              <a:ext uri="{FF2B5EF4-FFF2-40B4-BE49-F238E27FC236}">
                <a16:creationId xmlns:a16="http://schemas.microsoft.com/office/drawing/2014/main" xmlns="" id="{B1CD2BC3-3CC5-4E46-8444-64FADBF5D1C0}"/>
              </a:ext>
            </a:extLst>
          </p:cNvPr>
          <p:cNvCxnSpPr>
            <a:stCxn id="91" idx="0"/>
            <a:endCxn id="4" idx="1"/>
          </p:cNvCxnSpPr>
          <p:nvPr/>
        </p:nvCxnSpPr>
        <p:spPr>
          <a:xfrm rot="5400000" flipH="1" flipV="1">
            <a:off x="2386212" y="-71703"/>
            <a:ext cx="161996" cy="3186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xmlns="" id="{F813F288-994C-4AD1-A22A-17E4392812A1}"/>
              </a:ext>
            </a:extLst>
          </p:cNvPr>
          <p:cNvCxnSpPr/>
          <p:nvPr/>
        </p:nvCxnSpPr>
        <p:spPr>
          <a:xfrm>
            <a:off x="2634809" y="1440398"/>
            <a:ext cx="0" cy="100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287991" y="6400834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5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81403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48202B93-DE23-422C-9B44-983FDD5DE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76200"/>
            <a:ext cx="9013824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THE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TRIBUNAL’S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algn="ctr" eaLnBrk="1" hangingPunct="1">
              <a:defRPr/>
            </a:pPr>
            <a:endParaRPr lang="en-US" sz="1200" b="1" dirty="0">
              <a:solidFill>
                <a:srgbClr val="1F497D">
                  <a:lumMod val="60000"/>
                  <a:lumOff val="40000"/>
                </a:srgb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effective compared to litigation- Offered at no cost &amp; no need for legal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representation.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and flexible able to respond to emerging challenges and provide innovative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solutions.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 business relationship that are critical to sustain business operations- not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acrimonious.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control the outcome of the case and thus limit financial risk and the risk of uncertain outcomes associated with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litigation.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reputational risks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confidential.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Mutually beneficial settlement agreement – not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imposed.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Settlement can be made an order of court- save time and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68B3D67F-8ED0-419C-9A16-4F80207C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184150"/>
            <a:ext cx="8991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 eaLnBrk="1" hangingPunct="1"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6</a:t>
            </a:r>
            <a:endParaRPr lang="en-ZA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157CB0E1-C48B-4F8B-AC9C-9D70DACA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81000"/>
            <a:ext cx="87645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ANNUAL PERFORMANCE PLAN 2018/19 OUTPUTS</a:t>
            </a: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E8C5440B-350F-4A46-B203-CBD9E39D4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1676400"/>
            <a:ext cx="86883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cs typeface="Arial" panose="020B0604020202020204" pitchFamily="34" charset="0"/>
              </a:rPr>
              <a:t>1.	Programme 1: Adjudication 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cs typeface="Arial" panose="020B0604020202020204" pitchFamily="34" charset="0"/>
              </a:rPr>
              <a:t>1.1	Achieving set target of issuing of decisions </a:t>
            </a:r>
          </a:p>
          <a:p>
            <a:pPr eaLnBrk="1" hangingPunct="1">
              <a:defRPr/>
            </a:pPr>
            <a:r>
              <a:rPr lang="en-US" sz="2400" dirty="0">
                <a:cs typeface="Arial" panose="020B0604020202020204" pitchFamily="34" charset="0"/>
              </a:rPr>
              <a:t>1.2	Achieving set targets in the finalization of disputes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cs typeface="Arial" panose="020B0604020202020204" pitchFamily="34" charset="0"/>
              </a:rPr>
              <a:t>2.	Programme 2: Administration</a:t>
            </a:r>
          </a:p>
          <a:p>
            <a:pPr marL="457200" indent="-457200" eaLnBrk="1" hangingPunct="1">
              <a:buAutoNum type="arabicParenR" startAt="2"/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cs typeface="Arial" panose="020B0604020202020204" pitchFamily="34" charset="0"/>
              </a:rPr>
              <a:t>2.1	Case Management System (CMS)</a:t>
            </a:r>
          </a:p>
          <a:p>
            <a:pPr eaLnBrk="1" hangingPunct="1">
              <a:defRPr/>
            </a:pPr>
            <a:r>
              <a:rPr lang="en-US" sz="2400" dirty="0">
                <a:cs typeface="Arial" panose="020B0604020202020204" pitchFamily="34" charset="0"/>
              </a:rPr>
              <a:t>2.2	Research </a:t>
            </a:r>
          </a:p>
          <a:p>
            <a:pPr eaLnBrk="1" hangingPunct="1">
              <a:defRPr/>
            </a:pPr>
            <a:r>
              <a:rPr lang="en-US" sz="2400" dirty="0">
                <a:cs typeface="Arial" panose="020B0604020202020204" pitchFamily="34" charset="0"/>
              </a:rPr>
              <a:t>2.3	Staff Retention</a:t>
            </a:r>
          </a:p>
          <a:p>
            <a:pPr eaLnBrk="1" hangingPunct="1">
              <a:defRPr/>
            </a:pPr>
            <a:r>
              <a:rPr lang="en-US" sz="2400" dirty="0">
                <a:cs typeface="Arial" panose="020B0604020202020204" pitchFamily="34" charset="0"/>
              </a:rPr>
              <a:t>2.4	Advocacy Services</a:t>
            </a:r>
          </a:p>
          <a:p>
            <a:pPr eaLnBrk="1" hangingPunct="1">
              <a:defRPr/>
            </a:pPr>
            <a:r>
              <a:rPr lang="en-US" sz="2400" dirty="0">
                <a:cs typeface="Arial" panose="020B0604020202020204" pitchFamily="34" charset="0"/>
              </a:rPr>
              <a:t>2.5	Sound Financial </a:t>
            </a:r>
            <a:r>
              <a:rPr lang="en-US" sz="2400" dirty="0" smtClean="0">
                <a:cs typeface="Arial" panose="020B0604020202020204" pitchFamily="34" charset="0"/>
              </a:rPr>
              <a:t>Management</a:t>
            </a:r>
            <a:endParaRPr lang="en-US" sz="30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7</a:t>
            </a:r>
            <a:endParaRPr lang="en-ZA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637518AE-1D04-4F99-96E7-785E972C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" y="0"/>
            <a:ext cx="9267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CONTRIBUTION TO THE NATIONAL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PLAN</a:t>
            </a: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CBBF2571-961E-4B08-82CB-BCD96FB27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686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algn="just" eaLnBrk="1" hangingPunct="1">
              <a:defRPr/>
            </a:pPr>
            <a:endParaRPr lang="en-US" sz="2400" dirty="0">
              <a:latin typeface="+mn-lt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85F4515-7C48-4D2D-9679-A46DC2471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286298"/>
              </p:ext>
            </p:extLst>
          </p:nvPr>
        </p:nvGraphicFramePr>
        <p:xfrm>
          <a:off x="152400" y="1066799"/>
          <a:ext cx="9220201" cy="548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7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NDP Requirements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outcome oriented Goals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Companies Tribunal Achievements 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521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cost of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compliance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Adjudicate and make orders in relation to any application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 issued within 30 days from date of allocation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decisions issued within 40 days from date of hearing and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52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 of disputes in terms of Alternative Dispute Resolution (ADR)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lvl="0" indent="-57150" eaLnBrk="1" hangingPunct="1">
                        <a:spcBef>
                          <a:spcPct val="0"/>
                        </a:spcBef>
                        <a:buFont typeface="+mj-lt"/>
                        <a:buNone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(100%) ADR cases were finalized within the planned 25 days (Target=100%)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3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Broaden participation- more inclusive economic growth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operational effectiveness and efficiency of the Tribunal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procurement from level 1, 2 and 3 contributors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suppliers paid within 30 days (91% paid within 15%)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5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capable and developmental state: institutional capability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operational effectiveness and efficiency of the Tribunal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received</a:t>
                      </a:r>
                      <a:r>
                        <a:rPr lang="en-ZA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clean audit report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8</a:t>
            </a:r>
            <a:endParaRPr lang="en-ZA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4F01E59C-B662-4DEA-9B64-6D4EC809C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7638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KEY HIGHLIGHTS 2018/19 ANNUAL REPORT</a:t>
            </a: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xmlns="" id="{987D7B69-754A-4B45-93DD-F3E4293D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711521"/>
            <a:ext cx="94488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Programme 1 Adjudication: 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  <a:defRPr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Targets: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Exceeded all three targets for adjudication and arbitration of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cases: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00050" eaLnBrk="1" hangingPunct="1">
              <a:spcBef>
                <a:spcPct val="0"/>
              </a:spcBef>
              <a:buFont typeface="+mj-lt"/>
              <a:buAutoNum type="romanL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93% of unopposed cases were finalized within the planned 30 days (Target=90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00050" eaLnBrk="1" hangingPunct="1">
              <a:spcBef>
                <a:spcPct val="0"/>
              </a:spcBef>
              <a:buFont typeface="+mj-lt"/>
              <a:buAutoNum type="romanL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(100%) opposed cases were finalized within the planned 40 days (Target=90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00050" eaLnBrk="1" hangingPunct="1">
              <a:spcBef>
                <a:spcPct val="0"/>
              </a:spcBef>
              <a:buFont typeface="+mj-lt"/>
              <a:buAutoNum type="romanL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(100%) ADR cases were finalized within the planned 25 days (Target=100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0" eaLnBrk="1" hangingPunct="1">
              <a:spcBef>
                <a:spcPct val="0"/>
              </a:spcBef>
              <a:buNone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Legal Representation: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95% lodged without legal representation.</a:t>
            </a:r>
          </a:p>
          <a:p>
            <a:pPr marL="857250" lvl="1" indent="-400050" eaLnBrk="1" hangingPunct="1">
              <a:spcBef>
                <a:spcPct val="0"/>
              </a:spcBef>
              <a:buFont typeface="+mj-lt"/>
              <a:buAutoNum type="alphaLcParenR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and Ethics Committee (SEC):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was a 14% increase in the number of applications for exemption from appointing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617940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9</a:t>
            </a:r>
            <a:endParaRPr lang="en-ZA" sz="12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EDC561B841FF4488AF242DB5FC2774" ma:contentTypeVersion="10" ma:contentTypeDescription="Create a new document." ma:contentTypeScope="" ma:versionID="33cffa80f8c56720a873f0c7f4e8abb5">
  <xsd:schema xmlns:xsd="http://www.w3.org/2001/XMLSchema" xmlns:xs="http://www.w3.org/2001/XMLSchema" xmlns:p="http://schemas.microsoft.com/office/2006/metadata/properties" xmlns:ns3="a1fa331b-a4e2-4bb9-b317-8558008f7ef9" xmlns:ns4="6408041e-e8ac-49d7-a9e2-ffc58a6f0c12" targetNamespace="http://schemas.microsoft.com/office/2006/metadata/properties" ma:root="true" ma:fieldsID="18cdc0fe6493470dd63cae6e06076c88" ns3:_="" ns4:_="">
    <xsd:import namespace="a1fa331b-a4e2-4bb9-b317-8558008f7ef9"/>
    <xsd:import namespace="6408041e-e8ac-49d7-a9e2-ffc58a6f0c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a331b-a4e2-4bb9-b317-8558008f7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8041e-e8ac-49d7-a9e2-ffc58a6f0c1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F09FCA-B55F-4F8D-948F-C1475BC12744}">
  <ds:schemaRefs>
    <ds:schemaRef ds:uri="http://purl.org/dc/terms/"/>
    <ds:schemaRef ds:uri="6408041e-e8ac-49d7-a9e2-ffc58a6f0c12"/>
    <ds:schemaRef ds:uri="a1fa331b-a4e2-4bb9-b317-8558008f7ef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B879F3-1C69-4E8A-A1DC-D0F7F8A63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fa331b-a4e2-4bb9-b317-8558008f7ef9"/>
    <ds:schemaRef ds:uri="6408041e-e8ac-49d7-a9e2-ffc58a6f0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6A227F-CBDD-4A8E-AA13-956489900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1574</Words>
  <Application>Microsoft Office PowerPoint</Application>
  <PresentationFormat>A4 Paper (210x297 mm)</PresentationFormat>
  <Paragraphs>539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Office Theme</vt:lpstr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15.  PROGRESS ON ISSUES RAISED BY THE  AUDITOR GENERAL </vt:lpstr>
      <vt:lpstr>Slide 21</vt:lpstr>
      <vt:lpstr> MANAGEMENT OF CASES Quarter 1 and 2  </vt:lpstr>
      <vt:lpstr>          EDUCATION AND AWARENESS INITIATIVES</vt:lpstr>
      <vt:lpstr>  FINANCIAL MANAGEMENT </vt:lpstr>
      <vt:lpstr>QTR 1 FINANCIAL PERFORMANCE</vt:lpstr>
      <vt:lpstr>QTR 2 FINANCIAL PERFORMANCE</vt:lpstr>
      <vt:lpstr>Slide 27</vt:lpstr>
      <vt:lpstr>Slide 28</vt:lpstr>
      <vt:lpstr>Custom Show 1</vt:lpstr>
    </vt:vector>
  </TitlesOfParts>
  <Company>CIPRO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D. Mthalane</dc:creator>
  <cp:lastModifiedBy>PUMZA</cp:lastModifiedBy>
  <cp:revision>266</cp:revision>
  <cp:lastPrinted>2019-11-19T14:16:25Z</cp:lastPrinted>
  <dcterms:created xsi:type="dcterms:W3CDTF">2011-01-28T13:37:41Z</dcterms:created>
  <dcterms:modified xsi:type="dcterms:W3CDTF">2019-11-28T09:55:32Z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0x010100D1EDC561B841FF4488AF242DB5FC2774</vt:lpwstr>
  </property>
</Properties>
</file>