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charts/colors6.xml" ContentType="application/vnd.ms-office.chartcolor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style11.xml" ContentType="application/vnd.ms-office.chart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charts/colors12.xml" ContentType="application/vnd.ms-office.chartcolorstyle+xml"/>
  <Override PartName="/ppt/notesSlides/notesSlide30.xml" ContentType="application/vnd.openxmlformats-officedocument.presentationml.notesSlide+xml"/>
  <Override PartName="/ppt/theme/themeOverride17.xml" ContentType="application/vnd.openxmlformats-officedocument.themeOverr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charts/colors1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Override PartName="/ppt/charts/chart10.xml" ContentType="application/vnd.openxmlformats-officedocument.drawingml.chart+xml"/>
  <Override PartName="/ppt/charts/chart4.xml" ContentType="application/vnd.openxmlformats-officedocument.drawingml.chart+xml"/>
  <Override PartName="/ppt/charts/style6.xml" ContentType="application/vnd.ms-office.chartstyle+xml"/>
  <Override PartName="/ppt/slides/slide49.xml" ContentType="application/vnd.openxmlformats-officedocument.presentationml.slide+xml"/>
  <Override PartName="/ppt/notesSlides/notesSlide4.xml" ContentType="application/vnd.openxmlformats-officedocument.presentationml.notes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charts/style2.xml" ContentType="application/vnd.ms-office.chartstyle+xml"/>
  <Override PartName="/ppt/charts/colors8.xml" ContentType="application/vnd.ms-office.chartcolor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theme/themeOverride19.xml" ContentType="application/vnd.openxmlformats-officedocument.themeOverride+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charts/colors10.xml" ContentType="application/vnd.ms-office.chartcolorstyle+xml"/>
  <Override PartName="/ppt/charts/style7.xml" ContentType="application/vnd.ms-office.chartstyle+xml"/>
  <Override PartName="/ppt/notesSlides/notesSlide10.xml" ContentType="application/vnd.openxmlformats-officedocument.presentationml.notesSlide+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heme/themeOverride22.xml" ContentType="application/vnd.openxmlformats-officedocument.themeOverride+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charts/colors9.xml" ContentType="application/vnd.ms-office.chartcolor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charts/colors5.xml" ContentType="application/vnd.ms-office.chartcolorstyle+xml"/>
  <Override PartName="/ppt/charts/style10.xml" ContentType="application/vnd.ms-office.chart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51.xml" ContentType="application/vnd.openxmlformats-officedocument.presentationml.notesSlide+xml"/>
  <Override PartName="/ppt/charts/colors11.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charts/style8.xml" ContentType="application/vnd.ms-office.chartstyl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charts/style4.xml" ContentType="application/vnd.ms-office.chartstyle+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Default Extension="docx" ContentType="application/vnd.openxmlformats-officedocument.wordprocessingml.document"/>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charts/style9.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256" r:id="rId2"/>
    <p:sldId id="299" r:id="rId3"/>
    <p:sldId id="314" r:id="rId4"/>
    <p:sldId id="315" r:id="rId5"/>
    <p:sldId id="313" r:id="rId6"/>
    <p:sldId id="306" r:id="rId7"/>
    <p:sldId id="308" r:id="rId8"/>
    <p:sldId id="309" r:id="rId9"/>
    <p:sldId id="331" r:id="rId10"/>
    <p:sldId id="332" r:id="rId11"/>
    <p:sldId id="333" r:id="rId12"/>
    <p:sldId id="334" r:id="rId13"/>
    <p:sldId id="335" r:id="rId14"/>
    <p:sldId id="336" r:id="rId15"/>
    <p:sldId id="337" r:id="rId16"/>
    <p:sldId id="330" r:id="rId17"/>
    <p:sldId id="321" r:id="rId18"/>
    <p:sldId id="322" r:id="rId19"/>
    <p:sldId id="325" r:id="rId20"/>
    <p:sldId id="298" r:id="rId21"/>
    <p:sldId id="329" r:id="rId22"/>
    <p:sldId id="338" r:id="rId23"/>
    <p:sldId id="370" r:id="rId24"/>
    <p:sldId id="275" r:id="rId25"/>
    <p:sldId id="379" r:id="rId26"/>
    <p:sldId id="380" r:id="rId27"/>
    <p:sldId id="381" r:id="rId28"/>
    <p:sldId id="382" r:id="rId29"/>
    <p:sldId id="383" r:id="rId30"/>
    <p:sldId id="384" r:id="rId31"/>
    <p:sldId id="385" r:id="rId32"/>
    <p:sldId id="317" r:id="rId33"/>
    <p:sldId id="349" r:id="rId34"/>
    <p:sldId id="347" r:id="rId35"/>
    <p:sldId id="348" r:id="rId36"/>
    <p:sldId id="350" r:id="rId37"/>
    <p:sldId id="351" r:id="rId38"/>
    <p:sldId id="352" r:id="rId39"/>
    <p:sldId id="353" r:id="rId40"/>
    <p:sldId id="360" r:id="rId41"/>
    <p:sldId id="355" r:id="rId42"/>
    <p:sldId id="362" r:id="rId43"/>
    <p:sldId id="361" r:id="rId44"/>
    <p:sldId id="386" r:id="rId45"/>
    <p:sldId id="387" r:id="rId46"/>
    <p:sldId id="394" r:id="rId47"/>
    <p:sldId id="395" r:id="rId48"/>
    <p:sldId id="396" r:id="rId49"/>
    <p:sldId id="397" r:id="rId50"/>
    <p:sldId id="393" r:id="rId51"/>
    <p:sldId id="398" r:id="rId52"/>
    <p:sldId id="316" r:id="rId53"/>
    <p:sldId id="354" r:id="rId54"/>
    <p:sldId id="358" r:id="rId55"/>
    <p:sldId id="359" r:id="rId56"/>
    <p:sldId id="364" r:id="rId57"/>
    <p:sldId id="363" r:id="rId58"/>
    <p:sldId id="318" r:id="rId59"/>
    <p:sldId id="356" r:id="rId60"/>
    <p:sldId id="357" r:id="rId61"/>
    <p:sldId id="341" r:id="rId62"/>
    <p:sldId id="400" r:id="rId63"/>
    <p:sldId id="399" r:id="rId64"/>
    <p:sldId id="407" r:id="rId65"/>
    <p:sldId id="408" r:id="rId66"/>
    <p:sldId id="409" r:id="rId67"/>
    <p:sldId id="410" r:id="rId68"/>
    <p:sldId id="411" r:id="rId69"/>
    <p:sldId id="319" r:id="rId70"/>
    <p:sldId id="267" r:id="rId71"/>
    <p:sldId id="342" r:id="rId72"/>
    <p:sldId id="343" r:id="rId73"/>
    <p:sldId id="344" r:id="rId74"/>
    <p:sldId id="371" r:id="rId75"/>
  </p:sldIdLst>
  <p:sldSz cx="10688638" cy="7562850"/>
  <p:notesSz cx="7023100" cy="93091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9C78F"/>
    <a:srgbClr val="42B2AB"/>
    <a:srgbClr val="F26321"/>
    <a:srgbClr val="007882"/>
    <a:srgbClr val="0078FF"/>
    <a:srgbClr val="75B56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1428" y="-90"/>
      </p:cViewPr>
      <p:guideLst>
        <p:guide orient="horz" pos="2382"/>
        <p:guide pos="336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2.xlsx"/><Relationship Id="rId1" Type="http://schemas.openxmlformats.org/officeDocument/2006/relationships/themeOverride" Target="../theme/themeOverride5.xml"/><Relationship Id="rId5" Type="http://schemas.microsoft.com/office/2011/relationships/chartStyle" Target="style2.xml"/><Relationship Id="rId4" Type="http://schemas.microsoft.com/office/2011/relationships/chartColorStyle" Target="colors2.xml"/></Relationships>
</file>

<file path=ppt/charts/_rels/chart10.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package" Target="../embeddings/Microsoft_Office_Excel_Worksheet11.xlsx"/><Relationship Id="rId1" Type="http://schemas.openxmlformats.org/officeDocument/2006/relationships/themeOverride" Target="../theme/themeOverride20.xml"/><Relationship Id="rId4"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package" Target="../embeddings/Microsoft_Office_Excel_Worksheet12.xlsx"/><Relationship Id="rId1" Type="http://schemas.openxmlformats.org/officeDocument/2006/relationships/themeOverride" Target="../theme/themeOverride21.xml"/><Relationship Id="rId4"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package" Target="../embeddings/Microsoft_Office_Excel_Worksheet13.xlsx"/><Relationship Id="rId1" Type="http://schemas.openxmlformats.org/officeDocument/2006/relationships/themeOverride" Target="../theme/themeOverride22.xml"/><Relationship Id="rId4"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Office_Excel_Worksheet14.xlsx"/></Relationships>
</file>

<file path=ppt/charts/_rels/chart2.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6.xml"/><Relationship Id="rId4" Type="http://schemas.microsoft.com/office/2011/relationships/chartStyle" Target="style3.xml"/></Relationships>
</file>

<file path=ppt/charts/_rels/chart3.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13.xml"/><Relationship Id="rId4" Type="http://schemas.microsoft.com/office/2011/relationships/chartStyle" Target="style4.xml"/></Relationships>
</file>

<file path=ppt/charts/_rels/chart4.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5.xlsx"/><Relationship Id="rId1" Type="http://schemas.openxmlformats.org/officeDocument/2006/relationships/themeOverride" Target="../theme/themeOverride14.xml"/><Relationship Id="rId4" Type="http://schemas.microsoft.com/office/2011/relationships/chartStyle" Target="style5.xml"/></Relationships>
</file>

<file path=ppt/charts/_rels/chart5.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Office_Excel_Worksheet6.xlsx"/><Relationship Id="rId1" Type="http://schemas.openxmlformats.org/officeDocument/2006/relationships/themeOverride" Target="../theme/themeOverride15.xml"/><Relationship Id="rId4" Type="http://schemas.microsoft.com/office/2011/relationships/chartStyle" Target="style6.xml"/></Relationships>
</file>

<file path=ppt/charts/_rels/chart6.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Office_Excel_Worksheet7.xlsx"/><Relationship Id="rId1" Type="http://schemas.openxmlformats.org/officeDocument/2006/relationships/themeOverride" Target="../theme/themeOverride16.xml"/><Relationship Id="rId4" Type="http://schemas.microsoft.com/office/2011/relationships/chartStyle" Target="style7.xml"/></Relationships>
</file>

<file path=ppt/charts/_rels/chart7.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8.xlsx"/></Relationships>
</file>

<file path=ppt/charts/_rels/chart8.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9.xlsx"/></Relationships>
</file>

<file path=ppt/charts/_rels/chart9.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Microsoft_Office_Excel_Worksheet10.xlsx"/><Relationship Id="rId1" Type="http://schemas.openxmlformats.org/officeDocument/2006/relationships/themeOverride" Target="../theme/themeOverride19.xml"/><Relationship Id="rId4" Type="http://schemas.microsoft.com/office/2011/relationships/chartStyle" Target="style10.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543309987254509E-2"/>
          <c:y val="1.1277422869311148E-2"/>
          <c:w val="0.94547593970145283"/>
          <c:h val="0.73577136191309433"/>
        </c:manualLayout>
      </c:layout>
      <c:barChart>
        <c:barDir val="col"/>
        <c:grouping val="clustered"/>
        <c:ser>
          <c:idx val="0"/>
          <c:order val="0"/>
          <c:tx>
            <c:strRef>
              <c:f>budget!$B$66</c:f>
              <c:strCache>
                <c:ptCount val="1"/>
                <c:pt idx="0">
                  <c:v>2018/19</c:v>
                </c:pt>
              </c:strCache>
            </c:strRef>
          </c:tx>
          <c:spPr>
            <a:solidFill>
              <a:schemeClr val="accent1">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budget!$A$67:$A$69</c:f>
              <c:strCache>
                <c:ptCount val="3"/>
                <c:pt idx="0">
                  <c:v>Revenue</c:v>
                </c:pt>
                <c:pt idx="1">
                  <c:v>Other</c:v>
                </c:pt>
                <c:pt idx="2">
                  <c:v>Interest</c:v>
                </c:pt>
              </c:strCache>
            </c:strRef>
          </c:cat>
          <c:val>
            <c:numRef>
              <c:f>budget!$B$67:$B$69</c:f>
              <c:numCache>
                <c:formatCode>_ * #,##0_ ;_ * \-#,##0_ ;_ * "-"??_ ;_ @_ </c:formatCode>
                <c:ptCount val="3"/>
                <c:pt idx="0">
                  <c:v>508371</c:v>
                </c:pt>
                <c:pt idx="1">
                  <c:v>7834</c:v>
                </c:pt>
                <c:pt idx="2">
                  <c:v>50686</c:v>
                </c:pt>
              </c:numCache>
            </c:numRef>
          </c:val>
          <c:extLst xmlns:c16r2="http://schemas.microsoft.com/office/drawing/2015/06/chart">
            <c:ext xmlns:c16="http://schemas.microsoft.com/office/drawing/2014/chart" uri="{C3380CC4-5D6E-409C-BE32-E72D297353CC}">
              <c16:uniqueId val="{00000000-F97F-4AAA-89EE-6188D6674DAE}"/>
            </c:ext>
          </c:extLst>
        </c:ser>
        <c:ser>
          <c:idx val="1"/>
          <c:order val="1"/>
          <c:tx>
            <c:strRef>
              <c:f>budget!$C$66</c:f>
              <c:strCache>
                <c:ptCount val="1"/>
                <c:pt idx="0">
                  <c:v>2017/18</c:v>
                </c:pt>
              </c:strCache>
            </c:strRef>
          </c:tx>
          <c:spPr>
            <a:solidFill>
              <a:schemeClr val="accent2">
                <a:alpha val="85000"/>
              </a:schemeClr>
            </a:solidFill>
            <a:ln w="9525" cap="flat" cmpd="sng" algn="ctr">
              <a:solidFill>
                <a:schemeClr val="lt1">
                  <a:alpha val="50000"/>
                </a:schemeClr>
              </a:solidFill>
              <a:round/>
            </a:ln>
            <a:effectLst/>
          </c:spPr>
          <c:dLbls>
            <c:dLbl>
              <c:idx val="0"/>
              <c:layout>
                <c:manualLayout>
                  <c:x val="-2.4426266429789585E-3"/>
                  <c:y val="0.12049647973401641"/>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820-4BA0-BDBD-CA492C1DBE02}"/>
                </c:ext>
              </c:extLst>
            </c:dLbl>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budget!$A$67:$A$69</c:f>
              <c:strCache>
                <c:ptCount val="3"/>
                <c:pt idx="0">
                  <c:v>Revenue</c:v>
                </c:pt>
                <c:pt idx="1">
                  <c:v>Other</c:v>
                </c:pt>
                <c:pt idx="2">
                  <c:v>Interest</c:v>
                </c:pt>
              </c:strCache>
            </c:strRef>
          </c:cat>
          <c:val>
            <c:numRef>
              <c:f>budget!$C$67:$C$69</c:f>
              <c:numCache>
                <c:formatCode>_ * #,##0_ ;_ * \-#,##0_ ;_ * "-"??_ ;_ @_ </c:formatCode>
                <c:ptCount val="3"/>
                <c:pt idx="0">
                  <c:v>484463</c:v>
                </c:pt>
                <c:pt idx="1">
                  <c:v>6956</c:v>
                </c:pt>
                <c:pt idx="2">
                  <c:v>105632</c:v>
                </c:pt>
              </c:numCache>
            </c:numRef>
          </c:val>
          <c:extLst xmlns:c16r2="http://schemas.microsoft.com/office/drawing/2015/06/chart">
            <c:ext xmlns:c16="http://schemas.microsoft.com/office/drawing/2014/chart" uri="{C3380CC4-5D6E-409C-BE32-E72D297353CC}">
              <c16:uniqueId val="{00000001-F97F-4AAA-89EE-6188D6674DAE}"/>
            </c:ext>
          </c:extLst>
        </c:ser>
        <c:ser>
          <c:idx val="2"/>
          <c:order val="2"/>
          <c:tx>
            <c:strRef>
              <c:f>budget!$D$66</c:f>
              <c:strCache>
                <c:ptCount val="1"/>
                <c:pt idx="0">
                  <c:v>2016/17</c:v>
                </c:pt>
              </c:strCache>
            </c:strRef>
          </c:tx>
          <c:spPr>
            <a:solidFill>
              <a:schemeClr val="accent3">
                <a:alpha val="85000"/>
              </a:schemeClr>
            </a:solidFill>
            <a:ln w="9525" cap="flat" cmpd="sng" algn="ctr">
              <a:solidFill>
                <a:schemeClr val="lt1">
                  <a:alpha val="50000"/>
                </a:schemeClr>
              </a:solidFill>
              <a:round/>
            </a:ln>
            <a:effectLst/>
          </c:spPr>
          <c:dLbls>
            <c:dLbl>
              <c:idx val="0"/>
              <c:layout>
                <c:manualLayout>
                  <c:x val="2.3204953108300057E-2"/>
                  <c:y val="6.4687186388066156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20-4BA0-BDBD-CA492C1DBE02}"/>
                </c:ext>
              </c:extLst>
            </c:dLbl>
            <c:dLbl>
              <c:idx val="2"/>
              <c:layout>
                <c:manualLayout>
                  <c:x val="0"/>
                  <c:y val="4.4713483335548893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20-4BA0-BDBD-CA492C1DBE02}"/>
                </c:ext>
              </c:extLst>
            </c:dLbl>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budget!$A$67:$A$69</c:f>
              <c:strCache>
                <c:ptCount val="3"/>
                <c:pt idx="0">
                  <c:v>Revenue</c:v>
                </c:pt>
                <c:pt idx="1">
                  <c:v>Other</c:v>
                </c:pt>
                <c:pt idx="2">
                  <c:v>Interest</c:v>
                </c:pt>
              </c:strCache>
            </c:strRef>
          </c:cat>
          <c:val>
            <c:numRef>
              <c:f>budget!$D$67:$D$69</c:f>
              <c:numCache>
                <c:formatCode>_ * #,##0_ ;_ * \-#,##0_ ;_ * "-"??_ ;_ @_ </c:formatCode>
                <c:ptCount val="3"/>
                <c:pt idx="0">
                  <c:v>468025</c:v>
                </c:pt>
                <c:pt idx="1">
                  <c:v>6164</c:v>
                </c:pt>
                <c:pt idx="2">
                  <c:v>121810</c:v>
                </c:pt>
              </c:numCache>
            </c:numRef>
          </c:val>
          <c:extLst xmlns:c16r2="http://schemas.microsoft.com/office/drawing/2015/06/chart">
            <c:ext xmlns:c16="http://schemas.microsoft.com/office/drawing/2014/chart" uri="{C3380CC4-5D6E-409C-BE32-E72D297353CC}">
              <c16:uniqueId val="{00000002-F97F-4AAA-89EE-6188D6674DAE}"/>
            </c:ext>
          </c:extLst>
        </c:ser>
        <c:dLbls>
          <c:showVal val="1"/>
        </c:dLbls>
        <c:gapWidth val="65"/>
        <c:axId val="131809664"/>
        <c:axId val="131811200"/>
      </c:barChart>
      <c:catAx>
        <c:axId val="13180966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ysClr val="windowText" lastClr="000000"/>
                </a:solidFill>
                <a:latin typeface="+mn-lt"/>
                <a:ea typeface="+mn-ea"/>
                <a:cs typeface="+mn-cs"/>
              </a:defRPr>
            </a:pPr>
            <a:endParaRPr lang="en-US"/>
          </a:p>
        </c:txPr>
        <c:crossAx val="131811200"/>
        <c:crosses val="autoZero"/>
        <c:auto val="1"/>
        <c:lblAlgn val="ctr"/>
        <c:lblOffset val="100"/>
      </c:catAx>
      <c:valAx>
        <c:axId val="1318112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 * #,##0_ ;_ * \-#,##0_ ;_ * &quot;-&quot;??_ ;_ @_ " sourceLinked="1"/>
        <c:majorTickMark val="none"/>
        <c:tickLblPos val="none"/>
        <c:crossAx val="131809664"/>
        <c:crosses val="autoZero"/>
        <c:crossBetween val="between"/>
      </c:valAx>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400" b="1">
          <a:solidFill>
            <a:sysClr val="windowText" lastClr="000000"/>
          </a:solidFill>
        </a:defRPr>
      </a:pPr>
      <a:endParaRPr lang="en-US"/>
    </a:p>
  </c:txPr>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9.4805284128640546E-2"/>
          <c:y val="2.0761020943810594E-2"/>
          <c:w val="0.88913045884324693"/>
          <c:h val="0.48132063849161716"/>
        </c:manualLayout>
      </c:layout>
      <c:bar3DChart>
        <c:barDir val="col"/>
        <c:grouping val="clustered"/>
        <c:ser>
          <c:idx val="0"/>
          <c:order val="0"/>
          <c:tx>
            <c:strRef>
              <c:f>Overview!$B$44</c:f>
              <c:strCache>
                <c:ptCount val="1"/>
                <c:pt idx="0">
                  <c:v>Apr 19 - Sep 19 </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cat>
            <c:strRef>
              <c:f>Overview!$C$42:$J$42</c:f>
              <c:strCache>
                <c:ptCount val="8"/>
                <c:pt idx="0">
                  <c:v> Total </c:v>
                </c:pt>
                <c:pt idx="1">
                  <c:v> Companies </c:v>
                </c:pt>
                <c:pt idx="2">
                  <c:v> Annual Returns </c:v>
                </c:pt>
                <c:pt idx="3">
                  <c:v> Disclosure </c:v>
                </c:pt>
                <c:pt idx="4">
                  <c:v> Trade Marks </c:v>
                </c:pt>
                <c:pt idx="5">
                  <c:v> Patents and Design </c:v>
                </c:pt>
                <c:pt idx="6">
                  <c:v> Co-Ops </c:v>
                </c:pt>
                <c:pt idx="7">
                  <c:v> Copy Right </c:v>
                </c:pt>
              </c:strCache>
            </c:strRef>
          </c:cat>
          <c:val>
            <c:numRef>
              <c:f>Overview!$C$44:$J$44</c:f>
              <c:numCache>
                <c:formatCode>_ * #,##0_ ;_ * \-#,##0_ ;_ * "-"??_ ;_ @_ </c:formatCode>
                <c:ptCount val="8"/>
                <c:pt idx="0">
                  <c:v>282927</c:v>
                </c:pt>
                <c:pt idx="1">
                  <c:v>48858</c:v>
                </c:pt>
                <c:pt idx="2">
                  <c:v>191746</c:v>
                </c:pt>
                <c:pt idx="3">
                  <c:v>12682</c:v>
                </c:pt>
                <c:pt idx="4">
                  <c:v>14806</c:v>
                </c:pt>
                <c:pt idx="5">
                  <c:v>13741</c:v>
                </c:pt>
                <c:pt idx="6">
                  <c:v>1089</c:v>
                </c:pt>
                <c:pt idx="7">
                  <c:v>5</c:v>
                </c:pt>
              </c:numCache>
            </c:numRef>
          </c:val>
          <c:extLst xmlns:c16r2="http://schemas.microsoft.com/office/drawing/2015/06/chart">
            <c:ext xmlns:c16="http://schemas.microsoft.com/office/drawing/2014/chart" uri="{C3380CC4-5D6E-409C-BE32-E72D297353CC}">
              <c16:uniqueId val="{00000000-2587-4FF2-8A4C-800D33BD4EC7}"/>
            </c:ext>
          </c:extLst>
        </c:ser>
        <c:ser>
          <c:idx val="1"/>
          <c:order val="1"/>
          <c:tx>
            <c:strRef>
              <c:f>Overview!$B$43</c:f>
              <c:strCache>
                <c:ptCount val="1"/>
                <c:pt idx="0">
                  <c:v>Apr 18 - Sep 18</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cat>
            <c:strRef>
              <c:f>Overview!$C$42:$J$42</c:f>
              <c:strCache>
                <c:ptCount val="8"/>
                <c:pt idx="0">
                  <c:v> Total </c:v>
                </c:pt>
                <c:pt idx="1">
                  <c:v> Companies </c:v>
                </c:pt>
                <c:pt idx="2">
                  <c:v> Annual Returns </c:v>
                </c:pt>
                <c:pt idx="3">
                  <c:v> Disclosure </c:v>
                </c:pt>
                <c:pt idx="4">
                  <c:v> Trade Marks </c:v>
                </c:pt>
                <c:pt idx="5">
                  <c:v> Patents and Design </c:v>
                </c:pt>
                <c:pt idx="6">
                  <c:v> Co-Ops </c:v>
                </c:pt>
                <c:pt idx="7">
                  <c:v> Copy Right </c:v>
                </c:pt>
              </c:strCache>
            </c:strRef>
          </c:cat>
          <c:val>
            <c:numRef>
              <c:f>Overview!$C$43:$J$43</c:f>
              <c:numCache>
                <c:formatCode>_ * #,##0_ ;_ * \-#,##0_ ;_ * "-"??_ ;_ @_ </c:formatCode>
                <c:ptCount val="8"/>
                <c:pt idx="0">
                  <c:v>254385</c:v>
                </c:pt>
                <c:pt idx="1">
                  <c:v>46823</c:v>
                </c:pt>
                <c:pt idx="2">
                  <c:v>166093</c:v>
                </c:pt>
                <c:pt idx="3">
                  <c:v>11547</c:v>
                </c:pt>
                <c:pt idx="4">
                  <c:v>15807</c:v>
                </c:pt>
                <c:pt idx="5">
                  <c:v>12657</c:v>
                </c:pt>
                <c:pt idx="6">
                  <c:v>1422</c:v>
                </c:pt>
                <c:pt idx="7">
                  <c:v>36</c:v>
                </c:pt>
              </c:numCache>
            </c:numRef>
          </c:val>
          <c:extLst xmlns:c16r2="http://schemas.microsoft.com/office/drawing/2015/06/chart">
            <c:ext xmlns:c16="http://schemas.microsoft.com/office/drawing/2014/chart" uri="{C3380CC4-5D6E-409C-BE32-E72D297353CC}">
              <c16:uniqueId val="{00000001-2587-4FF2-8A4C-800D33BD4EC7}"/>
            </c:ext>
          </c:extLst>
        </c:ser>
        <c:dLbls/>
        <c:gapWidth val="65"/>
        <c:shape val="box"/>
        <c:axId val="140506240"/>
        <c:axId val="140507776"/>
        <c:axId val="0"/>
        <c:extLst xmlns:c16r2="http://schemas.microsoft.com/office/drawing/2015/06/chart"/>
      </c:bar3DChart>
      <c:catAx>
        <c:axId val="140506240"/>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1" i="0" u="none" strike="noStrike" kern="1200" cap="all" baseline="0">
                <a:solidFill>
                  <a:schemeClr val="dk1">
                    <a:lumMod val="75000"/>
                    <a:lumOff val="25000"/>
                  </a:schemeClr>
                </a:solidFill>
                <a:latin typeface="+mn-lt"/>
                <a:ea typeface="+mn-ea"/>
                <a:cs typeface="+mn-cs"/>
              </a:defRPr>
            </a:pPr>
            <a:endParaRPr lang="en-US"/>
          </a:p>
        </c:txPr>
        <c:crossAx val="140507776"/>
        <c:crosses val="autoZero"/>
        <c:auto val="1"/>
        <c:lblAlgn val="ctr"/>
        <c:lblOffset val="100"/>
      </c:catAx>
      <c:valAx>
        <c:axId val="140507776"/>
        <c:scaling>
          <c:orientation val="minMax"/>
        </c:scaling>
        <c:axPos val="l"/>
        <c:majorGridlines>
          <c:spPr>
            <a:ln w="9525" cap="flat" cmpd="sng" algn="ctr">
              <a:solidFill>
                <a:schemeClr val="dk1">
                  <a:lumMod val="15000"/>
                  <a:lumOff val="85000"/>
                </a:schemeClr>
              </a:solidFill>
              <a:round/>
            </a:ln>
            <a:effectLst/>
          </c:spPr>
        </c:majorGridlines>
        <c:numFmt formatCode="_ * #,##0_ ;_ * \-#,##0_ ;_ * &quot;-&quot;??_ ;_ @_ " sourceLinked="1"/>
        <c:maj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crossAx val="140506240"/>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2000" b="1"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innerShdw blurRad="63500" dist="50800" dir="13500000">
        <a:prstClr val="black">
          <a:alpha val="50000"/>
        </a:prstClr>
      </a:innerShdw>
    </a:effectLst>
  </c:spPr>
  <c:txPr>
    <a:bodyPr/>
    <a:lstStyle/>
    <a:p>
      <a:pPr>
        <a:defRPr sz="2000" b="1"/>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1482225922586861"/>
          <c:y val="3.5356306844663871E-2"/>
          <c:w val="0.89521986793973574"/>
          <c:h val="0.62177405108015371"/>
        </c:manualLayout>
      </c:layout>
      <c:bar3DChart>
        <c:barDir val="col"/>
        <c:grouping val="clustered"/>
        <c:ser>
          <c:idx val="0"/>
          <c:order val="0"/>
          <c:tx>
            <c:strRef>
              <c:f>Overview!$B$14</c:f>
              <c:strCache>
                <c:ptCount val="1"/>
                <c:pt idx="0">
                  <c:v>Spent: April '19 - Sep '19</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cat>
            <c:strRef>
              <c:f>Overview!$C$13:$D$13</c:f>
              <c:strCache>
                <c:ptCount val="2"/>
                <c:pt idx="0">
                  <c:v>Capex budget</c:v>
                </c:pt>
                <c:pt idx="1">
                  <c:v>Opex budget</c:v>
                </c:pt>
              </c:strCache>
            </c:strRef>
          </c:cat>
          <c:val>
            <c:numRef>
              <c:f>Overview!$C$14:$D$14</c:f>
              <c:numCache>
                <c:formatCode>0%</c:formatCode>
                <c:ptCount val="2"/>
                <c:pt idx="0">
                  <c:v>3.561359570661897E-2</c:v>
                </c:pt>
                <c:pt idx="1">
                  <c:v>0.41761152642282218</c:v>
                </c:pt>
              </c:numCache>
            </c:numRef>
          </c:val>
          <c:extLst xmlns:c16r2="http://schemas.microsoft.com/office/drawing/2015/06/chart">
            <c:ext xmlns:c16="http://schemas.microsoft.com/office/drawing/2014/chart" uri="{C3380CC4-5D6E-409C-BE32-E72D297353CC}">
              <c16:uniqueId val="{00000000-1009-431E-93EE-4C5F45175E98}"/>
            </c:ext>
          </c:extLst>
        </c:ser>
        <c:ser>
          <c:idx val="1"/>
          <c:order val="1"/>
          <c:tx>
            <c:strRef>
              <c:f>Overview!$B$15</c:f>
              <c:strCache>
                <c:ptCount val="1"/>
                <c:pt idx="0">
                  <c:v>Remaning: Oct '19 - Mar '20 </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cat>
            <c:strRef>
              <c:f>Overview!$C$13:$D$13</c:f>
              <c:strCache>
                <c:ptCount val="2"/>
                <c:pt idx="0">
                  <c:v>Capex budget</c:v>
                </c:pt>
                <c:pt idx="1">
                  <c:v>Opex budget</c:v>
                </c:pt>
              </c:strCache>
            </c:strRef>
          </c:cat>
          <c:val>
            <c:numRef>
              <c:f>Overview!$C$15:$D$15</c:f>
              <c:numCache>
                <c:formatCode>0%</c:formatCode>
                <c:ptCount val="2"/>
                <c:pt idx="0">
                  <c:v>0.96438640429338118</c:v>
                </c:pt>
                <c:pt idx="1">
                  <c:v>0.58238847357717782</c:v>
                </c:pt>
              </c:numCache>
            </c:numRef>
          </c:val>
          <c:extLst xmlns:c16r2="http://schemas.microsoft.com/office/drawing/2015/06/chart">
            <c:ext xmlns:c16="http://schemas.microsoft.com/office/drawing/2014/chart" uri="{C3380CC4-5D6E-409C-BE32-E72D297353CC}">
              <c16:uniqueId val="{00000001-1009-431E-93EE-4C5F45175E98}"/>
            </c:ext>
          </c:extLst>
        </c:ser>
        <c:dLbls/>
        <c:gapWidth val="65"/>
        <c:shape val="box"/>
        <c:axId val="140589312"/>
        <c:axId val="140603392"/>
        <c:axId val="0"/>
      </c:bar3DChart>
      <c:catAx>
        <c:axId val="140589312"/>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800" b="1" i="0" u="none" strike="noStrike" kern="1200" cap="all"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crossAx val="140603392"/>
        <c:crosses val="autoZero"/>
        <c:auto val="1"/>
        <c:lblAlgn val="ctr"/>
        <c:lblOffset val="100"/>
      </c:catAx>
      <c:valAx>
        <c:axId val="140603392"/>
        <c:scaling>
          <c:orientation val="minMax"/>
        </c:scaling>
        <c:axPos val="l"/>
        <c:majorGridlines>
          <c:spPr>
            <a:ln w="9525" cap="flat" cmpd="sng" algn="ctr">
              <a:solidFill>
                <a:schemeClr val="dk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crossAx val="140589312"/>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2800" b="1"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dTable>
      <c:spPr>
        <a:noFill/>
        <a:ln>
          <a:noFill/>
        </a:ln>
        <a:effectLst/>
      </c:spPr>
    </c:plotArea>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800" b="1">
          <a:effectLst>
            <a:outerShdw blurRad="38100" dist="38100" dir="2700000" algn="tl">
              <a:srgbClr val="000000">
                <a:alpha val="43137"/>
              </a:srgbClr>
            </a:outerShdw>
          </a:effectLst>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r>
              <a:rPr lang="en-ZA" dirty="0"/>
              <a:t>R'000</a:t>
            </a:r>
          </a:p>
        </c:rich>
      </c:tx>
      <c:spPr>
        <a:noFill/>
        <a:ln>
          <a:noFill/>
        </a:ln>
        <a:effectLst/>
      </c:spPr>
    </c:title>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9268340219848766E-2"/>
          <c:y val="6.8238481328447814E-2"/>
          <c:w val="0.89984057067124035"/>
          <c:h val="0.68918752111431603"/>
        </c:manualLayout>
      </c:layout>
      <c:bar3DChart>
        <c:barDir val="col"/>
        <c:grouping val="clustered"/>
        <c:ser>
          <c:idx val="0"/>
          <c:order val="0"/>
          <c:tx>
            <c:strRef>
              <c:f>'Q 1'!$B$27</c:f>
              <c:strCache>
                <c:ptCount val="1"/>
                <c:pt idx="0">
                  <c:v>Apr - Sep 2019</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cat>
            <c:strRef>
              <c:f>'Q 1'!$A$28:$A$30</c:f>
              <c:strCache>
                <c:ptCount val="3"/>
                <c:pt idx="0">
                  <c:v>Employee costs </c:v>
                </c:pt>
                <c:pt idx="1">
                  <c:v>Operating and administrative expenditure </c:v>
                </c:pt>
                <c:pt idx="2">
                  <c:v>Depreciation &amp; Impairment</c:v>
                </c:pt>
              </c:strCache>
            </c:strRef>
          </c:cat>
          <c:val>
            <c:numRef>
              <c:f>'Q 1'!$B$28:$B$30</c:f>
              <c:numCache>
                <c:formatCode>_ * #,##0_ ;_ * \-#,##0_ ;_ * "-"??_ ;_ @_ </c:formatCode>
                <c:ptCount val="3"/>
                <c:pt idx="0">
                  <c:v>176893</c:v>
                </c:pt>
                <c:pt idx="1">
                  <c:v>60246</c:v>
                </c:pt>
                <c:pt idx="2">
                  <c:v>11955</c:v>
                </c:pt>
              </c:numCache>
            </c:numRef>
          </c:val>
          <c:extLst xmlns:c16r2="http://schemas.microsoft.com/office/drawing/2015/06/chart">
            <c:ext xmlns:c16="http://schemas.microsoft.com/office/drawing/2014/chart" uri="{C3380CC4-5D6E-409C-BE32-E72D297353CC}">
              <c16:uniqueId val="{00000000-8318-4764-89B2-67B29E88EB2E}"/>
            </c:ext>
          </c:extLst>
        </c:ser>
        <c:ser>
          <c:idx val="1"/>
          <c:order val="1"/>
          <c:tx>
            <c:strRef>
              <c:f>'Q 1'!$C$27</c:f>
              <c:strCache>
                <c:ptCount val="1"/>
                <c:pt idx="0">
                  <c:v>Apr - Sep 2018</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cat>
            <c:strRef>
              <c:f>'Q 1'!$A$28:$A$30</c:f>
              <c:strCache>
                <c:ptCount val="3"/>
                <c:pt idx="0">
                  <c:v>Employee costs </c:v>
                </c:pt>
                <c:pt idx="1">
                  <c:v>Operating and administrative expenditure </c:v>
                </c:pt>
                <c:pt idx="2">
                  <c:v>Depreciation &amp; Impairment</c:v>
                </c:pt>
              </c:strCache>
            </c:strRef>
          </c:cat>
          <c:val>
            <c:numRef>
              <c:f>'Q 1'!$C$28:$C$30</c:f>
              <c:numCache>
                <c:formatCode>_ * #,##0_ ;_ * \-#,##0_ ;_ * "-"??_ ;_ @_ </c:formatCode>
                <c:ptCount val="3"/>
                <c:pt idx="0">
                  <c:v>164496</c:v>
                </c:pt>
                <c:pt idx="1">
                  <c:v>58784</c:v>
                </c:pt>
                <c:pt idx="2">
                  <c:v>10685</c:v>
                </c:pt>
              </c:numCache>
            </c:numRef>
          </c:val>
          <c:extLst xmlns:c16r2="http://schemas.microsoft.com/office/drawing/2015/06/chart">
            <c:ext xmlns:c16="http://schemas.microsoft.com/office/drawing/2014/chart" uri="{C3380CC4-5D6E-409C-BE32-E72D297353CC}">
              <c16:uniqueId val="{00000001-8318-4764-89B2-67B29E88EB2E}"/>
            </c:ext>
          </c:extLst>
        </c:ser>
        <c:dLbls/>
        <c:gapWidth val="65"/>
        <c:shape val="box"/>
        <c:axId val="140705152"/>
        <c:axId val="140907648"/>
        <c:axId val="0"/>
        <c:extLst xmlns:c16r2="http://schemas.microsoft.com/office/drawing/2015/06/chart">
          <c:ext xmlns:c15="http://schemas.microsoft.com/office/drawing/2012/chart" uri="{02D57815-91ED-43cb-92C2-25804820EDAC}">
            <c15:filteredBarSeries>
              <c15:ser>
                <c:idx val="2"/>
                <c:order val="2"/>
                <c:tx>
                  <c:strRef>
                    <c:extLst>
                      <c:ext uri="{02D57815-91ED-43cb-92C2-25804820EDAC}">
                        <c15:formulaRef>
                          <c15:sqref>'Q 1'!$D$27</c15:sqref>
                        </c15:formulaRef>
                      </c:ext>
                    </c:extLst>
                    <c:strCache>
                      <c:ptCount val="1"/>
                      <c:pt idx="0">
                        <c:v>Variance %</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strRef>
                    <c:extLst>
                      <c:ext uri="{02D57815-91ED-43cb-92C2-25804820EDAC}">
                        <c15:formulaRef>
                          <c15:sqref>'Q 1'!$A$28:$A$30</c15:sqref>
                        </c15:formulaRef>
                      </c:ext>
                    </c:extLst>
                    <c:strCache>
                      <c:ptCount val="3"/>
                      <c:pt idx="0">
                        <c:v>Employee costs </c:v>
                      </c:pt>
                      <c:pt idx="1">
                        <c:v>Operating and administrative expenditure </c:v>
                      </c:pt>
                      <c:pt idx="2">
                        <c:v>Depreciation &amp; Impairment</c:v>
                      </c:pt>
                    </c:strCache>
                  </c:strRef>
                </c:cat>
                <c:val>
                  <c:numRef>
                    <c:extLst>
                      <c:ext uri="{02D57815-91ED-43cb-92C2-25804820EDAC}">
                        <c15:formulaRef>
                          <c15:sqref>'Q 1'!$D$28:$D$30</c15:sqref>
                        </c15:formulaRef>
                      </c:ext>
                    </c:extLst>
                    <c:numCache>
                      <c:formatCode>0%</c:formatCode>
                      <c:ptCount val="3"/>
                      <c:pt idx="0">
                        <c:v>7.5363534675615212E-2</c:v>
                      </c:pt>
                      <c:pt idx="1">
                        <c:v>2.4870713119216112E-2</c:v>
                      </c:pt>
                      <c:pt idx="2">
                        <c:v>0.1188582124473561</c:v>
                      </c:pt>
                    </c:numCache>
                  </c:numRef>
                </c:val>
                <c:extLst>
                  <c:ext xmlns:c16="http://schemas.microsoft.com/office/drawing/2014/chart" uri="{C3380CC4-5D6E-409C-BE32-E72D297353CC}">
                    <c16:uniqueId val="{00000000-8749-4780-8BFF-5A48BF584610}"/>
                  </c:ext>
                </c:extLst>
              </c15:ser>
            </c15:filteredBarSeries>
          </c:ext>
        </c:extLst>
      </c:bar3DChart>
      <c:catAx>
        <c:axId val="140705152"/>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all"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crossAx val="140907648"/>
        <c:crosses val="autoZero"/>
        <c:auto val="1"/>
        <c:lblAlgn val="ctr"/>
        <c:lblOffset val="100"/>
      </c:catAx>
      <c:valAx>
        <c:axId val="140907648"/>
        <c:scaling>
          <c:orientation val="minMax"/>
        </c:scaling>
        <c:axPos val="l"/>
        <c:majorGridlines>
          <c:spPr>
            <a:ln w="9525" cap="flat" cmpd="sng" algn="ctr">
              <a:solidFill>
                <a:schemeClr val="dk1">
                  <a:lumMod val="15000"/>
                  <a:lumOff val="85000"/>
                </a:schemeClr>
              </a:solidFill>
              <a:round/>
            </a:ln>
            <a:effectLst/>
          </c:spPr>
        </c:majorGridlines>
        <c:numFmt formatCode="_ * #,##0_ ;_ * \-#,##0_ ;_ * &quot;-&quot;??_ ;_ @_ " sourceLinked="1"/>
        <c:maj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crossAx val="140705152"/>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800" b="1"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dTable>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800" b="1">
          <a:effectLst>
            <a:outerShdw blurRad="38100" dist="38100" dir="2700000" algn="tl">
              <a:srgbClr val="000000">
                <a:alpha val="43137"/>
              </a:srgbClr>
            </a:outerShdw>
          </a:effectLst>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ZA" dirty="0" smtClean="0"/>
              <a:t>R’000</a:t>
            </a:r>
          </a:p>
        </c:rich>
      </c:tx>
      <c:spPr>
        <a:noFill/>
        <a:ln>
          <a:noFill/>
        </a:ln>
        <a:effectLst/>
      </c:spPr>
    </c:title>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Sheet1!$B$2</c:f>
              <c:strCache>
                <c:ptCount val="1"/>
                <c:pt idx="0">
                  <c:v>Budget </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Sheet1!$A$3:$A$6</c:f>
              <c:strCache>
                <c:ptCount val="4"/>
                <c:pt idx="0">
                  <c:v>IT Hardware</c:v>
                </c:pt>
                <c:pt idx="1">
                  <c:v>IT Software </c:v>
                </c:pt>
                <c:pt idx="2">
                  <c:v>Leasehold Improvements</c:v>
                </c:pt>
                <c:pt idx="3">
                  <c:v>Furniture and other equipment </c:v>
                </c:pt>
              </c:strCache>
            </c:strRef>
          </c:cat>
          <c:val>
            <c:numRef>
              <c:f>Sheet1!$B$3:$B$6</c:f>
              <c:numCache>
                <c:formatCode>#,##0</c:formatCode>
                <c:ptCount val="4"/>
                <c:pt idx="0">
                  <c:v>12600</c:v>
                </c:pt>
                <c:pt idx="1">
                  <c:v>20150</c:v>
                </c:pt>
                <c:pt idx="2">
                  <c:v>29550</c:v>
                </c:pt>
                <c:pt idx="3">
                  <c:v>7575</c:v>
                </c:pt>
              </c:numCache>
            </c:numRef>
          </c:val>
          <c:extLst xmlns:c16r2="http://schemas.microsoft.com/office/drawing/2015/06/chart">
            <c:ext xmlns:c16="http://schemas.microsoft.com/office/drawing/2014/chart" uri="{C3380CC4-5D6E-409C-BE32-E72D297353CC}">
              <c16:uniqueId val="{00000000-33DA-46C5-AD64-F63E3870E73E}"/>
            </c:ext>
          </c:extLst>
        </c:ser>
        <c:ser>
          <c:idx val="1"/>
          <c:order val="1"/>
          <c:tx>
            <c:strRef>
              <c:f>Sheet1!$C$2</c:f>
              <c:strCache>
                <c:ptCount val="1"/>
                <c:pt idx="0">
                  <c:v>Actual </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dLbls>
            <c:dLbl>
              <c:idx val="0"/>
              <c:layout>
                <c:manualLayout>
                  <c:x val="2.3437499999999969E-2"/>
                  <c:y val="-2.805280528052818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3DA-46C5-AD64-F63E3870E73E}"/>
                </c:ext>
              </c:extLst>
            </c:dLbl>
            <c:dLbl>
              <c:idx val="1"/>
              <c:layout>
                <c:manualLayout>
                  <c:x val="3.9062499999999284E-3"/>
                  <c:y val="-2.805280528052805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3DA-46C5-AD64-F63E3870E73E}"/>
                </c:ext>
              </c:extLst>
            </c:dLbl>
            <c:dLbl>
              <c:idx val="2"/>
              <c:layout>
                <c:manualLayout>
                  <c:x val="-2.9296875000000004E-3"/>
                  <c:y val="-4.620462046204620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3DA-46C5-AD64-F63E3870E73E}"/>
                </c:ext>
              </c:extLst>
            </c:dLbl>
            <c:dLbl>
              <c:idx val="3"/>
              <c:layout>
                <c:manualLayout>
                  <c:x val="-3.90625E-3"/>
                  <c:y val="-3.300330033003313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3DA-46C5-AD64-F63E3870E73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Sheet1!$A$3:$A$6</c:f>
              <c:strCache>
                <c:ptCount val="4"/>
                <c:pt idx="0">
                  <c:v>IT Hardware</c:v>
                </c:pt>
                <c:pt idx="1">
                  <c:v>IT Software </c:v>
                </c:pt>
                <c:pt idx="2">
                  <c:v>Leasehold Improvements</c:v>
                </c:pt>
                <c:pt idx="3">
                  <c:v>Furniture and other equipment </c:v>
                </c:pt>
              </c:strCache>
            </c:strRef>
          </c:cat>
          <c:val>
            <c:numRef>
              <c:f>Sheet1!$C$3:$C$6</c:f>
              <c:numCache>
                <c:formatCode>General</c:formatCode>
                <c:ptCount val="4"/>
                <c:pt idx="0">
                  <c:v>4249</c:v>
                </c:pt>
                <c:pt idx="1">
                  <c:v>439</c:v>
                </c:pt>
                <c:pt idx="2">
                  <c:v>48</c:v>
                </c:pt>
                <c:pt idx="3">
                  <c:v>240</c:v>
                </c:pt>
              </c:numCache>
            </c:numRef>
          </c:val>
          <c:extLst xmlns:c16r2="http://schemas.microsoft.com/office/drawing/2015/06/chart">
            <c:ext xmlns:c16="http://schemas.microsoft.com/office/drawing/2014/chart" uri="{C3380CC4-5D6E-409C-BE32-E72D297353CC}">
              <c16:uniqueId val="{00000005-33DA-46C5-AD64-F63E3870E73E}"/>
            </c:ext>
          </c:extLst>
        </c:ser>
        <c:dLbls>
          <c:showVal val="1"/>
        </c:dLbls>
        <c:gapWidth val="65"/>
        <c:shape val="box"/>
        <c:axId val="141048832"/>
        <c:axId val="141071104"/>
        <c:axId val="0"/>
      </c:bar3DChart>
      <c:catAx>
        <c:axId val="141048832"/>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141071104"/>
        <c:crosses val="autoZero"/>
        <c:auto val="1"/>
        <c:lblAlgn val="ctr"/>
        <c:lblOffset val="100"/>
      </c:catAx>
      <c:valAx>
        <c:axId val="141071104"/>
        <c:scaling>
          <c:orientation val="minMax"/>
        </c:scaling>
        <c:axPos val="l"/>
        <c:majorGridlines>
          <c:spPr>
            <a:ln w="9525" cap="flat" cmpd="sng" algn="ctr">
              <a:solidFill>
                <a:schemeClr val="dk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crossAx val="141048832"/>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1"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696087651759004E-2"/>
          <c:y val="8.2288308204376673E-2"/>
          <c:w val="0.9785143132047156"/>
          <c:h val="0.81830050423507783"/>
        </c:manualLayout>
      </c:layout>
      <c:barChart>
        <c:barDir val="col"/>
        <c:grouping val="clustered"/>
        <c:ser>
          <c:idx val="0"/>
          <c:order val="0"/>
          <c:tx>
            <c:strRef>
              <c:f>budget!$B$44</c:f>
              <c:strCache>
                <c:ptCount val="1"/>
                <c:pt idx="0">
                  <c:v>2018/19</c:v>
                </c:pt>
              </c:strCache>
            </c:strRef>
          </c:tx>
          <c:spPr>
            <a:solidFill>
              <a:schemeClr val="accent1">
                <a:alpha val="85000"/>
              </a:schemeClr>
            </a:solidFill>
            <a:ln w="9525" cap="flat" cmpd="sng" algn="ctr">
              <a:solidFill>
                <a:schemeClr val="accent1">
                  <a:lumMod val="75000"/>
                </a:schemeClr>
              </a:solidFill>
              <a:round/>
            </a:ln>
            <a:effectLst/>
          </c:spPr>
          <c:dLbls>
            <c:dLbl>
              <c:idx val="0"/>
              <c:layout>
                <c:manualLayout>
                  <c:x val="-2.0854021847070511E-2"/>
                  <c:y val="-1.5772870662460572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12E-4B1E-9524-C751B2796CFE}"/>
                </c:ext>
              </c:extLst>
            </c:dLbl>
            <c:dLbl>
              <c:idx val="1"/>
              <c:layout>
                <c:manualLayout>
                  <c:x val="-2.8015092806129755E-2"/>
                  <c:y val="-5.706981357887937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12E-4B1E-9524-C751B2796CFE}"/>
                </c:ext>
              </c:extLst>
            </c:dLbl>
            <c:dLbl>
              <c:idx val="2"/>
              <c:layout>
                <c:manualLayout>
                  <c:x val="-3.8928799189616718E-2"/>
                  <c:y val="-9.578350638326379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12E-4B1E-9524-C751B2796CFE}"/>
                </c:ext>
              </c:extLst>
            </c:dLbl>
            <c:dLbl>
              <c:idx val="3"/>
              <c:layout>
                <c:manualLayout>
                  <c:x val="-2.890327563009468E-2"/>
                  <c:y val="-4.126794131959549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12E-4B1E-9524-C751B2796CFE}"/>
                </c:ext>
              </c:extLst>
            </c:dLbl>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budget!$A$45:$A$48</c:f>
              <c:strCache>
                <c:ptCount val="4"/>
                <c:pt idx="0">
                  <c:v>Employee costs </c:v>
                </c:pt>
                <c:pt idx="1">
                  <c:v>Operating expenditure </c:v>
                </c:pt>
                <c:pt idx="2">
                  <c:v>Administrative expenditure </c:v>
                </c:pt>
                <c:pt idx="3">
                  <c:v>Depreciation &amp; Impairment losses </c:v>
                </c:pt>
              </c:strCache>
            </c:strRef>
          </c:cat>
          <c:val>
            <c:numRef>
              <c:f>budget!$B$45:$B$48</c:f>
              <c:numCache>
                <c:formatCode>_ * #,##0_ ;_ * \-#,##0_ ;_ * "-"??_ ;_ @_ </c:formatCode>
                <c:ptCount val="4"/>
                <c:pt idx="0">
                  <c:v>325425</c:v>
                </c:pt>
                <c:pt idx="1">
                  <c:v>101031</c:v>
                </c:pt>
                <c:pt idx="2">
                  <c:v>38552</c:v>
                </c:pt>
                <c:pt idx="3">
                  <c:v>20301</c:v>
                </c:pt>
              </c:numCache>
            </c:numRef>
          </c:val>
          <c:extLst xmlns:c16r2="http://schemas.microsoft.com/office/drawing/2015/06/chart">
            <c:ext xmlns:c16="http://schemas.microsoft.com/office/drawing/2014/chart" uri="{C3380CC4-5D6E-409C-BE32-E72D297353CC}">
              <c16:uniqueId val="{00000000-0488-4685-87B2-67A82514B9A2}"/>
            </c:ext>
          </c:extLst>
        </c:ser>
        <c:ser>
          <c:idx val="1"/>
          <c:order val="1"/>
          <c:tx>
            <c:strRef>
              <c:f>budget!$C$44</c:f>
              <c:strCache>
                <c:ptCount val="1"/>
                <c:pt idx="0">
                  <c:v>2017/18</c:v>
                </c:pt>
              </c:strCache>
            </c:strRef>
          </c:tx>
          <c:spPr>
            <a:solidFill>
              <a:schemeClr val="accent2">
                <a:alpha val="85000"/>
              </a:schemeClr>
            </a:solidFill>
            <a:ln w="9525" cap="flat" cmpd="sng" algn="ctr">
              <a:solidFill>
                <a:schemeClr val="accent2">
                  <a:lumMod val="75000"/>
                </a:schemeClr>
              </a:solidFill>
              <a:round/>
            </a:ln>
            <a:effectLst/>
          </c:spPr>
          <c:dLbls>
            <c:dLbl>
              <c:idx val="0"/>
              <c:layout>
                <c:manualLayout>
                  <c:x val="1.5888778550148957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12E-4B1E-9524-C751B2796CFE}"/>
                </c:ext>
              </c:extLst>
            </c:dLbl>
            <c:dLbl>
              <c:idx val="1"/>
              <c:layout>
                <c:manualLayout>
                  <c:x val="-7.2822727100491805E-17"/>
                  <c:y val="-6.3091482649842287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12E-4B1E-9524-C751B2796CFE}"/>
                </c:ext>
              </c:extLst>
            </c:dLbl>
            <c:dLbl>
              <c:idx val="2"/>
              <c:layout>
                <c:manualLayout>
                  <c:x val="-6.951340615690243E-3"/>
                  <c:y val="-6.3091482649842287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12E-4B1E-9524-C751B2796CFE}"/>
                </c:ext>
              </c:extLst>
            </c:dLbl>
            <c:dLbl>
              <c:idx val="3"/>
              <c:layout>
                <c:manualLayout>
                  <c:x val="-1.0369644275235844E-2"/>
                  <c:y val="-2.365923495785814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12E-4B1E-9524-C751B2796CFE}"/>
                </c:ext>
              </c:extLst>
            </c:dLbl>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budget!$A$45:$A$48</c:f>
              <c:strCache>
                <c:ptCount val="4"/>
                <c:pt idx="0">
                  <c:v>Employee costs </c:v>
                </c:pt>
                <c:pt idx="1">
                  <c:v>Operating expenditure </c:v>
                </c:pt>
                <c:pt idx="2">
                  <c:v>Administrative expenditure </c:v>
                </c:pt>
                <c:pt idx="3">
                  <c:v>Depreciation &amp; Impairment losses </c:v>
                </c:pt>
              </c:strCache>
            </c:strRef>
          </c:cat>
          <c:val>
            <c:numRef>
              <c:f>budget!$C$45:$C$48</c:f>
              <c:numCache>
                <c:formatCode>_ * #,##0_ ;_ * \-#,##0_ ;_ * "-"??_ ;_ @_ </c:formatCode>
                <c:ptCount val="4"/>
                <c:pt idx="0">
                  <c:v>323754</c:v>
                </c:pt>
                <c:pt idx="1">
                  <c:v>98770</c:v>
                </c:pt>
                <c:pt idx="2">
                  <c:v>38039</c:v>
                </c:pt>
                <c:pt idx="3">
                  <c:v>16713</c:v>
                </c:pt>
              </c:numCache>
            </c:numRef>
          </c:val>
          <c:extLst xmlns:c16r2="http://schemas.microsoft.com/office/drawing/2015/06/chart">
            <c:ext xmlns:c16="http://schemas.microsoft.com/office/drawing/2014/chart" uri="{C3380CC4-5D6E-409C-BE32-E72D297353CC}">
              <c16:uniqueId val="{00000001-0488-4685-87B2-67A82514B9A2}"/>
            </c:ext>
          </c:extLst>
        </c:ser>
        <c:ser>
          <c:idx val="2"/>
          <c:order val="2"/>
          <c:tx>
            <c:strRef>
              <c:f>budget!$D$44</c:f>
              <c:strCache>
                <c:ptCount val="1"/>
                <c:pt idx="0">
                  <c:v>2016/17</c:v>
                </c:pt>
              </c:strCache>
            </c:strRef>
          </c:tx>
          <c:spPr>
            <a:solidFill>
              <a:schemeClr val="accent3">
                <a:alpha val="85000"/>
              </a:schemeClr>
            </a:solidFill>
            <a:ln w="9525" cap="flat" cmpd="sng" algn="ctr">
              <a:solidFill>
                <a:schemeClr val="accent3">
                  <a:lumMod val="75000"/>
                </a:schemeClr>
              </a:solidFill>
              <a:round/>
            </a:ln>
            <a:effectLst/>
          </c:spPr>
          <c:dLbls>
            <c:dLbl>
              <c:idx val="0"/>
              <c:layout>
                <c:manualLayout>
                  <c:x val="2.6812313803376377E-2"/>
                  <c:y val="-1.5772870662460572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12E-4B1E-9524-C751B2796CFE}"/>
                </c:ext>
              </c:extLst>
            </c:dLbl>
            <c:dLbl>
              <c:idx val="1"/>
              <c:layout>
                <c:manualLayout>
                  <c:x val="1.2909632571995951E-2"/>
                  <c:y val="-1.57728706624617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12E-4B1E-9524-C751B2796CFE}"/>
                </c:ext>
              </c:extLst>
            </c:dLbl>
            <c:dLbl>
              <c:idx val="2"/>
              <c:layout>
                <c:manualLayout>
                  <c:x val="1.6537750300317806E-2"/>
                  <c:y val="-2.609723346107843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12E-4B1E-9524-C751B2796CFE}"/>
                </c:ext>
              </c:extLst>
            </c:dLbl>
            <c:dLbl>
              <c:idx val="3"/>
              <c:layout>
                <c:manualLayout>
                  <c:x val="-3.9721946375373858E-3"/>
                  <c:y val="-1.261829652996845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C12E-4B1E-9524-C751B2796CFE}"/>
                </c:ext>
              </c:extLst>
            </c:dLbl>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budget!$A$45:$A$48</c:f>
              <c:strCache>
                <c:ptCount val="4"/>
                <c:pt idx="0">
                  <c:v>Employee costs </c:v>
                </c:pt>
                <c:pt idx="1">
                  <c:v>Operating expenditure </c:v>
                </c:pt>
                <c:pt idx="2">
                  <c:v>Administrative expenditure </c:v>
                </c:pt>
                <c:pt idx="3">
                  <c:v>Depreciation &amp; Impairment losses </c:v>
                </c:pt>
              </c:strCache>
            </c:strRef>
          </c:cat>
          <c:val>
            <c:numRef>
              <c:f>budget!$D$45:$D$48</c:f>
              <c:numCache>
                <c:formatCode>_ * #,##0_ ;_ * \-#,##0_ ;_ * "-"??_ ;_ @_ </c:formatCode>
                <c:ptCount val="4"/>
                <c:pt idx="0">
                  <c:v>253103</c:v>
                </c:pt>
                <c:pt idx="1">
                  <c:v>109644</c:v>
                </c:pt>
                <c:pt idx="2">
                  <c:v>38184</c:v>
                </c:pt>
                <c:pt idx="3">
                  <c:v>10647</c:v>
                </c:pt>
              </c:numCache>
            </c:numRef>
          </c:val>
          <c:extLst xmlns:c16r2="http://schemas.microsoft.com/office/drawing/2015/06/chart">
            <c:ext xmlns:c16="http://schemas.microsoft.com/office/drawing/2014/chart" uri="{C3380CC4-5D6E-409C-BE32-E72D297353CC}">
              <c16:uniqueId val="{00000002-0488-4685-87B2-67A82514B9A2}"/>
            </c:ext>
          </c:extLst>
        </c:ser>
        <c:dLbls>
          <c:showVal val="1"/>
        </c:dLbls>
        <c:axId val="131926656"/>
        <c:axId val="132129152"/>
        <c:extLst xmlns:c16r2="http://schemas.microsoft.com/office/drawing/2015/06/chart">
          <c:ext xmlns:c15="http://schemas.microsoft.com/office/drawing/2012/chart" uri="{02D57815-91ED-43cb-92C2-25804820EDAC}">
            <c15:filteredBarSeries>
              <c15:ser>
                <c:idx val="3"/>
                <c:order val="3"/>
                <c:tx>
                  <c:strRef>
                    <c:extLst>
                      <c:ext uri="{02D57815-91ED-43cb-92C2-25804820EDAC}">
                        <c15:formulaRef>
                          <c15:sqref>budget!$E$44</c15:sqref>
                        </c15:formulaRef>
                      </c:ext>
                    </c:extLst>
                    <c:strCache>
                      <c:ptCount val="1"/>
                      <c:pt idx="0">
                        <c:v>Variance % (2017-2019)</c:v>
                      </c:pt>
                    </c:strCache>
                  </c:strRef>
                </c:tx>
                <c:spPr>
                  <a:solidFill>
                    <a:schemeClr val="accent4">
                      <a:alpha val="85000"/>
                    </a:schemeClr>
                  </a:solidFill>
                  <a:ln w="9525" cap="flat" cmpd="sng" algn="ctr">
                    <a:solidFill>
                      <a:schemeClr val="accent4">
                        <a:lumMod val="7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val>
                  <c:numLit>
                    <c:formatCode>General</c:formatCode>
                    <c:ptCount val="1"/>
                    <c:pt idx="0">
                      <c:v>1</c:v>
                    </c:pt>
                  </c:numLit>
                </c:val>
                <c:extLst>
                  <c:ext xmlns:c16="http://schemas.microsoft.com/office/drawing/2014/chart" uri="{C3380CC4-5D6E-409C-BE32-E72D297353CC}">
                    <c16:uniqueId val="{00000003-0488-4685-87B2-67A82514B9A2}"/>
                  </c:ext>
                </c:extLst>
              </c15:ser>
            </c15:filteredBarSeries>
          </c:ext>
        </c:extLst>
      </c:barChart>
      <c:catAx>
        <c:axId val="131926656"/>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1" i="0" u="none" strike="noStrike" kern="1200" cap="all" baseline="0">
                <a:solidFill>
                  <a:schemeClr val="dk1">
                    <a:lumMod val="75000"/>
                    <a:lumOff val="25000"/>
                  </a:schemeClr>
                </a:solidFill>
                <a:latin typeface="+mn-lt"/>
                <a:ea typeface="+mn-ea"/>
                <a:cs typeface="+mn-cs"/>
              </a:defRPr>
            </a:pPr>
            <a:endParaRPr lang="en-US"/>
          </a:p>
        </c:txPr>
        <c:crossAx val="132129152"/>
        <c:crosses val="autoZero"/>
        <c:auto val="1"/>
        <c:lblAlgn val="ctr"/>
        <c:lblOffset val="100"/>
      </c:catAx>
      <c:valAx>
        <c:axId val="132129152"/>
        <c:scaling>
          <c:orientation val="minMax"/>
        </c:scaling>
        <c:delete val="1"/>
        <c:axPos val="l"/>
        <c:numFmt formatCode="_ * #,##0_ ;_ * \-#,##0_ ;_ * &quot;-&quot;??_ ;_ @_ " sourceLinked="1"/>
        <c:majorTickMark val="none"/>
        <c:tickLblPos val="none"/>
        <c:crossAx val="131926656"/>
        <c:crosses val="autoZero"/>
        <c:crossBetween val="between"/>
      </c:valAx>
      <c:spPr>
        <a:noFill/>
        <a:ln>
          <a:noFill/>
        </a:ln>
        <a:effectLst/>
      </c:spPr>
    </c:plotArea>
    <c:legend>
      <c:legendPos val="t"/>
      <c:spPr>
        <a:solidFill>
          <a:schemeClr val="lt1">
            <a:lumMod val="95000"/>
            <a:alpha val="39000"/>
          </a:schemeClr>
        </a:solid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000" b="1"/>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360" b="1" i="0" u="none" strike="noStrike" kern="1200" baseline="0">
                <a:solidFill>
                  <a:schemeClr val="dk1">
                    <a:lumMod val="75000"/>
                    <a:lumOff val="25000"/>
                  </a:schemeClr>
                </a:solidFill>
                <a:latin typeface="+mn-lt"/>
                <a:ea typeface="+mn-ea"/>
                <a:cs typeface="+mn-cs"/>
              </a:defRPr>
            </a:pPr>
            <a:endParaRPr lang="en-ZA" dirty="0"/>
          </a:p>
        </c:rich>
      </c:tx>
      <c:spPr>
        <a:noFill/>
        <a:ln>
          <a:noFill/>
        </a:ln>
        <a:effectLst/>
      </c:spPr>
    </c:title>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Overview!$B$55</c:f>
              <c:strCache>
                <c:ptCount val="1"/>
                <c:pt idx="0">
                  <c:v>Income</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dLbls>
            <c:numFmt formatCode="#,##0" sourceLinked="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Overview!$C$54:$E$54</c:f>
              <c:strCache>
                <c:ptCount val="3"/>
                <c:pt idx="0">
                  <c:v>2019/20</c:v>
                </c:pt>
                <c:pt idx="1">
                  <c:v>2018/19</c:v>
                </c:pt>
                <c:pt idx="2">
                  <c:v>2017/18</c:v>
                </c:pt>
              </c:strCache>
            </c:strRef>
          </c:cat>
          <c:val>
            <c:numRef>
              <c:f>Overview!$C$55:$E$55</c:f>
              <c:numCache>
                <c:formatCode>_ * #,##0_ ;_ * \-#,##0_ ;_ * "-"??_ ;_ @_ </c:formatCode>
                <c:ptCount val="3"/>
                <c:pt idx="0">
                  <c:v>596473</c:v>
                </c:pt>
                <c:pt idx="1">
                  <c:v>553774</c:v>
                </c:pt>
                <c:pt idx="2">
                  <c:v>705287</c:v>
                </c:pt>
              </c:numCache>
            </c:numRef>
          </c:val>
          <c:extLst xmlns:c16r2="http://schemas.microsoft.com/office/drawing/2015/06/chart">
            <c:ext xmlns:c16="http://schemas.microsoft.com/office/drawing/2014/chart" uri="{C3380CC4-5D6E-409C-BE32-E72D297353CC}">
              <c16:uniqueId val="{00000000-C875-4400-B8B2-C3CE9868FB7C}"/>
            </c:ext>
          </c:extLst>
        </c:ser>
        <c:ser>
          <c:idx val="1"/>
          <c:order val="1"/>
          <c:tx>
            <c:strRef>
              <c:f>Overview!$B$56</c:f>
              <c:strCache>
                <c:ptCount val="1"/>
                <c:pt idx="0">
                  <c:v>Expenditure</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dLbls>
            <c:dLbl>
              <c:idx val="1"/>
              <c:tx>
                <c:rich>
                  <a:bodyPr/>
                  <a:lstStyle/>
                  <a:p>
                    <a:fld id="{0C41BC19-C37F-423D-B865-5BA6C47C09CB}" type="VALUE">
                      <a:rPr lang="en-US"/>
                      <a:pPr/>
                      <a:t>[VALUE]</a:t>
                    </a:fld>
                    <a:endParaRPr lang="en-ZA"/>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C875-4400-B8B2-C3CE9868FB7C}"/>
                </c:ext>
              </c:extLst>
            </c:dLbl>
            <c:numFmt formatCode="#\ ##0;\(#\ ##0\);0" sourceLinked="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Overview!$C$54:$E$54</c:f>
              <c:strCache>
                <c:ptCount val="3"/>
                <c:pt idx="0">
                  <c:v>2019/20</c:v>
                </c:pt>
                <c:pt idx="1">
                  <c:v>2018/19</c:v>
                </c:pt>
                <c:pt idx="2">
                  <c:v>2017/18</c:v>
                </c:pt>
              </c:strCache>
            </c:strRef>
          </c:cat>
          <c:val>
            <c:numRef>
              <c:f>Overview!$C$56:$E$56</c:f>
              <c:numCache>
                <c:formatCode>#,##0;\(#,##0\);0</c:formatCode>
                <c:ptCount val="3"/>
                <c:pt idx="0">
                  <c:v>-596473</c:v>
                </c:pt>
                <c:pt idx="1">
                  <c:v>-553774</c:v>
                </c:pt>
                <c:pt idx="2">
                  <c:v>-555074</c:v>
                </c:pt>
              </c:numCache>
            </c:numRef>
          </c:val>
          <c:extLst xmlns:c16r2="http://schemas.microsoft.com/office/drawing/2015/06/chart">
            <c:ext xmlns:c16="http://schemas.microsoft.com/office/drawing/2014/chart" uri="{C3380CC4-5D6E-409C-BE32-E72D297353CC}">
              <c16:uniqueId val="{00000002-C875-4400-B8B2-C3CE9868FB7C}"/>
            </c:ext>
          </c:extLst>
        </c:ser>
        <c:dLbls>
          <c:showVal val="1"/>
        </c:dLbls>
        <c:gapWidth val="65"/>
        <c:shape val="box"/>
        <c:axId val="133834240"/>
        <c:axId val="133835776"/>
        <c:axId val="0"/>
      </c:bar3DChart>
      <c:catAx>
        <c:axId val="133834240"/>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800" b="1" i="0" u="none" strike="noStrike" kern="1200" cap="all" baseline="0">
                <a:solidFill>
                  <a:schemeClr val="dk1">
                    <a:lumMod val="75000"/>
                    <a:lumOff val="25000"/>
                  </a:schemeClr>
                </a:solidFill>
                <a:latin typeface="+mn-lt"/>
                <a:ea typeface="+mn-ea"/>
                <a:cs typeface="+mn-cs"/>
              </a:defRPr>
            </a:pPr>
            <a:endParaRPr lang="en-US"/>
          </a:p>
        </c:txPr>
        <c:crossAx val="133835776"/>
        <c:crosses val="autoZero"/>
        <c:auto val="1"/>
        <c:lblAlgn val="ctr"/>
        <c:lblOffset val="100"/>
      </c:catAx>
      <c:valAx>
        <c:axId val="133835776"/>
        <c:scaling>
          <c:orientation val="minMax"/>
        </c:scaling>
        <c:axPos val="l"/>
        <c:majorGridlines>
          <c:spPr>
            <a:ln w="9525" cap="flat" cmpd="sng" algn="ctr">
              <a:solidFill>
                <a:schemeClr val="dk1">
                  <a:lumMod val="15000"/>
                  <a:lumOff val="85000"/>
                </a:schemeClr>
              </a:solidFill>
              <a:round/>
            </a:ln>
            <a:effectLst/>
          </c:spPr>
        </c:majorGridlines>
        <c:numFmt formatCode="_ * #,##0_ ;_ * \-#,##0_ ;_ * &quot;-&quot;??_ ;_ @_ " sourceLinked="1"/>
        <c:maj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crossAx val="133834240"/>
        <c:crosses val="autoZero"/>
        <c:crossBetween val="between"/>
      </c:valAx>
      <c:spPr>
        <a:noFill/>
        <a:ln>
          <a:noFill/>
        </a:ln>
        <a:effectLst/>
      </c:spPr>
    </c:plotArea>
    <c:legend>
      <c:legendPos val="b"/>
      <c:layout>
        <c:manualLayout>
          <c:xMode val="edge"/>
          <c:yMode val="edge"/>
          <c:x val="0.32226192665407277"/>
          <c:y val="5.124371878962436E-2"/>
          <c:w val="0.35016829106552771"/>
          <c:h val="8.0631695391952724E-2"/>
        </c:manualLayout>
      </c:layout>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800" b="1"/>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9.4805284128640546E-2"/>
          <c:y val="2.0761020943810594E-2"/>
          <c:w val="0.88913045884324693"/>
          <c:h val="0.48132063849161716"/>
        </c:manualLayout>
      </c:layout>
      <c:bar3DChart>
        <c:barDir val="col"/>
        <c:grouping val="clustered"/>
        <c:ser>
          <c:idx val="0"/>
          <c:order val="0"/>
          <c:tx>
            <c:strRef>
              <c:f>Overview!$B$44</c:f>
              <c:strCache>
                <c:ptCount val="1"/>
                <c:pt idx="0">
                  <c:v>April 18 -June 18</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cat>
            <c:strRef>
              <c:f>Overview!$C$42:$J$42</c:f>
              <c:strCache>
                <c:ptCount val="8"/>
                <c:pt idx="0">
                  <c:v> Total </c:v>
                </c:pt>
                <c:pt idx="1">
                  <c:v> Companies </c:v>
                </c:pt>
                <c:pt idx="2">
                  <c:v> Annual Returns </c:v>
                </c:pt>
                <c:pt idx="3">
                  <c:v> Disclosure </c:v>
                </c:pt>
                <c:pt idx="4">
                  <c:v> Trade Marks </c:v>
                </c:pt>
                <c:pt idx="5">
                  <c:v> Patents and Design </c:v>
                </c:pt>
                <c:pt idx="6">
                  <c:v> Co-Ops </c:v>
                </c:pt>
                <c:pt idx="7">
                  <c:v> Copy Right </c:v>
                </c:pt>
              </c:strCache>
            </c:strRef>
          </c:cat>
          <c:val>
            <c:numRef>
              <c:f>Overview!$C$44:$J$44</c:f>
              <c:numCache>
                <c:formatCode>_ * #,##0_ ;_ * \-#,##0_ ;_ * "-"??_ ;_ @_ </c:formatCode>
                <c:ptCount val="8"/>
                <c:pt idx="0">
                  <c:v>129575</c:v>
                </c:pt>
                <c:pt idx="1">
                  <c:v>23544</c:v>
                </c:pt>
                <c:pt idx="2">
                  <c:v>84958</c:v>
                </c:pt>
                <c:pt idx="3">
                  <c:v>5785</c:v>
                </c:pt>
                <c:pt idx="4">
                  <c:v>8067</c:v>
                </c:pt>
                <c:pt idx="5">
                  <c:v>6484</c:v>
                </c:pt>
                <c:pt idx="6">
                  <c:v>726</c:v>
                </c:pt>
                <c:pt idx="7">
                  <c:v>11</c:v>
                </c:pt>
              </c:numCache>
            </c:numRef>
          </c:val>
          <c:extLst xmlns:c16r2="http://schemas.microsoft.com/office/drawing/2015/06/chart">
            <c:ext xmlns:c16="http://schemas.microsoft.com/office/drawing/2014/chart" uri="{C3380CC4-5D6E-409C-BE32-E72D297353CC}">
              <c16:uniqueId val="{00000000-2587-4FF2-8A4C-800D33BD4EC7}"/>
            </c:ext>
          </c:extLst>
        </c:ser>
        <c:ser>
          <c:idx val="1"/>
          <c:order val="1"/>
          <c:tx>
            <c:strRef>
              <c:f>Overview!$B$43</c:f>
              <c:strCache>
                <c:ptCount val="1"/>
                <c:pt idx="0">
                  <c:v>April 19 -June 19</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cat>
            <c:strRef>
              <c:f>Overview!$C$42:$J$42</c:f>
              <c:strCache>
                <c:ptCount val="8"/>
                <c:pt idx="0">
                  <c:v> Total </c:v>
                </c:pt>
                <c:pt idx="1">
                  <c:v> Companies </c:v>
                </c:pt>
                <c:pt idx="2">
                  <c:v> Annual Returns </c:v>
                </c:pt>
                <c:pt idx="3">
                  <c:v> Disclosure </c:v>
                </c:pt>
                <c:pt idx="4">
                  <c:v> Trade Marks </c:v>
                </c:pt>
                <c:pt idx="5">
                  <c:v> Patents and Design </c:v>
                </c:pt>
                <c:pt idx="6">
                  <c:v> Co-Ops </c:v>
                </c:pt>
                <c:pt idx="7">
                  <c:v> Copy Right </c:v>
                </c:pt>
              </c:strCache>
            </c:strRef>
          </c:cat>
          <c:val>
            <c:numRef>
              <c:f>Overview!$C$43:$J$43</c:f>
              <c:numCache>
                <c:formatCode>_ * #,##0_ ;_ * \-#,##0_ ;_ * "-"??_ ;_ @_ </c:formatCode>
                <c:ptCount val="8"/>
                <c:pt idx="0">
                  <c:v>135578</c:v>
                </c:pt>
                <c:pt idx="1">
                  <c:v>23370</c:v>
                </c:pt>
                <c:pt idx="2">
                  <c:v>90833</c:v>
                </c:pt>
                <c:pt idx="3">
                  <c:v>6363</c:v>
                </c:pt>
                <c:pt idx="4">
                  <c:v>7237</c:v>
                </c:pt>
                <c:pt idx="5">
                  <c:v>7108</c:v>
                </c:pt>
                <c:pt idx="6">
                  <c:v>663</c:v>
                </c:pt>
                <c:pt idx="7">
                  <c:v>4</c:v>
                </c:pt>
              </c:numCache>
            </c:numRef>
          </c:val>
          <c:extLst xmlns:c16r2="http://schemas.microsoft.com/office/drawing/2015/06/chart">
            <c:ext xmlns:c16="http://schemas.microsoft.com/office/drawing/2014/chart" uri="{C3380CC4-5D6E-409C-BE32-E72D297353CC}">
              <c16:uniqueId val="{00000001-2587-4FF2-8A4C-800D33BD4EC7}"/>
            </c:ext>
          </c:extLst>
        </c:ser>
        <c:dLbls/>
        <c:gapWidth val="65"/>
        <c:shape val="box"/>
        <c:axId val="134682880"/>
        <c:axId val="134688768"/>
        <c:axId val="0"/>
        <c:extLst xmlns:c16r2="http://schemas.microsoft.com/office/drawing/2015/06/chart">
          <c:ext xmlns:c15="http://schemas.microsoft.com/office/drawing/2012/chart" uri="{02D57815-91ED-43cb-92C2-25804820EDAC}">
            <c15:filteredBarSeries>
              <c15:ser>
                <c:idx val="2"/>
                <c:order val="2"/>
                <c:tx>
                  <c:strRef>
                    <c:extLst>
                      <c:ext uri="{02D57815-91ED-43cb-92C2-25804820EDAC}">
                        <c15:formulaRef>
                          <c15:sqref>Overview!$B$45</c15:sqref>
                        </c15:formulaRef>
                      </c:ext>
                    </c:extLst>
                    <c:strCache>
                      <c:ptCount val="1"/>
                      <c:pt idx="0">
                        <c:v>Variance</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strRef>
                    <c:extLst>
                      <c:ext uri="{02D57815-91ED-43cb-92C2-25804820EDAC}">
                        <c15:formulaRef>
                          <c15:sqref>Overview!$C$42:$J$42</c15:sqref>
                        </c15:formulaRef>
                      </c:ext>
                    </c:extLst>
                    <c:strCache>
                      <c:ptCount val="8"/>
                      <c:pt idx="0">
                        <c:v> Total </c:v>
                      </c:pt>
                      <c:pt idx="1">
                        <c:v> Companies </c:v>
                      </c:pt>
                      <c:pt idx="2">
                        <c:v> Annual Returns </c:v>
                      </c:pt>
                      <c:pt idx="3">
                        <c:v> Disclosure </c:v>
                      </c:pt>
                      <c:pt idx="4">
                        <c:v> Trade Marks </c:v>
                      </c:pt>
                      <c:pt idx="5">
                        <c:v> Patents and Design </c:v>
                      </c:pt>
                      <c:pt idx="6">
                        <c:v> Co-Ops </c:v>
                      </c:pt>
                      <c:pt idx="7">
                        <c:v> Copy Right </c:v>
                      </c:pt>
                    </c:strCache>
                  </c:strRef>
                </c:cat>
                <c:val>
                  <c:numRef>
                    <c:extLst>
                      <c:ext uri="{02D57815-91ED-43cb-92C2-25804820EDAC}">
                        <c15:formulaRef>
                          <c15:sqref>Overview!$C$45:$J$45</c15:sqref>
                        </c15:formulaRef>
                      </c:ext>
                    </c:extLst>
                    <c:numCache>
                      <c:formatCode>0%</c:formatCode>
                      <c:ptCount val="8"/>
                      <c:pt idx="0">
                        <c:v>4.6328381246382402E-2</c:v>
                      </c:pt>
                      <c:pt idx="1">
                        <c:v>-7.3904179408766568E-3</c:v>
                      </c:pt>
                      <c:pt idx="2">
                        <c:v>6.9151816191529936E-2</c:v>
                      </c:pt>
                      <c:pt idx="3">
                        <c:v>9.9913569576490918E-2</c:v>
                      </c:pt>
                      <c:pt idx="4">
                        <c:v>-0.10288831040039668</c:v>
                      </c:pt>
                      <c:pt idx="5">
                        <c:v>9.6236890808143127E-2</c:v>
                      </c:pt>
                      <c:pt idx="6">
                        <c:v>-8.6776859504132234E-2</c:v>
                      </c:pt>
                      <c:pt idx="7">
                        <c:v>-0.63636363636363635</c:v>
                      </c:pt>
                    </c:numCache>
                  </c:numRef>
                </c:val>
                <c:extLst>
                  <c:ext xmlns:c16="http://schemas.microsoft.com/office/drawing/2014/chart" uri="{C3380CC4-5D6E-409C-BE32-E72D297353CC}">
                    <c16:uniqueId val="{00000002-2587-4FF2-8A4C-800D33BD4EC7}"/>
                  </c:ext>
                </c:extLst>
              </c15:ser>
            </c15:filteredBarSeries>
          </c:ext>
        </c:extLst>
      </c:bar3DChart>
      <c:catAx>
        <c:axId val="134682880"/>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1" i="0" u="none" strike="noStrike" kern="1200" cap="all" baseline="0">
                <a:solidFill>
                  <a:schemeClr val="dk1">
                    <a:lumMod val="75000"/>
                    <a:lumOff val="25000"/>
                  </a:schemeClr>
                </a:solidFill>
                <a:latin typeface="+mn-lt"/>
                <a:ea typeface="+mn-ea"/>
                <a:cs typeface="+mn-cs"/>
              </a:defRPr>
            </a:pPr>
            <a:endParaRPr lang="en-US"/>
          </a:p>
        </c:txPr>
        <c:crossAx val="134688768"/>
        <c:crosses val="autoZero"/>
        <c:auto val="1"/>
        <c:lblAlgn val="ctr"/>
        <c:lblOffset val="100"/>
      </c:catAx>
      <c:valAx>
        <c:axId val="134688768"/>
        <c:scaling>
          <c:orientation val="minMax"/>
        </c:scaling>
        <c:axPos val="l"/>
        <c:majorGridlines>
          <c:spPr>
            <a:ln w="9525" cap="flat" cmpd="sng" algn="ctr">
              <a:solidFill>
                <a:schemeClr val="dk1">
                  <a:lumMod val="15000"/>
                  <a:lumOff val="85000"/>
                </a:schemeClr>
              </a:solidFill>
              <a:round/>
            </a:ln>
            <a:effectLst/>
          </c:spPr>
        </c:majorGridlines>
        <c:numFmt formatCode="_ * #,##0_ ;_ * \-#,##0_ ;_ * &quot;-&quot;??_ ;_ @_ " sourceLinked="1"/>
        <c:maj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crossAx val="134682880"/>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2000" b="1"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innerShdw blurRad="63500" dist="50800" dir="13500000">
        <a:prstClr val="black">
          <a:alpha val="50000"/>
        </a:prstClr>
      </a:innerShdw>
    </a:effectLst>
  </c:spPr>
  <c:txPr>
    <a:bodyPr/>
    <a:lstStyle/>
    <a:p>
      <a:pPr>
        <a:defRPr sz="2000" b="1"/>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Overview!$B$14</c:f>
              <c:strCache>
                <c:ptCount val="1"/>
                <c:pt idx="0">
                  <c:v>Spent: April '19 - June '19</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cat>
            <c:strRef>
              <c:f>Overview!$C$13:$D$13</c:f>
              <c:strCache>
                <c:ptCount val="2"/>
                <c:pt idx="0">
                  <c:v>Capex budget</c:v>
                </c:pt>
                <c:pt idx="1">
                  <c:v>Opex budget</c:v>
                </c:pt>
              </c:strCache>
            </c:strRef>
          </c:cat>
          <c:val>
            <c:numRef>
              <c:f>Overview!$C$14:$D$14</c:f>
              <c:numCache>
                <c:formatCode>0%</c:formatCode>
                <c:ptCount val="2"/>
                <c:pt idx="0">
                  <c:v>4.7871198568872966E-3</c:v>
                </c:pt>
                <c:pt idx="1">
                  <c:v>0.18948217270521886</c:v>
                </c:pt>
              </c:numCache>
            </c:numRef>
          </c:val>
          <c:extLst xmlns:c16r2="http://schemas.microsoft.com/office/drawing/2015/06/chart">
            <c:ext xmlns:c16="http://schemas.microsoft.com/office/drawing/2014/chart" uri="{C3380CC4-5D6E-409C-BE32-E72D297353CC}">
              <c16:uniqueId val="{00000000-1009-431E-93EE-4C5F45175E98}"/>
            </c:ext>
          </c:extLst>
        </c:ser>
        <c:ser>
          <c:idx val="1"/>
          <c:order val="1"/>
          <c:tx>
            <c:strRef>
              <c:f>Overview!$B$15</c:f>
              <c:strCache>
                <c:ptCount val="1"/>
                <c:pt idx="0">
                  <c:v>Remaning: Jul '19 - Mar '20 </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cat>
            <c:strRef>
              <c:f>Overview!$C$13:$D$13</c:f>
              <c:strCache>
                <c:ptCount val="2"/>
                <c:pt idx="0">
                  <c:v>Capex budget</c:v>
                </c:pt>
                <c:pt idx="1">
                  <c:v>Opex budget</c:v>
                </c:pt>
              </c:strCache>
            </c:strRef>
          </c:cat>
          <c:val>
            <c:numRef>
              <c:f>Overview!$C$15:$D$15</c:f>
              <c:numCache>
                <c:formatCode>0%</c:formatCode>
                <c:ptCount val="2"/>
                <c:pt idx="0">
                  <c:v>0.9952128801431126</c:v>
                </c:pt>
                <c:pt idx="1">
                  <c:v>0.81051782729478128</c:v>
                </c:pt>
              </c:numCache>
            </c:numRef>
          </c:val>
          <c:extLst xmlns:c16r2="http://schemas.microsoft.com/office/drawing/2015/06/chart">
            <c:ext xmlns:c16="http://schemas.microsoft.com/office/drawing/2014/chart" uri="{C3380CC4-5D6E-409C-BE32-E72D297353CC}">
              <c16:uniqueId val="{00000001-1009-431E-93EE-4C5F45175E98}"/>
            </c:ext>
          </c:extLst>
        </c:ser>
        <c:dLbls/>
        <c:gapWidth val="65"/>
        <c:shape val="box"/>
        <c:axId val="134671744"/>
        <c:axId val="134755456"/>
        <c:axId val="0"/>
      </c:bar3DChart>
      <c:catAx>
        <c:axId val="13467174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800" b="1" i="0" u="none" strike="noStrike" kern="1200" cap="all"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crossAx val="134755456"/>
        <c:crosses val="autoZero"/>
        <c:auto val="1"/>
        <c:lblAlgn val="ctr"/>
        <c:lblOffset val="100"/>
      </c:catAx>
      <c:valAx>
        <c:axId val="134755456"/>
        <c:scaling>
          <c:orientation val="minMax"/>
        </c:scaling>
        <c:axPos val="l"/>
        <c:majorGridlines>
          <c:spPr>
            <a:ln w="9525" cap="flat" cmpd="sng" algn="ctr">
              <a:solidFill>
                <a:schemeClr val="dk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crossAx val="134671744"/>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2800" b="1"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dTable>
      <c:spPr>
        <a:noFill/>
        <a:ln>
          <a:noFill/>
        </a:ln>
        <a:effectLst/>
      </c:spPr>
    </c:plotArea>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800" b="1">
          <a:effectLst>
            <a:outerShdw blurRad="38100" dist="38100" dir="2700000" algn="tl">
              <a:srgbClr val="000000">
                <a:alpha val="43137"/>
              </a:srgbClr>
            </a:outerShdw>
          </a:effectLst>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r>
              <a:rPr lang="en-ZA" dirty="0"/>
              <a:t>R'000</a:t>
            </a:r>
          </a:p>
        </c:rich>
      </c:tx>
      <c:spPr>
        <a:noFill/>
        <a:ln>
          <a:noFill/>
        </a:ln>
        <a:effectLst/>
      </c:spPr>
    </c:title>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9268340219848766E-2"/>
          <c:y val="6.8238481328447814E-2"/>
          <c:w val="0.89984057067124035"/>
          <c:h val="0.68918752111431603"/>
        </c:manualLayout>
      </c:layout>
      <c:bar3DChart>
        <c:barDir val="col"/>
        <c:grouping val="clustered"/>
        <c:ser>
          <c:idx val="0"/>
          <c:order val="0"/>
          <c:tx>
            <c:strRef>
              <c:f>'Q 1'!$B$27</c:f>
              <c:strCache>
                <c:ptCount val="1"/>
                <c:pt idx="0">
                  <c:v>April - June 2019</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cat>
            <c:strRef>
              <c:f>'Q 1'!$A$28:$A$30</c:f>
              <c:strCache>
                <c:ptCount val="3"/>
                <c:pt idx="0">
                  <c:v>Employee costs </c:v>
                </c:pt>
                <c:pt idx="1">
                  <c:v>Operating and administrative expenditure </c:v>
                </c:pt>
                <c:pt idx="2">
                  <c:v>Depreciation &amp; Impairment</c:v>
                </c:pt>
              </c:strCache>
            </c:strRef>
          </c:cat>
          <c:val>
            <c:numRef>
              <c:f>'Q 1'!$B$28:$B$30</c:f>
              <c:numCache>
                <c:formatCode>_ * #,##0_ ;_ * \-#,##0_ ;_ * "-"??_ ;_ @_ </c:formatCode>
                <c:ptCount val="3"/>
                <c:pt idx="0">
                  <c:v>77778</c:v>
                </c:pt>
                <c:pt idx="1">
                  <c:v>29219</c:v>
                </c:pt>
                <c:pt idx="2">
                  <c:v>6024</c:v>
                </c:pt>
              </c:numCache>
            </c:numRef>
          </c:val>
          <c:extLst xmlns:c16r2="http://schemas.microsoft.com/office/drawing/2015/06/chart">
            <c:ext xmlns:c16="http://schemas.microsoft.com/office/drawing/2014/chart" uri="{C3380CC4-5D6E-409C-BE32-E72D297353CC}">
              <c16:uniqueId val="{00000000-8318-4764-89B2-67B29E88EB2E}"/>
            </c:ext>
          </c:extLst>
        </c:ser>
        <c:ser>
          <c:idx val="1"/>
          <c:order val="1"/>
          <c:tx>
            <c:strRef>
              <c:f>'Q 1'!$C$27</c:f>
              <c:strCache>
                <c:ptCount val="1"/>
                <c:pt idx="0">
                  <c:v>April - June 2018</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cat>
            <c:strRef>
              <c:f>'Q 1'!$A$28:$A$30</c:f>
              <c:strCache>
                <c:ptCount val="3"/>
                <c:pt idx="0">
                  <c:v>Employee costs </c:v>
                </c:pt>
                <c:pt idx="1">
                  <c:v>Operating and administrative expenditure </c:v>
                </c:pt>
                <c:pt idx="2">
                  <c:v>Depreciation &amp; Impairment</c:v>
                </c:pt>
              </c:strCache>
            </c:strRef>
          </c:cat>
          <c:val>
            <c:numRef>
              <c:f>'Q 1'!$C$28:$C$30</c:f>
              <c:numCache>
                <c:formatCode>_ * #,##0_ ;_ * \-#,##0_ ;_ * "-"??_ ;_ @_ </c:formatCode>
                <c:ptCount val="3"/>
                <c:pt idx="0">
                  <c:v>73510</c:v>
                </c:pt>
                <c:pt idx="1">
                  <c:v>29312</c:v>
                </c:pt>
                <c:pt idx="2">
                  <c:v>5023</c:v>
                </c:pt>
              </c:numCache>
            </c:numRef>
          </c:val>
          <c:extLst xmlns:c16r2="http://schemas.microsoft.com/office/drawing/2015/06/chart">
            <c:ext xmlns:c16="http://schemas.microsoft.com/office/drawing/2014/chart" uri="{C3380CC4-5D6E-409C-BE32-E72D297353CC}">
              <c16:uniqueId val="{00000001-8318-4764-89B2-67B29E88EB2E}"/>
            </c:ext>
          </c:extLst>
        </c:ser>
        <c:dLbls/>
        <c:gapWidth val="65"/>
        <c:shape val="box"/>
        <c:axId val="138883072"/>
        <c:axId val="138884608"/>
        <c:axId val="0"/>
        <c:extLst xmlns:c16r2="http://schemas.microsoft.com/office/drawing/2015/06/chart">
          <c:ext xmlns:c15="http://schemas.microsoft.com/office/drawing/2012/chart" uri="{02D57815-91ED-43cb-92C2-25804820EDAC}">
            <c15:filteredBarSeries>
              <c15:ser>
                <c:idx val="2"/>
                <c:order val="2"/>
                <c:tx>
                  <c:strRef>
                    <c:extLst>
                      <c:ext uri="{02D57815-91ED-43cb-92C2-25804820EDAC}">
                        <c15:formulaRef>
                          <c15:sqref>'Q 1'!$D$27</c15:sqref>
                        </c15:formulaRef>
                      </c:ext>
                    </c:extLst>
                    <c:strCache>
                      <c:ptCount val="1"/>
                      <c:pt idx="0">
                        <c:v>Variance %</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strRef>
                    <c:extLst>
                      <c:ext uri="{02D57815-91ED-43cb-92C2-25804820EDAC}">
                        <c15:formulaRef>
                          <c15:sqref>'Q 1'!$A$28:$A$30</c15:sqref>
                        </c15:formulaRef>
                      </c:ext>
                    </c:extLst>
                    <c:strCache>
                      <c:ptCount val="3"/>
                      <c:pt idx="0">
                        <c:v>Employee costs </c:v>
                      </c:pt>
                      <c:pt idx="1">
                        <c:v>Operating and administrative expenditure </c:v>
                      </c:pt>
                      <c:pt idx="2">
                        <c:v>Depreciation &amp; Impairment</c:v>
                      </c:pt>
                    </c:strCache>
                  </c:strRef>
                </c:cat>
                <c:val>
                  <c:numRef>
                    <c:extLst>
                      <c:ext uri="{02D57815-91ED-43cb-92C2-25804820EDAC}">
                        <c15:formulaRef>
                          <c15:sqref>'Q 1'!$D$28:$D$30</c15:sqref>
                        </c15:formulaRef>
                      </c:ext>
                    </c:extLst>
                    <c:numCache>
                      <c:formatCode>0%</c:formatCode>
                      <c:ptCount val="3"/>
                      <c:pt idx="0">
                        <c:v>5.8060127873758673E-2</c:v>
                      </c:pt>
                      <c:pt idx="1">
                        <c:v>-3.1727620087336245E-3</c:v>
                      </c:pt>
                      <c:pt idx="2">
                        <c:v>0.19928329683456103</c:v>
                      </c:pt>
                    </c:numCache>
                  </c:numRef>
                </c:val>
                <c:extLst>
                  <c:ext xmlns:c16="http://schemas.microsoft.com/office/drawing/2014/chart" uri="{C3380CC4-5D6E-409C-BE32-E72D297353CC}">
                    <c16:uniqueId val="{00000000-4E31-41D8-921D-3E3D12AFA916}"/>
                  </c:ext>
                </c:extLst>
              </c15:ser>
            </c15:filteredBarSeries>
          </c:ext>
        </c:extLst>
      </c:bar3DChart>
      <c:catAx>
        <c:axId val="138883072"/>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all"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crossAx val="138884608"/>
        <c:crosses val="autoZero"/>
        <c:auto val="1"/>
        <c:lblAlgn val="ctr"/>
        <c:lblOffset val="100"/>
      </c:catAx>
      <c:valAx>
        <c:axId val="138884608"/>
        <c:scaling>
          <c:orientation val="minMax"/>
        </c:scaling>
        <c:axPos val="l"/>
        <c:majorGridlines>
          <c:spPr>
            <a:ln w="9525" cap="flat" cmpd="sng" algn="ctr">
              <a:solidFill>
                <a:schemeClr val="dk1">
                  <a:lumMod val="15000"/>
                  <a:lumOff val="85000"/>
                </a:schemeClr>
              </a:solidFill>
              <a:round/>
            </a:ln>
            <a:effectLst/>
          </c:spPr>
        </c:majorGridlines>
        <c:numFmt formatCode="_ * #,##0_ ;_ * \-#,##0_ ;_ * &quot;-&quot;??_ ;_ @_ " sourceLinked="1"/>
        <c:maj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crossAx val="138883072"/>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800" b="1"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dTable>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800" b="1">
          <a:effectLst>
            <a:outerShdw blurRad="38100" dist="38100" dir="2700000" algn="tl">
              <a:srgbClr val="000000">
                <a:alpha val="43137"/>
              </a:srgbClr>
            </a:outerShdw>
          </a:effectLst>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ZA" dirty="0" smtClean="0"/>
              <a:t>R’000</a:t>
            </a:r>
          </a:p>
        </c:rich>
      </c:tx>
      <c:spPr>
        <a:noFill/>
        <a:ln>
          <a:noFill/>
        </a:ln>
        <a:effectLst/>
      </c:spPr>
    </c:title>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Sheet1!$B$2</c:f>
              <c:strCache>
                <c:ptCount val="1"/>
                <c:pt idx="0">
                  <c:v>Budget </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Sheet1!$A$3:$A$6</c:f>
              <c:strCache>
                <c:ptCount val="4"/>
                <c:pt idx="0">
                  <c:v>IT Hardware</c:v>
                </c:pt>
                <c:pt idx="1">
                  <c:v>IT Software </c:v>
                </c:pt>
                <c:pt idx="2">
                  <c:v>Leasehold Improvements</c:v>
                </c:pt>
                <c:pt idx="3">
                  <c:v>Furniture and other equipment </c:v>
                </c:pt>
              </c:strCache>
            </c:strRef>
          </c:cat>
          <c:val>
            <c:numRef>
              <c:f>Sheet1!$B$3:$B$6</c:f>
              <c:numCache>
                <c:formatCode>#,##0</c:formatCode>
                <c:ptCount val="4"/>
                <c:pt idx="0">
                  <c:v>6300</c:v>
                </c:pt>
                <c:pt idx="1">
                  <c:v>10075</c:v>
                </c:pt>
                <c:pt idx="2">
                  <c:v>14775</c:v>
                </c:pt>
                <c:pt idx="3">
                  <c:v>3788</c:v>
                </c:pt>
              </c:numCache>
            </c:numRef>
          </c:val>
          <c:extLst xmlns:c16r2="http://schemas.microsoft.com/office/drawing/2015/06/chart">
            <c:ext xmlns:c16="http://schemas.microsoft.com/office/drawing/2014/chart" uri="{C3380CC4-5D6E-409C-BE32-E72D297353CC}">
              <c16:uniqueId val="{00000000-ED20-4434-9109-951C50F0777F}"/>
            </c:ext>
          </c:extLst>
        </c:ser>
        <c:ser>
          <c:idx val="1"/>
          <c:order val="1"/>
          <c:tx>
            <c:strRef>
              <c:f>Sheet1!$C$2</c:f>
              <c:strCache>
                <c:ptCount val="1"/>
                <c:pt idx="0">
                  <c:v>Actual </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Sheet1!$A$3:$A$6</c:f>
              <c:strCache>
                <c:ptCount val="4"/>
                <c:pt idx="0">
                  <c:v>IT Hardware</c:v>
                </c:pt>
                <c:pt idx="1">
                  <c:v>IT Software </c:v>
                </c:pt>
                <c:pt idx="2">
                  <c:v>Leasehold Improvements</c:v>
                </c:pt>
                <c:pt idx="3">
                  <c:v>Furniture and other equipment </c:v>
                </c:pt>
              </c:strCache>
            </c:strRef>
          </c:cat>
          <c:val>
            <c:numRef>
              <c:f>Sheet1!$C$3:$C$6</c:f>
              <c:numCache>
                <c:formatCode>General</c:formatCode>
                <c:ptCount val="4"/>
                <c:pt idx="0">
                  <c:v>0</c:v>
                </c:pt>
                <c:pt idx="1">
                  <c:v>439</c:v>
                </c:pt>
                <c:pt idx="2">
                  <c:v>29</c:v>
                </c:pt>
                <c:pt idx="3">
                  <c:v>202</c:v>
                </c:pt>
              </c:numCache>
            </c:numRef>
          </c:val>
          <c:extLst xmlns:c16r2="http://schemas.microsoft.com/office/drawing/2015/06/chart">
            <c:ext xmlns:c16="http://schemas.microsoft.com/office/drawing/2014/chart" uri="{C3380CC4-5D6E-409C-BE32-E72D297353CC}">
              <c16:uniqueId val="{00000001-ED20-4434-9109-951C50F0777F}"/>
            </c:ext>
          </c:extLst>
        </c:ser>
        <c:dLbls>
          <c:showVal val="1"/>
        </c:dLbls>
        <c:gapWidth val="65"/>
        <c:shape val="box"/>
        <c:axId val="138811264"/>
        <c:axId val="138812800"/>
        <c:axId val="0"/>
      </c:bar3DChart>
      <c:catAx>
        <c:axId val="13881126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138812800"/>
        <c:crosses val="autoZero"/>
        <c:auto val="1"/>
        <c:lblAlgn val="ctr"/>
        <c:lblOffset val="100"/>
      </c:catAx>
      <c:valAx>
        <c:axId val="138812800"/>
        <c:scaling>
          <c:orientation val="minMax"/>
        </c:scaling>
        <c:axPos val="l"/>
        <c:majorGridlines>
          <c:spPr>
            <a:ln w="9525" cap="flat" cmpd="sng" algn="ctr">
              <a:solidFill>
                <a:schemeClr val="dk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crossAx val="138811264"/>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1"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ZA" dirty="0" smtClean="0"/>
              <a:t>R’000</a:t>
            </a:r>
          </a:p>
        </c:rich>
      </c:tx>
      <c:spPr>
        <a:noFill/>
        <a:ln>
          <a:noFill/>
        </a:ln>
        <a:effectLst/>
      </c:spPr>
    </c:title>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Sheet1!$B$2</c:f>
              <c:strCache>
                <c:ptCount val="1"/>
                <c:pt idx="0">
                  <c:v>Budget </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Sheet1!$A$3:$A$6</c:f>
              <c:strCache>
                <c:ptCount val="4"/>
                <c:pt idx="0">
                  <c:v>IT Hardware</c:v>
                </c:pt>
                <c:pt idx="1">
                  <c:v>IT Software </c:v>
                </c:pt>
                <c:pt idx="2">
                  <c:v>Leasehold Improvements</c:v>
                </c:pt>
                <c:pt idx="3">
                  <c:v>Furniture and other equipment </c:v>
                </c:pt>
              </c:strCache>
            </c:strRef>
          </c:cat>
          <c:val>
            <c:numRef>
              <c:f>Sheet1!$B$3:$B$6</c:f>
              <c:numCache>
                <c:formatCode>#,##0</c:formatCode>
                <c:ptCount val="4"/>
                <c:pt idx="0">
                  <c:v>6300</c:v>
                </c:pt>
                <c:pt idx="1">
                  <c:v>10075</c:v>
                </c:pt>
                <c:pt idx="2">
                  <c:v>14775</c:v>
                </c:pt>
                <c:pt idx="3">
                  <c:v>3788</c:v>
                </c:pt>
              </c:numCache>
            </c:numRef>
          </c:val>
          <c:extLst xmlns:c16r2="http://schemas.microsoft.com/office/drawing/2015/06/chart">
            <c:ext xmlns:c16="http://schemas.microsoft.com/office/drawing/2014/chart" uri="{C3380CC4-5D6E-409C-BE32-E72D297353CC}">
              <c16:uniqueId val="{00000000-0235-4308-9BC5-36BE50A92961}"/>
            </c:ext>
          </c:extLst>
        </c:ser>
        <c:ser>
          <c:idx val="1"/>
          <c:order val="1"/>
          <c:tx>
            <c:strRef>
              <c:f>Sheet1!$C$2</c:f>
              <c:strCache>
                <c:ptCount val="1"/>
                <c:pt idx="0">
                  <c:v>Actual </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Sheet1!$A$3:$A$6</c:f>
              <c:strCache>
                <c:ptCount val="4"/>
                <c:pt idx="0">
                  <c:v>IT Hardware</c:v>
                </c:pt>
                <c:pt idx="1">
                  <c:v>IT Software </c:v>
                </c:pt>
                <c:pt idx="2">
                  <c:v>Leasehold Improvements</c:v>
                </c:pt>
                <c:pt idx="3">
                  <c:v>Furniture and other equipment </c:v>
                </c:pt>
              </c:strCache>
            </c:strRef>
          </c:cat>
          <c:val>
            <c:numRef>
              <c:f>Sheet1!$C$3:$C$6</c:f>
              <c:numCache>
                <c:formatCode>General</c:formatCode>
                <c:ptCount val="4"/>
                <c:pt idx="0">
                  <c:v>0</c:v>
                </c:pt>
                <c:pt idx="1">
                  <c:v>439</c:v>
                </c:pt>
                <c:pt idx="2">
                  <c:v>29</c:v>
                </c:pt>
                <c:pt idx="3">
                  <c:v>202</c:v>
                </c:pt>
              </c:numCache>
            </c:numRef>
          </c:val>
          <c:extLst xmlns:c16r2="http://schemas.microsoft.com/office/drawing/2015/06/chart">
            <c:ext xmlns:c16="http://schemas.microsoft.com/office/drawing/2014/chart" uri="{C3380CC4-5D6E-409C-BE32-E72D297353CC}">
              <c16:uniqueId val="{00000001-0235-4308-9BC5-36BE50A92961}"/>
            </c:ext>
          </c:extLst>
        </c:ser>
        <c:dLbls>
          <c:showVal val="1"/>
        </c:dLbls>
        <c:gapWidth val="65"/>
        <c:shape val="box"/>
        <c:axId val="136683520"/>
        <c:axId val="136685056"/>
        <c:axId val="0"/>
      </c:bar3DChart>
      <c:catAx>
        <c:axId val="136683520"/>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136685056"/>
        <c:crosses val="autoZero"/>
        <c:auto val="1"/>
        <c:lblAlgn val="ctr"/>
        <c:lblOffset val="100"/>
      </c:catAx>
      <c:valAx>
        <c:axId val="136685056"/>
        <c:scaling>
          <c:orientation val="minMax"/>
        </c:scaling>
        <c:axPos val="l"/>
        <c:majorGridlines>
          <c:spPr>
            <a:ln w="9525" cap="flat" cmpd="sng" algn="ctr">
              <a:solidFill>
                <a:schemeClr val="dk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crossAx val="136683520"/>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1"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360" b="1" i="0" u="none" strike="noStrike" kern="1200" baseline="0">
                <a:solidFill>
                  <a:schemeClr val="dk1">
                    <a:lumMod val="75000"/>
                    <a:lumOff val="25000"/>
                  </a:schemeClr>
                </a:solidFill>
                <a:latin typeface="+mn-lt"/>
                <a:ea typeface="+mn-ea"/>
                <a:cs typeface="+mn-cs"/>
              </a:defRPr>
            </a:pPr>
            <a:endParaRPr lang="en-ZA" dirty="0"/>
          </a:p>
        </c:rich>
      </c:tx>
      <c:spPr>
        <a:noFill/>
        <a:ln>
          <a:noFill/>
        </a:ln>
        <a:effectLst/>
      </c:spPr>
    </c:title>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Overview!$B$55</c:f>
              <c:strCache>
                <c:ptCount val="1"/>
                <c:pt idx="0">
                  <c:v>Income</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dLbls>
            <c:numFmt formatCode="#,##0" sourceLinked="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Overview!$C$54:$E$54</c:f>
              <c:strCache>
                <c:ptCount val="3"/>
                <c:pt idx="0">
                  <c:v>2019/20</c:v>
                </c:pt>
                <c:pt idx="1">
                  <c:v>2018/19</c:v>
                </c:pt>
                <c:pt idx="2">
                  <c:v>2017/18</c:v>
                </c:pt>
              </c:strCache>
            </c:strRef>
          </c:cat>
          <c:val>
            <c:numRef>
              <c:f>Overview!$C$55:$E$55</c:f>
              <c:numCache>
                <c:formatCode>_ * #,##0_ ;_ * \-#,##0_ ;_ * "-"??_ ;_ @_ </c:formatCode>
                <c:ptCount val="3"/>
                <c:pt idx="0">
                  <c:v>596473</c:v>
                </c:pt>
                <c:pt idx="1">
                  <c:v>553774</c:v>
                </c:pt>
                <c:pt idx="2">
                  <c:v>705287</c:v>
                </c:pt>
              </c:numCache>
            </c:numRef>
          </c:val>
          <c:extLst xmlns:c16r2="http://schemas.microsoft.com/office/drawing/2015/06/chart">
            <c:ext xmlns:c16="http://schemas.microsoft.com/office/drawing/2014/chart" uri="{C3380CC4-5D6E-409C-BE32-E72D297353CC}">
              <c16:uniqueId val="{00000000-C875-4400-B8B2-C3CE9868FB7C}"/>
            </c:ext>
          </c:extLst>
        </c:ser>
        <c:ser>
          <c:idx val="1"/>
          <c:order val="1"/>
          <c:tx>
            <c:strRef>
              <c:f>Overview!$B$56</c:f>
              <c:strCache>
                <c:ptCount val="1"/>
                <c:pt idx="0">
                  <c:v>Expenditure</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dLbls>
            <c:dLbl>
              <c:idx val="1"/>
              <c:tx>
                <c:rich>
                  <a:bodyPr/>
                  <a:lstStyle/>
                  <a:p>
                    <a:fld id="{0C41BC19-C37F-423D-B865-5BA6C47C09CB}" type="VALUE">
                      <a:rPr lang="en-US"/>
                      <a:pPr/>
                      <a:t>[VALUE]</a:t>
                    </a:fld>
                    <a:endParaRPr lang="en-ZA"/>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C875-4400-B8B2-C3CE9868FB7C}"/>
                </c:ext>
              </c:extLst>
            </c:dLbl>
            <c:numFmt formatCode="#\ ##0;\(#\ ##0\);0" sourceLinked="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Overview!$C$54:$E$54</c:f>
              <c:strCache>
                <c:ptCount val="3"/>
                <c:pt idx="0">
                  <c:v>2019/20</c:v>
                </c:pt>
                <c:pt idx="1">
                  <c:v>2018/19</c:v>
                </c:pt>
                <c:pt idx="2">
                  <c:v>2017/18</c:v>
                </c:pt>
              </c:strCache>
            </c:strRef>
          </c:cat>
          <c:val>
            <c:numRef>
              <c:f>Overview!$C$56:$E$56</c:f>
              <c:numCache>
                <c:formatCode>#,##0;\(#,##0\);0</c:formatCode>
                <c:ptCount val="3"/>
                <c:pt idx="0">
                  <c:v>-596473</c:v>
                </c:pt>
                <c:pt idx="1">
                  <c:v>-553774</c:v>
                </c:pt>
                <c:pt idx="2">
                  <c:v>-555074</c:v>
                </c:pt>
              </c:numCache>
            </c:numRef>
          </c:val>
          <c:extLst xmlns:c16r2="http://schemas.microsoft.com/office/drawing/2015/06/chart">
            <c:ext xmlns:c16="http://schemas.microsoft.com/office/drawing/2014/chart" uri="{C3380CC4-5D6E-409C-BE32-E72D297353CC}">
              <c16:uniqueId val="{00000002-C875-4400-B8B2-C3CE9868FB7C}"/>
            </c:ext>
          </c:extLst>
        </c:ser>
        <c:dLbls>
          <c:showVal val="1"/>
        </c:dLbls>
        <c:gapWidth val="65"/>
        <c:shape val="box"/>
        <c:axId val="139493760"/>
        <c:axId val="139495296"/>
        <c:axId val="0"/>
      </c:bar3DChart>
      <c:catAx>
        <c:axId val="139493760"/>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800" b="1" i="0" u="none" strike="noStrike" kern="1200" cap="all" baseline="0">
                <a:solidFill>
                  <a:schemeClr val="dk1">
                    <a:lumMod val="75000"/>
                    <a:lumOff val="25000"/>
                  </a:schemeClr>
                </a:solidFill>
                <a:latin typeface="+mn-lt"/>
                <a:ea typeface="+mn-ea"/>
                <a:cs typeface="+mn-cs"/>
              </a:defRPr>
            </a:pPr>
            <a:endParaRPr lang="en-US"/>
          </a:p>
        </c:txPr>
        <c:crossAx val="139495296"/>
        <c:crosses val="autoZero"/>
        <c:auto val="1"/>
        <c:lblAlgn val="ctr"/>
        <c:lblOffset val="100"/>
      </c:catAx>
      <c:valAx>
        <c:axId val="139495296"/>
        <c:scaling>
          <c:orientation val="minMax"/>
        </c:scaling>
        <c:axPos val="l"/>
        <c:majorGridlines>
          <c:spPr>
            <a:ln w="9525" cap="flat" cmpd="sng" algn="ctr">
              <a:solidFill>
                <a:schemeClr val="dk1">
                  <a:lumMod val="15000"/>
                  <a:lumOff val="85000"/>
                </a:schemeClr>
              </a:solidFill>
              <a:round/>
            </a:ln>
            <a:effectLst/>
          </c:spPr>
        </c:majorGridlines>
        <c:numFmt formatCode="_ * #,##0_ ;_ * \-#,##0_ ;_ * &quot;-&quot;??_ ;_ @_ " sourceLinked="1"/>
        <c:maj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crossAx val="139493760"/>
        <c:crosses val="autoZero"/>
        <c:crossBetween val="between"/>
      </c:valAx>
      <c:spPr>
        <a:noFill/>
        <a:ln>
          <a:noFill/>
        </a:ln>
        <a:effectLst/>
      </c:spPr>
    </c:plotArea>
    <c:legend>
      <c:legendPos val="b"/>
      <c:layout>
        <c:manualLayout>
          <c:xMode val="edge"/>
          <c:yMode val="edge"/>
          <c:x val="0.32226192665407277"/>
          <c:y val="5.124371878962436E-2"/>
          <c:w val="0.35016829106552771"/>
          <c:h val="8.0631695391952724E-2"/>
        </c:manualLayout>
      </c:layout>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800" b="1"/>
      </a:pPr>
      <a:endParaRPr lang="en-US"/>
    </a:p>
  </c:txPr>
  <c:externalData r:id="rId2"/>
</c:chartSpac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0.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0.37323</cdr:x>
      <cdr:y>0.02411</cdr:y>
    </cdr:from>
    <cdr:to>
      <cdr:x>0.98615</cdr:x>
      <cdr:y>0.33758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912782" y="145814"/>
          <a:ext cx="6425741" cy="189602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ZA"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71506FF-85C5-4CD3-A5F9-0A47F55B7562}" type="datetimeFigureOut">
              <a:rPr lang="en-ZA" smtClean="0"/>
              <a:pPr/>
              <a:t>2019/11/28</a:t>
            </a:fld>
            <a:endParaRPr lang="en-ZA" dirty="0"/>
          </a:p>
        </p:txBody>
      </p:sp>
      <p:sp>
        <p:nvSpPr>
          <p:cNvPr id="4" name="Slide Image Placeholder 3"/>
          <p:cNvSpPr>
            <a:spLocks noGrp="1" noRot="1" noChangeAspect="1"/>
          </p:cNvSpPr>
          <p:nvPr>
            <p:ph type="sldImg" idx="2"/>
          </p:nvPr>
        </p:nvSpPr>
        <p:spPr>
          <a:xfrm>
            <a:off x="1292225" y="1163638"/>
            <a:ext cx="4438650" cy="3141662"/>
          </a:xfrm>
          <a:prstGeom prst="rect">
            <a:avLst/>
          </a:prstGeom>
          <a:noFill/>
          <a:ln w="12700">
            <a:solidFill>
              <a:prstClr val="black"/>
            </a:solidFill>
          </a:ln>
        </p:spPr>
        <p:txBody>
          <a:bodyPr vert="horz" lIns="93324" tIns="46662" rIns="93324" bIns="46662" rtlCol="0" anchor="ctr"/>
          <a:lstStyle/>
          <a:p>
            <a:endParaRPr lang="en-ZA"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AE28B1B-F7C3-4B0A-985F-7B00E939C172}" type="slidenum">
              <a:rPr lang="en-ZA" smtClean="0"/>
              <a:pPr/>
              <a:t>‹#›</a:t>
            </a:fld>
            <a:endParaRPr lang="en-ZA" dirty="0"/>
          </a:p>
        </p:txBody>
      </p:sp>
    </p:spTree>
    <p:extLst>
      <p:ext uri="{BB962C8B-B14F-4D97-AF65-F5344CB8AC3E}">
        <p14:creationId xmlns:p14="http://schemas.microsoft.com/office/powerpoint/2010/main" xmlns="" val="371504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1</a:t>
            </a:fld>
            <a:endParaRPr lang="en-ZA" dirty="0"/>
          </a:p>
        </p:txBody>
      </p:sp>
    </p:spTree>
    <p:extLst>
      <p:ext uri="{BB962C8B-B14F-4D97-AF65-F5344CB8AC3E}">
        <p14:creationId xmlns:p14="http://schemas.microsoft.com/office/powerpoint/2010/main" xmlns="" val="183327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Data is the new oil of the 4</a:t>
            </a:r>
            <a:r>
              <a:rPr lang="en-ZA" baseline="30000" dirty="0" smtClean="0"/>
              <a:t>th</a:t>
            </a:r>
            <a:r>
              <a:rPr lang="en-ZA" dirty="0" smtClean="0"/>
              <a:t> industrial resolution</a:t>
            </a:r>
          </a:p>
          <a:p>
            <a:r>
              <a:rPr lang="en-ZA" dirty="0" smtClean="0"/>
              <a:t>If we make AI the rule, we will be out of the equation</a:t>
            </a:r>
          </a:p>
          <a:p>
            <a:r>
              <a:rPr lang="en-ZA" dirty="0" smtClean="0"/>
              <a:t>Bot cannot understand a human’s emotion</a:t>
            </a:r>
            <a:r>
              <a:rPr lang="en-ZA" baseline="0" dirty="0" smtClean="0"/>
              <a:t> as a human can</a:t>
            </a:r>
            <a:endParaRPr lang="en-ZA" dirty="0" smtClean="0"/>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13</a:t>
            </a:fld>
            <a:endParaRPr lang="en-ZA" dirty="0"/>
          </a:p>
        </p:txBody>
      </p:sp>
    </p:spTree>
    <p:extLst>
      <p:ext uri="{BB962C8B-B14F-4D97-AF65-F5344CB8AC3E}">
        <p14:creationId xmlns:p14="http://schemas.microsoft.com/office/powerpoint/2010/main" xmlns="" val="356243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Data is the new oil of the 4</a:t>
            </a:r>
            <a:r>
              <a:rPr lang="en-ZA" baseline="30000" dirty="0" smtClean="0"/>
              <a:t>th</a:t>
            </a:r>
            <a:r>
              <a:rPr lang="en-ZA" dirty="0" smtClean="0"/>
              <a:t> industrial resolution</a:t>
            </a:r>
          </a:p>
          <a:p>
            <a:r>
              <a:rPr lang="en-ZA" dirty="0" smtClean="0"/>
              <a:t>If we make AI the rule, we will be out of the equation</a:t>
            </a:r>
          </a:p>
          <a:p>
            <a:r>
              <a:rPr lang="en-ZA" dirty="0" smtClean="0"/>
              <a:t>Bot cannot understand a human’s emotion</a:t>
            </a:r>
            <a:r>
              <a:rPr lang="en-ZA" baseline="0" dirty="0" smtClean="0"/>
              <a:t> as a human can</a:t>
            </a:r>
            <a:endParaRPr lang="en-ZA" dirty="0" smtClean="0"/>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14</a:t>
            </a:fld>
            <a:endParaRPr lang="en-ZA" dirty="0"/>
          </a:p>
        </p:txBody>
      </p:sp>
    </p:spTree>
    <p:extLst>
      <p:ext uri="{BB962C8B-B14F-4D97-AF65-F5344CB8AC3E}">
        <p14:creationId xmlns:p14="http://schemas.microsoft.com/office/powerpoint/2010/main" xmlns="" val="3434789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Data is the new oil of the 4</a:t>
            </a:r>
            <a:r>
              <a:rPr lang="en-ZA" baseline="30000" dirty="0" smtClean="0"/>
              <a:t>th</a:t>
            </a:r>
            <a:r>
              <a:rPr lang="en-ZA" dirty="0" smtClean="0"/>
              <a:t> industrial resolution</a:t>
            </a:r>
          </a:p>
          <a:p>
            <a:r>
              <a:rPr lang="en-ZA" dirty="0" smtClean="0"/>
              <a:t>If we make AI the rule, we will be out of the equation</a:t>
            </a:r>
          </a:p>
          <a:p>
            <a:r>
              <a:rPr lang="en-ZA" dirty="0" smtClean="0"/>
              <a:t>Bot cannot understand a human’s emotion</a:t>
            </a:r>
            <a:r>
              <a:rPr lang="en-ZA" baseline="0" dirty="0" smtClean="0"/>
              <a:t> as a human can</a:t>
            </a:r>
            <a:endParaRPr lang="en-ZA" dirty="0" smtClean="0"/>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17</a:t>
            </a:fld>
            <a:endParaRPr lang="en-ZA" dirty="0"/>
          </a:p>
        </p:txBody>
      </p:sp>
    </p:spTree>
    <p:extLst>
      <p:ext uri="{BB962C8B-B14F-4D97-AF65-F5344CB8AC3E}">
        <p14:creationId xmlns:p14="http://schemas.microsoft.com/office/powerpoint/2010/main" xmlns="" val="289843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Data is the new oil of the 4</a:t>
            </a:r>
            <a:r>
              <a:rPr lang="en-ZA" baseline="30000" dirty="0" smtClean="0"/>
              <a:t>th</a:t>
            </a:r>
            <a:r>
              <a:rPr lang="en-ZA" dirty="0" smtClean="0"/>
              <a:t> industrial resolution</a:t>
            </a:r>
          </a:p>
          <a:p>
            <a:r>
              <a:rPr lang="en-ZA" dirty="0" smtClean="0"/>
              <a:t>If we make AI the rule, we will be out of the equation</a:t>
            </a:r>
          </a:p>
          <a:p>
            <a:r>
              <a:rPr lang="en-ZA" dirty="0" smtClean="0"/>
              <a:t>Bot cannot understand a human’s emotion</a:t>
            </a:r>
            <a:r>
              <a:rPr lang="en-ZA" baseline="0" dirty="0" smtClean="0"/>
              <a:t> as a human can</a:t>
            </a:r>
            <a:endParaRPr lang="en-ZA" dirty="0" smtClean="0"/>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18</a:t>
            </a:fld>
            <a:endParaRPr lang="en-ZA" dirty="0"/>
          </a:p>
        </p:txBody>
      </p:sp>
    </p:spTree>
    <p:extLst>
      <p:ext uri="{BB962C8B-B14F-4D97-AF65-F5344CB8AC3E}">
        <p14:creationId xmlns:p14="http://schemas.microsoft.com/office/powerpoint/2010/main" xmlns="" val="1816723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Data is the new oil of the 4</a:t>
            </a:r>
            <a:r>
              <a:rPr lang="en-ZA" baseline="30000" dirty="0" smtClean="0"/>
              <a:t>th</a:t>
            </a:r>
            <a:r>
              <a:rPr lang="en-ZA" dirty="0" smtClean="0"/>
              <a:t> industrial resolution</a:t>
            </a:r>
          </a:p>
          <a:p>
            <a:r>
              <a:rPr lang="en-ZA" dirty="0" smtClean="0"/>
              <a:t>If we make AI the rule, we will be out of the equation</a:t>
            </a:r>
          </a:p>
          <a:p>
            <a:r>
              <a:rPr lang="en-ZA" dirty="0" smtClean="0"/>
              <a:t>Bot cannot understand a human’s emotion</a:t>
            </a:r>
            <a:r>
              <a:rPr lang="en-ZA" baseline="0" dirty="0" smtClean="0"/>
              <a:t> as a human can</a:t>
            </a:r>
            <a:endParaRPr lang="en-ZA" dirty="0" smtClean="0"/>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19</a:t>
            </a:fld>
            <a:endParaRPr lang="en-ZA" dirty="0"/>
          </a:p>
        </p:txBody>
      </p:sp>
    </p:spTree>
    <p:extLst>
      <p:ext uri="{BB962C8B-B14F-4D97-AF65-F5344CB8AC3E}">
        <p14:creationId xmlns:p14="http://schemas.microsoft.com/office/powerpoint/2010/main" xmlns="" val="2759188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20</a:t>
            </a:fld>
            <a:endParaRPr lang="en-ZA" dirty="0"/>
          </a:p>
        </p:txBody>
      </p:sp>
    </p:spTree>
    <p:extLst>
      <p:ext uri="{BB962C8B-B14F-4D97-AF65-F5344CB8AC3E}">
        <p14:creationId xmlns:p14="http://schemas.microsoft.com/office/powerpoint/2010/main" xmlns="" val="494556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21</a:t>
            </a:fld>
            <a:endParaRPr lang="en-ZA" dirty="0"/>
          </a:p>
        </p:txBody>
      </p:sp>
    </p:spTree>
    <p:extLst>
      <p:ext uri="{BB962C8B-B14F-4D97-AF65-F5344CB8AC3E}">
        <p14:creationId xmlns:p14="http://schemas.microsoft.com/office/powerpoint/2010/main" xmlns="" val="586089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24</a:t>
            </a:fld>
            <a:endParaRPr lang="en-ZA" dirty="0"/>
          </a:p>
        </p:txBody>
      </p:sp>
    </p:spTree>
    <p:extLst>
      <p:ext uri="{BB962C8B-B14F-4D97-AF65-F5344CB8AC3E}">
        <p14:creationId xmlns:p14="http://schemas.microsoft.com/office/powerpoint/2010/main" xmlns="" val="2053933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25</a:t>
            </a:fld>
            <a:endParaRPr lang="en-ZA" dirty="0"/>
          </a:p>
        </p:txBody>
      </p:sp>
    </p:spTree>
    <p:extLst>
      <p:ext uri="{BB962C8B-B14F-4D97-AF65-F5344CB8AC3E}">
        <p14:creationId xmlns:p14="http://schemas.microsoft.com/office/powerpoint/2010/main" xmlns="" val="898853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26</a:t>
            </a:fld>
            <a:endParaRPr lang="en-ZA" dirty="0"/>
          </a:p>
        </p:txBody>
      </p:sp>
    </p:spTree>
    <p:extLst>
      <p:ext uri="{BB962C8B-B14F-4D97-AF65-F5344CB8AC3E}">
        <p14:creationId xmlns:p14="http://schemas.microsoft.com/office/powerpoint/2010/main" xmlns="" val="330186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Data is the new oil of the 4</a:t>
            </a:r>
            <a:r>
              <a:rPr lang="en-ZA" baseline="30000" dirty="0" smtClean="0"/>
              <a:t>th</a:t>
            </a:r>
            <a:r>
              <a:rPr lang="en-ZA" dirty="0" smtClean="0"/>
              <a:t> industrial resolution</a:t>
            </a:r>
          </a:p>
          <a:p>
            <a:r>
              <a:rPr lang="en-ZA" dirty="0" smtClean="0"/>
              <a:t>If we make AI the rule, we will be out of the equation</a:t>
            </a:r>
          </a:p>
          <a:p>
            <a:r>
              <a:rPr lang="en-ZA" dirty="0" smtClean="0"/>
              <a:t>Bot cannot understand a human’s emotion</a:t>
            </a:r>
            <a:r>
              <a:rPr lang="en-ZA" baseline="0" dirty="0" smtClean="0"/>
              <a:t> as a human can</a:t>
            </a:r>
            <a:endParaRPr lang="en-ZA" dirty="0" smtClean="0"/>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2</a:t>
            </a:fld>
            <a:endParaRPr lang="en-ZA" dirty="0"/>
          </a:p>
        </p:txBody>
      </p:sp>
    </p:spTree>
    <p:extLst>
      <p:ext uri="{BB962C8B-B14F-4D97-AF65-F5344CB8AC3E}">
        <p14:creationId xmlns:p14="http://schemas.microsoft.com/office/powerpoint/2010/main" xmlns="" val="2474785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27</a:t>
            </a:fld>
            <a:endParaRPr lang="en-ZA" dirty="0"/>
          </a:p>
        </p:txBody>
      </p:sp>
    </p:spTree>
    <p:extLst>
      <p:ext uri="{BB962C8B-B14F-4D97-AF65-F5344CB8AC3E}">
        <p14:creationId xmlns:p14="http://schemas.microsoft.com/office/powerpoint/2010/main" xmlns="" val="3963669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28</a:t>
            </a:fld>
            <a:endParaRPr lang="en-ZA" dirty="0"/>
          </a:p>
        </p:txBody>
      </p:sp>
    </p:spTree>
    <p:extLst>
      <p:ext uri="{BB962C8B-B14F-4D97-AF65-F5344CB8AC3E}">
        <p14:creationId xmlns:p14="http://schemas.microsoft.com/office/powerpoint/2010/main" xmlns="" val="1790067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29</a:t>
            </a:fld>
            <a:endParaRPr lang="en-ZA" dirty="0"/>
          </a:p>
        </p:txBody>
      </p:sp>
    </p:spTree>
    <p:extLst>
      <p:ext uri="{BB962C8B-B14F-4D97-AF65-F5344CB8AC3E}">
        <p14:creationId xmlns:p14="http://schemas.microsoft.com/office/powerpoint/2010/main" xmlns="" val="1268617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30</a:t>
            </a:fld>
            <a:endParaRPr lang="en-ZA" dirty="0"/>
          </a:p>
        </p:txBody>
      </p:sp>
    </p:spTree>
    <p:extLst>
      <p:ext uri="{BB962C8B-B14F-4D97-AF65-F5344CB8AC3E}">
        <p14:creationId xmlns:p14="http://schemas.microsoft.com/office/powerpoint/2010/main" xmlns="" val="2771340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31</a:t>
            </a:fld>
            <a:endParaRPr lang="en-ZA" dirty="0"/>
          </a:p>
        </p:txBody>
      </p:sp>
    </p:spTree>
    <p:extLst>
      <p:ext uri="{BB962C8B-B14F-4D97-AF65-F5344CB8AC3E}">
        <p14:creationId xmlns:p14="http://schemas.microsoft.com/office/powerpoint/2010/main" xmlns="" val="3067885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32</a:t>
            </a:fld>
            <a:endParaRPr lang="en-ZA" dirty="0"/>
          </a:p>
        </p:txBody>
      </p:sp>
    </p:spTree>
    <p:extLst>
      <p:ext uri="{BB962C8B-B14F-4D97-AF65-F5344CB8AC3E}">
        <p14:creationId xmlns:p14="http://schemas.microsoft.com/office/powerpoint/2010/main" xmlns="" val="4127670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1: During Quarter 3, a survey will be undertaken to confirm why public companies are not filing annual returns on time. It is also a consideration that the filing rate could improve during the remainder of the financial year since public companies becoming due during quarter 1, may still file during quarter 2, 3 or 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2: Investigation steps will be implemented to take additional punitive steps (in addition to penalties) towards public companies who contravene Section 33 which will include compliance notices</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34</a:t>
            </a:fld>
            <a:endParaRPr lang="en-ZA" dirty="0"/>
          </a:p>
        </p:txBody>
      </p:sp>
    </p:spTree>
    <p:extLst>
      <p:ext uri="{BB962C8B-B14F-4D97-AF65-F5344CB8AC3E}">
        <p14:creationId xmlns:p14="http://schemas.microsoft.com/office/powerpoint/2010/main" xmlns="" val="2889327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1: During Quarter 3, a survey will be undertaken to confirm why public companies are not filing annual returns on time. It is also a consideration that the filing rate could improve during the remainder of the financial year since public companies becoming due during quarter 1, may still file during quarter 2, 3 or 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2: Investigation steps will be implemented to take additional punitive steps (in addition to penalties) towards public companies who contravene Section 33 which will include compliance notices</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35</a:t>
            </a:fld>
            <a:endParaRPr lang="en-ZA" dirty="0"/>
          </a:p>
        </p:txBody>
      </p:sp>
    </p:spTree>
    <p:extLst>
      <p:ext uri="{BB962C8B-B14F-4D97-AF65-F5344CB8AC3E}">
        <p14:creationId xmlns:p14="http://schemas.microsoft.com/office/powerpoint/2010/main" xmlns="" val="553563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36</a:t>
            </a:fld>
            <a:endParaRPr lang="en-ZA" dirty="0"/>
          </a:p>
        </p:txBody>
      </p:sp>
    </p:spTree>
    <p:extLst>
      <p:ext uri="{BB962C8B-B14F-4D97-AF65-F5344CB8AC3E}">
        <p14:creationId xmlns:p14="http://schemas.microsoft.com/office/powerpoint/2010/main" xmlns="" val="710145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1: During Quarter 3, a survey will be undertaken to confirm why public companies are not filing annual returns on time. It is also a consideration that the filing rate could improve during the remainder of the financial year since public companies becoming due during quarter 1, may still file during quarter 2, 3 or 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2: Investigation steps will be implemented to take additional punitive steps (in addition to penalties) towards public companies who contravene Section 33 which will include compliance notices</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37</a:t>
            </a:fld>
            <a:endParaRPr lang="en-ZA" dirty="0"/>
          </a:p>
        </p:txBody>
      </p:sp>
    </p:spTree>
    <p:extLst>
      <p:ext uri="{BB962C8B-B14F-4D97-AF65-F5344CB8AC3E}">
        <p14:creationId xmlns:p14="http://schemas.microsoft.com/office/powerpoint/2010/main" xmlns="" val="150650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4</a:t>
            </a:fld>
            <a:endParaRPr lang="en-ZA" dirty="0"/>
          </a:p>
        </p:txBody>
      </p:sp>
    </p:spTree>
    <p:extLst>
      <p:ext uri="{BB962C8B-B14F-4D97-AF65-F5344CB8AC3E}">
        <p14:creationId xmlns:p14="http://schemas.microsoft.com/office/powerpoint/2010/main" xmlns="" val="2799366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38</a:t>
            </a:fld>
            <a:endParaRPr lang="en-ZA" dirty="0"/>
          </a:p>
        </p:txBody>
      </p:sp>
    </p:spTree>
    <p:extLst>
      <p:ext uri="{BB962C8B-B14F-4D97-AF65-F5344CB8AC3E}">
        <p14:creationId xmlns:p14="http://schemas.microsoft.com/office/powerpoint/2010/main" xmlns="" val="1957330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39</a:t>
            </a:fld>
            <a:endParaRPr lang="en-ZA" dirty="0"/>
          </a:p>
        </p:txBody>
      </p:sp>
    </p:spTree>
    <p:extLst>
      <p:ext uri="{BB962C8B-B14F-4D97-AF65-F5344CB8AC3E}">
        <p14:creationId xmlns:p14="http://schemas.microsoft.com/office/powerpoint/2010/main" xmlns="" val="1804675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1: During Quarter 3, a survey will be undertaken to confirm why public companies are not filing annual returns on time. It is also a consideration that the filing rate could improve during the remainder of the financial year since public companies becoming due during quarter 1, may still file during quarter 2, 3 or 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2: Investigation steps will be implemented to take additional punitive steps (in addition to penalties) towards public companies who contravene Section 33 which will include compliance notices</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40</a:t>
            </a:fld>
            <a:endParaRPr lang="en-ZA" dirty="0"/>
          </a:p>
        </p:txBody>
      </p:sp>
    </p:spTree>
    <p:extLst>
      <p:ext uri="{BB962C8B-B14F-4D97-AF65-F5344CB8AC3E}">
        <p14:creationId xmlns:p14="http://schemas.microsoft.com/office/powerpoint/2010/main" xmlns="" val="2602761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44</a:t>
            </a:fld>
            <a:endParaRPr lang="en-ZA" dirty="0"/>
          </a:p>
        </p:txBody>
      </p:sp>
    </p:spTree>
    <p:extLst>
      <p:ext uri="{BB962C8B-B14F-4D97-AF65-F5344CB8AC3E}">
        <p14:creationId xmlns:p14="http://schemas.microsoft.com/office/powerpoint/2010/main" xmlns="" val="2709814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45</a:t>
            </a:fld>
            <a:endParaRPr lang="en-ZA" dirty="0"/>
          </a:p>
        </p:txBody>
      </p:sp>
    </p:spTree>
    <p:extLst>
      <p:ext uri="{BB962C8B-B14F-4D97-AF65-F5344CB8AC3E}">
        <p14:creationId xmlns:p14="http://schemas.microsoft.com/office/powerpoint/2010/main" xmlns="" val="815244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46</a:t>
            </a:fld>
            <a:endParaRPr lang="en-ZA" dirty="0"/>
          </a:p>
        </p:txBody>
      </p:sp>
    </p:spTree>
    <p:extLst>
      <p:ext uri="{BB962C8B-B14F-4D97-AF65-F5344CB8AC3E}">
        <p14:creationId xmlns:p14="http://schemas.microsoft.com/office/powerpoint/2010/main" xmlns="" val="1734960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47</a:t>
            </a:fld>
            <a:endParaRPr lang="en-ZA" dirty="0"/>
          </a:p>
        </p:txBody>
      </p:sp>
    </p:spTree>
    <p:extLst>
      <p:ext uri="{BB962C8B-B14F-4D97-AF65-F5344CB8AC3E}">
        <p14:creationId xmlns:p14="http://schemas.microsoft.com/office/powerpoint/2010/main" xmlns="" val="3422831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48</a:t>
            </a:fld>
            <a:endParaRPr lang="en-ZA" dirty="0"/>
          </a:p>
        </p:txBody>
      </p:sp>
    </p:spTree>
    <p:extLst>
      <p:ext uri="{BB962C8B-B14F-4D97-AF65-F5344CB8AC3E}">
        <p14:creationId xmlns:p14="http://schemas.microsoft.com/office/powerpoint/2010/main" xmlns="" val="864707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49</a:t>
            </a:fld>
            <a:endParaRPr lang="en-ZA" dirty="0"/>
          </a:p>
        </p:txBody>
      </p:sp>
    </p:spTree>
    <p:extLst>
      <p:ext uri="{BB962C8B-B14F-4D97-AF65-F5344CB8AC3E}">
        <p14:creationId xmlns:p14="http://schemas.microsoft.com/office/powerpoint/2010/main" xmlns="" val="712779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51</a:t>
            </a:fld>
            <a:endParaRPr lang="en-ZA" dirty="0"/>
          </a:p>
        </p:txBody>
      </p:sp>
    </p:spTree>
    <p:extLst>
      <p:ext uri="{BB962C8B-B14F-4D97-AF65-F5344CB8AC3E}">
        <p14:creationId xmlns:p14="http://schemas.microsoft.com/office/powerpoint/2010/main" xmlns="" val="363989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Data is the new oil of the 4</a:t>
            </a:r>
            <a:r>
              <a:rPr lang="en-ZA" baseline="30000" dirty="0" smtClean="0"/>
              <a:t>th</a:t>
            </a:r>
            <a:r>
              <a:rPr lang="en-ZA" dirty="0" smtClean="0"/>
              <a:t> industrial resolution</a:t>
            </a:r>
          </a:p>
          <a:p>
            <a:r>
              <a:rPr lang="en-ZA" dirty="0" smtClean="0"/>
              <a:t>If we make AI the rule, we will be out of the equation</a:t>
            </a:r>
          </a:p>
          <a:p>
            <a:r>
              <a:rPr lang="en-ZA" dirty="0" smtClean="0"/>
              <a:t>Bot cannot understand a human’s emotion</a:t>
            </a:r>
            <a:r>
              <a:rPr lang="en-ZA" baseline="0" dirty="0" smtClean="0"/>
              <a:t> as a human can</a:t>
            </a:r>
            <a:endParaRPr lang="en-ZA" dirty="0" smtClean="0"/>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6</a:t>
            </a:fld>
            <a:endParaRPr lang="en-ZA" dirty="0"/>
          </a:p>
        </p:txBody>
      </p:sp>
    </p:spTree>
    <p:extLst>
      <p:ext uri="{BB962C8B-B14F-4D97-AF65-F5344CB8AC3E}">
        <p14:creationId xmlns:p14="http://schemas.microsoft.com/office/powerpoint/2010/main" xmlns="" val="1352520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52</a:t>
            </a:fld>
            <a:endParaRPr lang="en-ZA" dirty="0"/>
          </a:p>
        </p:txBody>
      </p:sp>
    </p:spTree>
    <p:extLst>
      <p:ext uri="{BB962C8B-B14F-4D97-AF65-F5344CB8AC3E}">
        <p14:creationId xmlns:p14="http://schemas.microsoft.com/office/powerpoint/2010/main" xmlns="" val="1843337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1: During Quarter 3, a survey will be undertaken to confirm why public companies are not filing annual returns on time. It is also a consideration that the filing rate could improve during the remainder of the financial year since public companies becoming due during quarter 1, may still file during quarter 2, 3 or 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2: Investigation steps will be implemented to take additional punitive steps (in addition to penalties) towards public companies who contravene Section 33 which will include compliance notices</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58</a:t>
            </a:fld>
            <a:endParaRPr lang="en-ZA" dirty="0"/>
          </a:p>
        </p:txBody>
      </p:sp>
    </p:spTree>
    <p:extLst>
      <p:ext uri="{BB962C8B-B14F-4D97-AF65-F5344CB8AC3E}">
        <p14:creationId xmlns:p14="http://schemas.microsoft.com/office/powerpoint/2010/main" xmlns="" val="16823889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1: During Quarter 3, a survey will be undertaken to confirm why public companies are not filing annual returns on time. It is also a consideration that the filing rate could improve during the remainder of the financial year since public companies becoming due during quarter 1, may still file during quarter 2, 3 or 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2: Investigation steps will be implemented to take additional punitive steps (in addition to penalties) towards public companies who contravene Section 33 which will include compliance notices</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61</a:t>
            </a:fld>
            <a:endParaRPr lang="en-ZA" dirty="0"/>
          </a:p>
        </p:txBody>
      </p:sp>
    </p:spTree>
    <p:extLst>
      <p:ext uri="{BB962C8B-B14F-4D97-AF65-F5344CB8AC3E}">
        <p14:creationId xmlns:p14="http://schemas.microsoft.com/office/powerpoint/2010/main" xmlns="" val="3230620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62</a:t>
            </a:fld>
            <a:endParaRPr lang="en-ZA" dirty="0"/>
          </a:p>
        </p:txBody>
      </p:sp>
    </p:spTree>
    <p:extLst>
      <p:ext uri="{BB962C8B-B14F-4D97-AF65-F5344CB8AC3E}">
        <p14:creationId xmlns:p14="http://schemas.microsoft.com/office/powerpoint/2010/main" xmlns="" val="24373928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63</a:t>
            </a:fld>
            <a:endParaRPr lang="en-ZA" dirty="0"/>
          </a:p>
        </p:txBody>
      </p:sp>
    </p:spTree>
    <p:extLst>
      <p:ext uri="{BB962C8B-B14F-4D97-AF65-F5344CB8AC3E}">
        <p14:creationId xmlns:p14="http://schemas.microsoft.com/office/powerpoint/2010/main" xmlns="" val="3195811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64</a:t>
            </a:fld>
            <a:endParaRPr lang="en-ZA" dirty="0"/>
          </a:p>
        </p:txBody>
      </p:sp>
    </p:spTree>
    <p:extLst>
      <p:ext uri="{BB962C8B-B14F-4D97-AF65-F5344CB8AC3E}">
        <p14:creationId xmlns:p14="http://schemas.microsoft.com/office/powerpoint/2010/main" xmlns="" val="25066199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65</a:t>
            </a:fld>
            <a:endParaRPr lang="en-ZA" dirty="0"/>
          </a:p>
        </p:txBody>
      </p:sp>
    </p:spTree>
    <p:extLst>
      <p:ext uri="{BB962C8B-B14F-4D97-AF65-F5344CB8AC3E}">
        <p14:creationId xmlns:p14="http://schemas.microsoft.com/office/powerpoint/2010/main" xmlns="" val="4228118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66</a:t>
            </a:fld>
            <a:endParaRPr lang="en-ZA" dirty="0"/>
          </a:p>
        </p:txBody>
      </p:sp>
    </p:spTree>
    <p:extLst>
      <p:ext uri="{BB962C8B-B14F-4D97-AF65-F5344CB8AC3E}">
        <p14:creationId xmlns:p14="http://schemas.microsoft.com/office/powerpoint/2010/main" xmlns="" val="21274422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67</a:t>
            </a:fld>
            <a:endParaRPr lang="en-ZA" dirty="0"/>
          </a:p>
        </p:txBody>
      </p:sp>
    </p:spTree>
    <p:extLst>
      <p:ext uri="{BB962C8B-B14F-4D97-AF65-F5344CB8AC3E}">
        <p14:creationId xmlns:p14="http://schemas.microsoft.com/office/powerpoint/2010/main" xmlns="" val="1043759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68</a:t>
            </a:fld>
            <a:endParaRPr lang="en-ZA" dirty="0"/>
          </a:p>
        </p:txBody>
      </p:sp>
    </p:spTree>
    <p:extLst>
      <p:ext uri="{BB962C8B-B14F-4D97-AF65-F5344CB8AC3E}">
        <p14:creationId xmlns:p14="http://schemas.microsoft.com/office/powerpoint/2010/main" xmlns="" val="292500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Data is the new oil of the 4</a:t>
            </a:r>
            <a:r>
              <a:rPr lang="en-ZA" baseline="30000" dirty="0" smtClean="0"/>
              <a:t>th</a:t>
            </a:r>
            <a:r>
              <a:rPr lang="en-ZA" dirty="0" smtClean="0"/>
              <a:t> industrial resolution</a:t>
            </a:r>
          </a:p>
          <a:p>
            <a:r>
              <a:rPr lang="en-ZA" dirty="0" smtClean="0"/>
              <a:t>If we make AI the rule, we will be out of the equation</a:t>
            </a:r>
          </a:p>
          <a:p>
            <a:r>
              <a:rPr lang="en-ZA" dirty="0" smtClean="0"/>
              <a:t>Bot cannot understand a human’s emotion</a:t>
            </a:r>
            <a:r>
              <a:rPr lang="en-ZA" baseline="0" dirty="0" smtClean="0"/>
              <a:t> as a human can</a:t>
            </a:r>
            <a:endParaRPr lang="en-ZA" dirty="0" smtClean="0"/>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7</a:t>
            </a:fld>
            <a:endParaRPr lang="en-ZA" dirty="0"/>
          </a:p>
        </p:txBody>
      </p:sp>
    </p:spTree>
    <p:extLst>
      <p:ext uri="{BB962C8B-B14F-4D97-AF65-F5344CB8AC3E}">
        <p14:creationId xmlns:p14="http://schemas.microsoft.com/office/powerpoint/2010/main" xmlns="" val="1764228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69</a:t>
            </a:fld>
            <a:endParaRPr lang="en-ZA" dirty="0"/>
          </a:p>
        </p:txBody>
      </p:sp>
    </p:spTree>
    <p:extLst>
      <p:ext uri="{BB962C8B-B14F-4D97-AF65-F5344CB8AC3E}">
        <p14:creationId xmlns:p14="http://schemas.microsoft.com/office/powerpoint/2010/main" xmlns="" val="54425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70</a:t>
            </a:fld>
            <a:endParaRPr lang="en-ZA" dirty="0"/>
          </a:p>
        </p:txBody>
      </p:sp>
    </p:spTree>
    <p:extLst>
      <p:ext uri="{BB962C8B-B14F-4D97-AF65-F5344CB8AC3E}">
        <p14:creationId xmlns:p14="http://schemas.microsoft.com/office/powerpoint/2010/main" xmlns="" val="34503008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71</a:t>
            </a:fld>
            <a:endParaRPr lang="en-ZA" dirty="0"/>
          </a:p>
        </p:txBody>
      </p:sp>
    </p:spTree>
    <p:extLst>
      <p:ext uri="{BB962C8B-B14F-4D97-AF65-F5344CB8AC3E}">
        <p14:creationId xmlns:p14="http://schemas.microsoft.com/office/powerpoint/2010/main" xmlns="" val="39320454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72</a:t>
            </a:fld>
            <a:endParaRPr lang="en-ZA" dirty="0"/>
          </a:p>
        </p:txBody>
      </p:sp>
    </p:spTree>
    <p:extLst>
      <p:ext uri="{BB962C8B-B14F-4D97-AF65-F5344CB8AC3E}">
        <p14:creationId xmlns:p14="http://schemas.microsoft.com/office/powerpoint/2010/main" xmlns="" val="37402398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73</a:t>
            </a:fld>
            <a:endParaRPr lang="en-ZA" dirty="0"/>
          </a:p>
        </p:txBody>
      </p:sp>
    </p:spTree>
    <p:extLst>
      <p:ext uri="{BB962C8B-B14F-4D97-AF65-F5344CB8AC3E}">
        <p14:creationId xmlns:p14="http://schemas.microsoft.com/office/powerpoint/2010/main" xmlns="" val="1411120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8</a:t>
            </a:fld>
            <a:endParaRPr lang="en-ZA" dirty="0"/>
          </a:p>
        </p:txBody>
      </p:sp>
    </p:spTree>
    <p:extLst>
      <p:ext uri="{BB962C8B-B14F-4D97-AF65-F5344CB8AC3E}">
        <p14:creationId xmlns:p14="http://schemas.microsoft.com/office/powerpoint/2010/main" xmlns="" val="109348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Data is the new oil of the 4</a:t>
            </a:r>
            <a:r>
              <a:rPr lang="en-ZA" baseline="30000" dirty="0" smtClean="0"/>
              <a:t>th</a:t>
            </a:r>
            <a:r>
              <a:rPr lang="en-ZA" dirty="0" smtClean="0"/>
              <a:t> industrial resolution</a:t>
            </a:r>
          </a:p>
          <a:p>
            <a:r>
              <a:rPr lang="en-ZA" dirty="0" smtClean="0"/>
              <a:t>If we make AI the rule, we will be out of the equation</a:t>
            </a:r>
          </a:p>
          <a:p>
            <a:r>
              <a:rPr lang="en-ZA" dirty="0" smtClean="0"/>
              <a:t>Bot cannot understand a human’s emotion</a:t>
            </a:r>
            <a:r>
              <a:rPr lang="en-ZA" baseline="0" dirty="0" smtClean="0"/>
              <a:t> as a human can</a:t>
            </a:r>
            <a:endParaRPr lang="en-ZA" dirty="0" smtClean="0"/>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9</a:t>
            </a:fld>
            <a:endParaRPr lang="en-ZA" dirty="0"/>
          </a:p>
        </p:txBody>
      </p:sp>
    </p:spTree>
    <p:extLst>
      <p:ext uri="{BB962C8B-B14F-4D97-AF65-F5344CB8AC3E}">
        <p14:creationId xmlns:p14="http://schemas.microsoft.com/office/powerpoint/2010/main" xmlns="" val="3972541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Data is the new oil of the 4</a:t>
            </a:r>
            <a:r>
              <a:rPr lang="en-ZA" baseline="30000" dirty="0" smtClean="0"/>
              <a:t>th</a:t>
            </a:r>
            <a:r>
              <a:rPr lang="en-ZA" dirty="0" smtClean="0"/>
              <a:t> industrial resolution</a:t>
            </a:r>
          </a:p>
          <a:p>
            <a:r>
              <a:rPr lang="en-ZA" dirty="0" smtClean="0"/>
              <a:t>If we make AI the rule, we will be out of the equation</a:t>
            </a:r>
          </a:p>
          <a:p>
            <a:r>
              <a:rPr lang="en-ZA" dirty="0" smtClean="0"/>
              <a:t>Bot cannot understand a human’s emotion</a:t>
            </a:r>
            <a:r>
              <a:rPr lang="en-ZA" baseline="0" dirty="0" smtClean="0"/>
              <a:t> as a human can</a:t>
            </a:r>
            <a:endParaRPr lang="en-ZA" dirty="0" smtClean="0"/>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10</a:t>
            </a:fld>
            <a:endParaRPr lang="en-ZA" dirty="0"/>
          </a:p>
        </p:txBody>
      </p:sp>
    </p:spTree>
    <p:extLst>
      <p:ext uri="{BB962C8B-B14F-4D97-AF65-F5344CB8AC3E}">
        <p14:creationId xmlns:p14="http://schemas.microsoft.com/office/powerpoint/2010/main" xmlns="" val="358420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Data is the new oil of the 4</a:t>
            </a:r>
            <a:r>
              <a:rPr lang="en-ZA" baseline="30000" dirty="0" smtClean="0"/>
              <a:t>th</a:t>
            </a:r>
            <a:r>
              <a:rPr lang="en-ZA" dirty="0" smtClean="0"/>
              <a:t> industrial resolution</a:t>
            </a:r>
          </a:p>
          <a:p>
            <a:r>
              <a:rPr lang="en-ZA" dirty="0" smtClean="0"/>
              <a:t>If we make AI the rule, we will be out of the equation</a:t>
            </a:r>
          </a:p>
          <a:p>
            <a:r>
              <a:rPr lang="en-ZA" dirty="0" smtClean="0"/>
              <a:t>Bot cannot understand a human’s emotion</a:t>
            </a:r>
            <a:r>
              <a:rPr lang="en-ZA" baseline="0" dirty="0" smtClean="0"/>
              <a:t> as a human can</a:t>
            </a:r>
            <a:endParaRPr lang="en-ZA" dirty="0" smtClean="0"/>
          </a:p>
          <a:p>
            <a:endParaRPr lang="en-ZA" dirty="0"/>
          </a:p>
        </p:txBody>
      </p:sp>
      <p:sp>
        <p:nvSpPr>
          <p:cNvPr id="4" name="Slide Number Placeholder 3"/>
          <p:cNvSpPr>
            <a:spLocks noGrp="1"/>
          </p:cNvSpPr>
          <p:nvPr>
            <p:ph type="sldNum" sz="quarter" idx="10"/>
          </p:nvPr>
        </p:nvSpPr>
        <p:spPr/>
        <p:txBody>
          <a:bodyPr/>
          <a:lstStyle/>
          <a:p>
            <a:fld id="{4AE28B1B-F7C3-4B0A-985F-7B00E939C172}" type="slidenum">
              <a:rPr lang="en-ZA" smtClean="0"/>
              <a:pPr/>
              <a:t>12</a:t>
            </a:fld>
            <a:endParaRPr lang="en-ZA" dirty="0"/>
          </a:p>
        </p:txBody>
      </p:sp>
    </p:spTree>
    <p:extLst>
      <p:ext uri="{BB962C8B-B14F-4D97-AF65-F5344CB8AC3E}">
        <p14:creationId xmlns:p14="http://schemas.microsoft.com/office/powerpoint/2010/main" xmlns="" val="2623874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IPC POWERPOINT TEMPLATE.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0688638" cy="7556392"/>
          </a:xfrm>
          <a:prstGeom prst="rect">
            <a:avLst/>
          </a:prstGeom>
        </p:spPr>
      </p:pic>
      <p:sp>
        <p:nvSpPr>
          <p:cNvPr id="2" name="Title 1"/>
          <p:cNvSpPr>
            <a:spLocks noGrp="1"/>
          </p:cNvSpPr>
          <p:nvPr>
            <p:ph type="ctrTitle" hasCustomPrompt="1"/>
          </p:nvPr>
        </p:nvSpPr>
        <p:spPr>
          <a:xfrm>
            <a:off x="534433" y="2443370"/>
            <a:ext cx="5717803" cy="1291425"/>
          </a:xfrm>
          <a:ln>
            <a:noFill/>
          </a:ln>
        </p:spPr>
        <p:txBody>
          <a:bodyPr>
            <a:noAutofit/>
          </a:bodyPr>
          <a:lstStyle>
            <a:lvl1pPr algn="l">
              <a:defRPr sz="4000" b="1" cap="all">
                <a:gradFill flip="none" rotWithShape="1">
                  <a:gsLst>
                    <a:gs pos="0">
                      <a:srgbClr val="75B56B"/>
                    </a:gs>
                    <a:gs pos="100000">
                      <a:srgbClr val="007882"/>
                    </a:gs>
                  </a:gsLst>
                  <a:lin ang="0" scaled="1"/>
                  <a:tileRect/>
                </a:gra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534434" y="3738525"/>
            <a:ext cx="5717802" cy="685727"/>
          </a:xfrm>
          <a:ln>
            <a:noFill/>
          </a:ln>
        </p:spPr>
        <p:txBody>
          <a:bodyPr/>
          <a:lstStyle>
            <a:lvl1pPr marL="0" indent="0" algn="l">
              <a:buNone/>
              <a:defRPr>
                <a:gradFill flip="none" rotWithShape="1">
                  <a:gsLst>
                    <a:gs pos="0">
                      <a:srgbClr val="75B56B"/>
                    </a:gs>
                    <a:gs pos="100000">
                      <a:srgbClr val="007882"/>
                    </a:gs>
                  </a:gsLst>
                  <a:lin ang="0" scaled="1"/>
                  <a:tileRect/>
                </a:gra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US" dirty="0" smtClean="0"/>
              <a:t>Click to edit</a:t>
            </a:r>
            <a:endParaRPr lang="en-US" dirty="0"/>
          </a:p>
        </p:txBody>
      </p:sp>
    </p:spTree>
    <p:extLst>
      <p:ext uri="{BB962C8B-B14F-4D97-AF65-F5344CB8AC3E}">
        <p14:creationId xmlns:p14="http://schemas.microsoft.com/office/powerpoint/2010/main" xmlns="" val="36639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pPr/>
              <a:t>‹#›</a:t>
            </a:fld>
            <a:endParaRPr lang="en-US" dirty="0"/>
          </a:p>
        </p:txBody>
      </p:sp>
    </p:spTree>
    <p:extLst>
      <p:ext uri="{BB962C8B-B14F-4D97-AF65-F5344CB8AC3E}">
        <p14:creationId xmlns:p14="http://schemas.microsoft.com/office/powerpoint/2010/main" xmlns="" val="55755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7E9A74-5513-294E-A2AF-5548CDACAE0E}" type="slidenum">
              <a:rPr lang="en-US" smtClean="0"/>
              <a:pPr/>
              <a:t>‹#›</a:t>
            </a:fld>
            <a:endParaRPr lang="en-US" dirty="0"/>
          </a:p>
        </p:txBody>
      </p:sp>
    </p:spTree>
    <p:extLst>
      <p:ext uri="{BB962C8B-B14F-4D97-AF65-F5344CB8AC3E}">
        <p14:creationId xmlns:p14="http://schemas.microsoft.com/office/powerpoint/2010/main" xmlns="" val="343425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489"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8961" y="301115"/>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2" y="1582598"/>
            <a:ext cx="3516489"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pPr/>
              <a:t>‹#›</a:t>
            </a:fld>
            <a:endParaRPr lang="en-US" dirty="0"/>
          </a:p>
        </p:txBody>
      </p:sp>
    </p:spTree>
    <p:extLst>
      <p:ext uri="{BB962C8B-B14F-4D97-AF65-F5344CB8AC3E}">
        <p14:creationId xmlns:p14="http://schemas.microsoft.com/office/powerpoint/2010/main" xmlns="" val="2942161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5047" y="675755"/>
            <a:ext cx="6413183" cy="4537710"/>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sp>
        <p:nvSpPr>
          <p:cNvPr id="4" name="Text Placeholder 3"/>
          <p:cNvSpPr>
            <a:spLocks noGrp="1"/>
          </p:cNvSpPr>
          <p:nvPr>
            <p:ph type="body" sz="half" idx="2"/>
          </p:nvPr>
        </p:nvSpPr>
        <p:spPr>
          <a:xfrm>
            <a:off x="2095047"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pPr/>
              <a:t>‹#›</a:t>
            </a:fld>
            <a:endParaRPr lang="en-US" dirty="0"/>
          </a:p>
        </p:txBody>
      </p:sp>
    </p:spTree>
    <p:extLst>
      <p:ext uri="{BB962C8B-B14F-4D97-AF65-F5344CB8AC3E}">
        <p14:creationId xmlns:p14="http://schemas.microsoft.com/office/powerpoint/2010/main" xmlns="" val="254410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pPr/>
              <a:t>‹#›</a:t>
            </a:fld>
            <a:endParaRPr lang="en-US" dirty="0"/>
          </a:p>
        </p:txBody>
      </p:sp>
    </p:spTree>
    <p:extLst>
      <p:ext uri="{BB962C8B-B14F-4D97-AF65-F5344CB8AC3E}">
        <p14:creationId xmlns:p14="http://schemas.microsoft.com/office/powerpoint/2010/main" xmlns="" val="302964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6"/>
            <a:ext cx="2404944" cy="645293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432" y="302866"/>
            <a:ext cx="7036687" cy="64529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pPr/>
              <a:t>‹#›</a:t>
            </a:fld>
            <a:endParaRPr lang="en-US" dirty="0"/>
          </a:p>
        </p:txBody>
      </p:sp>
    </p:spTree>
    <p:extLst>
      <p:ext uri="{BB962C8B-B14F-4D97-AF65-F5344CB8AC3E}">
        <p14:creationId xmlns:p14="http://schemas.microsoft.com/office/powerpoint/2010/main" xmlns="" val="273265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IPC POWERPOINT TEMPLATE 2.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0688638" cy="7556392"/>
          </a:xfrm>
          <a:prstGeom prst="rect">
            <a:avLst/>
          </a:prstGeom>
        </p:spPr>
      </p:pic>
      <p:sp>
        <p:nvSpPr>
          <p:cNvPr id="2" name="Title 1"/>
          <p:cNvSpPr>
            <a:spLocks noGrp="1"/>
          </p:cNvSpPr>
          <p:nvPr>
            <p:ph type="title" hasCustomPrompt="1"/>
          </p:nvPr>
        </p:nvSpPr>
        <p:spPr>
          <a:xfrm>
            <a:off x="534432" y="5336523"/>
            <a:ext cx="9619774" cy="1260475"/>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xmlns="" val="45580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IPC POWERPOINT TEMPLATE 3.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0688638" cy="7556392"/>
          </a:xfrm>
          <a:prstGeom prst="rect">
            <a:avLst/>
          </a:prstGeom>
        </p:spPr>
      </p:pic>
      <p:sp>
        <p:nvSpPr>
          <p:cNvPr id="2" name="Title 1"/>
          <p:cNvSpPr>
            <a:spLocks noGrp="1"/>
          </p:cNvSpPr>
          <p:nvPr>
            <p:ph type="title"/>
          </p:nvPr>
        </p:nvSpPr>
        <p:spPr>
          <a:xfrm>
            <a:off x="170076" y="197791"/>
            <a:ext cx="8564054" cy="770337"/>
          </a:xfrm>
        </p:spPr>
        <p:txBody>
          <a:bodyPr>
            <a:normAutofit/>
          </a:bodyPr>
          <a:lstStyle>
            <a:lvl1pPr algn="l">
              <a:defRPr sz="2800" b="1" cap="all">
                <a:solidFill>
                  <a:schemeClr val="bg1"/>
                </a:solidFill>
              </a:defRPr>
            </a:lvl1pPr>
          </a:lstStyle>
          <a:p>
            <a:r>
              <a:rPr lang="en-US" dirty="0" smtClean="0"/>
              <a:t>Click to edit Master title style</a:t>
            </a:r>
            <a:endParaRPr lang="en-US" dirty="0"/>
          </a:p>
        </p:txBody>
      </p:sp>
      <p:sp>
        <p:nvSpPr>
          <p:cNvPr id="6" name="Rectangle 5"/>
          <p:cNvSpPr/>
          <p:nvPr userDrawn="1"/>
        </p:nvSpPr>
        <p:spPr>
          <a:xfrm>
            <a:off x="0" y="7276576"/>
            <a:ext cx="10688638" cy="360000"/>
          </a:xfrm>
          <a:prstGeom prst="rect">
            <a:avLst/>
          </a:prstGeom>
          <a:solidFill>
            <a:srgbClr val="00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
          <p:cNvSpPr>
            <a:spLocks noGrp="1"/>
          </p:cNvSpPr>
          <p:nvPr>
            <p:ph idx="1"/>
          </p:nvPr>
        </p:nvSpPr>
        <p:spPr>
          <a:xfrm>
            <a:off x="534432" y="1764667"/>
            <a:ext cx="9619774" cy="4991131"/>
          </a:xfrm>
          <a:prstGeom prst="rect">
            <a:avLst/>
          </a:prstGeom>
        </p:spPr>
        <p:txBody>
          <a:bodyPr vert="horz" lIns="99551" tIns="49775" rIns="99551" bIns="4977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Untitled-14.png"/>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360240" y="7276576"/>
            <a:ext cx="705352" cy="376237"/>
          </a:xfrm>
          <a:prstGeom prst="rect">
            <a:avLst/>
          </a:prstGeom>
        </p:spPr>
      </p:pic>
      <p:sp>
        <p:nvSpPr>
          <p:cNvPr id="11" name="Slide Number Placeholder 5"/>
          <p:cNvSpPr>
            <a:spLocks noGrp="1"/>
          </p:cNvSpPr>
          <p:nvPr>
            <p:ph type="sldNum" sz="quarter" idx="12"/>
          </p:nvPr>
        </p:nvSpPr>
        <p:spPr>
          <a:xfrm>
            <a:off x="370400" y="7378969"/>
            <a:ext cx="323908" cy="273844"/>
          </a:xfrm>
        </p:spPr>
        <p:txBody>
          <a:bodyPr/>
          <a:lstStyle>
            <a:lvl1pPr algn="ctr">
              <a:defRPr sz="800">
                <a:solidFill>
                  <a:srgbClr val="FFFFFF"/>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xmlns="" val="8763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Untitled-14.png"/>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360240" y="7186613"/>
            <a:ext cx="705352" cy="376237"/>
          </a:xfrm>
          <a:prstGeom prst="rect">
            <a:avLst/>
          </a:prstGeom>
        </p:spPr>
      </p:pic>
      <p:sp>
        <p:nvSpPr>
          <p:cNvPr id="8" name="Slide Number Placeholder 5"/>
          <p:cNvSpPr txBox="1">
            <a:spLocks/>
          </p:cNvSpPr>
          <p:nvPr userDrawn="1"/>
        </p:nvSpPr>
        <p:spPr>
          <a:xfrm>
            <a:off x="370400" y="7289006"/>
            <a:ext cx="323908" cy="273844"/>
          </a:xfrm>
          <a:prstGeom prst="rect">
            <a:avLst/>
          </a:prstGeom>
        </p:spPr>
        <p:txBody>
          <a:bodyPr vert="horz" lIns="99551" tIns="49775" rIns="99551" bIns="49775" rtlCol="0" anchor="ctr"/>
          <a:lstStyle>
            <a:defPPr>
              <a:defRPr lang="en-US"/>
            </a:defPPr>
            <a:lvl1pPr marL="0" algn="ctr" defTabSz="497754" rtl="0" eaLnBrk="1" latinLnBrk="0" hangingPunct="1">
              <a:defRPr sz="800" kern="1200">
                <a:solidFill>
                  <a:srgbClr val="009689"/>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fld id="{F808627B-F915-7940-8094-9D0FE90F5C69}" type="slidenum">
              <a:rPr lang="en-US" smtClean="0"/>
              <a:pPr/>
              <a:t>‹#›</a:t>
            </a:fld>
            <a:endParaRPr lang="en-US" dirty="0"/>
          </a:p>
        </p:txBody>
      </p:sp>
    </p:spTree>
    <p:extLst>
      <p:ext uri="{BB962C8B-B14F-4D97-AF65-F5344CB8AC3E}">
        <p14:creationId xmlns:p14="http://schemas.microsoft.com/office/powerpoint/2010/main" xmlns="" val="259702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432" y="302866"/>
            <a:ext cx="4129322" cy="1997739"/>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smtClean="0"/>
              <a:t>Click to edit </a:t>
            </a:r>
            <a:br>
              <a:rPr lang="en-US" dirty="0" smtClean="0"/>
            </a:br>
            <a:r>
              <a:rPr lang="en-US" dirty="0" smtClean="0"/>
              <a:t>Master title style</a:t>
            </a:r>
            <a:endParaRPr lang="en-US" dirty="0"/>
          </a:p>
        </p:txBody>
      </p:sp>
      <p:sp>
        <p:nvSpPr>
          <p:cNvPr id="6" name="Picture Placeholder 2"/>
          <p:cNvSpPr>
            <a:spLocks noGrp="1"/>
          </p:cNvSpPr>
          <p:nvPr>
            <p:ph type="pic" idx="1"/>
          </p:nvPr>
        </p:nvSpPr>
        <p:spPr>
          <a:xfrm>
            <a:off x="5777643" y="9516"/>
            <a:ext cx="4910996" cy="7553334"/>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pic>
        <p:nvPicPr>
          <p:cNvPr id="8" name="Picture 7" descr="Untitled-14.png"/>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360240" y="7186613"/>
            <a:ext cx="705352" cy="376237"/>
          </a:xfrm>
          <a:prstGeom prst="rect">
            <a:avLst/>
          </a:prstGeom>
        </p:spPr>
      </p:pic>
      <p:sp>
        <p:nvSpPr>
          <p:cNvPr id="9" name="Slide Number Placeholder 5"/>
          <p:cNvSpPr>
            <a:spLocks noGrp="1"/>
          </p:cNvSpPr>
          <p:nvPr>
            <p:ph type="sldNum" sz="quarter" idx="12"/>
          </p:nvPr>
        </p:nvSpPr>
        <p:spPr>
          <a:xfrm>
            <a:off x="370400" y="7289006"/>
            <a:ext cx="323908" cy="273844"/>
          </a:xfrm>
        </p:spPr>
        <p:txBody>
          <a:bodyPr/>
          <a:lstStyle>
            <a:lvl1pPr algn="ctr">
              <a:defRPr sz="800">
                <a:solidFill>
                  <a:srgbClr val="009689"/>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xmlns="" val="93192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pPr/>
              <a:t>‹#›</a:t>
            </a:fld>
            <a:endParaRPr lang="en-US" dirty="0"/>
          </a:p>
        </p:txBody>
      </p:sp>
      <p:pic>
        <p:nvPicPr>
          <p:cNvPr id="6" name="Picture 5" descr="CIPC POWERPOINT TEMPLATE 4.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xmlns="" val="145065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pPr/>
              <a:t>‹#›</a:t>
            </a:fld>
            <a:endParaRPr lang="en-US" dirty="0"/>
          </a:p>
        </p:txBody>
      </p:sp>
    </p:spTree>
    <p:extLst>
      <p:ext uri="{BB962C8B-B14F-4D97-AF65-F5344CB8AC3E}">
        <p14:creationId xmlns:p14="http://schemas.microsoft.com/office/powerpoint/2010/main" xmlns="" val="260775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432"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3391"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pPr/>
              <a:t>‹#›</a:t>
            </a:fld>
            <a:endParaRPr lang="en-US" dirty="0"/>
          </a:p>
        </p:txBody>
      </p:sp>
    </p:spTree>
    <p:extLst>
      <p:ext uri="{BB962C8B-B14F-4D97-AF65-F5344CB8AC3E}">
        <p14:creationId xmlns:p14="http://schemas.microsoft.com/office/powerpoint/2010/main" xmlns="" val="270234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89"/>
            <a:ext cx="4724527"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29680" y="2398404"/>
            <a:ext cx="4724527"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7E9A74-5513-294E-A2AF-5548CDACAE0E}" type="slidenum">
              <a:rPr lang="en-US" smtClean="0"/>
              <a:pPr/>
              <a:t>‹#›</a:t>
            </a:fld>
            <a:endParaRPr lang="en-US" dirty="0"/>
          </a:p>
        </p:txBody>
      </p:sp>
    </p:spTree>
    <p:extLst>
      <p:ext uri="{BB962C8B-B14F-4D97-AF65-F5344CB8AC3E}">
        <p14:creationId xmlns:p14="http://schemas.microsoft.com/office/powerpoint/2010/main" xmlns="" val="35542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99551" tIns="49775" rIns="99551" bIns="4977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4432" y="1764667"/>
            <a:ext cx="9619774" cy="4991131"/>
          </a:xfrm>
          <a:prstGeom prst="rect">
            <a:avLst/>
          </a:prstGeom>
        </p:spPr>
        <p:txBody>
          <a:bodyPr vert="horz" lIns="99551" tIns="49775" rIns="99551" bIns="4977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34432" y="7009643"/>
            <a:ext cx="2494016" cy="402652"/>
          </a:xfrm>
          <a:prstGeom prst="rect">
            <a:avLst/>
          </a:prstGeom>
        </p:spPr>
        <p:txBody>
          <a:bodyPr vert="horz" lIns="99551" tIns="49775" rIns="99551" bIns="49775" rtlCol="0" anchor="ctr"/>
          <a:lstStyle>
            <a:lvl1pPr algn="l">
              <a:defRPr sz="13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651952" y="7009643"/>
            <a:ext cx="3384735"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5C7E9A74-5513-294E-A2AF-5548CDACAE0E}" type="slidenum">
              <a:rPr lang="en-US" smtClean="0"/>
              <a:pPr/>
              <a:t>‹#›</a:t>
            </a:fld>
            <a:endParaRPr lang="en-US" dirty="0"/>
          </a:p>
        </p:txBody>
      </p:sp>
    </p:spTree>
    <p:extLst>
      <p:ext uri="{BB962C8B-B14F-4D97-AF65-F5344CB8AC3E}">
        <p14:creationId xmlns:p14="http://schemas.microsoft.com/office/powerpoint/2010/main" xmlns="" val="20300570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497754" rtl="0" eaLnBrk="1" latinLnBrk="0" hangingPunct="1">
        <a:spcBef>
          <a:spcPct val="0"/>
        </a:spcBef>
        <a:buNone/>
        <a:defRPr sz="4800" kern="1200">
          <a:solidFill>
            <a:srgbClr val="75B56B"/>
          </a:solidFill>
          <a:latin typeface="Arial"/>
          <a:ea typeface="+mj-ea"/>
          <a:cs typeface="Arial"/>
        </a:defRPr>
      </a:lvl1pPr>
    </p:titleStyle>
    <p:body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hemeOverride" Target="../theme/themeOverride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hemeOverride" Target="../theme/themeOverride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hemeOverride" Target="../theme/themeOverride12.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hemeOverride" Target="../theme/themeOverride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hemeOverride" Target="../theme/themeOverride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67543"/>
            <a:ext cx="6626388" cy="4928259"/>
          </a:xfrm>
        </p:spPr>
        <p:txBody>
          <a:bodyPr/>
          <a:lstStyle/>
          <a:p>
            <a:pPr algn="ct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ZA" sz="3200" dirty="0" smtClean="0">
                <a:latin typeface="Arial" panose="020B0604020202020204" pitchFamily="34" charset="0"/>
                <a:cs typeface="Arial" panose="020B0604020202020204" pitchFamily="34" charset="0"/>
              </a:rPr>
              <a:t>portfolio committee briefing </a:t>
            </a:r>
            <a:br>
              <a:rPr lang="en-ZA" sz="3200" dirty="0" smtClean="0">
                <a:latin typeface="Arial" panose="020B0604020202020204" pitchFamily="34" charset="0"/>
                <a:cs typeface="Arial" panose="020B0604020202020204" pitchFamily="34" charset="0"/>
              </a:rPr>
            </a:b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r>
              <a:rPr lang="en-ZA" sz="3200" dirty="0" smtClean="0">
                <a:latin typeface="Arial" panose="020B0604020202020204" pitchFamily="34" charset="0"/>
                <a:cs typeface="Arial" panose="020B0604020202020204" pitchFamily="34" charset="0"/>
              </a:rPr>
              <a:t>2018/2019 annual report, 2019/2020 1ST &amp; 2ND quarter reports</a:t>
            </a:r>
            <a:br>
              <a:rPr lang="en-ZA" sz="3200" dirty="0" smtClean="0">
                <a:latin typeface="Arial" panose="020B0604020202020204" pitchFamily="34" charset="0"/>
                <a:cs typeface="Arial" panose="020B0604020202020204" pitchFamily="34" charset="0"/>
              </a:rPr>
            </a:b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r>
              <a:rPr lang="en-ZA" sz="2000" dirty="0" smtClean="0">
                <a:latin typeface="Arial" panose="020B0604020202020204" pitchFamily="34" charset="0"/>
                <a:cs typeface="Arial" panose="020B0604020202020204" pitchFamily="34" charset="0"/>
              </a:rPr>
              <a:t>ADV. RORY VOLLER</a:t>
            </a:r>
            <a:br>
              <a:rPr lang="en-ZA" sz="2000" dirty="0" smtClean="0">
                <a:latin typeface="Arial" panose="020B0604020202020204" pitchFamily="34" charset="0"/>
                <a:cs typeface="Arial" panose="020B0604020202020204" pitchFamily="34" charset="0"/>
              </a:rPr>
            </a:br>
            <a:r>
              <a:rPr lang="en-ZA" sz="2000" dirty="0" smtClean="0">
                <a:latin typeface="Arial" panose="020B0604020202020204" pitchFamily="34" charset="0"/>
                <a:cs typeface="Arial" panose="020B0604020202020204" pitchFamily="34" charset="0"/>
              </a:rPr>
              <a:t>COMMISSIONER</a:t>
            </a:r>
            <a:br>
              <a:rPr lang="en-ZA" sz="2000" dirty="0" smtClean="0">
                <a:latin typeface="Arial" panose="020B0604020202020204" pitchFamily="34" charset="0"/>
                <a:cs typeface="Arial" panose="020B0604020202020204" pitchFamily="34" charset="0"/>
              </a:rPr>
            </a:br>
            <a:r>
              <a:rPr lang="en-US" sz="3200" dirty="0">
                <a:solidFill>
                  <a:schemeClr val="accent4">
                    <a:lumMod val="65000"/>
                    <a:lumOff val="35000"/>
                  </a:schemeClr>
                </a:solidFill>
                <a:latin typeface="Arial" panose="020B0604020202020204" pitchFamily="34" charset="0"/>
                <a:cs typeface="Arial" panose="020B0604020202020204" pitchFamily="34" charset="0"/>
              </a:rPr>
              <a:t/>
            </a:r>
            <a:br>
              <a:rPr lang="en-US" sz="3200" dirty="0">
                <a:solidFill>
                  <a:schemeClr val="accent4">
                    <a:lumMod val="65000"/>
                    <a:lumOff val="35000"/>
                  </a:schemeClr>
                </a:solidFill>
                <a:latin typeface="Arial" panose="020B0604020202020204" pitchFamily="34" charset="0"/>
                <a:cs typeface="Arial" panose="020B0604020202020204" pitchFamily="34" charset="0"/>
              </a:rPr>
            </a:br>
            <a:r>
              <a:rPr lang="en-US" sz="2000" dirty="0" smtClean="0">
                <a:solidFill>
                  <a:schemeClr val="accent4">
                    <a:lumMod val="65000"/>
                    <a:lumOff val="35000"/>
                  </a:schemeClr>
                </a:solidFill>
                <a:latin typeface="Arial" panose="020B0604020202020204" pitchFamily="34" charset="0"/>
                <a:cs typeface="Arial" panose="020B0604020202020204" pitchFamily="34" charset="0"/>
              </a:rPr>
              <a:t>27 NOVEMBER 2019</a:t>
            </a:r>
            <a:r>
              <a:rPr lang="en-US" sz="2400" dirty="0">
                <a:solidFill>
                  <a:schemeClr val="accent4">
                    <a:lumMod val="65000"/>
                    <a:lumOff val="35000"/>
                  </a:schemeClr>
                </a:solidFill>
                <a:latin typeface="Myriad Pro"/>
                <a:cs typeface="Myriad Pro"/>
              </a:rPr>
              <a:t/>
            </a:r>
            <a:br>
              <a:rPr lang="en-US" sz="2400" dirty="0">
                <a:solidFill>
                  <a:schemeClr val="accent4">
                    <a:lumMod val="65000"/>
                    <a:lumOff val="35000"/>
                  </a:schemeClr>
                </a:solidFill>
                <a:latin typeface="Myriad Pro"/>
                <a:cs typeface="Myriad Pro"/>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ZA" dirty="0" smtClean="0"/>
              <a:t/>
            </a:r>
            <a:br>
              <a:rPr lang="en-ZA" dirty="0" smtClean="0"/>
            </a:br>
            <a:endParaRPr lang="en-US" dirty="0"/>
          </a:p>
        </p:txBody>
      </p:sp>
    </p:spTree>
    <p:extLst>
      <p:ext uri="{BB962C8B-B14F-4D97-AF65-F5344CB8AC3E}">
        <p14:creationId xmlns:p14="http://schemas.microsoft.com/office/powerpoint/2010/main" xmlns="" val="1941183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dirty="0" smtClean="0"/>
              <a:t>Programme 1: Service Delivery and Access</a:t>
            </a:r>
            <a:endParaRPr lang="en-ZA" dirty="0"/>
          </a:p>
        </p:txBody>
      </p:sp>
      <p:sp>
        <p:nvSpPr>
          <p:cNvPr id="3" name="Content Placeholder 2"/>
          <p:cNvSpPr>
            <a:spLocks noGrp="1"/>
          </p:cNvSpPr>
          <p:nvPr>
            <p:ph idx="1"/>
          </p:nvPr>
        </p:nvSpPr>
        <p:spPr>
          <a:xfrm>
            <a:off x="290592" y="1358267"/>
            <a:ext cx="9619774" cy="4991131"/>
          </a:xfrm>
        </p:spPr>
        <p:txBody>
          <a:bodyPr>
            <a:normAutofit/>
          </a:bodyPr>
          <a:lstStyle/>
          <a:p>
            <a:pPr marL="0" indent="0">
              <a:buNone/>
            </a:pPr>
            <a:r>
              <a:rPr lang="en-ZA" b="1" i="1" u="sng" dirty="0" smtClean="0"/>
              <a:t>Query </a:t>
            </a:r>
            <a:r>
              <a:rPr lang="en-ZA" b="1" i="1" u="sng" dirty="0"/>
              <a:t>Resolution System (QRS) </a:t>
            </a:r>
            <a:endParaRPr lang="en-ZA" b="1" i="1" u="sng" dirty="0" smtClean="0"/>
          </a:p>
          <a:p>
            <a:r>
              <a:rPr lang="en-ZA" dirty="0" smtClean="0"/>
              <a:t>The </a:t>
            </a:r>
            <a:r>
              <a:rPr lang="en-ZA" dirty="0"/>
              <a:t>top reasons for customers logging tickets with CIPC included </a:t>
            </a:r>
            <a:endParaRPr lang="en-ZA" dirty="0" smtClean="0"/>
          </a:p>
          <a:p>
            <a:pPr lvl="1"/>
            <a:r>
              <a:rPr lang="en-ZA" dirty="0" smtClean="0"/>
              <a:t>allocation </a:t>
            </a:r>
            <a:r>
              <a:rPr lang="en-ZA" dirty="0"/>
              <a:t>of funds, </a:t>
            </a:r>
            <a:endParaRPr lang="en-ZA" dirty="0" smtClean="0"/>
          </a:p>
          <a:p>
            <a:pPr lvl="1"/>
            <a:r>
              <a:rPr lang="en-ZA" dirty="0" smtClean="0"/>
              <a:t>company </a:t>
            </a:r>
            <a:r>
              <a:rPr lang="en-ZA" dirty="0"/>
              <a:t>registration, </a:t>
            </a:r>
            <a:endParaRPr lang="en-ZA" dirty="0" smtClean="0"/>
          </a:p>
          <a:p>
            <a:pPr lvl="1"/>
            <a:r>
              <a:rPr lang="en-ZA" dirty="0" smtClean="0"/>
              <a:t>director amendments, and </a:t>
            </a:r>
          </a:p>
          <a:p>
            <a:pPr lvl="1"/>
            <a:r>
              <a:rPr lang="en-ZA" dirty="0" smtClean="0"/>
              <a:t>annual </a:t>
            </a:r>
            <a:r>
              <a:rPr lang="en-ZA" dirty="0"/>
              <a:t>returns.  </a:t>
            </a:r>
          </a:p>
          <a:p>
            <a:endParaRPr lang="en-ZA" dirty="0" smtClean="0"/>
          </a:p>
        </p:txBody>
      </p:sp>
      <p:pic>
        <p:nvPicPr>
          <p:cNvPr id="6" name="Content Placeholder 5" descr="fImage27593853566"/>
          <p:cNvPicPr>
            <a:picLocks noGrp="1"/>
          </p:cNvPicPr>
          <p:nvPr>
            <p:ph sz="half" idx="4294967295"/>
          </p:nvPr>
        </p:nvPicPr>
        <p:blipFill>
          <a:blip r:embed="rId3">
            <a:extLst>
              <a:ext uri="{28A0092B-C50C-407E-A947-70E740481C1C}">
                <a14:useLocalDpi xmlns:a14="http://schemas.microsoft.com/office/drawing/2010/main" xmlns="" val="0"/>
              </a:ext>
            </a:extLst>
          </a:blip>
          <a:srcRect/>
          <a:stretch>
            <a:fillRect/>
          </a:stretch>
        </p:blipFill>
        <p:spPr bwMode="auto">
          <a:xfrm>
            <a:off x="5755640" y="2905125"/>
            <a:ext cx="4719638" cy="2711450"/>
          </a:xfrm>
          <a:prstGeom prst="rect">
            <a:avLst/>
          </a:prstGeom>
          <a:noFill/>
          <a:ln>
            <a:noFill/>
          </a:ln>
        </p:spPr>
      </p:pic>
      <p:sp>
        <p:nvSpPr>
          <p:cNvPr id="4" name="Slide Number Placeholder 3"/>
          <p:cNvSpPr>
            <a:spLocks noGrp="1"/>
          </p:cNvSpPr>
          <p:nvPr>
            <p:ph type="sldNum" sz="quarter" idx="12"/>
          </p:nvPr>
        </p:nvSpPr>
        <p:spPr/>
        <p:txBody>
          <a:bodyPr/>
          <a:lstStyle/>
          <a:p>
            <a:fld id="{F808627B-F915-7940-8094-9D0FE90F5C69}" type="slidenum">
              <a:rPr lang="en-US" smtClean="0"/>
              <a:pPr/>
              <a:t>10</a:t>
            </a:fld>
            <a:endParaRPr lang="en-US" dirty="0"/>
          </a:p>
        </p:txBody>
      </p:sp>
    </p:spTree>
    <p:extLst>
      <p:ext uri="{BB962C8B-B14F-4D97-AF65-F5344CB8AC3E}">
        <p14:creationId xmlns:p14="http://schemas.microsoft.com/office/powerpoint/2010/main" xmlns="" val="320778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ZA" dirty="0"/>
              <a:t>Programme 1: Service Delivery and Access</a:t>
            </a:r>
          </a:p>
        </p:txBody>
      </p:sp>
      <p:sp>
        <p:nvSpPr>
          <p:cNvPr id="6" name="Content Placeholder 5"/>
          <p:cNvSpPr>
            <a:spLocks noGrp="1"/>
          </p:cNvSpPr>
          <p:nvPr>
            <p:ph idx="1"/>
          </p:nvPr>
        </p:nvSpPr>
        <p:spPr/>
        <p:txBody>
          <a:bodyPr>
            <a:normAutofit fontScale="77500" lnSpcReduction="20000"/>
          </a:bodyPr>
          <a:lstStyle/>
          <a:p>
            <a:pPr marL="0" indent="0">
              <a:buNone/>
            </a:pPr>
            <a:r>
              <a:rPr lang="en-ZA" b="1" i="1" u="sng" dirty="0" smtClean="0"/>
              <a:t>Social media queries</a:t>
            </a:r>
          </a:p>
          <a:p>
            <a:r>
              <a:rPr lang="en-ZA" dirty="0" smtClean="0"/>
              <a:t>System downtime due to migrations </a:t>
            </a:r>
            <a:r>
              <a:rPr lang="en-ZA" dirty="0"/>
              <a:t>has been the topical issue for customer queries in the 2018/19 financial </a:t>
            </a:r>
            <a:r>
              <a:rPr lang="en-ZA" dirty="0" smtClean="0"/>
              <a:t>year</a:t>
            </a:r>
          </a:p>
          <a:p>
            <a:r>
              <a:rPr lang="en-ZA" dirty="0" smtClean="0"/>
              <a:t>Other queries </a:t>
            </a:r>
            <a:r>
              <a:rPr lang="en-ZA" dirty="0"/>
              <a:t>being about </a:t>
            </a:r>
            <a:endParaRPr lang="en-ZA" dirty="0" smtClean="0"/>
          </a:p>
          <a:p>
            <a:pPr lvl="1"/>
            <a:r>
              <a:rPr lang="en-ZA" dirty="0" smtClean="0"/>
              <a:t>clarity </a:t>
            </a:r>
            <a:r>
              <a:rPr lang="en-ZA" dirty="0"/>
              <a:t>on company registration and </a:t>
            </a:r>
            <a:r>
              <a:rPr lang="en-ZA" dirty="0" smtClean="0"/>
              <a:t>annual returns </a:t>
            </a:r>
            <a:r>
              <a:rPr lang="en-ZA" dirty="0"/>
              <a:t>processes, </a:t>
            </a:r>
            <a:endParaRPr lang="en-ZA" dirty="0" smtClean="0"/>
          </a:p>
          <a:p>
            <a:pPr lvl="1"/>
            <a:r>
              <a:rPr lang="en-ZA" dirty="0" smtClean="0"/>
              <a:t>status </a:t>
            </a:r>
            <a:r>
              <a:rPr lang="en-ZA" dirty="0"/>
              <a:t>of customers’ application for company registration and name </a:t>
            </a:r>
            <a:r>
              <a:rPr lang="en-ZA" dirty="0" smtClean="0"/>
              <a:t>reservation, </a:t>
            </a:r>
          </a:p>
          <a:p>
            <a:pPr lvl="1"/>
            <a:r>
              <a:rPr lang="en-ZA" dirty="0" smtClean="0"/>
              <a:t>complaints </a:t>
            </a:r>
            <a:r>
              <a:rPr lang="en-ZA" dirty="0"/>
              <a:t>about delayed response to queries lodged through the query resolution system, </a:t>
            </a:r>
            <a:endParaRPr lang="en-ZA" dirty="0" smtClean="0"/>
          </a:p>
          <a:p>
            <a:pPr lvl="1"/>
            <a:r>
              <a:rPr lang="en-ZA" dirty="0" smtClean="0"/>
              <a:t>lack </a:t>
            </a:r>
            <a:r>
              <a:rPr lang="en-ZA" dirty="0"/>
              <a:t>of clarity in the reasons for rejection of customers’ </a:t>
            </a:r>
            <a:r>
              <a:rPr lang="en-ZA" dirty="0" smtClean="0"/>
              <a:t>applications, and</a:t>
            </a:r>
          </a:p>
          <a:p>
            <a:pPr lvl="1"/>
            <a:r>
              <a:rPr lang="en-ZA" dirty="0" smtClean="0"/>
              <a:t>non-response </a:t>
            </a:r>
            <a:r>
              <a:rPr lang="en-ZA" dirty="0"/>
              <a:t>on applications for registration of cooperatives.</a:t>
            </a:r>
          </a:p>
          <a:p>
            <a:endParaRPr lang="en-ZA" dirty="0"/>
          </a:p>
        </p:txBody>
      </p:sp>
      <p:sp>
        <p:nvSpPr>
          <p:cNvPr id="2" name="Slide Number Placeholder 1"/>
          <p:cNvSpPr>
            <a:spLocks noGrp="1"/>
          </p:cNvSpPr>
          <p:nvPr>
            <p:ph type="sldNum" sz="quarter" idx="12"/>
          </p:nvPr>
        </p:nvSpPr>
        <p:spPr/>
        <p:txBody>
          <a:bodyPr/>
          <a:lstStyle/>
          <a:p>
            <a:fld id="{F808627B-F915-7940-8094-9D0FE90F5C69}" type="slidenum">
              <a:rPr lang="en-US" smtClean="0"/>
              <a:pPr/>
              <a:t>11</a:t>
            </a:fld>
            <a:endParaRPr lang="en-US" dirty="0"/>
          </a:p>
        </p:txBody>
      </p:sp>
    </p:spTree>
    <p:extLst>
      <p:ext uri="{BB962C8B-B14F-4D97-AF65-F5344CB8AC3E}">
        <p14:creationId xmlns:p14="http://schemas.microsoft.com/office/powerpoint/2010/main" xmlns="" val="232010517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dirty="0"/>
              <a:t>Programme </a:t>
            </a:r>
            <a:r>
              <a:rPr lang="en-ZA" dirty="0" smtClean="0"/>
              <a:t>2: Innovation and Creativity</a:t>
            </a:r>
            <a:endParaRPr lang="en-ZA" dirty="0"/>
          </a:p>
        </p:txBody>
      </p:sp>
      <p:sp>
        <p:nvSpPr>
          <p:cNvPr id="3" name="Content Placeholder 2"/>
          <p:cNvSpPr>
            <a:spLocks noGrp="1"/>
          </p:cNvSpPr>
          <p:nvPr>
            <p:ph idx="1"/>
          </p:nvPr>
        </p:nvSpPr>
        <p:spPr/>
        <p:txBody>
          <a:bodyPr>
            <a:normAutofit/>
          </a:bodyPr>
          <a:lstStyle/>
          <a:p>
            <a:pPr marL="0" indent="0">
              <a:buNone/>
            </a:pPr>
            <a:r>
              <a:rPr lang="en-ZA" b="1" i="1" u="sng" dirty="0"/>
              <a:t>Patents</a:t>
            </a:r>
          </a:p>
          <a:p>
            <a:r>
              <a:rPr lang="en-ZA" dirty="0" smtClean="0"/>
              <a:t>There </a:t>
            </a:r>
            <a:r>
              <a:rPr lang="en-ZA" dirty="0"/>
              <a:t>was a spike in local patent </a:t>
            </a:r>
            <a:r>
              <a:rPr lang="en-ZA" dirty="0" smtClean="0"/>
              <a:t>applications </a:t>
            </a:r>
          </a:p>
          <a:p>
            <a:r>
              <a:rPr lang="en-ZA" dirty="0" smtClean="0"/>
              <a:t>Provisional </a:t>
            </a:r>
            <a:r>
              <a:rPr lang="en-ZA" dirty="0"/>
              <a:t>patent applications increased </a:t>
            </a:r>
            <a:r>
              <a:rPr lang="en-ZA" dirty="0" smtClean="0"/>
              <a:t>slightly</a:t>
            </a:r>
          </a:p>
          <a:p>
            <a:endParaRPr lang="en-ZA"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xmlns="" val="3414626774"/>
              </p:ext>
            </p:extLst>
          </p:nvPr>
        </p:nvGraphicFramePr>
        <p:xfrm>
          <a:off x="4435475" y="4313238"/>
          <a:ext cx="5683250" cy="2011362"/>
        </p:xfrm>
        <a:graphic>
          <a:graphicData uri="http://schemas.openxmlformats.org/presentationml/2006/ole">
            <p:oleObj spid="_x0000_s6189" name="Document" r:id="rId4" imgW="5743593" imgH="2035402" progId="Word.Document.12">
              <p:embed/>
            </p:oleObj>
          </a:graphicData>
        </a:graphic>
      </p:graphicFrame>
      <p:sp>
        <p:nvSpPr>
          <p:cNvPr id="5" name="Slide Number Placeholder 4"/>
          <p:cNvSpPr>
            <a:spLocks noGrp="1"/>
          </p:cNvSpPr>
          <p:nvPr>
            <p:ph type="sldNum" sz="quarter" idx="12"/>
          </p:nvPr>
        </p:nvSpPr>
        <p:spPr/>
        <p:txBody>
          <a:bodyPr/>
          <a:lstStyle/>
          <a:p>
            <a:fld id="{F808627B-F915-7940-8094-9D0FE90F5C69}" type="slidenum">
              <a:rPr lang="en-US" smtClean="0"/>
              <a:pPr/>
              <a:t>12</a:t>
            </a:fld>
            <a:endParaRPr lang="en-US" dirty="0"/>
          </a:p>
        </p:txBody>
      </p:sp>
    </p:spTree>
    <p:extLst>
      <p:ext uri="{BB962C8B-B14F-4D97-AF65-F5344CB8AC3E}">
        <p14:creationId xmlns:p14="http://schemas.microsoft.com/office/powerpoint/2010/main" xmlns="" val="3007791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dirty="0"/>
              <a:t>Programme </a:t>
            </a:r>
            <a:r>
              <a:rPr lang="en-ZA" dirty="0" smtClean="0"/>
              <a:t>2: Innovation and Creativity</a:t>
            </a:r>
            <a:endParaRPr lang="en-ZA" dirty="0"/>
          </a:p>
        </p:txBody>
      </p:sp>
      <p:sp>
        <p:nvSpPr>
          <p:cNvPr id="3" name="Content Placeholder 2"/>
          <p:cNvSpPr>
            <a:spLocks noGrp="1"/>
          </p:cNvSpPr>
          <p:nvPr>
            <p:ph idx="1"/>
          </p:nvPr>
        </p:nvSpPr>
        <p:spPr/>
        <p:txBody>
          <a:bodyPr>
            <a:normAutofit/>
          </a:bodyPr>
          <a:lstStyle/>
          <a:p>
            <a:r>
              <a:rPr lang="en-ZA" b="1" i="1" u="sng" dirty="0" smtClean="0"/>
              <a:t>Designs</a:t>
            </a:r>
          </a:p>
          <a:p>
            <a:r>
              <a:rPr lang="en-ZA" dirty="0" smtClean="0"/>
              <a:t>The </a:t>
            </a:r>
            <a:r>
              <a:rPr lang="en-ZA" dirty="0"/>
              <a:t>design filings have remained steady as compared to patents</a:t>
            </a:r>
            <a:endParaRPr lang="en-ZA" dirty="0" smtClean="0"/>
          </a:p>
        </p:txBody>
      </p:sp>
      <p:pic>
        <p:nvPicPr>
          <p:cNvPr id="6" name="Content Placeholder 5"/>
          <p:cNvPicPr>
            <a:picLocks noGrp="1" noChangeAspect="1"/>
          </p:cNvPicPr>
          <p:nvPr>
            <p:ph sz="half" idx="4294967295"/>
          </p:nvPr>
        </p:nvPicPr>
        <p:blipFill>
          <a:blip r:embed="rId3"/>
          <a:stretch>
            <a:fillRect/>
          </a:stretch>
        </p:blipFill>
        <p:spPr>
          <a:xfrm>
            <a:off x="4233545" y="4429125"/>
            <a:ext cx="5662613" cy="2043113"/>
          </a:xfrm>
          <a:prstGeom prst="rect">
            <a:avLst/>
          </a:prstGeom>
        </p:spPr>
      </p:pic>
      <p:sp>
        <p:nvSpPr>
          <p:cNvPr id="4" name="Slide Number Placeholder 3"/>
          <p:cNvSpPr>
            <a:spLocks noGrp="1"/>
          </p:cNvSpPr>
          <p:nvPr>
            <p:ph type="sldNum" sz="quarter" idx="12"/>
          </p:nvPr>
        </p:nvSpPr>
        <p:spPr/>
        <p:txBody>
          <a:bodyPr/>
          <a:lstStyle/>
          <a:p>
            <a:fld id="{F808627B-F915-7940-8094-9D0FE90F5C69}" type="slidenum">
              <a:rPr lang="en-US" smtClean="0"/>
              <a:pPr/>
              <a:t>13</a:t>
            </a:fld>
            <a:endParaRPr lang="en-US" dirty="0"/>
          </a:p>
        </p:txBody>
      </p:sp>
    </p:spTree>
    <p:extLst>
      <p:ext uri="{BB962C8B-B14F-4D97-AF65-F5344CB8AC3E}">
        <p14:creationId xmlns:p14="http://schemas.microsoft.com/office/powerpoint/2010/main" xmlns="" val="256120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10073381" cy="770337"/>
          </a:xfrm>
        </p:spPr>
        <p:txBody>
          <a:bodyPr/>
          <a:lstStyle/>
          <a:p>
            <a:pPr algn="ctr"/>
            <a:r>
              <a:rPr lang="en-ZA" dirty="0"/>
              <a:t>Programme 2: Innovation and Creativity</a:t>
            </a:r>
          </a:p>
        </p:txBody>
      </p:sp>
      <p:sp>
        <p:nvSpPr>
          <p:cNvPr id="3" name="Content Placeholder 2"/>
          <p:cNvSpPr>
            <a:spLocks noGrp="1"/>
          </p:cNvSpPr>
          <p:nvPr>
            <p:ph idx="1"/>
          </p:nvPr>
        </p:nvSpPr>
        <p:spPr>
          <a:xfrm>
            <a:off x="338488" y="1347712"/>
            <a:ext cx="10126311" cy="5533378"/>
          </a:xfrm>
        </p:spPr>
        <p:txBody>
          <a:bodyPr>
            <a:normAutofit/>
          </a:bodyPr>
          <a:lstStyle/>
          <a:p>
            <a:pPr marL="0" indent="0">
              <a:buNone/>
            </a:pPr>
            <a:r>
              <a:rPr lang="en-ZA" b="1" i="1" u="sng" dirty="0"/>
              <a:t>Collecting societies </a:t>
            </a:r>
          </a:p>
          <a:p>
            <a:r>
              <a:rPr lang="en-ZA" sz="3200" dirty="0"/>
              <a:t>CIPC approved the Independent Music Performance Rights Association (IMPRA) Distribution plan for 2018 and SAMPRA Distribution Plan for 2017 to ensure that beneficiaries such as performing artists continue to reap benefits accruing from their Intellectual Property (copyright works/performances). IMPRA reported that at least 38% of the distribution is done.</a:t>
            </a:r>
          </a:p>
          <a:p>
            <a:endParaRPr lang="en-ZA" dirty="0" smtClean="0"/>
          </a:p>
        </p:txBody>
      </p:sp>
      <p:sp>
        <p:nvSpPr>
          <p:cNvPr id="4" name="Slide Number Placeholder 3"/>
          <p:cNvSpPr>
            <a:spLocks noGrp="1"/>
          </p:cNvSpPr>
          <p:nvPr>
            <p:ph type="sldNum" sz="quarter" idx="12"/>
          </p:nvPr>
        </p:nvSpPr>
        <p:spPr/>
        <p:txBody>
          <a:bodyPr/>
          <a:lstStyle/>
          <a:p>
            <a:fld id="{F808627B-F915-7940-8094-9D0FE90F5C69}" type="slidenum">
              <a:rPr lang="en-US" smtClean="0"/>
              <a:pPr/>
              <a:t>14</a:t>
            </a:fld>
            <a:endParaRPr lang="en-US" dirty="0"/>
          </a:p>
        </p:txBody>
      </p:sp>
    </p:spTree>
    <p:extLst>
      <p:ext uri="{BB962C8B-B14F-4D97-AF65-F5344CB8AC3E}">
        <p14:creationId xmlns:p14="http://schemas.microsoft.com/office/powerpoint/2010/main" xmlns="" val="388252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Innovation and Creativity</a:t>
            </a:r>
          </a:p>
        </p:txBody>
      </p:sp>
      <p:sp>
        <p:nvSpPr>
          <p:cNvPr id="3" name="Content Placeholder 2"/>
          <p:cNvSpPr>
            <a:spLocks noGrp="1"/>
          </p:cNvSpPr>
          <p:nvPr>
            <p:ph idx="1"/>
          </p:nvPr>
        </p:nvSpPr>
        <p:spPr/>
        <p:txBody>
          <a:bodyPr/>
          <a:lstStyle/>
          <a:p>
            <a:r>
              <a:rPr lang="en-ZA" b="1" i="1" u="sng" dirty="0"/>
              <a:t>Copyright Amendment </a:t>
            </a:r>
            <a:r>
              <a:rPr lang="en-ZA" b="1" i="1" u="sng" dirty="0" smtClean="0"/>
              <a:t>Bill</a:t>
            </a:r>
            <a:endParaRPr lang="en-ZA" b="1" i="1" u="sng" dirty="0"/>
          </a:p>
          <a:p>
            <a:r>
              <a:rPr lang="en-ZA" dirty="0"/>
              <a:t>CIPC has been a key participant of the Parliamentary process to amend both Copyright Act, 1978 and the Performers Protection Act, 1967. </a:t>
            </a:r>
            <a:endParaRPr lang="en-ZA" dirty="0" smtClean="0"/>
          </a:p>
          <a:p>
            <a:r>
              <a:rPr lang="en-ZA" dirty="0" smtClean="0"/>
              <a:t>The </a:t>
            </a:r>
            <a:r>
              <a:rPr lang="en-ZA" dirty="0"/>
              <a:t>two Bills are now voted for by the two houses of Parliament and will be submitted to Presidency for signing into law.</a:t>
            </a:r>
          </a:p>
          <a:p>
            <a:endParaRPr lang="en-ZA" dirty="0"/>
          </a:p>
        </p:txBody>
      </p:sp>
      <p:sp>
        <p:nvSpPr>
          <p:cNvPr id="4" name="Slide Number Placeholder 3"/>
          <p:cNvSpPr>
            <a:spLocks noGrp="1"/>
          </p:cNvSpPr>
          <p:nvPr>
            <p:ph type="sldNum" sz="quarter" idx="12"/>
          </p:nvPr>
        </p:nvSpPr>
        <p:spPr/>
        <p:txBody>
          <a:bodyPr/>
          <a:lstStyle/>
          <a:p>
            <a:fld id="{F808627B-F915-7940-8094-9D0FE90F5C69}" type="slidenum">
              <a:rPr lang="en-US" smtClean="0"/>
              <a:pPr/>
              <a:t>15</a:t>
            </a:fld>
            <a:endParaRPr lang="en-US" dirty="0"/>
          </a:p>
        </p:txBody>
      </p:sp>
    </p:spTree>
    <p:extLst>
      <p:ext uri="{BB962C8B-B14F-4D97-AF65-F5344CB8AC3E}">
        <p14:creationId xmlns:p14="http://schemas.microsoft.com/office/powerpoint/2010/main" xmlns="" val="2822065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dirty="0"/>
              <a:t>Programme 3: Business Regulation and Reputation</a:t>
            </a:r>
          </a:p>
        </p:txBody>
      </p:sp>
      <p:sp>
        <p:nvSpPr>
          <p:cNvPr id="3" name="Content Placeholder 2"/>
          <p:cNvSpPr>
            <a:spLocks noGrp="1"/>
          </p:cNvSpPr>
          <p:nvPr>
            <p:ph idx="1"/>
          </p:nvPr>
        </p:nvSpPr>
        <p:spPr/>
        <p:txBody>
          <a:bodyPr>
            <a:normAutofit fontScale="85000" lnSpcReduction="20000"/>
          </a:bodyPr>
          <a:lstStyle/>
          <a:p>
            <a:pPr marL="0" indent="0">
              <a:buNone/>
            </a:pPr>
            <a:r>
              <a:rPr lang="en-ZA" b="1" i="1" u="sng" dirty="0" smtClean="0"/>
              <a:t>Business Rescue</a:t>
            </a:r>
          </a:p>
          <a:p>
            <a:pPr lvl="0"/>
            <a:r>
              <a:rPr lang="en-ZA" dirty="0"/>
              <a:t>217 proceedings were declared a nullity;</a:t>
            </a:r>
          </a:p>
          <a:p>
            <a:pPr lvl="0"/>
            <a:r>
              <a:rPr lang="en-ZA" dirty="0"/>
              <a:t>721 proceedings were terminated by way of filing a Notice of Termination (CoR125.2);</a:t>
            </a:r>
          </a:p>
          <a:p>
            <a:pPr lvl="0"/>
            <a:r>
              <a:rPr lang="en-ZA" dirty="0"/>
              <a:t>548 proceedings were substantially implemented by way of filing a Notice of Substantial Implementation (CoR125.3);</a:t>
            </a:r>
          </a:p>
          <a:p>
            <a:pPr lvl="0"/>
            <a:r>
              <a:rPr lang="en-ZA" dirty="0"/>
              <a:t>392 proceedings ended up directly in liquidation; </a:t>
            </a:r>
          </a:p>
          <a:p>
            <a:pPr lvl="0"/>
            <a:r>
              <a:rPr lang="en-ZA" dirty="0"/>
              <a:t>22 proceedings the court set aside the business rescue proceedings; and</a:t>
            </a:r>
          </a:p>
          <a:p>
            <a:pPr lvl="0"/>
            <a:r>
              <a:rPr lang="en-ZA" dirty="0"/>
              <a:t>1263 proceedings are still in business rescue.</a:t>
            </a:r>
          </a:p>
          <a:p>
            <a:endParaRPr lang="en-ZA" dirty="0" smtClean="0"/>
          </a:p>
        </p:txBody>
      </p:sp>
      <p:sp>
        <p:nvSpPr>
          <p:cNvPr id="4" name="Slide Number Placeholder 3"/>
          <p:cNvSpPr>
            <a:spLocks noGrp="1"/>
          </p:cNvSpPr>
          <p:nvPr>
            <p:ph type="sldNum" sz="quarter" idx="12"/>
          </p:nvPr>
        </p:nvSpPr>
        <p:spPr/>
        <p:txBody>
          <a:bodyPr/>
          <a:lstStyle/>
          <a:p>
            <a:fld id="{F808627B-F915-7940-8094-9D0FE90F5C69}" type="slidenum">
              <a:rPr lang="en-US" smtClean="0"/>
              <a:pPr/>
              <a:t>17</a:t>
            </a:fld>
            <a:endParaRPr lang="en-US" dirty="0"/>
          </a:p>
        </p:txBody>
      </p:sp>
    </p:spTree>
    <p:extLst>
      <p:ext uri="{BB962C8B-B14F-4D97-AF65-F5344CB8AC3E}">
        <p14:creationId xmlns:p14="http://schemas.microsoft.com/office/powerpoint/2010/main" xmlns="" val="785334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Programme 3: Business Regulation and Reputation</a:t>
            </a:r>
          </a:p>
        </p:txBody>
      </p:sp>
      <p:sp>
        <p:nvSpPr>
          <p:cNvPr id="3" name="Content Placeholder 2"/>
          <p:cNvSpPr>
            <a:spLocks noGrp="1"/>
          </p:cNvSpPr>
          <p:nvPr>
            <p:ph idx="1"/>
          </p:nvPr>
        </p:nvSpPr>
        <p:spPr/>
        <p:txBody>
          <a:bodyPr>
            <a:normAutofit/>
          </a:bodyPr>
          <a:lstStyle/>
          <a:p>
            <a:pPr marL="0" indent="0">
              <a:buNone/>
            </a:pPr>
            <a:r>
              <a:rPr lang="en-ZA" b="1" i="1" u="sng" dirty="0"/>
              <a:t>Co-operatives</a:t>
            </a:r>
          </a:p>
          <a:p>
            <a:r>
              <a:rPr lang="en-ZA" dirty="0" smtClean="0"/>
              <a:t>New co-operatives </a:t>
            </a:r>
            <a:r>
              <a:rPr lang="en-ZA" dirty="0"/>
              <a:t>registration </a:t>
            </a:r>
            <a:r>
              <a:rPr lang="en-ZA" dirty="0" smtClean="0"/>
              <a:t>12</a:t>
            </a:r>
            <a:r>
              <a:rPr lang="en-ZA" dirty="0"/>
              <a:t> </a:t>
            </a:r>
            <a:r>
              <a:rPr lang="en-ZA" dirty="0" smtClean="0"/>
              <a:t>270 down from </a:t>
            </a:r>
            <a:r>
              <a:rPr lang="en-ZA" dirty="0"/>
              <a:t>12 748 </a:t>
            </a:r>
            <a:r>
              <a:rPr lang="en-ZA" dirty="0" smtClean="0"/>
              <a:t>in 2017/2018. </a:t>
            </a:r>
          </a:p>
          <a:p>
            <a:r>
              <a:rPr lang="en-ZA" dirty="0" smtClean="0"/>
              <a:t>This may be linked to the general low growth rate in the economy</a:t>
            </a:r>
          </a:p>
          <a:p>
            <a:r>
              <a:rPr lang="en-ZA" dirty="0" smtClean="0"/>
              <a:t>The other contributing factor may be the issues related to the perceived delay in the funding of cooperatives</a:t>
            </a:r>
          </a:p>
          <a:p>
            <a:pPr marL="0" indent="0">
              <a:buNone/>
            </a:pPr>
            <a:endParaRPr lang="en-ZA" dirty="0" smtClean="0"/>
          </a:p>
          <a:p>
            <a:endParaRPr lang="en-ZA" dirty="0" smtClean="0"/>
          </a:p>
          <a:p>
            <a:endParaRPr lang="en-ZA" dirty="0" smtClean="0"/>
          </a:p>
        </p:txBody>
      </p:sp>
      <p:sp>
        <p:nvSpPr>
          <p:cNvPr id="4" name="Slide Number Placeholder 3"/>
          <p:cNvSpPr>
            <a:spLocks noGrp="1"/>
          </p:cNvSpPr>
          <p:nvPr>
            <p:ph type="sldNum" sz="quarter" idx="12"/>
          </p:nvPr>
        </p:nvSpPr>
        <p:spPr/>
        <p:txBody>
          <a:bodyPr/>
          <a:lstStyle/>
          <a:p>
            <a:fld id="{F808627B-F915-7940-8094-9D0FE90F5C69}" type="slidenum">
              <a:rPr lang="en-US" smtClean="0"/>
              <a:pPr/>
              <a:t>18</a:t>
            </a:fld>
            <a:endParaRPr lang="en-US" dirty="0"/>
          </a:p>
        </p:txBody>
      </p:sp>
    </p:spTree>
    <p:extLst>
      <p:ext uri="{BB962C8B-B14F-4D97-AF65-F5344CB8AC3E}">
        <p14:creationId xmlns:p14="http://schemas.microsoft.com/office/powerpoint/2010/main" xmlns="" val="23958400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dirty="0"/>
              <a:t>Programme 3: Business Regulation and Reputation</a:t>
            </a:r>
          </a:p>
        </p:txBody>
      </p:sp>
      <p:sp>
        <p:nvSpPr>
          <p:cNvPr id="3" name="Content Placeholder 2"/>
          <p:cNvSpPr>
            <a:spLocks noGrp="1"/>
          </p:cNvSpPr>
          <p:nvPr>
            <p:ph idx="1"/>
          </p:nvPr>
        </p:nvSpPr>
        <p:spPr>
          <a:xfrm>
            <a:off x="534432" y="1473201"/>
            <a:ext cx="9619774" cy="5282598"/>
          </a:xfrm>
        </p:spPr>
        <p:txBody>
          <a:bodyPr>
            <a:normAutofit/>
          </a:bodyPr>
          <a:lstStyle/>
          <a:p>
            <a:pPr marL="0" indent="0">
              <a:buNone/>
            </a:pPr>
            <a:endParaRPr lang="en-ZA" dirty="0" smtClean="0"/>
          </a:p>
          <a:p>
            <a:endParaRPr lang="en-ZA" dirty="0" smtClean="0"/>
          </a:p>
          <a:p>
            <a:endParaRPr lang="en-ZA" dirty="0" smtClean="0"/>
          </a:p>
        </p:txBody>
      </p:sp>
      <p:pic>
        <p:nvPicPr>
          <p:cNvPr id="6" name="Content Placeholder 5"/>
          <p:cNvPicPr>
            <a:picLocks noGrp="1" noChangeAspect="1"/>
          </p:cNvPicPr>
          <p:nvPr>
            <p:ph sz="half" idx="4294967295"/>
          </p:nvPr>
        </p:nvPicPr>
        <p:blipFill>
          <a:blip r:embed="rId3"/>
          <a:stretch>
            <a:fillRect/>
          </a:stretch>
        </p:blipFill>
        <p:spPr>
          <a:xfrm>
            <a:off x="1153160" y="2030917"/>
            <a:ext cx="7218680" cy="4652963"/>
          </a:xfrm>
          <a:prstGeom prst="rect">
            <a:avLst/>
          </a:prstGeom>
        </p:spPr>
      </p:pic>
      <p:sp>
        <p:nvSpPr>
          <p:cNvPr id="7" name="TextBox 6"/>
          <p:cNvSpPr txBox="1"/>
          <p:nvPr/>
        </p:nvSpPr>
        <p:spPr>
          <a:xfrm>
            <a:off x="926583" y="1387909"/>
            <a:ext cx="3525520" cy="400110"/>
          </a:xfrm>
          <a:prstGeom prst="rect">
            <a:avLst/>
          </a:prstGeom>
          <a:noFill/>
        </p:spPr>
        <p:txBody>
          <a:bodyPr wrap="square" rtlCol="0">
            <a:spAutoFit/>
          </a:bodyPr>
          <a:lstStyle/>
          <a:p>
            <a:r>
              <a:rPr lang="en-ZA" b="1" i="1" u="sng" dirty="0" smtClean="0"/>
              <a:t>Trade marks</a:t>
            </a:r>
            <a:endParaRPr lang="en-ZA" b="1" i="1" u="sng" dirty="0"/>
          </a:p>
        </p:txBody>
      </p:sp>
      <p:sp>
        <p:nvSpPr>
          <p:cNvPr id="4" name="TextBox 3"/>
          <p:cNvSpPr txBox="1"/>
          <p:nvPr/>
        </p:nvSpPr>
        <p:spPr>
          <a:xfrm>
            <a:off x="824517" y="6592505"/>
            <a:ext cx="9843272" cy="707886"/>
          </a:xfrm>
          <a:prstGeom prst="rect">
            <a:avLst/>
          </a:prstGeom>
          <a:noFill/>
        </p:spPr>
        <p:txBody>
          <a:bodyPr wrap="none" rtlCol="0">
            <a:spAutoFit/>
          </a:bodyPr>
          <a:lstStyle/>
          <a:p>
            <a:pPr marL="342900" indent="-342900">
              <a:buFont typeface="Arial" panose="020B0604020202020204" pitchFamily="34" charset="0"/>
              <a:buChar char="•"/>
            </a:pPr>
            <a:r>
              <a:rPr lang="en-ZA" dirty="0" smtClean="0"/>
              <a:t>Generally the filling of trade marks applications continued for the year under review and, </a:t>
            </a:r>
          </a:p>
          <a:p>
            <a:pPr marL="342900" indent="-342900">
              <a:buFont typeface="Arial" panose="020B0604020202020204" pitchFamily="34" charset="0"/>
              <a:buChar char="•"/>
            </a:pPr>
            <a:r>
              <a:rPr lang="en-ZA" dirty="0" smtClean="0"/>
              <a:t>residents continue to file better numbers</a:t>
            </a:r>
            <a:endParaRPr lang="en-ZA" dirty="0"/>
          </a:p>
        </p:txBody>
      </p:sp>
      <p:sp>
        <p:nvSpPr>
          <p:cNvPr id="5" name="Slide Number Placeholder 4"/>
          <p:cNvSpPr>
            <a:spLocks noGrp="1"/>
          </p:cNvSpPr>
          <p:nvPr>
            <p:ph type="sldNum" sz="quarter" idx="12"/>
          </p:nvPr>
        </p:nvSpPr>
        <p:spPr/>
        <p:txBody>
          <a:bodyPr/>
          <a:lstStyle/>
          <a:p>
            <a:fld id="{F808627B-F915-7940-8094-9D0FE90F5C69}" type="slidenum">
              <a:rPr lang="en-US" smtClean="0"/>
              <a:pPr/>
              <a:t>19</a:t>
            </a:fld>
            <a:endParaRPr lang="en-US" dirty="0"/>
          </a:p>
        </p:txBody>
      </p:sp>
    </p:spTree>
    <p:extLst>
      <p:ext uri="{BB962C8B-B14F-4D97-AF65-F5344CB8AC3E}">
        <p14:creationId xmlns:p14="http://schemas.microsoft.com/office/powerpoint/2010/main" xmlns="" val="3276594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10062495" cy="770337"/>
          </a:xfrm>
        </p:spPr>
        <p:txBody>
          <a:bodyPr>
            <a:normAutofit/>
          </a:bodyPr>
          <a:lstStyle/>
          <a:p>
            <a:pPr algn="ctr"/>
            <a:r>
              <a:rPr lang="en-ZA" dirty="0"/>
              <a:t>Purpose </a:t>
            </a:r>
            <a:r>
              <a:rPr lang="en-ZA" dirty="0" smtClean="0"/>
              <a:t>of Presentation</a:t>
            </a:r>
            <a:r>
              <a:rPr lang="en-ZA" dirty="0"/>
              <a:t> </a:t>
            </a:r>
          </a:p>
        </p:txBody>
      </p:sp>
      <p:sp>
        <p:nvSpPr>
          <p:cNvPr id="3" name="Content Placeholder 2"/>
          <p:cNvSpPr>
            <a:spLocks noGrp="1"/>
          </p:cNvSpPr>
          <p:nvPr>
            <p:ph idx="1"/>
          </p:nvPr>
        </p:nvSpPr>
        <p:spPr>
          <a:xfrm>
            <a:off x="338488" y="1347712"/>
            <a:ext cx="10126311" cy="5825974"/>
          </a:xfrm>
        </p:spPr>
        <p:txBody>
          <a:bodyPr>
            <a:normAutofit/>
          </a:bodyPr>
          <a:lstStyle/>
          <a:p>
            <a:pPr lvl="0"/>
            <a:r>
              <a:rPr lang="en-US" sz="3200" dirty="0"/>
              <a:t>To brief the Portfolio Committee on the Companies and Intellectual Property Commission (</a:t>
            </a:r>
            <a:r>
              <a:rPr lang="en-US" sz="3200" dirty="0" smtClean="0"/>
              <a:t>CIPC):</a:t>
            </a:r>
          </a:p>
          <a:p>
            <a:pPr marL="0" lvl="0" indent="0">
              <a:buNone/>
            </a:pPr>
            <a:endParaRPr lang="en-US" sz="3200" dirty="0" smtClean="0"/>
          </a:p>
          <a:p>
            <a:pPr lvl="1"/>
            <a:r>
              <a:rPr lang="en-US" sz="2700" dirty="0" smtClean="0"/>
              <a:t>2018/2019 Annual Report, 2019/2020,  </a:t>
            </a:r>
          </a:p>
          <a:p>
            <a:pPr lvl="1"/>
            <a:r>
              <a:rPr lang="en-US" sz="2700" dirty="0" smtClean="0"/>
              <a:t>2019/2020 First Quarter Performance Report, and </a:t>
            </a:r>
          </a:p>
          <a:p>
            <a:pPr lvl="1"/>
            <a:r>
              <a:rPr lang="en-US" sz="2700" dirty="0" smtClean="0"/>
              <a:t>2019/2020 Second </a:t>
            </a:r>
            <a:r>
              <a:rPr lang="en-US" sz="2700" dirty="0"/>
              <a:t>Quarter Performance </a:t>
            </a:r>
            <a:r>
              <a:rPr lang="en-US" sz="2700" dirty="0" smtClean="0"/>
              <a:t>Report. </a:t>
            </a:r>
            <a:endParaRPr lang="en-US" sz="3200" dirty="0"/>
          </a:p>
          <a:p>
            <a:pPr marL="0" lvl="0" indent="0">
              <a:buNone/>
            </a:pPr>
            <a:endParaRPr lang="en-US" sz="3200" b="1" u="sng" dirty="0"/>
          </a:p>
          <a:p>
            <a:endParaRPr lang="en-ZA" dirty="0" smtClean="0"/>
          </a:p>
          <a:p>
            <a:endParaRPr lang="en-ZA" dirty="0" smtClean="0"/>
          </a:p>
          <a:p>
            <a:endParaRPr lang="en-ZA" dirty="0" smtClean="0"/>
          </a:p>
        </p:txBody>
      </p:sp>
      <p:sp>
        <p:nvSpPr>
          <p:cNvPr id="4" name="Slide Number Placeholder 3"/>
          <p:cNvSpPr>
            <a:spLocks noGrp="1"/>
          </p:cNvSpPr>
          <p:nvPr>
            <p:ph type="sldNum" sz="quarter" idx="12"/>
          </p:nvPr>
        </p:nvSpPr>
        <p:spPr/>
        <p:txBody>
          <a:bodyPr/>
          <a:lstStyle/>
          <a:p>
            <a:fld id="{F808627B-F915-7940-8094-9D0FE90F5C69}" type="slidenum">
              <a:rPr lang="en-US" smtClean="0"/>
              <a:pPr/>
              <a:t>2</a:t>
            </a:fld>
            <a:endParaRPr lang="en-US" dirty="0"/>
          </a:p>
        </p:txBody>
      </p:sp>
    </p:spTree>
    <p:extLst>
      <p:ext uri="{BB962C8B-B14F-4D97-AF65-F5344CB8AC3E}">
        <p14:creationId xmlns:p14="http://schemas.microsoft.com/office/powerpoint/2010/main" xmlns="" val="55706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dirty="0"/>
              <a:t>Programme 3: Business Regulation and Reputation</a:t>
            </a:r>
          </a:p>
        </p:txBody>
      </p:sp>
      <p:sp>
        <p:nvSpPr>
          <p:cNvPr id="3" name="Content Placeholder 2"/>
          <p:cNvSpPr>
            <a:spLocks noGrp="1"/>
          </p:cNvSpPr>
          <p:nvPr>
            <p:ph idx="1"/>
          </p:nvPr>
        </p:nvSpPr>
        <p:spPr>
          <a:xfrm>
            <a:off x="534432" y="1764667"/>
            <a:ext cx="4291568" cy="4991131"/>
          </a:xfrm>
        </p:spPr>
        <p:txBody>
          <a:bodyPr>
            <a:normAutofit fontScale="40000" lnSpcReduction="20000"/>
          </a:bodyPr>
          <a:lstStyle/>
          <a:p>
            <a:r>
              <a:rPr lang="en-ZA" b="1" i="1" u="sng" dirty="0" smtClean="0"/>
              <a:t>Reportable irregularities</a:t>
            </a:r>
          </a:p>
          <a:p>
            <a:pPr marL="0" indent="0">
              <a:buNone/>
            </a:pPr>
            <a:r>
              <a:rPr lang="en-ZA" sz="6000" dirty="0"/>
              <a:t>Some of the entities </a:t>
            </a:r>
            <a:r>
              <a:rPr lang="en-ZA" sz="6000" dirty="0" smtClean="0"/>
              <a:t>include</a:t>
            </a:r>
            <a:r>
              <a:rPr lang="en-ZA" sz="6000" dirty="0"/>
              <a:t>: </a:t>
            </a:r>
          </a:p>
          <a:p>
            <a:pPr marL="0" lvl="0" indent="0">
              <a:buNone/>
            </a:pPr>
            <a:endParaRPr lang="en-ZA" sz="6000" i="1" dirty="0"/>
          </a:p>
          <a:p>
            <a:pPr lvl="0"/>
            <a:r>
              <a:rPr lang="en-ZA" sz="3400" b="1" i="1" dirty="0" smtClean="0"/>
              <a:t>Mitsubishi Hitachi Power Systems Africa</a:t>
            </a:r>
            <a:r>
              <a:rPr lang="en-ZA" sz="3400" b="1" dirty="0" smtClean="0"/>
              <a:t> (Proprietary) Limited </a:t>
            </a:r>
            <a:r>
              <a:rPr lang="en-ZA" sz="3400" dirty="0" smtClean="0"/>
              <a:t>–  AFSs not prepared  within 6 Months Of Financial Year End; </a:t>
            </a:r>
          </a:p>
          <a:p>
            <a:pPr lvl="0"/>
            <a:r>
              <a:rPr lang="en-ZA" sz="3400" b="1" i="1" dirty="0" smtClean="0"/>
              <a:t>Hisense SA Manufacturing</a:t>
            </a:r>
            <a:r>
              <a:rPr lang="en-ZA" sz="3400" b="1" dirty="0" smtClean="0"/>
              <a:t> (Proprietary) Limited </a:t>
            </a:r>
            <a:r>
              <a:rPr lang="en-ZA" sz="3400" dirty="0" smtClean="0"/>
              <a:t>– AFSs not prepared  within 6 months of Financial Year End; </a:t>
            </a:r>
            <a:r>
              <a:rPr lang="en-ZA" sz="3400" i="1" dirty="0" smtClean="0"/>
              <a:t>SABC</a:t>
            </a:r>
            <a:r>
              <a:rPr lang="en-ZA" sz="3400" dirty="0" smtClean="0"/>
              <a:t> – Proactive Investigation Into Solvency; </a:t>
            </a:r>
          </a:p>
          <a:p>
            <a:pPr lvl="0"/>
            <a:r>
              <a:rPr lang="en-ZA" sz="3400" b="1" i="1" dirty="0" smtClean="0"/>
              <a:t>Eskom Holdings</a:t>
            </a:r>
            <a:r>
              <a:rPr lang="en-ZA" sz="3400" b="1" dirty="0" smtClean="0"/>
              <a:t> SOC Limited </a:t>
            </a:r>
            <a:r>
              <a:rPr lang="en-ZA" sz="3400" dirty="0" smtClean="0"/>
              <a:t>– Undeclared Conflict Of Interest and Irregular Payments; </a:t>
            </a:r>
          </a:p>
          <a:p>
            <a:pPr lvl="0"/>
            <a:r>
              <a:rPr lang="en-ZA" sz="3400" b="1" i="1" dirty="0" smtClean="0"/>
              <a:t>Ayo Technology Solutions</a:t>
            </a:r>
            <a:r>
              <a:rPr lang="en-ZA" sz="3400" b="1" dirty="0" smtClean="0"/>
              <a:t> Ltd </a:t>
            </a:r>
            <a:r>
              <a:rPr lang="en-ZA" sz="3400" dirty="0" smtClean="0"/>
              <a:t>– AFSs not prepared  within 6 months of Financial Year End; </a:t>
            </a:r>
          </a:p>
          <a:p>
            <a:pPr lvl="0"/>
            <a:r>
              <a:rPr lang="en-ZA" sz="3400" b="1" i="1" dirty="0" smtClean="0"/>
              <a:t>Bombela Concession Company</a:t>
            </a:r>
            <a:r>
              <a:rPr lang="en-ZA" sz="3400" b="1" dirty="0" smtClean="0"/>
              <a:t>;  </a:t>
            </a:r>
            <a:r>
              <a:rPr lang="en-ZA" sz="3400" dirty="0" smtClean="0"/>
              <a:t>As a result of the State Capture revelations</a:t>
            </a:r>
            <a:r>
              <a:rPr lang="en-ZA" sz="3400" i="1" dirty="0" smtClean="0"/>
              <a:t> African Global Operations</a:t>
            </a:r>
            <a:r>
              <a:rPr lang="en-ZA" sz="3400" dirty="0" smtClean="0"/>
              <a:t> (Proprietary) Limited – Material Misstaments for 2017 Financial Year; </a:t>
            </a:r>
          </a:p>
          <a:p>
            <a:pPr lvl="0"/>
            <a:r>
              <a:rPr lang="en-ZA" sz="3400" b="1" i="1" dirty="0" smtClean="0"/>
              <a:t>Bosasa Youth Development Centres</a:t>
            </a:r>
            <a:r>
              <a:rPr lang="en-ZA" sz="3400" b="1" dirty="0" smtClean="0"/>
              <a:t> (Proprietary) Limited </a:t>
            </a:r>
            <a:r>
              <a:rPr lang="en-ZA" sz="3400" dirty="0" smtClean="0"/>
              <a:t>- Provisional liquidation pending an appeal.</a:t>
            </a:r>
          </a:p>
          <a:p>
            <a:endParaRPr lang="en-ZA" sz="5600" b="1" i="1" u="sng" dirty="0"/>
          </a:p>
        </p:txBody>
      </p:sp>
      <p:pic>
        <p:nvPicPr>
          <p:cNvPr id="5" name="Content Placeholder 4"/>
          <p:cNvPicPr>
            <a:picLocks noGrp="1"/>
          </p:cNvPicPr>
          <p:nvPr>
            <p:ph sz="half" idx="4294967295"/>
          </p:nvPr>
        </p:nvPicPr>
        <p:blipFill>
          <a:blip r:embed="rId3">
            <a:extLst>
              <a:ext uri="{28A0092B-C50C-407E-A947-70E740481C1C}">
                <a14:useLocalDpi xmlns:a14="http://schemas.microsoft.com/office/drawing/2010/main" xmlns="" val="0"/>
              </a:ext>
            </a:extLst>
          </a:blip>
          <a:srcRect/>
          <a:stretch>
            <a:fillRect/>
          </a:stretch>
        </p:blipFill>
        <p:spPr bwMode="auto">
          <a:xfrm>
            <a:off x="4826000" y="2733040"/>
            <a:ext cx="5283199" cy="3413760"/>
          </a:xfrm>
          <a:prstGeom prst="rect">
            <a:avLst/>
          </a:prstGeom>
          <a:noFill/>
          <a:ln>
            <a:noFill/>
          </a:ln>
        </p:spPr>
      </p:pic>
      <p:sp>
        <p:nvSpPr>
          <p:cNvPr id="4" name="Slide Number Placeholder 3"/>
          <p:cNvSpPr>
            <a:spLocks noGrp="1"/>
          </p:cNvSpPr>
          <p:nvPr>
            <p:ph type="sldNum" sz="quarter" idx="12"/>
          </p:nvPr>
        </p:nvSpPr>
        <p:spPr/>
        <p:txBody>
          <a:bodyPr/>
          <a:lstStyle/>
          <a:p>
            <a:fld id="{F808627B-F915-7940-8094-9D0FE90F5C69}" type="slidenum">
              <a:rPr lang="en-US" smtClean="0"/>
              <a:pPr/>
              <a:t>20</a:t>
            </a:fld>
            <a:endParaRPr lang="en-US" dirty="0"/>
          </a:p>
        </p:txBody>
      </p:sp>
    </p:spTree>
    <p:extLst>
      <p:ext uri="{BB962C8B-B14F-4D97-AF65-F5344CB8AC3E}">
        <p14:creationId xmlns:p14="http://schemas.microsoft.com/office/powerpoint/2010/main" xmlns="" val="3953508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dirty="0"/>
              <a:t>Programme 3: Business Regulation and Reputation</a:t>
            </a:r>
          </a:p>
        </p:txBody>
      </p:sp>
      <p:sp>
        <p:nvSpPr>
          <p:cNvPr id="3" name="Content Placeholder 2"/>
          <p:cNvSpPr>
            <a:spLocks noGrp="1"/>
          </p:cNvSpPr>
          <p:nvPr>
            <p:ph idx="1"/>
          </p:nvPr>
        </p:nvSpPr>
        <p:spPr/>
        <p:txBody>
          <a:bodyPr>
            <a:normAutofit/>
          </a:bodyPr>
          <a:lstStyle/>
          <a:p>
            <a:r>
              <a:rPr lang="en-ZA" sz="1800" b="1" i="1" u="sng" dirty="0" smtClean="0"/>
              <a:t>Prospectuses</a:t>
            </a:r>
          </a:p>
          <a:p>
            <a:r>
              <a:rPr lang="en-ZA" sz="2000" dirty="0"/>
              <a:t>A total of 48 Prospectuses were lodged during the 2018/19 financial year </a:t>
            </a:r>
            <a:endParaRPr lang="en-ZA" sz="2000" dirty="0" smtClean="0"/>
          </a:p>
          <a:p>
            <a:r>
              <a:rPr lang="en-ZA" sz="2000" dirty="0" smtClean="0"/>
              <a:t>Of which 42 </a:t>
            </a:r>
            <a:r>
              <a:rPr lang="en-ZA" sz="2000" dirty="0"/>
              <a:t>of them are based on Section 12J of the Income Tax Act. </a:t>
            </a:r>
            <a:endParaRPr lang="en-ZA" sz="2000" dirty="0" smtClean="0"/>
          </a:p>
          <a:p>
            <a:r>
              <a:rPr lang="en-ZA" sz="2000" dirty="0" smtClean="0"/>
              <a:t>A </a:t>
            </a:r>
            <a:r>
              <a:rPr lang="en-ZA" sz="2000" dirty="0"/>
              <a:t>legal provision introduced as an incentive to enable (SMMEs) small business to diminish the capital procurement deficiency they are faced with. </a:t>
            </a:r>
          </a:p>
          <a:p>
            <a:endParaRPr lang="en-ZA" sz="1800" b="1" i="1" u="sng" dirty="0"/>
          </a:p>
        </p:txBody>
      </p:sp>
      <p:pic>
        <p:nvPicPr>
          <p:cNvPr id="6" name="Content Placeholder 5"/>
          <p:cNvPicPr>
            <a:picLocks noGrp="1" noChangeAspect="1"/>
          </p:cNvPicPr>
          <p:nvPr>
            <p:ph sz="half" idx="4294967295"/>
          </p:nvPr>
        </p:nvPicPr>
        <p:blipFill>
          <a:blip r:embed="rId3"/>
          <a:stretch>
            <a:fillRect/>
          </a:stretch>
        </p:blipFill>
        <p:spPr>
          <a:xfrm>
            <a:off x="3368040" y="3596639"/>
            <a:ext cx="4719638" cy="3576321"/>
          </a:xfrm>
          <a:prstGeom prst="rect">
            <a:avLst/>
          </a:prstGeom>
        </p:spPr>
      </p:pic>
      <p:sp>
        <p:nvSpPr>
          <p:cNvPr id="4" name="Slide Number Placeholder 3"/>
          <p:cNvSpPr>
            <a:spLocks noGrp="1"/>
          </p:cNvSpPr>
          <p:nvPr>
            <p:ph type="sldNum" sz="quarter" idx="12"/>
          </p:nvPr>
        </p:nvSpPr>
        <p:spPr/>
        <p:txBody>
          <a:bodyPr/>
          <a:lstStyle/>
          <a:p>
            <a:fld id="{F808627B-F915-7940-8094-9D0FE90F5C69}" type="slidenum">
              <a:rPr lang="en-US" smtClean="0"/>
              <a:pPr/>
              <a:t>21</a:t>
            </a:fld>
            <a:endParaRPr lang="en-US" dirty="0"/>
          </a:p>
        </p:txBody>
      </p:sp>
    </p:spTree>
    <p:extLst>
      <p:ext uri="{BB962C8B-B14F-4D97-AF65-F5344CB8AC3E}">
        <p14:creationId xmlns:p14="http://schemas.microsoft.com/office/powerpoint/2010/main" xmlns="" val="3290677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1:Performance information</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77547698"/>
              </p:ext>
            </p:extLst>
          </p:nvPr>
        </p:nvGraphicFramePr>
        <p:xfrm>
          <a:off x="170077" y="1198881"/>
          <a:ext cx="10426803" cy="6124014"/>
        </p:xfrm>
        <a:graphic>
          <a:graphicData uri="http://schemas.openxmlformats.org/drawingml/2006/table">
            <a:tbl>
              <a:tblPr firstRow="1" firstCol="1" bandRow="1"/>
              <a:tblGrid>
                <a:gridCol w="2131083">
                  <a:extLst>
                    <a:ext uri="{9D8B030D-6E8A-4147-A177-3AD203B41FA5}">
                      <a16:colId xmlns:a16="http://schemas.microsoft.com/office/drawing/2014/main" xmlns="" val="20000"/>
                    </a:ext>
                  </a:extLst>
                </a:gridCol>
                <a:gridCol w="1478041">
                  <a:extLst>
                    <a:ext uri="{9D8B030D-6E8A-4147-A177-3AD203B41FA5}">
                      <a16:colId xmlns:a16="http://schemas.microsoft.com/office/drawing/2014/main" xmlns="" val="20001"/>
                    </a:ext>
                  </a:extLst>
                </a:gridCol>
                <a:gridCol w="1323975">
                  <a:extLst>
                    <a:ext uri="{9D8B030D-6E8A-4147-A177-3AD203B41FA5}">
                      <a16:colId xmlns:a16="http://schemas.microsoft.com/office/drawing/2014/main" xmlns="" val="20002"/>
                    </a:ext>
                  </a:extLst>
                </a:gridCol>
                <a:gridCol w="1686777">
                  <a:extLst>
                    <a:ext uri="{9D8B030D-6E8A-4147-A177-3AD203B41FA5}">
                      <a16:colId xmlns:a16="http://schemas.microsoft.com/office/drawing/2014/main" xmlns="" val="20003"/>
                    </a:ext>
                  </a:extLst>
                </a:gridCol>
                <a:gridCol w="1686777">
                  <a:extLst>
                    <a:ext uri="{9D8B030D-6E8A-4147-A177-3AD203B41FA5}">
                      <a16:colId xmlns:a16="http://schemas.microsoft.com/office/drawing/2014/main" xmlns="" val="20004"/>
                    </a:ext>
                  </a:extLst>
                </a:gridCol>
                <a:gridCol w="2120150">
                  <a:extLst>
                    <a:ext uri="{9D8B030D-6E8A-4147-A177-3AD203B41FA5}">
                      <a16:colId xmlns:a16="http://schemas.microsoft.com/office/drawing/2014/main" xmlns="" val="20005"/>
                    </a:ext>
                  </a:extLst>
                </a:gridCol>
              </a:tblGrid>
              <a:tr h="813643">
                <a:tc>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NanumGothic"/>
                        </a:rPr>
                        <a:t>Output</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NanumGothic"/>
                        </a:rPr>
                        <a:t>Performance Measure or Indicator</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NanumGothic"/>
                        </a:rPr>
                        <a:t>2018/19 Annual Target</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NanumGothic"/>
                        </a:rPr>
                        <a:t>Actual Achievement</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NanumGothic"/>
                        </a:rPr>
                        <a:t>Deviation from planned target to actual achievement</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NanumGothic"/>
                        </a:rPr>
                        <a:t>Comments on deviations</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270163">
                <a:tc gridSpan="6">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NanumGothic"/>
                        </a:rPr>
                        <a:t>GOAL 1: Reduce administrative compliance burden for companies and IP owners</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70163">
                <a:tc gridSpan="6">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NanumGothic"/>
                        </a:rPr>
                        <a:t>Strategic Objective 1.1 24/7 access to all CIPC products and services.</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691702">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Increased % in the website performance for e-services 24/7</a:t>
                      </a:r>
                      <a:endParaRPr lang="en-ZA" sz="12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 website performance for e-Services 24/7</a:t>
                      </a:r>
                      <a:endParaRPr lang="en-ZA" sz="12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93%</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95%</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2%</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The ICT infrastructure is continuously monitored to ensure that the website works optimally</a:t>
                      </a:r>
                      <a:endParaRPr lang="en-ZA" sz="12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21919">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Increase in the number of provinces where SSTs were installed and are operational  </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The number of provinces where SSTs were installed and are operational  </a:t>
                      </a:r>
                      <a:endParaRPr lang="en-ZA" sz="12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8 (1 Province added)</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9</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1</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EC SST became operational in Q3 due to effective collaboration among relevant units involved in the project</a:t>
                      </a:r>
                      <a:endParaRPr lang="en-ZA" sz="12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383403">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Increase in the % of CIPC services with an option to file electronically compared to services which may only be filed manually </a:t>
                      </a:r>
                      <a:endParaRPr lang="en-ZA" sz="12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 of CIPC services with an option to file electronically compared to services which may only be filed manually</a:t>
                      </a:r>
                      <a:endParaRPr lang="en-ZA" sz="12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26% (1% increase)</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26%</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0%</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No deviation</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0163">
                <a:tc gridSpan="6">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NanumGothic"/>
                        </a:rPr>
                        <a:t>Strategic Objective 1.3 Intelligent, innovative, high performance organisational environment.</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6"/>
                  </a:ext>
                </a:extLst>
              </a:tr>
              <a:tr h="1383403">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Increase or maintain the score of the customer stakeholder value index</a:t>
                      </a:r>
                      <a:endParaRPr lang="en-ZA" sz="12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A score from 1 to 10 of the customer and stakeholder value index, a higher score indicating satisfaction with the CIPC </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7</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7.4</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0.4</a:t>
                      </a:r>
                      <a:endParaRPr lang="en-ZA" sz="12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NanumGothic"/>
                        </a:rPr>
                        <a:t>Customers rated CIPC at 7.8 and stakeholders rated CIPC at 6.9, which makes an average of 7.4</a:t>
                      </a:r>
                      <a:endParaRPr lang="en-ZA" sz="12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3" name="Slide Number Placeholder 2"/>
          <p:cNvSpPr>
            <a:spLocks noGrp="1"/>
          </p:cNvSpPr>
          <p:nvPr>
            <p:ph type="sldNum" sz="quarter" idx="12"/>
          </p:nvPr>
        </p:nvSpPr>
        <p:spPr/>
        <p:txBody>
          <a:bodyPr/>
          <a:lstStyle/>
          <a:p>
            <a:fld id="{F808627B-F915-7940-8094-9D0FE90F5C69}" type="slidenum">
              <a:rPr lang="en-US" smtClean="0"/>
              <a:pPr/>
              <a:t>22</a:t>
            </a:fld>
            <a:endParaRPr lang="en-US" dirty="0"/>
          </a:p>
        </p:txBody>
      </p:sp>
    </p:spTree>
    <p:extLst>
      <p:ext uri="{BB962C8B-B14F-4D97-AF65-F5344CB8AC3E}">
        <p14:creationId xmlns:p14="http://schemas.microsoft.com/office/powerpoint/2010/main" xmlns="" val="3193167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2:Performance information</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768739642"/>
              </p:ext>
            </p:extLst>
          </p:nvPr>
        </p:nvGraphicFramePr>
        <p:xfrm>
          <a:off x="170076" y="1148080"/>
          <a:ext cx="10386164" cy="5994399"/>
        </p:xfrm>
        <a:graphic>
          <a:graphicData uri="http://schemas.openxmlformats.org/drawingml/2006/table">
            <a:tbl>
              <a:tblPr firstRow="1" firstCol="1" bandRow="1"/>
              <a:tblGrid>
                <a:gridCol w="1550971">
                  <a:extLst>
                    <a:ext uri="{9D8B030D-6E8A-4147-A177-3AD203B41FA5}">
                      <a16:colId xmlns:a16="http://schemas.microsoft.com/office/drawing/2014/main" xmlns="" val="20000"/>
                    </a:ext>
                  </a:extLst>
                </a:gridCol>
                <a:gridCol w="1554308">
                  <a:extLst>
                    <a:ext uri="{9D8B030D-6E8A-4147-A177-3AD203B41FA5}">
                      <a16:colId xmlns:a16="http://schemas.microsoft.com/office/drawing/2014/main" xmlns="" val="20001"/>
                    </a:ext>
                  </a:extLst>
                </a:gridCol>
                <a:gridCol w="1330675">
                  <a:extLst>
                    <a:ext uri="{9D8B030D-6E8A-4147-A177-3AD203B41FA5}">
                      <a16:colId xmlns:a16="http://schemas.microsoft.com/office/drawing/2014/main" xmlns="" val="20002"/>
                    </a:ext>
                  </a:extLst>
                </a:gridCol>
                <a:gridCol w="1701172">
                  <a:extLst>
                    <a:ext uri="{9D8B030D-6E8A-4147-A177-3AD203B41FA5}">
                      <a16:colId xmlns:a16="http://schemas.microsoft.com/office/drawing/2014/main" xmlns="" val="20003"/>
                    </a:ext>
                  </a:extLst>
                </a:gridCol>
                <a:gridCol w="1700060">
                  <a:extLst>
                    <a:ext uri="{9D8B030D-6E8A-4147-A177-3AD203B41FA5}">
                      <a16:colId xmlns:a16="http://schemas.microsoft.com/office/drawing/2014/main" xmlns="" val="20004"/>
                    </a:ext>
                  </a:extLst>
                </a:gridCol>
                <a:gridCol w="2548978">
                  <a:extLst>
                    <a:ext uri="{9D8B030D-6E8A-4147-A177-3AD203B41FA5}">
                      <a16:colId xmlns:a16="http://schemas.microsoft.com/office/drawing/2014/main" xmlns="" val="20005"/>
                    </a:ext>
                  </a:extLst>
                </a:gridCol>
              </a:tblGrid>
              <a:tr h="1226476">
                <a:tc>
                  <a:txBody>
                    <a:bodyPr/>
                    <a:lstStyle/>
                    <a:p>
                      <a:pPr algn="ct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NanumGothic"/>
                        </a:rPr>
                        <a:t>Output</a:t>
                      </a:r>
                      <a:endParaRPr lang="en-ZA" sz="16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NanumGothic"/>
                        </a:rPr>
                        <a:t>Performance Measure or Indicator</a:t>
                      </a:r>
                      <a:endParaRPr lang="en-ZA" sz="16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NanumGothic"/>
                        </a:rPr>
                        <a:t>2018/19 Annual Target</a:t>
                      </a:r>
                      <a:endParaRPr lang="en-ZA" sz="16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NanumGothic"/>
                        </a:rPr>
                        <a:t>Actual Achievement</a:t>
                      </a:r>
                      <a:endParaRPr lang="en-ZA" sz="16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NanumGothic"/>
                        </a:rPr>
                        <a:t>Deviation from planned target to actual achievement</a:t>
                      </a:r>
                      <a:endParaRPr lang="en-ZA" sz="16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NanumGothic"/>
                        </a:rPr>
                        <a:t>Comments on deviations</a:t>
                      </a:r>
                      <a:endParaRPr lang="en-ZA" sz="16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256537">
                <a:tc gridSpan="6">
                  <a:txBody>
                    <a:bodyPr/>
                    <a:lstStyle/>
                    <a:p>
                      <a:pPr algn="ct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NanumGothic"/>
                        </a:rPr>
                        <a:t>GOAL 2: A reputable Business Regulation and IP Protection environment in South Africa.</a:t>
                      </a:r>
                      <a:endParaRPr lang="en-ZA" sz="16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56537">
                <a:tc gridSpan="6">
                  <a:txBody>
                    <a:bodyPr/>
                    <a:lstStyle/>
                    <a:p>
                      <a:pPr algn="ct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NanumGothic"/>
                        </a:rPr>
                        <a:t>Strategic Objective 2.1: Increased knowledge and awareness on Company and IP Laws.</a:t>
                      </a:r>
                      <a:endParaRPr lang="en-ZA" sz="16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717066">
                <a:tc>
                  <a:txBody>
                    <a:bodyPr/>
                    <a:lstStyle/>
                    <a:p>
                      <a:pP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NanumGothic"/>
                        </a:rPr>
                        <a:t>Increased knowledge and awareness on IP </a:t>
                      </a:r>
                      <a:endParaRPr lang="en-ZA" sz="16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NanumGothic"/>
                        </a:rPr>
                        <a:t>Number of education and awareness events on IP  conducted by CIPC </a:t>
                      </a:r>
                      <a:endParaRPr lang="en-ZA" sz="16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NanumGothic"/>
                        </a:rPr>
                        <a:t>30</a:t>
                      </a:r>
                      <a:endParaRPr lang="en-ZA" sz="16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NanumGothic"/>
                        </a:rPr>
                        <a:t>56</a:t>
                      </a:r>
                      <a:endParaRPr lang="en-ZA" sz="16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NanumGothic"/>
                        </a:rPr>
                        <a:t> 26</a:t>
                      </a:r>
                      <a:endParaRPr lang="en-ZA" sz="16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NanumGothic"/>
                        </a:rPr>
                        <a:t>The stakeholders responded in numbers on the IP interventions </a:t>
                      </a:r>
                      <a:endParaRPr lang="en-ZA" sz="16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30126">
                <a:tc gridSpan="6">
                  <a:txBody>
                    <a:bodyPr/>
                    <a:lstStyle/>
                    <a:p>
                      <a:pPr algn="ct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NanumGothic"/>
                        </a:rPr>
                        <a:t>Strategic Objective 2.2: Improved compliance with Company and IP Laws.</a:t>
                      </a:r>
                      <a:endParaRPr lang="en-ZA" sz="16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2207657">
                <a:tc>
                  <a:txBody>
                    <a:bodyPr/>
                    <a:lstStyle/>
                    <a:p>
                      <a:pP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NanumGothic"/>
                        </a:rPr>
                        <a:t>Increased knowledge and awareness of creativity and IP enforcement </a:t>
                      </a:r>
                      <a:endParaRPr lang="en-ZA" sz="16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NanumGothic"/>
                        </a:rPr>
                        <a:t>Number of education and awareness events on IP enforcement initiatives conducted by CIPC </a:t>
                      </a:r>
                      <a:endParaRPr lang="en-ZA" sz="16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NanumGothic"/>
                        </a:rPr>
                        <a:t>6</a:t>
                      </a:r>
                      <a:endParaRPr lang="en-ZA" sz="16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NanumGothic"/>
                        </a:rPr>
                        <a:t>9</a:t>
                      </a:r>
                      <a:endParaRPr lang="en-ZA" sz="16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NanumGothic"/>
                        </a:rPr>
                        <a:t>3</a:t>
                      </a:r>
                      <a:endParaRPr lang="en-ZA" sz="16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NanumGothic"/>
                        </a:rPr>
                        <a:t>Special requests were received that had future collaboration benefits.</a:t>
                      </a:r>
                      <a:endParaRPr lang="en-ZA" sz="16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F808627B-F915-7940-8094-9D0FE90F5C69}" type="slidenum">
              <a:rPr lang="en-US" smtClean="0"/>
              <a:pPr/>
              <a:t>23</a:t>
            </a:fld>
            <a:endParaRPr lang="en-US" dirty="0"/>
          </a:p>
        </p:txBody>
      </p:sp>
    </p:spTree>
    <p:extLst>
      <p:ext uri="{BB962C8B-B14F-4D97-AF65-F5344CB8AC3E}">
        <p14:creationId xmlns:p14="http://schemas.microsoft.com/office/powerpoint/2010/main" xmlns="" val="2828289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55667" cy="770337"/>
          </a:xfrm>
        </p:spPr>
        <p:txBody>
          <a:bodyPr>
            <a:noAutofit/>
          </a:bodyPr>
          <a:lstStyle/>
          <a:p>
            <a:pPr algn="ctr"/>
            <a:r>
              <a:rPr lang="en-ZA" dirty="0" smtClean="0"/>
              <a:t>Programme  3: Business </a:t>
            </a:r>
            <a:r>
              <a:rPr lang="en-ZA" dirty="0"/>
              <a:t>Regulation and </a:t>
            </a:r>
            <a:r>
              <a:rPr lang="en-ZA" dirty="0" smtClean="0"/>
              <a:t>Reputation: performance information</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10570985"/>
              </p:ext>
            </p:extLst>
          </p:nvPr>
        </p:nvGraphicFramePr>
        <p:xfrm>
          <a:off x="170076" y="1259841"/>
          <a:ext cx="10386164" cy="5527038"/>
        </p:xfrm>
        <a:graphic>
          <a:graphicData uri="http://schemas.openxmlformats.org/drawingml/2006/table">
            <a:tbl>
              <a:tblPr firstRow="1" firstCol="1" bandRow="1"/>
              <a:tblGrid>
                <a:gridCol w="1550971">
                  <a:extLst>
                    <a:ext uri="{9D8B030D-6E8A-4147-A177-3AD203B41FA5}">
                      <a16:colId xmlns:a16="http://schemas.microsoft.com/office/drawing/2014/main" xmlns="" val="20000"/>
                    </a:ext>
                  </a:extLst>
                </a:gridCol>
                <a:gridCol w="1554309">
                  <a:extLst>
                    <a:ext uri="{9D8B030D-6E8A-4147-A177-3AD203B41FA5}">
                      <a16:colId xmlns:a16="http://schemas.microsoft.com/office/drawing/2014/main" xmlns="" val="20001"/>
                    </a:ext>
                  </a:extLst>
                </a:gridCol>
                <a:gridCol w="1330675">
                  <a:extLst>
                    <a:ext uri="{9D8B030D-6E8A-4147-A177-3AD203B41FA5}">
                      <a16:colId xmlns:a16="http://schemas.microsoft.com/office/drawing/2014/main" xmlns="" val="20002"/>
                    </a:ext>
                  </a:extLst>
                </a:gridCol>
                <a:gridCol w="1701172">
                  <a:extLst>
                    <a:ext uri="{9D8B030D-6E8A-4147-A177-3AD203B41FA5}">
                      <a16:colId xmlns:a16="http://schemas.microsoft.com/office/drawing/2014/main" xmlns="" val="20003"/>
                    </a:ext>
                  </a:extLst>
                </a:gridCol>
                <a:gridCol w="1700059">
                  <a:extLst>
                    <a:ext uri="{9D8B030D-6E8A-4147-A177-3AD203B41FA5}">
                      <a16:colId xmlns:a16="http://schemas.microsoft.com/office/drawing/2014/main" xmlns="" val="20004"/>
                    </a:ext>
                  </a:extLst>
                </a:gridCol>
                <a:gridCol w="2548978">
                  <a:extLst>
                    <a:ext uri="{9D8B030D-6E8A-4147-A177-3AD203B41FA5}">
                      <a16:colId xmlns:a16="http://schemas.microsoft.com/office/drawing/2014/main" xmlns="" val="20005"/>
                    </a:ext>
                  </a:extLst>
                </a:gridCol>
              </a:tblGrid>
              <a:tr h="938718">
                <a:tc>
                  <a:txBody>
                    <a:bodyPr/>
                    <a:lstStyle/>
                    <a:p>
                      <a:pPr algn="ctr">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NanumGothic"/>
                        </a:rPr>
                        <a:t>Output</a:t>
                      </a:r>
                      <a:endParaRPr lang="en-ZA" sz="10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NanumGothic"/>
                        </a:rPr>
                        <a:t>Performance Measure or Indicator</a:t>
                      </a:r>
                      <a:endParaRPr lang="en-ZA" sz="10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NanumGothic"/>
                        </a:rPr>
                        <a:t>2018/19 Annual Target</a:t>
                      </a:r>
                      <a:endParaRPr lang="en-ZA" sz="10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NanumGothic"/>
                        </a:rPr>
                        <a:t>Actual Achievement</a:t>
                      </a:r>
                      <a:endParaRPr lang="en-ZA" sz="10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NanumGothic"/>
                        </a:rPr>
                        <a:t>Deviation from planned target to actual achievement</a:t>
                      </a:r>
                      <a:endParaRPr lang="en-ZA" sz="10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NanumGothic"/>
                        </a:rPr>
                        <a:t>Comments on deviations</a:t>
                      </a:r>
                      <a:endParaRPr lang="en-ZA" sz="10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310841">
                <a:tc gridSpan="6">
                  <a:txBody>
                    <a:bodyPr/>
                    <a:lstStyle/>
                    <a:p>
                      <a:pPr algn="ctr">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NanumGothic"/>
                        </a:rPr>
                        <a:t>GOAL 2: A reputable Business Regulation and IP Protection environment in South Africa.</a:t>
                      </a:r>
                      <a:endParaRPr lang="en-ZA" sz="10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10841">
                <a:tc gridSpan="6">
                  <a:txBody>
                    <a:bodyPr/>
                    <a:lstStyle/>
                    <a:p>
                      <a:pPr algn="ctr">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NanumGothic"/>
                        </a:rPr>
                        <a:t>Strategic Objective 2.1: Increased knowledge and awareness on Company and IP Laws.</a:t>
                      </a:r>
                      <a:endParaRPr lang="en-ZA" sz="10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486096">
                <a:tc>
                  <a:txBody>
                    <a:bodyPr/>
                    <a:lstStyle/>
                    <a:p>
                      <a:pPr>
                        <a:spcAft>
                          <a:spcPts val="0"/>
                        </a:spcAft>
                      </a:pPr>
                      <a:r>
                        <a:rPr lang="en-ZA" sz="1000" dirty="0">
                          <a:solidFill>
                            <a:srgbClr val="000000"/>
                          </a:solidFill>
                          <a:effectLst/>
                          <a:latin typeface="Arial" panose="020B0604020202020204" pitchFamily="34" charset="0"/>
                          <a:ea typeface="Times New Roman" panose="02020603050405020304" pitchFamily="18" charset="0"/>
                          <a:cs typeface="NanumGothic"/>
                        </a:rPr>
                        <a:t>Increased knowledge and awareness on IP </a:t>
                      </a:r>
                      <a:endParaRPr lang="en-ZA" sz="10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dirty="0">
                          <a:solidFill>
                            <a:srgbClr val="000000"/>
                          </a:solidFill>
                          <a:effectLst/>
                          <a:latin typeface="Arial" panose="020B0604020202020204" pitchFamily="34" charset="0"/>
                          <a:ea typeface="Times New Roman" panose="02020603050405020304" pitchFamily="18" charset="0"/>
                          <a:cs typeface="NanumGothic"/>
                        </a:rPr>
                        <a:t>Number of education and awareness events on IP  conducted by CIPC </a:t>
                      </a:r>
                      <a:endParaRPr lang="en-ZA" sz="10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0000"/>
                          </a:solidFill>
                          <a:effectLst/>
                          <a:latin typeface="Arial" panose="020B0604020202020204" pitchFamily="34" charset="0"/>
                          <a:ea typeface="Times New Roman" panose="02020603050405020304" pitchFamily="18" charset="0"/>
                          <a:cs typeface="NanumGothic"/>
                        </a:rPr>
                        <a:t>30</a:t>
                      </a:r>
                      <a:endParaRPr lang="en-ZA" sz="10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0000"/>
                          </a:solidFill>
                          <a:effectLst/>
                          <a:latin typeface="Arial" panose="020B0604020202020204" pitchFamily="34" charset="0"/>
                          <a:ea typeface="Times New Roman" panose="02020603050405020304" pitchFamily="18" charset="0"/>
                          <a:cs typeface="NanumGothic"/>
                        </a:rPr>
                        <a:t>56</a:t>
                      </a:r>
                      <a:endParaRPr lang="en-ZA" sz="10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0000"/>
                          </a:solidFill>
                          <a:effectLst/>
                          <a:latin typeface="Arial" panose="020B0604020202020204" pitchFamily="34" charset="0"/>
                          <a:ea typeface="Times New Roman" panose="02020603050405020304" pitchFamily="18" charset="0"/>
                          <a:cs typeface="NanumGothic"/>
                        </a:rPr>
                        <a:t> 26</a:t>
                      </a:r>
                      <a:endParaRPr lang="en-ZA" sz="10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dirty="0">
                          <a:solidFill>
                            <a:srgbClr val="000000"/>
                          </a:solidFill>
                          <a:effectLst/>
                          <a:latin typeface="Arial" panose="020B0604020202020204" pitchFamily="34" charset="0"/>
                          <a:ea typeface="Times New Roman" panose="02020603050405020304" pitchFamily="18" charset="0"/>
                          <a:cs typeface="NanumGothic"/>
                        </a:rPr>
                        <a:t>The stakeholders responded in numbers on the IP interventions </a:t>
                      </a:r>
                      <a:endParaRPr lang="en-ZA" sz="10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00007">
                <a:tc gridSpan="6">
                  <a:txBody>
                    <a:bodyPr/>
                    <a:lstStyle/>
                    <a:p>
                      <a:pPr algn="ctr">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NanumGothic"/>
                        </a:rPr>
                        <a:t>Strategic Objective 2.2: Improved compliance with Company and IP Laws.</a:t>
                      </a:r>
                      <a:endParaRPr lang="en-ZA" sz="10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2080535">
                <a:tc>
                  <a:txBody>
                    <a:bodyPr/>
                    <a:lstStyle/>
                    <a:p>
                      <a:pPr>
                        <a:spcAft>
                          <a:spcPts val="0"/>
                        </a:spcAft>
                      </a:pPr>
                      <a:r>
                        <a:rPr lang="en-ZA" sz="1000" dirty="0">
                          <a:solidFill>
                            <a:srgbClr val="000000"/>
                          </a:solidFill>
                          <a:effectLst/>
                          <a:latin typeface="Arial" panose="020B0604020202020204" pitchFamily="34" charset="0"/>
                          <a:ea typeface="Times New Roman" panose="02020603050405020304" pitchFamily="18" charset="0"/>
                          <a:cs typeface="NanumGothic"/>
                        </a:rPr>
                        <a:t>Increased knowledge and awareness of creativity and IP enforcement </a:t>
                      </a:r>
                      <a:endParaRPr lang="en-ZA" sz="10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smtClean="0">
                          <a:solidFill>
                            <a:srgbClr val="000000"/>
                          </a:solidFill>
                          <a:effectLst/>
                          <a:latin typeface="Arial" panose="020B0604020202020204" pitchFamily="34" charset="0"/>
                          <a:ea typeface="Times New Roman" panose="02020603050405020304" pitchFamily="18" charset="0"/>
                          <a:cs typeface="NanumGothic"/>
                        </a:rPr>
                        <a:t>Number </a:t>
                      </a:r>
                      <a:r>
                        <a:rPr lang="en-ZA" sz="1000" dirty="0">
                          <a:solidFill>
                            <a:srgbClr val="000000"/>
                          </a:solidFill>
                          <a:effectLst/>
                          <a:latin typeface="Arial" panose="020B0604020202020204" pitchFamily="34" charset="0"/>
                          <a:ea typeface="Times New Roman" panose="02020603050405020304" pitchFamily="18" charset="0"/>
                          <a:cs typeface="NanumGothic"/>
                        </a:rPr>
                        <a:t>of education and awareness events on IP enforcement initiatives conducted by CIPC </a:t>
                      </a:r>
                      <a:endParaRPr lang="en-ZA" sz="10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0000"/>
                          </a:solidFill>
                          <a:effectLst/>
                          <a:latin typeface="Arial" panose="020B0604020202020204" pitchFamily="34" charset="0"/>
                          <a:ea typeface="Times New Roman" panose="02020603050405020304" pitchFamily="18" charset="0"/>
                          <a:cs typeface="NanumGothic"/>
                        </a:rPr>
                        <a:t>6</a:t>
                      </a:r>
                      <a:endParaRPr lang="en-ZA" sz="10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0000"/>
                          </a:solidFill>
                          <a:effectLst/>
                          <a:latin typeface="Arial" panose="020B0604020202020204" pitchFamily="34" charset="0"/>
                          <a:ea typeface="Times New Roman" panose="02020603050405020304" pitchFamily="18" charset="0"/>
                          <a:cs typeface="NanumGothic"/>
                        </a:rPr>
                        <a:t>9</a:t>
                      </a:r>
                      <a:endParaRPr lang="en-ZA" sz="10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000" dirty="0">
                          <a:solidFill>
                            <a:srgbClr val="000000"/>
                          </a:solidFill>
                          <a:effectLst/>
                          <a:latin typeface="Arial" panose="020B0604020202020204" pitchFamily="34" charset="0"/>
                          <a:ea typeface="Times New Roman" panose="02020603050405020304" pitchFamily="18" charset="0"/>
                          <a:cs typeface="NanumGothic"/>
                        </a:rPr>
                        <a:t>3</a:t>
                      </a:r>
                      <a:endParaRPr lang="en-ZA" sz="1000" dirty="0">
                        <a:effectLst/>
                        <a:latin typeface="NanumGothic"/>
                        <a:ea typeface="NanumGothic"/>
                        <a:cs typeface="NanumGoth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dirty="0">
                          <a:solidFill>
                            <a:srgbClr val="000000"/>
                          </a:solidFill>
                          <a:effectLst/>
                          <a:latin typeface="Arial" panose="020B0604020202020204" pitchFamily="34" charset="0"/>
                          <a:ea typeface="Times New Roman" panose="02020603050405020304" pitchFamily="18" charset="0"/>
                          <a:cs typeface="NanumGothic"/>
                        </a:rPr>
                        <a:t>Special requests were received that had future collaboration benefits.</a:t>
                      </a:r>
                      <a:endParaRPr lang="en-ZA" sz="1000" dirty="0">
                        <a:effectLst/>
                        <a:latin typeface="NanumGothic"/>
                        <a:ea typeface="NanumGothic"/>
                        <a:cs typeface="Nanum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F808627B-F915-7940-8094-9D0FE90F5C69}" type="slidenum">
              <a:rPr lang="en-US" smtClean="0"/>
              <a:pPr/>
              <a:t>24</a:t>
            </a:fld>
            <a:endParaRPr lang="en-US" dirty="0"/>
          </a:p>
        </p:txBody>
      </p:sp>
    </p:spTree>
    <p:extLst>
      <p:ext uri="{BB962C8B-B14F-4D97-AF65-F5344CB8AC3E}">
        <p14:creationId xmlns:p14="http://schemas.microsoft.com/office/powerpoint/2010/main" xmlns="" val="3769971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433" y="1077686"/>
            <a:ext cx="7270624" cy="4887685"/>
          </a:xfrm>
        </p:spPr>
        <p:txBody>
          <a:bodyPr/>
          <a:lstStyle/>
          <a:p>
            <a:pPr algn="ct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ZA" sz="3200" dirty="0" smtClean="0">
                <a:latin typeface="Arial" panose="020B0604020202020204" pitchFamily="34" charset="0"/>
                <a:cs typeface="Arial" panose="020B0604020202020204" pitchFamily="34" charset="0"/>
              </a:rPr>
              <a:t>2018/2019 annual report</a:t>
            </a:r>
            <a:r>
              <a:rPr lang="en-US" sz="3200" dirty="0">
                <a:solidFill>
                  <a:schemeClr val="accent4">
                    <a:lumMod val="65000"/>
                    <a:lumOff val="35000"/>
                  </a:schemeClr>
                </a:solidFill>
                <a:latin typeface="Arial" panose="020B0604020202020204" pitchFamily="34" charset="0"/>
                <a:cs typeface="Arial" panose="020B0604020202020204" pitchFamily="34" charset="0"/>
              </a:rPr>
              <a:t/>
            </a:r>
            <a:br>
              <a:rPr lang="en-US" sz="3200" dirty="0">
                <a:solidFill>
                  <a:schemeClr val="accent4">
                    <a:lumMod val="65000"/>
                    <a:lumOff val="35000"/>
                  </a:schemeClr>
                </a:solidFill>
                <a:latin typeface="Arial" panose="020B0604020202020204" pitchFamily="34" charset="0"/>
                <a:cs typeface="Arial" panose="020B0604020202020204" pitchFamily="34" charset="0"/>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US" sz="3200" dirty="0">
                <a:latin typeface="Arial" panose="020B0604020202020204" pitchFamily="34" charset="0"/>
                <a:cs typeface="Arial" panose="020B0604020202020204" pitchFamily="34" charset="0"/>
              </a:rPr>
              <a:t>FINANCIAL INFORMATION </a:t>
            </a: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ZA" dirty="0" smtClean="0"/>
              <a:t/>
            </a:r>
            <a:br>
              <a:rPr lang="en-ZA" dirty="0" smtClean="0"/>
            </a:br>
            <a:endParaRPr lang="en-US" dirty="0"/>
          </a:p>
        </p:txBody>
      </p:sp>
    </p:spTree>
    <p:extLst>
      <p:ext uri="{BB962C8B-B14F-4D97-AF65-F5344CB8AC3E}">
        <p14:creationId xmlns:p14="http://schemas.microsoft.com/office/powerpoint/2010/main" xmlns="" val="3020371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895357054"/>
              </p:ext>
            </p:extLst>
          </p:nvPr>
        </p:nvGraphicFramePr>
        <p:xfrm>
          <a:off x="138224" y="1122133"/>
          <a:ext cx="10398642" cy="6135435"/>
        </p:xfrm>
        <a:graphic>
          <a:graphicData uri="http://schemas.openxmlformats.org/drawingml/2006/table">
            <a:tbl>
              <a:tblPr/>
              <a:tblGrid>
                <a:gridCol w="2723835">
                  <a:extLst>
                    <a:ext uri="{9D8B030D-6E8A-4147-A177-3AD203B41FA5}">
                      <a16:colId xmlns:a16="http://schemas.microsoft.com/office/drawing/2014/main" xmlns="" val="20000"/>
                    </a:ext>
                  </a:extLst>
                </a:gridCol>
                <a:gridCol w="2819971">
                  <a:extLst>
                    <a:ext uri="{9D8B030D-6E8A-4147-A177-3AD203B41FA5}">
                      <a16:colId xmlns:a16="http://schemas.microsoft.com/office/drawing/2014/main" xmlns="" val="20001"/>
                    </a:ext>
                  </a:extLst>
                </a:gridCol>
                <a:gridCol w="3156444">
                  <a:extLst>
                    <a:ext uri="{9D8B030D-6E8A-4147-A177-3AD203B41FA5}">
                      <a16:colId xmlns:a16="http://schemas.microsoft.com/office/drawing/2014/main" xmlns="" val="20002"/>
                    </a:ext>
                  </a:extLst>
                </a:gridCol>
                <a:gridCol w="1698392">
                  <a:extLst>
                    <a:ext uri="{9D8B030D-6E8A-4147-A177-3AD203B41FA5}">
                      <a16:colId xmlns:a16="http://schemas.microsoft.com/office/drawing/2014/main" xmlns="" val="20003"/>
                    </a:ext>
                  </a:extLst>
                </a:gridCol>
              </a:tblGrid>
              <a:tr h="489420">
                <a:tc>
                  <a:txBody>
                    <a:bodyPr/>
                    <a:lstStyle/>
                    <a:p>
                      <a:pPr algn="ctr" rtl="0" fontAlgn="b"/>
                      <a:r>
                        <a:rPr lang="en-ZA" sz="2200" b="1" i="0" u="none" strike="noStrike" dirty="0" smtClean="0">
                          <a:solidFill>
                            <a:srgbClr val="000000"/>
                          </a:solidFill>
                          <a:effectLst/>
                          <a:latin typeface="Calibri" panose="020F0502020204030204" pitchFamily="34" charset="0"/>
                        </a:rPr>
                        <a:t>Mar-19</a:t>
                      </a:r>
                      <a:endParaRPr lang="en-ZA" sz="2200" b="1"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ZA" sz="2200" b="1" i="0" u="none" strike="noStrike" dirty="0" smtClean="0">
                          <a:solidFill>
                            <a:srgbClr val="000000"/>
                          </a:solidFill>
                          <a:effectLst/>
                          <a:latin typeface="Calibri" panose="020F0502020204030204" pitchFamily="34" charset="0"/>
                        </a:rPr>
                        <a:t>Mar-18</a:t>
                      </a:r>
                      <a:endParaRPr lang="en-ZA" sz="2200" b="1"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ZA" sz="2200" b="1" i="0" u="none" strike="noStrike" dirty="0" smtClean="0">
                          <a:solidFill>
                            <a:srgbClr val="000000"/>
                          </a:solidFill>
                          <a:effectLst/>
                          <a:latin typeface="Calibri" panose="020F0502020204030204" pitchFamily="34" charset="0"/>
                        </a:rPr>
                        <a:t>Mar-17</a:t>
                      </a:r>
                      <a:endParaRPr lang="en-ZA" sz="2200" b="1" i="0" u="none" strike="noStrike" dirty="0">
                        <a:solidFill>
                          <a:srgbClr val="000000"/>
                        </a:solidFill>
                        <a:effectLst/>
                        <a:latin typeface="Calibri" panose="020F050202020403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ZA" sz="2200" b="1" i="0" u="none" strike="noStrike" dirty="0">
                          <a:solidFill>
                            <a:srgbClr val="000000"/>
                          </a:solidFill>
                          <a:effectLst/>
                          <a:latin typeface="Calibri" panose="020F0502020204030204" pitchFamily="34" charset="0"/>
                        </a:rPr>
                        <a:t>Movement</a:t>
                      </a:r>
                    </a:p>
                  </a:txBody>
                  <a:tcPr marL="5908" marR="5908" marT="59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0000"/>
                  </a:ext>
                </a:extLst>
              </a:tr>
              <a:tr h="603106">
                <a:tc gridSpan="3">
                  <a:txBody>
                    <a:bodyPr/>
                    <a:lstStyle/>
                    <a:p>
                      <a:pPr algn="ctr" rtl="0" fontAlgn="b"/>
                      <a:r>
                        <a:rPr lang="en-ZA" sz="2200" b="1" i="0" u="none" strike="noStrike" kern="1200" dirty="0" smtClean="0">
                          <a:solidFill>
                            <a:srgbClr val="000000"/>
                          </a:solidFill>
                          <a:effectLst/>
                          <a:latin typeface="Calibri" panose="020F0502020204030204" pitchFamily="34" charset="0"/>
                          <a:ea typeface="+mn-ea"/>
                          <a:cs typeface="+mn-cs"/>
                        </a:rPr>
                        <a:t>Overall audit opinion</a:t>
                      </a:r>
                      <a:r>
                        <a:rPr lang="en-ZA" sz="2200" b="1" i="0" u="none" strike="noStrike" kern="1200" dirty="0">
                          <a:solidFill>
                            <a:srgbClr val="000000"/>
                          </a:solidFill>
                          <a:effectLst/>
                          <a:latin typeface="Calibri" panose="020F0502020204030204" pitchFamily="34" charset="0"/>
                          <a:ea typeface="+mn-ea"/>
                          <a:cs typeface="+mn-cs"/>
                        </a:rPr>
                        <a:t> </a:t>
                      </a:r>
                    </a:p>
                  </a:txBody>
                  <a:tcPr marL="5908" marR="5908" marT="59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pPr algn="ctr" rtl="0" fontAlgn="b"/>
                      <a:endParaRPr lang="en-ZA" sz="2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b"/>
                      <a:endParaRPr lang="en-ZA" sz="28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a:solidFill>
                            <a:srgbClr val="00B0F0"/>
                          </a:solidFill>
                          <a:effectLst/>
                          <a:latin typeface="Calibri" panose="020F0502020204030204" pitchFamily="34" charset="0"/>
                        </a:rPr>
                        <a:t> </a:t>
                      </a:r>
                    </a:p>
                  </a:txBody>
                  <a:tcPr marL="5908" marR="5908" marT="59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01"/>
                  </a:ext>
                </a:extLst>
              </a:tr>
              <a:tr h="402509">
                <a:tc>
                  <a:txBody>
                    <a:bodyPr/>
                    <a:lstStyle/>
                    <a:p>
                      <a:pPr algn="ctr" rtl="0" fontAlgn="b"/>
                      <a:r>
                        <a:rPr lang="en-ZA" sz="2200" b="1" i="0" u="none" strike="noStrike" dirty="0" smtClean="0">
                          <a:solidFill>
                            <a:srgbClr val="000000"/>
                          </a:solidFill>
                          <a:effectLst/>
                          <a:latin typeface="Calibri" panose="020F0502020204030204" pitchFamily="34" charset="0"/>
                        </a:rPr>
                        <a:t>Clean audit</a:t>
                      </a:r>
                      <a:endParaRPr lang="en-ZA" sz="2200" b="1"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smtClean="0">
                          <a:solidFill>
                            <a:srgbClr val="000000"/>
                          </a:solidFill>
                          <a:effectLst/>
                          <a:latin typeface="Calibri" panose="020F0502020204030204" pitchFamily="34" charset="0"/>
                        </a:rPr>
                        <a:t>Clean audit</a:t>
                      </a:r>
                      <a:endParaRPr lang="en-ZA" sz="2200" b="1"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smtClean="0">
                          <a:solidFill>
                            <a:srgbClr val="000000"/>
                          </a:solidFill>
                          <a:effectLst/>
                          <a:latin typeface="Calibri" panose="020F0502020204030204" pitchFamily="34" charset="0"/>
                        </a:rPr>
                        <a:t>Clean audit</a:t>
                      </a:r>
                      <a:endParaRPr lang="en-ZA" sz="2200" b="1" i="0" u="none" strike="noStrike" dirty="0">
                        <a:solidFill>
                          <a:srgbClr val="000000"/>
                        </a:solidFill>
                        <a:effectLst/>
                        <a:latin typeface="Calibri" panose="020F050202020403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2200" b="1" i="0" u="none" strike="noStrike" dirty="0" smtClean="0">
                          <a:solidFill>
                            <a:srgbClr val="00B0F0"/>
                          </a:solidFill>
                          <a:effectLst/>
                          <a:latin typeface="Calibri" panose="020F0502020204030204" pitchFamily="34" charset="0"/>
                        </a:rPr>
                        <a:t>&lt;-&gt;</a:t>
                      </a:r>
                    </a:p>
                  </a:txBody>
                  <a:tcPr marL="5908" marR="5908" marT="59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32045">
                <a:tc>
                  <a:txBody>
                    <a:bodyPr/>
                    <a:lstStyle/>
                    <a:p>
                      <a:pPr algn="ctr" rtl="0" fontAlgn="b"/>
                      <a:endParaRPr lang="en-ZA" sz="2200" b="1"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ZA" sz="2200" b="1"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ZA" sz="2200" b="1" i="0" u="none" strike="noStrike" dirty="0">
                        <a:solidFill>
                          <a:srgbClr val="000000"/>
                        </a:solidFill>
                        <a:effectLst/>
                        <a:latin typeface="Calibri" panose="020F050202020403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ZA" sz="2200" b="1" i="0" u="none" strike="noStrike" dirty="0">
                        <a:solidFill>
                          <a:srgbClr val="00B0F0"/>
                        </a:solidFill>
                        <a:effectLst/>
                        <a:latin typeface="Calibri" panose="020F0502020204030204" pitchFamily="34" charset="0"/>
                      </a:endParaRPr>
                    </a:p>
                  </a:txBody>
                  <a:tcPr marL="5908" marR="5908" marT="59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592264">
                <a:tc gridSpan="3">
                  <a:txBody>
                    <a:bodyPr/>
                    <a:lstStyle/>
                    <a:p>
                      <a:pPr algn="ctr" rtl="0" fontAlgn="b"/>
                      <a:r>
                        <a:rPr lang="en-ZA" sz="2200" b="1" i="0" u="none" strike="noStrike" dirty="0" smtClean="0">
                          <a:solidFill>
                            <a:srgbClr val="000000"/>
                          </a:solidFill>
                          <a:effectLst/>
                          <a:latin typeface="Calibri" panose="020F0502020204030204" pitchFamily="34" charset="0"/>
                        </a:rPr>
                        <a:t>Annual financial </a:t>
                      </a:r>
                      <a:r>
                        <a:rPr lang="en-ZA" sz="2200" b="1" i="0" u="none" strike="noStrike" dirty="0">
                          <a:solidFill>
                            <a:srgbClr val="000000"/>
                          </a:solidFill>
                          <a:effectLst/>
                          <a:latin typeface="Calibri" panose="020F0502020204030204" pitchFamily="34" charset="0"/>
                        </a:rPr>
                        <a:t>statements</a:t>
                      </a:r>
                    </a:p>
                  </a:txBody>
                  <a:tcPr marL="5908" marR="5908" marT="59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a:txBody>
                    <a:bodyPr/>
                    <a:lstStyle/>
                    <a:p>
                      <a:pPr algn="ctr" rtl="0" fontAlgn="b"/>
                      <a:endParaRPr lang="en-ZA" sz="2200" b="1" i="0" u="none" strike="noStrike" dirty="0">
                        <a:solidFill>
                          <a:srgbClr val="00B0F0"/>
                        </a:solidFill>
                        <a:effectLst/>
                        <a:latin typeface="Calibri" panose="020F0502020204030204" pitchFamily="34" charset="0"/>
                      </a:endParaRPr>
                    </a:p>
                  </a:txBody>
                  <a:tcPr marL="5908" marR="5908" marT="59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02"/>
                  </a:ext>
                </a:extLst>
              </a:tr>
              <a:tr h="460011">
                <a:tc>
                  <a:txBody>
                    <a:bodyPr/>
                    <a:lstStyle/>
                    <a:p>
                      <a:pPr algn="ctr" rtl="0" fontAlgn="b"/>
                      <a:r>
                        <a:rPr lang="en-ZA" sz="2200" b="0" i="0" u="none" strike="noStrike" dirty="0" smtClean="0">
                          <a:solidFill>
                            <a:schemeClr val="tx1"/>
                          </a:solidFill>
                          <a:effectLst/>
                          <a:latin typeface="Calibri" panose="020F0502020204030204" pitchFamily="34" charset="0"/>
                        </a:rPr>
                        <a:t>Unqualified</a:t>
                      </a:r>
                      <a:endParaRPr lang="en-ZA" sz="2200" b="0" i="0" u="none" strike="noStrike" dirty="0">
                        <a:solidFill>
                          <a:schemeClr val="tx1"/>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0" i="0" u="none" strike="noStrike" dirty="0" smtClean="0">
                          <a:solidFill>
                            <a:schemeClr val="tx1"/>
                          </a:solidFill>
                          <a:effectLst/>
                          <a:latin typeface="Calibri" panose="020F0502020204030204" pitchFamily="34" charset="0"/>
                        </a:rPr>
                        <a:t>Unqualified</a:t>
                      </a:r>
                      <a:endParaRPr lang="en-ZA" sz="2200" b="0" i="0" u="none" strike="noStrike" dirty="0">
                        <a:solidFill>
                          <a:schemeClr val="tx1"/>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0" i="0" u="none" strike="noStrike" dirty="0" smtClean="0">
                          <a:solidFill>
                            <a:schemeClr val="tx1"/>
                          </a:solidFill>
                          <a:effectLst/>
                          <a:latin typeface="Calibri" panose="020F0502020204030204" pitchFamily="34" charset="0"/>
                        </a:rPr>
                        <a:t>Unqualified</a:t>
                      </a:r>
                      <a:endParaRPr lang="en-ZA" sz="2200" b="0" i="0" u="none" strike="noStrike" dirty="0">
                        <a:solidFill>
                          <a:schemeClr val="tx1"/>
                        </a:solidFill>
                        <a:effectLst/>
                        <a:latin typeface="Calibri" panose="020F050202020403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2200" b="1" i="0" u="none" strike="noStrike" dirty="0" smtClean="0">
                          <a:solidFill>
                            <a:srgbClr val="00B0F0"/>
                          </a:solidFill>
                          <a:effectLst/>
                          <a:latin typeface="Calibri" panose="020F0502020204030204" pitchFamily="34" charset="0"/>
                        </a:rPr>
                        <a:t>&lt;-&gt;</a:t>
                      </a:r>
                      <a:r>
                        <a:rPr lang="en-ZA" sz="2200" b="1" i="0" u="none" strike="noStrike" dirty="0">
                          <a:solidFill>
                            <a:srgbClr val="00B0F0"/>
                          </a:solidFill>
                          <a:effectLst/>
                          <a:latin typeface="Calibri" panose="020F0502020204030204" pitchFamily="34" charset="0"/>
                        </a:rPr>
                        <a:t> </a:t>
                      </a:r>
                    </a:p>
                  </a:txBody>
                  <a:tcPr marL="5908" marR="5908" marT="59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02226">
                <a:tc>
                  <a:txBody>
                    <a:bodyPr/>
                    <a:lstStyle/>
                    <a:p>
                      <a:pPr algn="ctr" rtl="0" fontAlgn="b"/>
                      <a:endParaRPr lang="en-ZA" sz="2200" b="0"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ZA" sz="2200" b="0"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ZA" sz="2200" b="0" i="0" u="none" strike="noStrike" dirty="0">
                        <a:solidFill>
                          <a:srgbClr val="000000"/>
                        </a:solidFill>
                        <a:effectLst/>
                        <a:latin typeface="Calibri" panose="020F050202020403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a:solidFill>
                            <a:srgbClr val="00B0F0"/>
                          </a:solidFill>
                          <a:effectLst/>
                          <a:latin typeface="Calibri" panose="020F0502020204030204" pitchFamily="34" charset="0"/>
                        </a:rPr>
                        <a:t> </a:t>
                      </a:r>
                    </a:p>
                  </a:txBody>
                  <a:tcPr marL="5908" marR="5908" marT="59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75298">
                <a:tc gridSpan="3">
                  <a:txBody>
                    <a:bodyPr/>
                    <a:lstStyle/>
                    <a:p>
                      <a:pPr algn="ctr" rtl="0" fontAlgn="b"/>
                      <a:r>
                        <a:rPr lang="en-ZA" sz="2200" b="1" i="0" u="none" strike="noStrike" dirty="0">
                          <a:solidFill>
                            <a:srgbClr val="000000"/>
                          </a:solidFill>
                          <a:effectLst/>
                          <a:latin typeface="Calibri" panose="020F0502020204030204" pitchFamily="34" charset="0"/>
                        </a:rPr>
                        <a:t>Compliance with laws and regulations</a:t>
                      </a:r>
                    </a:p>
                  </a:txBody>
                  <a:tcPr marL="5908" marR="5908" marT="59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a:txBody>
                    <a:bodyPr/>
                    <a:lstStyle/>
                    <a:p>
                      <a:pPr algn="ctr" rtl="0" fontAlgn="b"/>
                      <a:endParaRPr lang="en-ZA" sz="2200" b="1" i="0" u="none" strike="noStrike" dirty="0">
                        <a:solidFill>
                          <a:srgbClr val="00B0F0"/>
                        </a:solidFill>
                        <a:effectLst/>
                        <a:latin typeface="Calibri" panose="020F0502020204030204" pitchFamily="34" charset="0"/>
                      </a:endParaRPr>
                    </a:p>
                  </a:txBody>
                  <a:tcPr marL="5908" marR="5908" marT="59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05"/>
                  </a:ext>
                </a:extLst>
              </a:tr>
              <a:tr h="332045">
                <a:tc>
                  <a:txBody>
                    <a:bodyPr/>
                    <a:lstStyle/>
                    <a:p>
                      <a:pPr algn="ctr" rtl="0" fontAlgn="b"/>
                      <a:r>
                        <a:rPr lang="en-ZA" sz="2200" b="0" i="0" u="none" strike="noStrike" dirty="0" smtClean="0">
                          <a:solidFill>
                            <a:srgbClr val="000000"/>
                          </a:solidFill>
                          <a:effectLst/>
                          <a:latin typeface="Calibri" panose="020F0502020204030204" pitchFamily="34" charset="0"/>
                        </a:rPr>
                        <a:t>No material findings</a:t>
                      </a:r>
                      <a:endParaRPr lang="en-ZA" sz="2200" b="0" i="0" u="none" strike="noStrike" dirty="0">
                        <a:solidFill>
                          <a:srgbClr val="000000"/>
                        </a:solidFill>
                        <a:effectLst/>
                        <a:latin typeface="Calibri" panose="020F0502020204030204" pitchFamily="34" charset="0"/>
                      </a:endParaRPr>
                    </a:p>
                  </a:txBody>
                  <a:tcPr marL="5908" marR="5908" marT="59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0" i="0" u="none" strike="noStrike" dirty="0" smtClean="0">
                          <a:solidFill>
                            <a:srgbClr val="000000"/>
                          </a:solidFill>
                          <a:effectLst/>
                          <a:latin typeface="Calibri" panose="020F0502020204030204" pitchFamily="34" charset="0"/>
                        </a:rPr>
                        <a:t>No material findings</a:t>
                      </a:r>
                      <a:endParaRPr lang="en-ZA" sz="2200" b="0"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0" i="0" u="none" strike="noStrike" dirty="0" smtClean="0">
                          <a:solidFill>
                            <a:srgbClr val="000000"/>
                          </a:solidFill>
                          <a:effectLst/>
                          <a:latin typeface="Calibri" panose="020F0502020204030204" pitchFamily="34" charset="0"/>
                        </a:rPr>
                        <a:t>No material findings</a:t>
                      </a:r>
                      <a:endParaRPr lang="en-ZA" sz="2200" b="0" i="0" u="none" strike="noStrike" dirty="0">
                        <a:solidFill>
                          <a:srgbClr val="000000"/>
                        </a:solidFill>
                        <a:effectLst/>
                        <a:latin typeface="Calibri" panose="020F050202020403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2200" b="1" i="0" u="none" strike="noStrike" dirty="0" smtClean="0">
                          <a:solidFill>
                            <a:srgbClr val="00B0F0"/>
                          </a:solidFill>
                          <a:effectLst/>
                          <a:latin typeface="Calibri" panose="020F0502020204030204" pitchFamily="34" charset="0"/>
                        </a:rPr>
                        <a:t>&lt;-&gt;</a:t>
                      </a:r>
                      <a:r>
                        <a:rPr lang="en-ZA" sz="2200" b="1" i="0" u="none" strike="noStrike" dirty="0">
                          <a:solidFill>
                            <a:srgbClr val="00B0F0"/>
                          </a:solidFill>
                          <a:effectLst/>
                          <a:latin typeface="Calibri" panose="020F0502020204030204" pitchFamily="34" charset="0"/>
                        </a:rPr>
                        <a:t> </a:t>
                      </a:r>
                    </a:p>
                  </a:txBody>
                  <a:tcPr marL="5908" marR="5908" marT="59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32045">
                <a:tc>
                  <a:txBody>
                    <a:bodyPr/>
                    <a:lstStyle/>
                    <a:p>
                      <a:pPr algn="ctr" rtl="0" fontAlgn="b"/>
                      <a:endParaRPr lang="en-ZA" sz="2200" b="0" i="0" u="none" strike="noStrike" dirty="0">
                        <a:solidFill>
                          <a:srgbClr val="000000"/>
                        </a:solidFill>
                        <a:effectLst/>
                        <a:latin typeface="Calibri" panose="020F0502020204030204" pitchFamily="34" charset="0"/>
                      </a:endParaRPr>
                    </a:p>
                  </a:txBody>
                  <a:tcPr marL="5908" marR="5908" marT="59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ZA" sz="2200" b="0"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ZA" sz="2200" b="0" i="0" u="none" strike="noStrike" dirty="0">
                        <a:solidFill>
                          <a:srgbClr val="000000"/>
                        </a:solidFill>
                        <a:effectLst/>
                        <a:latin typeface="Calibri" panose="020F050202020403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ZA" sz="2200" b="1" i="0" u="none" strike="noStrike" dirty="0">
                        <a:solidFill>
                          <a:srgbClr val="00B0F0"/>
                        </a:solidFill>
                        <a:effectLst/>
                        <a:latin typeface="Calibri" panose="020F0502020204030204" pitchFamily="34" charset="0"/>
                      </a:endParaRPr>
                    </a:p>
                  </a:txBody>
                  <a:tcPr marL="5908" marR="5908" marT="59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752894">
                <a:tc gridSpan="3">
                  <a:txBody>
                    <a:bodyPr/>
                    <a:lstStyle/>
                    <a:p>
                      <a:pPr algn="ctr" rtl="0" fontAlgn="b"/>
                      <a:r>
                        <a:rPr lang="en-ZA" sz="2200" b="1" i="0" u="none" strike="noStrike" dirty="0">
                          <a:solidFill>
                            <a:srgbClr val="000000"/>
                          </a:solidFill>
                          <a:effectLst/>
                          <a:latin typeface="Calibri" panose="020F0502020204030204" pitchFamily="34" charset="0"/>
                        </a:rPr>
                        <a:t>Predetermined objectives (Performance Information)</a:t>
                      </a:r>
                    </a:p>
                  </a:txBody>
                  <a:tcPr marL="5908" marR="5908" marT="59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a:txBody>
                    <a:bodyPr/>
                    <a:lstStyle/>
                    <a:p>
                      <a:pPr algn="ctr" rtl="0" fontAlgn="b"/>
                      <a:endParaRPr lang="en-ZA" sz="2200" b="1" i="0" u="none" strike="noStrike" dirty="0">
                        <a:solidFill>
                          <a:srgbClr val="00B0F0"/>
                        </a:solidFill>
                        <a:effectLst/>
                        <a:latin typeface="Calibri" panose="020F0502020204030204" pitchFamily="34" charset="0"/>
                      </a:endParaRPr>
                    </a:p>
                  </a:txBody>
                  <a:tcPr marL="5908" marR="5908" marT="59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07"/>
                  </a:ext>
                </a:extLst>
              </a:tr>
              <a:tr h="431634">
                <a:tc>
                  <a:txBody>
                    <a:bodyPr/>
                    <a:lstStyle/>
                    <a:p>
                      <a:pPr algn="ctr" rtl="0" fontAlgn="b"/>
                      <a:r>
                        <a:rPr lang="en-ZA" sz="2200" b="0" i="0" u="none" strike="noStrike" dirty="0" smtClean="0">
                          <a:solidFill>
                            <a:srgbClr val="000000"/>
                          </a:solidFill>
                          <a:effectLst/>
                          <a:latin typeface="Calibri" panose="020F0502020204030204" pitchFamily="34" charset="0"/>
                        </a:rPr>
                        <a:t>Unqualified</a:t>
                      </a:r>
                      <a:endParaRPr lang="en-ZA" sz="2200" b="0"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2200" b="0" i="0" u="none" strike="noStrike" dirty="0" smtClean="0">
                          <a:solidFill>
                            <a:srgbClr val="000000"/>
                          </a:solidFill>
                          <a:effectLst/>
                          <a:latin typeface="Calibri" panose="020F0502020204030204" pitchFamily="34" charset="0"/>
                        </a:rPr>
                        <a:t>Unqualified</a:t>
                      </a:r>
                      <a:endParaRPr lang="en-ZA" sz="2200" b="0"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2200" b="0" i="0" u="none" strike="noStrike" dirty="0" smtClean="0">
                          <a:solidFill>
                            <a:srgbClr val="000000"/>
                          </a:solidFill>
                          <a:effectLst/>
                          <a:latin typeface="Calibri" panose="020F0502020204030204" pitchFamily="34" charset="0"/>
                        </a:rPr>
                        <a:t>Unqualified</a:t>
                      </a:r>
                      <a:endParaRPr lang="en-ZA" sz="2200" b="0"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2200" b="1" i="0" u="none" strike="noStrike" dirty="0">
                          <a:solidFill>
                            <a:srgbClr val="00B0F0"/>
                          </a:solidFill>
                          <a:effectLst/>
                          <a:latin typeface="Calibri" panose="020F0502020204030204" pitchFamily="34" charset="0"/>
                        </a:rPr>
                        <a:t> </a:t>
                      </a:r>
                      <a:r>
                        <a:rPr lang="en-ZA" sz="2200" b="1" i="0" u="none" strike="noStrike" dirty="0" smtClean="0">
                          <a:solidFill>
                            <a:srgbClr val="00B0F0"/>
                          </a:solidFill>
                          <a:effectLst/>
                          <a:latin typeface="Calibri" panose="020F0502020204030204" pitchFamily="34" charset="0"/>
                        </a:rPr>
                        <a:t>&lt;-&gt;</a:t>
                      </a:r>
                    </a:p>
                  </a:txBody>
                  <a:tcPr marL="5908" marR="5908" marT="59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02509">
                <a:tc>
                  <a:txBody>
                    <a:bodyPr/>
                    <a:lstStyle/>
                    <a:p>
                      <a:pPr algn="ctr" rtl="0" fontAlgn="b"/>
                      <a:endParaRPr lang="en-ZA" sz="2200" b="0"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endParaRPr lang="en-ZA" sz="2200" b="0"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endParaRPr lang="en-ZA" sz="2200" b="0" i="0" u="none" strike="noStrike" dirty="0">
                        <a:solidFill>
                          <a:srgbClr val="000000"/>
                        </a:solidFill>
                        <a:effectLst/>
                        <a:latin typeface="Calibri" panose="020F0502020204030204" pitchFamily="34" charset="0"/>
                      </a:endParaRPr>
                    </a:p>
                  </a:txBody>
                  <a:tcPr marL="5908" marR="5908" marT="59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endParaRPr lang="en-ZA" sz="2200" b="1" i="0" u="none" strike="noStrike" dirty="0">
                        <a:solidFill>
                          <a:srgbClr val="00B0F0"/>
                        </a:solidFill>
                        <a:effectLst/>
                        <a:latin typeface="Calibri" panose="020F0502020204030204" pitchFamily="34" charset="0"/>
                      </a:endParaRPr>
                    </a:p>
                  </a:txBody>
                  <a:tcPr marL="5908" marR="5908" marT="59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946253" y="236339"/>
            <a:ext cx="8564054" cy="770337"/>
          </a:xfrm>
        </p:spPr>
        <p:txBody>
          <a:bodyPr>
            <a:normAutofit fontScale="90000"/>
          </a:bodyPr>
          <a:lstStyle/>
          <a:p>
            <a:pPr algn="ctr"/>
            <a:r>
              <a:rPr lang="en-ZA" dirty="0"/>
              <a:t>REPORT OF THE AUDITOR-GENERAL – 2018/19</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sp>
        <p:nvSpPr>
          <p:cNvPr id="2" name="Slide Number Placeholder 1"/>
          <p:cNvSpPr>
            <a:spLocks noGrp="1"/>
          </p:cNvSpPr>
          <p:nvPr>
            <p:ph type="sldNum" sz="quarter" idx="12"/>
          </p:nvPr>
        </p:nvSpPr>
        <p:spPr/>
        <p:txBody>
          <a:bodyPr/>
          <a:lstStyle/>
          <a:p>
            <a:fld id="{F808627B-F915-7940-8094-9D0FE90F5C69}" type="slidenum">
              <a:rPr lang="en-US" smtClean="0"/>
              <a:pPr/>
              <a:t>26</a:t>
            </a:fld>
            <a:endParaRPr lang="en-US" dirty="0"/>
          </a:p>
        </p:txBody>
      </p:sp>
    </p:spTree>
    <p:extLst>
      <p:ext uri="{BB962C8B-B14F-4D97-AF65-F5344CB8AC3E}">
        <p14:creationId xmlns:p14="http://schemas.microsoft.com/office/powerpoint/2010/main" xmlns="" val="4256395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946253" y="236339"/>
            <a:ext cx="8564054" cy="770337"/>
          </a:xfrm>
        </p:spPr>
        <p:txBody>
          <a:bodyPr>
            <a:normAutofit fontScale="90000"/>
          </a:bodyPr>
          <a:lstStyle/>
          <a:p>
            <a:pPr algn="ctr"/>
            <a:r>
              <a:rPr lang="en-ZA" dirty="0"/>
              <a:t>ANNUAL FINANCIAL STATEMENTS – </a:t>
            </a:r>
            <a:r>
              <a:rPr lang="en-ZA" dirty="0" smtClean="0"/>
              <a:t>2018/19</a:t>
            </a: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10" name="Table 9"/>
          <p:cNvGraphicFramePr>
            <a:graphicFrameLocks noGrp="1"/>
          </p:cNvGraphicFramePr>
          <p:nvPr>
            <p:extLst>
              <p:ext uri="{D42A27DB-BD31-4B8C-83A1-F6EECF244321}">
                <p14:modId xmlns:p14="http://schemas.microsoft.com/office/powerpoint/2010/main" xmlns="" val="2338027954"/>
              </p:ext>
            </p:extLst>
          </p:nvPr>
        </p:nvGraphicFramePr>
        <p:xfrm>
          <a:off x="85060" y="1122133"/>
          <a:ext cx="10462437" cy="6076114"/>
        </p:xfrm>
        <a:graphic>
          <a:graphicData uri="http://schemas.openxmlformats.org/drawingml/2006/table">
            <a:tbl>
              <a:tblPr/>
              <a:tblGrid>
                <a:gridCol w="2161720">
                  <a:extLst>
                    <a:ext uri="{9D8B030D-6E8A-4147-A177-3AD203B41FA5}">
                      <a16:colId xmlns:a16="http://schemas.microsoft.com/office/drawing/2014/main" xmlns="" val="20000"/>
                    </a:ext>
                  </a:extLst>
                </a:gridCol>
                <a:gridCol w="2134469">
                  <a:extLst>
                    <a:ext uri="{9D8B030D-6E8A-4147-A177-3AD203B41FA5}">
                      <a16:colId xmlns:a16="http://schemas.microsoft.com/office/drawing/2014/main" xmlns="" val="20001"/>
                    </a:ext>
                  </a:extLst>
                </a:gridCol>
                <a:gridCol w="1572768">
                  <a:extLst>
                    <a:ext uri="{9D8B030D-6E8A-4147-A177-3AD203B41FA5}">
                      <a16:colId xmlns:a16="http://schemas.microsoft.com/office/drawing/2014/main" xmlns="" val="20002"/>
                    </a:ext>
                  </a:extLst>
                </a:gridCol>
                <a:gridCol w="1572768">
                  <a:extLst>
                    <a:ext uri="{9D8B030D-6E8A-4147-A177-3AD203B41FA5}">
                      <a16:colId xmlns:a16="http://schemas.microsoft.com/office/drawing/2014/main" xmlns="" val="20003"/>
                    </a:ext>
                  </a:extLst>
                </a:gridCol>
                <a:gridCol w="1510356">
                  <a:extLst>
                    <a:ext uri="{9D8B030D-6E8A-4147-A177-3AD203B41FA5}">
                      <a16:colId xmlns:a16="http://schemas.microsoft.com/office/drawing/2014/main" xmlns="" val="20004"/>
                    </a:ext>
                  </a:extLst>
                </a:gridCol>
                <a:gridCol w="1510356">
                  <a:extLst>
                    <a:ext uri="{9D8B030D-6E8A-4147-A177-3AD203B41FA5}">
                      <a16:colId xmlns:a16="http://schemas.microsoft.com/office/drawing/2014/main" xmlns="" val="20005"/>
                    </a:ext>
                  </a:extLst>
                </a:gridCol>
              </a:tblGrid>
              <a:tr h="428328">
                <a:tc gridSpan="6">
                  <a:txBody>
                    <a:bodyPr/>
                    <a:lstStyle/>
                    <a:p>
                      <a:pPr algn="ctr" rtl="0" fontAlgn="b"/>
                      <a:r>
                        <a:rPr lang="en-ZA" sz="2200" b="1" i="0" u="none" strike="noStrike" dirty="0">
                          <a:solidFill>
                            <a:srgbClr val="000000"/>
                          </a:solidFill>
                          <a:effectLst/>
                          <a:latin typeface="Times New Roman" panose="02020603050405020304" pitchFamily="18" charset="0"/>
                        </a:rPr>
                        <a:t>Financial Position</a:t>
                      </a:r>
                    </a:p>
                  </a:txBody>
                  <a:tcPr marL="5336" marR="5336" marT="53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000083">
                <a:tc>
                  <a:txBody>
                    <a:bodyPr/>
                    <a:lstStyle/>
                    <a:p>
                      <a:pPr algn="l" rtl="0" fontAlgn="b"/>
                      <a:r>
                        <a:rPr lang="en-ZA" sz="2200" b="1" i="0" u="none" strike="noStrike" dirty="0">
                          <a:solidFill>
                            <a:srgbClr val="000000"/>
                          </a:solidFill>
                          <a:effectLst/>
                          <a:latin typeface="Times New Roman" panose="02020603050405020304" pitchFamily="18" charset="0"/>
                        </a:rPr>
                        <a:t>Description</a:t>
                      </a:r>
                    </a:p>
                  </a:txBody>
                  <a:tcPr marL="5336" marR="5336" marT="53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n-ZA" sz="2200" b="1" i="0" u="none" strike="noStrike" dirty="0" smtClean="0">
                          <a:solidFill>
                            <a:srgbClr val="000000"/>
                          </a:solidFill>
                          <a:effectLst/>
                          <a:latin typeface="Times New Roman" panose="02020603050405020304" pitchFamily="18" charset="0"/>
                        </a:rPr>
                        <a:t>Mar-19</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n-ZA" sz="2200" b="1" i="0" u="none" strike="noStrike" dirty="0" smtClean="0">
                          <a:solidFill>
                            <a:srgbClr val="000000"/>
                          </a:solidFill>
                          <a:effectLst/>
                          <a:latin typeface="Times New Roman" panose="02020603050405020304" pitchFamily="18" charset="0"/>
                        </a:rPr>
                        <a:t>Mar-18</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n-ZA" sz="2200" b="1" i="0" u="none" strike="noStrike" dirty="0" smtClean="0">
                          <a:solidFill>
                            <a:srgbClr val="000000"/>
                          </a:solidFill>
                          <a:effectLst/>
                          <a:latin typeface="Times New Roman" panose="02020603050405020304" pitchFamily="18" charset="0"/>
                        </a:rPr>
                        <a:t>Mar-17</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p>
                      <a:pPr algn="ctr" rtl="0" fontAlgn="b"/>
                      <a:r>
                        <a:rPr lang="en-ZA" sz="2200" b="1" i="0" u="none" strike="noStrike" dirty="0" smtClean="0">
                          <a:solidFill>
                            <a:srgbClr val="000000"/>
                          </a:solidFill>
                          <a:effectLst/>
                          <a:latin typeface="Times New Roman" panose="02020603050405020304" pitchFamily="18" charset="0"/>
                        </a:rPr>
                        <a:t>Variance (2019 v 2018)</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pPr algn="ctr" rtl="0" fontAlgn="b"/>
                      <a:endParaRPr lang="en-ZA" sz="2800" b="1" i="0" u="none" strike="noStrike" dirty="0">
                        <a:solidFill>
                          <a:srgbClr val="000000"/>
                        </a:solidFill>
                        <a:effectLst/>
                        <a:latin typeface="Times New Roman" panose="02020603050405020304" pitchFamily="18" charset="0"/>
                      </a:endParaRPr>
                    </a:p>
                  </a:txBody>
                  <a:tcPr marL="6882" marR="6882" marT="6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1"/>
                  </a:ext>
                </a:extLst>
              </a:tr>
              <a:tr h="428328">
                <a:tc>
                  <a:txBody>
                    <a:bodyPr/>
                    <a:lstStyle/>
                    <a:p>
                      <a:pPr algn="l" rtl="0" fontAlgn="b"/>
                      <a:r>
                        <a:rPr lang="en-ZA" sz="2200" b="1" i="0" u="none" strike="noStrike" dirty="0">
                          <a:solidFill>
                            <a:srgbClr val="000000"/>
                          </a:solidFill>
                          <a:effectLst/>
                          <a:latin typeface="Times New Roman" panose="02020603050405020304" pitchFamily="18" charset="0"/>
                        </a:rPr>
                        <a:t> </a:t>
                      </a:r>
                    </a:p>
                  </a:txBody>
                  <a:tcPr marL="5336" marR="5336" marT="53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a:solidFill>
                            <a:srgbClr val="000000"/>
                          </a:solidFill>
                          <a:effectLst/>
                          <a:latin typeface="Times New Roman" panose="02020603050405020304" pitchFamily="18" charset="0"/>
                        </a:rPr>
                        <a:t>R'000</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a:solidFill>
                            <a:srgbClr val="000000"/>
                          </a:solidFill>
                          <a:effectLst/>
                          <a:latin typeface="Times New Roman" panose="02020603050405020304" pitchFamily="18" charset="0"/>
                        </a:rPr>
                        <a:t>R'000</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a:solidFill>
                            <a:srgbClr val="000000"/>
                          </a:solidFill>
                          <a:effectLst/>
                          <a:latin typeface="Times New Roman" panose="02020603050405020304" pitchFamily="18" charset="0"/>
                        </a:rPr>
                        <a:t>R'000</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a:solidFill>
                            <a:srgbClr val="000000"/>
                          </a:solidFill>
                          <a:effectLst/>
                          <a:latin typeface="Times New Roman" panose="02020603050405020304" pitchFamily="18" charset="0"/>
                        </a:rPr>
                        <a:t>R'000</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a:solidFill>
                            <a:srgbClr val="000000"/>
                          </a:solidFill>
                          <a:effectLst/>
                          <a:latin typeface="Times New Roman" panose="02020603050405020304" pitchFamily="18" charset="0"/>
                        </a:rPr>
                        <a:t>%</a:t>
                      </a:r>
                    </a:p>
                  </a:txBody>
                  <a:tcPr marL="5336" marR="5336" marT="53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28328">
                <a:tc>
                  <a:txBody>
                    <a:bodyPr/>
                    <a:lstStyle/>
                    <a:p>
                      <a:pPr algn="l" rtl="0" fontAlgn="b"/>
                      <a:r>
                        <a:rPr lang="en-ZA" sz="2200" b="1" i="0" u="none" strike="noStrike" dirty="0">
                          <a:solidFill>
                            <a:srgbClr val="000000"/>
                          </a:solidFill>
                          <a:effectLst/>
                          <a:latin typeface="Times New Roman" panose="02020603050405020304" pitchFamily="18" charset="0"/>
                        </a:rPr>
                        <a:t>Assets</a:t>
                      </a:r>
                    </a:p>
                  </a:txBody>
                  <a:tcPr marL="5336" marR="5336" marT="53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0"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0"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0"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0"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0"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92751">
                <a:tc>
                  <a:txBody>
                    <a:bodyPr/>
                    <a:lstStyle/>
                    <a:p>
                      <a:pPr algn="l" rtl="0" fontAlgn="b"/>
                      <a:r>
                        <a:rPr lang="en-ZA" sz="2200" b="0" i="0" u="none" strike="noStrike" dirty="0">
                          <a:solidFill>
                            <a:srgbClr val="000000"/>
                          </a:solidFill>
                          <a:effectLst/>
                          <a:latin typeface="Times New Roman" panose="02020603050405020304" pitchFamily="18" charset="0"/>
                        </a:rPr>
                        <a:t>Non-current assets</a:t>
                      </a:r>
                    </a:p>
                  </a:txBody>
                  <a:tcPr marL="5336" marR="5336" marT="53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0" i="0" u="none" strike="noStrike" dirty="0" smtClean="0">
                          <a:solidFill>
                            <a:srgbClr val="000000"/>
                          </a:solidFill>
                          <a:effectLst/>
                          <a:latin typeface="Times New Roman" panose="02020603050405020304" pitchFamily="18" charset="0"/>
                        </a:rPr>
                        <a:t>74 615</a:t>
                      </a:r>
                      <a:endParaRPr lang="en-ZA" sz="2200" b="0"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0" i="0" u="none" strike="noStrike" dirty="0" smtClean="0">
                          <a:solidFill>
                            <a:srgbClr val="000000"/>
                          </a:solidFill>
                          <a:effectLst/>
                          <a:latin typeface="Times New Roman" panose="02020603050405020304" pitchFamily="18" charset="0"/>
                        </a:rPr>
                        <a:t>68 094</a:t>
                      </a:r>
                      <a:endParaRPr lang="en-ZA" sz="2200" b="0"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0" i="0" u="none" strike="noStrike" dirty="0" smtClean="0">
                          <a:solidFill>
                            <a:srgbClr val="000000"/>
                          </a:solidFill>
                          <a:effectLst/>
                          <a:latin typeface="Times New Roman" panose="02020603050405020304" pitchFamily="18" charset="0"/>
                        </a:rPr>
                        <a:t>55</a:t>
                      </a:r>
                      <a:r>
                        <a:rPr lang="en-ZA" sz="2200" b="0" i="0" u="none" strike="noStrike" baseline="0" dirty="0" smtClean="0">
                          <a:solidFill>
                            <a:srgbClr val="000000"/>
                          </a:solidFill>
                          <a:effectLst/>
                          <a:latin typeface="Times New Roman" panose="02020603050405020304" pitchFamily="18" charset="0"/>
                        </a:rPr>
                        <a:t> 391</a:t>
                      </a:r>
                      <a:endParaRPr lang="en-ZA" sz="2200" b="0"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200" b="0" i="0" u="none" strike="noStrike" dirty="0" smtClean="0">
                          <a:solidFill>
                            <a:srgbClr val="000000"/>
                          </a:solidFill>
                          <a:effectLst/>
                          <a:latin typeface="Times New Roman" panose="02020603050405020304" pitchFamily="18" charset="0"/>
                        </a:rPr>
                        <a:t>6 521</a:t>
                      </a:r>
                      <a:endParaRPr lang="en-ZA" sz="2200" b="0"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0" i="0" u="none" strike="noStrike" dirty="0" smtClean="0">
                          <a:solidFill>
                            <a:srgbClr val="000000"/>
                          </a:solidFill>
                          <a:effectLst/>
                          <a:latin typeface="Times New Roman" panose="02020603050405020304" pitchFamily="18" charset="0"/>
                        </a:rPr>
                        <a:t>10%</a:t>
                      </a:r>
                      <a:endParaRPr lang="en-ZA" sz="2200" b="0"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28328">
                <a:tc>
                  <a:txBody>
                    <a:bodyPr/>
                    <a:lstStyle/>
                    <a:p>
                      <a:pPr algn="l" rtl="0" fontAlgn="b"/>
                      <a:r>
                        <a:rPr lang="en-ZA" sz="2200" b="0" i="0" u="none" strike="noStrike" dirty="0">
                          <a:solidFill>
                            <a:srgbClr val="000000"/>
                          </a:solidFill>
                          <a:effectLst/>
                          <a:latin typeface="Times New Roman" panose="02020603050405020304" pitchFamily="18" charset="0"/>
                        </a:rPr>
                        <a:t>Current assets</a:t>
                      </a:r>
                    </a:p>
                  </a:txBody>
                  <a:tcPr marL="5336" marR="5336" marT="53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0" i="0" u="none" strike="noStrike" dirty="0" smtClean="0">
                          <a:solidFill>
                            <a:srgbClr val="000000"/>
                          </a:solidFill>
                          <a:effectLst/>
                          <a:latin typeface="Times New Roman" panose="02020603050405020304" pitchFamily="18" charset="0"/>
                        </a:rPr>
                        <a:t>769 505</a:t>
                      </a:r>
                      <a:endParaRPr lang="en-ZA" sz="2200" b="0"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0" i="0" u="none" strike="noStrike" dirty="0" smtClean="0">
                          <a:solidFill>
                            <a:srgbClr val="000000"/>
                          </a:solidFill>
                          <a:effectLst/>
                          <a:latin typeface="Times New Roman" panose="02020603050405020304" pitchFamily="18" charset="0"/>
                        </a:rPr>
                        <a:t>675 636</a:t>
                      </a:r>
                      <a:endParaRPr lang="en-ZA" sz="2200" b="0"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0" i="0" u="none" strike="noStrike" dirty="0" smtClean="0">
                          <a:solidFill>
                            <a:srgbClr val="000000"/>
                          </a:solidFill>
                          <a:effectLst/>
                          <a:latin typeface="Times New Roman" panose="02020603050405020304" pitchFamily="18" charset="0"/>
                        </a:rPr>
                        <a:t>1 560 211</a:t>
                      </a:r>
                      <a:endParaRPr lang="en-ZA" sz="2200" b="0"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200" b="0" i="0" u="none" strike="noStrike" dirty="0" smtClean="0">
                          <a:solidFill>
                            <a:srgbClr val="000000"/>
                          </a:solidFill>
                          <a:effectLst/>
                          <a:latin typeface="Times New Roman" panose="02020603050405020304" pitchFamily="18" charset="0"/>
                        </a:rPr>
                        <a:t>93 869</a:t>
                      </a:r>
                      <a:endParaRPr lang="en-ZA" sz="2200" b="0"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0" i="0" u="none" strike="noStrike" dirty="0" smtClean="0">
                          <a:solidFill>
                            <a:srgbClr val="000000"/>
                          </a:solidFill>
                          <a:effectLst/>
                          <a:latin typeface="Times New Roman" panose="02020603050405020304" pitchFamily="18" charset="0"/>
                        </a:rPr>
                        <a:t>14%</a:t>
                      </a:r>
                      <a:endParaRPr lang="en-ZA" sz="2200" b="0"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28328">
                <a:tc>
                  <a:txBody>
                    <a:bodyPr/>
                    <a:lstStyle/>
                    <a:p>
                      <a:pPr algn="l" rtl="0" fontAlgn="b"/>
                      <a:r>
                        <a:rPr lang="en-ZA" sz="2200" b="1" i="0" u="none" strike="noStrike" dirty="0">
                          <a:solidFill>
                            <a:srgbClr val="000000"/>
                          </a:solidFill>
                          <a:effectLst/>
                          <a:latin typeface="Times New Roman" panose="02020603050405020304" pitchFamily="18" charset="0"/>
                        </a:rPr>
                        <a:t>Total Assets</a:t>
                      </a:r>
                    </a:p>
                  </a:txBody>
                  <a:tcPr marL="5336" marR="5336" marT="53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n-ZA" sz="2200" b="1" i="0" u="none" strike="noStrike" dirty="0" smtClean="0">
                          <a:solidFill>
                            <a:srgbClr val="000000"/>
                          </a:solidFill>
                          <a:effectLst/>
                          <a:latin typeface="Times New Roman" panose="02020603050405020304" pitchFamily="18" charset="0"/>
                        </a:rPr>
                        <a:t>844 120</a:t>
                      </a:r>
                      <a:endParaRPr lang="en-ZA" sz="2200" b="1" i="0" u="none" strike="noStrike" dirty="0">
                        <a:solidFill>
                          <a:srgbClr val="000000"/>
                        </a:solidFill>
                        <a:effectLst/>
                        <a:latin typeface="Times New Roman" panose="02020603050405020304" pitchFamily="18" charset="0"/>
                      </a:endParaRPr>
                    </a:p>
                  </a:txBody>
                  <a:tcPr marL="5336" marR="5336" marT="5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n-ZA" sz="2200" b="1" i="0" u="none" strike="noStrike" dirty="0" smtClean="0">
                          <a:solidFill>
                            <a:srgbClr val="000000"/>
                          </a:solidFill>
                          <a:effectLst/>
                          <a:latin typeface="Times New Roman" panose="02020603050405020304" pitchFamily="18" charset="0"/>
                        </a:rPr>
                        <a:t>743 730</a:t>
                      </a:r>
                      <a:endParaRPr lang="en-ZA" sz="2200" b="1" i="0" u="none" strike="noStrike" dirty="0">
                        <a:solidFill>
                          <a:srgbClr val="000000"/>
                        </a:solidFill>
                        <a:effectLst/>
                        <a:latin typeface="Times New Roman" panose="02020603050405020304" pitchFamily="18" charset="0"/>
                      </a:endParaRPr>
                    </a:p>
                  </a:txBody>
                  <a:tcPr marL="5336" marR="5336" marT="5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n-ZA" sz="2200" b="1" i="0" u="none" strike="noStrike" dirty="0" smtClean="0">
                          <a:solidFill>
                            <a:srgbClr val="000000"/>
                          </a:solidFill>
                          <a:effectLst/>
                          <a:latin typeface="Times New Roman" panose="02020603050405020304" pitchFamily="18" charset="0"/>
                        </a:rPr>
                        <a:t>1 615 602</a:t>
                      </a:r>
                      <a:endParaRPr lang="en-ZA" sz="2200" b="1" i="0" u="none" strike="noStrike" dirty="0">
                        <a:solidFill>
                          <a:srgbClr val="000000"/>
                        </a:solidFill>
                        <a:effectLst/>
                        <a:latin typeface="Times New Roman" panose="02020603050405020304" pitchFamily="18" charset="0"/>
                      </a:endParaRPr>
                    </a:p>
                  </a:txBody>
                  <a:tcPr marL="5336" marR="5336" marT="5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en-ZA" sz="2200" b="1" i="0" u="none" strike="noStrike" dirty="0" smtClean="0">
                          <a:solidFill>
                            <a:srgbClr val="000000"/>
                          </a:solidFill>
                          <a:effectLst/>
                          <a:latin typeface="Times New Roman" panose="02020603050405020304" pitchFamily="18" charset="0"/>
                        </a:rPr>
                        <a:t>100 390</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ZA" sz="2200" b="1" i="0" u="none" strike="noStrike" dirty="0" smtClean="0">
                          <a:solidFill>
                            <a:srgbClr val="000000"/>
                          </a:solidFill>
                          <a:effectLst/>
                          <a:latin typeface="Times New Roman" panose="02020603050405020304" pitchFamily="18" charset="0"/>
                        </a:rPr>
                        <a:t>13%</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0006"/>
                  </a:ext>
                </a:extLst>
              </a:tr>
              <a:tr h="428328">
                <a:tc>
                  <a:txBody>
                    <a:bodyPr/>
                    <a:lstStyle/>
                    <a:p>
                      <a:pPr algn="l" rtl="0" fontAlgn="b"/>
                      <a:r>
                        <a:rPr lang="en-ZA" sz="2200" b="1" i="0" u="none" strike="noStrike" dirty="0">
                          <a:solidFill>
                            <a:srgbClr val="000000"/>
                          </a:solidFill>
                          <a:effectLst/>
                          <a:latin typeface="Times New Roman" panose="02020603050405020304" pitchFamily="18" charset="0"/>
                        </a:rPr>
                        <a:t> </a:t>
                      </a:r>
                    </a:p>
                  </a:txBody>
                  <a:tcPr marL="5336" marR="5336" marT="53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1"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1"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1"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1"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28328">
                <a:tc>
                  <a:txBody>
                    <a:bodyPr/>
                    <a:lstStyle/>
                    <a:p>
                      <a:pPr algn="l" rtl="0" fontAlgn="b"/>
                      <a:r>
                        <a:rPr lang="en-ZA" sz="2200" b="1" i="0" u="none" strike="noStrike" dirty="0">
                          <a:solidFill>
                            <a:srgbClr val="000000"/>
                          </a:solidFill>
                          <a:effectLst/>
                          <a:latin typeface="Times New Roman" panose="02020603050405020304" pitchFamily="18" charset="0"/>
                        </a:rPr>
                        <a:t>Total Liabilities</a:t>
                      </a:r>
                    </a:p>
                  </a:txBody>
                  <a:tcPr marL="5336" marR="5336" marT="53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en-ZA" sz="2200" b="1" i="0" u="none" strike="noStrike" dirty="0" smtClean="0">
                          <a:solidFill>
                            <a:srgbClr val="000000"/>
                          </a:solidFill>
                          <a:effectLst/>
                          <a:latin typeface="Times New Roman" panose="02020603050405020304" pitchFamily="18" charset="0"/>
                        </a:rPr>
                        <a:t>422 912</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en-ZA" sz="2200" b="1" i="0" u="none" strike="noStrike" dirty="0" smtClean="0">
                          <a:solidFill>
                            <a:srgbClr val="000000"/>
                          </a:solidFill>
                          <a:effectLst/>
                          <a:latin typeface="Times New Roman" panose="02020603050405020304" pitchFamily="18" charset="0"/>
                        </a:rPr>
                        <a:t>158 704</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en-ZA" sz="2200" b="1" i="0" u="none" strike="noStrike" dirty="0" smtClean="0">
                          <a:solidFill>
                            <a:srgbClr val="000000"/>
                          </a:solidFill>
                          <a:effectLst/>
                          <a:latin typeface="Times New Roman" panose="02020603050405020304" pitchFamily="18" charset="0"/>
                        </a:rPr>
                        <a:t>360 097</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200" b="1" i="0" u="none" strike="noStrike" dirty="0" smtClean="0">
                          <a:solidFill>
                            <a:srgbClr val="000000"/>
                          </a:solidFill>
                          <a:effectLst/>
                          <a:latin typeface="Times New Roman" panose="02020603050405020304" pitchFamily="18" charset="0"/>
                        </a:rPr>
                        <a:t>264 208</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ZA" sz="2200" b="1" i="0" u="none" strike="noStrike" dirty="0" smtClean="0">
                          <a:solidFill>
                            <a:srgbClr val="000000"/>
                          </a:solidFill>
                          <a:effectLst/>
                          <a:latin typeface="Times New Roman" panose="02020603050405020304" pitchFamily="18" charset="0"/>
                        </a:rPr>
                        <a:t>166%</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0008"/>
                  </a:ext>
                </a:extLst>
              </a:tr>
              <a:tr h="428328">
                <a:tc>
                  <a:txBody>
                    <a:bodyPr/>
                    <a:lstStyle/>
                    <a:p>
                      <a:pPr algn="l" rtl="0" fontAlgn="b"/>
                      <a:r>
                        <a:rPr lang="en-ZA" sz="2200" b="1" i="0" u="none" strike="noStrike" dirty="0">
                          <a:solidFill>
                            <a:srgbClr val="000000"/>
                          </a:solidFill>
                          <a:effectLst/>
                          <a:latin typeface="Times New Roman" panose="02020603050405020304" pitchFamily="18" charset="0"/>
                        </a:rPr>
                        <a:t> </a:t>
                      </a:r>
                    </a:p>
                  </a:txBody>
                  <a:tcPr marL="5336" marR="5336" marT="53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0"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0"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0"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0"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0"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28328">
                <a:tc>
                  <a:txBody>
                    <a:bodyPr/>
                    <a:lstStyle/>
                    <a:p>
                      <a:pPr algn="l" rtl="0" fontAlgn="b"/>
                      <a:r>
                        <a:rPr lang="en-ZA" sz="2200" b="1" i="0" u="none" strike="noStrike" dirty="0">
                          <a:solidFill>
                            <a:srgbClr val="000000"/>
                          </a:solidFill>
                          <a:effectLst/>
                          <a:latin typeface="Times New Roman" panose="02020603050405020304" pitchFamily="18" charset="0"/>
                        </a:rPr>
                        <a:t>Net assets</a:t>
                      </a:r>
                    </a:p>
                  </a:txBody>
                  <a:tcPr marL="5336" marR="5336" marT="53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rtl="0" fontAlgn="b"/>
                      <a:r>
                        <a:rPr lang="en-ZA" sz="2200" b="1" i="0" u="none" strike="noStrike" dirty="0" smtClean="0">
                          <a:solidFill>
                            <a:srgbClr val="000000"/>
                          </a:solidFill>
                          <a:effectLst/>
                          <a:latin typeface="Times New Roman" panose="02020603050405020304" pitchFamily="18" charset="0"/>
                        </a:rPr>
                        <a:t>421 208</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A9D08E"/>
                    </a:solidFill>
                  </a:tcPr>
                </a:tc>
                <a:tc>
                  <a:txBody>
                    <a:bodyPr/>
                    <a:lstStyle/>
                    <a:p>
                      <a:pPr algn="r" rtl="0" fontAlgn="b"/>
                      <a:r>
                        <a:rPr lang="en-ZA" sz="2200" b="1" i="0" u="none" strike="noStrike" dirty="0" smtClean="0">
                          <a:solidFill>
                            <a:srgbClr val="000000"/>
                          </a:solidFill>
                          <a:effectLst/>
                          <a:latin typeface="Times New Roman" panose="02020603050405020304" pitchFamily="18" charset="0"/>
                        </a:rPr>
                        <a:t>585 026</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A9D08E"/>
                    </a:solidFill>
                  </a:tcPr>
                </a:tc>
                <a:tc>
                  <a:txBody>
                    <a:bodyPr/>
                    <a:lstStyle/>
                    <a:p>
                      <a:pPr algn="r" rtl="0" fontAlgn="b"/>
                      <a:r>
                        <a:rPr lang="en-ZA" sz="2200" b="1" i="0" u="none" strike="noStrike" dirty="0" smtClean="0">
                          <a:solidFill>
                            <a:srgbClr val="000000"/>
                          </a:solidFill>
                          <a:effectLst/>
                          <a:latin typeface="Times New Roman" panose="02020603050405020304" pitchFamily="18" charset="0"/>
                        </a:rPr>
                        <a:t>1 255 505</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A9D08E"/>
                    </a:solidFill>
                  </a:tcPr>
                </a:tc>
                <a:tc>
                  <a:txBody>
                    <a:bodyPr/>
                    <a:lstStyle/>
                    <a:p>
                      <a:pPr algn="r" rtl="0" fontAlgn="b"/>
                      <a:r>
                        <a:rPr lang="en-ZA" sz="2200" b="1" i="0" u="none" strike="noStrike" dirty="0" smtClean="0">
                          <a:solidFill>
                            <a:srgbClr val="000000"/>
                          </a:solidFill>
                          <a:effectLst/>
                          <a:latin typeface="Times New Roman" panose="02020603050405020304" pitchFamily="18" charset="0"/>
                        </a:rPr>
                        <a:t>(163 818)</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A9D08E"/>
                    </a:solidFill>
                  </a:tcPr>
                </a:tc>
                <a:tc>
                  <a:txBody>
                    <a:bodyPr/>
                    <a:lstStyle/>
                    <a:p>
                      <a:pPr algn="ctr" rtl="0" fontAlgn="b"/>
                      <a:r>
                        <a:rPr lang="en-ZA" sz="2200" b="1" i="0" u="none" strike="noStrike" dirty="0" smtClean="0">
                          <a:solidFill>
                            <a:srgbClr val="000000"/>
                          </a:solidFill>
                          <a:effectLst/>
                          <a:latin typeface="Times New Roman" panose="02020603050405020304" pitchFamily="18" charset="0"/>
                        </a:rPr>
                        <a:t>-28%</a:t>
                      </a:r>
                      <a:endParaRPr lang="en-ZA" sz="2200" b="1" i="0" u="none" strike="noStrike" dirty="0">
                        <a:solidFill>
                          <a:srgbClr val="000000"/>
                        </a:solidFill>
                        <a:effectLst/>
                        <a:latin typeface="Times New Roman" panose="02020603050405020304" pitchFamily="18" charset="0"/>
                      </a:endParaRPr>
                    </a:p>
                  </a:txBody>
                  <a:tcPr marL="5336" marR="5336" marT="53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10"/>
                  </a:ext>
                </a:extLst>
              </a:tr>
              <a:tr h="428328">
                <a:tc>
                  <a:txBody>
                    <a:bodyPr/>
                    <a:lstStyle/>
                    <a:p>
                      <a:pPr algn="l" rtl="0" fontAlgn="b"/>
                      <a:r>
                        <a:rPr lang="en-ZA" sz="2200" b="1" i="0" u="none" strike="noStrike" dirty="0">
                          <a:solidFill>
                            <a:srgbClr val="000000"/>
                          </a:solidFill>
                          <a:effectLst/>
                          <a:latin typeface="Times New Roman" panose="02020603050405020304" pitchFamily="18" charset="0"/>
                        </a:rPr>
                        <a:t> </a:t>
                      </a:r>
                    </a:p>
                  </a:txBody>
                  <a:tcPr marL="5336" marR="5336" marT="53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2200" b="0"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2200" b="0"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2200" b="0"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2200" b="0"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2200" b="0" i="0" u="none" strike="noStrike" dirty="0">
                          <a:solidFill>
                            <a:srgbClr val="000000"/>
                          </a:solidFill>
                          <a:effectLst/>
                          <a:latin typeface="Times New Roman" panose="02020603050405020304" pitchFamily="18" charset="0"/>
                        </a:rPr>
                        <a:t> </a:t>
                      </a:r>
                    </a:p>
                  </a:txBody>
                  <a:tcPr marL="5336" marR="5336" marT="53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27</a:t>
            </a:fld>
            <a:endParaRPr lang="en-US" dirty="0"/>
          </a:p>
        </p:txBody>
      </p:sp>
    </p:spTree>
    <p:extLst>
      <p:ext uri="{BB962C8B-B14F-4D97-AF65-F5344CB8AC3E}">
        <p14:creationId xmlns:p14="http://schemas.microsoft.com/office/powerpoint/2010/main" xmlns="" val="2831926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946253" y="236339"/>
            <a:ext cx="8564054" cy="770337"/>
          </a:xfrm>
        </p:spPr>
        <p:txBody>
          <a:bodyPr>
            <a:normAutofit fontScale="90000"/>
          </a:bodyPr>
          <a:lstStyle/>
          <a:p>
            <a:pPr algn="ctr"/>
            <a:r>
              <a:rPr lang="en-ZA" dirty="0"/>
              <a:t>ANNUAL FINANCIAL STATEMENTS – </a:t>
            </a:r>
            <a:r>
              <a:rPr lang="en-ZA" dirty="0" smtClean="0"/>
              <a:t>2018/19</a:t>
            </a: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1450718576"/>
              </p:ext>
            </p:extLst>
          </p:nvPr>
        </p:nvGraphicFramePr>
        <p:xfrm>
          <a:off x="106327" y="1143805"/>
          <a:ext cx="10462436" cy="6054437"/>
        </p:xfrm>
        <a:graphic>
          <a:graphicData uri="http://schemas.openxmlformats.org/drawingml/2006/table">
            <a:tbl>
              <a:tblPr/>
              <a:tblGrid>
                <a:gridCol w="2889110">
                  <a:extLst>
                    <a:ext uri="{9D8B030D-6E8A-4147-A177-3AD203B41FA5}">
                      <a16:colId xmlns:a16="http://schemas.microsoft.com/office/drawing/2014/main" xmlns="" val="20000"/>
                    </a:ext>
                  </a:extLst>
                </a:gridCol>
                <a:gridCol w="1843636">
                  <a:extLst>
                    <a:ext uri="{9D8B030D-6E8A-4147-A177-3AD203B41FA5}">
                      <a16:colId xmlns:a16="http://schemas.microsoft.com/office/drawing/2014/main" xmlns="" val="20001"/>
                    </a:ext>
                  </a:extLst>
                </a:gridCol>
                <a:gridCol w="1393967">
                  <a:extLst>
                    <a:ext uri="{9D8B030D-6E8A-4147-A177-3AD203B41FA5}">
                      <a16:colId xmlns:a16="http://schemas.microsoft.com/office/drawing/2014/main" xmlns="" val="20002"/>
                    </a:ext>
                  </a:extLst>
                </a:gridCol>
                <a:gridCol w="1393967">
                  <a:extLst>
                    <a:ext uri="{9D8B030D-6E8A-4147-A177-3AD203B41FA5}">
                      <a16:colId xmlns:a16="http://schemas.microsoft.com/office/drawing/2014/main" xmlns="" val="20003"/>
                    </a:ext>
                  </a:extLst>
                </a:gridCol>
                <a:gridCol w="1360243">
                  <a:extLst>
                    <a:ext uri="{9D8B030D-6E8A-4147-A177-3AD203B41FA5}">
                      <a16:colId xmlns:a16="http://schemas.microsoft.com/office/drawing/2014/main" xmlns="" val="20004"/>
                    </a:ext>
                  </a:extLst>
                </a:gridCol>
                <a:gridCol w="1517847">
                  <a:extLst>
                    <a:ext uri="{9D8B030D-6E8A-4147-A177-3AD203B41FA5}">
                      <a16:colId xmlns:a16="http://schemas.microsoft.com/office/drawing/2014/main" xmlns="" val="20005"/>
                    </a:ext>
                  </a:extLst>
                </a:gridCol>
                <a:gridCol w="63666">
                  <a:extLst>
                    <a:ext uri="{9D8B030D-6E8A-4147-A177-3AD203B41FA5}">
                      <a16:colId xmlns:a16="http://schemas.microsoft.com/office/drawing/2014/main" xmlns="" val="20006"/>
                    </a:ext>
                  </a:extLst>
                </a:gridCol>
              </a:tblGrid>
              <a:tr h="661419">
                <a:tc gridSpan="7">
                  <a:txBody>
                    <a:bodyPr/>
                    <a:lstStyle/>
                    <a:p>
                      <a:pPr algn="ctr" rtl="0" fontAlgn="b"/>
                      <a:r>
                        <a:rPr lang="en-ZA" sz="2500" b="1" i="0" u="none" strike="noStrike" dirty="0">
                          <a:solidFill>
                            <a:srgbClr val="000000"/>
                          </a:solidFill>
                          <a:effectLst/>
                          <a:latin typeface="Times New Roman" panose="02020603050405020304" pitchFamily="18" charset="0"/>
                        </a:rPr>
                        <a:t>Financial Performance</a:t>
                      </a:r>
                    </a:p>
                  </a:txBody>
                  <a:tcPr marL="5385" marR="5385" marT="53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268338">
                <a:tc>
                  <a:txBody>
                    <a:bodyPr/>
                    <a:lstStyle/>
                    <a:p>
                      <a:pPr algn="l" rtl="0" fontAlgn="b"/>
                      <a:r>
                        <a:rPr lang="en-ZA" sz="2200" b="1" i="0" u="none" strike="noStrike" dirty="0">
                          <a:solidFill>
                            <a:srgbClr val="000000"/>
                          </a:solidFill>
                          <a:effectLst/>
                          <a:latin typeface="Times New Roman" panose="02020603050405020304" pitchFamily="18" charset="0"/>
                        </a:rPr>
                        <a:t>Description</a:t>
                      </a:r>
                    </a:p>
                  </a:txBody>
                  <a:tcPr marL="5385" marR="5385" marT="53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n-ZA" sz="2200" b="1" i="0" u="none" strike="noStrike" dirty="0" smtClean="0">
                          <a:solidFill>
                            <a:srgbClr val="000000"/>
                          </a:solidFill>
                          <a:effectLst/>
                          <a:latin typeface="Times New Roman" panose="02020603050405020304" pitchFamily="18" charset="0"/>
                        </a:rPr>
                        <a:t>Mar-19</a:t>
                      </a:r>
                      <a:endParaRPr lang="en-ZA" sz="2200" b="1"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n-ZA" sz="2200" b="1" i="0" u="none" strike="noStrike" dirty="0" smtClean="0">
                          <a:solidFill>
                            <a:srgbClr val="000000"/>
                          </a:solidFill>
                          <a:effectLst/>
                          <a:latin typeface="Times New Roman" panose="02020603050405020304" pitchFamily="18" charset="0"/>
                        </a:rPr>
                        <a:t>Mar-18</a:t>
                      </a:r>
                      <a:endParaRPr lang="en-ZA" sz="2200" b="1"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en-ZA" sz="2200" b="1" i="0" u="none" strike="noStrike" dirty="0" smtClean="0">
                          <a:solidFill>
                            <a:srgbClr val="000000"/>
                          </a:solidFill>
                          <a:effectLst/>
                          <a:latin typeface="Times New Roman" panose="02020603050405020304" pitchFamily="18" charset="0"/>
                        </a:rPr>
                        <a:t>Mar-17</a:t>
                      </a:r>
                      <a:endParaRPr lang="en-ZA" sz="2200" b="1"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p>
                      <a:pPr algn="ctr" rtl="0" fontAlgn="b"/>
                      <a:r>
                        <a:rPr lang="en-ZA" sz="1900" b="1" i="0" u="none" strike="noStrike" dirty="0" smtClean="0">
                          <a:solidFill>
                            <a:srgbClr val="000000"/>
                          </a:solidFill>
                          <a:effectLst/>
                          <a:latin typeface="Times New Roman" panose="02020603050405020304" pitchFamily="18" charset="0"/>
                        </a:rPr>
                        <a:t>Variance (2019 v 2018)</a:t>
                      </a:r>
                      <a:endParaRPr lang="en-ZA" sz="1900" b="1"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ZA" sz="2400" b="1" i="0" u="none" strike="noStrike" dirty="0">
                        <a:solidFill>
                          <a:srgbClr val="000000"/>
                        </a:solidFill>
                        <a:effectLst/>
                        <a:latin typeface="Times New Roman" panose="02020603050405020304" pitchFamily="18" charset="0"/>
                      </a:endParaRPr>
                    </a:p>
                  </a:txBody>
                  <a:tcPr marL="6945" marR="6945" marT="6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ZA" sz="2200" b="1" i="0" u="none" strike="noStrike" dirty="0">
                          <a:solidFill>
                            <a:srgbClr val="000000"/>
                          </a:solidFill>
                          <a:effectLst/>
                          <a:latin typeface="Times New Roman" panose="02020603050405020304" pitchFamily="18" charset="0"/>
                        </a:rPr>
                        <a:t> </a:t>
                      </a:r>
                    </a:p>
                  </a:txBody>
                  <a:tcPr marL="5385" marR="5385" marT="53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1"/>
                  </a:ext>
                </a:extLst>
              </a:tr>
              <a:tr h="661419">
                <a:tc>
                  <a:txBody>
                    <a:bodyPr/>
                    <a:lstStyle/>
                    <a:p>
                      <a:pPr algn="l" rtl="0" fontAlgn="b"/>
                      <a:r>
                        <a:rPr lang="en-ZA" sz="2200" b="1" i="0" u="none" strike="noStrike" dirty="0">
                          <a:solidFill>
                            <a:srgbClr val="000000"/>
                          </a:solidFill>
                          <a:effectLst/>
                          <a:latin typeface="Times New Roman" panose="02020603050405020304" pitchFamily="18" charset="0"/>
                        </a:rPr>
                        <a:t> </a:t>
                      </a:r>
                    </a:p>
                  </a:txBody>
                  <a:tcPr marL="5385" marR="5385" marT="53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a:solidFill>
                            <a:srgbClr val="000000"/>
                          </a:solidFill>
                          <a:effectLst/>
                          <a:latin typeface="Times New Roman" panose="02020603050405020304" pitchFamily="18" charset="0"/>
                        </a:rPr>
                        <a:t>R'000</a:t>
                      </a: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a:solidFill>
                            <a:srgbClr val="000000"/>
                          </a:solidFill>
                          <a:effectLst/>
                          <a:latin typeface="Times New Roman" panose="02020603050405020304" pitchFamily="18" charset="0"/>
                        </a:rPr>
                        <a:t>R'000</a:t>
                      </a: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a:solidFill>
                            <a:srgbClr val="000000"/>
                          </a:solidFill>
                          <a:effectLst/>
                          <a:latin typeface="Times New Roman" panose="02020603050405020304" pitchFamily="18" charset="0"/>
                        </a:rPr>
                        <a:t>R'000</a:t>
                      </a: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a:solidFill>
                            <a:srgbClr val="000000"/>
                          </a:solidFill>
                          <a:effectLst/>
                          <a:latin typeface="Times New Roman" panose="02020603050405020304" pitchFamily="18" charset="0"/>
                        </a:rPr>
                        <a:t>R'000</a:t>
                      </a: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a:solidFill>
                            <a:srgbClr val="000000"/>
                          </a:solidFill>
                          <a:effectLst/>
                          <a:latin typeface="Times New Roman" panose="02020603050405020304" pitchFamily="18" charset="0"/>
                        </a:rPr>
                        <a:t>%</a:t>
                      </a: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a:solidFill>
                            <a:srgbClr val="000000"/>
                          </a:solidFill>
                          <a:effectLst/>
                          <a:latin typeface="Times New Roman" panose="02020603050405020304" pitchFamily="18" charset="0"/>
                        </a:rPr>
                        <a:t> </a:t>
                      </a:r>
                    </a:p>
                  </a:txBody>
                  <a:tcPr marL="5385" marR="5385" marT="53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61419">
                <a:tc>
                  <a:txBody>
                    <a:bodyPr/>
                    <a:lstStyle/>
                    <a:p>
                      <a:pPr algn="l" rtl="0" fontAlgn="b"/>
                      <a:r>
                        <a:rPr lang="en-ZA" sz="2200" b="0" i="0" u="none" strike="noStrike" dirty="0">
                          <a:solidFill>
                            <a:srgbClr val="000000"/>
                          </a:solidFill>
                          <a:effectLst/>
                          <a:latin typeface="Times New Roman" panose="02020603050405020304" pitchFamily="18" charset="0"/>
                        </a:rPr>
                        <a:t>Total income</a:t>
                      </a:r>
                    </a:p>
                  </a:txBody>
                  <a:tcPr marL="5385" marR="5385" marT="53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0" i="0" u="none" strike="noStrike" dirty="0" smtClean="0">
                          <a:solidFill>
                            <a:srgbClr val="000000"/>
                          </a:solidFill>
                          <a:effectLst/>
                          <a:latin typeface="Times New Roman" panose="02020603050405020304" pitchFamily="18" charset="0"/>
                        </a:rPr>
                        <a:t>566 891</a:t>
                      </a:r>
                      <a:endParaRPr lang="en-ZA" sz="2200" b="0"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0" i="0" u="none" strike="noStrike" dirty="0" smtClean="0">
                          <a:solidFill>
                            <a:srgbClr val="000000"/>
                          </a:solidFill>
                          <a:effectLst/>
                          <a:latin typeface="Times New Roman" panose="02020603050405020304" pitchFamily="18" charset="0"/>
                        </a:rPr>
                        <a:t>597 051</a:t>
                      </a:r>
                      <a:endParaRPr lang="en-ZA" sz="2200" b="0"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2200" b="0" i="0" u="none" strike="noStrike" dirty="0" smtClean="0">
                          <a:solidFill>
                            <a:srgbClr val="000000"/>
                          </a:solidFill>
                          <a:effectLst/>
                          <a:latin typeface="Times New Roman" panose="02020603050405020304" pitchFamily="18" charset="0"/>
                        </a:rPr>
                        <a:t>595</a:t>
                      </a:r>
                      <a:r>
                        <a:rPr lang="en-ZA" sz="2200" b="0" i="0" u="none" strike="noStrike" baseline="0" dirty="0" smtClean="0">
                          <a:solidFill>
                            <a:srgbClr val="000000"/>
                          </a:solidFill>
                          <a:effectLst/>
                          <a:latin typeface="Times New Roman" panose="02020603050405020304" pitchFamily="18" charset="0"/>
                        </a:rPr>
                        <a:t> 999</a:t>
                      </a:r>
                      <a:endParaRPr lang="en-ZA" sz="2200" b="0"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200" b="0" i="0" u="none" strike="noStrike" dirty="0" smtClean="0">
                          <a:solidFill>
                            <a:srgbClr val="000000"/>
                          </a:solidFill>
                          <a:effectLst/>
                          <a:latin typeface="Times New Roman" panose="02020603050405020304" pitchFamily="18" charset="0"/>
                        </a:rPr>
                        <a:t>(30 160)</a:t>
                      </a:r>
                      <a:endParaRPr lang="en-ZA" sz="2200" b="0"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0" i="0" u="none" strike="noStrike" dirty="0" smtClean="0">
                          <a:solidFill>
                            <a:srgbClr val="000000"/>
                          </a:solidFill>
                          <a:effectLst/>
                          <a:latin typeface="Times New Roman" panose="02020603050405020304" pitchFamily="18" charset="0"/>
                        </a:rPr>
                        <a:t>-5%</a:t>
                      </a:r>
                      <a:endParaRPr lang="en-ZA" sz="2200" b="0"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ZA" sz="2200" b="1" i="0" u="none" strike="noStrike" dirty="0">
                        <a:solidFill>
                          <a:srgbClr val="00B0F0"/>
                        </a:solidFill>
                        <a:effectLst/>
                        <a:latin typeface="Calibri" panose="020F0502020204030204" pitchFamily="34" charset="0"/>
                      </a:endParaRPr>
                    </a:p>
                  </a:txBody>
                  <a:tcPr marL="5385" marR="5385" marT="53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61419">
                <a:tc>
                  <a:txBody>
                    <a:bodyPr/>
                    <a:lstStyle/>
                    <a:p>
                      <a:pPr algn="l" rtl="0" fontAlgn="b"/>
                      <a:r>
                        <a:rPr lang="en-ZA" sz="2200" b="0" i="0" u="none" strike="noStrike" dirty="0">
                          <a:solidFill>
                            <a:srgbClr val="000000"/>
                          </a:solidFill>
                          <a:effectLst/>
                          <a:latin typeface="Times New Roman" panose="02020603050405020304" pitchFamily="18" charset="0"/>
                        </a:rPr>
                        <a:t>Total expenditure</a:t>
                      </a:r>
                    </a:p>
                  </a:txBody>
                  <a:tcPr marL="5385" marR="5385" marT="53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200" b="0" i="0" u="none" strike="noStrike" dirty="0" smtClean="0">
                          <a:solidFill>
                            <a:srgbClr val="000000"/>
                          </a:solidFill>
                          <a:effectLst/>
                          <a:latin typeface="Times New Roman" panose="02020603050405020304" pitchFamily="18" charset="0"/>
                        </a:rPr>
                        <a:t>(485 309)</a:t>
                      </a:r>
                      <a:endParaRPr lang="en-ZA" sz="2200" b="0"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200" b="0" i="0" u="none" strike="noStrike" dirty="0" smtClean="0">
                          <a:solidFill>
                            <a:srgbClr val="000000"/>
                          </a:solidFill>
                          <a:effectLst/>
                          <a:latin typeface="Times New Roman" panose="02020603050405020304" pitchFamily="18" charset="0"/>
                        </a:rPr>
                        <a:t>(477 378)</a:t>
                      </a:r>
                      <a:endParaRPr lang="en-ZA" sz="2200" b="0"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200" b="0" i="0" u="none" strike="noStrike" dirty="0" smtClean="0">
                          <a:solidFill>
                            <a:srgbClr val="000000"/>
                          </a:solidFill>
                          <a:effectLst/>
                          <a:latin typeface="Times New Roman" panose="02020603050405020304" pitchFamily="18" charset="0"/>
                        </a:rPr>
                        <a:t>(411</a:t>
                      </a:r>
                      <a:r>
                        <a:rPr lang="en-ZA" sz="2200" b="0" i="0" u="none" strike="noStrike" baseline="0" dirty="0" smtClean="0">
                          <a:solidFill>
                            <a:srgbClr val="000000"/>
                          </a:solidFill>
                          <a:effectLst/>
                          <a:latin typeface="Times New Roman" panose="02020603050405020304" pitchFamily="18" charset="0"/>
                        </a:rPr>
                        <a:t> 420</a:t>
                      </a:r>
                      <a:r>
                        <a:rPr lang="en-ZA" sz="2200" b="0" i="0" u="none" strike="noStrike" dirty="0" smtClean="0">
                          <a:solidFill>
                            <a:srgbClr val="000000"/>
                          </a:solidFill>
                          <a:effectLst/>
                          <a:latin typeface="Times New Roman" panose="02020603050405020304" pitchFamily="18" charset="0"/>
                        </a:rPr>
                        <a:t>)</a:t>
                      </a:r>
                      <a:endParaRPr lang="en-ZA" sz="2200" b="0"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200" b="0" i="0" u="none" strike="noStrike" dirty="0" smtClean="0">
                          <a:solidFill>
                            <a:srgbClr val="000000"/>
                          </a:solidFill>
                          <a:effectLst/>
                          <a:latin typeface="Times New Roman" panose="02020603050405020304" pitchFamily="18" charset="0"/>
                        </a:rPr>
                        <a:t>7 931</a:t>
                      </a:r>
                      <a:endParaRPr lang="en-ZA" sz="2200" b="0"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0" i="0" u="none" strike="noStrike" dirty="0" smtClean="0">
                          <a:solidFill>
                            <a:srgbClr val="000000"/>
                          </a:solidFill>
                          <a:effectLst/>
                          <a:latin typeface="Times New Roman" panose="02020603050405020304" pitchFamily="18" charset="0"/>
                        </a:rPr>
                        <a:t>2%</a:t>
                      </a:r>
                      <a:endParaRPr lang="en-ZA" sz="2200" b="0"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ZA" sz="2200" b="1" i="0" u="none" strike="noStrike" dirty="0" smtClean="0">
                        <a:solidFill>
                          <a:srgbClr val="00B0F0"/>
                        </a:solidFill>
                        <a:effectLst/>
                        <a:latin typeface="Calibri" panose="020F0502020204030204" pitchFamily="34" charset="0"/>
                      </a:endParaRPr>
                    </a:p>
                  </a:txBody>
                  <a:tcPr marL="5385" marR="5385" marT="53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61419">
                <a:tc>
                  <a:txBody>
                    <a:bodyPr/>
                    <a:lstStyle/>
                    <a:p>
                      <a:pPr algn="l" rtl="0" fontAlgn="b"/>
                      <a:r>
                        <a:rPr lang="en-ZA" sz="2200" b="1" i="0" u="none" strike="noStrike" dirty="0">
                          <a:solidFill>
                            <a:srgbClr val="000000"/>
                          </a:solidFill>
                          <a:effectLst/>
                          <a:latin typeface="Times New Roman" panose="02020603050405020304" pitchFamily="18" charset="0"/>
                        </a:rPr>
                        <a:t> </a:t>
                      </a:r>
                    </a:p>
                  </a:txBody>
                  <a:tcPr marL="5385" marR="5385" marT="53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1" i="0" u="none" strike="noStrike" dirty="0">
                          <a:solidFill>
                            <a:srgbClr val="000000"/>
                          </a:solidFill>
                          <a:effectLst/>
                          <a:latin typeface="Times New Roman" panose="02020603050405020304" pitchFamily="18" charset="0"/>
                        </a:rPr>
                        <a:t> </a:t>
                      </a: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1" i="0" u="none" strike="noStrike" dirty="0">
                          <a:solidFill>
                            <a:srgbClr val="000000"/>
                          </a:solidFill>
                          <a:effectLst/>
                          <a:latin typeface="Times New Roman" panose="02020603050405020304" pitchFamily="18" charset="0"/>
                        </a:rPr>
                        <a:t> </a:t>
                      </a: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1" i="0" u="none" strike="noStrike" dirty="0">
                          <a:solidFill>
                            <a:srgbClr val="000000"/>
                          </a:solidFill>
                          <a:effectLst/>
                          <a:latin typeface="Times New Roman" panose="02020603050405020304" pitchFamily="18" charset="0"/>
                        </a:rPr>
                        <a:t> </a:t>
                      </a: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1" i="0" u="none" strike="noStrike" dirty="0">
                          <a:solidFill>
                            <a:srgbClr val="000000"/>
                          </a:solidFill>
                          <a:effectLst/>
                          <a:latin typeface="Times New Roman" panose="02020603050405020304" pitchFamily="18" charset="0"/>
                        </a:rPr>
                        <a:t> </a:t>
                      </a: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200" b="1" i="0" u="none" strike="noStrike" dirty="0">
                          <a:solidFill>
                            <a:srgbClr val="000000"/>
                          </a:solidFill>
                          <a:effectLst/>
                          <a:latin typeface="Times New Roman" panose="02020603050405020304" pitchFamily="18" charset="0"/>
                        </a:rPr>
                        <a:t> </a:t>
                      </a: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0" i="0" u="none" strike="noStrike" dirty="0">
                          <a:solidFill>
                            <a:srgbClr val="000000"/>
                          </a:solidFill>
                          <a:effectLst/>
                          <a:latin typeface="Times New Roman" panose="02020603050405020304" pitchFamily="18" charset="0"/>
                        </a:rPr>
                        <a:t> </a:t>
                      </a:r>
                    </a:p>
                  </a:txBody>
                  <a:tcPr marL="5385" marR="5385" marT="53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17585">
                <a:tc>
                  <a:txBody>
                    <a:bodyPr/>
                    <a:lstStyle/>
                    <a:p>
                      <a:pPr algn="l" rtl="0" fontAlgn="b"/>
                      <a:r>
                        <a:rPr lang="en-ZA" sz="2200" b="1" i="0" u="none" strike="noStrike" dirty="0">
                          <a:solidFill>
                            <a:srgbClr val="000000"/>
                          </a:solidFill>
                          <a:effectLst/>
                          <a:latin typeface="Times New Roman" panose="02020603050405020304" pitchFamily="18" charset="0"/>
                        </a:rPr>
                        <a:t>Surplus for the year</a:t>
                      </a:r>
                    </a:p>
                  </a:txBody>
                  <a:tcPr marL="5385" marR="5385" marT="53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rtl="0" fontAlgn="b"/>
                      <a:r>
                        <a:rPr lang="en-ZA" sz="2200" b="1" i="0" u="none" strike="noStrike" dirty="0" smtClean="0">
                          <a:solidFill>
                            <a:srgbClr val="000000"/>
                          </a:solidFill>
                          <a:effectLst/>
                          <a:latin typeface="Times New Roman" panose="02020603050405020304" pitchFamily="18" charset="0"/>
                        </a:rPr>
                        <a:t>81 582</a:t>
                      </a:r>
                      <a:endParaRPr lang="en-ZA" sz="2200" b="1"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rtl="0" fontAlgn="b"/>
                      <a:r>
                        <a:rPr lang="en-ZA" sz="2200" b="1" i="0" u="none" strike="noStrike" dirty="0" smtClean="0">
                          <a:solidFill>
                            <a:srgbClr val="000000"/>
                          </a:solidFill>
                          <a:effectLst/>
                          <a:latin typeface="Times New Roman" panose="02020603050405020304" pitchFamily="18" charset="0"/>
                        </a:rPr>
                        <a:t>119 673</a:t>
                      </a:r>
                      <a:endParaRPr lang="en-ZA" sz="2200" b="1"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rtl="0" fontAlgn="b"/>
                      <a:r>
                        <a:rPr lang="en-ZA" sz="2200" b="1" i="0" u="none" strike="noStrike" dirty="0" smtClean="0">
                          <a:solidFill>
                            <a:srgbClr val="000000"/>
                          </a:solidFill>
                          <a:effectLst/>
                          <a:latin typeface="Times New Roman" panose="02020603050405020304" pitchFamily="18" charset="0"/>
                        </a:rPr>
                        <a:t>184</a:t>
                      </a:r>
                      <a:r>
                        <a:rPr lang="en-ZA" sz="2200" b="1" i="0" u="none" strike="noStrike" baseline="0" dirty="0" smtClean="0">
                          <a:solidFill>
                            <a:srgbClr val="000000"/>
                          </a:solidFill>
                          <a:effectLst/>
                          <a:latin typeface="Times New Roman" panose="02020603050405020304" pitchFamily="18" charset="0"/>
                        </a:rPr>
                        <a:t> 579</a:t>
                      </a:r>
                      <a:endParaRPr lang="en-ZA" sz="2200" b="1"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rtl="0" fontAlgn="b"/>
                      <a:r>
                        <a:rPr lang="en-ZA" sz="2200" b="1" i="0" u="none" strike="noStrike" dirty="0" smtClean="0">
                          <a:solidFill>
                            <a:srgbClr val="000000"/>
                          </a:solidFill>
                          <a:effectLst/>
                          <a:latin typeface="Times New Roman" panose="02020603050405020304" pitchFamily="18" charset="0"/>
                        </a:rPr>
                        <a:t>(38 091)</a:t>
                      </a:r>
                      <a:endParaRPr lang="en-ZA" sz="2200" b="1" i="0" u="none" strike="noStrike" dirty="0">
                        <a:solidFill>
                          <a:srgbClr val="000000"/>
                        </a:solidFill>
                        <a:effectLst/>
                        <a:latin typeface="Times New Roman" panose="02020603050405020304" pitchFamily="18" charset="0"/>
                      </a:endParaRP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ctr" rtl="0" fontAlgn="b"/>
                      <a:r>
                        <a:rPr lang="en-ZA" sz="2200" b="1" i="0" u="none" strike="noStrike" dirty="0" smtClean="0">
                          <a:solidFill>
                            <a:srgbClr val="000000"/>
                          </a:solidFill>
                          <a:effectLst/>
                          <a:latin typeface="Times New Roman" panose="02020603050405020304" pitchFamily="18" charset="0"/>
                        </a:rPr>
                        <a:t>-32</a:t>
                      </a:r>
                      <a:r>
                        <a:rPr lang="en-ZA" sz="2200" b="1" i="0" u="none" strike="noStrike" dirty="0">
                          <a:solidFill>
                            <a:srgbClr val="000000"/>
                          </a:solidFill>
                          <a:effectLst/>
                          <a:latin typeface="Times New Roman" panose="02020603050405020304" pitchFamily="18" charset="0"/>
                        </a:rPr>
                        <a:t>%</a:t>
                      </a:r>
                    </a:p>
                  </a:txBody>
                  <a:tcPr marL="5385" marR="5385" marT="53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l" rtl="0" fontAlgn="b"/>
                      <a:r>
                        <a:rPr lang="en-ZA" sz="2200" b="1" i="0" u="none" strike="noStrike" dirty="0">
                          <a:solidFill>
                            <a:srgbClr val="000000"/>
                          </a:solidFill>
                          <a:effectLst/>
                          <a:latin typeface="Times New Roman" panose="02020603050405020304" pitchFamily="18" charset="0"/>
                        </a:rPr>
                        <a:t> </a:t>
                      </a:r>
                    </a:p>
                  </a:txBody>
                  <a:tcPr marL="5385" marR="5385" marT="53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06"/>
                  </a:ext>
                </a:extLst>
              </a:tr>
              <a:tr h="661419">
                <a:tc>
                  <a:txBody>
                    <a:bodyPr/>
                    <a:lstStyle/>
                    <a:p>
                      <a:pPr algn="l" rtl="0" fontAlgn="b"/>
                      <a:r>
                        <a:rPr lang="en-ZA" sz="2500" b="0" i="0" u="none" strike="noStrike" dirty="0">
                          <a:solidFill>
                            <a:srgbClr val="000000"/>
                          </a:solidFill>
                          <a:effectLst/>
                          <a:latin typeface="Calibri" panose="020F0502020204030204" pitchFamily="34" charset="0"/>
                        </a:rPr>
                        <a:t> </a:t>
                      </a:r>
                    </a:p>
                  </a:txBody>
                  <a:tcPr marL="5385" marR="5385" marT="538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2500" b="0" i="0" u="none" strike="noStrike" dirty="0">
                          <a:solidFill>
                            <a:srgbClr val="000000"/>
                          </a:solidFill>
                          <a:effectLst/>
                          <a:latin typeface="Calibri" panose="020F0502020204030204" pitchFamily="34" charset="0"/>
                        </a:rPr>
                        <a:t> </a:t>
                      </a:r>
                    </a:p>
                  </a:txBody>
                  <a:tcPr marL="5385" marR="5385" marT="538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2500" b="0" i="0" u="none" strike="noStrike" dirty="0">
                          <a:solidFill>
                            <a:srgbClr val="000000"/>
                          </a:solidFill>
                          <a:effectLst/>
                          <a:latin typeface="Calibri" panose="020F0502020204030204" pitchFamily="34" charset="0"/>
                        </a:rPr>
                        <a:t> </a:t>
                      </a:r>
                    </a:p>
                  </a:txBody>
                  <a:tcPr marL="5385" marR="5385" marT="538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2500" b="1" i="0" u="none" strike="noStrike" dirty="0">
                          <a:solidFill>
                            <a:srgbClr val="00B0F0"/>
                          </a:solidFill>
                          <a:effectLst/>
                          <a:latin typeface="Calibri" panose="020F0502020204030204" pitchFamily="34" charset="0"/>
                        </a:rPr>
                        <a:t> </a:t>
                      </a:r>
                    </a:p>
                  </a:txBody>
                  <a:tcPr marL="5385" marR="5385" marT="538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2500" b="0" i="0" u="none" strike="noStrike" dirty="0">
                          <a:solidFill>
                            <a:srgbClr val="000000"/>
                          </a:solidFill>
                          <a:effectLst/>
                          <a:latin typeface="Calibri" panose="020F0502020204030204" pitchFamily="34" charset="0"/>
                        </a:rPr>
                        <a:t> </a:t>
                      </a:r>
                    </a:p>
                  </a:txBody>
                  <a:tcPr marL="5385" marR="5385" marT="538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2500" b="0" i="0" u="none" strike="noStrike" dirty="0">
                          <a:solidFill>
                            <a:srgbClr val="000000"/>
                          </a:solidFill>
                          <a:effectLst/>
                          <a:latin typeface="Calibri" panose="020F0502020204030204" pitchFamily="34" charset="0"/>
                        </a:rPr>
                        <a:t> </a:t>
                      </a:r>
                    </a:p>
                  </a:txBody>
                  <a:tcPr marL="5385" marR="5385" marT="538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2500" b="0" i="0" u="none" strike="noStrike" dirty="0">
                          <a:solidFill>
                            <a:srgbClr val="000000"/>
                          </a:solidFill>
                          <a:effectLst/>
                          <a:latin typeface="Calibri" panose="020F0502020204030204" pitchFamily="34" charset="0"/>
                        </a:rPr>
                        <a:t> </a:t>
                      </a:r>
                    </a:p>
                  </a:txBody>
                  <a:tcPr marL="5385" marR="5385" marT="5385" marB="0" anchor="b">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28</a:t>
            </a:fld>
            <a:endParaRPr lang="en-US" dirty="0"/>
          </a:p>
        </p:txBody>
      </p:sp>
    </p:spTree>
    <p:extLst>
      <p:ext uri="{BB962C8B-B14F-4D97-AF65-F5344CB8AC3E}">
        <p14:creationId xmlns:p14="http://schemas.microsoft.com/office/powerpoint/2010/main" xmlns="" val="2328629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946253" y="236339"/>
            <a:ext cx="8564054" cy="770337"/>
          </a:xfrm>
        </p:spPr>
        <p:txBody>
          <a:bodyPr>
            <a:normAutofit fontScale="90000"/>
          </a:bodyPr>
          <a:lstStyle/>
          <a:p>
            <a:pPr algn="ctr"/>
            <a:r>
              <a:rPr lang="en-ZA" kern="0" dirty="0"/>
              <a:t>OPERATIONAL PERFORMANCE vs BUDGET </a:t>
            </a:r>
            <a:r>
              <a:rPr lang="en-ZA" kern="0" dirty="0" smtClean="0"/>
              <a:t>2018/19</a:t>
            </a: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10" name="Table 9"/>
          <p:cNvGraphicFramePr>
            <a:graphicFrameLocks noGrp="1"/>
          </p:cNvGraphicFramePr>
          <p:nvPr>
            <p:extLst>
              <p:ext uri="{D42A27DB-BD31-4B8C-83A1-F6EECF244321}">
                <p14:modId xmlns:p14="http://schemas.microsoft.com/office/powerpoint/2010/main" xmlns="" val="1247420295"/>
              </p:ext>
            </p:extLst>
          </p:nvPr>
        </p:nvGraphicFramePr>
        <p:xfrm>
          <a:off x="127592" y="1216029"/>
          <a:ext cx="10462436" cy="6341910"/>
        </p:xfrm>
        <a:graphic>
          <a:graphicData uri="http://schemas.openxmlformats.org/drawingml/2006/table">
            <a:tbl>
              <a:tblPr/>
              <a:tblGrid>
                <a:gridCol w="3772515">
                  <a:extLst>
                    <a:ext uri="{9D8B030D-6E8A-4147-A177-3AD203B41FA5}">
                      <a16:colId xmlns:a16="http://schemas.microsoft.com/office/drawing/2014/main" xmlns="" val="20000"/>
                    </a:ext>
                  </a:extLst>
                </a:gridCol>
                <a:gridCol w="2062307">
                  <a:extLst>
                    <a:ext uri="{9D8B030D-6E8A-4147-A177-3AD203B41FA5}">
                      <a16:colId xmlns:a16="http://schemas.microsoft.com/office/drawing/2014/main" xmlns="" val="20001"/>
                    </a:ext>
                  </a:extLst>
                </a:gridCol>
                <a:gridCol w="1835956">
                  <a:extLst>
                    <a:ext uri="{9D8B030D-6E8A-4147-A177-3AD203B41FA5}">
                      <a16:colId xmlns:a16="http://schemas.microsoft.com/office/drawing/2014/main" xmlns="" val="20002"/>
                    </a:ext>
                  </a:extLst>
                </a:gridCol>
                <a:gridCol w="1584454">
                  <a:extLst>
                    <a:ext uri="{9D8B030D-6E8A-4147-A177-3AD203B41FA5}">
                      <a16:colId xmlns:a16="http://schemas.microsoft.com/office/drawing/2014/main" xmlns="" val="20003"/>
                    </a:ext>
                  </a:extLst>
                </a:gridCol>
                <a:gridCol w="1207204">
                  <a:extLst>
                    <a:ext uri="{9D8B030D-6E8A-4147-A177-3AD203B41FA5}">
                      <a16:colId xmlns:a16="http://schemas.microsoft.com/office/drawing/2014/main" xmlns="" val="20004"/>
                    </a:ext>
                  </a:extLst>
                </a:gridCol>
              </a:tblGrid>
              <a:tr h="604900">
                <a:tc>
                  <a:txBody>
                    <a:bodyPr/>
                    <a:lstStyle/>
                    <a:p>
                      <a:pPr algn="l" fontAlgn="b"/>
                      <a:r>
                        <a:rPr lang="en-ZA" sz="1900" b="1" i="0" u="none" strike="noStrike" dirty="0">
                          <a:solidFill>
                            <a:srgbClr val="000000"/>
                          </a:solidFill>
                          <a:effectLst/>
                          <a:latin typeface="Times New Roman" panose="02020603050405020304" pitchFamily="18" charset="0"/>
                        </a:rPr>
                        <a:t>Description</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900" b="1" i="0" u="none" strike="noStrike" dirty="0">
                          <a:solidFill>
                            <a:srgbClr val="000000"/>
                          </a:solidFill>
                          <a:effectLst/>
                          <a:latin typeface="Times New Roman" panose="02020603050405020304" pitchFamily="18" charset="0"/>
                        </a:rPr>
                        <a:t>Total </a:t>
                      </a:r>
                      <a:r>
                        <a:rPr lang="en-ZA" sz="1900" b="1" i="0" u="none" strike="noStrike" dirty="0" smtClean="0">
                          <a:solidFill>
                            <a:srgbClr val="000000"/>
                          </a:solidFill>
                          <a:effectLst/>
                          <a:latin typeface="Times New Roman" panose="02020603050405020304" pitchFamily="18" charset="0"/>
                        </a:rPr>
                        <a:t>annual </a:t>
                      </a:r>
                      <a:r>
                        <a:rPr lang="en-ZA" sz="1900" b="1" i="0" u="none" strike="noStrike" dirty="0">
                          <a:solidFill>
                            <a:srgbClr val="000000"/>
                          </a:solidFill>
                          <a:effectLst/>
                          <a:latin typeface="Times New Roman" panose="02020603050405020304" pitchFamily="18" charset="0"/>
                        </a:rPr>
                        <a:t>budget</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900" b="1" i="0" u="none" strike="noStrike" dirty="0">
                          <a:solidFill>
                            <a:srgbClr val="000000"/>
                          </a:solidFill>
                          <a:effectLst/>
                          <a:latin typeface="Times New Roman" panose="02020603050405020304" pitchFamily="18" charset="0"/>
                        </a:rPr>
                        <a:t>Actual</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900" b="1" i="0" u="none" strike="noStrike" dirty="0">
                          <a:solidFill>
                            <a:srgbClr val="000000"/>
                          </a:solidFill>
                          <a:effectLst/>
                          <a:latin typeface="Times New Roman" panose="02020603050405020304" pitchFamily="18" charset="0"/>
                        </a:rPr>
                        <a:t>Budget </a:t>
                      </a:r>
                      <a:r>
                        <a:rPr lang="en-ZA" sz="1900" b="1" i="0" u="none" strike="noStrike" dirty="0" smtClean="0">
                          <a:solidFill>
                            <a:srgbClr val="000000"/>
                          </a:solidFill>
                          <a:effectLst/>
                          <a:latin typeface="Times New Roman" panose="02020603050405020304" pitchFamily="18" charset="0"/>
                        </a:rPr>
                        <a:t>variance</a:t>
                      </a:r>
                      <a:endParaRPr lang="en-ZA" sz="1900" b="1"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900" b="1" i="0" u="none" strike="noStrike" dirty="0" smtClean="0">
                          <a:solidFill>
                            <a:srgbClr val="000000"/>
                          </a:solidFill>
                          <a:effectLst/>
                          <a:latin typeface="Times New Roman" panose="02020603050405020304" pitchFamily="18" charset="0"/>
                        </a:rPr>
                        <a:t>% Variance</a:t>
                      </a:r>
                      <a:endParaRPr lang="en-ZA" sz="1900" b="1"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0"/>
                  </a:ext>
                </a:extLst>
              </a:tr>
              <a:tr h="305504">
                <a:tc>
                  <a:txBody>
                    <a:bodyPr/>
                    <a:lstStyle/>
                    <a:p>
                      <a:pPr algn="l" fontAlgn="b"/>
                      <a:r>
                        <a:rPr lang="en-ZA" sz="1900" b="1" i="0" u="none" strike="noStrike" dirty="0">
                          <a:solidFill>
                            <a:srgbClr val="000000"/>
                          </a:solidFill>
                          <a:effectLst/>
                          <a:latin typeface="Times New Roman" panose="02020603050405020304" pitchFamily="18"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900" b="1" i="0" u="none" strike="noStrike" dirty="0">
                          <a:solidFill>
                            <a:srgbClr val="000000"/>
                          </a:solidFill>
                          <a:effectLst/>
                          <a:latin typeface="Times New Roman" panose="02020603050405020304" pitchFamily="18" charset="0"/>
                        </a:rPr>
                        <a:t>R'000</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900" b="1" i="0" u="none" strike="noStrike" dirty="0">
                          <a:solidFill>
                            <a:srgbClr val="000000"/>
                          </a:solidFill>
                          <a:effectLst/>
                          <a:latin typeface="Times New Roman" panose="02020603050405020304" pitchFamily="18" charset="0"/>
                        </a:rPr>
                        <a:t>R'000</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900" b="1" i="0" u="none" strike="noStrike" dirty="0">
                          <a:solidFill>
                            <a:srgbClr val="000000"/>
                          </a:solidFill>
                          <a:effectLst/>
                          <a:latin typeface="Times New Roman" panose="02020603050405020304" pitchFamily="18" charset="0"/>
                        </a:rPr>
                        <a:t>R'000</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900" b="1" i="0" u="none" strike="noStrike" dirty="0">
                          <a:solidFill>
                            <a:srgbClr val="000000"/>
                          </a:solidFill>
                          <a:effectLst/>
                          <a:latin typeface="Times New Roman" panose="02020603050405020304" pitchFamily="18" charset="0"/>
                        </a:rPr>
                        <a:t>%</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05504">
                <a:tc>
                  <a:txBody>
                    <a:bodyPr/>
                    <a:lstStyle/>
                    <a:p>
                      <a:pPr algn="l" fontAlgn="b"/>
                      <a:r>
                        <a:rPr lang="en-ZA" sz="1900" b="1" i="0" u="none" strike="noStrike" dirty="0">
                          <a:solidFill>
                            <a:srgbClr val="000000"/>
                          </a:solidFill>
                          <a:effectLst/>
                          <a:latin typeface="Times New Roman" panose="02020603050405020304" pitchFamily="18" charset="0"/>
                        </a:rPr>
                        <a:t>Income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900" b="0" i="0" u="none" strike="noStrike" dirty="0">
                          <a:solidFill>
                            <a:srgbClr val="000000"/>
                          </a:solidFill>
                          <a:effectLst/>
                          <a:latin typeface="Times New Roman" panose="02020603050405020304" pitchFamily="18"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900" b="0" i="0" u="none" strike="noStrike" dirty="0">
                          <a:solidFill>
                            <a:srgbClr val="000000"/>
                          </a:solidFill>
                          <a:effectLst/>
                          <a:latin typeface="Times New Roman" panose="02020603050405020304" pitchFamily="18"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900" b="0" i="0" u="none" strike="noStrike" dirty="0">
                          <a:solidFill>
                            <a:srgbClr val="000000"/>
                          </a:solidFill>
                          <a:effectLst/>
                          <a:latin typeface="Times New Roman" panose="02020603050405020304" pitchFamily="18"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900" b="0" i="0" u="none" strike="noStrike" dirty="0">
                          <a:solidFill>
                            <a:srgbClr val="000000"/>
                          </a:solidFill>
                          <a:effectLst/>
                          <a:latin typeface="Times New Roman" panose="02020603050405020304" pitchFamily="18"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5504">
                <a:tc>
                  <a:txBody>
                    <a:bodyPr/>
                    <a:lstStyle/>
                    <a:p>
                      <a:pPr algn="l" fontAlgn="b"/>
                      <a:r>
                        <a:rPr lang="en-ZA" sz="1900" b="0" i="0" u="none" strike="noStrike" dirty="0">
                          <a:solidFill>
                            <a:srgbClr val="000000"/>
                          </a:solidFill>
                          <a:effectLst/>
                          <a:latin typeface="Times New Roman" panose="02020603050405020304" pitchFamily="18" charset="0"/>
                        </a:rPr>
                        <a:t>Revenue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r>
                        <a:rPr lang="en-ZA" sz="1900" b="0" i="0" u="none" strike="noStrike" dirty="0" smtClean="0">
                          <a:solidFill>
                            <a:srgbClr val="000000"/>
                          </a:solidFill>
                          <a:effectLst/>
                          <a:latin typeface="Times New Roman" panose="02020603050405020304" pitchFamily="18" charset="0"/>
                        </a:rPr>
                        <a:t>502 959</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smtClean="0">
                          <a:solidFill>
                            <a:srgbClr val="000000"/>
                          </a:solidFill>
                          <a:effectLst/>
                          <a:latin typeface="Times New Roman" panose="02020603050405020304" pitchFamily="18" charset="0"/>
                        </a:rPr>
                        <a:t>508 371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smtClean="0">
                          <a:solidFill>
                            <a:srgbClr val="000000"/>
                          </a:solidFill>
                          <a:effectLst/>
                          <a:latin typeface="Times New Roman" panose="02020603050405020304" pitchFamily="18" charset="0"/>
                        </a:rPr>
                        <a:t>5 412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900" b="0" i="0" u="none" strike="noStrike" dirty="0">
                          <a:solidFill>
                            <a:srgbClr val="000000"/>
                          </a:solidFill>
                          <a:effectLst/>
                          <a:latin typeface="Times New Roman" panose="02020603050405020304" pitchFamily="18" charset="0"/>
                        </a:rPr>
                        <a:t>1</a:t>
                      </a:r>
                      <a:r>
                        <a:rPr lang="en-ZA" sz="1900" b="0" i="0" u="none" strike="noStrike" dirty="0" smtClean="0">
                          <a:solidFill>
                            <a:srgbClr val="000000"/>
                          </a:solidFill>
                          <a:effectLst/>
                          <a:latin typeface="Times New Roman" panose="02020603050405020304" pitchFamily="18" charset="0"/>
                        </a:rPr>
                        <a:t>%</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5504">
                <a:tc>
                  <a:txBody>
                    <a:bodyPr/>
                    <a:lstStyle/>
                    <a:p>
                      <a:pPr algn="l" fontAlgn="b"/>
                      <a:r>
                        <a:rPr lang="en-ZA" sz="1900" b="0" i="0" u="none" strike="noStrike" dirty="0">
                          <a:solidFill>
                            <a:srgbClr val="000000"/>
                          </a:solidFill>
                          <a:effectLst/>
                          <a:latin typeface="Times New Roman" panose="02020603050405020304" pitchFamily="18" charset="0"/>
                        </a:rPr>
                        <a:t>Other*</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smtClean="0">
                          <a:solidFill>
                            <a:srgbClr val="000000"/>
                          </a:solidFill>
                          <a:effectLst/>
                          <a:latin typeface="Times New Roman" panose="02020603050405020304" pitchFamily="18" charset="0"/>
                        </a:rPr>
                        <a:t>2 918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smtClean="0">
                          <a:solidFill>
                            <a:srgbClr val="000000"/>
                          </a:solidFill>
                          <a:effectLst/>
                          <a:latin typeface="Times New Roman" panose="02020603050405020304" pitchFamily="18" charset="0"/>
                        </a:rPr>
                        <a:t>7 834</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smtClean="0">
                          <a:solidFill>
                            <a:srgbClr val="000000"/>
                          </a:solidFill>
                          <a:effectLst/>
                          <a:latin typeface="Times New Roman" panose="02020603050405020304" pitchFamily="18" charset="0"/>
                        </a:rPr>
                        <a:t>4</a:t>
                      </a:r>
                      <a:r>
                        <a:rPr lang="en-ZA" sz="1900" b="0" i="0" u="none" strike="noStrike" baseline="0" dirty="0" smtClean="0">
                          <a:solidFill>
                            <a:srgbClr val="000000"/>
                          </a:solidFill>
                          <a:effectLst/>
                          <a:latin typeface="Times New Roman" panose="02020603050405020304" pitchFamily="18" charset="0"/>
                        </a:rPr>
                        <a:t> 916</a:t>
                      </a:r>
                      <a:r>
                        <a:rPr lang="en-ZA" sz="1900" b="0" i="0" u="none" strike="noStrike" dirty="0" smtClean="0">
                          <a:solidFill>
                            <a:srgbClr val="000000"/>
                          </a:solidFill>
                          <a:effectLst/>
                          <a:latin typeface="Times New Roman" panose="02020603050405020304" pitchFamily="18" charset="0"/>
                        </a:rPr>
                        <a:t>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900" b="0" i="0" u="none" strike="noStrike" dirty="0" smtClean="0">
                          <a:solidFill>
                            <a:srgbClr val="000000"/>
                          </a:solidFill>
                          <a:effectLst/>
                          <a:latin typeface="Times New Roman" panose="02020603050405020304" pitchFamily="18" charset="0"/>
                        </a:rPr>
                        <a:t>168%</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5504">
                <a:tc>
                  <a:txBody>
                    <a:bodyPr/>
                    <a:lstStyle/>
                    <a:p>
                      <a:pPr algn="l" fontAlgn="b"/>
                      <a:r>
                        <a:rPr lang="en-ZA" sz="1900" b="0" i="0" u="none" strike="noStrike" dirty="0">
                          <a:solidFill>
                            <a:srgbClr val="000000"/>
                          </a:solidFill>
                          <a:effectLst/>
                          <a:latin typeface="Times New Roman" panose="02020603050405020304" pitchFamily="18" charset="0"/>
                        </a:rPr>
                        <a:t>Interest</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smtClean="0">
                          <a:solidFill>
                            <a:srgbClr val="000000"/>
                          </a:solidFill>
                          <a:effectLst/>
                          <a:latin typeface="Times New Roman" panose="02020603050405020304" pitchFamily="18" charset="0"/>
                        </a:rPr>
                        <a:t>47 897</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r>
                        <a:rPr lang="en-ZA" sz="1900" b="0" i="0" u="none" strike="noStrike" dirty="0" smtClean="0">
                          <a:solidFill>
                            <a:srgbClr val="000000"/>
                          </a:solidFill>
                          <a:effectLst/>
                          <a:latin typeface="Times New Roman" panose="02020603050405020304" pitchFamily="18" charset="0"/>
                        </a:rPr>
                        <a:t>50 686</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smtClean="0">
                          <a:solidFill>
                            <a:srgbClr val="000000"/>
                          </a:solidFill>
                          <a:effectLst/>
                          <a:latin typeface="Times New Roman" panose="02020603050405020304" pitchFamily="18" charset="0"/>
                        </a:rPr>
                        <a:t>2 789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900" b="0" i="0" u="none" strike="noStrike" dirty="0" smtClean="0">
                          <a:solidFill>
                            <a:srgbClr val="000000"/>
                          </a:solidFill>
                          <a:effectLst/>
                          <a:latin typeface="Times New Roman" panose="02020603050405020304" pitchFamily="18" charset="0"/>
                        </a:rPr>
                        <a:t>6%</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05504">
                <a:tc>
                  <a:txBody>
                    <a:bodyPr/>
                    <a:lstStyle/>
                    <a:p>
                      <a:pPr algn="l" fontAlgn="b"/>
                      <a:r>
                        <a:rPr lang="en-ZA" sz="1900" b="1" i="0" u="none" strike="noStrike" dirty="0">
                          <a:solidFill>
                            <a:srgbClr val="000000"/>
                          </a:solidFill>
                          <a:effectLst/>
                          <a:latin typeface="Times New Roman" panose="02020603050405020304" pitchFamily="18" charset="0"/>
                        </a:rPr>
                        <a:t>Total Income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900" b="1" i="0" u="none" strike="noStrike" dirty="0" smtClean="0">
                          <a:solidFill>
                            <a:srgbClr val="000000"/>
                          </a:solidFill>
                          <a:effectLst/>
                          <a:latin typeface="Times New Roman" panose="02020603050405020304" pitchFamily="18" charset="0"/>
                        </a:rPr>
                        <a:t>553 774            </a:t>
                      </a:r>
                      <a:endParaRPr lang="en-ZA" sz="1900" b="1"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900" b="1" i="0" u="none" strike="noStrike" dirty="0">
                          <a:solidFill>
                            <a:srgbClr val="000000"/>
                          </a:solidFill>
                          <a:effectLst/>
                          <a:latin typeface="Times New Roman" panose="02020603050405020304" pitchFamily="18" charset="0"/>
                        </a:rPr>
                        <a:t>         </a:t>
                      </a:r>
                      <a:r>
                        <a:rPr lang="en-ZA" sz="1900" b="1" i="0" u="none" strike="noStrike" dirty="0" smtClean="0">
                          <a:solidFill>
                            <a:srgbClr val="000000"/>
                          </a:solidFill>
                          <a:effectLst/>
                          <a:latin typeface="Times New Roman" panose="02020603050405020304" pitchFamily="18" charset="0"/>
                        </a:rPr>
                        <a:t>566 891</a:t>
                      </a:r>
                      <a:endParaRPr lang="en-ZA" sz="1900" b="1"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900" b="1" i="0" u="none" strike="noStrike" dirty="0" smtClean="0">
                          <a:solidFill>
                            <a:srgbClr val="000000"/>
                          </a:solidFill>
                          <a:effectLst/>
                          <a:latin typeface="Times New Roman" panose="02020603050405020304" pitchFamily="18" charset="0"/>
                        </a:rPr>
                        <a:t>13 117        </a:t>
                      </a:r>
                      <a:endParaRPr lang="en-ZA" sz="1900" b="1"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900" b="1" i="0" u="none" strike="noStrike" dirty="0">
                          <a:solidFill>
                            <a:srgbClr val="000000"/>
                          </a:solidFill>
                          <a:effectLst/>
                          <a:latin typeface="Times New Roman" panose="02020603050405020304" pitchFamily="18" charset="0"/>
                        </a:rPr>
                        <a:t>2</a:t>
                      </a:r>
                      <a:r>
                        <a:rPr lang="en-ZA" sz="1900" b="1" i="0" u="none" strike="noStrike" dirty="0" smtClean="0">
                          <a:solidFill>
                            <a:srgbClr val="000000"/>
                          </a:solidFill>
                          <a:effectLst/>
                          <a:latin typeface="Times New Roman" panose="02020603050405020304" pitchFamily="18" charset="0"/>
                        </a:rPr>
                        <a:t>%</a:t>
                      </a:r>
                      <a:endParaRPr lang="en-ZA" sz="1900" b="1"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0006"/>
                  </a:ext>
                </a:extLst>
              </a:tr>
              <a:tr h="305504">
                <a:tc>
                  <a:txBody>
                    <a:bodyPr/>
                    <a:lstStyle/>
                    <a:p>
                      <a:pPr algn="l" fontAlgn="b"/>
                      <a:r>
                        <a:rPr lang="en-ZA" sz="1900" b="1" i="0" u="none" strike="noStrike" dirty="0">
                          <a:solidFill>
                            <a:srgbClr val="000000"/>
                          </a:solidFill>
                          <a:effectLst/>
                          <a:latin typeface="Times New Roman" panose="02020603050405020304" pitchFamily="18" charset="0"/>
                        </a:rPr>
                        <a:t>Expenditure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900" b="0" i="0" u="none" strike="noStrike" dirty="0">
                          <a:solidFill>
                            <a:srgbClr val="000000"/>
                          </a:solidFill>
                          <a:effectLst/>
                          <a:latin typeface="Times New Roman" panose="02020603050405020304" pitchFamily="18"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05504">
                <a:tc>
                  <a:txBody>
                    <a:bodyPr/>
                    <a:lstStyle/>
                    <a:p>
                      <a:pPr algn="l" fontAlgn="b"/>
                      <a:r>
                        <a:rPr lang="en-ZA" sz="1900" b="0" i="0" u="none" strike="noStrike" dirty="0">
                          <a:solidFill>
                            <a:srgbClr val="000000"/>
                          </a:solidFill>
                          <a:effectLst/>
                          <a:latin typeface="Times New Roman" panose="02020603050405020304" pitchFamily="18" charset="0"/>
                        </a:rPr>
                        <a:t>Employee costs</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r>
                        <a:rPr lang="en-ZA" sz="1900" b="0" i="0" u="none" strike="noStrike" dirty="0" smtClean="0">
                          <a:solidFill>
                            <a:srgbClr val="000000"/>
                          </a:solidFill>
                          <a:effectLst/>
                          <a:latin typeface="Times New Roman" panose="02020603050405020304" pitchFamily="18" charset="0"/>
                        </a:rPr>
                        <a:t>319 898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r>
                        <a:rPr lang="en-ZA" sz="1900" b="0" i="0" u="none" strike="noStrike" dirty="0" smtClean="0">
                          <a:solidFill>
                            <a:srgbClr val="000000"/>
                          </a:solidFill>
                          <a:effectLst/>
                          <a:latin typeface="Times New Roman" panose="02020603050405020304" pitchFamily="18" charset="0"/>
                        </a:rPr>
                        <a:t>325 425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r>
                        <a:rPr lang="en-ZA" sz="1900" b="0" i="0" u="none" strike="noStrike" dirty="0" smtClean="0">
                          <a:solidFill>
                            <a:srgbClr val="000000"/>
                          </a:solidFill>
                          <a:effectLst/>
                          <a:latin typeface="Times New Roman" panose="02020603050405020304" pitchFamily="18" charset="0"/>
                        </a:rPr>
                        <a:t>(5 527)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900" b="0" i="0" u="none" strike="noStrike" dirty="0" smtClean="0">
                          <a:solidFill>
                            <a:srgbClr val="000000"/>
                          </a:solidFill>
                          <a:effectLst/>
                          <a:latin typeface="Times New Roman" panose="02020603050405020304" pitchFamily="18" charset="0"/>
                        </a:rPr>
                        <a:t>-2%</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5504">
                <a:tc>
                  <a:txBody>
                    <a:bodyPr/>
                    <a:lstStyle/>
                    <a:p>
                      <a:pPr algn="l" fontAlgn="b"/>
                      <a:r>
                        <a:rPr lang="en-ZA" sz="1900" b="0" i="0" u="none" strike="noStrike" dirty="0">
                          <a:solidFill>
                            <a:srgbClr val="000000"/>
                          </a:solidFill>
                          <a:effectLst/>
                          <a:latin typeface="Times New Roman" panose="02020603050405020304" pitchFamily="18" charset="0"/>
                        </a:rPr>
                        <a:t>Operating expenditure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r>
                        <a:rPr lang="en-ZA" sz="1900" b="0" i="0" u="none" strike="noStrike" dirty="0" smtClean="0">
                          <a:solidFill>
                            <a:srgbClr val="000000"/>
                          </a:solidFill>
                          <a:effectLst/>
                          <a:latin typeface="Times New Roman" panose="02020603050405020304" pitchFamily="18" charset="0"/>
                        </a:rPr>
                        <a:t>171 035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r>
                        <a:rPr lang="en-ZA" sz="1900" b="0" i="0" u="none" strike="noStrike" dirty="0" smtClean="0">
                          <a:solidFill>
                            <a:srgbClr val="000000"/>
                          </a:solidFill>
                          <a:effectLst/>
                          <a:latin typeface="Times New Roman" panose="02020603050405020304" pitchFamily="18" charset="0"/>
                        </a:rPr>
                        <a:t>101 031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r>
                        <a:rPr lang="en-ZA" sz="1900" b="0" i="0" u="none" strike="noStrike" dirty="0" smtClean="0">
                          <a:solidFill>
                            <a:srgbClr val="000000"/>
                          </a:solidFill>
                          <a:effectLst/>
                          <a:latin typeface="Times New Roman" panose="02020603050405020304" pitchFamily="18" charset="0"/>
                        </a:rPr>
                        <a:t>70</a:t>
                      </a:r>
                      <a:r>
                        <a:rPr lang="en-ZA" sz="1900" b="0" i="0" u="none" strike="noStrike" baseline="0" dirty="0" smtClean="0">
                          <a:solidFill>
                            <a:srgbClr val="000000"/>
                          </a:solidFill>
                          <a:effectLst/>
                          <a:latin typeface="Times New Roman" panose="02020603050405020304" pitchFamily="18" charset="0"/>
                        </a:rPr>
                        <a:t> 004</a:t>
                      </a:r>
                      <a:r>
                        <a:rPr lang="en-ZA" sz="1900" b="0" i="0" u="none" strike="noStrike" dirty="0" smtClean="0">
                          <a:solidFill>
                            <a:srgbClr val="000000"/>
                          </a:solidFill>
                          <a:effectLst/>
                          <a:latin typeface="Times New Roman" panose="02020603050405020304" pitchFamily="18" charset="0"/>
                        </a:rPr>
                        <a:t>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900" b="0" i="0" u="none" strike="noStrike" dirty="0" smtClean="0">
                          <a:solidFill>
                            <a:srgbClr val="000000"/>
                          </a:solidFill>
                          <a:effectLst/>
                          <a:latin typeface="Times New Roman" panose="02020603050405020304" pitchFamily="18" charset="0"/>
                        </a:rPr>
                        <a:t>41%</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05504">
                <a:tc>
                  <a:txBody>
                    <a:bodyPr/>
                    <a:lstStyle/>
                    <a:p>
                      <a:pPr algn="l" fontAlgn="b"/>
                      <a:r>
                        <a:rPr lang="en-ZA" sz="1900" b="0" i="0" u="none" strike="noStrike" dirty="0">
                          <a:solidFill>
                            <a:srgbClr val="000000"/>
                          </a:solidFill>
                          <a:effectLst/>
                          <a:latin typeface="Times New Roman" panose="02020603050405020304" pitchFamily="18" charset="0"/>
                        </a:rPr>
                        <a:t>Administrative expenditure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r>
                        <a:rPr lang="en-ZA" sz="1900" b="0" i="0" u="none" strike="noStrike" dirty="0" smtClean="0">
                          <a:solidFill>
                            <a:srgbClr val="000000"/>
                          </a:solidFill>
                          <a:effectLst/>
                          <a:latin typeface="Times New Roman" panose="02020603050405020304" pitchFamily="18" charset="0"/>
                        </a:rPr>
                        <a:t>42 775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r>
                        <a:rPr lang="en-ZA" sz="1900" b="0" i="0" u="none" strike="noStrike" dirty="0" smtClean="0">
                          <a:solidFill>
                            <a:srgbClr val="000000"/>
                          </a:solidFill>
                          <a:effectLst/>
                          <a:latin typeface="Times New Roman" panose="02020603050405020304" pitchFamily="18" charset="0"/>
                        </a:rPr>
                        <a:t>38 552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r>
                        <a:rPr lang="en-ZA" sz="1900" b="0" i="0" u="none" strike="noStrike" dirty="0" smtClean="0">
                          <a:solidFill>
                            <a:srgbClr val="000000"/>
                          </a:solidFill>
                          <a:effectLst/>
                          <a:latin typeface="Times New Roman" panose="02020603050405020304" pitchFamily="18" charset="0"/>
                        </a:rPr>
                        <a:t>4</a:t>
                      </a:r>
                      <a:r>
                        <a:rPr lang="en-ZA" sz="1900" b="0" i="0" u="none" strike="noStrike" baseline="0" dirty="0" smtClean="0">
                          <a:solidFill>
                            <a:srgbClr val="000000"/>
                          </a:solidFill>
                          <a:effectLst/>
                          <a:latin typeface="Times New Roman" panose="02020603050405020304" pitchFamily="18" charset="0"/>
                        </a:rPr>
                        <a:t> 223</a:t>
                      </a:r>
                      <a:r>
                        <a:rPr lang="en-ZA" sz="1900" b="0" i="0" u="none" strike="noStrike" dirty="0" smtClean="0">
                          <a:solidFill>
                            <a:srgbClr val="000000"/>
                          </a:solidFill>
                          <a:effectLst/>
                          <a:latin typeface="Times New Roman" panose="02020603050405020304" pitchFamily="18" charset="0"/>
                        </a:rPr>
                        <a:t>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900" b="0" i="0" u="none" strike="noStrike" dirty="0" smtClean="0">
                          <a:solidFill>
                            <a:srgbClr val="000000"/>
                          </a:solidFill>
                          <a:effectLst/>
                          <a:latin typeface="Times New Roman" panose="02020603050405020304" pitchFamily="18" charset="0"/>
                        </a:rPr>
                        <a:t>10%</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45572">
                <a:tc>
                  <a:txBody>
                    <a:bodyPr/>
                    <a:lstStyle/>
                    <a:p>
                      <a:pPr algn="l" fontAlgn="b"/>
                      <a:r>
                        <a:rPr lang="en-ZA" sz="1900" b="0" i="0" u="none" strike="noStrike" dirty="0">
                          <a:solidFill>
                            <a:srgbClr val="000000"/>
                          </a:solidFill>
                          <a:effectLst/>
                          <a:latin typeface="Times New Roman" panose="02020603050405020304" pitchFamily="18" charset="0"/>
                        </a:rPr>
                        <a:t>Depreciation</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r>
                        <a:rPr lang="en-ZA" sz="1900" b="0" i="0" u="none" strike="noStrike" dirty="0" smtClean="0">
                          <a:solidFill>
                            <a:srgbClr val="000000"/>
                          </a:solidFill>
                          <a:effectLst/>
                          <a:latin typeface="Times New Roman" panose="02020603050405020304" pitchFamily="18" charset="0"/>
                        </a:rPr>
                        <a:t>20 066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r>
                        <a:rPr lang="en-ZA" sz="1900" b="0" i="0" u="none" strike="noStrike" dirty="0" smtClean="0">
                          <a:solidFill>
                            <a:srgbClr val="000000"/>
                          </a:solidFill>
                          <a:effectLst/>
                          <a:latin typeface="Times New Roman" panose="02020603050405020304" pitchFamily="18" charset="0"/>
                        </a:rPr>
                        <a:t>20</a:t>
                      </a:r>
                      <a:r>
                        <a:rPr lang="en-ZA" sz="1900" b="0" i="0" u="none" strike="noStrike" baseline="0" dirty="0" smtClean="0">
                          <a:solidFill>
                            <a:srgbClr val="000000"/>
                          </a:solidFill>
                          <a:effectLst/>
                          <a:latin typeface="Times New Roman" panose="02020603050405020304" pitchFamily="18" charset="0"/>
                        </a:rPr>
                        <a:t> 301</a:t>
                      </a:r>
                      <a:r>
                        <a:rPr lang="en-ZA" sz="1900" b="0" i="0" u="none" strike="noStrike" dirty="0" smtClean="0">
                          <a:solidFill>
                            <a:srgbClr val="000000"/>
                          </a:solidFill>
                          <a:effectLst/>
                          <a:latin typeface="Times New Roman" panose="02020603050405020304" pitchFamily="18" charset="0"/>
                        </a:rPr>
                        <a:t> </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900" b="0" i="0" u="none" strike="noStrike" dirty="0">
                          <a:solidFill>
                            <a:srgbClr val="000000"/>
                          </a:solidFill>
                          <a:effectLst/>
                          <a:latin typeface="Times New Roman" panose="02020603050405020304" pitchFamily="18" charset="0"/>
                        </a:rPr>
                        <a:t>           </a:t>
                      </a:r>
                      <a:r>
                        <a:rPr lang="en-ZA" sz="1900" b="0" i="0" u="none" strike="noStrike" dirty="0" smtClean="0">
                          <a:solidFill>
                            <a:srgbClr val="000000"/>
                          </a:solidFill>
                          <a:effectLst/>
                          <a:latin typeface="Times New Roman" panose="02020603050405020304" pitchFamily="18" charset="0"/>
                        </a:rPr>
                        <a:t>(235)</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900" b="0" i="0" u="none" strike="noStrike" dirty="0" smtClean="0">
                          <a:solidFill>
                            <a:srgbClr val="000000"/>
                          </a:solidFill>
                          <a:effectLst/>
                          <a:latin typeface="Times New Roman" panose="02020603050405020304" pitchFamily="18" charset="0"/>
                        </a:rPr>
                        <a:t>-1%</a:t>
                      </a:r>
                      <a:endParaRPr lang="en-ZA" sz="1900" b="0"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05504">
                <a:tc>
                  <a:txBody>
                    <a:bodyPr/>
                    <a:lstStyle/>
                    <a:p>
                      <a:pPr algn="l" fontAlgn="b"/>
                      <a:r>
                        <a:rPr lang="en-ZA" sz="1900" b="1" i="0" u="none" strike="noStrike" dirty="0">
                          <a:solidFill>
                            <a:srgbClr val="000000"/>
                          </a:solidFill>
                          <a:effectLst/>
                          <a:latin typeface="Times New Roman" panose="02020603050405020304" pitchFamily="18" charset="0"/>
                        </a:rPr>
                        <a:t>Expenditure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900" b="1" i="0" u="none" strike="noStrike" dirty="0">
                          <a:solidFill>
                            <a:srgbClr val="000000"/>
                          </a:solidFill>
                          <a:effectLst/>
                          <a:latin typeface="Times New Roman" panose="02020603050405020304" pitchFamily="18" charset="0"/>
                        </a:rPr>
                        <a:t>            </a:t>
                      </a:r>
                      <a:r>
                        <a:rPr lang="en-ZA" sz="1900" b="1" i="0" u="none" strike="noStrike" dirty="0" smtClean="0">
                          <a:solidFill>
                            <a:srgbClr val="000000"/>
                          </a:solidFill>
                          <a:effectLst/>
                          <a:latin typeface="Times New Roman" panose="02020603050405020304" pitchFamily="18" charset="0"/>
                        </a:rPr>
                        <a:t>553 774 </a:t>
                      </a:r>
                      <a:endParaRPr lang="en-ZA" sz="1900" b="1"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900" b="1" i="0" u="none" strike="noStrike" dirty="0">
                          <a:solidFill>
                            <a:srgbClr val="000000"/>
                          </a:solidFill>
                          <a:effectLst/>
                          <a:latin typeface="Times New Roman" panose="02020603050405020304" pitchFamily="18" charset="0"/>
                        </a:rPr>
                        <a:t>       </a:t>
                      </a:r>
                      <a:r>
                        <a:rPr lang="en-ZA" sz="1900" b="1" i="0" u="none" strike="noStrike" dirty="0" smtClean="0">
                          <a:solidFill>
                            <a:srgbClr val="000000"/>
                          </a:solidFill>
                          <a:effectLst/>
                          <a:latin typeface="Times New Roman" panose="02020603050405020304" pitchFamily="18" charset="0"/>
                        </a:rPr>
                        <a:t>485 309 </a:t>
                      </a:r>
                      <a:endParaRPr lang="en-ZA" sz="1900" b="1"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900" b="1" i="0" u="none" strike="noStrike" dirty="0">
                          <a:solidFill>
                            <a:srgbClr val="000000"/>
                          </a:solidFill>
                          <a:effectLst/>
                          <a:latin typeface="Times New Roman" panose="02020603050405020304" pitchFamily="18" charset="0"/>
                        </a:rPr>
                        <a:t>        </a:t>
                      </a:r>
                      <a:r>
                        <a:rPr lang="en-ZA" sz="1900" b="1" i="0" u="none" strike="noStrike" dirty="0" smtClean="0">
                          <a:solidFill>
                            <a:srgbClr val="000000"/>
                          </a:solidFill>
                          <a:effectLst/>
                          <a:latin typeface="Times New Roman" panose="02020603050405020304" pitchFamily="18" charset="0"/>
                        </a:rPr>
                        <a:t>68</a:t>
                      </a:r>
                      <a:r>
                        <a:rPr lang="en-ZA" sz="1900" b="1" i="0" u="none" strike="noStrike" baseline="0" dirty="0" smtClean="0">
                          <a:solidFill>
                            <a:srgbClr val="000000"/>
                          </a:solidFill>
                          <a:effectLst/>
                          <a:latin typeface="Times New Roman" panose="02020603050405020304" pitchFamily="18" charset="0"/>
                        </a:rPr>
                        <a:t> 465</a:t>
                      </a:r>
                      <a:r>
                        <a:rPr lang="en-ZA" sz="1900" b="1" i="0" u="none" strike="noStrike" dirty="0" smtClean="0">
                          <a:solidFill>
                            <a:srgbClr val="000000"/>
                          </a:solidFill>
                          <a:effectLst/>
                          <a:latin typeface="Times New Roman" panose="02020603050405020304" pitchFamily="18" charset="0"/>
                        </a:rPr>
                        <a:t> </a:t>
                      </a:r>
                      <a:endParaRPr lang="en-ZA" sz="1900" b="1"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900" b="1" i="0" u="none" strike="noStrike" dirty="0" smtClean="0">
                          <a:solidFill>
                            <a:srgbClr val="000000"/>
                          </a:solidFill>
                          <a:effectLst/>
                          <a:latin typeface="Times New Roman" panose="02020603050405020304" pitchFamily="18" charset="0"/>
                        </a:rPr>
                        <a:t>12%</a:t>
                      </a:r>
                      <a:endParaRPr lang="en-ZA" sz="1900" b="1"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0012"/>
                  </a:ext>
                </a:extLst>
              </a:tr>
              <a:tr h="305504">
                <a:tc>
                  <a:txBody>
                    <a:bodyPr/>
                    <a:lstStyle/>
                    <a:p>
                      <a:pPr algn="l" fontAlgn="b"/>
                      <a:r>
                        <a:rPr lang="en-ZA" sz="1900" b="1" i="0" u="none" strike="noStrike" dirty="0">
                          <a:solidFill>
                            <a:srgbClr val="000000"/>
                          </a:solidFill>
                          <a:effectLst/>
                          <a:latin typeface="Times New Roman" panose="02020603050405020304" pitchFamily="18" charset="0"/>
                        </a:rPr>
                        <a:t> </a:t>
                      </a:r>
                    </a:p>
                  </a:txBody>
                  <a:tcPr marL="5908" marR="5908" marT="590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1" i="0" u="none" strike="noStrike" dirty="0">
                          <a:solidFill>
                            <a:srgbClr val="000000"/>
                          </a:solidFill>
                          <a:effectLst/>
                          <a:latin typeface="Times New Roman" panose="02020603050405020304" pitchFamily="18"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900" b="1" i="0" u="none" strike="noStrike" dirty="0">
                          <a:solidFill>
                            <a:srgbClr val="000000"/>
                          </a:solidFill>
                          <a:effectLst/>
                          <a:latin typeface="Times New Roman" panose="02020603050405020304" pitchFamily="18"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900" b="1"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900" b="1" i="0" u="none" strike="noStrike" dirty="0">
                          <a:solidFill>
                            <a:srgbClr val="000000"/>
                          </a:solidFill>
                          <a:effectLst/>
                          <a:latin typeface="Times New Roman" panose="02020603050405020304" pitchFamily="18"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05504">
                <a:tc>
                  <a:txBody>
                    <a:bodyPr/>
                    <a:lstStyle/>
                    <a:p>
                      <a:pPr algn="l" fontAlgn="b"/>
                      <a:r>
                        <a:rPr lang="en-ZA" sz="1900" b="1" i="0" u="none" strike="noStrike" dirty="0">
                          <a:solidFill>
                            <a:srgbClr val="000000"/>
                          </a:solidFill>
                          <a:effectLst/>
                          <a:latin typeface="Times New Roman" panose="02020603050405020304" pitchFamily="18" charset="0"/>
                        </a:rPr>
                        <a:t>Surplus for the period</a:t>
                      </a:r>
                    </a:p>
                  </a:txBody>
                  <a:tcPr marL="5908" marR="5908" marT="590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900" b="1" i="0" u="none" strike="noStrike" dirty="0">
                          <a:solidFill>
                            <a:srgbClr val="000000"/>
                          </a:solidFill>
                          <a:effectLst/>
                          <a:latin typeface="Times New Roman" panose="02020603050405020304" pitchFamily="18" charset="0"/>
                        </a:rPr>
                        <a:t>           </a:t>
                      </a:r>
                      <a:r>
                        <a:rPr lang="en-ZA" sz="1900" b="1" i="0" u="none" strike="noStrike" dirty="0" smtClean="0">
                          <a:solidFill>
                            <a:srgbClr val="000000"/>
                          </a:solidFill>
                          <a:effectLst/>
                          <a:latin typeface="Times New Roman" panose="02020603050405020304" pitchFamily="18" charset="0"/>
                        </a:rPr>
                        <a:t>- </a:t>
                      </a:r>
                      <a:endParaRPr lang="en-ZA" sz="1900" b="1"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fontAlgn="b"/>
                      <a:r>
                        <a:rPr lang="en-ZA" sz="1900" b="1" i="0" u="none" strike="noStrike" dirty="0" smtClean="0">
                          <a:solidFill>
                            <a:srgbClr val="000000"/>
                          </a:solidFill>
                          <a:effectLst/>
                          <a:latin typeface="Times New Roman" panose="02020603050405020304" pitchFamily="18" charset="0"/>
                        </a:rPr>
                        <a:t>81 582        </a:t>
                      </a:r>
                      <a:endParaRPr lang="en-ZA" sz="1900" b="1"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fontAlgn="b"/>
                      <a:r>
                        <a:rPr lang="en-ZA" sz="1900" b="1" i="0" u="none" strike="noStrike" dirty="0">
                          <a:solidFill>
                            <a:srgbClr val="000000"/>
                          </a:solidFill>
                          <a:effectLst/>
                          <a:latin typeface="Times New Roman" panose="02020603050405020304" pitchFamily="18" charset="0"/>
                        </a:rPr>
                        <a:t>       </a:t>
                      </a:r>
                      <a:r>
                        <a:rPr lang="en-ZA" sz="1900" b="1" i="0" u="none" strike="noStrike" dirty="0" smtClean="0">
                          <a:solidFill>
                            <a:srgbClr val="000000"/>
                          </a:solidFill>
                          <a:effectLst/>
                          <a:latin typeface="Times New Roman" panose="02020603050405020304" pitchFamily="18" charset="0"/>
                        </a:rPr>
                        <a:t>81</a:t>
                      </a:r>
                      <a:r>
                        <a:rPr lang="en-ZA" sz="1900" b="1" i="0" u="none" strike="noStrike" baseline="0" dirty="0" smtClean="0">
                          <a:solidFill>
                            <a:srgbClr val="000000"/>
                          </a:solidFill>
                          <a:effectLst/>
                          <a:latin typeface="Times New Roman" panose="02020603050405020304" pitchFamily="18" charset="0"/>
                        </a:rPr>
                        <a:t> 582</a:t>
                      </a:r>
                      <a:endParaRPr lang="en-ZA" sz="1900" b="1"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ctr" fontAlgn="b"/>
                      <a:endParaRPr lang="en-ZA" sz="1900" b="1" i="0" u="none" strike="noStrike" dirty="0">
                        <a:solidFill>
                          <a:srgbClr val="000000"/>
                        </a:solidFill>
                        <a:effectLst/>
                        <a:latin typeface="Times New Roman" panose="02020603050405020304" pitchFamily="18"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14"/>
                  </a:ext>
                </a:extLst>
              </a:tr>
              <a:tr h="320256">
                <a:tc>
                  <a:txBody>
                    <a:bodyPr/>
                    <a:lstStyle/>
                    <a:p>
                      <a:pPr algn="l" fontAlgn="b"/>
                      <a:endParaRPr lang="en-ZA" sz="1900" b="1" i="0" u="none" strike="noStrike" dirty="0">
                        <a:solidFill>
                          <a:srgbClr val="000000"/>
                        </a:solidFill>
                        <a:effectLst/>
                        <a:latin typeface="Times New Roman" panose="02020603050405020304" pitchFamily="18" charset="0"/>
                      </a:endParaRPr>
                    </a:p>
                  </a:txBody>
                  <a:tcPr marL="5908" marR="5908" marT="590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900" b="1" i="0" u="none" strike="noStrike" dirty="0">
                        <a:solidFill>
                          <a:srgbClr val="000000"/>
                        </a:solidFill>
                        <a:effectLst/>
                        <a:latin typeface="Times New Roman" panose="02020603050405020304" pitchFamily="18" charset="0"/>
                      </a:endParaRPr>
                    </a:p>
                  </a:txBody>
                  <a:tcPr marL="5908" marR="5908" marT="590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900" b="1" i="0" u="none" strike="noStrike" dirty="0">
                        <a:solidFill>
                          <a:srgbClr val="000000"/>
                        </a:solidFill>
                        <a:effectLst/>
                        <a:latin typeface="Times New Roman" panose="02020603050405020304" pitchFamily="18" charset="0"/>
                      </a:endParaRPr>
                    </a:p>
                  </a:txBody>
                  <a:tcPr marL="5908" marR="5908" marT="590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900" b="1" i="0" u="none" strike="noStrike" dirty="0">
                        <a:solidFill>
                          <a:srgbClr val="000000"/>
                        </a:solidFill>
                        <a:effectLst/>
                        <a:latin typeface="Times New Roman" panose="02020603050405020304" pitchFamily="18" charset="0"/>
                      </a:endParaRPr>
                    </a:p>
                  </a:txBody>
                  <a:tcPr marL="5908" marR="5908" marT="590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900" b="1" i="0" u="none" strike="noStrike" dirty="0">
                        <a:solidFill>
                          <a:srgbClr val="000000"/>
                        </a:solidFill>
                        <a:effectLst/>
                        <a:latin typeface="Times New Roman" panose="02020603050405020304" pitchFamily="18" charset="0"/>
                      </a:endParaRPr>
                    </a:p>
                  </a:txBody>
                  <a:tcPr marL="5908" marR="5908" marT="5908"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5"/>
                  </a:ext>
                </a:extLst>
              </a:tr>
              <a:tr h="305504">
                <a:tc gridSpan="3">
                  <a:txBody>
                    <a:bodyPr/>
                    <a:lstStyle/>
                    <a:p>
                      <a:pPr algn="l" fontAlgn="b"/>
                      <a:endParaRPr lang="en-ZA" sz="1400" b="0" i="0" u="none" strike="noStrike" dirty="0">
                        <a:solidFill>
                          <a:srgbClr val="000000"/>
                        </a:solidFill>
                        <a:effectLst/>
                        <a:latin typeface="Times New Roman" panose="02020603050405020304" pitchFamily="18" charset="0"/>
                      </a:endParaRPr>
                    </a:p>
                  </a:txBody>
                  <a:tcPr marL="5908" marR="5908" marT="5908"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ZA"/>
                    </a:p>
                  </a:txBody>
                  <a:tcPr/>
                </a:tc>
                <a:tc hMerge="1">
                  <a:txBody>
                    <a:bodyPr/>
                    <a:lstStyle/>
                    <a:p>
                      <a:endParaRPr lang="en-ZA"/>
                    </a:p>
                  </a:txBody>
                  <a:tcPr/>
                </a:tc>
                <a:tc>
                  <a:txBody>
                    <a:bodyPr/>
                    <a:lstStyle/>
                    <a:p>
                      <a:pPr algn="l" fontAlgn="b"/>
                      <a:endParaRPr lang="en-ZA" sz="1900" b="1" i="0" u="none" strike="noStrike" dirty="0">
                        <a:solidFill>
                          <a:srgbClr val="000000"/>
                        </a:solidFill>
                        <a:effectLst/>
                        <a:latin typeface="Times New Roman" panose="02020603050405020304" pitchFamily="18" charset="0"/>
                      </a:endParaRPr>
                    </a:p>
                  </a:txBody>
                  <a:tcPr marL="5908" marR="5908" marT="5908" marB="0" anchor="b">
                    <a:lnL>
                      <a:noFill/>
                    </a:lnL>
                    <a:lnR>
                      <a:noFill/>
                    </a:lnR>
                    <a:lnT>
                      <a:noFill/>
                    </a:lnT>
                    <a:lnB>
                      <a:noFill/>
                    </a:lnB>
                  </a:tcPr>
                </a:tc>
                <a:tc>
                  <a:txBody>
                    <a:bodyPr/>
                    <a:lstStyle/>
                    <a:p>
                      <a:pPr algn="l" fontAlgn="b"/>
                      <a:endParaRPr lang="en-ZA" sz="1900" b="1" i="0" u="none" strike="noStrike" dirty="0">
                        <a:solidFill>
                          <a:srgbClr val="000000"/>
                        </a:solidFill>
                        <a:effectLst/>
                        <a:latin typeface="Times New Roman" panose="02020603050405020304" pitchFamily="18" charset="0"/>
                      </a:endParaRPr>
                    </a:p>
                  </a:txBody>
                  <a:tcPr marL="5908" marR="5908" marT="5908" marB="0" anchor="b">
                    <a:lnL>
                      <a:noFill/>
                    </a:lnL>
                    <a:lnR>
                      <a:noFill/>
                    </a:lnR>
                    <a:lnT>
                      <a:noFill/>
                    </a:lnT>
                    <a:lnB>
                      <a:noFill/>
                    </a:lnB>
                  </a:tcPr>
                </a:tc>
                <a:extLst>
                  <a:ext uri="{0D108BD9-81ED-4DB2-BD59-A6C34878D82A}">
                    <a16:rowId xmlns:a16="http://schemas.microsoft.com/office/drawing/2014/main" xmlns="" val="10016"/>
                  </a:ext>
                </a:extLst>
              </a:tr>
              <a:tr h="244311">
                <a:tc gridSpan="5">
                  <a:txBody>
                    <a:bodyPr/>
                    <a:lstStyle/>
                    <a:p>
                      <a:pPr algn="l" fontAlgn="b"/>
                      <a:endParaRPr lang="en-ZA" sz="1400" b="0" i="0" u="none" strike="noStrike" dirty="0">
                        <a:solidFill>
                          <a:srgbClr val="000000"/>
                        </a:solidFill>
                        <a:effectLst/>
                        <a:latin typeface="Times New Roman" panose="02020603050405020304" pitchFamily="18" charset="0"/>
                      </a:endParaRPr>
                    </a:p>
                  </a:txBody>
                  <a:tcPr marL="5908" marR="5908" marT="5908"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7"/>
                  </a:ext>
                </a:extLst>
              </a:tr>
              <a:tr h="244311">
                <a:tc gridSpan="5">
                  <a:txBody>
                    <a:bodyPr/>
                    <a:lstStyle/>
                    <a:p>
                      <a:pPr algn="l" fontAlgn="b"/>
                      <a:endParaRPr lang="en-ZA" sz="1400" b="0" i="0" u="none" strike="noStrike" dirty="0">
                        <a:solidFill>
                          <a:srgbClr val="000000"/>
                        </a:solidFill>
                        <a:effectLst/>
                        <a:latin typeface="Times New Roman" panose="02020603050405020304" pitchFamily="18" charset="0"/>
                      </a:endParaRPr>
                    </a:p>
                  </a:txBody>
                  <a:tcPr marL="5908" marR="5908" marT="5908"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8"/>
                  </a:ext>
                </a:extLst>
              </a:tr>
              <a:tr h="305504">
                <a:tc gridSpan="4">
                  <a:txBody>
                    <a:bodyPr/>
                    <a:lstStyle/>
                    <a:p>
                      <a:pPr algn="l" fontAlgn="b"/>
                      <a:endParaRPr lang="en-ZA" sz="1400" b="0" i="0" u="none" strike="noStrike" dirty="0">
                        <a:solidFill>
                          <a:srgbClr val="000000"/>
                        </a:solidFill>
                        <a:effectLst/>
                        <a:latin typeface="Times New Roman" panose="02020603050405020304" pitchFamily="18" charset="0"/>
                      </a:endParaRPr>
                    </a:p>
                  </a:txBody>
                  <a:tcPr marL="5908" marR="5908" marT="5908"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900" b="1" i="0" u="none" strike="noStrike" dirty="0">
                        <a:solidFill>
                          <a:srgbClr val="000000"/>
                        </a:solidFill>
                        <a:effectLst/>
                        <a:latin typeface="Times New Roman" panose="02020603050405020304" pitchFamily="18" charset="0"/>
                      </a:endParaRPr>
                    </a:p>
                  </a:txBody>
                  <a:tcPr marL="5908" marR="5908" marT="5908" marB="0" anchor="b">
                    <a:lnL>
                      <a:noFill/>
                    </a:lnL>
                    <a:lnR>
                      <a:noFill/>
                    </a:lnR>
                    <a:lnT>
                      <a:noFill/>
                    </a:lnT>
                    <a:lnB>
                      <a:noFill/>
                    </a:lnB>
                  </a:tcPr>
                </a:tc>
                <a:extLst>
                  <a:ext uri="{0D108BD9-81ED-4DB2-BD59-A6C34878D82A}">
                    <a16:rowId xmlns:a16="http://schemas.microsoft.com/office/drawing/2014/main" xmlns="" val="10019"/>
                  </a:ext>
                </a:extLst>
              </a:tr>
            </a:tbl>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29</a:t>
            </a:fld>
            <a:endParaRPr lang="en-US" dirty="0"/>
          </a:p>
        </p:txBody>
      </p:sp>
    </p:spTree>
    <p:extLst>
      <p:ext uri="{BB962C8B-B14F-4D97-AF65-F5344CB8AC3E}">
        <p14:creationId xmlns:p14="http://schemas.microsoft.com/office/powerpoint/2010/main" xmlns="" val="2125993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0075" y="211015"/>
            <a:ext cx="10139533" cy="757113"/>
          </a:xfrm>
        </p:spPr>
        <p:txBody>
          <a:bodyPr>
            <a:normAutofit/>
          </a:bodyPr>
          <a:lstStyle/>
          <a:p>
            <a:r>
              <a:rPr lang="en-ZA" dirty="0" smtClean="0"/>
              <a:t>Outline of the presentation</a:t>
            </a:r>
            <a:endParaRPr lang="en-ZA" dirty="0"/>
          </a:p>
        </p:txBody>
      </p:sp>
      <p:sp>
        <p:nvSpPr>
          <p:cNvPr id="4" name="Rectangle 1"/>
          <p:cNvSpPr>
            <a:spLocks noGrp="1" noChangeArrowheads="1"/>
          </p:cNvSpPr>
          <p:nvPr>
            <p:ph idx="1"/>
          </p:nvPr>
        </p:nvSpPr>
        <p:spPr bwMode="auto">
          <a:xfrm>
            <a:off x="321173" y="1191529"/>
            <a:ext cx="9837336" cy="8663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ZA" altLang="en-US" sz="2800" b="0" i="0" u="none" strike="noStrike" cap="none" normalizeH="0" baseline="0" dirty="0" smtClean="0">
                <a:ln>
                  <a:noFill/>
                </a:ln>
                <a:solidFill>
                  <a:schemeClr val="tx1"/>
                </a:solidFill>
                <a:effectLst/>
                <a:latin typeface="Arial Unicode MS" panose="020B0604020202020204" pitchFamily="34" charset="-128"/>
                <a:ea typeface="Calibri" panose="020F0502020204030204" pitchFamily="34" charset="0"/>
                <a:cs typeface="Courier New" panose="02070309020205020404" pitchFamily="49" charset="0"/>
              </a:rPr>
              <a:t>1. </a:t>
            </a:r>
            <a:r>
              <a:rPr lang="en-ZA" altLang="en-US" sz="2800" dirty="0" smtClean="0">
                <a:latin typeface="Arial Unicode MS" panose="020B0604020202020204" pitchFamily="34" charset="-128"/>
                <a:ea typeface="Calibri" panose="020F0502020204030204" pitchFamily="34" charset="0"/>
                <a:cs typeface="Courier New" panose="02070309020205020404" pitchFamily="49" charset="0"/>
              </a:rPr>
              <a:t>PART 1: </a:t>
            </a:r>
            <a:r>
              <a:rPr kumimoji="0" lang="en-ZA" altLang="en-US" sz="2800" b="0" i="0" u="none" strike="noStrike" cap="none" normalizeH="0" baseline="0" dirty="0" smtClean="0">
                <a:ln>
                  <a:noFill/>
                </a:ln>
                <a:solidFill>
                  <a:schemeClr val="tx1"/>
                </a:solidFill>
                <a:effectLst/>
                <a:latin typeface="Arial Unicode MS" panose="020B0604020202020204" pitchFamily="34" charset="-128"/>
                <a:ea typeface="Calibri" panose="020F0502020204030204" pitchFamily="34" charset="0"/>
                <a:cs typeface="Courier New" panose="02070309020205020404" pitchFamily="49" charset="0"/>
              </a:rPr>
              <a:t>2018/2019 Annual report </a:t>
            </a:r>
          </a:p>
          <a:p>
            <a:pPr marL="0" marR="0" lvl="0" indent="0" algn="l" defTabSz="914400" rtl="0" eaLnBrk="0" fontAlgn="base" latinLnBrk="0" hangingPunct="0">
              <a:lnSpc>
                <a:spcPct val="100000"/>
              </a:lnSpc>
              <a:spcBef>
                <a:spcPct val="0"/>
              </a:spcBef>
              <a:spcAft>
                <a:spcPct val="0"/>
              </a:spcAft>
              <a:buClrTx/>
              <a:buSzTx/>
              <a:buNone/>
              <a:tabLst/>
            </a:pPr>
            <a:r>
              <a:rPr kumimoji="0" lang="en-ZA" altLang="en-US" sz="2800" b="0" i="0" u="none" strike="noStrike" cap="none" normalizeH="0" baseline="0" dirty="0" smtClean="0">
                <a:ln>
                  <a:noFill/>
                </a:ln>
                <a:solidFill>
                  <a:schemeClr val="tx1"/>
                </a:solidFill>
                <a:effectLst/>
                <a:latin typeface="Arial Unicode MS" panose="020B0604020202020204" pitchFamily="34" charset="-128"/>
                <a:ea typeface="Calibri" panose="020F0502020204030204" pitchFamily="34"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None/>
              <a:tabLst/>
            </a:pPr>
            <a:r>
              <a:rPr lang="en-ZA" altLang="en-US" sz="2800" dirty="0" smtClean="0">
                <a:latin typeface="Arial Unicode MS" panose="020B0604020202020204" pitchFamily="34" charset="-128"/>
                <a:ea typeface="Calibri" panose="020F0502020204030204" pitchFamily="34" charset="0"/>
                <a:cs typeface="Courier New" panose="02070309020205020404" pitchFamily="49" charset="0"/>
              </a:rPr>
              <a:t>2. PART 2: 2019/2020 First</a:t>
            </a:r>
            <a:r>
              <a:rPr kumimoji="0" lang="en-ZA" altLang="en-US" sz="2800" b="0" i="0" u="none" strike="noStrike" cap="none" normalizeH="0" baseline="0" dirty="0" smtClean="0">
                <a:ln>
                  <a:noFill/>
                </a:ln>
                <a:solidFill>
                  <a:schemeClr val="tx1"/>
                </a:solidFill>
                <a:effectLst/>
                <a:latin typeface="Arial Unicode MS" panose="020B0604020202020204" pitchFamily="34" charset="-128"/>
                <a:ea typeface="Calibri" panose="020F0502020204030204" pitchFamily="34" charset="0"/>
                <a:cs typeface="Courier New" panose="02070309020205020404" pitchFamily="49" charset="0"/>
              </a:rPr>
              <a:t> quarter report</a:t>
            </a:r>
          </a:p>
          <a:p>
            <a:pPr marL="0" marR="0" lvl="0" indent="0" algn="l" defTabSz="914400" rtl="0" eaLnBrk="0" fontAlgn="base" latinLnBrk="0" hangingPunct="0">
              <a:lnSpc>
                <a:spcPct val="100000"/>
              </a:lnSpc>
              <a:spcBef>
                <a:spcPct val="0"/>
              </a:spcBef>
              <a:spcAft>
                <a:spcPct val="0"/>
              </a:spcAft>
              <a:buClrTx/>
              <a:buSzTx/>
              <a:buNone/>
              <a:tabLst/>
            </a:pPr>
            <a:endParaRPr kumimoji="0" lang="en-ZA" altLang="en-US" sz="2800" b="0" i="0" u="none" strike="noStrike" cap="none" normalizeH="0" baseline="0" dirty="0" smtClean="0">
              <a:ln>
                <a:noFill/>
              </a:ln>
              <a:solidFill>
                <a:schemeClr val="tx1"/>
              </a:solidFill>
              <a:effectLst/>
              <a:latin typeface="Arial Unicode MS" panose="020B0604020202020204" pitchFamily="34" charset="-128"/>
              <a:ea typeface="Calibri" panose="020F0502020204030204" pitchFamily="34" charset="0"/>
              <a:cs typeface="Courier New" panose="02070309020205020404" pitchFamily="49" charset="0"/>
            </a:endParaRPr>
          </a:p>
          <a:p>
            <a:pPr marL="0" lvl="0" indent="0" defTabSz="914400" eaLnBrk="0" fontAlgn="base" hangingPunct="0">
              <a:spcBef>
                <a:spcPct val="0"/>
              </a:spcBef>
              <a:spcAft>
                <a:spcPct val="0"/>
              </a:spcAft>
              <a:buClrTx/>
              <a:buNone/>
            </a:pPr>
            <a:r>
              <a:rPr lang="en-ZA" altLang="en-US" sz="2800" dirty="0" smtClean="0">
                <a:latin typeface="Arial Unicode MS" panose="020B0604020202020204" pitchFamily="34" charset="-128"/>
                <a:ea typeface="Calibri" panose="020F0502020204030204" pitchFamily="34" charset="0"/>
                <a:cs typeface="Courier New" panose="02070309020205020404" pitchFamily="49" charset="0"/>
              </a:rPr>
              <a:t>3. PART 3: 2019/2020 Second quarter report</a:t>
            </a:r>
          </a:p>
          <a:p>
            <a:pPr marL="0" lvl="0" indent="0" defTabSz="914400" eaLnBrk="0" fontAlgn="base" hangingPunct="0">
              <a:spcBef>
                <a:spcPct val="0"/>
              </a:spcBef>
              <a:spcAft>
                <a:spcPct val="0"/>
              </a:spcAft>
              <a:buClrTx/>
              <a:buNone/>
            </a:pPr>
            <a:endParaRPr kumimoji="0" lang="en-ZA" altLang="en-US" sz="2800" b="0" i="0" u="none" strike="noStrike" cap="none" normalizeH="0" baseline="0" dirty="0">
              <a:ln>
                <a:noFill/>
              </a:ln>
              <a:solidFill>
                <a:schemeClr val="tx1"/>
              </a:solidFill>
              <a:effectLst/>
              <a:latin typeface="Arial Unicode MS" panose="020B0604020202020204" pitchFamily="34" charset="-128"/>
              <a:ea typeface="Calibri" panose="020F0502020204030204" pitchFamily="34" charset="0"/>
              <a:cs typeface="Courier New" panose="02070309020205020404" pitchFamily="49" charset="0"/>
            </a:endParaRPr>
          </a:p>
          <a:p>
            <a:pPr marL="0" lvl="0" indent="0" defTabSz="914400" eaLnBrk="0" fontAlgn="base" hangingPunct="0">
              <a:spcBef>
                <a:spcPct val="0"/>
              </a:spcBef>
              <a:spcAft>
                <a:spcPct val="0"/>
              </a:spcAft>
              <a:buClrTx/>
              <a:buNone/>
            </a:pPr>
            <a:r>
              <a:rPr lang="en-ZA" altLang="en-US" sz="2800" dirty="0" smtClean="0">
                <a:latin typeface="Arial Unicode MS" panose="020B0604020202020204" pitchFamily="34" charset="-128"/>
                <a:ea typeface="Calibri" panose="020F0502020204030204" pitchFamily="34" charset="0"/>
                <a:cs typeface="Courier New" panose="02070309020205020404" pitchFamily="49" charset="0"/>
              </a:rPr>
              <a:t>4. PART 4: Key challenges</a:t>
            </a:r>
          </a:p>
          <a:p>
            <a:pPr marL="0" lvl="0" indent="0" defTabSz="914400" eaLnBrk="0" fontAlgn="base" hangingPunct="0">
              <a:spcBef>
                <a:spcPct val="0"/>
              </a:spcBef>
              <a:spcAft>
                <a:spcPct val="0"/>
              </a:spcAft>
              <a:buClrTx/>
              <a:buNone/>
            </a:pPr>
            <a:endParaRPr kumimoji="0" lang="en-ZA" altLang="en-US" sz="2800" b="0" i="0" u="none" strike="noStrike" cap="none" normalizeH="0" baseline="0" dirty="0">
              <a:ln>
                <a:noFill/>
              </a:ln>
              <a:solidFill>
                <a:schemeClr val="tx1"/>
              </a:solidFill>
              <a:effectLst/>
              <a:latin typeface="Arial Unicode MS" panose="020B0604020202020204" pitchFamily="34" charset="-128"/>
              <a:ea typeface="Calibri" panose="020F0502020204030204" pitchFamily="34" charset="0"/>
              <a:cs typeface="Courier New" panose="02070309020205020404" pitchFamily="49" charset="0"/>
            </a:endParaRPr>
          </a:p>
          <a:p>
            <a:pPr marL="0" lvl="0" indent="0" defTabSz="914400" eaLnBrk="0" fontAlgn="base" hangingPunct="0">
              <a:spcBef>
                <a:spcPct val="0"/>
              </a:spcBef>
              <a:spcAft>
                <a:spcPct val="0"/>
              </a:spcAft>
              <a:buClrTx/>
              <a:buNone/>
            </a:pPr>
            <a:r>
              <a:rPr lang="en-ZA" altLang="en-US" sz="2800" dirty="0" smtClean="0">
                <a:latin typeface="Arial Unicode MS" panose="020B0604020202020204" pitchFamily="34" charset="-128"/>
                <a:ea typeface="Calibri" panose="020F0502020204030204" pitchFamily="34" charset="0"/>
                <a:cs typeface="Courier New" panose="02070309020205020404" pitchFamily="49" charset="0"/>
              </a:rPr>
              <a:t>5. PART 5: CIPC Vision 2030</a:t>
            </a:r>
            <a:endParaRPr kumimoji="0" lang="en-ZA" altLang="en-US" sz="2800" b="0" i="0" u="none" strike="noStrike" cap="none" normalizeH="0" baseline="0" dirty="0" smtClean="0">
              <a:ln>
                <a:noFill/>
              </a:ln>
              <a:solidFill>
                <a:schemeClr val="tx1"/>
              </a:solidFill>
              <a:effectLst/>
              <a:latin typeface="Arial Unicode MS" panose="020B0604020202020204" pitchFamily="34" charset="-128"/>
              <a:ea typeface="Calibri" panose="020F0502020204030204" pitchFamily="34" charset="0"/>
              <a:cs typeface="Courier New" panose="02070309020205020404" pitchFamily="49"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Unicode MS" panose="020B0604020202020204" pitchFamily="34" charset="-128"/>
              <a:ea typeface="Calibri" panose="020F0502020204030204" pitchFamily="34" charset="0"/>
              <a:cs typeface="Courier New" panose="02070309020205020404" pitchFamily="49"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Unicode MS" panose="020B0604020202020204"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ZA" altLang="en-US" sz="2800" b="0" i="0" u="none" strike="noStrike" cap="none" normalizeH="0" baseline="0" dirty="0" smtClean="0">
                <a:ln>
                  <a:noFill/>
                </a:ln>
                <a:solidFill>
                  <a:schemeClr val="tx1"/>
                </a:solidFill>
                <a:effectLst/>
              </a:rPr>
              <a:t> </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F808627B-F915-7940-8094-9D0FE90F5C69}" type="slidenum">
              <a:rPr lang="en-US" smtClean="0"/>
              <a:pPr/>
              <a:t>3</a:t>
            </a:fld>
            <a:endParaRPr lang="en-US" dirty="0"/>
          </a:p>
        </p:txBody>
      </p:sp>
    </p:spTree>
    <p:extLst>
      <p:ext uri="{BB962C8B-B14F-4D97-AF65-F5344CB8AC3E}">
        <p14:creationId xmlns:p14="http://schemas.microsoft.com/office/powerpoint/2010/main" xmlns="" val="23685510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946253" y="396756"/>
            <a:ext cx="8564054" cy="770337"/>
          </a:xfrm>
        </p:spPr>
        <p:txBody>
          <a:bodyPr>
            <a:normAutofit fontScale="90000"/>
          </a:bodyPr>
          <a:lstStyle/>
          <a:p>
            <a:pPr algn="ctr"/>
            <a:r>
              <a:rPr lang="en-ZA" sz="2200" dirty="0"/>
              <a:t>REVENUE TREND</a:t>
            </a:r>
            <a:br>
              <a:rPr lang="en-ZA" sz="2200" dirty="0"/>
            </a:br>
            <a:r>
              <a:rPr lang="en-ZA" sz="2200" dirty="0"/>
              <a:t>MARCH 2017 TO MARCH 2019</a:t>
            </a:r>
            <a:br>
              <a:rPr lang="en-ZA" sz="2200" dirty="0"/>
            </a:br>
            <a:r>
              <a:rPr lang="en-ZA" sz="2200" dirty="0"/>
              <a:t>R’000</a:t>
            </a: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6" name="Content Placeholder 6"/>
          <p:cNvGraphicFramePr>
            <a:graphicFrameLocks/>
          </p:cNvGraphicFramePr>
          <p:nvPr>
            <p:extLst>
              <p:ext uri="{D42A27DB-BD31-4B8C-83A1-F6EECF244321}">
                <p14:modId xmlns:p14="http://schemas.microsoft.com/office/powerpoint/2010/main" xmlns="" val="619750489"/>
              </p:ext>
            </p:extLst>
          </p:nvPr>
        </p:nvGraphicFramePr>
        <p:xfrm>
          <a:off x="95693" y="1181696"/>
          <a:ext cx="10483702" cy="604844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30</a:t>
            </a:fld>
            <a:endParaRPr lang="en-US" dirty="0"/>
          </a:p>
        </p:txBody>
      </p:sp>
    </p:spTree>
    <p:extLst>
      <p:ext uri="{BB962C8B-B14F-4D97-AF65-F5344CB8AC3E}">
        <p14:creationId xmlns:p14="http://schemas.microsoft.com/office/powerpoint/2010/main" xmlns="" val="2570221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871825" y="561305"/>
            <a:ext cx="8564054" cy="770337"/>
          </a:xfrm>
        </p:spPr>
        <p:txBody>
          <a:bodyPr>
            <a:normAutofit fontScale="90000"/>
          </a:bodyPr>
          <a:lstStyle/>
          <a:p>
            <a:pPr algn="ctr"/>
            <a:r>
              <a:rPr lang="en-ZA" sz="2200" dirty="0"/>
              <a:t>OPERATIONAL EXPENDITURE TREND</a:t>
            </a:r>
            <a:br>
              <a:rPr lang="en-ZA" sz="2200" dirty="0"/>
            </a:br>
            <a:r>
              <a:rPr lang="en-ZA" sz="2200" dirty="0"/>
              <a:t>MARCH 2017 TO MARCH 2019</a:t>
            </a:r>
            <a:br>
              <a:rPr lang="en-ZA" sz="2200" dirty="0"/>
            </a:br>
            <a:r>
              <a:rPr lang="en-ZA" sz="2200" dirty="0"/>
              <a:t>R’000</a:t>
            </a:r>
            <a:r>
              <a:rPr lang="en-ZA" sz="3200" dirty="0"/>
              <a:t/>
            </a:r>
            <a:br>
              <a:rPr lang="en-ZA" sz="3200" dirty="0"/>
            </a:b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10" name="Chart 9"/>
          <p:cNvGraphicFramePr>
            <a:graphicFrameLocks/>
          </p:cNvGraphicFramePr>
          <p:nvPr>
            <p:extLst>
              <p:ext uri="{D42A27DB-BD31-4B8C-83A1-F6EECF244321}">
                <p14:modId xmlns:p14="http://schemas.microsoft.com/office/powerpoint/2010/main" xmlns="" val="4246567505"/>
              </p:ext>
            </p:extLst>
          </p:nvPr>
        </p:nvGraphicFramePr>
        <p:xfrm>
          <a:off x="116958" y="1122133"/>
          <a:ext cx="10473069" cy="61505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2768194109"/>
              </p:ext>
            </p:extLst>
          </p:nvPr>
        </p:nvGraphicFramePr>
        <p:xfrm>
          <a:off x="3638699" y="1573619"/>
          <a:ext cx="6857998" cy="2590800"/>
        </p:xfrm>
        <a:graphic>
          <a:graphicData uri="http://schemas.openxmlformats.org/drawingml/2006/table">
            <a:tbl>
              <a:tblPr/>
              <a:tblGrid>
                <a:gridCol w="2341307">
                  <a:extLst>
                    <a:ext uri="{9D8B030D-6E8A-4147-A177-3AD203B41FA5}">
                      <a16:colId xmlns:a16="http://schemas.microsoft.com/office/drawing/2014/main" xmlns="" val="20000"/>
                    </a:ext>
                  </a:extLst>
                </a:gridCol>
                <a:gridCol w="1087693">
                  <a:extLst>
                    <a:ext uri="{9D8B030D-6E8A-4147-A177-3AD203B41FA5}">
                      <a16:colId xmlns:a16="http://schemas.microsoft.com/office/drawing/2014/main" xmlns="" val="20001"/>
                    </a:ext>
                  </a:extLst>
                </a:gridCol>
                <a:gridCol w="1087693">
                  <a:extLst>
                    <a:ext uri="{9D8B030D-6E8A-4147-A177-3AD203B41FA5}">
                      <a16:colId xmlns:a16="http://schemas.microsoft.com/office/drawing/2014/main" xmlns="" val="20002"/>
                    </a:ext>
                  </a:extLst>
                </a:gridCol>
                <a:gridCol w="977081">
                  <a:extLst>
                    <a:ext uri="{9D8B030D-6E8A-4147-A177-3AD203B41FA5}">
                      <a16:colId xmlns:a16="http://schemas.microsoft.com/office/drawing/2014/main" xmlns="" val="20003"/>
                    </a:ext>
                  </a:extLst>
                </a:gridCol>
                <a:gridCol w="1364224">
                  <a:extLst>
                    <a:ext uri="{9D8B030D-6E8A-4147-A177-3AD203B41FA5}">
                      <a16:colId xmlns:a16="http://schemas.microsoft.com/office/drawing/2014/main" xmlns="" val="20004"/>
                    </a:ext>
                  </a:extLst>
                </a:gridCol>
              </a:tblGrid>
              <a:tr h="685939">
                <a:tc>
                  <a:txBody>
                    <a:bodyPr/>
                    <a:lstStyle/>
                    <a:p>
                      <a:pPr algn="l" fontAlgn="b"/>
                      <a:r>
                        <a:rPr lang="en-ZA" sz="1400" b="1" i="0" u="none" strike="noStrike" dirty="0">
                          <a:solidFill>
                            <a:srgbClr val="000000"/>
                          </a:solidFill>
                          <a:effectLst/>
                          <a:latin typeface="Times New Roman" panose="02020603050405020304" pitchFamily="18" charset="0"/>
                        </a:rPr>
                        <a:t>Description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400" b="1" i="0" u="none" strike="noStrike" dirty="0" smtClean="0">
                          <a:solidFill>
                            <a:srgbClr val="000000"/>
                          </a:solidFill>
                          <a:effectLst/>
                          <a:latin typeface="Times New Roman" panose="02020603050405020304" pitchFamily="18" charset="0"/>
                        </a:rPr>
                        <a:t>2018/19</a:t>
                      </a:r>
                      <a:endParaRPr lang="en-ZA" sz="1400" b="1"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400" b="1" i="0" u="none" strike="noStrike" dirty="0" smtClean="0">
                          <a:solidFill>
                            <a:srgbClr val="000000"/>
                          </a:solidFill>
                          <a:effectLst/>
                          <a:latin typeface="Times New Roman" panose="02020603050405020304" pitchFamily="18" charset="0"/>
                        </a:rPr>
                        <a:t>2017/18</a:t>
                      </a:r>
                      <a:endParaRPr lang="en-ZA" sz="1400" b="1"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400" b="1" i="0" u="none" strike="noStrike" dirty="0" smtClean="0">
                          <a:solidFill>
                            <a:srgbClr val="000000"/>
                          </a:solidFill>
                          <a:effectLst/>
                          <a:latin typeface="Times New Roman" panose="02020603050405020304" pitchFamily="18" charset="0"/>
                        </a:rPr>
                        <a:t>2016/17</a:t>
                      </a:r>
                      <a:endParaRPr lang="en-ZA" sz="1400" b="1"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400" b="1" i="0" u="none" strike="noStrike" dirty="0">
                          <a:solidFill>
                            <a:srgbClr val="000000"/>
                          </a:solidFill>
                          <a:effectLst/>
                          <a:latin typeface="Times New Roman" panose="02020603050405020304" pitchFamily="18" charset="0"/>
                        </a:rPr>
                        <a:t>Trend </a:t>
                      </a:r>
                      <a:r>
                        <a:rPr lang="en-ZA" sz="1400" b="1" i="0" u="none" strike="noStrike" dirty="0" smtClean="0">
                          <a:solidFill>
                            <a:srgbClr val="000000"/>
                          </a:solidFill>
                          <a:effectLst/>
                          <a:latin typeface="Times New Roman" panose="02020603050405020304" pitchFamily="18" charset="0"/>
                        </a:rPr>
                        <a:t>%      </a:t>
                      </a:r>
                      <a:r>
                        <a:rPr lang="en-ZA" sz="1400" b="1" i="0" u="none" strike="noStrike" dirty="0">
                          <a:solidFill>
                            <a:srgbClr val="000000"/>
                          </a:solidFill>
                          <a:effectLst/>
                          <a:latin typeface="Times New Roman" panose="02020603050405020304" pitchFamily="18" charset="0"/>
                        </a:rPr>
                        <a:t>(</a:t>
                      </a:r>
                      <a:r>
                        <a:rPr lang="en-ZA" sz="1400" b="1" i="0" u="none" strike="noStrike" dirty="0" smtClean="0">
                          <a:solidFill>
                            <a:srgbClr val="000000"/>
                          </a:solidFill>
                          <a:effectLst/>
                          <a:latin typeface="Times New Roman" panose="02020603050405020304" pitchFamily="18" charset="0"/>
                        </a:rPr>
                        <a:t>2017-2019)</a:t>
                      </a:r>
                      <a:endParaRPr lang="en-ZA" sz="1400" b="1"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0"/>
                  </a:ext>
                </a:extLst>
              </a:tr>
              <a:tr h="319312">
                <a:tc>
                  <a:txBody>
                    <a:bodyPr/>
                    <a:lstStyle/>
                    <a:p>
                      <a:pPr algn="l" fontAlgn="b"/>
                      <a:r>
                        <a:rPr lang="en-ZA" sz="1400" b="0" i="0" u="none" strike="noStrike" dirty="0">
                          <a:solidFill>
                            <a:srgbClr val="000000"/>
                          </a:solidFill>
                          <a:effectLst/>
                          <a:latin typeface="Times New Roman" panose="02020603050405020304" pitchFamily="18" charset="0"/>
                        </a:rPr>
                        <a:t>Employee costs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Times New Roman" panose="02020603050405020304" pitchFamily="18" charset="0"/>
                        </a:rPr>
                        <a:t>     </a:t>
                      </a:r>
                      <a:r>
                        <a:rPr lang="en-ZA" sz="1400" b="0" i="0" u="none" strike="noStrike" dirty="0" smtClean="0">
                          <a:solidFill>
                            <a:srgbClr val="000000"/>
                          </a:solidFill>
                          <a:effectLst/>
                          <a:latin typeface="Times New Roman" panose="02020603050405020304" pitchFamily="18" charset="0"/>
                        </a:rPr>
                        <a:t>  325</a:t>
                      </a:r>
                      <a:r>
                        <a:rPr lang="en-ZA" sz="1400" b="0" i="0" u="none" strike="noStrike" baseline="0" dirty="0" smtClean="0">
                          <a:solidFill>
                            <a:srgbClr val="000000"/>
                          </a:solidFill>
                          <a:effectLst/>
                          <a:latin typeface="Times New Roman" panose="02020603050405020304" pitchFamily="18" charset="0"/>
                        </a:rPr>
                        <a:t> 425</a:t>
                      </a:r>
                      <a:r>
                        <a:rPr lang="en-ZA" sz="1400" b="0" i="0" u="none" strike="noStrike" dirty="0" smtClean="0">
                          <a:solidFill>
                            <a:srgbClr val="000000"/>
                          </a:solidFill>
                          <a:effectLst/>
                          <a:latin typeface="Times New Roman" panose="02020603050405020304" pitchFamily="18" charset="0"/>
                        </a:rPr>
                        <a:t> </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Times New Roman" panose="02020603050405020304" pitchFamily="18" charset="0"/>
                        </a:rPr>
                        <a:t>     </a:t>
                      </a:r>
                      <a:r>
                        <a:rPr lang="en-ZA" sz="1400" b="0" i="0" u="none" strike="noStrike" dirty="0" smtClean="0">
                          <a:solidFill>
                            <a:srgbClr val="000000"/>
                          </a:solidFill>
                          <a:effectLst/>
                          <a:latin typeface="Times New Roman" panose="02020603050405020304" pitchFamily="18" charset="0"/>
                        </a:rPr>
                        <a:t>  323</a:t>
                      </a:r>
                      <a:r>
                        <a:rPr lang="en-ZA" sz="1400" b="0" i="0" u="none" strike="noStrike" baseline="0" dirty="0" smtClean="0">
                          <a:solidFill>
                            <a:srgbClr val="000000"/>
                          </a:solidFill>
                          <a:effectLst/>
                          <a:latin typeface="Times New Roman" panose="02020603050405020304" pitchFamily="18" charset="0"/>
                        </a:rPr>
                        <a:t> 574</a:t>
                      </a:r>
                      <a:r>
                        <a:rPr lang="en-ZA" sz="1400" b="0" i="0" u="none" strike="noStrike" dirty="0" smtClean="0">
                          <a:solidFill>
                            <a:srgbClr val="000000"/>
                          </a:solidFill>
                          <a:effectLst/>
                          <a:latin typeface="Times New Roman" panose="02020603050405020304" pitchFamily="18" charset="0"/>
                        </a:rPr>
                        <a:t> </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Times New Roman" panose="02020603050405020304" pitchFamily="18" charset="0"/>
                        </a:rPr>
                        <a:t>   </a:t>
                      </a:r>
                      <a:r>
                        <a:rPr lang="en-ZA" sz="1400" b="0" i="0" u="none" strike="noStrike" dirty="0" smtClean="0">
                          <a:solidFill>
                            <a:srgbClr val="000000"/>
                          </a:solidFill>
                          <a:effectLst/>
                          <a:latin typeface="Times New Roman" panose="02020603050405020304" pitchFamily="18" charset="0"/>
                        </a:rPr>
                        <a:t>  253</a:t>
                      </a:r>
                      <a:r>
                        <a:rPr lang="en-ZA" sz="1400" b="0" i="0" u="none" strike="noStrike" baseline="0" dirty="0" smtClean="0">
                          <a:solidFill>
                            <a:srgbClr val="000000"/>
                          </a:solidFill>
                          <a:effectLst/>
                          <a:latin typeface="Times New Roman" panose="02020603050405020304" pitchFamily="18" charset="0"/>
                        </a:rPr>
                        <a:t> 103</a:t>
                      </a:r>
                      <a:r>
                        <a:rPr lang="en-ZA" sz="1400" b="0" i="0" u="none" strike="noStrike" dirty="0" smtClean="0">
                          <a:solidFill>
                            <a:srgbClr val="000000"/>
                          </a:solidFill>
                          <a:effectLst/>
                          <a:latin typeface="Times New Roman" panose="02020603050405020304" pitchFamily="18" charset="0"/>
                        </a:rPr>
                        <a:t> </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Times New Roman" panose="02020603050405020304" pitchFamily="18" charset="0"/>
                        </a:rPr>
                        <a:t>29%</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9312">
                <a:tc>
                  <a:txBody>
                    <a:bodyPr/>
                    <a:lstStyle/>
                    <a:p>
                      <a:pPr algn="l" fontAlgn="b"/>
                      <a:r>
                        <a:rPr lang="en-ZA" sz="1400" b="0" i="0" u="none" strike="noStrike" dirty="0">
                          <a:solidFill>
                            <a:srgbClr val="000000"/>
                          </a:solidFill>
                          <a:effectLst/>
                          <a:latin typeface="Times New Roman" panose="02020603050405020304" pitchFamily="18" charset="0"/>
                        </a:rPr>
                        <a:t>Operating expenditure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Times New Roman" panose="02020603050405020304" pitchFamily="18" charset="0"/>
                        </a:rPr>
                        <a:t>      </a:t>
                      </a:r>
                      <a:r>
                        <a:rPr lang="en-ZA" sz="1400" b="0" i="0" u="none" strike="noStrike" dirty="0" smtClean="0">
                          <a:solidFill>
                            <a:srgbClr val="000000"/>
                          </a:solidFill>
                          <a:effectLst/>
                          <a:latin typeface="Times New Roman" panose="02020603050405020304" pitchFamily="18" charset="0"/>
                        </a:rPr>
                        <a:t> 101 031 </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Times New Roman" panose="02020603050405020304" pitchFamily="18" charset="0"/>
                        </a:rPr>
                        <a:t>       </a:t>
                      </a:r>
                      <a:r>
                        <a:rPr lang="en-ZA" sz="1400" b="0" i="0" u="none" strike="noStrike" dirty="0" smtClean="0">
                          <a:solidFill>
                            <a:srgbClr val="000000"/>
                          </a:solidFill>
                          <a:effectLst/>
                          <a:latin typeface="Times New Roman" panose="02020603050405020304" pitchFamily="18" charset="0"/>
                        </a:rPr>
                        <a:t>  98</a:t>
                      </a:r>
                      <a:r>
                        <a:rPr lang="en-ZA" sz="1400" b="0" i="0" u="none" strike="noStrike" baseline="0" dirty="0" smtClean="0">
                          <a:solidFill>
                            <a:srgbClr val="000000"/>
                          </a:solidFill>
                          <a:effectLst/>
                          <a:latin typeface="Times New Roman" panose="02020603050405020304" pitchFamily="18" charset="0"/>
                        </a:rPr>
                        <a:t> 770</a:t>
                      </a:r>
                      <a:r>
                        <a:rPr lang="en-ZA" sz="1400" b="0" i="0" u="none" strike="noStrike" dirty="0" smtClean="0">
                          <a:solidFill>
                            <a:srgbClr val="000000"/>
                          </a:solidFill>
                          <a:effectLst/>
                          <a:latin typeface="Times New Roman" panose="02020603050405020304" pitchFamily="18" charset="0"/>
                        </a:rPr>
                        <a:t> </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Times New Roman" panose="02020603050405020304" pitchFamily="18" charset="0"/>
                        </a:rPr>
                        <a:t>     </a:t>
                      </a:r>
                      <a:r>
                        <a:rPr lang="en-ZA" sz="1400" b="0" i="0" u="none" strike="noStrike" dirty="0" smtClean="0">
                          <a:solidFill>
                            <a:srgbClr val="000000"/>
                          </a:solidFill>
                          <a:effectLst/>
                          <a:latin typeface="Times New Roman" panose="02020603050405020304" pitchFamily="18" charset="0"/>
                        </a:rPr>
                        <a:t>109</a:t>
                      </a:r>
                      <a:r>
                        <a:rPr lang="en-ZA" sz="1400" b="0" i="0" u="none" strike="noStrike" baseline="0" dirty="0" smtClean="0">
                          <a:solidFill>
                            <a:srgbClr val="000000"/>
                          </a:solidFill>
                          <a:effectLst/>
                          <a:latin typeface="Times New Roman" panose="02020603050405020304" pitchFamily="18" charset="0"/>
                        </a:rPr>
                        <a:t> 644</a:t>
                      </a:r>
                      <a:r>
                        <a:rPr lang="en-ZA" sz="1400" b="0" i="0" u="none" strike="noStrike" dirty="0" smtClean="0">
                          <a:solidFill>
                            <a:srgbClr val="000000"/>
                          </a:solidFill>
                          <a:effectLst/>
                          <a:latin typeface="Times New Roman" panose="02020603050405020304" pitchFamily="18" charset="0"/>
                        </a:rPr>
                        <a:t> </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Times New Roman" panose="02020603050405020304" pitchFamily="18" charset="0"/>
                        </a:rPr>
                        <a:t>-8%</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9312">
                <a:tc>
                  <a:txBody>
                    <a:bodyPr/>
                    <a:lstStyle/>
                    <a:p>
                      <a:pPr algn="l" fontAlgn="b"/>
                      <a:r>
                        <a:rPr lang="en-ZA" sz="1400" b="0" i="0" u="none" strike="noStrike" dirty="0">
                          <a:solidFill>
                            <a:srgbClr val="000000"/>
                          </a:solidFill>
                          <a:effectLst/>
                          <a:latin typeface="Times New Roman" panose="02020603050405020304" pitchFamily="18" charset="0"/>
                        </a:rPr>
                        <a:t>Administrative expenditure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Times New Roman" panose="02020603050405020304" pitchFamily="18" charset="0"/>
                        </a:rPr>
                        <a:t>       </a:t>
                      </a:r>
                      <a:r>
                        <a:rPr lang="en-ZA" sz="1400" b="0" i="0" u="none" strike="noStrike" dirty="0" smtClean="0">
                          <a:solidFill>
                            <a:srgbClr val="000000"/>
                          </a:solidFill>
                          <a:effectLst/>
                          <a:latin typeface="Times New Roman" panose="02020603050405020304" pitchFamily="18" charset="0"/>
                        </a:rPr>
                        <a:t>  38</a:t>
                      </a:r>
                      <a:r>
                        <a:rPr lang="en-ZA" sz="1400" b="0" i="0" u="none" strike="noStrike" baseline="0" dirty="0" smtClean="0">
                          <a:solidFill>
                            <a:srgbClr val="000000"/>
                          </a:solidFill>
                          <a:effectLst/>
                          <a:latin typeface="Times New Roman" panose="02020603050405020304" pitchFamily="18" charset="0"/>
                        </a:rPr>
                        <a:t> 552</a:t>
                      </a:r>
                      <a:r>
                        <a:rPr lang="en-ZA" sz="1400" b="0" i="0" u="none" strike="noStrike" dirty="0" smtClean="0">
                          <a:solidFill>
                            <a:srgbClr val="000000"/>
                          </a:solidFill>
                          <a:effectLst/>
                          <a:latin typeface="Times New Roman" panose="02020603050405020304" pitchFamily="18" charset="0"/>
                        </a:rPr>
                        <a:t> </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Times New Roman" panose="02020603050405020304" pitchFamily="18" charset="0"/>
                        </a:rPr>
                        <a:t>      </a:t>
                      </a:r>
                      <a:r>
                        <a:rPr lang="en-ZA" sz="1400" b="0" i="0" u="none" strike="noStrike" dirty="0" smtClean="0">
                          <a:solidFill>
                            <a:srgbClr val="000000"/>
                          </a:solidFill>
                          <a:effectLst/>
                          <a:latin typeface="Times New Roman" panose="02020603050405020304" pitchFamily="18" charset="0"/>
                        </a:rPr>
                        <a:t>   38</a:t>
                      </a:r>
                      <a:r>
                        <a:rPr lang="en-ZA" sz="1400" b="0" i="0" u="none" strike="noStrike" baseline="0" dirty="0" smtClean="0">
                          <a:solidFill>
                            <a:srgbClr val="000000"/>
                          </a:solidFill>
                          <a:effectLst/>
                          <a:latin typeface="Times New Roman" panose="02020603050405020304" pitchFamily="18" charset="0"/>
                        </a:rPr>
                        <a:t> 039</a:t>
                      </a:r>
                      <a:r>
                        <a:rPr lang="en-ZA" sz="1400" b="0" i="0" u="none" strike="noStrike" dirty="0" smtClean="0">
                          <a:solidFill>
                            <a:srgbClr val="000000"/>
                          </a:solidFill>
                          <a:effectLst/>
                          <a:latin typeface="Times New Roman" panose="02020603050405020304" pitchFamily="18" charset="0"/>
                        </a:rPr>
                        <a:t> </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Times New Roman" panose="02020603050405020304" pitchFamily="18" charset="0"/>
                        </a:rPr>
                        <a:t> </a:t>
                      </a:r>
                      <a:r>
                        <a:rPr lang="en-ZA" sz="1400" b="0" i="0" u="none" strike="noStrike" dirty="0" smtClean="0">
                          <a:solidFill>
                            <a:srgbClr val="000000"/>
                          </a:solidFill>
                          <a:effectLst/>
                          <a:latin typeface="Times New Roman" panose="02020603050405020304" pitchFamily="18" charset="0"/>
                        </a:rPr>
                        <a:t>      38 184 </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Times New Roman" panose="02020603050405020304" pitchFamily="18" charset="0"/>
                        </a:rPr>
                        <a:t>1%</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27613">
                <a:tc>
                  <a:txBody>
                    <a:bodyPr/>
                    <a:lstStyle/>
                    <a:p>
                      <a:pPr algn="l" fontAlgn="t"/>
                      <a:r>
                        <a:rPr lang="en-ZA" sz="1400" b="0" i="0" u="none" strike="noStrike" dirty="0">
                          <a:solidFill>
                            <a:srgbClr val="000000"/>
                          </a:solidFill>
                          <a:effectLst/>
                          <a:latin typeface="Times New Roman" panose="02020603050405020304" pitchFamily="18" charset="0"/>
                        </a:rPr>
                        <a:t>Depreciation &amp; Impairment losses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Times New Roman" panose="02020603050405020304" pitchFamily="18" charset="0"/>
                        </a:rPr>
                        <a:t>       </a:t>
                      </a:r>
                      <a:r>
                        <a:rPr lang="en-ZA" sz="1400" b="0" i="0" u="none" strike="noStrike" dirty="0" smtClean="0">
                          <a:solidFill>
                            <a:srgbClr val="000000"/>
                          </a:solidFill>
                          <a:effectLst/>
                          <a:latin typeface="Times New Roman" panose="02020603050405020304" pitchFamily="18" charset="0"/>
                        </a:rPr>
                        <a:t>  20</a:t>
                      </a:r>
                      <a:r>
                        <a:rPr lang="en-ZA" sz="1400" b="0" i="0" u="none" strike="noStrike" baseline="0" dirty="0" smtClean="0">
                          <a:solidFill>
                            <a:srgbClr val="000000"/>
                          </a:solidFill>
                          <a:effectLst/>
                          <a:latin typeface="Times New Roman" panose="02020603050405020304" pitchFamily="18" charset="0"/>
                        </a:rPr>
                        <a:t> 301</a:t>
                      </a:r>
                      <a:r>
                        <a:rPr lang="en-ZA" sz="1400" b="0" i="0" u="none" strike="noStrike" dirty="0" smtClean="0">
                          <a:solidFill>
                            <a:srgbClr val="000000"/>
                          </a:solidFill>
                          <a:effectLst/>
                          <a:latin typeface="Times New Roman" panose="02020603050405020304" pitchFamily="18" charset="0"/>
                        </a:rPr>
                        <a:t> </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Times New Roman" panose="02020603050405020304" pitchFamily="18" charset="0"/>
                        </a:rPr>
                        <a:t>         </a:t>
                      </a:r>
                      <a:r>
                        <a:rPr lang="en-ZA" sz="1400" b="0" i="0" u="none" strike="noStrike" dirty="0" smtClean="0">
                          <a:solidFill>
                            <a:srgbClr val="000000"/>
                          </a:solidFill>
                          <a:effectLst/>
                          <a:latin typeface="Times New Roman" panose="02020603050405020304" pitchFamily="18" charset="0"/>
                        </a:rPr>
                        <a:t>16</a:t>
                      </a:r>
                      <a:r>
                        <a:rPr lang="en-ZA" sz="1400" b="0" i="0" u="none" strike="noStrike" baseline="0" dirty="0" smtClean="0">
                          <a:solidFill>
                            <a:srgbClr val="000000"/>
                          </a:solidFill>
                          <a:effectLst/>
                          <a:latin typeface="Times New Roman" panose="02020603050405020304" pitchFamily="18" charset="0"/>
                        </a:rPr>
                        <a:t> 713</a:t>
                      </a:r>
                      <a:r>
                        <a:rPr lang="en-ZA" sz="1400" b="0" i="0" u="none" strike="noStrike" dirty="0" smtClean="0">
                          <a:solidFill>
                            <a:srgbClr val="000000"/>
                          </a:solidFill>
                          <a:effectLst/>
                          <a:latin typeface="Times New Roman" panose="02020603050405020304" pitchFamily="18" charset="0"/>
                        </a:rPr>
                        <a:t> </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Times New Roman" panose="02020603050405020304" pitchFamily="18" charset="0"/>
                        </a:rPr>
                        <a:t>       </a:t>
                      </a:r>
                      <a:r>
                        <a:rPr lang="en-ZA" sz="1400" b="0" i="0" u="none" strike="noStrike" dirty="0" smtClean="0">
                          <a:solidFill>
                            <a:srgbClr val="000000"/>
                          </a:solidFill>
                          <a:effectLst/>
                          <a:latin typeface="Times New Roman" panose="02020603050405020304" pitchFamily="18" charset="0"/>
                        </a:rPr>
                        <a:t>10 647 </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Times New Roman" panose="02020603050405020304" pitchFamily="18" charset="0"/>
                        </a:rPr>
                        <a:t>91%</a:t>
                      </a:r>
                      <a:endParaRPr lang="en-ZA" sz="1400" b="0"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19312">
                <a:tc>
                  <a:txBody>
                    <a:bodyPr/>
                    <a:lstStyle/>
                    <a:p>
                      <a:pPr algn="l" fontAlgn="b"/>
                      <a:r>
                        <a:rPr lang="en-ZA" sz="1400" b="1" i="0" u="none" strike="noStrike" dirty="0">
                          <a:solidFill>
                            <a:srgbClr val="000000"/>
                          </a:solidFill>
                          <a:effectLst/>
                          <a:latin typeface="Times New Roman" panose="02020603050405020304" pitchFamily="18" charset="0"/>
                        </a:rPr>
                        <a:t>Total Expenditure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1400" b="1" i="0" u="none" strike="noStrike" dirty="0">
                          <a:solidFill>
                            <a:srgbClr val="000000"/>
                          </a:solidFill>
                          <a:effectLst/>
                          <a:latin typeface="Times New Roman" panose="02020603050405020304" pitchFamily="18" charset="0"/>
                        </a:rPr>
                        <a:t>     </a:t>
                      </a:r>
                      <a:r>
                        <a:rPr lang="en-ZA" sz="1400" b="1" i="0" u="none" strike="noStrike" dirty="0" smtClean="0">
                          <a:solidFill>
                            <a:srgbClr val="000000"/>
                          </a:solidFill>
                          <a:effectLst/>
                          <a:latin typeface="Times New Roman" panose="02020603050405020304" pitchFamily="18" charset="0"/>
                        </a:rPr>
                        <a:t>  485</a:t>
                      </a:r>
                      <a:r>
                        <a:rPr lang="en-ZA" sz="1400" b="1" i="0" u="none" strike="noStrike" baseline="0" dirty="0" smtClean="0">
                          <a:solidFill>
                            <a:srgbClr val="000000"/>
                          </a:solidFill>
                          <a:effectLst/>
                          <a:latin typeface="Times New Roman" panose="02020603050405020304" pitchFamily="18" charset="0"/>
                        </a:rPr>
                        <a:t> 309</a:t>
                      </a:r>
                      <a:r>
                        <a:rPr lang="en-ZA" sz="1400" b="1" i="0" u="none" strike="noStrike" dirty="0" smtClean="0">
                          <a:solidFill>
                            <a:srgbClr val="000000"/>
                          </a:solidFill>
                          <a:effectLst/>
                          <a:latin typeface="Times New Roman" panose="02020603050405020304" pitchFamily="18" charset="0"/>
                        </a:rPr>
                        <a:t> </a:t>
                      </a:r>
                      <a:endParaRPr lang="en-ZA" sz="1400" b="1"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l" fontAlgn="b"/>
                      <a:r>
                        <a:rPr lang="en-ZA" sz="1400" b="1" i="0" u="none" strike="noStrike" dirty="0">
                          <a:solidFill>
                            <a:srgbClr val="000000"/>
                          </a:solidFill>
                          <a:effectLst/>
                          <a:latin typeface="Times New Roman" panose="02020603050405020304" pitchFamily="18" charset="0"/>
                        </a:rPr>
                        <a:t>     </a:t>
                      </a:r>
                      <a:r>
                        <a:rPr lang="en-ZA" sz="1400" b="1" i="0" u="none" strike="noStrike" dirty="0" smtClean="0">
                          <a:solidFill>
                            <a:srgbClr val="000000"/>
                          </a:solidFill>
                          <a:effectLst/>
                          <a:latin typeface="Times New Roman" panose="02020603050405020304" pitchFamily="18" charset="0"/>
                        </a:rPr>
                        <a:t>  477</a:t>
                      </a:r>
                      <a:r>
                        <a:rPr lang="en-ZA" sz="1400" b="1" i="0" u="none" strike="noStrike" baseline="0" dirty="0" smtClean="0">
                          <a:solidFill>
                            <a:srgbClr val="000000"/>
                          </a:solidFill>
                          <a:effectLst/>
                          <a:latin typeface="Times New Roman" panose="02020603050405020304" pitchFamily="18" charset="0"/>
                        </a:rPr>
                        <a:t> 276</a:t>
                      </a:r>
                      <a:r>
                        <a:rPr lang="en-ZA" sz="1400" b="1" i="0" u="none" strike="noStrike" dirty="0" smtClean="0">
                          <a:solidFill>
                            <a:srgbClr val="000000"/>
                          </a:solidFill>
                          <a:effectLst/>
                          <a:latin typeface="Times New Roman" panose="02020603050405020304" pitchFamily="18" charset="0"/>
                        </a:rPr>
                        <a:t> </a:t>
                      </a:r>
                      <a:endParaRPr lang="en-ZA" sz="1400" b="1"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l" fontAlgn="b"/>
                      <a:r>
                        <a:rPr lang="en-ZA" sz="1400" b="1" i="0" u="none" strike="noStrike" dirty="0">
                          <a:solidFill>
                            <a:srgbClr val="000000"/>
                          </a:solidFill>
                          <a:effectLst/>
                          <a:latin typeface="Times New Roman" panose="02020603050405020304" pitchFamily="18" charset="0"/>
                        </a:rPr>
                        <a:t>   </a:t>
                      </a:r>
                      <a:r>
                        <a:rPr lang="en-ZA" sz="1400" b="1" i="0" u="none" strike="noStrike" dirty="0" smtClean="0">
                          <a:solidFill>
                            <a:srgbClr val="000000"/>
                          </a:solidFill>
                          <a:effectLst/>
                          <a:latin typeface="Times New Roman" panose="02020603050405020304" pitchFamily="18" charset="0"/>
                        </a:rPr>
                        <a:t>  411</a:t>
                      </a:r>
                      <a:r>
                        <a:rPr lang="en-ZA" sz="1400" b="1" i="0" u="none" strike="noStrike" baseline="0" dirty="0" smtClean="0">
                          <a:solidFill>
                            <a:srgbClr val="000000"/>
                          </a:solidFill>
                          <a:effectLst/>
                          <a:latin typeface="Times New Roman" panose="02020603050405020304" pitchFamily="18" charset="0"/>
                        </a:rPr>
                        <a:t> 578</a:t>
                      </a:r>
                      <a:endParaRPr lang="en-ZA" sz="1400" b="1"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ctr" fontAlgn="b"/>
                      <a:r>
                        <a:rPr lang="en-ZA" sz="1400" b="1" i="0" u="none" strike="noStrike" dirty="0">
                          <a:solidFill>
                            <a:srgbClr val="000000"/>
                          </a:solidFill>
                          <a:effectLst/>
                          <a:latin typeface="Times New Roman" panose="02020603050405020304" pitchFamily="18" charset="0"/>
                        </a:rPr>
                        <a:t> </a:t>
                      </a:r>
                      <a:r>
                        <a:rPr lang="en-ZA" sz="1400" b="1" i="0" u="none" strike="noStrike" dirty="0" smtClean="0">
                          <a:solidFill>
                            <a:srgbClr val="000000"/>
                          </a:solidFill>
                          <a:effectLst/>
                          <a:latin typeface="Times New Roman" panose="02020603050405020304" pitchFamily="18" charset="0"/>
                        </a:rPr>
                        <a:t>18%</a:t>
                      </a:r>
                      <a:endParaRPr lang="en-ZA" sz="1400" b="1" i="0" u="none" strike="noStrike" dirty="0">
                        <a:solidFill>
                          <a:srgbClr val="000000"/>
                        </a:solidFill>
                        <a:effectLst/>
                        <a:latin typeface="Times New Roman" panose="02020603050405020304" pitchFamily="18"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31</a:t>
            </a:fld>
            <a:endParaRPr lang="en-US" dirty="0"/>
          </a:p>
        </p:txBody>
      </p:sp>
    </p:spTree>
    <p:extLst>
      <p:ext uri="{BB962C8B-B14F-4D97-AF65-F5344CB8AC3E}">
        <p14:creationId xmlns:p14="http://schemas.microsoft.com/office/powerpoint/2010/main" xmlns="" val="3358868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433" y="1077686"/>
            <a:ext cx="7270624" cy="4887685"/>
          </a:xfrm>
        </p:spPr>
        <p:txBody>
          <a:bodyPr/>
          <a:lstStyle/>
          <a:p>
            <a:pPr algn="ct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ZA" sz="3200" dirty="0" smtClean="0">
                <a:latin typeface="Arial" panose="020B0604020202020204" pitchFamily="34" charset="0"/>
                <a:cs typeface="Arial" panose="020B0604020202020204" pitchFamily="34" charset="0"/>
              </a:rPr>
              <a:t/>
            </a:r>
            <a:br>
              <a:rPr lang="en-ZA" sz="3200" dirty="0" smtClean="0">
                <a:latin typeface="Arial" panose="020B0604020202020204" pitchFamily="34" charset="0"/>
                <a:cs typeface="Arial" panose="020B0604020202020204" pitchFamily="34" charset="0"/>
              </a:rPr>
            </a:b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r>
              <a:rPr lang="en-ZA" sz="3200" dirty="0" smtClean="0">
                <a:latin typeface="Arial" panose="020B0604020202020204" pitchFamily="34" charset="0"/>
                <a:cs typeface="Arial" panose="020B0604020202020204" pitchFamily="34" charset="0"/>
              </a:rPr>
              <a:t>2019/2020 first quarter report</a:t>
            </a:r>
            <a:r>
              <a:rPr lang="en-US" sz="3200" dirty="0">
                <a:solidFill>
                  <a:schemeClr val="accent4">
                    <a:lumMod val="65000"/>
                    <a:lumOff val="35000"/>
                  </a:schemeClr>
                </a:solidFill>
                <a:latin typeface="Arial" panose="020B0604020202020204" pitchFamily="34" charset="0"/>
                <a:cs typeface="Arial" panose="020B0604020202020204" pitchFamily="34" charset="0"/>
              </a:rPr>
              <a:t/>
            </a:r>
            <a:br>
              <a:rPr lang="en-US" sz="3200" dirty="0">
                <a:solidFill>
                  <a:schemeClr val="accent4">
                    <a:lumMod val="65000"/>
                    <a:lumOff val="35000"/>
                  </a:schemeClr>
                </a:solidFill>
                <a:latin typeface="Arial" panose="020B0604020202020204" pitchFamily="34" charset="0"/>
                <a:cs typeface="Arial" panose="020B0604020202020204" pitchFamily="34" charset="0"/>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ZA" dirty="0" smtClean="0"/>
              <a:t/>
            </a:r>
            <a:br>
              <a:rPr lang="en-ZA" dirty="0" smtClean="0"/>
            </a:br>
            <a:endParaRPr lang="en-US" dirty="0"/>
          </a:p>
        </p:txBody>
      </p:sp>
    </p:spTree>
    <p:extLst>
      <p:ext uri="{BB962C8B-B14F-4D97-AF65-F5344CB8AC3E}">
        <p14:creationId xmlns:p14="http://schemas.microsoft.com/office/powerpoint/2010/main" xmlns="" val="2359028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211015"/>
            <a:ext cx="10139533" cy="757113"/>
          </a:xfrm>
        </p:spPr>
        <p:txBody>
          <a:bodyPr>
            <a:normAutofit/>
          </a:bodyPr>
          <a:lstStyle/>
          <a:p>
            <a:r>
              <a:rPr lang="en-ZA" dirty="0" smtClean="0"/>
              <a:t>Outline of part 2: 2019/2020 quarter 1 report </a:t>
            </a:r>
            <a:endParaRPr lang="en-ZA" dirty="0"/>
          </a:p>
        </p:txBody>
      </p:sp>
      <p:sp>
        <p:nvSpPr>
          <p:cNvPr id="4" name="Rectangle 1"/>
          <p:cNvSpPr>
            <a:spLocks noGrp="1" noChangeArrowheads="1"/>
          </p:cNvSpPr>
          <p:nvPr>
            <p:ph idx="1"/>
          </p:nvPr>
        </p:nvSpPr>
        <p:spPr bwMode="auto">
          <a:xfrm>
            <a:off x="176288" y="1725002"/>
            <a:ext cx="9837336" cy="6337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514350" lvl="0" indent="-514350">
              <a:buFont typeface="+mj-lt"/>
              <a:buAutoNum type="arabicPeriod"/>
            </a:pPr>
            <a:r>
              <a:rPr lang="en-US" sz="2800" dirty="0" smtClean="0"/>
              <a:t>Key highlights</a:t>
            </a:r>
          </a:p>
          <a:p>
            <a:pPr marL="514350" lvl="0" indent="-514350">
              <a:buFont typeface="+mj-lt"/>
              <a:buAutoNum type="arabicPeriod"/>
            </a:pPr>
            <a:r>
              <a:rPr lang="en-US" sz="2800" dirty="0" smtClean="0"/>
              <a:t>Programme performance</a:t>
            </a:r>
          </a:p>
          <a:p>
            <a:pPr marL="514350" lvl="0" indent="-514350">
              <a:buFont typeface="+mj-lt"/>
              <a:buAutoNum type="arabicPeriod"/>
            </a:pPr>
            <a:r>
              <a:rPr lang="en-US" sz="2800" dirty="0" smtClean="0"/>
              <a:t>Non-financial </a:t>
            </a:r>
            <a:r>
              <a:rPr lang="en-US" sz="2800" dirty="0"/>
              <a:t>performance </a:t>
            </a:r>
            <a:r>
              <a:rPr lang="en-US" sz="2800" dirty="0" smtClean="0"/>
              <a:t>information</a:t>
            </a:r>
          </a:p>
          <a:p>
            <a:pPr marL="514350" lvl="0" indent="-514350">
              <a:buFont typeface="+mj-lt"/>
              <a:buAutoNum type="arabicPeriod"/>
            </a:pPr>
            <a:r>
              <a:rPr lang="en-US" sz="2800" dirty="0" smtClean="0"/>
              <a:t>Financial </a:t>
            </a:r>
            <a:r>
              <a:rPr lang="en-US" sz="2800" dirty="0"/>
              <a:t>Performance Information</a:t>
            </a:r>
          </a:p>
          <a:p>
            <a:pPr marL="0" marR="0" lvl="0" indent="0" algn="l" defTabSz="914400" rtl="0" eaLnBrk="0" fontAlgn="base" latinLnBrk="0" hangingPunct="0">
              <a:lnSpc>
                <a:spcPct val="100000"/>
              </a:lnSpc>
              <a:spcBef>
                <a:spcPct val="0"/>
              </a:spcBef>
              <a:spcAft>
                <a:spcPct val="0"/>
              </a:spcAft>
              <a:buClrTx/>
              <a:buSzTx/>
              <a:buNone/>
              <a:tabLst/>
            </a:pPr>
            <a:endParaRPr lang="en-ZA" altLang="en-US" sz="2800" dirty="0">
              <a:latin typeface="Arial Unicode MS" panose="020B0604020202020204"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ZA" altLang="en-US" sz="2800" b="0" i="0" u="none" strike="noStrike" cap="none" normalizeH="0" baseline="0" dirty="0" smtClean="0">
                <a:ln>
                  <a:noFill/>
                </a:ln>
                <a:solidFill>
                  <a:schemeClr val="tx1"/>
                </a:solidFill>
                <a:effectLst/>
              </a:rPr>
              <a:t> </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F808627B-F915-7940-8094-9D0FE90F5C69}" type="slidenum">
              <a:rPr lang="en-US" smtClean="0"/>
              <a:pPr/>
              <a:t>33</a:t>
            </a:fld>
            <a:endParaRPr lang="en-US" dirty="0"/>
          </a:p>
        </p:txBody>
      </p:sp>
    </p:spTree>
    <p:extLst>
      <p:ext uri="{BB962C8B-B14F-4D97-AF65-F5344CB8AC3E}">
        <p14:creationId xmlns:p14="http://schemas.microsoft.com/office/powerpoint/2010/main" xmlns="" val="3564815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262720"/>
            <a:ext cx="10464799" cy="770337"/>
          </a:xfrm>
        </p:spPr>
        <p:txBody>
          <a:bodyPr>
            <a:noAutofit/>
          </a:bodyPr>
          <a:lstStyle/>
          <a:p>
            <a:pPr algn="ctr"/>
            <a:r>
              <a:rPr lang="en-ZA" dirty="0"/>
              <a:t>Quarter 1</a:t>
            </a:r>
            <a:r>
              <a:rPr lang="en-ZA" dirty="0" smtClean="0"/>
              <a:t>: key highlights</a:t>
            </a:r>
            <a:endParaRPr lang="en-ZA" dirty="0"/>
          </a:p>
        </p:txBody>
      </p:sp>
      <p:sp>
        <p:nvSpPr>
          <p:cNvPr id="3" name="Content Placeholder 2"/>
          <p:cNvSpPr>
            <a:spLocks noGrp="1"/>
          </p:cNvSpPr>
          <p:nvPr>
            <p:ph idx="1"/>
          </p:nvPr>
        </p:nvSpPr>
        <p:spPr>
          <a:xfrm>
            <a:off x="338488" y="1347712"/>
            <a:ext cx="10126311" cy="5533378"/>
          </a:xfrm>
        </p:spPr>
        <p:txBody>
          <a:bodyPr>
            <a:normAutofit fontScale="62500" lnSpcReduction="20000"/>
          </a:bodyPr>
          <a:lstStyle/>
          <a:p>
            <a:r>
              <a:rPr lang="en-ZA" dirty="0" smtClean="0"/>
              <a:t>Development of Bizportal – Presidential initiative</a:t>
            </a:r>
          </a:p>
          <a:p>
            <a:pPr marL="0" indent="0">
              <a:buNone/>
            </a:pPr>
            <a:endParaRPr lang="en-ZA" dirty="0" smtClean="0"/>
          </a:p>
          <a:p>
            <a:r>
              <a:rPr lang="en-US" dirty="0" smtClean="0"/>
              <a:t>The </a:t>
            </a:r>
            <a:r>
              <a:rPr lang="en-US" dirty="0"/>
              <a:t>launch of CIPC </a:t>
            </a:r>
            <a:r>
              <a:rPr lang="en-US" dirty="0" smtClean="0"/>
              <a:t>Broadcast, an </a:t>
            </a:r>
            <a:r>
              <a:rPr lang="en-US" dirty="0"/>
              <a:t>online streaming radio </a:t>
            </a:r>
            <a:r>
              <a:rPr lang="en-US" dirty="0" smtClean="0"/>
              <a:t>service</a:t>
            </a:r>
          </a:p>
          <a:p>
            <a:pPr marL="0" indent="0">
              <a:buNone/>
            </a:pPr>
            <a:endParaRPr lang="en-US" dirty="0" smtClean="0"/>
          </a:p>
          <a:p>
            <a:r>
              <a:rPr lang="en-US" dirty="0"/>
              <a:t>The </a:t>
            </a:r>
            <a:r>
              <a:rPr lang="en-US" dirty="0" smtClean="0"/>
              <a:t>office accommodation project </a:t>
            </a:r>
            <a:r>
              <a:rPr lang="en-US" dirty="0"/>
              <a:t>has been approved by their Real Estate Management Division and a “Procurement Instruction” issued to the Pretoria Regional Office for processing</a:t>
            </a:r>
            <a:r>
              <a:rPr lang="en-US" dirty="0" smtClean="0"/>
              <a:t>.</a:t>
            </a:r>
          </a:p>
          <a:p>
            <a:pPr marL="0" indent="0">
              <a:buNone/>
            </a:pPr>
            <a:endParaRPr lang="en-US" dirty="0" smtClean="0"/>
          </a:p>
          <a:p>
            <a:r>
              <a:rPr lang="en-US" dirty="0"/>
              <a:t>The IP BRICS activities under the period of chairmanship of the CIPC </a:t>
            </a:r>
            <a:r>
              <a:rPr lang="en-US" dirty="0" smtClean="0"/>
              <a:t>(</a:t>
            </a:r>
            <a:r>
              <a:rPr lang="en-US" dirty="0"/>
              <a:t>28 March 2018 to 16 April 2019) successfully concluded with the hosting of the 11</a:t>
            </a:r>
            <a:r>
              <a:rPr lang="en-US" baseline="30000" dirty="0"/>
              <a:t>th</a:t>
            </a:r>
            <a:r>
              <a:rPr lang="en-US" dirty="0"/>
              <a:t> BRICS HIPO Meeting, held in Stellenbosch on 14-16 April 2019. </a:t>
            </a:r>
            <a:endParaRPr lang="en-US" dirty="0" smtClean="0"/>
          </a:p>
          <a:p>
            <a:pPr marL="0" indent="0">
              <a:buNone/>
            </a:pPr>
            <a:r>
              <a:rPr lang="en-US" dirty="0" smtClean="0"/>
              <a:t> </a:t>
            </a:r>
          </a:p>
          <a:p>
            <a:r>
              <a:rPr lang="en-US" dirty="0" smtClean="0"/>
              <a:t>There was a </a:t>
            </a:r>
            <a:r>
              <a:rPr lang="en-US" dirty="0"/>
              <a:t>sudden increase in the submission of </a:t>
            </a:r>
            <a:r>
              <a:rPr lang="en-US" dirty="0" smtClean="0"/>
              <a:t>financial accountability statements (FAS) </a:t>
            </a:r>
            <a:r>
              <a:rPr lang="en-US" dirty="0"/>
              <a:t>during the first quarter when filing annual </a:t>
            </a:r>
            <a:r>
              <a:rPr lang="en-US" dirty="0" smtClean="0"/>
              <a:t>returns, of </a:t>
            </a:r>
            <a:r>
              <a:rPr lang="en-US" dirty="0"/>
              <a:t>49% </a:t>
            </a:r>
            <a:r>
              <a:rPr lang="en-US" dirty="0" smtClean="0"/>
              <a:t>compared </a:t>
            </a:r>
            <a:r>
              <a:rPr lang="en-US" dirty="0"/>
              <a:t>to the </a:t>
            </a:r>
            <a:r>
              <a:rPr lang="en-US" dirty="0" smtClean="0"/>
              <a:t>previous </a:t>
            </a:r>
            <a:r>
              <a:rPr lang="en-US" dirty="0"/>
              <a:t>quarter </a:t>
            </a:r>
            <a:r>
              <a:rPr lang="en-US" dirty="0" smtClean="0"/>
              <a:t>in </a:t>
            </a:r>
            <a:r>
              <a:rPr lang="en-US" dirty="0"/>
              <a:t>the filing of the FAS. This was mainly due to the Hardstop </a:t>
            </a:r>
            <a:r>
              <a:rPr lang="en-US" dirty="0" smtClean="0"/>
              <a:t>functionality in XBRL </a:t>
            </a:r>
            <a:r>
              <a:rPr lang="en-US" dirty="0"/>
              <a:t>that was implemented during the month of March </a:t>
            </a:r>
            <a:r>
              <a:rPr lang="en-US" dirty="0" smtClean="0"/>
              <a:t>2019. </a:t>
            </a:r>
            <a:endParaRPr lang="en-ZA" dirty="0"/>
          </a:p>
          <a:p>
            <a:endParaRPr lang="en-ZA" dirty="0"/>
          </a:p>
          <a:p>
            <a:endParaRPr lang="en-ZA" dirty="0"/>
          </a:p>
          <a:p>
            <a:endParaRPr lang="en-ZA" dirty="0" smtClean="0"/>
          </a:p>
        </p:txBody>
      </p:sp>
      <p:sp>
        <p:nvSpPr>
          <p:cNvPr id="4" name="Slide Number Placeholder 3"/>
          <p:cNvSpPr>
            <a:spLocks noGrp="1"/>
          </p:cNvSpPr>
          <p:nvPr>
            <p:ph type="sldNum" sz="quarter" idx="12"/>
          </p:nvPr>
        </p:nvSpPr>
        <p:spPr/>
        <p:txBody>
          <a:bodyPr/>
          <a:lstStyle/>
          <a:p>
            <a:fld id="{F808627B-F915-7940-8094-9D0FE90F5C69}" type="slidenum">
              <a:rPr lang="en-US" smtClean="0"/>
              <a:pPr/>
              <a:t>34</a:t>
            </a:fld>
            <a:endParaRPr lang="en-US" dirty="0"/>
          </a:p>
        </p:txBody>
      </p:sp>
    </p:spTree>
    <p:extLst>
      <p:ext uri="{BB962C8B-B14F-4D97-AF65-F5344CB8AC3E}">
        <p14:creationId xmlns:p14="http://schemas.microsoft.com/office/powerpoint/2010/main" xmlns="" val="34572937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262720"/>
            <a:ext cx="10464799" cy="770337"/>
          </a:xfrm>
        </p:spPr>
        <p:txBody>
          <a:bodyPr>
            <a:noAutofit/>
          </a:bodyPr>
          <a:lstStyle/>
          <a:p>
            <a:pPr algn="ctr"/>
            <a:r>
              <a:rPr lang="en-ZA" dirty="0" smtClean="0"/>
              <a:t>Q1: Programme performance</a:t>
            </a:r>
            <a:endParaRPr lang="en-ZA" dirty="0"/>
          </a:p>
        </p:txBody>
      </p:sp>
      <p:sp>
        <p:nvSpPr>
          <p:cNvPr id="3" name="Content Placeholder 2"/>
          <p:cNvSpPr>
            <a:spLocks noGrp="1"/>
          </p:cNvSpPr>
          <p:nvPr>
            <p:ph idx="1"/>
          </p:nvPr>
        </p:nvSpPr>
        <p:spPr>
          <a:xfrm>
            <a:off x="338488" y="1347712"/>
            <a:ext cx="10126311" cy="5533378"/>
          </a:xfrm>
        </p:spPr>
        <p:txBody>
          <a:bodyPr>
            <a:normAutofit/>
          </a:bodyPr>
          <a:lstStyle/>
          <a:p>
            <a:r>
              <a:rPr lang="en-ZA" dirty="0" smtClean="0"/>
              <a:t>Programme 1: Service Delivery and Access</a:t>
            </a:r>
          </a:p>
          <a:p>
            <a:r>
              <a:rPr lang="en-ZA" dirty="0" smtClean="0"/>
              <a:t>Programme 2: Innovation and Creativity</a:t>
            </a:r>
          </a:p>
          <a:p>
            <a:r>
              <a:rPr lang="en-ZA" dirty="0" smtClean="0"/>
              <a:t>Programme 3: Business Regulation and Reputation</a:t>
            </a:r>
            <a:endParaRPr lang="en-ZA" dirty="0"/>
          </a:p>
          <a:p>
            <a:endParaRPr lang="en-ZA" dirty="0" smtClean="0"/>
          </a:p>
        </p:txBody>
      </p:sp>
      <p:sp>
        <p:nvSpPr>
          <p:cNvPr id="4" name="Slide Number Placeholder 3"/>
          <p:cNvSpPr>
            <a:spLocks noGrp="1"/>
          </p:cNvSpPr>
          <p:nvPr>
            <p:ph type="sldNum" sz="quarter" idx="12"/>
          </p:nvPr>
        </p:nvSpPr>
        <p:spPr/>
        <p:txBody>
          <a:bodyPr/>
          <a:lstStyle/>
          <a:p>
            <a:fld id="{F808627B-F915-7940-8094-9D0FE90F5C69}" type="slidenum">
              <a:rPr lang="en-US" smtClean="0"/>
              <a:pPr/>
              <a:t>35</a:t>
            </a:fld>
            <a:endParaRPr lang="en-US" dirty="0"/>
          </a:p>
        </p:txBody>
      </p:sp>
    </p:spTree>
    <p:extLst>
      <p:ext uri="{BB962C8B-B14F-4D97-AF65-F5344CB8AC3E}">
        <p14:creationId xmlns:p14="http://schemas.microsoft.com/office/powerpoint/2010/main" xmlns="" val="5669685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262720"/>
            <a:ext cx="10464799" cy="770337"/>
          </a:xfrm>
        </p:spPr>
        <p:txBody>
          <a:bodyPr>
            <a:noAutofit/>
          </a:bodyPr>
          <a:lstStyle/>
          <a:p>
            <a:pPr algn="ctr"/>
            <a:r>
              <a:rPr lang="en-ZA" dirty="0" smtClean="0"/>
              <a:t>Q1: Programme performance: programme 1: service delivery and access</a:t>
            </a:r>
            <a:endParaRPr lang="en-ZA" dirty="0"/>
          </a:p>
        </p:txBody>
      </p:sp>
      <p:sp>
        <p:nvSpPr>
          <p:cNvPr id="3" name="Content Placeholder 2"/>
          <p:cNvSpPr>
            <a:spLocks noGrp="1"/>
          </p:cNvSpPr>
          <p:nvPr>
            <p:ph idx="1"/>
          </p:nvPr>
        </p:nvSpPr>
        <p:spPr>
          <a:xfrm>
            <a:off x="338488" y="1347712"/>
            <a:ext cx="10126311" cy="5533378"/>
          </a:xfrm>
        </p:spPr>
        <p:txBody>
          <a:bodyPr>
            <a:normAutofit/>
          </a:bodyPr>
          <a:lstStyle/>
          <a:p>
            <a:r>
              <a:rPr lang="en-US" dirty="0"/>
              <a:t>K2 Business Process Management (BPM) project </a:t>
            </a:r>
            <a:r>
              <a:rPr lang="en-US" dirty="0" smtClean="0"/>
              <a:t>- the </a:t>
            </a:r>
            <a:r>
              <a:rPr lang="en-US" dirty="0"/>
              <a:t>development of the automated </a:t>
            </a:r>
            <a:r>
              <a:rPr lang="en-US" dirty="0" smtClean="0"/>
              <a:t>co-operatives </a:t>
            </a:r>
            <a:r>
              <a:rPr lang="en-US" dirty="0"/>
              <a:t>registration application </a:t>
            </a:r>
            <a:r>
              <a:rPr lang="en-US" dirty="0" smtClean="0"/>
              <a:t>near completion,</a:t>
            </a:r>
          </a:p>
          <a:p>
            <a:r>
              <a:rPr lang="en-US" dirty="0"/>
              <a:t>The Future View Enterprise Architecture project was </a:t>
            </a:r>
            <a:r>
              <a:rPr lang="en-US" dirty="0" smtClean="0"/>
              <a:t>completed,</a:t>
            </a:r>
          </a:p>
          <a:p>
            <a:r>
              <a:rPr lang="en-US" dirty="0"/>
              <a:t>A tender for Organisational </a:t>
            </a:r>
            <a:r>
              <a:rPr lang="en-US" dirty="0" smtClean="0"/>
              <a:t>Design was advertised with the </a:t>
            </a:r>
            <a:r>
              <a:rPr lang="en-US" dirty="0"/>
              <a:t>closing date </a:t>
            </a:r>
            <a:r>
              <a:rPr lang="en-US" dirty="0" smtClean="0"/>
              <a:t>of </a:t>
            </a:r>
            <a:r>
              <a:rPr lang="en-US" dirty="0"/>
              <a:t>23 July 2019.</a:t>
            </a:r>
            <a:endParaRPr lang="en-ZA" dirty="0"/>
          </a:p>
          <a:p>
            <a:endParaRPr lang="en-ZA" dirty="0" smtClean="0"/>
          </a:p>
        </p:txBody>
      </p:sp>
      <p:sp>
        <p:nvSpPr>
          <p:cNvPr id="4" name="Slide Number Placeholder 3"/>
          <p:cNvSpPr>
            <a:spLocks noGrp="1"/>
          </p:cNvSpPr>
          <p:nvPr>
            <p:ph type="sldNum" sz="quarter" idx="12"/>
          </p:nvPr>
        </p:nvSpPr>
        <p:spPr/>
        <p:txBody>
          <a:bodyPr/>
          <a:lstStyle/>
          <a:p>
            <a:fld id="{F808627B-F915-7940-8094-9D0FE90F5C69}" type="slidenum">
              <a:rPr lang="en-US" smtClean="0"/>
              <a:pPr/>
              <a:t>36</a:t>
            </a:fld>
            <a:endParaRPr lang="en-US" dirty="0"/>
          </a:p>
        </p:txBody>
      </p:sp>
    </p:spTree>
    <p:extLst>
      <p:ext uri="{BB962C8B-B14F-4D97-AF65-F5344CB8AC3E}">
        <p14:creationId xmlns:p14="http://schemas.microsoft.com/office/powerpoint/2010/main" xmlns="" val="3245523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262720"/>
            <a:ext cx="10464799" cy="770337"/>
          </a:xfrm>
        </p:spPr>
        <p:txBody>
          <a:bodyPr>
            <a:noAutofit/>
          </a:bodyPr>
          <a:lstStyle/>
          <a:p>
            <a:pPr algn="ctr"/>
            <a:r>
              <a:rPr lang="en-ZA" dirty="0" smtClean="0"/>
              <a:t>Q1: Programme performance: programme 2: innovation and creativity</a:t>
            </a:r>
            <a:endParaRPr lang="en-ZA" dirty="0"/>
          </a:p>
        </p:txBody>
      </p:sp>
      <p:sp>
        <p:nvSpPr>
          <p:cNvPr id="3" name="Content Placeholder 2"/>
          <p:cNvSpPr>
            <a:spLocks noGrp="1"/>
          </p:cNvSpPr>
          <p:nvPr>
            <p:ph idx="1"/>
          </p:nvPr>
        </p:nvSpPr>
        <p:spPr>
          <a:xfrm>
            <a:off x="338488" y="1347712"/>
            <a:ext cx="10126311" cy="5533378"/>
          </a:xfrm>
        </p:spPr>
        <p:txBody>
          <a:bodyPr>
            <a:normAutofit lnSpcReduction="10000"/>
          </a:bodyPr>
          <a:lstStyle/>
          <a:p>
            <a:r>
              <a:rPr lang="en-US" sz="2400" dirty="0"/>
              <a:t>The European Patent Office (EPO) examiners conducted an on-site training from 1 to 12 April 2019, with the CIPC patent searchers </a:t>
            </a:r>
            <a:r>
              <a:rPr lang="en-US" sz="2400" dirty="0" smtClean="0"/>
              <a:t>on </a:t>
            </a:r>
            <a:r>
              <a:rPr lang="en-US" sz="2400" dirty="0"/>
              <a:t>advanced searching techniques and understanding the patentability criteria. The EPO also engaged in a study visit to the CIPC offices, to review of CIPC’s formality requirements for the establishment of SSE</a:t>
            </a:r>
            <a:r>
              <a:rPr lang="en-US" sz="2400" dirty="0" smtClean="0"/>
              <a:t>.</a:t>
            </a:r>
          </a:p>
          <a:p>
            <a:pPr marL="0" indent="0">
              <a:buNone/>
            </a:pPr>
            <a:endParaRPr lang="en-US" sz="2400" dirty="0" smtClean="0"/>
          </a:p>
          <a:p>
            <a:r>
              <a:rPr lang="en-US" sz="2400" dirty="0"/>
              <a:t>The World Intellectual Property Organization (WIPO) conducted a mission to South Africa from 23 to 26 April 2019 to install further applications of the IPAS system on the CIPC infrastructure and to work with our ICT team on developing the framework for linking IPAS to CIPC’s billing system. WIPO also conducted training for CIPC officials on the use of IPAS</a:t>
            </a:r>
            <a:r>
              <a:rPr lang="en-US" sz="2400" dirty="0" smtClean="0"/>
              <a:t>.</a:t>
            </a:r>
          </a:p>
          <a:p>
            <a:pPr marL="0" indent="0">
              <a:buNone/>
            </a:pPr>
            <a:endParaRPr lang="en-US" sz="2400" dirty="0" smtClean="0"/>
          </a:p>
          <a:p>
            <a:r>
              <a:rPr lang="en-US" sz="2400" dirty="0"/>
              <a:t>Internship Program on Substantive Search and Examination </a:t>
            </a:r>
            <a:r>
              <a:rPr lang="en-US" sz="2400" dirty="0" smtClean="0"/>
              <a:t>Program</a:t>
            </a:r>
            <a:r>
              <a:rPr lang="en-US" sz="2400" dirty="0"/>
              <a:t> </a:t>
            </a:r>
            <a:r>
              <a:rPr lang="en-US" sz="2400" dirty="0" smtClean="0"/>
              <a:t>has commenced with the recruitment process.</a:t>
            </a:r>
            <a:endParaRPr lang="en-ZA" sz="2400" dirty="0"/>
          </a:p>
          <a:p>
            <a:endParaRPr lang="en-ZA" sz="2400" dirty="0"/>
          </a:p>
          <a:p>
            <a:endParaRPr lang="en-ZA" dirty="0" smtClean="0"/>
          </a:p>
        </p:txBody>
      </p:sp>
      <p:sp>
        <p:nvSpPr>
          <p:cNvPr id="4" name="Slide Number Placeholder 3"/>
          <p:cNvSpPr>
            <a:spLocks noGrp="1"/>
          </p:cNvSpPr>
          <p:nvPr>
            <p:ph type="sldNum" sz="quarter" idx="12"/>
          </p:nvPr>
        </p:nvSpPr>
        <p:spPr/>
        <p:txBody>
          <a:bodyPr/>
          <a:lstStyle/>
          <a:p>
            <a:fld id="{F808627B-F915-7940-8094-9D0FE90F5C69}" type="slidenum">
              <a:rPr lang="en-US" smtClean="0"/>
              <a:pPr/>
              <a:t>37</a:t>
            </a:fld>
            <a:endParaRPr lang="en-US" dirty="0"/>
          </a:p>
        </p:txBody>
      </p:sp>
    </p:spTree>
    <p:extLst>
      <p:ext uri="{BB962C8B-B14F-4D97-AF65-F5344CB8AC3E}">
        <p14:creationId xmlns:p14="http://schemas.microsoft.com/office/powerpoint/2010/main" xmlns="" val="27007424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262720"/>
            <a:ext cx="10464799" cy="770337"/>
          </a:xfrm>
        </p:spPr>
        <p:txBody>
          <a:bodyPr>
            <a:noAutofit/>
          </a:bodyPr>
          <a:lstStyle/>
          <a:p>
            <a:pPr algn="ctr"/>
            <a:r>
              <a:rPr lang="en-ZA" dirty="0" smtClean="0"/>
              <a:t>Q1: Programme performance: programme 3: business regulation and reputation</a:t>
            </a:r>
            <a:endParaRPr lang="en-ZA" dirty="0"/>
          </a:p>
        </p:txBody>
      </p:sp>
      <p:sp>
        <p:nvSpPr>
          <p:cNvPr id="3" name="Content Placeholder 2"/>
          <p:cNvSpPr>
            <a:spLocks noGrp="1"/>
          </p:cNvSpPr>
          <p:nvPr>
            <p:ph idx="1"/>
          </p:nvPr>
        </p:nvSpPr>
        <p:spPr>
          <a:xfrm>
            <a:off x="338488" y="1347712"/>
            <a:ext cx="10126311" cy="5533378"/>
          </a:xfrm>
        </p:spPr>
        <p:txBody>
          <a:bodyPr>
            <a:normAutofit fontScale="40000" lnSpcReduction="20000"/>
          </a:bodyPr>
          <a:lstStyle/>
          <a:p>
            <a:r>
              <a:rPr lang="en-US" sz="5000" dirty="0" smtClean="0"/>
              <a:t>A total of </a:t>
            </a:r>
            <a:r>
              <a:rPr lang="en-ZA" sz="5000" dirty="0" smtClean="0"/>
              <a:t>98 666 new companies were registered at the average of 2 working days,</a:t>
            </a:r>
            <a:endParaRPr lang="en-US" sz="5000" dirty="0" smtClean="0"/>
          </a:p>
          <a:p>
            <a:r>
              <a:rPr lang="en-US" sz="5000" dirty="0" smtClean="0"/>
              <a:t>A </a:t>
            </a:r>
            <a:r>
              <a:rPr lang="en-US" sz="5000" dirty="0"/>
              <a:t>total of </a:t>
            </a:r>
            <a:r>
              <a:rPr lang="en-US" sz="5000" dirty="0" smtClean="0"/>
              <a:t>2 890 </a:t>
            </a:r>
            <a:r>
              <a:rPr lang="en-US" sz="5000" dirty="0"/>
              <a:t>new co-operative registrations </a:t>
            </a:r>
            <a:r>
              <a:rPr lang="en-US" sz="5000" dirty="0" smtClean="0"/>
              <a:t>were </a:t>
            </a:r>
            <a:r>
              <a:rPr lang="en-US" sz="5000" dirty="0"/>
              <a:t>registered </a:t>
            </a:r>
            <a:r>
              <a:rPr lang="en-US" sz="5000" dirty="0" smtClean="0"/>
              <a:t> at an average of </a:t>
            </a:r>
            <a:r>
              <a:rPr lang="en-US" sz="5000" dirty="0"/>
              <a:t>2 working </a:t>
            </a:r>
            <a:r>
              <a:rPr lang="en-US" sz="5000" dirty="0" smtClean="0"/>
              <a:t>days, </a:t>
            </a:r>
          </a:p>
          <a:p>
            <a:r>
              <a:rPr lang="en-US" sz="5000" dirty="0" smtClean="0"/>
              <a:t>A total of 10</a:t>
            </a:r>
            <a:r>
              <a:rPr lang="en-US" sz="5000" dirty="0"/>
              <a:t> 925 annual financial statements was received via XBRL and the numbers are steadily increasing. So far the XBRL system is functioning as expected with few a few glitches </a:t>
            </a:r>
            <a:r>
              <a:rPr lang="en-US" sz="5000" dirty="0" smtClean="0"/>
              <a:t>encountered, </a:t>
            </a:r>
          </a:p>
          <a:p>
            <a:r>
              <a:rPr lang="en-US" sz="5000" dirty="0"/>
              <a:t>75400 entities were identified as having failed to submit their Annual Returns within 30 business days after their registration anniversary </a:t>
            </a:r>
            <a:r>
              <a:rPr lang="en-US" sz="5000" dirty="0" smtClean="0"/>
              <a:t>date,</a:t>
            </a:r>
          </a:p>
          <a:p>
            <a:r>
              <a:rPr lang="en-US" sz="5000" dirty="0"/>
              <a:t>92 621 entities were identified before the implementation of Hardstop Functionality, have submitted Annual Returns but have not submitted their Annual financial statements/ or Financial Accountability </a:t>
            </a:r>
            <a:r>
              <a:rPr lang="en-US" sz="5000" dirty="0" smtClean="0"/>
              <a:t>Supplements,</a:t>
            </a:r>
            <a:endParaRPr lang="en-ZA" sz="5000" dirty="0"/>
          </a:p>
          <a:p>
            <a:r>
              <a:rPr lang="en-US" sz="5000" dirty="0" smtClean="0"/>
              <a:t>The closing balance of reportable irregularities was 242, </a:t>
            </a:r>
            <a:r>
              <a:rPr lang="en-US" sz="5000" dirty="0"/>
              <a:t>t</a:t>
            </a:r>
            <a:r>
              <a:rPr lang="en-US" sz="5000" dirty="0" smtClean="0"/>
              <a:t>he </a:t>
            </a:r>
            <a:r>
              <a:rPr lang="en-US" sz="5000" dirty="0"/>
              <a:t>reason of entities reporting RI’s concerning technical insolvency is usually related to start-up capital provision by owners/shareholders, tough economic conditions (taking time for companies to break-even) and </a:t>
            </a:r>
            <a:r>
              <a:rPr lang="en-US" sz="5000" dirty="0" smtClean="0"/>
              <a:t>accounting </a:t>
            </a:r>
            <a:r>
              <a:rPr lang="en-US" sz="5000" dirty="0"/>
              <a:t>principles applied upon valuation of </a:t>
            </a:r>
            <a:r>
              <a:rPr lang="en-US" sz="5000" dirty="0" smtClean="0"/>
              <a:t>assets,</a:t>
            </a:r>
            <a:endParaRPr lang="en-ZA" sz="5000" dirty="0"/>
          </a:p>
          <a:p>
            <a:r>
              <a:rPr lang="en-US" sz="5000" dirty="0" smtClean="0"/>
              <a:t>All </a:t>
            </a:r>
            <a:r>
              <a:rPr lang="en-US" sz="5000" dirty="0"/>
              <a:t>the prospectuses that were lodged in the previous quarter </a:t>
            </a:r>
            <a:r>
              <a:rPr lang="en-US" sz="5000" dirty="0" smtClean="0"/>
              <a:t>were registered</a:t>
            </a:r>
            <a:r>
              <a:rPr lang="en-US" sz="5000" dirty="0"/>
              <a:t>, at the current stage we have eight outstanding and we are expecting to receive the final draft at a later </a:t>
            </a:r>
            <a:r>
              <a:rPr lang="en-US" sz="5000" dirty="0" smtClean="0"/>
              <a:t>stage, </a:t>
            </a:r>
          </a:p>
          <a:p>
            <a:r>
              <a:rPr lang="en-US" sz="5000" dirty="0" smtClean="0"/>
              <a:t>1263 companies are in business rescue.</a:t>
            </a:r>
            <a:endParaRPr lang="en-ZA" sz="5000" dirty="0"/>
          </a:p>
          <a:p>
            <a:endParaRPr lang="en-ZA" dirty="0" smtClean="0"/>
          </a:p>
        </p:txBody>
      </p:sp>
      <p:sp>
        <p:nvSpPr>
          <p:cNvPr id="4" name="Slide Number Placeholder 3"/>
          <p:cNvSpPr>
            <a:spLocks noGrp="1"/>
          </p:cNvSpPr>
          <p:nvPr>
            <p:ph type="sldNum" sz="quarter" idx="12"/>
          </p:nvPr>
        </p:nvSpPr>
        <p:spPr/>
        <p:txBody>
          <a:bodyPr/>
          <a:lstStyle/>
          <a:p>
            <a:fld id="{F808627B-F915-7940-8094-9D0FE90F5C69}" type="slidenum">
              <a:rPr lang="en-US" smtClean="0"/>
              <a:pPr/>
              <a:t>38</a:t>
            </a:fld>
            <a:endParaRPr lang="en-US" dirty="0"/>
          </a:p>
        </p:txBody>
      </p:sp>
    </p:spTree>
    <p:extLst>
      <p:ext uri="{BB962C8B-B14F-4D97-AF65-F5344CB8AC3E}">
        <p14:creationId xmlns:p14="http://schemas.microsoft.com/office/powerpoint/2010/main" xmlns="" val="22085572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262720"/>
            <a:ext cx="10464799" cy="770337"/>
          </a:xfrm>
        </p:spPr>
        <p:txBody>
          <a:bodyPr>
            <a:noAutofit/>
          </a:bodyPr>
          <a:lstStyle/>
          <a:p>
            <a:pPr algn="ctr"/>
            <a:r>
              <a:rPr lang="en-ZA" dirty="0" smtClean="0"/>
              <a:t>Q1: Programme performance: programme 3: business regulation and reputation</a:t>
            </a:r>
            <a:endParaRPr lang="en-ZA" dirty="0"/>
          </a:p>
        </p:txBody>
      </p:sp>
      <p:sp>
        <p:nvSpPr>
          <p:cNvPr id="3" name="Content Placeholder 2"/>
          <p:cNvSpPr>
            <a:spLocks noGrp="1"/>
          </p:cNvSpPr>
          <p:nvPr>
            <p:ph idx="1"/>
          </p:nvPr>
        </p:nvSpPr>
        <p:spPr>
          <a:xfrm>
            <a:off x="338488" y="1347712"/>
            <a:ext cx="10126311" cy="5533378"/>
          </a:xfrm>
        </p:spPr>
        <p:txBody>
          <a:bodyPr>
            <a:normAutofit/>
          </a:bodyPr>
          <a:lstStyle/>
          <a:p>
            <a:r>
              <a:rPr lang="en-ZA" dirty="0" smtClean="0"/>
              <a:t>High profile companies under investigation</a:t>
            </a:r>
          </a:p>
          <a:p>
            <a:endParaRPr lang="en-ZA" dirty="0" smtClean="0"/>
          </a:p>
        </p:txBody>
      </p:sp>
      <p:pic>
        <p:nvPicPr>
          <p:cNvPr id="5" name="Picture 4"/>
          <p:cNvPicPr>
            <a:picLocks noChangeAspect="1"/>
          </p:cNvPicPr>
          <p:nvPr/>
        </p:nvPicPr>
        <p:blipFill>
          <a:blip r:embed="rId4"/>
          <a:stretch>
            <a:fillRect/>
          </a:stretch>
        </p:blipFill>
        <p:spPr>
          <a:xfrm>
            <a:off x="934720" y="2523102"/>
            <a:ext cx="8056880" cy="3948818"/>
          </a:xfrm>
          <a:prstGeom prst="rect">
            <a:avLst/>
          </a:prstGeom>
        </p:spPr>
      </p:pic>
      <p:sp>
        <p:nvSpPr>
          <p:cNvPr id="4" name="Slide Number Placeholder 3"/>
          <p:cNvSpPr>
            <a:spLocks noGrp="1"/>
          </p:cNvSpPr>
          <p:nvPr>
            <p:ph type="sldNum" sz="quarter" idx="12"/>
          </p:nvPr>
        </p:nvSpPr>
        <p:spPr/>
        <p:txBody>
          <a:bodyPr/>
          <a:lstStyle/>
          <a:p>
            <a:fld id="{F808627B-F915-7940-8094-9D0FE90F5C69}" type="slidenum">
              <a:rPr lang="en-US" smtClean="0"/>
              <a:pPr/>
              <a:t>39</a:t>
            </a:fld>
            <a:endParaRPr lang="en-US" dirty="0"/>
          </a:p>
        </p:txBody>
      </p:sp>
    </p:spTree>
    <p:extLst>
      <p:ext uri="{BB962C8B-B14F-4D97-AF65-F5344CB8AC3E}">
        <p14:creationId xmlns:p14="http://schemas.microsoft.com/office/powerpoint/2010/main" xmlns="" val="401279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433" y="1077686"/>
            <a:ext cx="7270624" cy="4887685"/>
          </a:xfrm>
        </p:spPr>
        <p:txBody>
          <a:bodyPr/>
          <a:lstStyle/>
          <a:p>
            <a:pPr algn="ct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ZA" sz="3200" dirty="0" smtClean="0">
                <a:latin typeface="Arial" panose="020B0604020202020204" pitchFamily="34" charset="0"/>
                <a:cs typeface="Arial" panose="020B0604020202020204" pitchFamily="34" charset="0"/>
              </a:rPr>
              <a:t/>
            </a:r>
            <a:br>
              <a:rPr lang="en-ZA" sz="3200" dirty="0" smtClean="0">
                <a:latin typeface="Arial" panose="020B0604020202020204" pitchFamily="34" charset="0"/>
                <a:cs typeface="Arial" panose="020B0604020202020204" pitchFamily="34" charset="0"/>
              </a:rPr>
            </a:b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r>
              <a:rPr lang="en-ZA" sz="3200" dirty="0" smtClean="0">
                <a:latin typeface="Arial" panose="020B0604020202020204" pitchFamily="34" charset="0"/>
                <a:cs typeface="Arial" panose="020B0604020202020204" pitchFamily="34" charset="0"/>
              </a:rPr>
              <a:t>part 1: 2018/2019 annual report</a:t>
            </a:r>
            <a:r>
              <a:rPr lang="en-US" sz="3200" dirty="0">
                <a:solidFill>
                  <a:schemeClr val="accent4">
                    <a:lumMod val="65000"/>
                    <a:lumOff val="35000"/>
                  </a:schemeClr>
                </a:solidFill>
                <a:latin typeface="Arial" panose="020B0604020202020204" pitchFamily="34" charset="0"/>
                <a:cs typeface="Arial" panose="020B0604020202020204" pitchFamily="34" charset="0"/>
              </a:rPr>
              <a:t/>
            </a:r>
            <a:br>
              <a:rPr lang="en-US" sz="3200" dirty="0">
                <a:solidFill>
                  <a:schemeClr val="accent4">
                    <a:lumMod val="65000"/>
                    <a:lumOff val="35000"/>
                  </a:schemeClr>
                </a:solidFill>
                <a:latin typeface="Arial" panose="020B0604020202020204" pitchFamily="34" charset="0"/>
                <a:cs typeface="Arial" panose="020B0604020202020204" pitchFamily="34" charset="0"/>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ZA" dirty="0" smtClean="0"/>
              <a:t/>
            </a:r>
            <a:br>
              <a:rPr lang="en-ZA" dirty="0" smtClean="0"/>
            </a:br>
            <a:endParaRPr lang="en-US" dirty="0"/>
          </a:p>
        </p:txBody>
      </p:sp>
    </p:spTree>
    <p:extLst>
      <p:ext uri="{BB962C8B-B14F-4D97-AF65-F5344CB8AC3E}">
        <p14:creationId xmlns:p14="http://schemas.microsoft.com/office/powerpoint/2010/main" xmlns="" val="4230134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720"/>
            <a:ext cx="10464799" cy="770337"/>
          </a:xfrm>
        </p:spPr>
        <p:txBody>
          <a:bodyPr>
            <a:noAutofit/>
          </a:bodyPr>
          <a:lstStyle/>
          <a:p>
            <a:pPr algn="ctr"/>
            <a:r>
              <a:rPr lang="en-ZA" dirty="0"/>
              <a:t>Quarter </a:t>
            </a:r>
            <a:r>
              <a:rPr lang="en-ZA" dirty="0" smtClean="0"/>
              <a:t>1 </a:t>
            </a:r>
            <a:r>
              <a:rPr lang="en-ZA" dirty="0"/>
              <a:t>(2019/20)</a:t>
            </a:r>
            <a:br>
              <a:rPr lang="en-ZA" dirty="0"/>
            </a:br>
            <a:r>
              <a:rPr lang="en-ZA" dirty="0" smtClean="0"/>
              <a:t>Performance </a:t>
            </a:r>
            <a:r>
              <a:rPr lang="en-ZA" dirty="0"/>
              <a:t>Information Summary</a:t>
            </a:r>
          </a:p>
        </p:txBody>
      </p:sp>
      <p:sp>
        <p:nvSpPr>
          <p:cNvPr id="3" name="Content Placeholder 2"/>
          <p:cNvSpPr>
            <a:spLocks noGrp="1"/>
          </p:cNvSpPr>
          <p:nvPr>
            <p:ph idx="1"/>
          </p:nvPr>
        </p:nvSpPr>
        <p:spPr>
          <a:xfrm>
            <a:off x="338488" y="1347712"/>
            <a:ext cx="10126311" cy="5533378"/>
          </a:xfrm>
        </p:spPr>
        <p:txBody>
          <a:bodyPr>
            <a:normAutofit/>
          </a:bodyPr>
          <a:lstStyle/>
          <a:p>
            <a:pPr marL="0" indent="0">
              <a:buNone/>
            </a:pPr>
            <a:r>
              <a:rPr lang="en-ZA" sz="2400" dirty="0" smtClean="0"/>
              <a:t>1. 78% </a:t>
            </a:r>
            <a:r>
              <a:rPr lang="en-ZA" sz="2400" dirty="0"/>
              <a:t>(9) of the targets were met. </a:t>
            </a:r>
            <a:endParaRPr lang="en-ZA" sz="2400" dirty="0" smtClean="0"/>
          </a:p>
          <a:p>
            <a:pPr marL="0" indent="0">
              <a:buNone/>
            </a:pPr>
            <a:endParaRPr lang="en-ZA" sz="2400" dirty="0"/>
          </a:p>
          <a:p>
            <a:pPr marL="0" indent="0">
              <a:buNone/>
            </a:pPr>
            <a:r>
              <a:rPr lang="en-ZA" sz="2400" dirty="0" smtClean="0"/>
              <a:t>2. The following targets were not met:</a:t>
            </a:r>
          </a:p>
          <a:p>
            <a:pPr marL="0" indent="0">
              <a:buNone/>
            </a:pPr>
            <a:endParaRPr lang="en-ZA" sz="2400" dirty="0"/>
          </a:p>
          <a:p>
            <a:pPr>
              <a:buFont typeface="Wingdings" panose="05000000000000000000" pitchFamily="2" charset="2"/>
              <a:buChar char="q"/>
            </a:pPr>
            <a:r>
              <a:rPr lang="en-US" sz="2400" dirty="0"/>
              <a:t>% of Public Companies (entities with an active business status) that have filed annual returns by the end reporting period</a:t>
            </a:r>
            <a:r>
              <a:rPr lang="en-US" sz="2400" dirty="0" smtClean="0"/>
              <a:t>.</a:t>
            </a:r>
          </a:p>
          <a:p>
            <a:pPr marL="0" indent="0">
              <a:buNone/>
            </a:pPr>
            <a:endParaRPr lang="en-US" sz="2400" dirty="0" smtClean="0"/>
          </a:p>
          <a:p>
            <a:pPr>
              <a:buFont typeface="Wingdings" panose="05000000000000000000" pitchFamily="2" charset="2"/>
              <a:buChar char="q"/>
            </a:pPr>
            <a:r>
              <a:rPr lang="en-US" sz="2400" dirty="0"/>
              <a:t>% of Public Companies (entities with an active business status) that have filed audited financial statements on time by the end reporting period</a:t>
            </a:r>
            <a:r>
              <a:rPr lang="en-US" dirty="0" smtClean="0"/>
              <a:t>.</a:t>
            </a:r>
          </a:p>
        </p:txBody>
      </p:sp>
      <p:sp>
        <p:nvSpPr>
          <p:cNvPr id="4" name="Slide Number Placeholder 3"/>
          <p:cNvSpPr>
            <a:spLocks noGrp="1"/>
          </p:cNvSpPr>
          <p:nvPr>
            <p:ph type="sldNum" sz="quarter" idx="12"/>
          </p:nvPr>
        </p:nvSpPr>
        <p:spPr/>
        <p:txBody>
          <a:bodyPr/>
          <a:lstStyle/>
          <a:p>
            <a:fld id="{F808627B-F915-7940-8094-9D0FE90F5C69}" type="slidenum">
              <a:rPr lang="en-US" smtClean="0"/>
              <a:pPr/>
              <a:t>40</a:t>
            </a:fld>
            <a:endParaRPr lang="en-US" dirty="0"/>
          </a:p>
        </p:txBody>
      </p:sp>
    </p:spTree>
    <p:extLst>
      <p:ext uri="{BB962C8B-B14F-4D97-AF65-F5344CB8AC3E}">
        <p14:creationId xmlns:p14="http://schemas.microsoft.com/office/powerpoint/2010/main" xmlns="" val="2494225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436" y="116511"/>
            <a:ext cx="8564054" cy="770337"/>
          </a:xfrm>
        </p:spPr>
        <p:txBody>
          <a:bodyPr>
            <a:normAutofit fontScale="90000"/>
          </a:bodyPr>
          <a:lstStyle/>
          <a:p>
            <a:r>
              <a:rPr lang="en-ZA" dirty="0" smtClean="0"/>
              <a:t>Q1: performance information: programme 1</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94977890"/>
              </p:ext>
            </p:extLst>
          </p:nvPr>
        </p:nvGraphicFramePr>
        <p:xfrm>
          <a:off x="121920" y="1239521"/>
          <a:ext cx="10363199" cy="5969576"/>
        </p:xfrm>
        <a:graphic>
          <a:graphicData uri="http://schemas.openxmlformats.org/drawingml/2006/table">
            <a:tbl>
              <a:tblPr/>
              <a:tblGrid>
                <a:gridCol w="1266033">
                  <a:extLst>
                    <a:ext uri="{9D8B030D-6E8A-4147-A177-3AD203B41FA5}">
                      <a16:colId xmlns:a16="http://schemas.microsoft.com/office/drawing/2014/main" xmlns="" val="20000"/>
                    </a:ext>
                  </a:extLst>
                </a:gridCol>
                <a:gridCol w="1631486">
                  <a:extLst>
                    <a:ext uri="{9D8B030D-6E8A-4147-A177-3AD203B41FA5}">
                      <a16:colId xmlns:a16="http://schemas.microsoft.com/office/drawing/2014/main" xmlns="" val="20001"/>
                    </a:ext>
                  </a:extLst>
                </a:gridCol>
                <a:gridCol w="1292136">
                  <a:extLst>
                    <a:ext uri="{9D8B030D-6E8A-4147-A177-3AD203B41FA5}">
                      <a16:colId xmlns:a16="http://schemas.microsoft.com/office/drawing/2014/main" xmlns="" val="20002"/>
                    </a:ext>
                  </a:extLst>
                </a:gridCol>
                <a:gridCol w="1266033">
                  <a:extLst>
                    <a:ext uri="{9D8B030D-6E8A-4147-A177-3AD203B41FA5}">
                      <a16:colId xmlns:a16="http://schemas.microsoft.com/office/drawing/2014/main" xmlns="" val="20003"/>
                    </a:ext>
                  </a:extLst>
                </a:gridCol>
                <a:gridCol w="1279085">
                  <a:extLst>
                    <a:ext uri="{9D8B030D-6E8A-4147-A177-3AD203B41FA5}">
                      <a16:colId xmlns:a16="http://schemas.microsoft.com/office/drawing/2014/main" xmlns="" val="20004"/>
                    </a:ext>
                  </a:extLst>
                </a:gridCol>
                <a:gridCol w="1814213">
                  <a:extLst>
                    <a:ext uri="{9D8B030D-6E8A-4147-A177-3AD203B41FA5}">
                      <a16:colId xmlns:a16="http://schemas.microsoft.com/office/drawing/2014/main" xmlns="" val="20005"/>
                    </a:ext>
                  </a:extLst>
                </a:gridCol>
                <a:gridCol w="1814213">
                  <a:extLst>
                    <a:ext uri="{9D8B030D-6E8A-4147-A177-3AD203B41FA5}">
                      <a16:colId xmlns:a16="http://schemas.microsoft.com/office/drawing/2014/main" xmlns="" val="20006"/>
                    </a:ext>
                  </a:extLst>
                </a:gridCol>
              </a:tblGrid>
              <a:tr h="840330">
                <a:tc>
                  <a:txBody>
                    <a:bodyPr/>
                    <a:lstStyle/>
                    <a:p>
                      <a:pPr algn="ctr" fontAlgn="ctr"/>
                      <a:r>
                        <a:rPr lang="en-ZA" sz="1600" b="1" i="0" u="none" strike="noStrike" dirty="0">
                          <a:solidFill>
                            <a:srgbClr val="000000"/>
                          </a:solidFill>
                          <a:effectLst/>
                          <a:latin typeface="Calibri" panose="020F0502020204030204" pitchFamily="34" charset="0"/>
                        </a:rPr>
                        <a:t>Output</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600" b="1" i="0" u="none" strike="noStrike" dirty="0">
                          <a:solidFill>
                            <a:srgbClr val="000000"/>
                          </a:solidFill>
                          <a:effectLst/>
                          <a:latin typeface="Calibri" panose="020F0502020204030204" pitchFamily="34" charset="0"/>
                        </a:rPr>
                        <a:t>Performance Measure or Indicator</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600" b="1" i="0" u="none" strike="noStrike" dirty="0">
                          <a:solidFill>
                            <a:srgbClr val="000000"/>
                          </a:solidFill>
                          <a:effectLst/>
                          <a:latin typeface="Calibri" panose="020F0502020204030204" pitchFamily="34" charset="0"/>
                        </a:rPr>
                        <a:t>2019/20</a:t>
                      </a:r>
                      <a:br>
                        <a:rPr lang="en-ZA" sz="1600" b="1" i="0" u="none" strike="noStrike" dirty="0">
                          <a:solidFill>
                            <a:srgbClr val="000000"/>
                          </a:solidFill>
                          <a:effectLst/>
                          <a:latin typeface="Calibri" panose="020F0502020204030204" pitchFamily="34" charset="0"/>
                        </a:rPr>
                      </a:br>
                      <a:r>
                        <a:rPr lang="en-ZA" sz="1600" b="1" i="0" u="none" strike="noStrike" dirty="0">
                          <a:solidFill>
                            <a:srgbClr val="000000"/>
                          </a:solidFill>
                          <a:effectLst/>
                          <a:latin typeface="Calibri" panose="020F0502020204030204" pitchFamily="34" charset="0"/>
                        </a:rPr>
                        <a:t>Annual Target</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600" b="1" i="0" u="none" strike="noStrike" dirty="0">
                          <a:solidFill>
                            <a:srgbClr val="000000"/>
                          </a:solidFill>
                          <a:effectLst/>
                          <a:latin typeface="Calibri" panose="020F0502020204030204" pitchFamily="34" charset="0"/>
                        </a:rPr>
                        <a:t>1st Quarter milestones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600" b="1" i="0" u="none" strike="noStrike" dirty="0">
                          <a:solidFill>
                            <a:srgbClr val="000000"/>
                          </a:solidFill>
                          <a:effectLst/>
                          <a:latin typeface="Calibri" panose="020F0502020204030204" pitchFamily="34" charset="0"/>
                        </a:rPr>
                        <a:t>Actual Achievement</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600" b="1" i="0" u="none" strike="noStrike" dirty="0">
                          <a:solidFill>
                            <a:srgbClr val="000000"/>
                          </a:solidFill>
                          <a:effectLst/>
                          <a:latin typeface="Calibri" panose="020F0502020204030204" pitchFamily="34" charset="0"/>
                        </a:rPr>
                        <a:t>Reason for Variance</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600" b="1" i="0" u="none" strike="noStrike" dirty="0">
                          <a:solidFill>
                            <a:srgbClr val="000000"/>
                          </a:solidFill>
                          <a:effectLst/>
                          <a:latin typeface="Calibri" panose="020F0502020204030204" pitchFamily="34" charset="0"/>
                        </a:rPr>
                        <a:t>Corrective Action</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420164">
                <a:tc gridSpan="7">
                  <a:txBody>
                    <a:bodyPr/>
                    <a:lstStyle/>
                    <a:p>
                      <a:pPr algn="ctr" fontAlgn="ctr"/>
                      <a:r>
                        <a:rPr lang="en-ZA" sz="1600" b="1" i="0" u="none" strike="noStrike" dirty="0">
                          <a:solidFill>
                            <a:srgbClr val="000000"/>
                          </a:solidFill>
                          <a:effectLst/>
                          <a:latin typeface="Calibri" panose="020F0502020204030204" pitchFamily="34" charset="0"/>
                        </a:rPr>
                        <a:t>GOAL 1: Reduced administrative compliance burden for companies and IP owners.</a:t>
                      </a:r>
                    </a:p>
                  </a:txBody>
                  <a:tcPr marL="7269" marR="7269" marT="72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20164">
                <a:tc gridSpan="7">
                  <a:txBody>
                    <a:bodyPr/>
                    <a:lstStyle/>
                    <a:p>
                      <a:pPr algn="ctr" fontAlgn="ctr"/>
                      <a:r>
                        <a:rPr lang="en-ZA" sz="1600" b="1" i="0" u="none" strike="noStrike" dirty="0">
                          <a:solidFill>
                            <a:srgbClr val="000000"/>
                          </a:solidFill>
                          <a:effectLst/>
                          <a:latin typeface="Calibri" panose="020F0502020204030204" pitchFamily="34" charset="0"/>
                        </a:rPr>
                        <a:t>Strategic Objective 1.1 24/7 access to all CIPC products and services.</a:t>
                      </a:r>
                    </a:p>
                  </a:txBody>
                  <a:tcPr marL="7269" marR="7269" marT="72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424011">
                <a:tc>
                  <a:txBody>
                    <a:bodyPr/>
                    <a:lstStyle/>
                    <a:p>
                      <a:pPr algn="l" fontAlgn="t"/>
                      <a:r>
                        <a:rPr lang="en-ZA" sz="1600" b="0" i="0" u="none" strike="noStrike" dirty="0">
                          <a:solidFill>
                            <a:srgbClr val="000000"/>
                          </a:solidFill>
                          <a:effectLst/>
                          <a:latin typeface="Calibri" panose="020F0502020204030204" pitchFamily="34" charset="0"/>
                        </a:rPr>
                        <a:t>Increased in the % of website performance for e-services 24/7</a:t>
                      </a:r>
                    </a:p>
                  </a:txBody>
                  <a:tcPr marL="7269" marR="7269" marT="72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600" b="0" i="0" u="none" strike="noStrike" dirty="0">
                          <a:solidFill>
                            <a:srgbClr val="000000"/>
                          </a:solidFill>
                          <a:effectLst/>
                          <a:latin typeface="Calibri" panose="020F0502020204030204" pitchFamily="34" charset="0"/>
                        </a:rPr>
                        <a:t>% website performance for e-services 24/7</a:t>
                      </a:r>
                    </a:p>
                  </a:txBody>
                  <a:tcPr marL="7269" marR="7269" marT="72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93%</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93%</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96%</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600" b="0" i="0" u="none" strike="noStrike" dirty="0">
                          <a:solidFill>
                            <a:srgbClr val="000000"/>
                          </a:solidFill>
                          <a:effectLst/>
                          <a:latin typeface="Calibri" panose="020F0502020204030204" pitchFamily="34" charset="0"/>
                        </a:rPr>
                        <a:t>The overachievement is due improved ICT infrastructure.</a:t>
                      </a:r>
                    </a:p>
                  </a:txBody>
                  <a:tcPr marL="7269" marR="7269" marT="72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N/A</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818609">
                <a:tc>
                  <a:txBody>
                    <a:bodyPr/>
                    <a:lstStyle/>
                    <a:p>
                      <a:pPr algn="l" fontAlgn="t"/>
                      <a:r>
                        <a:rPr lang="en-ZA" sz="1600" b="0" i="0" u="none" strike="noStrike" dirty="0">
                          <a:solidFill>
                            <a:srgbClr val="000000"/>
                          </a:solidFill>
                          <a:effectLst/>
                          <a:latin typeface="Calibri" panose="020F0502020204030204" pitchFamily="34" charset="0"/>
                        </a:rPr>
                        <a:t>Increase in the % of CIPC services with an option to file electronically compared to manually filed services </a:t>
                      </a:r>
                    </a:p>
                  </a:txBody>
                  <a:tcPr marL="7269" marR="7269" marT="72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600" b="0" i="0" u="none" strike="noStrike" dirty="0">
                          <a:solidFill>
                            <a:srgbClr val="000000"/>
                          </a:solidFill>
                          <a:effectLst/>
                          <a:latin typeface="Calibri" panose="020F0502020204030204" pitchFamily="34" charset="0"/>
                        </a:rPr>
                        <a:t>% of CIPC services with an option to file electronically compared to manually filed services</a:t>
                      </a:r>
                    </a:p>
                  </a:txBody>
                  <a:tcPr marL="7269" marR="7269" marT="72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27% (1% increase)</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26%</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26%</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N/A</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N/A</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F808627B-F915-7940-8094-9D0FE90F5C69}" type="slidenum">
              <a:rPr lang="en-US" smtClean="0"/>
              <a:pPr/>
              <a:t>41</a:t>
            </a:fld>
            <a:endParaRPr lang="en-US" dirty="0"/>
          </a:p>
        </p:txBody>
      </p:sp>
    </p:spTree>
    <p:extLst>
      <p:ext uri="{BB962C8B-B14F-4D97-AF65-F5344CB8AC3E}">
        <p14:creationId xmlns:p14="http://schemas.microsoft.com/office/powerpoint/2010/main" xmlns="" val="2618922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292" y="192382"/>
            <a:ext cx="8564054" cy="770337"/>
          </a:xfrm>
        </p:spPr>
        <p:txBody>
          <a:bodyPr>
            <a:normAutofit fontScale="90000"/>
          </a:bodyPr>
          <a:lstStyle/>
          <a:p>
            <a:r>
              <a:rPr lang="en-ZA" dirty="0" smtClean="0"/>
              <a:t>Q1: performance information: programme 2</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37950385"/>
              </p:ext>
            </p:extLst>
          </p:nvPr>
        </p:nvGraphicFramePr>
        <p:xfrm>
          <a:off x="172720" y="1209039"/>
          <a:ext cx="10292081" cy="6024879"/>
        </p:xfrm>
        <a:graphic>
          <a:graphicData uri="http://schemas.openxmlformats.org/drawingml/2006/table">
            <a:tbl>
              <a:tblPr/>
              <a:tblGrid>
                <a:gridCol w="1257345">
                  <a:extLst>
                    <a:ext uri="{9D8B030D-6E8A-4147-A177-3AD203B41FA5}">
                      <a16:colId xmlns:a16="http://schemas.microsoft.com/office/drawing/2014/main" xmlns="" val="20000"/>
                    </a:ext>
                  </a:extLst>
                </a:gridCol>
                <a:gridCol w="1620289">
                  <a:extLst>
                    <a:ext uri="{9D8B030D-6E8A-4147-A177-3AD203B41FA5}">
                      <a16:colId xmlns:a16="http://schemas.microsoft.com/office/drawing/2014/main" xmlns="" val="20001"/>
                    </a:ext>
                  </a:extLst>
                </a:gridCol>
                <a:gridCol w="1283269">
                  <a:extLst>
                    <a:ext uri="{9D8B030D-6E8A-4147-A177-3AD203B41FA5}">
                      <a16:colId xmlns:a16="http://schemas.microsoft.com/office/drawing/2014/main" xmlns="" val="20002"/>
                    </a:ext>
                  </a:extLst>
                </a:gridCol>
                <a:gridCol w="1257345">
                  <a:extLst>
                    <a:ext uri="{9D8B030D-6E8A-4147-A177-3AD203B41FA5}">
                      <a16:colId xmlns:a16="http://schemas.microsoft.com/office/drawing/2014/main" xmlns="" val="20003"/>
                    </a:ext>
                  </a:extLst>
                </a:gridCol>
                <a:gridCol w="1270307">
                  <a:extLst>
                    <a:ext uri="{9D8B030D-6E8A-4147-A177-3AD203B41FA5}">
                      <a16:colId xmlns:a16="http://schemas.microsoft.com/office/drawing/2014/main" xmlns="" val="20004"/>
                    </a:ext>
                  </a:extLst>
                </a:gridCol>
                <a:gridCol w="1801763">
                  <a:extLst>
                    <a:ext uri="{9D8B030D-6E8A-4147-A177-3AD203B41FA5}">
                      <a16:colId xmlns:a16="http://schemas.microsoft.com/office/drawing/2014/main" xmlns="" val="20005"/>
                    </a:ext>
                  </a:extLst>
                </a:gridCol>
                <a:gridCol w="1801763">
                  <a:extLst>
                    <a:ext uri="{9D8B030D-6E8A-4147-A177-3AD203B41FA5}">
                      <a16:colId xmlns:a16="http://schemas.microsoft.com/office/drawing/2014/main" xmlns="" val="20006"/>
                    </a:ext>
                  </a:extLst>
                </a:gridCol>
              </a:tblGrid>
              <a:tr h="592611">
                <a:tc>
                  <a:txBody>
                    <a:bodyPr/>
                    <a:lstStyle/>
                    <a:p>
                      <a:pPr algn="ctr" fontAlgn="ctr"/>
                      <a:r>
                        <a:rPr lang="en-ZA" sz="1200" b="1" i="0" u="none" strike="noStrike" dirty="0">
                          <a:solidFill>
                            <a:srgbClr val="000000"/>
                          </a:solidFill>
                          <a:effectLst/>
                          <a:latin typeface="Calibri" panose="020F0502020204030204" pitchFamily="34" charset="0"/>
                        </a:rPr>
                        <a:t>Output</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Calibri" panose="020F0502020204030204" pitchFamily="34" charset="0"/>
                        </a:rPr>
                        <a:t>Performance Measure or Indicator</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Calibri" panose="020F0502020204030204" pitchFamily="34" charset="0"/>
                        </a:rPr>
                        <a:t>2019/20</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Annual Target</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Calibri" panose="020F0502020204030204" pitchFamily="34" charset="0"/>
                        </a:rPr>
                        <a:t>1st Quarter milestones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Calibri" panose="020F0502020204030204" pitchFamily="34" charset="0"/>
                        </a:rPr>
                        <a:t>Actual Achievement</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Calibri" panose="020F0502020204030204" pitchFamily="34" charset="0"/>
                        </a:rPr>
                        <a:t>Reason for Variance</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Calibri" panose="020F0502020204030204" pitchFamily="34" charset="0"/>
                        </a:rPr>
                        <a:t>Corrective Action</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296305">
                <a:tc gridSpan="7">
                  <a:txBody>
                    <a:bodyPr/>
                    <a:lstStyle/>
                    <a:p>
                      <a:pPr algn="ctr" fontAlgn="ctr"/>
                      <a:r>
                        <a:rPr lang="en-ZA" sz="1200" b="1" i="0" u="none" strike="noStrike" dirty="0">
                          <a:solidFill>
                            <a:srgbClr val="000000"/>
                          </a:solidFill>
                          <a:effectLst/>
                          <a:latin typeface="Calibri" panose="020F0502020204030204" pitchFamily="34" charset="0"/>
                        </a:rPr>
                        <a:t>GOAL 2: A reputable Business Regulation and IP Protection environment in South Africa.</a:t>
                      </a:r>
                    </a:p>
                  </a:txBody>
                  <a:tcPr marL="7269" marR="7269" marT="72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96305">
                <a:tc gridSpan="7">
                  <a:txBody>
                    <a:bodyPr/>
                    <a:lstStyle/>
                    <a:p>
                      <a:pPr algn="ctr" fontAlgn="ctr"/>
                      <a:r>
                        <a:rPr lang="en-ZA" sz="1200" b="1" i="0" u="none" strike="noStrike" dirty="0">
                          <a:solidFill>
                            <a:srgbClr val="000000"/>
                          </a:solidFill>
                          <a:effectLst/>
                          <a:latin typeface="Calibri" panose="020F0502020204030204" pitchFamily="34" charset="0"/>
                        </a:rPr>
                        <a:t>Strategic Objective 2.1: Increased knowledge and awareness on Company and IP Laws.</a:t>
                      </a:r>
                    </a:p>
                  </a:txBody>
                  <a:tcPr marL="7269" marR="7269" marT="72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419799">
                <a:tc>
                  <a:txBody>
                    <a:bodyPr/>
                    <a:lstStyle/>
                    <a:p>
                      <a:pPr algn="l" fontAlgn="t"/>
                      <a:r>
                        <a:rPr lang="en-ZA" sz="1200" b="0" i="0" u="none" strike="noStrike" dirty="0">
                          <a:solidFill>
                            <a:srgbClr val="000000"/>
                          </a:solidFill>
                          <a:effectLst/>
                          <a:latin typeface="Calibri" panose="020F0502020204030204" pitchFamily="34" charset="0"/>
                        </a:rPr>
                        <a:t>Increased level of awareness of Company Act and other related legislation.</a:t>
                      </a:r>
                    </a:p>
                  </a:txBody>
                  <a:tcPr marL="7269" marR="7269" marT="72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Calibri" panose="020F0502020204030204" pitchFamily="34" charset="0"/>
                        </a:rPr>
                        <a:t>Number of education and</a:t>
                      </a:r>
                      <a:br>
                        <a:rPr lang="en-ZA" sz="1200" b="0" i="0" u="none" strike="noStrike" dirty="0">
                          <a:solidFill>
                            <a:srgbClr val="000000"/>
                          </a:solidFill>
                          <a:effectLst/>
                          <a:latin typeface="Calibri" panose="020F0502020204030204" pitchFamily="34" charset="0"/>
                        </a:rPr>
                      </a:br>
                      <a:r>
                        <a:rPr lang="en-ZA" sz="1200" b="0" i="0" u="none" strike="noStrike" dirty="0">
                          <a:solidFill>
                            <a:srgbClr val="000000"/>
                          </a:solidFill>
                          <a:effectLst/>
                          <a:latin typeface="Calibri" panose="020F0502020204030204" pitchFamily="34" charset="0"/>
                        </a:rPr>
                        <a:t>awareness events conducted by the CIPC on the Companies Act</a:t>
                      </a:r>
                      <a:br>
                        <a:rPr lang="en-ZA" sz="1200" b="0" i="0" u="none" strike="noStrike" dirty="0">
                          <a:solidFill>
                            <a:srgbClr val="000000"/>
                          </a:solidFill>
                          <a:effectLst/>
                          <a:latin typeface="Calibri" panose="020F0502020204030204" pitchFamily="34" charset="0"/>
                        </a:rPr>
                      </a:br>
                      <a:r>
                        <a:rPr lang="en-ZA" sz="1200" b="0" i="0" u="none" strike="noStrike" dirty="0">
                          <a:solidFill>
                            <a:srgbClr val="000000"/>
                          </a:solidFill>
                          <a:effectLst/>
                          <a:latin typeface="Calibri" panose="020F0502020204030204" pitchFamily="34" charset="0"/>
                        </a:rPr>
                        <a:t>and related legislation</a:t>
                      </a:r>
                    </a:p>
                  </a:txBody>
                  <a:tcPr marL="7269" marR="7269" marT="72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3</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0</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17</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Calibri" panose="020F0502020204030204" pitchFamily="34" charset="0"/>
                        </a:rPr>
                        <a:t>The overachievement is due to influx of requests  by</a:t>
                      </a:r>
                      <a:r>
                        <a:rPr lang="en-ZA" sz="1200" b="1" i="0" u="none" strike="noStrike" dirty="0">
                          <a:solidFill>
                            <a:srgbClr val="000000"/>
                          </a:solidFill>
                          <a:effectLst/>
                          <a:latin typeface="Calibri" panose="020F0502020204030204" pitchFamily="34" charset="0"/>
                        </a:rPr>
                        <a:t> the dti</a:t>
                      </a:r>
                      <a:r>
                        <a:rPr lang="en-ZA" sz="1200" b="0" i="0" u="none" strike="noStrike" dirty="0">
                          <a:solidFill>
                            <a:srgbClr val="000000"/>
                          </a:solidFill>
                          <a:effectLst/>
                          <a:latin typeface="Calibri" panose="020F0502020204030204" pitchFamily="34" charset="0"/>
                        </a:rPr>
                        <a:t> Minister and other stakeholders which CIPC honoured.</a:t>
                      </a:r>
                    </a:p>
                  </a:txBody>
                  <a:tcPr marL="7269" marR="7269" marT="72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N/A</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87716">
                <a:tc>
                  <a:txBody>
                    <a:bodyPr/>
                    <a:lstStyle/>
                    <a:p>
                      <a:pPr algn="l" fontAlgn="t"/>
                      <a:r>
                        <a:rPr lang="en-ZA" sz="1200" b="0" i="0" u="none" strike="noStrike" dirty="0">
                          <a:solidFill>
                            <a:srgbClr val="000000"/>
                          </a:solidFill>
                          <a:effectLst/>
                          <a:latin typeface="Calibri" panose="020F0502020204030204" pitchFamily="34" charset="0"/>
                        </a:rPr>
                        <a:t>Increased knowledge and awareness on IP </a:t>
                      </a:r>
                    </a:p>
                  </a:txBody>
                  <a:tcPr marL="7269" marR="7269" marT="72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Calibri" panose="020F0502020204030204" pitchFamily="34" charset="0"/>
                        </a:rPr>
                        <a:t>Number of education and awareness events on IP conducted by CIPC </a:t>
                      </a:r>
                    </a:p>
                  </a:txBody>
                  <a:tcPr marL="7269" marR="7269" marT="72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30</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8</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27</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1200" b="0" i="0" u="none" strike="noStrike" dirty="0">
                          <a:solidFill>
                            <a:srgbClr val="000000"/>
                          </a:solidFill>
                          <a:effectLst/>
                          <a:latin typeface="Calibri" panose="020F0502020204030204" pitchFamily="34" charset="0"/>
                        </a:rPr>
                        <a:t>The overachievement is due positive responses by the various stakeholders, including the creative sector and the public. Increased </a:t>
                      </a:r>
                      <a:r>
                        <a:rPr lang="en-ZA" sz="1200" b="0" i="0" u="none" strike="noStrike" dirty="0" smtClean="0">
                          <a:solidFill>
                            <a:srgbClr val="000000"/>
                          </a:solidFill>
                          <a:effectLst/>
                          <a:latin typeface="Calibri" panose="020F0502020204030204" pitchFamily="34" charset="0"/>
                        </a:rPr>
                        <a:t>partnership </a:t>
                      </a:r>
                      <a:r>
                        <a:rPr lang="en-ZA" sz="1200" b="0" i="0" u="none" strike="noStrike" dirty="0">
                          <a:solidFill>
                            <a:srgbClr val="000000"/>
                          </a:solidFill>
                          <a:effectLst/>
                          <a:latin typeface="Calibri" panose="020F0502020204030204" pitchFamily="34" charset="0"/>
                        </a:rPr>
                        <a:t>also resulted in more events held.</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N/A</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96305">
                <a:tc gridSpan="7">
                  <a:txBody>
                    <a:bodyPr/>
                    <a:lstStyle/>
                    <a:p>
                      <a:pPr algn="ctr" fontAlgn="ctr"/>
                      <a:r>
                        <a:rPr lang="en-ZA" sz="1200" b="1" i="0" u="none" strike="noStrike" dirty="0">
                          <a:solidFill>
                            <a:srgbClr val="000000"/>
                          </a:solidFill>
                          <a:effectLst/>
                          <a:latin typeface="Calibri" panose="020F0502020204030204" pitchFamily="34" charset="0"/>
                        </a:rPr>
                        <a:t>Strategic Objective 2.2 Improved compliance with the Company and IP Laws</a:t>
                      </a:r>
                    </a:p>
                  </a:txBody>
                  <a:tcPr marL="7269" marR="7269" marT="72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5"/>
                  </a:ext>
                </a:extLst>
              </a:tr>
              <a:tr h="1135838">
                <a:tc>
                  <a:txBody>
                    <a:bodyPr/>
                    <a:lstStyle/>
                    <a:p>
                      <a:pPr algn="l" fontAlgn="t"/>
                      <a:r>
                        <a:rPr lang="en-ZA" sz="1200" b="0" i="0" u="none" strike="noStrike" dirty="0">
                          <a:solidFill>
                            <a:srgbClr val="000000"/>
                          </a:solidFill>
                          <a:effectLst/>
                          <a:latin typeface="Calibri" panose="020F0502020204030204" pitchFamily="34" charset="0"/>
                        </a:rPr>
                        <a:t>Increased knowledge and awareness on IP enforcement</a:t>
                      </a:r>
                    </a:p>
                  </a:txBody>
                  <a:tcPr marL="7269" marR="7269" marT="72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Calibri" panose="020F0502020204030204" pitchFamily="34" charset="0"/>
                        </a:rPr>
                        <a:t>Number of education and awareness events on IP enforcement conducted by CIPC </a:t>
                      </a:r>
                    </a:p>
                  </a:txBody>
                  <a:tcPr marL="7269" marR="7269" marT="7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6</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2</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3</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Calibri" panose="020F0502020204030204" pitchFamily="34" charset="0"/>
                        </a:rPr>
                        <a:t>The overachievement is due positive responses by the various stakeholders.</a:t>
                      </a:r>
                    </a:p>
                  </a:txBody>
                  <a:tcPr marL="7269" marR="7269" marT="72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N/A</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 name="Slide Number Placeholder 2"/>
          <p:cNvSpPr>
            <a:spLocks noGrp="1"/>
          </p:cNvSpPr>
          <p:nvPr>
            <p:ph type="sldNum" sz="quarter" idx="12"/>
          </p:nvPr>
        </p:nvSpPr>
        <p:spPr/>
        <p:txBody>
          <a:bodyPr/>
          <a:lstStyle/>
          <a:p>
            <a:fld id="{F808627B-F915-7940-8094-9D0FE90F5C69}" type="slidenum">
              <a:rPr lang="en-US" smtClean="0"/>
              <a:pPr/>
              <a:t>42</a:t>
            </a:fld>
            <a:endParaRPr lang="en-US" dirty="0"/>
          </a:p>
        </p:txBody>
      </p:sp>
    </p:spTree>
    <p:extLst>
      <p:ext uri="{BB962C8B-B14F-4D97-AF65-F5344CB8AC3E}">
        <p14:creationId xmlns:p14="http://schemas.microsoft.com/office/powerpoint/2010/main" xmlns="" val="3647621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96" y="197791"/>
            <a:ext cx="8564054" cy="770337"/>
          </a:xfrm>
        </p:spPr>
        <p:txBody>
          <a:bodyPr>
            <a:normAutofit fontScale="90000"/>
          </a:bodyPr>
          <a:lstStyle/>
          <a:p>
            <a:pPr algn="ctr"/>
            <a:r>
              <a:rPr lang="en-ZA" dirty="0" smtClean="0"/>
              <a:t>Q1: performance information: programme 3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18921051"/>
              </p:ext>
            </p:extLst>
          </p:nvPr>
        </p:nvGraphicFramePr>
        <p:xfrm>
          <a:off x="142242" y="1209035"/>
          <a:ext cx="10383519" cy="5902965"/>
        </p:xfrm>
        <a:graphic>
          <a:graphicData uri="http://schemas.openxmlformats.org/drawingml/2006/table">
            <a:tbl>
              <a:tblPr/>
              <a:tblGrid>
                <a:gridCol w="1268515">
                  <a:extLst>
                    <a:ext uri="{9D8B030D-6E8A-4147-A177-3AD203B41FA5}">
                      <a16:colId xmlns:a16="http://schemas.microsoft.com/office/drawing/2014/main" xmlns="" val="20000"/>
                    </a:ext>
                  </a:extLst>
                </a:gridCol>
                <a:gridCol w="1634685">
                  <a:extLst>
                    <a:ext uri="{9D8B030D-6E8A-4147-A177-3AD203B41FA5}">
                      <a16:colId xmlns:a16="http://schemas.microsoft.com/office/drawing/2014/main" xmlns="" val="20001"/>
                    </a:ext>
                  </a:extLst>
                </a:gridCol>
                <a:gridCol w="1294671">
                  <a:extLst>
                    <a:ext uri="{9D8B030D-6E8A-4147-A177-3AD203B41FA5}">
                      <a16:colId xmlns:a16="http://schemas.microsoft.com/office/drawing/2014/main" xmlns="" val="20002"/>
                    </a:ext>
                  </a:extLst>
                </a:gridCol>
                <a:gridCol w="1268515">
                  <a:extLst>
                    <a:ext uri="{9D8B030D-6E8A-4147-A177-3AD203B41FA5}">
                      <a16:colId xmlns:a16="http://schemas.microsoft.com/office/drawing/2014/main" xmlns="" val="20003"/>
                    </a:ext>
                  </a:extLst>
                </a:gridCol>
                <a:gridCol w="1281593">
                  <a:extLst>
                    <a:ext uri="{9D8B030D-6E8A-4147-A177-3AD203B41FA5}">
                      <a16:colId xmlns:a16="http://schemas.microsoft.com/office/drawing/2014/main" xmlns="" val="20004"/>
                    </a:ext>
                  </a:extLst>
                </a:gridCol>
                <a:gridCol w="1817770">
                  <a:extLst>
                    <a:ext uri="{9D8B030D-6E8A-4147-A177-3AD203B41FA5}">
                      <a16:colId xmlns:a16="http://schemas.microsoft.com/office/drawing/2014/main" xmlns="" val="20005"/>
                    </a:ext>
                  </a:extLst>
                </a:gridCol>
                <a:gridCol w="1817770">
                  <a:extLst>
                    <a:ext uri="{9D8B030D-6E8A-4147-A177-3AD203B41FA5}">
                      <a16:colId xmlns:a16="http://schemas.microsoft.com/office/drawing/2014/main" xmlns="" val="20006"/>
                    </a:ext>
                  </a:extLst>
                </a:gridCol>
              </a:tblGrid>
              <a:tr h="304915">
                <a:tc>
                  <a:txBody>
                    <a:bodyPr/>
                    <a:lstStyle/>
                    <a:p>
                      <a:pPr algn="ctr" fontAlgn="ctr"/>
                      <a:r>
                        <a:rPr lang="en-ZA" sz="950" b="1" i="0" u="none" strike="noStrike" dirty="0">
                          <a:solidFill>
                            <a:srgbClr val="000000"/>
                          </a:solidFill>
                          <a:effectLst/>
                          <a:latin typeface="Calibri" panose="020F0502020204030204" pitchFamily="34" charset="0"/>
                        </a:rPr>
                        <a:t>Output</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950" b="1" i="0" u="none" strike="noStrike" dirty="0">
                          <a:solidFill>
                            <a:srgbClr val="000000"/>
                          </a:solidFill>
                          <a:effectLst/>
                          <a:latin typeface="Calibri" panose="020F0502020204030204" pitchFamily="34" charset="0"/>
                        </a:rPr>
                        <a:t>Performance Measure or Indicator</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950" b="1" i="0" u="none" strike="noStrike" dirty="0">
                          <a:solidFill>
                            <a:srgbClr val="000000"/>
                          </a:solidFill>
                          <a:effectLst/>
                          <a:latin typeface="Calibri" panose="020F0502020204030204" pitchFamily="34" charset="0"/>
                        </a:rPr>
                        <a:t>2019/20</a:t>
                      </a:r>
                      <a:br>
                        <a:rPr lang="en-ZA" sz="950" b="1" i="0" u="none" strike="noStrike" dirty="0">
                          <a:solidFill>
                            <a:srgbClr val="000000"/>
                          </a:solidFill>
                          <a:effectLst/>
                          <a:latin typeface="Calibri" panose="020F0502020204030204" pitchFamily="34" charset="0"/>
                        </a:rPr>
                      </a:br>
                      <a:r>
                        <a:rPr lang="en-ZA" sz="950" b="1" i="0" u="none" strike="noStrike" dirty="0">
                          <a:solidFill>
                            <a:srgbClr val="000000"/>
                          </a:solidFill>
                          <a:effectLst/>
                          <a:latin typeface="Calibri" panose="020F0502020204030204" pitchFamily="34" charset="0"/>
                        </a:rPr>
                        <a:t>Annual Target</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950" b="1" i="0" u="none" strike="noStrike" dirty="0">
                          <a:solidFill>
                            <a:srgbClr val="000000"/>
                          </a:solidFill>
                          <a:effectLst/>
                          <a:latin typeface="Calibri" panose="020F0502020204030204" pitchFamily="34" charset="0"/>
                        </a:rPr>
                        <a:t>1st Quarter milestones</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950" b="1" i="0" u="none" strike="noStrike" dirty="0">
                          <a:solidFill>
                            <a:srgbClr val="000000"/>
                          </a:solidFill>
                          <a:effectLst/>
                          <a:latin typeface="Calibri" panose="020F0502020204030204" pitchFamily="34" charset="0"/>
                        </a:rPr>
                        <a:t>Actual Achievement</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950" b="1" i="0" u="none" strike="noStrike" dirty="0">
                          <a:solidFill>
                            <a:srgbClr val="000000"/>
                          </a:solidFill>
                          <a:effectLst/>
                          <a:latin typeface="Calibri" panose="020F0502020204030204" pitchFamily="34" charset="0"/>
                        </a:rPr>
                        <a:t>Reason for Variance</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950" b="1" i="0" u="none" strike="noStrike" dirty="0">
                          <a:solidFill>
                            <a:srgbClr val="000000"/>
                          </a:solidFill>
                          <a:effectLst/>
                          <a:latin typeface="Calibri" panose="020F0502020204030204" pitchFamily="34" charset="0"/>
                        </a:rPr>
                        <a:t>Corrective Action</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154980">
                <a:tc gridSpan="7">
                  <a:txBody>
                    <a:bodyPr/>
                    <a:lstStyle/>
                    <a:p>
                      <a:pPr algn="ctr" fontAlgn="ctr"/>
                      <a:r>
                        <a:rPr lang="en-ZA" sz="950" b="1" i="0" u="none" strike="noStrike" dirty="0">
                          <a:solidFill>
                            <a:srgbClr val="000000"/>
                          </a:solidFill>
                          <a:effectLst/>
                          <a:latin typeface="Calibri" panose="020F0502020204030204" pitchFamily="34" charset="0"/>
                        </a:rPr>
                        <a:t>Strategic Objective 1.2 Timely delivery of all CIPC products and services. </a:t>
                      </a:r>
                    </a:p>
                  </a:txBody>
                  <a:tcPr marL="5384" marR="5384" marT="53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904656">
                <a:tc>
                  <a:txBody>
                    <a:bodyPr/>
                    <a:lstStyle/>
                    <a:p>
                      <a:pPr algn="l" fontAlgn="t"/>
                      <a:r>
                        <a:rPr lang="en-ZA" sz="950" b="0" i="0" u="none" strike="noStrike" dirty="0">
                          <a:solidFill>
                            <a:srgbClr val="000000"/>
                          </a:solidFill>
                          <a:effectLst/>
                          <a:latin typeface="Calibri" panose="020F0502020204030204" pitchFamily="34" charset="0"/>
                        </a:rPr>
                        <a:t>Reduction in the average number of days to register a company from the date of receipt of a complete application </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50" b="0" i="0" u="none" strike="noStrike" dirty="0">
                          <a:solidFill>
                            <a:srgbClr val="000000"/>
                          </a:solidFill>
                          <a:effectLst/>
                          <a:latin typeface="Calibri" panose="020F0502020204030204" pitchFamily="34" charset="0"/>
                        </a:rPr>
                        <a:t>The average number of days to register a company from the date of receipt of a complete application.</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2</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2</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2</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N/A</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N/A</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04656">
                <a:tc>
                  <a:txBody>
                    <a:bodyPr/>
                    <a:lstStyle/>
                    <a:p>
                      <a:pPr algn="l" fontAlgn="t"/>
                      <a:r>
                        <a:rPr lang="en-ZA" sz="950" b="0" i="0" u="none" strike="noStrike" dirty="0">
                          <a:solidFill>
                            <a:srgbClr val="000000"/>
                          </a:solidFill>
                          <a:effectLst/>
                          <a:latin typeface="Calibri" panose="020F0502020204030204" pitchFamily="34" charset="0"/>
                        </a:rPr>
                        <a:t>Reduction in the average number of days to register a co-operative from the date of receipt of a complete application.</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50" b="0" i="0" u="none" strike="noStrike" dirty="0">
                          <a:solidFill>
                            <a:srgbClr val="000000"/>
                          </a:solidFill>
                          <a:effectLst/>
                          <a:latin typeface="Calibri" panose="020F0502020204030204" pitchFamily="34" charset="0"/>
                        </a:rPr>
                        <a:t>The average of the number of days to register a co-operative from the date of receipt of a complete application.</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3</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3</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2</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50" b="0" i="0" u="none" strike="noStrike" dirty="0">
                          <a:solidFill>
                            <a:srgbClr val="000000"/>
                          </a:solidFill>
                          <a:effectLst/>
                          <a:latin typeface="Calibri" panose="020F0502020204030204" pitchFamily="34" charset="0"/>
                        </a:rPr>
                        <a:t>The overachievement is due to unprecedented ICT system stability during the period under review.  </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N/A</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54980">
                <a:tc gridSpan="7">
                  <a:txBody>
                    <a:bodyPr/>
                    <a:lstStyle/>
                    <a:p>
                      <a:pPr algn="ctr" fontAlgn="ctr"/>
                      <a:r>
                        <a:rPr lang="en-ZA" sz="950" b="1" i="0" u="none" strike="noStrike" dirty="0">
                          <a:solidFill>
                            <a:srgbClr val="000000"/>
                          </a:solidFill>
                          <a:effectLst/>
                          <a:latin typeface="Calibri" panose="020F0502020204030204" pitchFamily="34" charset="0"/>
                        </a:rPr>
                        <a:t>Strategic Objective 1.3 Intelligent, innovative, high performance organisational environment.</a:t>
                      </a:r>
                    </a:p>
                  </a:txBody>
                  <a:tcPr marL="5384" marR="5384" marT="53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154980">
                <a:tc gridSpan="7">
                  <a:txBody>
                    <a:bodyPr/>
                    <a:lstStyle/>
                    <a:p>
                      <a:pPr algn="ctr" fontAlgn="ctr"/>
                      <a:r>
                        <a:rPr lang="en-ZA" sz="950" b="1" i="0" u="none" strike="noStrike" dirty="0">
                          <a:solidFill>
                            <a:srgbClr val="000000"/>
                          </a:solidFill>
                          <a:effectLst/>
                          <a:latin typeface="Calibri" panose="020F0502020204030204" pitchFamily="34" charset="0"/>
                        </a:rPr>
                        <a:t>GOAL 2: A reputable Business Regulation and IP Protection environment in South Africa.</a:t>
                      </a:r>
                    </a:p>
                  </a:txBody>
                  <a:tcPr marL="5384" marR="5384" marT="53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5"/>
                  </a:ext>
                </a:extLst>
              </a:tr>
              <a:tr h="154980">
                <a:tc gridSpan="7">
                  <a:txBody>
                    <a:bodyPr/>
                    <a:lstStyle/>
                    <a:p>
                      <a:pPr algn="ctr" fontAlgn="ctr"/>
                      <a:r>
                        <a:rPr lang="en-ZA" sz="950" b="1" i="0" u="none" strike="noStrike" dirty="0">
                          <a:solidFill>
                            <a:srgbClr val="000000"/>
                          </a:solidFill>
                          <a:effectLst/>
                          <a:latin typeface="Calibri" panose="020F0502020204030204" pitchFamily="34" charset="0"/>
                        </a:rPr>
                        <a:t>Strategic Objective 2.1: Increased knowledge and awareness on Company and IP Laws.</a:t>
                      </a:r>
                    </a:p>
                  </a:txBody>
                  <a:tcPr marL="5384" marR="5384" marT="53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6"/>
                  </a:ext>
                </a:extLst>
              </a:tr>
              <a:tr h="754721">
                <a:tc>
                  <a:txBody>
                    <a:bodyPr/>
                    <a:lstStyle/>
                    <a:p>
                      <a:pPr algn="l" fontAlgn="t"/>
                      <a:r>
                        <a:rPr lang="en-ZA" sz="950" b="0" i="0" u="none" strike="noStrike" dirty="0">
                          <a:solidFill>
                            <a:srgbClr val="000000"/>
                          </a:solidFill>
                          <a:effectLst/>
                          <a:latin typeface="Calibri" panose="020F0502020204030204" pitchFamily="34" charset="0"/>
                        </a:rPr>
                        <a:t>Increased level of awareness of Company Act and other related legislation.</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50" b="0" i="0" u="none" strike="noStrike" dirty="0">
                          <a:solidFill>
                            <a:srgbClr val="000000"/>
                          </a:solidFill>
                          <a:effectLst/>
                          <a:latin typeface="Calibri" panose="020F0502020204030204" pitchFamily="34" charset="0"/>
                        </a:rPr>
                        <a:t>Number of education and</a:t>
                      </a:r>
                      <a:br>
                        <a:rPr lang="en-ZA" sz="950" b="0" i="0" u="none" strike="noStrike" dirty="0">
                          <a:solidFill>
                            <a:srgbClr val="000000"/>
                          </a:solidFill>
                          <a:effectLst/>
                          <a:latin typeface="Calibri" panose="020F0502020204030204" pitchFamily="34" charset="0"/>
                        </a:rPr>
                      </a:br>
                      <a:r>
                        <a:rPr lang="en-ZA" sz="950" b="0" i="0" u="none" strike="noStrike" dirty="0">
                          <a:solidFill>
                            <a:srgbClr val="000000"/>
                          </a:solidFill>
                          <a:effectLst/>
                          <a:latin typeface="Calibri" panose="020F0502020204030204" pitchFamily="34" charset="0"/>
                        </a:rPr>
                        <a:t>awareness events conducted by the CIPC on the Companies Act</a:t>
                      </a:r>
                      <a:br>
                        <a:rPr lang="en-ZA" sz="950" b="0" i="0" u="none" strike="noStrike" dirty="0">
                          <a:solidFill>
                            <a:srgbClr val="000000"/>
                          </a:solidFill>
                          <a:effectLst/>
                          <a:latin typeface="Calibri" panose="020F0502020204030204" pitchFamily="34" charset="0"/>
                        </a:rPr>
                      </a:br>
                      <a:r>
                        <a:rPr lang="en-ZA" sz="950" b="0" i="0" u="none" strike="noStrike" dirty="0">
                          <a:solidFill>
                            <a:srgbClr val="000000"/>
                          </a:solidFill>
                          <a:effectLst/>
                          <a:latin typeface="Calibri" panose="020F0502020204030204" pitchFamily="34" charset="0"/>
                        </a:rPr>
                        <a:t>and related legislation</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3</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0</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17</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50" b="0" i="0" u="none" strike="noStrike" dirty="0">
                          <a:solidFill>
                            <a:srgbClr val="000000"/>
                          </a:solidFill>
                          <a:effectLst/>
                          <a:latin typeface="Calibri" panose="020F0502020204030204" pitchFamily="34" charset="0"/>
                        </a:rPr>
                        <a:t>The overachievement is due to influx of requests  by</a:t>
                      </a:r>
                      <a:r>
                        <a:rPr lang="en-ZA" sz="950" b="1" i="0" u="none" strike="noStrike" dirty="0">
                          <a:solidFill>
                            <a:srgbClr val="000000"/>
                          </a:solidFill>
                          <a:effectLst/>
                          <a:latin typeface="Calibri" panose="020F0502020204030204" pitchFamily="34" charset="0"/>
                        </a:rPr>
                        <a:t> the dti</a:t>
                      </a:r>
                      <a:r>
                        <a:rPr lang="en-ZA" sz="950" b="0" i="0" u="none" strike="noStrike" dirty="0">
                          <a:solidFill>
                            <a:srgbClr val="000000"/>
                          </a:solidFill>
                          <a:effectLst/>
                          <a:latin typeface="Calibri" panose="020F0502020204030204" pitchFamily="34" charset="0"/>
                        </a:rPr>
                        <a:t> Minister and other stakeholders which CIPC honoured.</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N/A</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54980">
                <a:tc gridSpan="7">
                  <a:txBody>
                    <a:bodyPr/>
                    <a:lstStyle/>
                    <a:p>
                      <a:pPr algn="ctr" fontAlgn="ctr"/>
                      <a:r>
                        <a:rPr lang="en-ZA" sz="950" b="1" i="0" u="none" strike="noStrike" dirty="0">
                          <a:solidFill>
                            <a:srgbClr val="000000"/>
                          </a:solidFill>
                          <a:effectLst/>
                          <a:latin typeface="Calibri" panose="020F0502020204030204" pitchFamily="34" charset="0"/>
                        </a:rPr>
                        <a:t>Strategic Objective 2.2 Improved compliance with the Company and IP Laws</a:t>
                      </a:r>
                    </a:p>
                  </a:txBody>
                  <a:tcPr marL="5384" marR="5384" marT="53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8"/>
                  </a:ext>
                </a:extLst>
              </a:tr>
              <a:tr h="1054591">
                <a:tc>
                  <a:txBody>
                    <a:bodyPr/>
                    <a:lstStyle/>
                    <a:p>
                      <a:pPr algn="l" fontAlgn="t"/>
                      <a:r>
                        <a:rPr lang="en-ZA" sz="950" b="0" i="0" u="none" strike="noStrike" dirty="0">
                          <a:solidFill>
                            <a:srgbClr val="000000"/>
                          </a:solidFill>
                          <a:effectLst/>
                          <a:latin typeface="Calibri" panose="020F0502020204030204" pitchFamily="34" charset="0"/>
                        </a:rPr>
                        <a:t>Increased % of Public Companies (entities with an “active business” status) that have filed annual returns by the reporting period </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50" b="0" i="0" u="none" strike="noStrike" dirty="0">
                          <a:solidFill>
                            <a:srgbClr val="000000"/>
                          </a:solidFill>
                          <a:effectLst/>
                          <a:latin typeface="Calibri" panose="020F0502020204030204" pitchFamily="34" charset="0"/>
                        </a:rPr>
                        <a:t>% of Public Companies (entities with an active business status) that have filed annual returns by the end reporting period.</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75%</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50%</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49%</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950" b="0" i="0" u="none" strike="noStrike" dirty="0">
                          <a:solidFill>
                            <a:srgbClr val="000000"/>
                          </a:solidFill>
                          <a:effectLst/>
                          <a:latin typeface="Calibri" panose="020F0502020204030204" pitchFamily="34" charset="0"/>
                        </a:rPr>
                        <a:t>Of the 484 public companies expected to file annual returns, 206 public companies filed (49%). </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50" b="0" i="0" u="none" strike="noStrike" dirty="0">
                          <a:solidFill>
                            <a:srgbClr val="000000"/>
                          </a:solidFill>
                          <a:effectLst/>
                          <a:latin typeface="Calibri" panose="020F0502020204030204" pitchFamily="34" charset="0"/>
                        </a:rPr>
                        <a:t>As customers adapts to the filing of Audited Financial Statements, the compliance rate should improve.  </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204526">
                <a:tc>
                  <a:txBody>
                    <a:bodyPr/>
                    <a:lstStyle/>
                    <a:p>
                      <a:pPr algn="l" fontAlgn="t"/>
                      <a:r>
                        <a:rPr lang="en-ZA" sz="950" b="0" i="0" u="none" strike="noStrike" dirty="0">
                          <a:solidFill>
                            <a:srgbClr val="000000"/>
                          </a:solidFill>
                          <a:effectLst/>
                          <a:latin typeface="Calibri" panose="020F0502020204030204" pitchFamily="34" charset="0"/>
                        </a:rPr>
                        <a:t>Increased % of Public Companies (entities with an “active business” status) that have filed audited financial statements on time by the end of the reporting period </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50" b="0" i="0" u="none" strike="noStrike" dirty="0">
                          <a:solidFill>
                            <a:srgbClr val="000000"/>
                          </a:solidFill>
                          <a:effectLst/>
                          <a:latin typeface="Calibri" panose="020F0502020204030204" pitchFamily="34" charset="0"/>
                        </a:rPr>
                        <a:t>% of Public Companies (entities with an active business status) that have filed audited financial statements on time by the end reporting period.</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60%</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60%</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50" b="0" i="0" u="none" strike="noStrike" dirty="0">
                          <a:solidFill>
                            <a:srgbClr val="000000"/>
                          </a:solidFill>
                          <a:effectLst/>
                          <a:latin typeface="Calibri" panose="020F0502020204030204" pitchFamily="34" charset="0"/>
                        </a:rPr>
                        <a:t>53%</a:t>
                      </a:r>
                    </a:p>
                  </a:txBody>
                  <a:tcPr marL="5384" marR="5384" marT="5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950" b="0" i="0" u="none" strike="noStrike" dirty="0">
                          <a:solidFill>
                            <a:srgbClr val="000000"/>
                          </a:solidFill>
                          <a:effectLst/>
                          <a:latin typeface="Calibri" panose="020F0502020204030204" pitchFamily="34" charset="0"/>
                        </a:rPr>
                        <a:t>Of the 421 public companies expected to file AFS in the first quarter, 223 public companies filed (53%). </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50" b="0" i="0" u="none" strike="noStrike" dirty="0">
                          <a:solidFill>
                            <a:srgbClr val="000000"/>
                          </a:solidFill>
                          <a:effectLst/>
                          <a:latin typeface="Calibri" panose="020F0502020204030204" pitchFamily="34" charset="0"/>
                        </a:rPr>
                        <a:t>It is anticipated that should the Hard-Stop Functionality experience system clichés (as will all technology era), follow ups on the non-filing of AFS will be investigated accordingly. Pro-active enforcement will also be put in place.</a:t>
                      </a:r>
                    </a:p>
                  </a:txBody>
                  <a:tcPr marL="5384" marR="5384" marT="53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3" name="Slide Number Placeholder 2"/>
          <p:cNvSpPr>
            <a:spLocks noGrp="1"/>
          </p:cNvSpPr>
          <p:nvPr>
            <p:ph type="sldNum" sz="quarter" idx="12"/>
          </p:nvPr>
        </p:nvSpPr>
        <p:spPr/>
        <p:txBody>
          <a:bodyPr/>
          <a:lstStyle/>
          <a:p>
            <a:fld id="{F808627B-F915-7940-8094-9D0FE90F5C69}" type="slidenum">
              <a:rPr lang="en-US" smtClean="0"/>
              <a:pPr/>
              <a:t>43</a:t>
            </a:fld>
            <a:endParaRPr lang="en-US" dirty="0"/>
          </a:p>
        </p:txBody>
      </p:sp>
    </p:spTree>
    <p:extLst>
      <p:ext uri="{BB962C8B-B14F-4D97-AF65-F5344CB8AC3E}">
        <p14:creationId xmlns:p14="http://schemas.microsoft.com/office/powerpoint/2010/main" xmlns="" val="1364951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433" y="1077686"/>
            <a:ext cx="7270624" cy="4887685"/>
          </a:xfrm>
        </p:spPr>
        <p:txBody>
          <a:bodyPr/>
          <a:lstStyle/>
          <a:p>
            <a:pPr algn="ct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ZA" sz="3200" dirty="0" smtClean="0">
                <a:latin typeface="Arial" panose="020B0604020202020204" pitchFamily="34" charset="0"/>
                <a:cs typeface="Arial" panose="020B0604020202020204" pitchFamily="34" charset="0"/>
              </a:rPr>
              <a:t/>
            </a:r>
            <a:br>
              <a:rPr lang="en-ZA" sz="3200" dirty="0" smtClean="0">
                <a:latin typeface="Arial" panose="020B0604020202020204" pitchFamily="34" charset="0"/>
                <a:cs typeface="Arial" panose="020B0604020202020204" pitchFamily="34" charset="0"/>
              </a:rPr>
            </a:b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r>
              <a:rPr lang="en-ZA" sz="3200" dirty="0" smtClean="0">
                <a:latin typeface="Arial" panose="020B0604020202020204" pitchFamily="34" charset="0"/>
                <a:cs typeface="Arial" panose="020B0604020202020204" pitchFamily="34" charset="0"/>
              </a:rPr>
              <a:t>2019/2020 first quarter </a:t>
            </a: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r>
              <a:rPr lang="en-ZA" sz="3200" dirty="0" smtClean="0">
                <a:latin typeface="Arial" panose="020B0604020202020204" pitchFamily="34" charset="0"/>
                <a:cs typeface="Arial" panose="020B0604020202020204" pitchFamily="34" charset="0"/>
              </a:rPr>
              <a:t>FINANCIAL INFORMATION</a:t>
            </a:r>
            <a:r>
              <a:rPr lang="en-US" sz="3200" dirty="0">
                <a:solidFill>
                  <a:schemeClr val="accent4">
                    <a:lumMod val="65000"/>
                    <a:lumOff val="35000"/>
                  </a:schemeClr>
                </a:solidFill>
                <a:latin typeface="Arial" panose="020B0604020202020204" pitchFamily="34" charset="0"/>
                <a:cs typeface="Arial" panose="020B0604020202020204" pitchFamily="34" charset="0"/>
              </a:rPr>
              <a:t/>
            </a:r>
            <a:br>
              <a:rPr lang="en-US" sz="3200" dirty="0">
                <a:solidFill>
                  <a:schemeClr val="accent4">
                    <a:lumMod val="65000"/>
                    <a:lumOff val="35000"/>
                  </a:schemeClr>
                </a:solidFill>
                <a:latin typeface="Arial" panose="020B0604020202020204" pitchFamily="34" charset="0"/>
                <a:cs typeface="Arial" panose="020B0604020202020204" pitchFamily="34" charset="0"/>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ZA" dirty="0" smtClean="0"/>
              <a:t/>
            </a:r>
            <a:br>
              <a:rPr lang="en-ZA" dirty="0" smtClean="0"/>
            </a:br>
            <a:endParaRPr lang="en-US" dirty="0"/>
          </a:p>
        </p:txBody>
      </p:sp>
    </p:spTree>
    <p:extLst>
      <p:ext uri="{BB962C8B-B14F-4D97-AF65-F5344CB8AC3E}">
        <p14:creationId xmlns:p14="http://schemas.microsoft.com/office/powerpoint/2010/main" xmlns="" val="10031018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871825" y="561305"/>
            <a:ext cx="8564054" cy="770337"/>
          </a:xfrm>
        </p:spPr>
        <p:txBody>
          <a:bodyPr>
            <a:normAutofit fontScale="90000"/>
          </a:bodyPr>
          <a:lstStyle/>
          <a:p>
            <a:pPr algn="ctr"/>
            <a:r>
              <a:rPr lang="en-ZA" sz="2400" dirty="0"/>
              <a:t>OVERVIEW OF THE ANNUAL BUDGET</a:t>
            </a:r>
            <a:r>
              <a:rPr lang="en-ZA" sz="2000" dirty="0"/>
              <a:t/>
            </a:r>
            <a:br>
              <a:rPr lang="en-ZA" sz="2000" dirty="0"/>
            </a:br>
            <a:r>
              <a:rPr lang="en-ZA" sz="2400" dirty="0"/>
              <a:t>2019/20</a:t>
            </a:r>
            <a:br>
              <a:rPr lang="en-ZA" sz="2400" dirty="0"/>
            </a:br>
            <a:r>
              <a:rPr lang="en-ZA" sz="2400" dirty="0"/>
              <a:t>R’000</a:t>
            </a:r>
            <a:r>
              <a:rPr lang="en-ZA" sz="3200" dirty="0"/>
              <a:t/>
            </a:r>
            <a:br>
              <a:rPr lang="en-ZA" sz="3200" dirty="0"/>
            </a:b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12" name="Content Placeholder 5"/>
          <p:cNvGraphicFramePr>
            <a:graphicFrameLocks/>
          </p:cNvGraphicFramePr>
          <p:nvPr>
            <p:extLst>
              <p:ext uri="{D42A27DB-BD31-4B8C-83A1-F6EECF244321}">
                <p14:modId xmlns:p14="http://schemas.microsoft.com/office/powerpoint/2010/main" xmlns="" val="3722703693"/>
              </p:ext>
            </p:extLst>
          </p:nvPr>
        </p:nvGraphicFramePr>
        <p:xfrm>
          <a:off x="116958" y="1122133"/>
          <a:ext cx="10430539" cy="614481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45</a:t>
            </a:fld>
            <a:endParaRPr lang="en-US" dirty="0"/>
          </a:p>
        </p:txBody>
      </p:sp>
    </p:spTree>
    <p:extLst>
      <p:ext uri="{BB962C8B-B14F-4D97-AF65-F5344CB8AC3E}">
        <p14:creationId xmlns:p14="http://schemas.microsoft.com/office/powerpoint/2010/main" xmlns="" val="20555445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871825" y="561305"/>
            <a:ext cx="8564054" cy="770337"/>
          </a:xfrm>
        </p:spPr>
        <p:txBody>
          <a:bodyPr>
            <a:normAutofit fontScale="90000"/>
          </a:bodyPr>
          <a:lstStyle/>
          <a:p>
            <a:pPr algn="ctr"/>
            <a:r>
              <a:rPr lang="en-ZA" sz="2400" dirty="0"/>
              <a:t>OPERATIONAL PERFORMANCE FOR QUARTER 1</a:t>
            </a:r>
            <a:br>
              <a:rPr lang="en-ZA" sz="2400" dirty="0"/>
            </a:br>
            <a:r>
              <a:rPr lang="en-ZA" sz="2400" dirty="0"/>
              <a:t>APRIL’19 – JUNE’19</a:t>
            </a:r>
            <a:r>
              <a:rPr lang="en-ZA" sz="3200" dirty="0"/>
              <a:t/>
            </a:r>
            <a:br>
              <a:rPr lang="en-ZA" sz="3200" dirty="0"/>
            </a:b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6" name="Content Placeholder 4"/>
          <p:cNvGraphicFramePr>
            <a:graphicFrameLocks/>
          </p:cNvGraphicFramePr>
          <p:nvPr>
            <p:extLst>
              <p:ext uri="{D42A27DB-BD31-4B8C-83A1-F6EECF244321}">
                <p14:modId xmlns:p14="http://schemas.microsoft.com/office/powerpoint/2010/main" xmlns="" val="1431571566"/>
              </p:ext>
            </p:extLst>
          </p:nvPr>
        </p:nvGraphicFramePr>
        <p:xfrm>
          <a:off x="148856" y="1126037"/>
          <a:ext cx="10441171" cy="6082837"/>
        </p:xfrm>
        <a:graphic>
          <a:graphicData uri="http://schemas.openxmlformats.org/drawingml/2006/table">
            <a:tbl>
              <a:tblPr/>
              <a:tblGrid>
                <a:gridCol w="2050639">
                  <a:extLst>
                    <a:ext uri="{9D8B030D-6E8A-4147-A177-3AD203B41FA5}">
                      <a16:colId xmlns:a16="http://schemas.microsoft.com/office/drawing/2014/main" xmlns="" val="20000"/>
                    </a:ext>
                  </a:extLst>
                </a:gridCol>
                <a:gridCol w="1144939">
                  <a:extLst>
                    <a:ext uri="{9D8B030D-6E8A-4147-A177-3AD203B41FA5}">
                      <a16:colId xmlns:a16="http://schemas.microsoft.com/office/drawing/2014/main" xmlns="" val="20001"/>
                    </a:ext>
                  </a:extLst>
                </a:gridCol>
                <a:gridCol w="1503802">
                  <a:extLst>
                    <a:ext uri="{9D8B030D-6E8A-4147-A177-3AD203B41FA5}">
                      <a16:colId xmlns:a16="http://schemas.microsoft.com/office/drawing/2014/main" xmlns="" val="20002"/>
                    </a:ext>
                  </a:extLst>
                </a:gridCol>
                <a:gridCol w="1418359">
                  <a:extLst>
                    <a:ext uri="{9D8B030D-6E8A-4147-A177-3AD203B41FA5}">
                      <a16:colId xmlns:a16="http://schemas.microsoft.com/office/drawing/2014/main" xmlns="" val="20003"/>
                    </a:ext>
                  </a:extLst>
                </a:gridCol>
                <a:gridCol w="1076586">
                  <a:extLst>
                    <a:ext uri="{9D8B030D-6E8A-4147-A177-3AD203B41FA5}">
                      <a16:colId xmlns:a16="http://schemas.microsoft.com/office/drawing/2014/main" xmlns="" val="20004"/>
                    </a:ext>
                  </a:extLst>
                </a:gridCol>
                <a:gridCol w="871522">
                  <a:extLst>
                    <a:ext uri="{9D8B030D-6E8A-4147-A177-3AD203B41FA5}">
                      <a16:colId xmlns:a16="http://schemas.microsoft.com/office/drawing/2014/main" xmlns="" val="20005"/>
                    </a:ext>
                  </a:extLst>
                </a:gridCol>
                <a:gridCol w="888610">
                  <a:extLst>
                    <a:ext uri="{9D8B030D-6E8A-4147-A177-3AD203B41FA5}">
                      <a16:colId xmlns:a16="http://schemas.microsoft.com/office/drawing/2014/main" xmlns="" val="20006"/>
                    </a:ext>
                  </a:extLst>
                </a:gridCol>
                <a:gridCol w="1486714">
                  <a:extLst>
                    <a:ext uri="{9D8B030D-6E8A-4147-A177-3AD203B41FA5}">
                      <a16:colId xmlns:a16="http://schemas.microsoft.com/office/drawing/2014/main" xmlns="" val="20007"/>
                    </a:ext>
                  </a:extLst>
                </a:gridCol>
              </a:tblGrid>
              <a:tr h="327684">
                <a:tc gridSpan="8">
                  <a:txBody>
                    <a:bodyPr/>
                    <a:lstStyle/>
                    <a:p>
                      <a:pPr algn="ctr" fontAlgn="b"/>
                      <a:r>
                        <a:rPr lang="en-ZA" sz="1400" b="1" i="0" u="none" strike="noStrike" dirty="0">
                          <a:solidFill>
                            <a:srgbClr val="000000"/>
                          </a:solidFill>
                          <a:effectLst/>
                          <a:latin typeface="Arial" panose="020B0604020202020204" pitchFamily="34" charset="0"/>
                        </a:rPr>
                        <a:t>OPERATIONAL PERFORMANCE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917514">
                <a:tc>
                  <a:txBody>
                    <a:bodyPr/>
                    <a:lstStyle/>
                    <a:p>
                      <a:pPr algn="ctr" fontAlgn="b"/>
                      <a:r>
                        <a:rPr lang="en-ZA" sz="1400" b="1" i="0" u="none" strike="noStrike" dirty="0">
                          <a:solidFill>
                            <a:srgbClr val="000000"/>
                          </a:solidFill>
                          <a:effectLst/>
                          <a:latin typeface="Arial" panose="020B0604020202020204" pitchFamily="34" charset="0"/>
                        </a:rPr>
                        <a:t>Description</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1" i="0" u="none" strike="noStrike" dirty="0">
                          <a:solidFill>
                            <a:srgbClr val="000000"/>
                          </a:solidFill>
                          <a:effectLst/>
                          <a:latin typeface="Arial" panose="020B0604020202020204" pitchFamily="34" charset="0"/>
                        </a:rPr>
                        <a:t>Total Annual Budget</a:t>
                      </a:r>
                    </a:p>
                  </a:txBody>
                  <a:tcPr marL="5908" marR="5908" marT="5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400" b="1" i="0" u="none" strike="noStrike" dirty="0">
                          <a:solidFill>
                            <a:srgbClr val="000000"/>
                          </a:solidFill>
                          <a:effectLst/>
                          <a:latin typeface="Arial" panose="020B0604020202020204" pitchFamily="34" charset="0"/>
                        </a:rPr>
                        <a:t>Pro-rated Budget            (April - Jun </a:t>
                      </a:r>
                      <a:r>
                        <a:rPr lang="en-ZA" sz="1400" b="1" i="0" u="none" strike="noStrike" dirty="0" smtClean="0">
                          <a:solidFill>
                            <a:srgbClr val="000000"/>
                          </a:solidFill>
                          <a:effectLst/>
                          <a:latin typeface="Arial" panose="020B0604020202020204" pitchFamily="34" charset="0"/>
                        </a:rPr>
                        <a:t>'19)</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400" b="1" i="0" u="none" strike="noStrike" dirty="0">
                          <a:solidFill>
                            <a:srgbClr val="000000"/>
                          </a:solidFill>
                          <a:effectLst/>
                          <a:latin typeface="Arial" panose="020B0604020202020204" pitchFamily="34" charset="0"/>
                        </a:rPr>
                        <a:t>Actual             (April - Jun </a:t>
                      </a:r>
                      <a:r>
                        <a:rPr lang="en-ZA" sz="1400" b="1" i="0" u="none" strike="noStrike" dirty="0" smtClean="0">
                          <a:solidFill>
                            <a:srgbClr val="000000"/>
                          </a:solidFill>
                          <a:effectLst/>
                          <a:latin typeface="Arial" panose="020B0604020202020204" pitchFamily="34" charset="0"/>
                        </a:rPr>
                        <a:t>'19)</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p>
                      <a:pPr algn="ctr" fontAlgn="b"/>
                      <a:endParaRPr lang="en-ZA" sz="1400" b="1" i="0" u="none" strike="noStrike" dirty="0">
                        <a:solidFill>
                          <a:srgbClr val="000000"/>
                        </a:solidFill>
                        <a:effectLst/>
                        <a:latin typeface="Arial" panose="020B0604020202020204" pitchFamily="34" charset="0"/>
                      </a:endParaRPr>
                    </a:p>
                    <a:p>
                      <a:pPr algn="ctr" fontAlgn="b"/>
                      <a:r>
                        <a:rPr lang="en-ZA" sz="1400" b="1" i="0" u="none" strike="noStrike" dirty="0">
                          <a:solidFill>
                            <a:srgbClr val="000000"/>
                          </a:solidFill>
                          <a:effectLst/>
                          <a:latin typeface="Arial" panose="020B0604020202020204" pitchFamily="34" charset="0"/>
                        </a:rPr>
                        <a:t>Variance </a:t>
                      </a:r>
                      <a:endParaRPr lang="en-ZA" sz="1400" b="1" i="0" u="none" strike="noStrike" dirty="0" smtClean="0">
                        <a:solidFill>
                          <a:srgbClr val="000000"/>
                        </a:solidFill>
                        <a:effectLst/>
                        <a:latin typeface="Arial" panose="020B0604020202020204" pitchFamily="34" charset="0"/>
                      </a:endParaRPr>
                    </a:p>
                    <a:p>
                      <a:pPr algn="ctr" fontAlgn="b"/>
                      <a:r>
                        <a:rPr lang="en-ZA" sz="1400" b="1" i="0" u="none" strike="noStrike" dirty="0" smtClean="0">
                          <a:solidFill>
                            <a:srgbClr val="000000"/>
                          </a:solidFill>
                          <a:effectLst/>
                          <a:latin typeface="Arial" panose="020B0604020202020204" pitchFamily="34" charset="0"/>
                        </a:rPr>
                        <a:t>(</a:t>
                      </a:r>
                      <a:r>
                        <a:rPr lang="en-ZA" sz="1400" b="1" i="0" u="none" strike="noStrike" dirty="0">
                          <a:solidFill>
                            <a:srgbClr val="000000"/>
                          </a:solidFill>
                          <a:effectLst/>
                          <a:latin typeface="Arial" panose="020B0604020202020204" pitchFamily="34" charset="0"/>
                        </a:rPr>
                        <a:t>June </a:t>
                      </a:r>
                      <a:r>
                        <a:rPr lang="en-ZA" sz="1400" b="1" i="0" u="none" strike="noStrike" dirty="0" smtClean="0">
                          <a:solidFill>
                            <a:srgbClr val="000000"/>
                          </a:solidFill>
                          <a:effectLst/>
                          <a:latin typeface="Arial" panose="020B0604020202020204" pitchFamily="34" charset="0"/>
                        </a:rPr>
                        <a:t>‘19)</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pPr algn="ctr" fontAlgn="b"/>
                      <a:endParaRPr lang="en-ZA" sz="1800" b="1" i="0" u="none" strike="noStrike" dirty="0">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400" b="1" i="0" u="none" strike="noStrike" dirty="0">
                          <a:solidFill>
                            <a:srgbClr val="FF0000"/>
                          </a:solidFill>
                          <a:effectLst/>
                          <a:latin typeface="Arial" panose="020B0604020202020204" pitchFamily="34" charset="0"/>
                        </a:rPr>
                        <a:t>Variance (June </a:t>
                      </a:r>
                      <a:r>
                        <a:rPr lang="en-ZA" sz="1400" b="1" i="0" u="none" strike="noStrike" dirty="0" smtClean="0">
                          <a:solidFill>
                            <a:srgbClr val="FF0000"/>
                          </a:solidFill>
                          <a:effectLst/>
                          <a:latin typeface="Arial" panose="020B0604020202020204" pitchFamily="34" charset="0"/>
                        </a:rPr>
                        <a:t>'18)</a:t>
                      </a:r>
                      <a:endParaRPr lang="en-ZA" sz="1400" b="1"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400" b="1" i="0" u="none" strike="noStrike" dirty="0" smtClean="0">
                          <a:solidFill>
                            <a:srgbClr val="000000"/>
                          </a:solidFill>
                          <a:effectLst/>
                          <a:latin typeface="Arial" panose="020B0604020202020204" pitchFamily="34" charset="0"/>
                        </a:rPr>
                        <a:t>Forecast   (March ‘20)</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1"/>
                  </a:ext>
                </a:extLst>
              </a:tr>
              <a:tr h="301471">
                <a:tc>
                  <a:txBody>
                    <a:bodyPr/>
                    <a:lstStyle/>
                    <a:p>
                      <a:pPr algn="l" fontAlgn="b"/>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R'000</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R'000</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R'000</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R'000</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smtClean="0">
                          <a:solidFill>
                            <a:srgbClr val="000000"/>
                          </a:solidFill>
                          <a:effectLst/>
                          <a:latin typeface="Arial" panose="020B0604020202020204" pitchFamily="34" charset="0"/>
                        </a:rPr>
                        <a:t>%</a:t>
                      </a:r>
                      <a:r>
                        <a:rPr lang="en-ZA" sz="1400" b="1" i="0" u="none" strike="noStrike" dirty="0">
                          <a:solidFill>
                            <a:srgbClr val="FF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R'000</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3221">
                <a:tc>
                  <a:txBody>
                    <a:bodyPr/>
                    <a:lstStyle/>
                    <a:p>
                      <a:pPr algn="l" fontAlgn="b"/>
                      <a:r>
                        <a:rPr lang="en-ZA" sz="1400" b="1" i="0" u="none" strike="noStrike" dirty="0">
                          <a:solidFill>
                            <a:srgbClr val="000000"/>
                          </a:solidFill>
                          <a:effectLst/>
                          <a:latin typeface="Arial" panose="020B0604020202020204" pitchFamily="34" charset="0"/>
                        </a:rPr>
                        <a:t>Income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FF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1471">
                <a:tc>
                  <a:txBody>
                    <a:bodyPr/>
                    <a:lstStyle/>
                    <a:p>
                      <a:pPr algn="l" fontAlgn="b"/>
                      <a:r>
                        <a:rPr lang="en-ZA" sz="1400" b="0" i="0" u="none" strike="noStrike" dirty="0">
                          <a:solidFill>
                            <a:srgbClr val="000000"/>
                          </a:solidFill>
                          <a:effectLst/>
                          <a:latin typeface="Arial" panose="020B0604020202020204" pitchFamily="34" charset="0"/>
                        </a:rPr>
                        <a:t>Revenue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548</a:t>
                      </a:r>
                      <a:r>
                        <a:rPr lang="en-ZA" sz="1400" b="0" i="0" u="none" strike="noStrike" baseline="0" dirty="0" smtClean="0">
                          <a:solidFill>
                            <a:srgbClr val="000000"/>
                          </a:solidFill>
                          <a:effectLst/>
                          <a:latin typeface="Arial" panose="020B0604020202020204" pitchFamily="34" charset="0"/>
                        </a:rPr>
                        <a:t> 546</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137 137 </a:t>
                      </a:r>
                      <a:endParaRPr lang="en-ZA" sz="1400" b="0" i="0" u="none" strike="noStrike" dirty="0">
                        <a:solidFill>
                          <a:srgbClr val="000000"/>
                        </a:solidFill>
                        <a:effectLst/>
                        <a:latin typeface="Arial" panose="020B0604020202020204" pitchFamily="34" charset="0"/>
                      </a:endParaRPr>
                    </a:p>
                  </a:txBody>
                  <a:tcPr marL="141803"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135</a:t>
                      </a:r>
                      <a:r>
                        <a:rPr lang="en-ZA" sz="1400" b="0" i="0" u="none" strike="noStrike" baseline="0" dirty="0" smtClean="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578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(1559)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Arial" panose="020B0604020202020204" pitchFamily="34" charset="0"/>
                        </a:rPr>
                        <a:t>(1%)</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FF0000"/>
                          </a:solidFill>
                          <a:effectLst/>
                          <a:latin typeface="Arial" panose="020B0604020202020204" pitchFamily="34" charset="0"/>
                        </a:rPr>
                        <a:t>3</a:t>
                      </a:r>
                      <a:r>
                        <a:rPr lang="en-ZA" sz="1400" b="0" i="0" u="none" strike="noStrike" dirty="0" smtClean="0">
                          <a:solidFill>
                            <a:srgbClr val="FF0000"/>
                          </a:solidFill>
                          <a:effectLst/>
                          <a:latin typeface="Arial" panose="020B0604020202020204" pitchFamily="34" charset="0"/>
                        </a:rPr>
                        <a:t>%</a:t>
                      </a:r>
                      <a:endParaRPr lang="en-ZA" sz="1400" b="0"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546 987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1471">
                <a:tc>
                  <a:txBody>
                    <a:bodyPr/>
                    <a:lstStyle/>
                    <a:p>
                      <a:pPr algn="l" fontAlgn="b"/>
                      <a:r>
                        <a:rPr lang="en-ZA" sz="1400" b="0" i="0" u="none" strike="noStrike" dirty="0">
                          <a:solidFill>
                            <a:srgbClr val="000000"/>
                          </a:solidFill>
                          <a:effectLst/>
                          <a:latin typeface="Arial" panose="020B0604020202020204" pitchFamily="34" charset="0"/>
                        </a:rPr>
                        <a:t>Other</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baseline="0" dirty="0" smtClean="0">
                          <a:solidFill>
                            <a:srgbClr val="000000"/>
                          </a:solidFill>
                          <a:effectLst/>
                          <a:latin typeface="Arial" panose="020B0604020202020204" pitchFamily="34" charset="0"/>
                        </a:rPr>
                        <a:t>    685</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171 </a:t>
                      </a:r>
                      <a:endParaRPr lang="en-ZA" sz="1400" b="0" i="0" u="none" strike="noStrike" dirty="0">
                        <a:solidFill>
                          <a:srgbClr val="000000"/>
                        </a:solidFill>
                        <a:effectLst/>
                        <a:latin typeface="Arial" panose="020B0604020202020204" pitchFamily="34" charset="0"/>
                      </a:endParaRPr>
                    </a:p>
                  </a:txBody>
                  <a:tcPr marL="141803"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131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baseline="0"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(41)</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Arial" panose="020B0604020202020204" pitchFamily="34" charset="0"/>
                        </a:rPr>
                        <a:t>(24%)</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FF0000"/>
                          </a:solidFill>
                          <a:effectLst/>
                          <a:latin typeface="Arial" panose="020B0604020202020204" pitchFamily="34" charset="0"/>
                        </a:rPr>
                        <a:t>(98%)</a:t>
                      </a:r>
                      <a:endParaRPr lang="en-ZA" sz="1400" b="0"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baseline="0" dirty="0" smtClean="0">
                          <a:solidFill>
                            <a:srgbClr val="000000"/>
                          </a:solidFill>
                          <a:effectLst/>
                          <a:latin typeface="Arial" panose="020B0604020202020204" pitchFamily="34" charset="0"/>
                        </a:rPr>
                        <a:t>   644</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14576">
                <a:tc>
                  <a:txBody>
                    <a:bodyPr/>
                    <a:lstStyle/>
                    <a:p>
                      <a:pPr algn="l" fontAlgn="b"/>
                      <a:r>
                        <a:rPr lang="en-ZA" sz="1400" b="0" i="0" u="none" strike="noStrike" dirty="0">
                          <a:solidFill>
                            <a:srgbClr val="000000"/>
                          </a:solidFill>
                          <a:effectLst/>
                          <a:latin typeface="Arial" panose="020B0604020202020204" pitchFamily="34" charset="0"/>
                        </a:rPr>
                        <a:t>Interest</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baseline="0" dirty="0" smtClean="0">
                          <a:solidFill>
                            <a:srgbClr val="000000"/>
                          </a:solidFill>
                          <a:effectLst/>
                          <a:latin typeface="Arial" panose="020B0604020202020204" pitchFamily="34" charset="0"/>
                        </a:rPr>
                        <a:t> 47 242</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11</a:t>
                      </a:r>
                      <a:r>
                        <a:rPr lang="en-ZA" sz="1400" b="0" i="0" u="none" strike="noStrike" baseline="0" dirty="0" smtClean="0">
                          <a:solidFill>
                            <a:srgbClr val="000000"/>
                          </a:solidFill>
                          <a:effectLst/>
                          <a:latin typeface="Arial" panose="020B0604020202020204" pitchFamily="34" charset="0"/>
                        </a:rPr>
                        <a:t> 811</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141803"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12</a:t>
                      </a:r>
                      <a:r>
                        <a:rPr lang="en-ZA" sz="1400" b="0" i="0" u="none" strike="noStrike" baseline="0" dirty="0" smtClean="0">
                          <a:solidFill>
                            <a:srgbClr val="000000"/>
                          </a:solidFill>
                          <a:effectLst/>
                          <a:latin typeface="Arial" panose="020B0604020202020204" pitchFamily="34" charset="0"/>
                        </a:rPr>
                        <a:t> 149</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339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Arial" panose="020B0604020202020204" pitchFamily="34" charset="0"/>
                        </a:rPr>
                        <a:t>3%</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FF0000"/>
                          </a:solidFill>
                          <a:effectLst/>
                          <a:latin typeface="Arial" panose="020B0604020202020204" pitchFamily="34" charset="0"/>
                        </a:rPr>
                        <a:t>(3%)</a:t>
                      </a:r>
                      <a:endParaRPr lang="en-ZA" sz="1400" b="0"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47</a:t>
                      </a:r>
                      <a:r>
                        <a:rPr lang="en-ZA" sz="1400" b="0" i="0" u="none" strike="noStrike" baseline="0" dirty="0" smtClean="0">
                          <a:solidFill>
                            <a:srgbClr val="000000"/>
                          </a:solidFill>
                          <a:effectLst/>
                          <a:latin typeface="Arial" panose="020B0604020202020204" pitchFamily="34" charset="0"/>
                        </a:rPr>
                        <a:t> 581</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1471">
                <a:tc>
                  <a:txBody>
                    <a:bodyPr/>
                    <a:lstStyle/>
                    <a:p>
                      <a:pPr algn="l" fontAlgn="b"/>
                      <a:r>
                        <a:rPr lang="en-ZA" sz="1400" b="1" i="0" u="none" strike="noStrike" dirty="0">
                          <a:solidFill>
                            <a:srgbClr val="000000"/>
                          </a:solidFill>
                          <a:effectLst/>
                          <a:latin typeface="Arial" panose="020B0604020202020204" pitchFamily="34" charset="0"/>
                        </a:rPr>
                        <a:t>Total Income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596</a:t>
                      </a:r>
                      <a:r>
                        <a:rPr lang="en-ZA" sz="1400" b="1" i="0" u="none" strike="noStrike" baseline="0" dirty="0" smtClean="0">
                          <a:solidFill>
                            <a:srgbClr val="000000"/>
                          </a:solidFill>
                          <a:effectLst/>
                          <a:latin typeface="Arial" panose="020B0604020202020204" pitchFamily="34" charset="0"/>
                        </a:rPr>
                        <a:t> 473</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baseline="0" dirty="0" smtClean="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149</a:t>
                      </a:r>
                      <a:r>
                        <a:rPr lang="en-ZA" sz="1400" b="1" i="0" u="none" strike="noStrike" baseline="0" dirty="0" smtClean="0">
                          <a:solidFill>
                            <a:srgbClr val="000000"/>
                          </a:solidFill>
                          <a:effectLst/>
                          <a:latin typeface="Arial" panose="020B0604020202020204" pitchFamily="34" charset="0"/>
                        </a:rPr>
                        <a:t> 118</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147</a:t>
                      </a:r>
                      <a:r>
                        <a:rPr lang="en-ZA" sz="1400" b="1" i="0" u="none" strike="noStrike" baseline="0" dirty="0" smtClean="0">
                          <a:solidFill>
                            <a:srgbClr val="000000"/>
                          </a:solidFill>
                          <a:effectLst/>
                          <a:latin typeface="Arial" panose="020B0604020202020204" pitchFamily="34" charset="0"/>
                        </a:rPr>
                        <a:t> 857</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(1</a:t>
                      </a:r>
                      <a:r>
                        <a:rPr lang="en-ZA" sz="1400" b="1" i="0" u="none" strike="noStrike" baseline="0" dirty="0" smtClean="0">
                          <a:solidFill>
                            <a:srgbClr val="000000"/>
                          </a:solidFill>
                          <a:effectLst/>
                          <a:latin typeface="Arial" panose="020B0604020202020204" pitchFamily="34" charset="0"/>
                        </a:rPr>
                        <a:t> 261)</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400" b="1" i="0" u="none" strike="noStrike" dirty="0" smtClean="0">
                          <a:solidFill>
                            <a:srgbClr val="000000"/>
                          </a:solidFill>
                          <a:effectLst/>
                          <a:latin typeface="Arial" panose="020B0604020202020204" pitchFamily="34" charset="0"/>
                        </a:rPr>
                        <a:t>(1%)</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400" b="1" i="0" u="none" strike="noStrike" dirty="0">
                          <a:solidFill>
                            <a:srgbClr val="FF0000"/>
                          </a:solidFill>
                          <a:effectLst/>
                          <a:latin typeface="Arial" panose="020B0604020202020204" pitchFamily="34" charset="0"/>
                        </a:rPr>
                        <a:t>2</a:t>
                      </a:r>
                      <a:r>
                        <a:rPr lang="en-ZA" sz="1400" b="1" i="0" u="none" strike="noStrike" dirty="0" smtClean="0">
                          <a:solidFill>
                            <a:srgbClr val="FF0000"/>
                          </a:solidFill>
                          <a:effectLst/>
                          <a:latin typeface="Arial" panose="020B0604020202020204" pitchFamily="34" charset="0"/>
                        </a:rPr>
                        <a:t>%</a:t>
                      </a:r>
                      <a:endParaRPr lang="en-ZA" sz="1400" b="1"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595</a:t>
                      </a:r>
                      <a:r>
                        <a:rPr lang="en-ZA" sz="1400" b="1" i="0" u="none" strike="noStrike" baseline="0" dirty="0" smtClean="0">
                          <a:solidFill>
                            <a:srgbClr val="000000"/>
                          </a:solidFill>
                          <a:effectLst/>
                          <a:latin typeface="Arial" panose="020B0604020202020204" pitchFamily="34" charset="0"/>
                        </a:rPr>
                        <a:t> 212</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0007"/>
                  </a:ext>
                </a:extLst>
              </a:tr>
              <a:tr h="419436">
                <a:tc>
                  <a:txBody>
                    <a:bodyPr/>
                    <a:lstStyle/>
                    <a:p>
                      <a:pPr algn="l" fontAlgn="b"/>
                      <a:r>
                        <a:rPr lang="en-ZA" sz="1400" b="1" i="0" u="none" strike="noStrike" dirty="0">
                          <a:solidFill>
                            <a:srgbClr val="000000"/>
                          </a:solidFill>
                          <a:effectLst/>
                          <a:latin typeface="Arial" panose="020B0604020202020204" pitchFamily="34" charset="0"/>
                        </a:rPr>
                        <a:t>Expenditure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FF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1471">
                <a:tc>
                  <a:txBody>
                    <a:bodyPr/>
                    <a:lstStyle/>
                    <a:p>
                      <a:pPr algn="l" fontAlgn="b"/>
                      <a:r>
                        <a:rPr lang="en-ZA" sz="1400" b="0" i="0" u="none" strike="noStrike" dirty="0">
                          <a:solidFill>
                            <a:srgbClr val="000000"/>
                          </a:solidFill>
                          <a:effectLst/>
                          <a:latin typeface="Arial" panose="020B0604020202020204" pitchFamily="34" charset="0"/>
                        </a:rPr>
                        <a:t>Employee costs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358</a:t>
                      </a:r>
                      <a:r>
                        <a:rPr lang="en-ZA" sz="1400" b="0" i="0" u="none" strike="noStrike" baseline="0" dirty="0" smtClean="0">
                          <a:solidFill>
                            <a:srgbClr val="000000"/>
                          </a:solidFill>
                          <a:effectLst/>
                          <a:latin typeface="Arial" panose="020B0604020202020204" pitchFamily="34" charset="0"/>
                        </a:rPr>
                        <a:t> 758</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89</a:t>
                      </a:r>
                      <a:r>
                        <a:rPr lang="en-ZA" sz="1400" b="0" i="0" u="none" strike="noStrike" baseline="0" dirty="0" smtClean="0">
                          <a:solidFill>
                            <a:srgbClr val="000000"/>
                          </a:solidFill>
                          <a:effectLst/>
                          <a:latin typeface="Arial" panose="020B0604020202020204" pitchFamily="34" charset="0"/>
                        </a:rPr>
                        <a:t> 690</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rPr>
                        <a:t>               77 778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11</a:t>
                      </a:r>
                      <a:r>
                        <a:rPr lang="en-ZA" sz="1400" b="0" i="0" u="none" strike="noStrike" baseline="0" dirty="0" smtClean="0">
                          <a:solidFill>
                            <a:srgbClr val="000000"/>
                          </a:solidFill>
                          <a:effectLst/>
                          <a:latin typeface="Arial" panose="020B0604020202020204" pitchFamily="34" charset="0"/>
                        </a:rPr>
                        <a:t> 912</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Arial" panose="020B0604020202020204" pitchFamily="34" charset="0"/>
                        </a:rPr>
                        <a:t>13%</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FF0000"/>
                          </a:solidFill>
                          <a:effectLst/>
                          <a:latin typeface="Arial" panose="020B0604020202020204" pitchFamily="34" charset="0"/>
                        </a:rPr>
                        <a:t>8%</a:t>
                      </a:r>
                      <a:endParaRPr lang="en-ZA" sz="1400" b="0"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rPr>
                        <a:t>              346 847</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656380">
                <a:tc>
                  <a:txBody>
                    <a:bodyPr/>
                    <a:lstStyle/>
                    <a:p>
                      <a:pPr algn="l" fontAlgn="b"/>
                      <a:r>
                        <a:rPr lang="en-ZA" sz="1400" b="0" i="0" u="none" strike="noStrike" dirty="0">
                          <a:solidFill>
                            <a:srgbClr val="000000"/>
                          </a:solidFill>
                          <a:effectLst/>
                          <a:latin typeface="Arial" panose="020B0604020202020204" pitchFamily="34" charset="0"/>
                        </a:rPr>
                        <a:t>Operating </a:t>
                      </a:r>
                      <a:r>
                        <a:rPr lang="en-ZA" sz="1400" b="0" i="0" u="none" strike="noStrike" dirty="0" smtClean="0">
                          <a:solidFill>
                            <a:srgbClr val="000000"/>
                          </a:solidFill>
                          <a:effectLst/>
                          <a:latin typeface="Arial" panose="020B0604020202020204" pitchFamily="34" charset="0"/>
                        </a:rPr>
                        <a:t>and</a:t>
                      </a:r>
                      <a:r>
                        <a:rPr lang="en-ZA" sz="1400" b="0" i="0" u="none" strike="noStrike" baseline="0" dirty="0" smtClean="0">
                          <a:solidFill>
                            <a:srgbClr val="000000"/>
                          </a:solidFill>
                          <a:effectLst/>
                          <a:latin typeface="Arial" panose="020B0604020202020204" pitchFamily="34" charset="0"/>
                        </a:rPr>
                        <a:t> administrative </a:t>
                      </a:r>
                      <a:r>
                        <a:rPr lang="en-ZA" sz="1400" b="0" i="0" u="none" strike="noStrike" dirty="0" smtClean="0">
                          <a:solidFill>
                            <a:srgbClr val="000000"/>
                          </a:solidFill>
                          <a:effectLst/>
                          <a:latin typeface="Arial" panose="020B0604020202020204" pitchFamily="34" charset="0"/>
                        </a:rPr>
                        <a:t>expenditure</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216 092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54 022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29 219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24</a:t>
                      </a:r>
                      <a:r>
                        <a:rPr lang="en-ZA" sz="1400" b="0" i="0" u="none" strike="noStrike" baseline="0" dirty="0" smtClean="0">
                          <a:solidFill>
                            <a:srgbClr val="000000"/>
                          </a:solidFill>
                          <a:effectLst/>
                          <a:latin typeface="Arial" panose="020B0604020202020204" pitchFamily="34" charset="0"/>
                        </a:rPr>
                        <a:t> 803</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Arial" panose="020B0604020202020204" pitchFamily="34" charset="0"/>
                        </a:rPr>
                        <a:t>46%</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FF0000"/>
                          </a:solidFill>
                          <a:effectLst/>
                          <a:latin typeface="Arial" panose="020B0604020202020204" pitchFamily="34" charset="0"/>
                        </a:rPr>
                        <a:t>45%</a:t>
                      </a:r>
                      <a:endParaRPr lang="en-ZA" sz="1400" b="0"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191 288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629153">
                <a:tc>
                  <a:txBody>
                    <a:bodyPr/>
                    <a:lstStyle/>
                    <a:p>
                      <a:pPr algn="l" fontAlgn="b"/>
                      <a:r>
                        <a:rPr lang="en-ZA" sz="1400" b="0" i="0" u="none" strike="noStrike" dirty="0">
                          <a:solidFill>
                            <a:srgbClr val="000000"/>
                          </a:solidFill>
                          <a:effectLst/>
                          <a:latin typeface="Arial" panose="020B0604020202020204" pitchFamily="34" charset="0"/>
                        </a:rPr>
                        <a:t>Depreciation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21</a:t>
                      </a:r>
                      <a:r>
                        <a:rPr lang="en-ZA" sz="1400" b="0" i="0" u="none" strike="noStrike" baseline="0" dirty="0" smtClean="0">
                          <a:solidFill>
                            <a:srgbClr val="000000"/>
                          </a:solidFill>
                          <a:effectLst/>
                          <a:latin typeface="Arial" panose="020B0604020202020204" pitchFamily="34" charset="0"/>
                        </a:rPr>
                        <a:t> 623</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5 406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6 024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(618)</a:t>
                      </a:r>
                      <a:r>
                        <a:rPr lang="en-ZA" sz="1400" b="0" i="0" u="none" strike="noStrike" baseline="0" dirty="0" smtClean="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Arial" panose="020B0604020202020204" pitchFamily="34" charset="0"/>
                        </a:rPr>
                        <a:t>(11%)</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FF0000"/>
                          </a:solidFill>
                          <a:effectLst/>
                          <a:latin typeface="Arial" panose="020B0604020202020204" pitchFamily="34" charset="0"/>
                        </a:rPr>
                        <a:t>0%</a:t>
                      </a:r>
                      <a:endParaRPr lang="en-ZA" sz="1400" b="0"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22</a:t>
                      </a:r>
                      <a:r>
                        <a:rPr lang="en-ZA" sz="1400" b="0" i="0" u="none" strike="noStrike" baseline="0" dirty="0" smtClean="0">
                          <a:solidFill>
                            <a:srgbClr val="000000"/>
                          </a:solidFill>
                          <a:effectLst/>
                          <a:latin typeface="Arial" panose="020B0604020202020204" pitchFamily="34" charset="0"/>
                        </a:rPr>
                        <a:t> 241</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01471">
                <a:tc>
                  <a:txBody>
                    <a:bodyPr/>
                    <a:lstStyle/>
                    <a:p>
                      <a:pPr algn="l" fontAlgn="b"/>
                      <a:r>
                        <a:rPr lang="en-ZA" sz="1400" b="1" i="0" u="none" strike="noStrike" dirty="0">
                          <a:solidFill>
                            <a:srgbClr val="000000"/>
                          </a:solidFill>
                          <a:effectLst/>
                          <a:latin typeface="Arial" panose="020B0604020202020204" pitchFamily="34" charset="0"/>
                        </a:rPr>
                        <a:t>Expenditure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596</a:t>
                      </a:r>
                      <a:r>
                        <a:rPr lang="en-ZA" sz="1400" b="1" i="0" u="none" strike="noStrike" baseline="0" dirty="0" smtClean="0">
                          <a:solidFill>
                            <a:srgbClr val="000000"/>
                          </a:solidFill>
                          <a:effectLst/>
                          <a:latin typeface="Arial" panose="020B0604020202020204" pitchFamily="34" charset="0"/>
                        </a:rPr>
                        <a:t> 473</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149</a:t>
                      </a:r>
                      <a:r>
                        <a:rPr lang="en-ZA" sz="1400" b="1" i="0" u="none" strike="noStrike" baseline="0" dirty="0" smtClean="0">
                          <a:solidFill>
                            <a:srgbClr val="000000"/>
                          </a:solidFill>
                          <a:effectLst/>
                          <a:latin typeface="Arial" panose="020B0604020202020204" pitchFamily="34" charset="0"/>
                        </a:rPr>
                        <a:t> 118</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113</a:t>
                      </a:r>
                      <a:r>
                        <a:rPr lang="en-ZA" sz="1400" b="1" i="0" u="none" strike="noStrike" baseline="0" dirty="0" smtClean="0">
                          <a:solidFill>
                            <a:srgbClr val="000000"/>
                          </a:solidFill>
                          <a:effectLst/>
                          <a:latin typeface="Arial" panose="020B0604020202020204" pitchFamily="34" charset="0"/>
                        </a:rPr>
                        <a:t> 021</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36</a:t>
                      </a:r>
                      <a:r>
                        <a:rPr lang="en-ZA" sz="1400" b="1" i="0" u="none" strike="noStrike" baseline="0" dirty="0" smtClean="0">
                          <a:solidFill>
                            <a:srgbClr val="000000"/>
                          </a:solidFill>
                          <a:effectLst/>
                          <a:latin typeface="Arial" panose="020B0604020202020204" pitchFamily="34" charset="0"/>
                        </a:rPr>
                        <a:t> 098</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400" b="1" i="0" u="none" strike="noStrike" dirty="0" smtClean="0">
                          <a:solidFill>
                            <a:srgbClr val="000000"/>
                          </a:solidFill>
                          <a:effectLst/>
                          <a:latin typeface="Arial" panose="020B0604020202020204" pitchFamily="34" charset="0"/>
                        </a:rPr>
                        <a:t>24%</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400" b="1" i="0" u="none" strike="noStrike" dirty="0" smtClean="0">
                          <a:solidFill>
                            <a:srgbClr val="FF0000"/>
                          </a:solidFill>
                          <a:effectLst/>
                          <a:latin typeface="Arial" panose="020B0604020202020204" pitchFamily="34" charset="0"/>
                        </a:rPr>
                        <a:t>22%</a:t>
                      </a:r>
                      <a:endParaRPr lang="en-ZA" sz="1400" b="1"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560</a:t>
                      </a:r>
                      <a:r>
                        <a:rPr lang="en-ZA" sz="1400" b="1" i="0" u="none" strike="noStrike" baseline="0" dirty="0" smtClean="0">
                          <a:solidFill>
                            <a:srgbClr val="000000"/>
                          </a:solidFill>
                          <a:effectLst/>
                          <a:latin typeface="Arial" panose="020B0604020202020204" pitchFamily="34" charset="0"/>
                        </a:rPr>
                        <a:t> 375</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0013"/>
                  </a:ext>
                </a:extLst>
              </a:tr>
              <a:tr h="301471">
                <a:tc>
                  <a:txBody>
                    <a:bodyPr/>
                    <a:lstStyle/>
                    <a:p>
                      <a:pPr algn="l" fontAlgn="b"/>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FF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314576">
                <a:tc>
                  <a:txBody>
                    <a:bodyPr/>
                    <a:lstStyle/>
                    <a:p>
                      <a:pPr algn="l" fontAlgn="b"/>
                      <a:r>
                        <a:rPr lang="en-ZA" sz="1400" b="1" i="0" u="none" strike="noStrike" dirty="0">
                          <a:solidFill>
                            <a:srgbClr val="000000"/>
                          </a:solidFill>
                          <a:effectLst/>
                          <a:latin typeface="Arial" panose="020B0604020202020204" pitchFamily="34" charset="0"/>
                        </a:rPr>
                        <a:t>Surplus for the period</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34</a:t>
                      </a:r>
                      <a:r>
                        <a:rPr lang="en-ZA" sz="1400" b="1" i="0" u="none" strike="noStrike" baseline="0" dirty="0" smtClean="0">
                          <a:solidFill>
                            <a:srgbClr val="000000"/>
                          </a:solidFill>
                          <a:effectLst/>
                          <a:latin typeface="Arial" panose="020B0604020202020204" pitchFamily="34" charset="0"/>
                        </a:rPr>
                        <a:t> 837</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l" fontAlgn="b"/>
                      <a:r>
                        <a:rPr lang="en-ZA" sz="1400" b="1" i="0" u="none" strike="noStrike" dirty="0" smtClean="0">
                          <a:solidFill>
                            <a:srgbClr val="000000"/>
                          </a:solidFill>
                          <a:effectLst/>
                          <a:latin typeface="Arial" panose="020B0604020202020204" pitchFamily="34" charset="0"/>
                        </a:rPr>
                        <a:t>         34 837</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ctr" fontAlgn="b"/>
                      <a:r>
                        <a:rPr lang="en-ZA" sz="1400" b="1" i="0" u="none" strike="noStrike" dirty="0" smtClean="0">
                          <a:solidFill>
                            <a:srgbClr val="000000"/>
                          </a:solidFill>
                          <a:effectLst/>
                          <a:latin typeface="Arial" panose="020B0604020202020204" pitchFamily="34" charset="0"/>
                        </a:rPr>
                        <a:t>     -</a:t>
                      </a:r>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ctr" fontAlgn="b"/>
                      <a:r>
                        <a:rPr lang="en-ZA" sz="1400" b="1" i="0" u="none" strike="noStrike" dirty="0">
                          <a:solidFill>
                            <a:srgbClr val="FF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34</a:t>
                      </a:r>
                      <a:r>
                        <a:rPr lang="en-ZA" sz="1400" b="1" i="0" u="none" strike="noStrike" baseline="0" dirty="0" smtClean="0">
                          <a:solidFill>
                            <a:srgbClr val="000000"/>
                          </a:solidFill>
                          <a:effectLst/>
                          <a:latin typeface="Arial" panose="020B0604020202020204" pitchFamily="34" charset="0"/>
                        </a:rPr>
                        <a:t> 837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15"/>
                  </a:ext>
                </a:extLst>
              </a:tr>
            </a:tbl>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46</a:t>
            </a:fld>
            <a:endParaRPr lang="en-US" dirty="0"/>
          </a:p>
        </p:txBody>
      </p:sp>
    </p:spTree>
    <p:extLst>
      <p:ext uri="{BB962C8B-B14F-4D97-AF65-F5344CB8AC3E}">
        <p14:creationId xmlns:p14="http://schemas.microsoft.com/office/powerpoint/2010/main" xmlns="" val="24694664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871825" y="561305"/>
            <a:ext cx="8564054" cy="770337"/>
          </a:xfrm>
        </p:spPr>
        <p:txBody>
          <a:bodyPr>
            <a:normAutofit fontScale="90000"/>
          </a:bodyPr>
          <a:lstStyle/>
          <a:p>
            <a:pPr algn="ctr"/>
            <a:r>
              <a:rPr lang="en-ZA" sz="2400" dirty="0"/>
              <a:t>REVENUE ANALYSIS</a:t>
            </a:r>
            <a:br>
              <a:rPr lang="en-ZA" sz="2400" dirty="0"/>
            </a:br>
            <a:r>
              <a:rPr lang="en-ZA" sz="2400" dirty="0"/>
              <a:t>JUNE 2018 vs. JUNE 2019 </a:t>
            </a:r>
            <a:br>
              <a:rPr lang="en-ZA" sz="2400" dirty="0"/>
            </a:br>
            <a:r>
              <a:rPr lang="en-ZA" sz="2400" dirty="0"/>
              <a:t>(R’000)</a:t>
            </a:r>
            <a:r>
              <a:rPr lang="en-ZA" sz="3200" dirty="0"/>
              <a:t/>
            </a:r>
            <a:br>
              <a:rPr lang="en-ZA" sz="3200" dirty="0"/>
            </a:b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5" name="Content Placeholder 4"/>
          <p:cNvGraphicFramePr>
            <a:graphicFrameLocks/>
          </p:cNvGraphicFramePr>
          <p:nvPr>
            <p:extLst>
              <p:ext uri="{D42A27DB-BD31-4B8C-83A1-F6EECF244321}">
                <p14:modId xmlns:p14="http://schemas.microsoft.com/office/powerpoint/2010/main" xmlns="" val="1833688731"/>
              </p:ext>
            </p:extLst>
          </p:nvPr>
        </p:nvGraphicFramePr>
        <p:xfrm>
          <a:off x="95694" y="1122133"/>
          <a:ext cx="10451804" cy="602664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47</a:t>
            </a:fld>
            <a:endParaRPr lang="en-US" dirty="0"/>
          </a:p>
        </p:txBody>
      </p:sp>
    </p:spTree>
    <p:extLst>
      <p:ext uri="{BB962C8B-B14F-4D97-AF65-F5344CB8AC3E}">
        <p14:creationId xmlns:p14="http://schemas.microsoft.com/office/powerpoint/2010/main" xmlns="" val="27349032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871825" y="561305"/>
            <a:ext cx="8564054" cy="770337"/>
          </a:xfrm>
        </p:spPr>
        <p:txBody>
          <a:bodyPr>
            <a:normAutofit fontScale="90000"/>
          </a:bodyPr>
          <a:lstStyle/>
          <a:p>
            <a:pPr algn="ctr"/>
            <a:r>
              <a:rPr lang="en-ZA" sz="2000" dirty="0"/>
              <a:t>ANNUAL EXPENDITURE BUDGET </a:t>
            </a:r>
            <a:br>
              <a:rPr lang="en-ZA" sz="2000" dirty="0"/>
            </a:br>
            <a:r>
              <a:rPr lang="en-ZA" sz="2000" dirty="0"/>
              <a:t>vs </a:t>
            </a:r>
            <a:br>
              <a:rPr lang="en-ZA" sz="2000" dirty="0"/>
            </a:br>
            <a:r>
              <a:rPr lang="en-ZA" sz="2000" dirty="0"/>
              <a:t>ACTUAL QUARTER ONE EXPENDITURE</a:t>
            </a:r>
            <a:br>
              <a:rPr lang="en-ZA" sz="2000" dirty="0"/>
            </a:br>
            <a:r>
              <a:rPr lang="en-ZA" sz="2000" dirty="0"/>
              <a:t>APRIL 2019 - JUNE 2019</a:t>
            </a:r>
            <a:r>
              <a:rPr lang="en-ZA" sz="3200" dirty="0"/>
              <a:t/>
            </a:r>
            <a:br>
              <a:rPr lang="en-ZA" sz="3200" dirty="0"/>
            </a:b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5" name="Content Placeholder 4"/>
          <p:cNvGraphicFramePr>
            <a:graphicFrameLocks/>
          </p:cNvGraphicFramePr>
          <p:nvPr>
            <p:extLst>
              <p:ext uri="{D42A27DB-BD31-4B8C-83A1-F6EECF244321}">
                <p14:modId xmlns:p14="http://schemas.microsoft.com/office/powerpoint/2010/main" xmlns="" val="3721115046"/>
              </p:ext>
            </p:extLst>
          </p:nvPr>
        </p:nvGraphicFramePr>
        <p:xfrm>
          <a:off x="106326" y="1122133"/>
          <a:ext cx="10409273" cy="614481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48</a:t>
            </a:fld>
            <a:endParaRPr lang="en-US" dirty="0"/>
          </a:p>
        </p:txBody>
      </p:sp>
    </p:spTree>
    <p:extLst>
      <p:ext uri="{BB962C8B-B14F-4D97-AF65-F5344CB8AC3E}">
        <p14:creationId xmlns:p14="http://schemas.microsoft.com/office/powerpoint/2010/main" xmlns="" val="3147025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871825" y="561305"/>
            <a:ext cx="8564054" cy="770337"/>
          </a:xfrm>
        </p:spPr>
        <p:txBody>
          <a:bodyPr>
            <a:normAutofit fontScale="90000"/>
          </a:bodyPr>
          <a:lstStyle/>
          <a:p>
            <a:pPr algn="ctr"/>
            <a:r>
              <a:rPr lang="en-ZA" sz="2400" dirty="0"/>
              <a:t>OPERATIONAL EXPENDITURE ANALYSIS</a:t>
            </a:r>
            <a:br>
              <a:rPr lang="en-ZA" sz="2400" dirty="0"/>
            </a:br>
            <a:r>
              <a:rPr lang="en-ZA" sz="2400" dirty="0"/>
              <a:t>JUNE 2019 vs. JUNE 2018</a:t>
            </a:r>
            <a:br>
              <a:rPr lang="en-ZA" sz="2400" dirty="0"/>
            </a:br>
            <a:r>
              <a:rPr lang="en-ZA" sz="2400" dirty="0"/>
              <a:t>(R’000)</a:t>
            </a:r>
            <a:r>
              <a:rPr lang="en-ZA" sz="3200" dirty="0"/>
              <a:t/>
            </a:r>
            <a:br>
              <a:rPr lang="en-ZA" sz="3200" dirty="0"/>
            </a:b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5" name="Content Placeholder 6"/>
          <p:cNvGraphicFramePr>
            <a:graphicFrameLocks/>
          </p:cNvGraphicFramePr>
          <p:nvPr>
            <p:extLst>
              <p:ext uri="{D42A27DB-BD31-4B8C-83A1-F6EECF244321}">
                <p14:modId xmlns:p14="http://schemas.microsoft.com/office/powerpoint/2010/main" xmlns="" val="523323649"/>
              </p:ext>
            </p:extLst>
          </p:nvPr>
        </p:nvGraphicFramePr>
        <p:xfrm>
          <a:off x="1" y="1122133"/>
          <a:ext cx="10688638" cy="607610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49</a:t>
            </a:fld>
            <a:endParaRPr lang="en-US" dirty="0"/>
          </a:p>
        </p:txBody>
      </p:sp>
    </p:spTree>
    <p:extLst>
      <p:ext uri="{BB962C8B-B14F-4D97-AF65-F5344CB8AC3E}">
        <p14:creationId xmlns:p14="http://schemas.microsoft.com/office/powerpoint/2010/main" xmlns="" val="1238385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0075" y="211015"/>
            <a:ext cx="10139533" cy="757113"/>
          </a:xfrm>
        </p:spPr>
        <p:txBody>
          <a:bodyPr>
            <a:normAutofit/>
          </a:bodyPr>
          <a:lstStyle/>
          <a:p>
            <a:r>
              <a:rPr lang="en-ZA" dirty="0" smtClean="0"/>
              <a:t>Outline of part 1: 2018/2019 annual report </a:t>
            </a:r>
            <a:endParaRPr lang="en-ZA" dirty="0"/>
          </a:p>
        </p:txBody>
      </p:sp>
      <p:sp>
        <p:nvSpPr>
          <p:cNvPr id="4" name="Rectangle 1"/>
          <p:cNvSpPr>
            <a:spLocks noGrp="1" noChangeArrowheads="1"/>
          </p:cNvSpPr>
          <p:nvPr>
            <p:ph idx="1"/>
          </p:nvPr>
        </p:nvSpPr>
        <p:spPr bwMode="auto">
          <a:xfrm>
            <a:off x="176288" y="1725002"/>
            <a:ext cx="9837336" cy="6337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514350" lvl="0" indent="-514350">
              <a:buFont typeface="+mj-lt"/>
              <a:buAutoNum type="arabicPeriod"/>
            </a:pPr>
            <a:r>
              <a:rPr lang="en-US" sz="2800" dirty="0" smtClean="0"/>
              <a:t>Key highlights</a:t>
            </a:r>
          </a:p>
          <a:p>
            <a:pPr marL="514350" lvl="0" indent="-514350">
              <a:buFont typeface="+mj-lt"/>
              <a:buAutoNum type="arabicPeriod"/>
            </a:pPr>
            <a:r>
              <a:rPr lang="en-US" sz="2800" dirty="0" smtClean="0"/>
              <a:t>Programme performance</a:t>
            </a:r>
          </a:p>
          <a:p>
            <a:pPr marL="514350" lvl="0" indent="-514350">
              <a:buFont typeface="+mj-lt"/>
              <a:buAutoNum type="arabicPeriod"/>
            </a:pPr>
            <a:r>
              <a:rPr lang="en-US" sz="2800" dirty="0" smtClean="0"/>
              <a:t>Non-financial </a:t>
            </a:r>
            <a:r>
              <a:rPr lang="en-US" sz="2800" dirty="0"/>
              <a:t>performance </a:t>
            </a:r>
            <a:r>
              <a:rPr lang="en-US" sz="2800" dirty="0" smtClean="0"/>
              <a:t>information</a:t>
            </a:r>
          </a:p>
          <a:p>
            <a:pPr marL="514350" lvl="0" indent="-514350">
              <a:buFont typeface="+mj-lt"/>
              <a:buAutoNum type="arabicPeriod"/>
            </a:pPr>
            <a:r>
              <a:rPr lang="en-US" sz="2800" dirty="0" smtClean="0"/>
              <a:t>Financial </a:t>
            </a:r>
            <a:r>
              <a:rPr lang="en-US" sz="2800" dirty="0"/>
              <a:t>Performance Information</a:t>
            </a:r>
          </a:p>
          <a:p>
            <a:pPr marL="0" marR="0" lvl="0" indent="0" algn="l" defTabSz="914400" rtl="0" eaLnBrk="0" fontAlgn="base" latinLnBrk="0" hangingPunct="0">
              <a:lnSpc>
                <a:spcPct val="100000"/>
              </a:lnSpc>
              <a:spcBef>
                <a:spcPct val="0"/>
              </a:spcBef>
              <a:spcAft>
                <a:spcPct val="0"/>
              </a:spcAft>
              <a:buClrTx/>
              <a:buSzTx/>
              <a:buNone/>
              <a:tabLst/>
            </a:pPr>
            <a:endParaRPr lang="en-ZA" altLang="en-US" sz="2800" dirty="0">
              <a:latin typeface="Arial Unicode MS" panose="020B0604020202020204"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ZA" altLang="en-US" sz="2800" b="0" i="0" u="none" strike="noStrike" cap="none" normalizeH="0" baseline="0" dirty="0" smtClean="0">
                <a:ln>
                  <a:noFill/>
                </a:ln>
                <a:solidFill>
                  <a:schemeClr val="tx1"/>
                </a:solidFill>
                <a:effectLst/>
              </a:rPr>
              <a:t> </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F808627B-F915-7940-8094-9D0FE90F5C69}" type="slidenum">
              <a:rPr lang="en-US" smtClean="0"/>
              <a:pPr/>
              <a:t>5</a:t>
            </a:fld>
            <a:endParaRPr lang="en-US" dirty="0"/>
          </a:p>
        </p:txBody>
      </p:sp>
    </p:spTree>
    <p:extLst>
      <p:ext uri="{BB962C8B-B14F-4D97-AF65-F5344CB8AC3E}">
        <p14:creationId xmlns:p14="http://schemas.microsoft.com/office/powerpoint/2010/main" xmlns="" val="2387014221"/>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368" y="0"/>
            <a:ext cx="9620969" cy="1674068"/>
          </a:xfrm>
        </p:spPr>
        <p:txBody>
          <a:bodyPr/>
          <a:lstStyle/>
          <a:p>
            <a:r>
              <a:rPr lang="en-ZA" sz="2791" b="1" dirty="0"/>
              <a:t>CAPITAL EXPENDITURE ANALYSIS</a:t>
            </a:r>
            <a:br>
              <a:rPr lang="en-ZA" sz="2791" b="1" dirty="0"/>
            </a:br>
            <a:r>
              <a:rPr lang="en-ZA" sz="2791" b="1" dirty="0"/>
              <a:t>APRIL – JUNE 2019</a:t>
            </a:r>
          </a:p>
        </p:txBody>
      </p:sp>
      <p:graphicFrame>
        <p:nvGraphicFramePr>
          <p:cNvPr id="18" name="Content Placeholder 17"/>
          <p:cNvGraphicFramePr>
            <a:graphicFrameLocks noGrp="1"/>
          </p:cNvGraphicFramePr>
          <p:nvPr>
            <p:ph idx="1"/>
            <p:extLst/>
          </p:nvPr>
        </p:nvGraphicFramePr>
        <p:xfrm>
          <a:off x="302419" y="1595289"/>
          <a:ext cx="10083800" cy="59675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830955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871825" y="561305"/>
            <a:ext cx="8564054" cy="770337"/>
          </a:xfrm>
        </p:spPr>
        <p:txBody>
          <a:bodyPr>
            <a:normAutofit fontScale="90000"/>
          </a:bodyPr>
          <a:lstStyle/>
          <a:p>
            <a:pPr algn="ctr"/>
            <a:r>
              <a:rPr lang="en-ZA" sz="2400" dirty="0"/>
              <a:t>CAPITAL EXPENDITURE ANALYSIS</a:t>
            </a:r>
            <a:br>
              <a:rPr lang="en-ZA" sz="2400" dirty="0"/>
            </a:br>
            <a:r>
              <a:rPr lang="en-ZA" sz="2400" dirty="0"/>
              <a:t>APRIL – JUNE 2019</a:t>
            </a:r>
            <a:r>
              <a:rPr lang="en-ZA" sz="3200" dirty="0"/>
              <a:t/>
            </a:r>
            <a:br>
              <a:rPr lang="en-ZA" sz="3200" dirty="0"/>
            </a:b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5" name="Content Placeholder 17"/>
          <p:cNvGraphicFramePr>
            <a:graphicFrameLocks/>
          </p:cNvGraphicFramePr>
          <p:nvPr>
            <p:extLst>
              <p:ext uri="{D42A27DB-BD31-4B8C-83A1-F6EECF244321}">
                <p14:modId xmlns:p14="http://schemas.microsoft.com/office/powerpoint/2010/main" xmlns="" val="1965134086"/>
              </p:ext>
            </p:extLst>
          </p:nvPr>
        </p:nvGraphicFramePr>
        <p:xfrm>
          <a:off x="85060" y="1122133"/>
          <a:ext cx="10483703" cy="609737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51</a:t>
            </a:fld>
            <a:endParaRPr lang="en-US" dirty="0"/>
          </a:p>
        </p:txBody>
      </p:sp>
    </p:spTree>
    <p:extLst>
      <p:ext uri="{BB962C8B-B14F-4D97-AF65-F5344CB8AC3E}">
        <p14:creationId xmlns:p14="http://schemas.microsoft.com/office/powerpoint/2010/main" xmlns="" val="20909135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433" y="1077686"/>
            <a:ext cx="7270624" cy="4887685"/>
          </a:xfrm>
        </p:spPr>
        <p:txBody>
          <a:bodyPr/>
          <a:lstStyle/>
          <a:p>
            <a:pPr algn="ct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ZA" sz="3200" dirty="0" smtClean="0">
                <a:latin typeface="Arial" panose="020B0604020202020204" pitchFamily="34" charset="0"/>
                <a:cs typeface="Arial" panose="020B0604020202020204" pitchFamily="34" charset="0"/>
              </a:rPr>
              <a:t/>
            </a:r>
            <a:br>
              <a:rPr lang="en-ZA" sz="3200" dirty="0" smtClean="0">
                <a:latin typeface="Arial" panose="020B0604020202020204" pitchFamily="34" charset="0"/>
                <a:cs typeface="Arial" panose="020B0604020202020204" pitchFamily="34" charset="0"/>
              </a:rPr>
            </a:b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r>
              <a:rPr lang="en-ZA" sz="3200" dirty="0" smtClean="0">
                <a:latin typeface="Arial" panose="020B0604020202020204" pitchFamily="34" charset="0"/>
                <a:cs typeface="Arial" panose="020B0604020202020204" pitchFamily="34" charset="0"/>
              </a:rPr>
              <a:t>2019/2020 second quarter report</a:t>
            </a:r>
            <a:r>
              <a:rPr lang="en-US" sz="3200" dirty="0">
                <a:solidFill>
                  <a:schemeClr val="accent4">
                    <a:lumMod val="65000"/>
                    <a:lumOff val="35000"/>
                  </a:schemeClr>
                </a:solidFill>
                <a:latin typeface="Arial" panose="020B0604020202020204" pitchFamily="34" charset="0"/>
                <a:cs typeface="Arial" panose="020B0604020202020204" pitchFamily="34" charset="0"/>
              </a:rPr>
              <a:t/>
            </a:r>
            <a:br>
              <a:rPr lang="en-US" sz="3200" dirty="0">
                <a:solidFill>
                  <a:schemeClr val="accent4">
                    <a:lumMod val="65000"/>
                    <a:lumOff val="35000"/>
                  </a:schemeClr>
                </a:solidFill>
                <a:latin typeface="Arial" panose="020B0604020202020204" pitchFamily="34" charset="0"/>
                <a:cs typeface="Arial" panose="020B0604020202020204" pitchFamily="34" charset="0"/>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ZA" dirty="0" smtClean="0"/>
              <a:t/>
            </a:r>
            <a:br>
              <a:rPr lang="en-ZA" dirty="0" smtClean="0"/>
            </a:br>
            <a:endParaRPr lang="en-US" dirty="0"/>
          </a:p>
        </p:txBody>
      </p:sp>
    </p:spTree>
    <p:extLst>
      <p:ext uri="{BB962C8B-B14F-4D97-AF65-F5344CB8AC3E}">
        <p14:creationId xmlns:p14="http://schemas.microsoft.com/office/powerpoint/2010/main" xmlns="" val="24198191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211015"/>
            <a:ext cx="10139533" cy="757113"/>
          </a:xfrm>
        </p:spPr>
        <p:txBody>
          <a:bodyPr>
            <a:normAutofit/>
          </a:bodyPr>
          <a:lstStyle/>
          <a:p>
            <a:r>
              <a:rPr lang="en-ZA" dirty="0" smtClean="0"/>
              <a:t>Outline of part 2: 2019/2020 quarter 2 report </a:t>
            </a:r>
            <a:endParaRPr lang="en-ZA" dirty="0"/>
          </a:p>
        </p:txBody>
      </p:sp>
      <p:sp>
        <p:nvSpPr>
          <p:cNvPr id="4" name="Rectangle 1"/>
          <p:cNvSpPr>
            <a:spLocks noGrp="1" noChangeArrowheads="1"/>
          </p:cNvSpPr>
          <p:nvPr>
            <p:ph idx="1"/>
          </p:nvPr>
        </p:nvSpPr>
        <p:spPr bwMode="auto">
          <a:xfrm>
            <a:off x="176288" y="1725002"/>
            <a:ext cx="9837336" cy="6337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514350" lvl="0" indent="-514350">
              <a:buFont typeface="+mj-lt"/>
              <a:buAutoNum type="arabicPeriod"/>
            </a:pPr>
            <a:r>
              <a:rPr lang="en-US" sz="2800" dirty="0" smtClean="0"/>
              <a:t>Key highlights</a:t>
            </a:r>
          </a:p>
          <a:p>
            <a:pPr marL="514350" lvl="0" indent="-514350">
              <a:buFont typeface="+mj-lt"/>
              <a:buAutoNum type="arabicPeriod"/>
            </a:pPr>
            <a:r>
              <a:rPr lang="en-US" sz="2800" dirty="0" smtClean="0"/>
              <a:t>Programme performance</a:t>
            </a:r>
          </a:p>
          <a:p>
            <a:pPr marL="514350" lvl="0" indent="-514350">
              <a:buFont typeface="+mj-lt"/>
              <a:buAutoNum type="arabicPeriod"/>
            </a:pPr>
            <a:r>
              <a:rPr lang="en-US" sz="2800" dirty="0" smtClean="0"/>
              <a:t>Non-financial </a:t>
            </a:r>
            <a:r>
              <a:rPr lang="en-US" sz="2800" dirty="0"/>
              <a:t>performance </a:t>
            </a:r>
            <a:r>
              <a:rPr lang="en-US" sz="2800" dirty="0" smtClean="0"/>
              <a:t>information</a:t>
            </a:r>
          </a:p>
          <a:p>
            <a:pPr marL="514350" lvl="0" indent="-514350">
              <a:buFont typeface="+mj-lt"/>
              <a:buAutoNum type="arabicPeriod"/>
            </a:pPr>
            <a:r>
              <a:rPr lang="en-US" sz="2800" dirty="0" smtClean="0"/>
              <a:t>Financial </a:t>
            </a:r>
            <a:r>
              <a:rPr lang="en-US" sz="2800" dirty="0"/>
              <a:t>Performance Information</a:t>
            </a:r>
          </a:p>
          <a:p>
            <a:pPr marL="0" marR="0" lvl="0" indent="0" algn="l" defTabSz="914400" rtl="0" eaLnBrk="0" fontAlgn="base" latinLnBrk="0" hangingPunct="0">
              <a:lnSpc>
                <a:spcPct val="100000"/>
              </a:lnSpc>
              <a:spcBef>
                <a:spcPct val="0"/>
              </a:spcBef>
              <a:spcAft>
                <a:spcPct val="0"/>
              </a:spcAft>
              <a:buClrTx/>
              <a:buSzTx/>
              <a:buNone/>
              <a:tabLst/>
            </a:pPr>
            <a:endParaRPr lang="en-ZA" altLang="en-US" sz="2800" dirty="0">
              <a:latin typeface="Arial Unicode MS" panose="020B0604020202020204"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ZA" altLang="en-US" sz="2800" b="0" i="0" u="none" strike="noStrike" cap="none" normalizeH="0" baseline="0" dirty="0" smtClean="0">
                <a:ln>
                  <a:noFill/>
                </a:ln>
                <a:solidFill>
                  <a:schemeClr val="tx1"/>
                </a:solidFill>
                <a:effectLst/>
              </a:rPr>
              <a:t> </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ZA" altLang="en-US" sz="2800" dirty="0">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en-ZA"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F808627B-F915-7940-8094-9D0FE90F5C69}" type="slidenum">
              <a:rPr lang="en-US" smtClean="0"/>
              <a:pPr/>
              <a:t>53</a:t>
            </a:fld>
            <a:endParaRPr lang="en-US" dirty="0"/>
          </a:p>
        </p:txBody>
      </p:sp>
    </p:spTree>
    <p:extLst>
      <p:ext uri="{BB962C8B-B14F-4D97-AF65-F5344CB8AC3E}">
        <p14:creationId xmlns:p14="http://schemas.microsoft.com/office/powerpoint/2010/main" xmlns="" val="1329909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96" y="167311"/>
            <a:ext cx="8564054" cy="770337"/>
          </a:xfrm>
        </p:spPr>
        <p:txBody>
          <a:bodyPr>
            <a:normAutofit fontScale="90000"/>
          </a:bodyPr>
          <a:lstStyle/>
          <a:p>
            <a:pPr algn="ctr"/>
            <a:r>
              <a:rPr lang="en-ZA" dirty="0"/>
              <a:t>Quarter 2 (2019/20)</a:t>
            </a:r>
            <a:br>
              <a:rPr lang="en-ZA" dirty="0"/>
            </a:br>
            <a:r>
              <a:rPr lang="en-ZA" dirty="0" smtClean="0"/>
              <a:t>highlights</a:t>
            </a:r>
            <a:endParaRPr lang="en-ZA" dirty="0"/>
          </a:p>
        </p:txBody>
      </p:sp>
      <p:sp>
        <p:nvSpPr>
          <p:cNvPr id="5" name="Content Placeholder 4"/>
          <p:cNvSpPr>
            <a:spLocks noGrp="1"/>
          </p:cNvSpPr>
          <p:nvPr>
            <p:ph idx="1"/>
          </p:nvPr>
        </p:nvSpPr>
        <p:spPr>
          <a:xfrm>
            <a:off x="101600" y="1239520"/>
            <a:ext cx="10322560" cy="5923279"/>
          </a:xfrm>
        </p:spPr>
        <p:txBody>
          <a:bodyPr>
            <a:normAutofit/>
          </a:bodyPr>
          <a:lstStyle/>
          <a:p>
            <a:pPr lvl="0"/>
            <a:r>
              <a:rPr lang="en-US" sz="2800" dirty="0"/>
              <a:t>The tender for the Organisational Design project </a:t>
            </a:r>
            <a:r>
              <a:rPr lang="en-US" sz="2800" dirty="0" smtClean="0"/>
              <a:t>evaluated.</a:t>
            </a:r>
          </a:p>
          <a:p>
            <a:pPr marL="0" lvl="0" indent="0">
              <a:buNone/>
            </a:pPr>
            <a:endParaRPr lang="en-ZA" sz="2800" dirty="0"/>
          </a:p>
          <a:p>
            <a:pPr lvl="0"/>
            <a:r>
              <a:rPr lang="en-US" sz="2800" dirty="0"/>
              <a:t>30 </a:t>
            </a:r>
            <a:r>
              <a:rPr lang="en-US" sz="2800" dirty="0" smtClean="0"/>
              <a:t>Interns </a:t>
            </a:r>
            <a:r>
              <a:rPr lang="en-US" sz="2800" dirty="0"/>
              <a:t>recommended for appointment in the Patent Substantive Search and Examination, after a lengthy recruitment process due to the volume of applications received</a:t>
            </a:r>
            <a:r>
              <a:rPr lang="en-US" sz="2800" dirty="0" smtClean="0"/>
              <a:t>.</a:t>
            </a:r>
          </a:p>
          <a:p>
            <a:pPr marL="0" lvl="0" indent="0">
              <a:buNone/>
            </a:pPr>
            <a:endParaRPr lang="en-ZA" sz="2800" dirty="0"/>
          </a:p>
          <a:p>
            <a:r>
              <a:rPr lang="en-US" sz="2800" dirty="0" smtClean="0">
                <a:latin typeface="Arial" panose="020B0604020202020204" pitchFamily="34" charset="0"/>
                <a:ea typeface="Times New Roman" panose="02020603050405020304" pitchFamily="18" charset="0"/>
              </a:rPr>
              <a:t>The </a:t>
            </a:r>
            <a:r>
              <a:rPr lang="en-US" sz="2800" dirty="0">
                <a:latin typeface="Arial" panose="020B0604020202020204" pitchFamily="34" charset="0"/>
                <a:ea typeface="Times New Roman" panose="02020603050405020304" pitchFamily="18" charset="0"/>
              </a:rPr>
              <a:t>CIPC Executive Committee (ExCo) approved </a:t>
            </a:r>
            <a:r>
              <a:rPr lang="en-US" sz="2800" dirty="0" smtClean="0">
                <a:latin typeface="Arial" panose="020B0604020202020204" pitchFamily="34" charset="0"/>
                <a:ea typeface="Times New Roman" panose="02020603050405020304" pitchFamily="18" charset="0"/>
              </a:rPr>
              <a:t>the </a:t>
            </a:r>
            <a:r>
              <a:rPr lang="en-US" sz="2800" dirty="0">
                <a:latin typeface="Arial" panose="020B0604020202020204" pitchFamily="34" charset="0"/>
                <a:ea typeface="Times New Roman" panose="02020603050405020304" pitchFamily="18" charset="0"/>
              </a:rPr>
              <a:t>Proof of Concept (PoC) for the Industrial Property Automation System (IPAS) to full implementation. </a:t>
            </a:r>
            <a:endParaRPr lang="en-US" sz="2800" dirty="0" smtClean="0">
              <a:latin typeface="Arial" panose="020B0604020202020204" pitchFamily="34" charset="0"/>
              <a:ea typeface="Times New Roman" panose="02020603050405020304" pitchFamily="18" charset="0"/>
            </a:endParaRPr>
          </a:p>
          <a:p>
            <a:endParaRPr lang="en-ZA" dirty="0"/>
          </a:p>
        </p:txBody>
      </p:sp>
      <p:sp>
        <p:nvSpPr>
          <p:cNvPr id="3" name="Slide Number Placeholder 2"/>
          <p:cNvSpPr>
            <a:spLocks noGrp="1"/>
          </p:cNvSpPr>
          <p:nvPr>
            <p:ph type="sldNum" sz="quarter" idx="12"/>
          </p:nvPr>
        </p:nvSpPr>
        <p:spPr/>
        <p:txBody>
          <a:bodyPr/>
          <a:lstStyle/>
          <a:p>
            <a:fld id="{F808627B-F915-7940-8094-9D0FE90F5C69}" type="slidenum">
              <a:rPr lang="en-US" smtClean="0"/>
              <a:pPr/>
              <a:t>54</a:t>
            </a:fld>
            <a:endParaRPr lang="en-US" dirty="0"/>
          </a:p>
        </p:txBody>
      </p:sp>
    </p:spTree>
    <p:extLst>
      <p:ext uri="{BB962C8B-B14F-4D97-AF65-F5344CB8AC3E}">
        <p14:creationId xmlns:p14="http://schemas.microsoft.com/office/powerpoint/2010/main" xmlns="" val="606364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96" y="197791"/>
            <a:ext cx="8564054" cy="770337"/>
          </a:xfrm>
        </p:spPr>
        <p:txBody>
          <a:bodyPr>
            <a:normAutofit fontScale="90000"/>
          </a:bodyPr>
          <a:lstStyle/>
          <a:p>
            <a:r>
              <a:rPr lang="en-ZA" dirty="0" smtClean="0"/>
              <a:t>Q2 programme performance 1: service delivery and access</a:t>
            </a:r>
            <a:endParaRPr lang="en-ZA" dirty="0"/>
          </a:p>
        </p:txBody>
      </p:sp>
      <p:sp>
        <p:nvSpPr>
          <p:cNvPr id="5" name="Content Placeholder 4"/>
          <p:cNvSpPr>
            <a:spLocks noGrp="1"/>
          </p:cNvSpPr>
          <p:nvPr>
            <p:ph idx="1"/>
          </p:nvPr>
        </p:nvSpPr>
        <p:spPr>
          <a:xfrm>
            <a:off x="534432" y="1276987"/>
            <a:ext cx="9619774" cy="4991131"/>
          </a:xfrm>
        </p:spPr>
        <p:txBody>
          <a:bodyPr>
            <a:noAutofit/>
          </a:bodyPr>
          <a:lstStyle/>
          <a:p>
            <a:r>
              <a:rPr lang="en-US" sz="2000" dirty="0"/>
              <a:t>109 310 companies were registered at average of 1 day</a:t>
            </a:r>
            <a:r>
              <a:rPr lang="en-US" sz="2000" dirty="0" smtClean="0"/>
              <a:t>.</a:t>
            </a:r>
          </a:p>
          <a:p>
            <a:pPr marL="0" indent="0">
              <a:buNone/>
            </a:pPr>
            <a:endParaRPr lang="en-US" sz="2000" dirty="0"/>
          </a:p>
          <a:p>
            <a:r>
              <a:rPr lang="en-US" sz="2000" dirty="0"/>
              <a:t>A total of 3 211 co-operative new applications were registered during Q2. 99% (3172) of these applications were registered within two working days. Only 1% (39) were registered outside the turnaround time</a:t>
            </a:r>
            <a:r>
              <a:rPr lang="en-US" sz="2000" dirty="0" smtClean="0"/>
              <a:t>.</a:t>
            </a:r>
          </a:p>
          <a:p>
            <a:pPr marL="0" indent="0">
              <a:buNone/>
            </a:pPr>
            <a:endParaRPr lang="en-ZA" sz="2000" dirty="0"/>
          </a:p>
          <a:p>
            <a:r>
              <a:rPr lang="en-US" sz="2000" dirty="0" smtClean="0"/>
              <a:t>9781 </a:t>
            </a:r>
            <a:r>
              <a:rPr lang="en-US" sz="2000" dirty="0"/>
              <a:t>tickets were logged on the query resolution system  (QRS). The trend of top reasons why customers is the allocation of funds, company registration, name reservations and director </a:t>
            </a:r>
            <a:r>
              <a:rPr lang="en-US" sz="2000" dirty="0" smtClean="0"/>
              <a:t>amendments</a:t>
            </a:r>
          </a:p>
          <a:p>
            <a:pPr marL="0" indent="0">
              <a:buNone/>
            </a:pPr>
            <a:endParaRPr lang="en-US" sz="2000" dirty="0"/>
          </a:p>
          <a:p>
            <a:r>
              <a:rPr lang="en-US" sz="2000" dirty="0"/>
              <a:t>Over 800 000 impressions recorded on social </a:t>
            </a:r>
            <a:r>
              <a:rPr lang="en-US" sz="2000" dirty="0" smtClean="0"/>
              <a:t>media</a:t>
            </a:r>
          </a:p>
          <a:p>
            <a:pPr marL="0" indent="0">
              <a:buNone/>
            </a:pPr>
            <a:endParaRPr lang="en-US" sz="2000" dirty="0"/>
          </a:p>
          <a:p>
            <a:r>
              <a:rPr lang="en-US" sz="2000" dirty="0"/>
              <a:t>The K2 Business Process Management (BPM) project, advanced considerably well with the development of the new name search solution onto the K2 platform, thereby replacing the legacy Verity system. </a:t>
            </a:r>
            <a:r>
              <a:rPr lang="en-US" sz="2000" dirty="0" smtClean="0"/>
              <a:t>The </a:t>
            </a:r>
            <a:r>
              <a:rPr lang="en-US" sz="2000" dirty="0"/>
              <a:t>solution was planned for release with the automated co-operatives registration and customer registration applications.</a:t>
            </a:r>
            <a:endParaRPr lang="en-ZA" sz="2000" dirty="0"/>
          </a:p>
          <a:p>
            <a:endParaRPr lang="en-ZA" sz="2000" dirty="0"/>
          </a:p>
        </p:txBody>
      </p:sp>
      <p:sp>
        <p:nvSpPr>
          <p:cNvPr id="3" name="Slide Number Placeholder 2"/>
          <p:cNvSpPr>
            <a:spLocks noGrp="1"/>
          </p:cNvSpPr>
          <p:nvPr>
            <p:ph type="sldNum" sz="quarter" idx="12"/>
          </p:nvPr>
        </p:nvSpPr>
        <p:spPr/>
        <p:txBody>
          <a:bodyPr/>
          <a:lstStyle/>
          <a:p>
            <a:fld id="{F808627B-F915-7940-8094-9D0FE90F5C69}" type="slidenum">
              <a:rPr lang="en-US" smtClean="0"/>
              <a:pPr/>
              <a:t>55</a:t>
            </a:fld>
            <a:endParaRPr lang="en-US" dirty="0"/>
          </a:p>
        </p:txBody>
      </p:sp>
    </p:spTree>
    <p:extLst>
      <p:ext uri="{BB962C8B-B14F-4D97-AF65-F5344CB8AC3E}">
        <p14:creationId xmlns:p14="http://schemas.microsoft.com/office/powerpoint/2010/main" xmlns="" val="1787089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96" y="167311"/>
            <a:ext cx="8564054" cy="770337"/>
          </a:xfrm>
        </p:spPr>
        <p:txBody>
          <a:bodyPr>
            <a:normAutofit fontScale="90000"/>
          </a:bodyPr>
          <a:lstStyle/>
          <a:p>
            <a:pPr algn="ctr"/>
            <a:r>
              <a:rPr lang="en-ZA" dirty="0"/>
              <a:t>Q2 programme performance </a:t>
            </a:r>
            <a:r>
              <a:rPr lang="en-ZA" dirty="0" smtClean="0"/>
              <a:t>2: innovation and creativity</a:t>
            </a:r>
            <a:endParaRPr lang="en-ZA" dirty="0"/>
          </a:p>
        </p:txBody>
      </p:sp>
      <p:sp>
        <p:nvSpPr>
          <p:cNvPr id="5" name="Content Placeholder 4"/>
          <p:cNvSpPr>
            <a:spLocks noGrp="1"/>
          </p:cNvSpPr>
          <p:nvPr>
            <p:ph idx="1"/>
          </p:nvPr>
        </p:nvSpPr>
        <p:spPr>
          <a:xfrm>
            <a:off x="142240" y="1229360"/>
            <a:ext cx="10261600" cy="5933439"/>
          </a:xfrm>
        </p:spPr>
        <p:txBody>
          <a:bodyPr>
            <a:normAutofit/>
          </a:bodyPr>
          <a:lstStyle/>
          <a:p>
            <a:r>
              <a:rPr lang="en-US" sz="3000" dirty="0"/>
              <a:t>The Screening Committee of the Investor Assistance Programme (IAP) met on 8 July and 28 August 2019 respectively to review applications received from inventors and SMMEs. In total, 38 applications were reviewed, but only 3 applications met the criteria for further support. </a:t>
            </a:r>
            <a:endParaRPr lang="en-US" sz="3000" dirty="0" smtClean="0"/>
          </a:p>
          <a:p>
            <a:pPr marL="0" indent="0">
              <a:buNone/>
            </a:pPr>
            <a:endParaRPr lang="en-ZA" sz="3000" dirty="0"/>
          </a:p>
          <a:p>
            <a:r>
              <a:rPr lang="en-US" sz="3000" dirty="0"/>
              <a:t>The IP for Kids Media Week </a:t>
            </a:r>
            <a:r>
              <a:rPr lang="en-US" sz="3000" dirty="0" smtClean="0"/>
              <a:t>was </a:t>
            </a:r>
            <a:r>
              <a:rPr lang="en-US" sz="3000" dirty="0"/>
              <a:t>hosted </a:t>
            </a:r>
            <a:r>
              <a:rPr lang="en-US" sz="3000" dirty="0" smtClean="0"/>
              <a:t>from </a:t>
            </a:r>
            <a:r>
              <a:rPr lang="en-US" sz="3000" dirty="0"/>
              <a:t>14 – 17 August 2019. About 180 learners from three prominent high schools in Soweto, Gauteng were taken through various workshops on the value of IP and how to be a citizen journalist. </a:t>
            </a:r>
            <a:endParaRPr lang="en-ZA" sz="3000" dirty="0"/>
          </a:p>
          <a:p>
            <a:endParaRPr lang="en-ZA" dirty="0"/>
          </a:p>
        </p:txBody>
      </p:sp>
      <p:sp>
        <p:nvSpPr>
          <p:cNvPr id="3" name="Slide Number Placeholder 2"/>
          <p:cNvSpPr>
            <a:spLocks noGrp="1"/>
          </p:cNvSpPr>
          <p:nvPr>
            <p:ph type="sldNum" sz="quarter" idx="12"/>
          </p:nvPr>
        </p:nvSpPr>
        <p:spPr/>
        <p:txBody>
          <a:bodyPr/>
          <a:lstStyle/>
          <a:p>
            <a:fld id="{F808627B-F915-7940-8094-9D0FE90F5C69}" type="slidenum">
              <a:rPr lang="en-US" smtClean="0"/>
              <a:pPr/>
              <a:t>56</a:t>
            </a:fld>
            <a:endParaRPr lang="en-US" dirty="0"/>
          </a:p>
        </p:txBody>
      </p:sp>
    </p:spTree>
    <p:extLst>
      <p:ext uri="{BB962C8B-B14F-4D97-AF65-F5344CB8AC3E}">
        <p14:creationId xmlns:p14="http://schemas.microsoft.com/office/powerpoint/2010/main" xmlns="" val="2024283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96" y="197791"/>
            <a:ext cx="8564054" cy="770337"/>
          </a:xfrm>
        </p:spPr>
        <p:txBody>
          <a:bodyPr>
            <a:normAutofit fontScale="90000"/>
          </a:bodyPr>
          <a:lstStyle/>
          <a:p>
            <a:r>
              <a:rPr lang="en-ZA" dirty="0" smtClean="0"/>
              <a:t>Q2 programme performance 3: business regulation and reputation</a:t>
            </a:r>
            <a:endParaRPr lang="en-ZA" dirty="0"/>
          </a:p>
        </p:txBody>
      </p:sp>
      <p:sp>
        <p:nvSpPr>
          <p:cNvPr id="5" name="Content Placeholder 4"/>
          <p:cNvSpPr>
            <a:spLocks noGrp="1"/>
          </p:cNvSpPr>
          <p:nvPr>
            <p:ph idx="1"/>
          </p:nvPr>
        </p:nvSpPr>
        <p:spPr>
          <a:xfrm>
            <a:off x="198120" y="1386840"/>
            <a:ext cx="9956086" cy="4896518"/>
          </a:xfrm>
        </p:spPr>
        <p:txBody>
          <a:bodyPr>
            <a:noAutofit/>
          </a:bodyPr>
          <a:lstStyle/>
          <a:p>
            <a:r>
              <a:rPr lang="en-US" sz="1400" dirty="0" smtClean="0"/>
              <a:t>109 310 new companies were registered at an average of 1 day,</a:t>
            </a:r>
          </a:p>
          <a:p>
            <a:pPr marL="0" indent="0">
              <a:buNone/>
            </a:pPr>
            <a:endParaRPr lang="en-US" sz="1400" dirty="0" smtClean="0"/>
          </a:p>
          <a:p>
            <a:r>
              <a:rPr lang="en-US" sz="1400" dirty="0" smtClean="0"/>
              <a:t>3 </a:t>
            </a:r>
            <a:r>
              <a:rPr lang="en-US" sz="1400" dirty="0"/>
              <a:t>211 </a:t>
            </a:r>
            <a:r>
              <a:rPr lang="en-US" sz="1400" dirty="0" smtClean="0"/>
              <a:t>new co-operatives were registered registered at an average of 2 days,</a:t>
            </a:r>
          </a:p>
          <a:p>
            <a:pPr marL="0" indent="0">
              <a:buNone/>
            </a:pPr>
            <a:endParaRPr lang="en-US" sz="1400" dirty="0" smtClean="0"/>
          </a:p>
          <a:p>
            <a:r>
              <a:rPr lang="en-US" sz="1400" dirty="0" smtClean="0"/>
              <a:t>9812 new </a:t>
            </a:r>
            <a:r>
              <a:rPr lang="en-US" sz="1400" dirty="0"/>
              <a:t>trade marks applications </a:t>
            </a:r>
            <a:r>
              <a:rPr lang="en-US" sz="1400" dirty="0" smtClean="0"/>
              <a:t>were processed,</a:t>
            </a:r>
          </a:p>
          <a:p>
            <a:pPr marL="0" indent="0">
              <a:buNone/>
            </a:pPr>
            <a:endParaRPr lang="en-US" sz="1400" dirty="0" smtClean="0"/>
          </a:p>
          <a:p>
            <a:r>
              <a:rPr lang="en-ZA" sz="1400" dirty="0" smtClean="0"/>
              <a:t>There were 292 reportable irregularities,</a:t>
            </a:r>
          </a:p>
          <a:p>
            <a:pPr marL="0" indent="0">
              <a:buNone/>
            </a:pPr>
            <a:endParaRPr lang="en-ZA" sz="1400" dirty="0" smtClean="0"/>
          </a:p>
          <a:p>
            <a:r>
              <a:rPr lang="en-ZA" sz="1400" dirty="0"/>
              <a:t>Compliance notice was issued for the following:</a:t>
            </a:r>
          </a:p>
          <a:p>
            <a:pPr lvl="1"/>
            <a:r>
              <a:rPr lang="en-ZA" sz="1400" dirty="0" smtClean="0"/>
              <a:t>AFRICAN </a:t>
            </a:r>
            <a:r>
              <a:rPr lang="en-ZA" sz="1400" dirty="0"/>
              <a:t>GLOBAL HOLDINGS (PTY) LTD</a:t>
            </a:r>
          </a:p>
          <a:p>
            <a:pPr lvl="1"/>
            <a:r>
              <a:rPr lang="en-ZA" sz="1400" dirty="0"/>
              <a:t>KGWERANO FINANCIAL SERVICES (PTY) </a:t>
            </a:r>
            <a:r>
              <a:rPr lang="en-ZA" sz="1400" dirty="0" smtClean="0"/>
              <a:t>LTD</a:t>
            </a:r>
          </a:p>
          <a:p>
            <a:pPr lvl="1"/>
            <a:endParaRPr lang="en-ZA" sz="1400" dirty="0"/>
          </a:p>
          <a:p>
            <a:r>
              <a:rPr lang="en-US" sz="1400" dirty="0" smtClean="0"/>
              <a:t>As at  the end of September 2019, 15 </a:t>
            </a:r>
            <a:r>
              <a:rPr lang="en-US" sz="1400" dirty="0"/>
              <a:t>351 annual financial statements was received via XBRL and the numbers are steadily increasing. So far the XBRL system is functioning as expected with few glitches </a:t>
            </a:r>
            <a:r>
              <a:rPr lang="en-US" sz="1400" dirty="0" smtClean="0"/>
              <a:t>encountered,</a:t>
            </a:r>
          </a:p>
          <a:p>
            <a:endParaRPr lang="en-ZA" sz="1400" dirty="0"/>
          </a:p>
          <a:p>
            <a:pPr lvl="0"/>
            <a:r>
              <a:rPr lang="en-US" sz="1400" dirty="0" smtClean="0"/>
              <a:t>75 </a:t>
            </a:r>
            <a:r>
              <a:rPr lang="en-US" sz="1400" dirty="0"/>
              <a:t>400 entities were identified as </a:t>
            </a:r>
            <a:r>
              <a:rPr lang="en-US" sz="1400" dirty="0" smtClean="0"/>
              <a:t>having failed </a:t>
            </a:r>
            <a:r>
              <a:rPr lang="en-US" sz="1400" dirty="0"/>
              <a:t>to submit their Annual Returns within 30 Business days after their registration anniversary </a:t>
            </a:r>
            <a:r>
              <a:rPr lang="en-US" sz="1400" dirty="0" smtClean="0"/>
              <a:t>date,</a:t>
            </a:r>
          </a:p>
          <a:p>
            <a:pPr marL="0" lvl="0" indent="0">
              <a:buNone/>
            </a:pPr>
            <a:endParaRPr lang="en-ZA" sz="1400" dirty="0"/>
          </a:p>
          <a:p>
            <a:r>
              <a:rPr lang="en-US" sz="1400" dirty="0" smtClean="0"/>
              <a:t>92</a:t>
            </a:r>
            <a:r>
              <a:rPr lang="en-US" sz="1400" dirty="0"/>
              <a:t> 621 entities were identified before the implementation of the ‘Hard-Stop Functionality’, have submitted Annual Returns but have not submitted their Annual financial statements/ or Financial Accountability Supplements.</a:t>
            </a:r>
            <a:endParaRPr lang="en-ZA" sz="1400" dirty="0"/>
          </a:p>
          <a:p>
            <a:pPr marL="497754" lvl="1" indent="0">
              <a:buNone/>
            </a:pPr>
            <a:endParaRPr lang="en-ZA" sz="1400" dirty="0"/>
          </a:p>
          <a:p>
            <a:endParaRPr lang="en-ZA" sz="1400" dirty="0"/>
          </a:p>
        </p:txBody>
      </p:sp>
      <p:sp>
        <p:nvSpPr>
          <p:cNvPr id="3" name="Slide Number Placeholder 2"/>
          <p:cNvSpPr>
            <a:spLocks noGrp="1"/>
          </p:cNvSpPr>
          <p:nvPr>
            <p:ph type="sldNum" sz="quarter" idx="12"/>
          </p:nvPr>
        </p:nvSpPr>
        <p:spPr/>
        <p:txBody>
          <a:bodyPr/>
          <a:lstStyle/>
          <a:p>
            <a:fld id="{F808627B-F915-7940-8094-9D0FE90F5C69}" type="slidenum">
              <a:rPr lang="en-US" smtClean="0"/>
              <a:pPr/>
              <a:t>57</a:t>
            </a:fld>
            <a:endParaRPr lang="en-US" dirty="0"/>
          </a:p>
        </p:txBody>
      </p:sp>
    </p:spTree>
    <p:extLst>
      <p:ext uri="{BB962C8B-B14F-4D97-AF65-F5344CB8AC3E}">
        <p14:creationId xmlns:p14="http://schemas.microsoft.com/office/powerpoint/2010/main" xmlns="" val="2744766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262720"/>
            <a:ext cx="10464799" cy="770337"/>
          </a:xfrm>
        </p:spPr>
        <p:txBody>
          <a:bodyPr>
            <a:noAutofit/>
          </a:bodyPr>
          <a:lstStyle/>
          <a:p>
            <a:pPr algn="ctr"/>
            <a:r>
              <a:rPr lang="en-ZA" dirty="0"/>
              <a:t>Quarter 2 (2019/20)</a:t>
            </a:r>
            <a:br>
              <a:rPr lang="en-ZA" dirty="0"/>
            </a:br>
            <a:r>
              <a:rPr lang="en-ZA" dirty="0" smtClean="0"/>
              <a:t>Performance </a:t>
            </a:r>
            <a:r>
              <a:rPr lang="en-ZA" dirty="0"/>
              <a:t>Information Summary</a:t>
            </a:r>
          </a:p>
        </p:txBody>
      </p:sp>
      <p:sp>
        <p:nvSpPr>
          <p:cNvPr id="3" name="Content Placeholder 2"/>
          <p:cNvSpPr>
            <a:spLocks noGrp="1"/>
          </p:cNvSpPr>
          <p:nvPr>
            <p:ph idx="1"/>
          </p:nvPr>
        </p:nvSpPr>
        <p:spPr>
          <a:xfrm>
            <a:off x="338488" y="1347712"/>
            <a:ext cx="10126311" cy="5533378"/>
          </a:xfrm>
        </p:spPr>
        <p:txBody>
          <a:bodyPr>
            <a:normAutofit/>
          </a:bodyPr>
          <a:lstStyle/>
          <a:p>
            <a:pPr marL="0" indent="0">
              <a:buNone/>
            </a:pPr>
            <a:r>
              <a:rPr lang="en-ZA" sz="2400" dirty="0" smtClean="0"/>
              <a:t>1. 78% </a:t>
            </a:r>
            <a:r>
              <a:rPr lang="en-ZA" sz="2400" dirty="0"/>
              <a:t>(9) of the targets were met. </a:t>
            </a:r>
            <a:endParaRPr lang="en-ZA" sz="2400" dirty="0" smtClean="0"/>
          </a:p>
          <a:p>
            <a:pPr marL="0" indent="0">
              <a:buNone/>
            </a:pPr>
            <a:endParaRPr lang="en-ZA" sz="2400" dirty="0"/>
          </a:p>
          <a:p>
            <a:pPr marL="0" indent="0">
              <a:buNone/>
            </a:pPr>
            <a:r>
              <a:rPr lang="en-ZA" sz="2400" dirty="0" smtClean="0"/>
              <a:t>2. The following targets were not met:</a:t>
            </a:r>
          </a:p>
          <a:p>
            <a:pPr marL="0" indent="0">
              <a:buNone/>
            </a:pPr>
            <a:endParaRPr lang="en-ZA" sz="2400" dirty="0"/>
          </a:p>
          <a:p>
            <a:pPr>
              <a:buFont typeface="Wingdings" panose="05000000000000000000" pitchFamily="2" charset="2"/>
              <a:buChar char="q"/>
            </a:pPr>
            <a:r>
              <a:rPr lang="en-US" sz="2400" dirty="0"/>
              <a:t>% of Public Companies (entities with an active business status) that have filed annual returns by the end reporting period</a:t>
            </a:r>
            <a:r>
              <a:rPr lang="en-US" sz="2400" dirty="0" smtClean="0"/>
              <a:t>. </a:t>
            </a:r>
          </a:p>
          <a:p>
            <a:pPr lvl="1">
              <a:buFont typeface="Wingdings" panose="05000000000000000000" pitchFamily="2" charset="2"/>
              <a:buChar char="q"/>
            </a:pPr>
            <a:r>
              <a:rPr lang="en-US" sz="1900" dirty="0" smtClean="0"/>
              <a:t>Reason:</a:t>
            </a:r>
          </a:p>
          <a:p>
            <a:pPr marL="0" indent="0">
              <a:buNone/>
            </a:pPr>
            <a:endParaRPr lang="en-US" sz="2400" dirty="0" smtClean="0"/>
          </a:p>
          <a:p>
            <a:pPr>
              <a:buFont typeface="Wingdings" panose="05000000000000000000" pitchFamily="2" charset="2"/>
              <a:buChar char="q"/>
            </a:pPr>
            <a:r>
              <a:rPr lang="en-US" sz="2400" dirty="0"/>
              <a:t>% of Public Companies (entities with an active business status) that have filed audited financial statements on time by the end reporting period</a:t>
            </a:r>
            <a:r>
              <a:rPr lang="en-US" dirty="0" smtClean="0"/>
              <a:t>.</a:t>
            </a:r>
          </a:p>
          <a:p>
            <a:pPr lvl="2">
              <a:buFont typeface="Wingdings" panose="05000000000000000000" pitchFamily="2" charset="2"/>
              <a:buChar char="q"/>
            </a:pPr>
            <a:r>
              <a:rPr lang="en-US" dirty="0" smtClean="0"/>
              <a:t>Reason:</a:t>
            </a:r>
            <a:endParaRPr lang="en-ZA" dirty="0" smtClean="0"/>
          </a:p>
        </p:txBody>
      </p:sp>
      <p:sp>
        <p:nvSpPr>
          <p:cNvPr id="4" name="Slide Number Placeholder 3"/>
          <p:cNvSpPr>
            <a:spLocks noGrp="1"/>
          </p:cNvSpPr>
          <p:nvPr>
            <p:ph type="sldNum" sz="quarter" idx="12"/>
          </p:nvPr>
        </p:nvSpPr>
        <p:spPr/>
        <p:txBody>
          <a:bodyPr/>
          <a:lstStyle/>
          <a:p>
            <a:fld id="{F808627B-F915-7940-8094-9D0FE90F5C69}" type="slidenum">
              <a:rPr lang="en-US" smtClean="0"/>
              <a:pPr/>
              <a:t>58</a:t>
            </a:fld>
            <a:endParaRPr lang="en-US" dirty="0"/>
          </a:p>
        </p:txBody>
      </p:sp>
    </p:spTree>
    <p:extLst>
      <p:ext uri="{BB962C8B-B14F-4D97-AF65-F5344CB8AC3E}">
        <p14:creationId xmlns:p14="http://schemas.microsoft.com/office/powerpoint/2010/main" xmlns="" val="3580434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Q2 performance information: programme 1</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52224766"/>
              </p:ext>
            </p:extLst>
          </p:nvPr>
        </p:nvGraphicFramePr>
        <p:xfrm>
          <a:off x="325121" y="1300481"/>
          <a:ext cx="9733280" cy="5707323"/>
        </p:xfrm>
        <a:graphic>
          <a:graphicData uri="http://schemas.openxmlformats.org/drawingml/2006/table">
            <a:tbl>
              <a:tblPr firstRow="1" firstCol="1" bandRow="1"/>
              <a:tblGrid>
                <a:gridCol w="1615409">
                  <a:extLst>
                    <a:ext uri="{9D8B030D-6E8A-4147-A177-3AD203B41FA5}">
                      <a16:colId xmlns:a16="http://schemas.microsoft.com/office/drawing/2014/main" xmlns="" val="20000"/>
                    </a:ext>
                  </a:extLst>
                </a:gridCol>
                <a:gridCol w="1335195">
                  <a:extLst>
                    <a:ext uri="{9D8B030D-6E8A-4147-A177-3AD203B41FA5}">
                      <a16:colId xmlns:a16="http://schemas.microsoft.com/office/drawing/2014/main" xmlns="" val="20001"/>
                    </a:ext>
                  </a:extLst>
                </a:gridCol>
                <a:gridCol w="1155189">
                  <a:extLst>
                    <a:ext uri="{9D8B030D-6E8A-4147-A177-3AD203B41FA5}">
                      <a16:colId xmlns:a16="http://schemas.microsoft.com/office/drawing/2014/main" xmlns="" val="20002"/>
                    </a:ext>
                  </a:extLst>
                </a:gridCol>
                <a:gridCol w="1170035">
                  <a:extLst>
                    <a:ext uri="{9D8B030D-6E8A-4147-A177-3AD203B41FA5}">
                      <a16:colId xmlns:a16="http://schemas.microsoft.com/office/drawing/2014/main" xmlns="" val="20003"/>
                    </a:ext>
                  </a:extLst>
                </a:gridCol>
                <a:gridCol w="1355607">
                  <a:extLst>
                    <a:ext uri="{9D8B030D-6E8A-4147-A177-3AD203B41FA5}">
                      <a16:colId xmlns:a16="http://schemas.microsoft.com/office/drawing/2014/main" xmlns="" val="20004"/>
                    </a:ext>
                  </a:extLst>
                </a:gridCol>
                <a:gridCol w="1614481">
                  <a:extLst>
                    <a:ext uri="{9D8B030D-6E8A-4147-A177-3AD203B41FA5}">
                      <a16:colId xmlns:a16="http://schemas.microsoft.com/office/drawing/2014/main" xmlns="" val="20005"/>
                    </a:ext>
                  </a:extLst>
                </a:gridCol>
                <a:gridCol w="1487364">
                  <a:extLst>
                    <a:ext uri="{9D8B030D-6E8A-4147-A177-3AD203B41FA5}">
                      <a16:colId xmlns:a16="http://schemas.microsoft.com/office/drawing/2014/main" xmlns="" val="20006"/>
                    </a:ext>
                  </a:extLst>
                </a:gridCol>
              </a:tblGrid>
              <a:tr h="648314">
                <a:tc>
                  <a:txBody>
                    <a:bodyPr/>
                    <a:lstStyle/>
                    <a:p>
                      <a:pPr algn="just">
                        <a:spcAft>
                          <a:spcPts val="0"/>
                        </a:spcAft>
                      </a:pPr>
                      <a:r>
                        <a:rPr lang="en-US" sz="1200" b="1" dirty="0">
                          <a:effectLst/>
                          <a:latin typeface="Arial" panose="020B0604020202020204" pitchFamily="34" charset="0"/>
                          <a:ea typeface="Times New Roman" panose="02020603050405020304" pitchFamily="18" charset="0"/>
                        </a:rPr>
                        <a:t>Output</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1200" b="1" dirty="0">
                          <a:effectLst/>
                          <a:latin typeface="Arial" panose="020B0604020202020204" pitchFamily="34" charset="0"/>
                          <a:ea typeface="Times New Roman" panose="02020603050405020304" pitchFamily="18" charset="0"/>
                        </a:rPr>
                        <a:t>Performance Measure or Indicator</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1200" b="1" dirty="0">
                          <a:effectLst/>
                          <a:latin typeface="Arial" panose="020B0604020202020204" pitchFamily="34" charset="0"/>
                          <a:ea typeface="Times New Roman" panose="02020603050405020304" pitchFamily="18" charset="0"/>
                        </a:rPr>
                        <a:t>2019/20</a:t>
                      </a:r>
                      <a:br>
                        <a:rPr lang="en-US" sz="1200" b="1" dirty="0">
                          <a:effectLst/>
                          <a:latin typeface="Arial" panose="020B0604020202020204" pitchFamily="34" charset="0"/>
                          <a:ea typeface="Times New Roman" panose="02020603050405020304" pitchFamily="18" charset="0"/>
                        </a:rPr>
                      </a:br>
                      <a:r>
                        <a:rPr lang="en-US" sz="1200" b="1" dirty="0">
                          <a:effectLst/>
                          <a:latin typeface="Arial" panose="020B0604020202020204" pitchFamily="34" charset="0"/>
                          <a:ea typeface="Times New Roman" panose="02020603050405020304" pitchFamily="18" charset="0"/>
                        </a:rPr>
                        <a:t>Annual Target</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1200" b="1" dirty="0">
                          <a:effectLst/>
                          <a:latin typeface="Arial" panose="020B0604020202020204" pitchFamily="34" charset="0"/>
                          <a:ea typeface="Times New Roman" panose="02020603050405020304" pitchFamily="18" charset="0"/>
                        </a:rPr>
                        <a:t>2nd Quarter milestones</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1200" b="1" dirty="0">
                          <a:effectLst/>
                          <a:latin typeface="Arial" panose="020B0604020202020204" pitchFamily="34" charset="0"/>
                          <a:ea typeface="Times New Roman" panose="02020603050405020304" pitchFamily="18" charset="0"/>
                        </a:rPr>
                        <a:t>Actual Achievement</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1200" b="1" dirty="0">
                          <a:effectLst/>
                          <a:latin typeface="Arial" panose="020B0604020202020204" pitchFamily="34" charset="0"/>
                          <a:ea typeface="Times New Roman" panose="02020603050405020304" pitchFamily="18" charset="0"/>
                        </a:rPr>
                        <a:t>Reason for Variance</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1200" b="1" dirty="0">
                          <a:effectLst/>
                          <a:latin typeface="Arial" panose="020B0604020202020204" pitchFamily="34" charset="0"/>
                          <a:ea typeface="Times New Roman" panose="02020603050405020304" pitchFamily="18" charset="0"/>
                        </a:rPr>
                        <a:t>Corrective Action</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270131">
                <a:tc gridSpan="7">
                  <a:txBody>
                    <a:bodyPr/>
                    <a:lstStyle/>
                    <a:p>
                      <a:pPr algn="just">
                        <a:spcAft>
                          <a:spcPts val="0"/>
                        </a:spcAft>
                      </a:pPr>
                      <a:r>
                        <a:rPr lang="en-US" sz="1200" b="1" dirty="0">
                          <a:effectLst/>
                          <a:latin typeface="Arial" panose="020B0604020202020204" pitchFamily="34" charset="0"/>
                          <a:ea typeface="Times New Roman" panose="02020603050405020304" pitchFamily="18" charset="0"/>
                        </a:rPr>
                        <a:t>GOAL 1: Reduced administrative compliance burden for companies and IP owners.</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77694">
                <a:tc gridSpan="7">
                  <a:txBody>
                    <a:bodyPr/>
                    <a:lstStyle/>
                    <a:p>
                      <a:pPr algn="just">
                        <a:spcAft>
                          <a:spcPts val="0"/>
                        </a:spcAft>
                      </a:pPr>
                      <a:r>
                        <a:rPr lang="en-US" sz="1200" b="1" dirty="0">
                          <a:effectLst/>
                          <a:latin typeface="Arial" panose="020B0604020202020204" pitchFamily="34" charset="0"/>
                          <a:ea typeface="Times New Roman" panose="02020603050405020304" pitchFamily="18" charset="0"/>
                        </a:rPr>
                        <a:t>Strategic Objective 1.1 24/7 access to all CIPC products and services.</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688834">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Increased </a:t>
                      </a:r>
                      <a:r>
                        <a:rPr lang="en-US" sz="1200" dirty="0" smtClean="0">
                          <a:effectLst/>
                          <a:latin typeface="Arial" panose="020B0604020202020204" pitchFamily="34" charset="0"/>
                          <a:ea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rPr>
                        <a:t>in the website performance for e-services 24/7</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 website performance for e-services 24/7</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panose="020B0604020202020204" pitchFamily="34" charset="0"/>
                          <a:ea typeface="Times New Roman" panose="02020603050405020304" pitchFamily="18" charset="0"/>
                        </a:rPr>
                        <a:t>93%</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panose="020B0604020202020204" pitchFamily="34" charset="0"/>
                          <a:ea typeface="Times New Roman" panose="02020603050405020304" pitchFamily="18" charset="0"/>
                        </a:rPr>
                        <a:t>93%</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panose="020B0604020202020204" pitchFamily="34" charset="0"/>
                          <a:ea typeface="Times New Roman" panose="02020603050405020304" pitchFamily="18" charset="0"/>
                        </a:rPr>
                        <a:t>95%</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Improved Infrastructure</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N/A</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607278">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Increase in the % of CIPC services with an option to file electronically compared to manually filed services </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 of CIPC services with an option to file electronically compared to manually filed services</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panose="020B0604020202020204" pitchFamily="34" charset="0"/>
                          <a:ea typeface="Times New Roman" panose="02020603050405020304" pitchFamily="18" charset="0"/>
                        </a:rPr>
                        <a:t>27% (1% increase)</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panose="020B0604020202020204" pitchFamily="34" charset="0"/>
                          <a:ea typeface="Times New Roman" panose="02020603050405020304" pitchFamily="18" charset="0"/>
                        </a:rPr>
                        <a:t>26%</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panose="020B0604020202020204" pitchFamily="34" charset="0"/>
                          <a:ea typeface="Times New Roman" panose="02020603050405020304" pitchFamily="18" charset="0"/>
                        </a:rPr>
                        <a:t>26%</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N/A</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N/A</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0131">
                <a:tc gridSpan="7">
                  <a:txBody>
                    <a:bodyPr/>
                    <a:lstStyle/>
                    <a:p>
                      <a:pPr algn="just">
                        <a:spcAft>
                          <a:spcPts val="0"/>
                        </a:spcAft>
                      </a:pPr>
                      <a:r>
                        <a:rPr lang="en-US" sz="1200" b="1" dirty="0">
                          <a:effectLst/>
                          <a:latin typeface="Arial" panose="020B0604020202020204" pitchFamily="34" charset="0"/>
                          <a:ea typeface="Times New Roman" panose="02020603050405020304" pitchFamily="18" charset="0"/>
                        </a:rPr>
                        <a:t>Strategic Objective 1.3 Intelligent, innovative, high performance organisational environment.</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5"/>
                  </a:ext>
                </a:extLst>
              </a:tr>
              <a:tr h="1944941">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Increase the score of the customer stakeholder value index</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A score between 1 - 10 of the customer and stakeholder value index, a higher score indicating satisfaction with the CIPC</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7</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Not to be measured</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 name="Slide Number Placeholder 2"/>
          <p:cNvSpPr>
            <a:spLocks noGrp="1"/>
          </p:cNvSpPr>
          <p:nvPr>
            <p:ph type="sldNum" sz="quarter" idx="12"/>
          </p:nvPr>
        </p:nvSpPr>
        <p:spPr/>
        <p:txBody>
          <a:bodyPr/>
          <a:lstStyle/>
          <a:p>
            <a:fld id="{F808627B-F915-7940-8094-9D0FE90F5C69}" type="slidenum">
              <a:rPr lang="en-US" smtClean="0"/>
              <a:pPr/>
              <a:t>59</a:t>
            </a:fld>
            <a:endParaRPr lang="en-US" dirty="0"/>
          </a:p>
        </p:txBody>
      </p:sp>
    </p:spTree>
    <p:extLst>
      <p:ext uri="{BB962C8B-B14F-4D97-AF65-F5344CB8AC3E}">
        <p14:creationId xmlns:p14="http://schemas.microsoft.com/office/powerpoint/2010/main" xmlns="" val="124523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67" y="262720"/>
            <a:ext cx="8887955" cy="770337"/>
          </a:xfrm>
        </p:spPr>
        <p:txBody>
          <a:bodyPr>
            <a:normAutofit/>
          </a:bodyPr>
          <a:lstStyle/>
          <a:p>
            <a:pPr algn="ctr"/>
            <a:r>
              <a:rPr lang="en-ZA" dirty="0" smtClean="0"/>
              <a:t>2018/19 cipc annual report Highlights </a:t>
            </a:r>
            <a:endParaRPr lang="en-ZA" dirty="0"/>
          </a:p>
        </p:txBody>
      </p:sp>
      <p:sp>
        <p:nvSpPr>
          <p:cNvPr id="3" name="Content Placeholder 2"/>
          <p:cNvSpPr>
            <a:spLocks noGrp="1"/>
          </p:cNvSpPr>
          <p:nvPr>
            <p:ph idx="1"/>
          </p:nvPr>
        </p:nvSpPr>
        <p:spPr>
          <a:xfrm>
            <a:off x="338488" y="1347712"/>
            <a:ext cx="10126311" cy="5533378"/>
          </a:xfrm>
        </p:spPr>
        <p:txBody>
          <a:bodyPr>
            <a:noAutofit/>
          </a:bodyPr>
          <a:lstStyle/>
          <a:p>
            <a:r>
              <a:rPr lang="en-ZA" sz="2400" b="1" u="sng" dirty="0"/>
              <a:t>C</a:t>
            </a:r>
            <a:r>
              <a:rPr lang="en-ZA" sz="2400" b="1" u="sng" dirty="0" smtClean="0"/>
              <a:t>lean </a:t>
            </a:r>
            <a:r>
              <a:rPr lang="en-ZA" sz="2400" b="1" u="sng" dirty="0"/>
              <a:t>audit opinion </a:t>
            </a:r>
            <a:r>
              <a:rPr lang="en-ZA" sz="2400" dirty="0"/>
              <a:t>from the Auditor General of South </a:t>
            </a:r>
            <a:r>
              <a:rPr lang="en-ZA" sz="2400" dirty="0" smtClean="0"/>
              <a:t>Africa – with no material misstatements</a:t>
            </a:r>
          </a:p>
          <a:p>
            <a:r>
              <a:rPr lang="en-ZA" sz="2400" dirty="0"/>
              <a:t>The introduction of an electronic financial reporting language, </a:t>
            </a:r>
            <a:r>
              <a:rPr lang="en-ZA" sz="2400" b="1" u="sng" dirty="0"/>
              <a:t>eXtensible Business Reporting Language </a:t>
            </a:r>
            <a:r>
              <a:rPr lang="en-ZA" sz="2400" dirty="0"/>
              <a:t>(XBRL</a:t>
            </a:r>
            <a:r>
              <a:rPr lang="en-ZA" sz="2400" dirty="0" smtClean="0"/>
              <a:t>) (7513 filings as at 31 March 2019, 15296 as at September 2019)</a:t>
            </a:r>
          </a:p>
          <a:p>
            <a:r>
              <a:rPr lang="en-ZA" sz="2400" dirty="0" smtClean="0"/>
              <a:t>Company registration – </a:t>
            </a:r>
            <a:r>
              <a:rPr lang="en-ZA" sz="2400" b="1" i="1" dirty="0" smtClean="0"/>
              <a:t>average 1 day</a:t>
            </a:r>
          </a:p>
          <a:p>
            <a:r>
              <a:rPr lang="en-ZA" sz="2400" b="1" u="sng" dirty="0" smtClean="0"/>
              <a:t>Substantive </a:t>
            </a:r>
            <a:r>
              <a:rPr lang="en-ZA" sz="2400" b="1" u="sng" dirty="0"/>
              <a:t>Search and Examination (SSE) </a:t>
            </a:r>
            <a:r>
              <a:rPr lang="en-ZA" sz="2400" dirty="0"/>
              <a:t>of patent applications in South </a:t>
            </a:r>
            <a:r>
              <a:rPr lang="en-ZA" sz="2400" dirty="0" smtClean="0"/>
              <a:t>Africa - Appointment and training of interns: substantive patent examination </a:t>
            </a:r>
          </a:p>
          <a:p>
            <a:r>
              <a:rPr lang="en-ZA" sz="2400" i="1" dirty="0" smtClean="0"/>
              <a:t>“</a:t>
            </a:r>
            <a:r>
              <a:rPr lang="en-ZA" sz="2400" i="1" dirty="0"/>
              <a:t>Respect for IP growing from the tip of Africa”</a:t>
            </a:r>
            <a:r>
              <a:rPr lang="en-ZA" sz="2400" dirty="0"/>
              <a:t> </a:t>
            </a:r>
            <a:r>
              <a:rPr lang="en-ZA" sz="2400" dirty="0" smtClean="0"/>
              <a:t>conference in </a:t>
            </a:r>
            <a:r>
              <a:rPr lang="en-ZA" sz="2400" dirty="0"/>
              <a:t>November 2018</a:t>
            </a:r>
            <a:r>
              <a:rPr lang="en-ZA" sz="2400" dirty="0" smtClean="0"/>
              <a:t>.</a:t>
            </a:r>
          </a:p>
          <a:p>
            <a:r>
              <a:rPr lang="en-ZA" sz="2400" dirty="0" smtClean="0"/>
              <a:t>CIPC Introduced Mobile App technology</a:t>
            </a:r>
          </a:p>
          <a:p>
            <a:r>
              <a:rPr lang="en-ZA" sz="2400" dirty="0" smtClean="0"/>
              <a:t>First Phases of IT Infrastructure migrations </a:t>
            </a:r>
          </a:p>
        </p:txBody>
      </p:sp>
      <p:sp>
        <p:nvSpPr>
          <p:cNvPr id="4" name="Slide Number Placeholder 3"/>
          <p:cNvSpPr>
            <a:spLocks noGrp="1"/>
          </p:cNvSpPr>
          <p:nvPr>
            <p:ph type="sldNum" sz="quarter" idx="12"/>
          </p:nvPr>
        </p:nvSpPr>
        <p:spPr/>
        <p:txBody>
          <a:bodyPr/>
          <a:lstStyle/>
          <a:p>
            <a:fld id="{F808627B-F915-7940-8094-9D0FE90F5C69}" type="slidenum">
              <a:rPr lang="en-US" smtClean="0"/>
              <a:pPr/>
              <a:t>6</a:t>
            </a:fld>
            <a:endParaRPr lang="en-US" dirty="0"/>
          </a:p>
        </p:txBody>
      </p:sp>
    </p:spTree>
    <p:extLst>
      <p:ext uri="{BB962C8B-B14F-4D97-AF65-F5344CB8AC3E}">
        <p14:creationId xmlns:p14="http://schemas.microsoft.com/office/powerpoint/2010/main" xmlns="" val="17982225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96" y="197791"/>
            <a:ext cx="8564054" cy="770337"/>
          </a:xfrm>
        </p:spPr>
        <p:txBody>
          <a:bodyPr>
            <a:normAutofit fontScale="90000"/>
          </a:bodyPr>
          <a:lstStyle/>
          <a:p>
            <a:r>
              <a:rPr lang="en-ZA" dirty="0" smtClean="0"/>
              <a:t>Q2 performance information: programme 2 </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854320919"/>
              </p:ext>
            </p:extLst>
          </p:nvPr>
        </p:nvGraphicFramePr>
        <p:xfrm>
          <a:off x="325122" y="1259840"/>
          <a:ext cx="9926318" cy="5943600"/>
        </p:xfrm>
        <a:graphic>
          <a:graphicData uri="http://schemas.openxmlformats.org/drawingml/2006/table">
            <a:tbl>
              <a:tblPr firstRow="1" firstCol="1" bandRow="1"/>
              <a:tblGrid>
                <a:gridCol w="1647447">
                  <a:extLst>
                    <a:ext uri="{9D8B030D-6E8A-4147-A177-3AD203B41FA5}">
                      <a16:colId xmlns:a16="http://schemas.microsoft.com/office/drawing/2014/main" xmlns="" val="20000"/>
                    </a:ext>
                  </a:extLst>
                </a:gridCol>
                <a:gridCol w="1361675">
                  <a:extLst>
                    <a:ext uri="{9D8B030D-6E8A-4147-A177-3AD203B41FA5}">
                      <a16:colId xmlns:a16="http://schemas.microsoft.com/office/drawing/2014/main" xmlns="" val="20001"/>
                    </a:ext>
                  </a:extLst>
                </a:gridCol>
                <a:gridCol w="1178100">
                  <a:extLst>
                    <a:ext uri="{9D8B030D-6E8A-4147-A177-3AD203B41FA5}">
                      <a16:colId xmlns:a16="http://schemas.microsoft.com/office/drawing/2014/main" xmlns="" val="20002"/>
                    </a:ext>
                  </a:extLst>
                </a:gridCol>
                <a:gridCol w="1193240">
                  <a:extLst>
                    <a:ext uri="{9D8B030D-6E8A-4147-A177-3AD203B41FA5}">
                      <a16:colId xmlns:a16="http://schemas.microsoft.com/office/drawing/2014/main" xmlns="" val="20003"/>
                    </a:ext>
                  </a:extLst>
                </a:gridCol>
                <a:gridCol w="1382492">
                  <a:extLst>
                    <a:ext uri="{9D8B030D-6E8A-4147-A177-3AD203B41FA5}">
                      <a16:colId xmlns:a16="http://schemas.microsoft.com/office/drawing/2014/main" xmlns="" val="20004"/>
                    </a:ext>
                  </a:extLst>
                </a:gridCol>
                <a:gridCol w="1646501">
                  <a:extLst>
                    <a:ext uri="{9D8B030D-6E8A-4147-A177-3AD203B41FA5}">
                      <a16:colId xmlns:a16="http://schemas.microsoft.com/office/drawing/2014/main" xmlns="" val="20005"/>
                    </a:ext>
                  </a:extLst>
                </a:gridCol>
                <a:gridCol w="1516863">
                  <a:extLst>
                    <a:ext uri="{9D8B030D-6E8A-4147-A177-3AD203B41FA5}">
                      <a16:colId xmlns:a16="http://schemas.microsoft.com/office/drawing/2014/main" xmlns="" val="20006"/>
                    </a:ext>
                  </a:extLst>
                </a:gridCol>
              </a:tblGrid>
              <a:tr h="411479">
                <a:tc>
                  <a:txBody>
                    <a:bodyPr/>
                    <a:lstStyle/>
                    <a:p>
                      <a:pPr algn="just">
                        <a:spcAft>
                          <a:spcPts val="0"/>
                        </a:spcAft>
                      </a:pPr>
                      <a:r>
                        <a:rPr lang="en-US" sz="1200" b="1" dirty="0">
                          <a:effectLst/>
                          <a:latin typeface="Arial" panose="020B0604020202020204" pitchFamily="34" charset="0"/>
                          <a:ea typeface="Times New Roman" panose="02020603050405020304" pitchFamily="18" charset="0"/>
                        </a:rPr>
                        <a:t>Output</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1200" b="1" dirty="0">
                          <a:effectLst/>
                          <a:latin typeface="Arial" panose="020B0604020202020204" pitchFamily="34" charset="0"/>
                          <a:ea typeface="Times New Roman" panose="02020603050405020304" pitchFamily="18" charset="0"/>
                        </a:rPr>
                        <a:t>Performance Measure or Indicator</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1200" b="1" dirty="0">
                          <a:effectLst/>
                          <a:latin typeface="Arial" panose="020B0604020202020204" pitchFamily="34" charset="0"/>
                          <a:ea typeface="Times New Roman" panose="02020603050405020304" pitchFamily="18" charset="0"/>
                        </a:rPr>
                        <a:t>2019/20</a:t>
                      </a:r>
                      <a:br>
                        <a:rPr lang="en-US" sz="1200" b="1" dirty="0">
                          <a:effectLst/>
                          <a:latin typeface="Arial" panose="020B0604020202020204" pitchFamily="34" charset="0"/>
                          <a:ea typeface="Times New Roman" panose="02020603050405020304" pitchFamily="18" charset="0"/>
                        </a:rPr>
                      </a:br>
                      <a:r>
                        <a:rPr lang="en-US" sz="1200" b="1" dirty="0">
                          <a:effectLst/>
                          <a:latin typeface="Arial" panose="020B0604020202020204" pitchFamily="34" charset="0"/>
                          <a:ea typeface="Times New Roman" panose="02020603050405020304" pitchFamily="18" charset="0"/>
                        </a:rPr>
                        <a:t>Annual Target</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1200" b="1" dirty="0">
                          <a:effectLst/>
                          <a:latin typeface="Arial" panose="020B0604020202020204" pitchFamily="34" charset="0"/>
                          <a:ea typeface="Times New Roman" panose="02020603050405020304" pitchFamily="18" charset="0"/>
                        </a:rPr>
                        <a:t>2nd Quarter milestones</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1200" b="1" dirty="0">
                          <a:effectLst/>
                          <a:latin typeface="Arial" panose="020B0604020202020204" pitchFamily="34" charset="0"/>
                          <a:ea typeface="Times New Roman" panose="02020603050405020304" pitchFamily="18" charset="0"/>
                        </a:rPr>
                        <a:t>Actual Achievement</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1200" b="1" dirty="0">
                          <a:effectLst/>
                          <a:latin typeface="Arial" panose="020B0604020202020204" pitchFamily="34" charset="0"/>
                          <a:ea typeface="Times New Roman" panose="02020603050405020304" pitchFamily="18" charset="0"/>
                        </a:rPr>
                        <a:t>Reason for Variance</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1200" b="1" dirty="0">
                          <a:effectLst/>
                          <a:latin typeface="Arial" panose="020B0604020202020204" pitchFamily="34" charset="0"/>
                          <a:ea typeface="Times New Roman" panose="02020603050405020304" pitchFamily="18" charset="0"/>
                        </a:rPr>
                        <a:t>Corrective Action</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71450">
                <a:tc gridSpan="7">
                  <a:txBody>
                    <a:bodyPr/>
                    <a:lstStyle/>
                    <a:p>
                      <a:pPr algn="just">
                        <a:spcAft>
                          <a:spcPts val="0"/>
                        </a:spcAft>
                      </a:pPr>
                      <a:r>
                        <a:rPr lang="en-US" sz="1200" b="1" dirty="0">
                          <a:effectLst/>
                          <a:latin typeface="Arial" panose="020B0604020202020204" pitchFamily="34" charset="0"/>
                          <a:ea typeface="Times New Roman" panose="02020603050405020304" pitchFamily="18" charset="0"/>
                        </a:rPr>
                        <a:t>GOAL 1: Reduced administrative compliance burden for companies and IP owners.</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71450">
                <a:tc gridSpan="7">
                  <a:txBody>
                    <a:bodyPr/>
                    <a:lstStyle/>
                    <a:p>
                      <a:pPr algn="just">
                        <a:spcAft>
                          <a:spcPts val="0"/>
                        </a:spcAft>
                      </a:pPr>
                      <a:r>
                        <a:rPr lang="en-US" sz="1200" b="1" dirty="0">
                          <a:effectLst/>
                          <a:latin typeface="Arial" panose="020B0604020202020204" pitchFamily="34" charset="0"/>
                          <a:ea typeface="Times New Roman" panose="02020603050405020304" pitchFamily="18" charset="0"/>
                        </a:rPr>
                        <a:t>Strategic Objective 1.2 Timely delivery of all CIPC products and services. </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645920">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Reduction in the average number of days to register a company from the date of receipt of a complete application </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The average number of days to register a company from the date of receipt of a complete application.</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panose="020B0604020202020204" pitchFamily="34" charset="0"/>
                          <a:ea typeface="Times New Roman" panose="02020603050405020304" pitchFamily="18" charset="0"/>
                        </a:rPr>
                        <a:t>2</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panose="020B0604020202020204" pitchFamily="34" charset="0"/>
                          <a:ea typeface="Times New Roman" panose="02020603050405020304" pitchFamily="18" charset="0"/>
                        </a:rPr>
                        <a:t>2</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panose="020B0604020202020204" pitchFamily="34" charset="0"/>
                          <a:ea typeface="Times New Roman" panose="02020603050405020304" pitchFamily="18" charset="0"/>
                        </a:rPr>
                        <a:t>1</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Experienced outlook and ICT challenges during quarter 2, however team put extra effort to ensure that application processed within target once systems were back up.</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None Required.  </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71600">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Reduction in the average number of days to register a co-operative from the date of receipt of a complete application.</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The average of the number of days to register a co-operative from the date of receipt of a complete application.</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panose="020B0604020202020204" pitchFamily="34" charset="0"/>
                          <a:ea typeface="Times New Roman" panose="02020603050405020304" pitchFamily="18" charset="0"/>
                        </a:rPr>
                        <a:t>3</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panose="020B0604020202020204" pitchFamily="34" charset="0"/>
                          <a:ea typeface="Times New Roman" panose="02020603050405020304" pitchFamily="18" charset="0"/>
                        </a:rPr>
                        <a:t>3</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panose="020B0604020202020204" pitchFamily="34" charset="0"/>
                          <a:ea typeface="Times New Roman" panose="02020603050405020304" pitchFamily="18" charset="0"/>
                        </a:rPr>
                        <a:t>2</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There was no system challenges experienced during Q2, hence 99% applications were registered within 2 working days.</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None</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1450">
                <a:tc gridSpan="7">
                  <a:txBody>
                    <a:bodyPr/>
                    <a:lstStyle/>
                    <a:p>
                      <a:pPr algn="just">
                        <a:spcAft>
                          <a:spcPts val="0"/>
                        </a:spcAft>
                      </a:pPr>
                      <a:r>
                        <a:rPr lang="en-US" sz="1200" b="1" dirty="0">
                          <a:effectLst/>
                          <a:latin typeface="Arial" panose="020B0604020202020204" pitchFamily="34" charset="0"/>
                          <a:ea typeface="Times New Roman" panose="02020603050405020304" pitchFamily="18" charset="0"/>
                        </a:rPr>
                        <a:t>GOAL 2: A reputable Business Regulation and IP Protection environment in South Africa.</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5"/>
                  </a:ext>
                </a:extLst>
              </a:tr>
              <a:tr h="171450">
                <a:tc gridSpan="7">
                  <a:txBody>
                    <a:bodyPr/>
                    <a:lstStyle/>
                    <a:p>
                      <a:pPr algn="just">
                        <a:spcAft>
                          <a:spcPts val="0"/>
                        </a:spcAft>
                      </a:pPr>
                      <a:r>
                        <a:rPr lang="en-US" sz="1200" b="1" dirty="0">
                          <a:effectLst/>
                          <a:latin typeface="Arial" panose="020B0604020202020204" pitchFamily="34" charset="0"/>
                          <a:ea typeface="Times New Roman" panose="02020603050405020304" pitchFamily="18" charset="0"/>
                        </a:rPr>
                        <a:t>Strategic Objective 2.1: Increased knowledge and awareness on Company and IP Laws.</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6"/>
                  </a:ext>
                </a:extLst>
              </a:tr>
              <a:tr h="1645920">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Increased level of awareness of Company Act and other related legislation.</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Number of education and</a:t>
                      </a:r>
                      <a:br>
                        <a:rPr lang="en-US" sz="1200" dirty="0">
                          <a:effectLst/>
                          <a:latin typeface="Arial" panose="020B0604020202020204" pitchFamily="34" charset="0"/>
                          <a:ea typeface="Times New Roman" panose="02020603050405020304" pitchFamily="18" charset="0"/>
                        </a:rPr>
                      </a:br>
                      <a:r>
                        <a:rPr lang="en-US" sz="1200" dirty="0">
                          <a:effectLst/>
                          <a:latin typeface="Arial" panose="020B0604020202020204" pitchFamily="34" charset="0"/>
                          <a:ea typeface="Times New Roman" panose="02020603050405020304" pitchFamily="18" charset="0"/>
                        </a:rPr>
                        <a:t>awareness events conducted by the CIPC on the Companies Act</a:t>
                      </a:r>
                      <a:br>
                        <a:rPr lang="en-US" sz="1200" dirty="0">
                          <a:effectLst/>
                          <a:latin typeface="Arial" panose="020B0604020202020204" pitchFamily="34" charset="0"/>
                          <a:ea typeface="Times New Roman" panose="02020603050405020304" pitchFamily="18" charset="0"/>
                        </a:rPr>
                      </a:br>
                      <a:r>
                        <a:rPr lang="en-US" sz="1200" dirty="0">
                          <a:effectLst/>
                          <a:latin typeface="Arial" panose="020B0604020202020204" pitchFamily="34" charset="0"/>
                          <a:ea typeface="Times New Roman" panose="02020603050405020304" pitchFamily="18" charset="0"/>
                        </a:rPr>
                        <a:t>and related legislation</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3</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1</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1</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An event was arranged and conducted in Rustenburg on 7 August 2019.</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N/A</a:t>
                      </a:r>
                      <a:endParaRPr lang="en-ZA" sz="1200" dirty="0">
                        <a:effectLst/>
                        <a:latin typeface="Times New Roman" panose="02020603050405020304" pitchFamily="18" charset="0"/>
                        <a:ea typeface="Times New Roman" panose="02020603050405020304" pitchFamily="18" charset="0"/>
                      </a:endParaRPr>
                    </a:p>
                  </a:txBody>
                  <a:tcPr marL="53476" marR="5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3" name="Slide Number Placeholder 2"/>
          <p:cNvSpPr>
            <a:spLocks noGrp="1"/>
          </p:cNvSpPr>
          <p:nvPr>
            <p:ph type="sldNum" sz="quarter" idx="12"/>
          </p:nvPr>
        </p:nvSpPr>
        <p:spPr/>
        <p:txBody>
          <a:bodyPr/>
          <a:lstStyle/>
          <a:p>
            <a:fld id="{F808627B-F915-7940-8094-9D0FE90F5C69}" type="slidenum">
              <a:rPr lang="en-US" smtClean="0"/>
              <a:pPr/>
              <a:t>60</a:t>
            </a:fld>
            <a:endParaRPr lang="en-US" dirty="0"/>
          </a:p>
        </p:txBody>
      </p:sp>
    </p:spTree>
    <p:extLst>
      <p:ext uri="{BB962C8B-B14F-4D97-AF65-F5344CB8AC3E}">
        <p14:creationId xmlns:p14="http://schemas.microsoft.com/office/powerpoint/2010/main" xmlns="" val="6634083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262720"/>
            <a:ext cx="10464799" cy="770337"/>
          </a:xfrm>
        </p:spPr>
        <p:txBody>
          <a:bodyPr>
            <a:noAutofit/>
          </a:bodyPr>
          <a:lstStyle/>
          <a:p>
            <a:pPr algn="ctr"/>
            <a:r>
              <a:rPr lang="en-ZA" dirty="0"/>
              <a:t>Q2 performance information: programme </a:t>
            </a:r>
            <a:r>
              <a:rPr lang="en-ZA" dirty="0" smtClean="0"/>
              <a:t>3</a:t>
            </a:r>
            <a:endParaRPr lang="en-ZA" dirty="0"/>
          </a:p>
        </p:txBody>
      </p:sp>
      <p:sp>
        <p:nvSpPr>
          <p:cNvPr id="3" name="Content Placeholder 2"/>
          <p:cNvSpPr>
            <a:spLocks noGrp="1"/>
          </p:cNvSpPr>
          <p:nvPr>
            <p:ph idx="1"/>
          </p:nvPr>
        </p:nvSpPr>
        <p:spPr>
          <a:xfrm>
            <a:off x="338488" y="1347712"/>
            <a:ext cx="10126311" cy="5533378"/>
          </a:xfrm>
        </p:spPr>
        <p:txBody>
          <a:bodyPr>
            <a:normAutofit/>
          </a:bodyPr>
          <a:lstStyle/>
          <a:p>
            <a:pPr marL="0" indent="0">
              <a:buNone/>
            </a:pPr>
            <a:endParaRPr lang="en-ZA" dirty="0" smtClean="0"/>
          </a:p>
          <a:p>
            <a:endParaRPr lang="en-ZA" dirty="0" smtClean="0"/>
          </a:p>
        </p:txBody>
      </p:sp>
      <p:graphicFrame>
        <p:nvGraphicFramePr>
          <p:cNvPr id="7" name="Table 6"/>
          <p:cNvGraphicFramePr>
            <a:graphicFrameLocks noGrp="1"/>
          </p:cNvGraphicFramePr>
          <p:nvPr>
            <p:extLst>
              <p:ext uri="{D42A27DB-BD31-4B8C-83A1-F6EECF244321}">
                <p14:modId xmlns:p14="http://schemas.microsoft.com/office/powerpoint/2010/main" xmlns="" val="2831922923"/>
              </p:ext>
            </p:extLst>
          </p:nvPr>
        </p:nvGraphicFramePr>
        <p:xfrm>
          <a:off x="81280" y="1178800"/>
          <a:ext cx="10525760" cy="6080760"/>
        </p:xfrm>
        <a:graphic>
          <a:graphicData uri="http://schemas.openxmlformats.org/drawingml/2006/table">
            <a:tbl>
              <a:tblPr firstRow="1" firstCol="1" bandRow="1"/>
              <a:tblGrid>
                <a:gridCol w="1746935">
                  <a:extLst>
                    <a:ext uri="{9D8B030D-6E8A-4147-A177-3AD203B41FA5}">
                      <a16:colId xmlns:a16="http://schemas.microsoft.com/office/drawing/2014/main" xmlns="" val="20000"/>
                    </a:ext>
                  </a:extLst>
                </a:gridCol>
                <a:gridCol w="1443906">
                  <a:extLst>
                    <a:ext uri="{9D8B030D-6E8A-4147-A177-3AD203B41FA5}">
                      <a16:colId xmlns:a16="http://schemas.microsoft.com/office/drawing/2014/main" xmlns="" val="20001"/>
                    </a:ext>
                  </a:extLst>
                </a:gridCol>
                <a:gridCol w="1249245">
                  <a:extLst>
                    <a:ext uri="{9D8B030D-6E8A-4147-A177-3AD203B41FA5}">
                      <a16:colId xmlns:a16="http://schemas.microsoft.com/office/drawing/2014/main" xmlns="" val="20002"/>
                    </a:ext>
                  </a:extLst>
                </a:gridCol>
                <a:gridCol w="1265300">
                  <a:extLst>
                    <a:ext uri="{9D8B030D-6E8A-4147-A177-3AD203B41FA5}">
                      <a16:colId xmlns:a16="http://schemas.microsoft.com/office/drawing/2014/main" xmlns="" val="20003"/>
                    </a:ext>
                  </a:extLst>
                </a:gridCol>
                <a:gridCol w="1465980">
                  <a:extLst>
                    <a:ext uri="{9D8B030D-6E8A-4147-A177-3AD203B41FA5}">
                      <a16:colId xmlns:a16="http://schemas.microsoft.com/office/drawing/2014/main" xmlns="" val="20004"/>
                    </a:ext>
                  </a:extLst>
                </a:gridCol>
                <a:gridCol w="1745930">
                  <a:extLst>
                    <a:ext uri="{9D8B030D-6E8A-4147-A177-3AD203B41FA5}">
                      <a16:colId xmlns:a16="http://schemas.microsoft.com/office/drawing/2014/main" xmlns="" val="20005"/>
                    </a:ext>
                  </a:extLst>
                </a:gridCol>
                <a:gridCol w="1608464">
                  <a:extLst>
                    <a:ext uri="{9D8B030D-6E8A-4147-A177-3AD203B41FA5}">
                      <a16:colId xmlns:a16="http://schemas.microsoft.com/office/drawing/2014/main" xmlns="" val="20006"/>
                    </a:ext>
                  </a:extLst>
                </a:gridCol>
              </a:tblGrid>
              <a:tr h="276653">
                <a:tc>
                  <a:txBody>
                    <a:bodyPr/>
                    <a:lstStyle/>
                    <a:p>
                      <a:pPr algn="just">
                        <a:spcAft>
                          <a:spcPts val="0"/>
                        </a:spcAft>
                      </a:pPr>
                      <a:r>
                        <a:rPr lang="en-US" sz="950" b="1" dirty="0">
                          <a:effectLst/>
                          <a:latin typeface="Arial" panose="020B0604020202020204" pitchFamily="34" charset="0"/>
                          <a:ea typeface="Times New Roman" panose="02020603050405020304" pitchFamily="18" charset="0"/>
                        </a:rPr>
                        <a:t>Output</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950" b="1" dirty="0">
                          <a:effectLst/>
                          <a:latin typeface="Arial" panose="020B0604020202020204" pitchFamily="34" charset="0"/>
                          <a:ea typeface="Times New Roman" panose="02020603050405020304" pitchFamily="18" charset="0"/>
                        </a:rPr>
                        <a:t>Performance Measure or Indicator</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950" b="1" dirty="0">
                          <a:effectLst/>
                          <a:latin typeface="Arial" panose="020B0604020202020204" pitchFamily="34" charset="0"/>
                          <a:ea typeface="Times New Roman" panose="02020603050405020304" pitchFamily="18" charset="0"/>
                        </a:rPr>
                        <a:t>2019/20</a:t>
                      </a:r>
                      <a:br>
                        <a:rPr lang="en-US" sz="950" b="1" dirty="0">
                          <a:effectLst/>
                          <a:latin typeface="Arial" panose="020B0604020202020204" pitchFamily="34" charset="0"/>
                          <a:ea typeface="Times New Roman" panose="02020603050405020304" pitchFamily="18" charset="0"/>
                        </a:rPr>
                      </a:br>
                      <a:r>
                        <a:rPr lang="en-US" sz="950" b="1" dirty="0">
                          <a:effectLst/>
                          <a:latin typeface="Arial" panose="020B0604020202020204" pitchFamily="34" charset="0"/>
                          <a:ea typeface="Times New Roman" panose="02020603050405020304" pitchFamily="18" charset="0"/>
                        </a:rPr>
                        <a:t>Annual Target</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950" b="1" dirty="0">
                          <a:effectLst/>
                          <a:latin typeface="Arial" panose="020B0604020202020204" pitchFamily="34" charset="0"/>
                          <a:ea typeface="Times New Roman" panose="02020603050405020304" pitchFamily="18" charset="0"/>
                        </a:rPr>
                        <a:t>2nd Quarter milestones</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950" b="1" dirty="0">
                          <a:effectLst/>
                          <a:latin typeface="Arial" panose="020B0604020202020204" pitchFamily="34" charset="0"/>
                          <a:ea typeface="Times New Roman" panose="02020603050405020304" pitchFamily="18" charset="0"/>
                        </a:rPr>
                        <a:t>Actual Achievement</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950" b="1" dirty="0">
                          <a:effectLst/>
                          <a:latin typeface="Arial" panose="020B0604020202020204" pitchFamily="34" charset="0"/>
                          <a:ea typeface="Times New Roman" panose="02020603050405020304" pitchFamily="18" charset="0"/>
                        </a:rPr>
                        <a:t>Reason for Variance</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950" b="1" dirty="0">
                          <a:effectLst/>
                          <a:latin typeface="Arial" panose="020B0604020202020204" pitchFamily="34" charset="0"/>
                          <a:ea typeface="Times New Roman" panose="02020603050405020304" pitchFamily="18" charset="0"/>
                        </a:rPr>
                        <a:t>Corrective Action</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38327">
                <a:tc gridSpan="7">
                  <a:txBody>
                    <a:bodyPr/>
                    <a:lstStyle/>
                    <a:p>
                      <a:pPr algn="just">
                        <a:spcAft>
                          <a:spcPts val="0"/>
                        </a:spcAft>
                      </a:pPr>
                      <a:r>
                        <a:rPr lang="en-US" sz="950" b="1" dirty="0">
                          <a:effectLst/>
                          <a:latin typeface="Arial" panose="020B0604020202020204" pitchFamily="34" charset="0"/>
                          <a:ea typeface="Times New Roman" panose="02020603050405020304" pitchFamily="18" charset="0"/>
                        </a:rPr>
                        <a:t>Strategic Objective 1.2 Timely delivery of all CIPC products and services. </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829960">
                <a:tc>
                  <a:txBody>
                    <a:bodyPr/>
                    <a:lstStyle/>
                    <a:p>
                      <a:pPr algn="just">
                        <a:spcAft>
                          <a:spcPts val="0"/>
                        </a:spcAft>
                      </a:pPr>
                      <a:r>
                        <a:rPr lang="en-US" sz="950" dirty="0">
                          <a:effectLst/>
                          <a:latin typeface="Arial" panose="020B0604020202020204" pitchFamily="34" charset="0"/>
                          <a:ea typeface="Times New Roman" panose="02020603050405020304" pitchFamily="18" charset="0"/>
                        </a:rPr>
                        <a:t>Reduction in the average number of days to register a company from the date of receipt of a complete application </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The average number of days to register a company from the date of receipt of a complete application.</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50" dirty="0">
                          <a:effectLst/>
                          <a:latin typeface="Arial" panose="020B0604020202020204" pitchFamily="34" charset="0"/>
                          <a:ea typeface="Times New Roman" panose="02020603050405020304" pitchFamily="18" charset="0"/>
                        </a:rPr>
                        <a:t>2</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50" dirty="0">
                          <a:effectLst/>
                          <a:latin typeface="Arial" panose="020B0604020202020204" pitchFamily="34" charset="0"/>
                          <a:ea typeface="Times New Roman" panose="02020603050405020304" pitchFamily="18" charset="0"/>
                        </a:rPr>
                        <a:t>2</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50" dirty="0">
                          <a:effectLst/>
                          <a:latin typeface="Arial" panose="020B0604020202020204" pitchFamily="34" charset="0"/>
                          <a:ea typeface="Times New Roman" panose="02020603050405020304" pitchFamily="18" charset="0"/>
                        </a:rPr>
                        <a:t>1</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Experienced outlook and ICT challenges during quarter 2, however team put extra effort to ensure that application processed within target once systems were back up.</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None Required.  </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12732">
                <a:tc>
                  <a:txBody>
                    <a:bodyPr/>
                    <a:lstStyle/>
                    <a:p>
                      <a:pPr algn="just">
                        <a:spcAft>
                          <a:spcPts val="0"/>
                        </a:spcAft>
                      </a:pPr>
                      <a:r>
                        <a:rPr lang="en-US" sz="950" dirty="0">
                          <a:effectLst/>
                          <a:latin typeface="Arial" panose="020B0604020202020204" pitchFamily="34" charset="0"/>
                          <a:ea typeface="Times New Roman" panose="02020603050405020304" pitchFamily="18" charset="0"/>
                        </a:rPr>
                        <a:t>Reduction in the average number of days to register a co-operative from the date of receipt of a complete application.</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The average of the number of days to register a co-operative from the date of receipt of a complete application.</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50" dirty="0">
                          <a:effectLst/>
                          <a:latin typeface="Arial" panose="020B0604020202020204" pitchFamily="34" charset="0"/>
                          <a:ea typeface="Times New Roman" panose="02020603050405020304" pitchFamily="18" charset="0"/>
                        </a:rPr>
                        <a:t>3</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50" dirty="0">
                          <a:effectLst/>
                          <a:latin typeface="Arial" panose="020B0604020202020204" pitchFamily="34" charset="0"/>
                          <a:ea typeface="Times New Roman" panose="02020603050405020304" pitchFamily="18" charset="0"/>
                        </a:rPr>
                        <a:t>3</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50" dirty="0">
                          <a:effectLst/>
                          <a:latin typeface="Arial" panose="020B0604020202020204" pitchFamily="34" charset="0"/>
                          <a:ea typeface="Times New Roman" panose="02020603050405020304" pitchFamily="18" charset="0"/>
                        </a:rPr>
                        <a:t>2</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There was no system challenges experienced during Q2, hence 99% applications were registered within 2 working days.</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None</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8327">
                <a:tc gridSpan="7">
                  <a:txBody>
                    <a:bodyPr/>
                    <a:lstStyle/>
                    <a:p>
                      <a:pPr algn="just">
                        <a:spcAft>
                          <a:spcPts val="0"/>
                        </a:spcAft>
                      </a:pPr>
                      <a:r>
                        <a:rPr lang="en-US" sz="950" b="1" dirty="0">
                          <a:effectLst/>
                          <a:latin typeface="Arial" panose="020B0604020202020204" pitchFamily="34" charset="0"/>
                          <a:ea typeface="Times New Roman" panose="02020603050405020304" pitchFamily="18" charset="0"/>
                        </a:rPr>
                        <a:t>GOAL 2: A reputable Business Regulation and IP Protection environment in South Africa.</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138327">
                <a:tc gridSpan="7">
                  <a:txBody>
                    <a:bodyPr/>
                    <a:lstStyle/>
                    <a:p>
                      <a:pPr algn="just">
                        <a:spcAft>
                          <a:spcPts val="0"/>
                        </a:spcAft>
                      </a:pPr>
                      <a:r>
                        <a:rPr lang="en-US" sz="950" b="1" dirty="0">
                          <a:effectLst/>
                          <a:latin typeface="Arial" panose="020B0604020202020204" pitchFamily="34" charset="0"/>
                          <a:ea typeface="Times New Roman" panose="02020603050405020304" pitchFamily="18" charset="0"/>
                        </a:rPr>
                        <a:t>Strategic Objective 2.1: Increased knowledge and awareness on Company and IP Laws.</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5"/>
                  </a:ext>
                </a:extLst>
              </a:tr>
              <a:tr h="712732">
                <a:tc>
                  <a:txBody>
                    <a:bodyPr/>
                    <a:lstStyle/>
                    <a:p>
                      <a:pPr algn="just">
                        <a:spcAft>
                          <a:spcPts val="0"/>
                        </a:spcAft>
                      </a:pPr>
                      <a:r>
                        <a:rPr lang="en-US" sz="950" dirty="0">
                          <a:effectLst/>
                          <a:latin typeface="Arial" panose="020B0604020202020204" pitchFamily="34" charset="0"/>
                          <a:ea typeface="Times New Roman" panose="02020603050405020304" pitchFamily="18" charset="0"/>
                        </a:rPr>
                        <a:t>Increased level of awareness of Company Act and other related legislation.</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Number of education and</a:t>
                      </a:r>
                      <a:br>
                        <a:rPr lang="en-US" sz="950" dirty="0">
                          <a:effectLst/>
                          <a:latin typeface="Arial" panose="020B0604020202020204" pitchFamily="34" charset="0"/>
                          <a:ea typeface="Times New Roman" panose="02020603050405020304" pitchFamily="18" charset="0"/>
                        </a:rPr>
                      </a:br>
                      <a:r>
                        <a:rPr lang="en-US" sz="950" dirty="0">
                          <a:effectLst/>
                          <a:latin typeface="Arial" panose="020B0604020202020204" pitchFamily="34" charset="0"/>
                          <a:ea typeface="Times New Roman" panose="02020603050405020304" pitchFamily="18" charset="0"/>
                        </a:rPr>
                        <a:t>awareness events conducted by the CIPC on the Companies Act</a:t>
                      </a:r>
                      <a:br>
                        <a:rPr lang="en-US" sz="950" dirty="0">
                          <a:effectLst/>
                          <a:latin typeface="Arial" panose="020B0604020202020204" pitchFamily="34" charset="0"/>
                          <a:ea typeface="Times New Roman" panose="02020603050405020304" pitchFamily="18" charset="0"/>
                        </a:rPr>
                      </a:br>
                      <a:r>
                        <a:rPr lang="en-US" sz="950" dirty="0">
                          <a:effectLst/>
                          <a:latin typeface="Arial" panose="020B0604020202020204" pitchFamily="34" charset="0"/>
                          <a:ea typeface="Times New Roman" panose="02020603050405020304" pitchFamily="18" charset="0"/>
                        </a:rPr>
                        <a:t>and related legislation</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3</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1</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1</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An event was arranged and conducted in Rustenburg on 7 August 2019.</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N/A</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38327">
                <a:tc gridSpan="7">
                  <a:txBody>
                    <a:bodyPr/>
                    <a:lstStyle/>
                    <a:p>
                      <a:pPr algn="just">
                        <a:spcAft>
                          <a:spcPts val="0"/>
                        </a:spcAft>
                      </a:pPr>
                      <a:r>
                        <a:rPr lang="en-US" sz="950" b="1" dirty="0">
                          <a:effectLst/>
                          <a:latin typeface="Arial" panose="020B0604020202020204" pitchFamily="34" charset="0"/>
                          <a:ea typeface="Times New Roman" panose="02020603050405020304" pitchFamily="18" charset="0"/>
                        </a:rPr>
                        <a:t>Strategic Objective 2.2 Improved compliance with the Company and IP Laws</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7"/>
                  </a:ext>
                </a:extLst>
              </a:tr>
              <a:tr h="1798247">
                <a:tc>
                  <a:txBody>
                    <a:bodyPr/>
                    <a:lstStyle/>
                    <a:p>
                      <a:pPr algn="just">
                        <a:spcAft>
                          <a:spcPts val="0"/>
                        </a:spcAft>
                      </a:pPr>
                      <a:r>
                        <a:rPr lang="en-US" sz="950" dirty="0">
                          <a:effectLst/>
                          <a:latin typeface="Arial" panose="020B0604020202020204" pitchFamily="34" charset="0"/>
                          <a:ea typeface="Times New Roman" panose="02020603050405020304" pitchFamily="18" charset="0"/>
                        </a:rPr>
                        <a:t>Increased % of Public Companies (entities with an “active business” status) that have filed annual returns by the reporting period </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 of Public Companies (entities with an active business status) that have filed annual returns by the end reporting period.</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75%</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60%</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57%</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During 2018-2019 comparative period, a 7% decrease (or 31 less public companies) was noted for "in time" filings for public companies in comparison to 2017-2018.  For the current period, a decrease of 21% has been noted.  It is suspected that the mandatory filing of Audited Financial Statements may have contributed to the low filing rate.</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During Quarter 3, a survey will be undertaken to confirm why public companies are not filing annual returns on time. It is also a consideration that the filing rate could improve during the remainder of the financial year since public companies becoming due during quarter 1, may still file during quarter 2, 3 or 4.</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968287">
                <a:tc>
                  <a:txBody>
                    <a:bodyPr/>
                    <a:lstStyle/>
                    <a:p>
                      <a:pPr algn="just">
                        <a:spcAft>
                          <a:spcPts val="0"/>
                        </a:spcAft>
                      </a:pPr>
                      <a:r>
                        <a:rPr lang="en-US" sz="950" dirty="0">
                          <a:effectLst/>
                          <a:latin typeface="Arial" panose="020B0604020202020204" pitchFamily="34" charset="0"/>
                          <a:ea typeface="Times New Roman" panose="02020603050405020304" pitchFamily="18" charset="0"/>
                        </a:rPr>
                        <a:t>Increased % of Public Companies (entities with an “active business” status) that have filed audited financial statements on time by the end of the reporting period </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 of Public Companies (entities with an active business status) that have filed audited financial statements on time by the end reporting period.</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60%</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60%</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39%</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Investigation steps will be implemented to take additional punitive steps (in addition to penalties) towards public companies who contravene Section 33 which will include compliance notices</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50" dirty="0">
                          <a:effectLst/>
                          <a:latin typeface="Arial" panose="020B0604020202020204" pitchFamily="34" charset="0"/>
                          <a:ea typeface="Times New Roman" panose="02020603050405020304" pitchFamily="18" charset="0"/>
                        </a:rPr>
                        <a:t>Investigations to be initiated and compliance notices issued against contravening entities.</a:t>
                      </a:r>
                      <a:endParaRPr lang="en-ZA" sz="950" dirty="0">
                        <a:effectLst/>
                        <a:latin typeface="Times New Roman" panose="02020603050405020304" pitchFamily="18" charset="0"/>
                        <a:ea typeface="Times New Roman" panose="02020603050405020304" pitchFamily="18" charset="0"/>
                      </a:endParaRPr>
                    </a:p>
                  </a:txBody>
                  <a:tcPr marL="27390" marR="27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4" name="Slide Number Placeholder 3"/>
          <p:cNvSpPr>
            <a:spLocks noGrp="1"/>
          </p:cNvSpPr>
          <p:nvPr>
            <p:ph type="sldNum" sz="quarter" idx="12"/>
          </p:nvPr>
        </p:nvSpPr>
        <p:spPr/>
        <p:txBody>
          <a:bodyPr/>
          <a:lstStyle/>
          <a:p>
            <a:fld id="{F808627B-F915-7940-8094-9D0FE90F5C69}" type="slidenum">
              <a:rPr lang="en-US" smtClean="0"/>
              <a:pPr/>
              <a:t>61</a:t>
            </a:fld>
            <a:endParaRPr lang="en-US" dirty="0"/>
          </a:p>
        </p:txBody>
      </p:sp>
    </p:spTree>
    <p:extLst>
      <p:ext uri="{BB962C8B-B14F-4D97-AF65-F5344CB8AC3E}">
        <p14:creationId xmlns:p14="http://schemas.microsoft.com/office/powerpoint/2010/main" xmlns="" val="12251949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433" y="1077686"/>
            <a:ext cx="7270624" cy="4887685"/>
          </a:xfrm>
        </p:spPr>
        <p:txBody>
          <a:bodyPr/>
          <a:lstStyle/>
          <a:p>
            <a:pPr algn="ct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ZA" sz="3200" dirty="0" smtClean="0">
                <a:latin typeface="Arial" panose="020B0604020202020204" pitchFamily="34" charset="0"/>
                <a:cs typeface="Arial" panose="020B0604020202020204" pitchFamily="34" charset="0"/>
              </a:rPr>
              <a:t/>
            </a:r>
            <a:br>
              <a:rPr lang="en-ZA" sz="3200" dirty="0" smtClean="0">
                <a:latin typeface="Arial" panose="020B0604020202020204" pitchFamily="34" charset="0"/>
                <a:cs typeface="Arial" panose="020B0604020202020204" pitchFamily="34" charset="0"/>
              </a:rPr>
            </a:b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r>
              <a:rPr lang="en-ZA" sz="3200" dirty="0" smtClean="0">
                <a:latin typeface="Arial" panose="020B0604020202020204" pitchFamily="34" charset="0"/>
                <a:cs typeface="Arial" panose="020B0604020202020204" pitchFamily="34" charset="0"/>
              </a:rPr>
              <a:t>2019/2020 SECOND quarter </a:t>
            </a: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r>
              <a:rPr lang="en-ZA" sz="3200" dirty="0" smtClean="0">
                <a:latin typeface="Arial" panose="020B0604020202020204" pitchFamily="34" charset="0"/>
                <a:cs typeface="Arial" panose="020B0604020202020204" pitchFamily="34" charset="0"/>
              </a:rPr>
              <a:t>FINANCIAL INFORMATION</a:t>
            </a:r>
            <a:r>
              <a:rPr lang="en-US" sz="3200" dirty="0">
                <a:solidFill>
                  <a:schemeClr val="accent4">
                    <a:lumMod val="65000"/>
                    <a:lumOff val="35000"/>
                  </a:schemeClr>
                </a:solidFill>
                <a:latin typeface="Arial" panose="020B0604020202020204" pitchFamily="34" charset="0"/>
                <a:cs typeface="Arial" panose="020B0604020202020204" pitchFamily="34" charset="0"/>
              </a:rPr>
              <a:t/>
            </a:r>
            <a:br>
              <a:rPr lang="en-US" sz="3200" dirty="0">
                <a:solidFill>
                  <a:schemeClr val="accent4">
                    <a:lumMod val="65000"/>
                    <a:lumOff val="35000"/>
                  </a:schemeClr>
                </a:solidFill>
                <a:latin typeface="Arial" panose="020B0604020202020204" pitchFamily="34" charset="0"/>
                <a:cs typeface="Arial" panose="020B0604020202020204" pitchFamily="34" charset="0"/>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ZA" dirty="0" smtClean="0"/>
              <a:t/>
            </a:r>
            <a:br>
              <a:rPr lang="en-ZA" dirty="0" smtClean="0"/>
            </a:br>
            <a:endParaRPr lang="en-US" dirty="0"/>
          </a:p>
        </p:txBody>
      </p:sp>
    </p:spTree>
    <p:extLst>
      <p:ext uri="{BB962C8B-B14F-4D97-AF65-F5344CB8AC3E}">
        <p14:creationId xmlns:p14="http://schemas.microsoft.com/office/powerpoint/2010/main" xmlns="" val="10572532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191787"/>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871825" y="351796"/>
            <a:ext cx="8564054" cy="770337"/>
          </a:xfrm>
        </p:spPr>
        <p:txBody>
          <a:bodyPr>
            <a:normAutofit fontScale="90000"/>
          </a:bodyPr>
          <a:lstStyle/>
          <a:p>
            <a:pPr algn="ctr"/>
            <a:r>
              <a:rPr lang="en-ZA" sz="2400" dirty="0"/>
              <a:t>OVERVIEW OF THE ANNUAL BUDGET</a:t>
            </a:r>
            <a:r>
              <a:rPr lang="en-ZA" sz="2000" dirty="0"/>
              <a:t/>
            </a:r>
            <a:br>
              <a:rPr lang="en-ZA" sz="2000" dirty="0"/>
            </a:br>
            <a:r>
              <a:rPr lang="en-ZA" sz="2400" dirty="0"/>
              <a:t>2019/20</a:t>
            </a:r>
            <a:br>
              <a:rPr lang="en-ZA" sz="2400" dirty="0"/>
            </a:br>
            <a:r>
              <a:rPr lang="en-ZA" sz="2400" dirty="0"/>
              <a:t>R’000</a:t>
            </a: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5" name="Content Placeholder 5"/>
          <p:cNvGraphicFramePr>
            <a:graphicFrameLocks/>
          </p:cNvGraphicFramePr>
          <p:nvPr>
            <p:extLst>
              <p:ext uri="{D42A27DB-BD31-4B8C-83A1-F6EECF244321}">
                <p14:modId xmlns:p14="http://schemas.microsoft.com/office/powerpoint/2010/main" xmlns="" val="3538972197"/>
              </p:ext>
            </p:extLst>
          </p:nvPr>
        </p:nvGraphicFramePr>
        <p:xfrm>
          <a:off x="85060" y="1122133"/>
          <a:ext cx="10430539" cy="62039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63</a:t>
            </a:fld>
            <a:endParaRPr lang="en-US" dirty="0"/>
          </a:p>
        </p:txBody>
      </p:sp>
    </p:spTree>
    <p:extLst>
      <p:ext uri="{BB962C8B-B14F-4D97-AF65-F5344CB8AC3E}">
        <p14:creationId xmlns:p14="http://schemas.microsoft.com/office/powerpoint/2010/main" xmlns="" val="20864215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871825" y="561305"/>
            <a:ext cx="8564054" cy="770337"/>
          </a:xfrm>
        </p:spPr>
        <p:txBody>
          <a:bodyPr>
            <a:normAutofit fontScale="90000"/>
          </a:bodyPr>
          <a:lstStyle/>
          <a:p>
            <a:pPr algn="ctr"/>
            <a:r>
              <a:rPr lang="en-ZA" sz="2400" dirty="0"/>
              <a:t>OPERATIONAL PERFORMANCE FOR QUARTER 2</a:t>
            </a:r>
            <a:br>
              <a:rPr lang="en-ZA" sz="2400" dirty="0"/>
            </a:br>
            <a:r>
              <a:rPr lang="en-ZA" sz="2400" dirty="0"/>
              <a:t>APRIL’19 – SEPTEMBER’19</a:t>
            </a:r>
            <a:r>
              <a:rPr lang="en-ZA" sz="3200" dirty="0"/>
              <a:t/>
            </a:r>
            <a:br>
              <a:rPr lang="en-ZA" sz="3200" dirty="0"/>
            </a:b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5" name="Content Placeholder 4"/>
          <p:cNvGraphicFramePr>
            <a:graphicFrameLocks/>
          </p:cNvGraphicFramePr>
          <p:nvPr>
            <p:extLst>
              <p:ext uri="{D42A27DB-BD31-4B8C-83A1-F6EECF244321}">
                <p14:modId xmlns:p14="http://schemas.microsoft.com/office/powerpoint/2010/main" xmlns="" val="237521321"/>
              </p:ext>
            </p:extLst>
          </p:nvPr>
        </p:nvGraphicFramePr>
        <p:xfrm>
          <a:off x="138223" y="1122133"/>
          <a:ext cx="10441172" cy="6144810"/>
        </p:xfrm>
        <a:graphic>
          <a:graphicData uri="http://schemas.openxmlformats.org/drawingml/2006/table">
            <a:tbl>
              <a:tblPr/>
              <a:tblGrid>
                <a:gridCol w="2050640">
                  <a:extLst>
                    <a:ext uri="{9D8B030D-6E8A-4147-A177-3AD203B41FA5}">
                      <a16:colId xmlns:a16="http://schemas.microsoft.com/office/drawing/2014/main" xmlns="" val="20000"/>
                    </a:ext>
                  </a:extLst>
                </a:gridCol>
                <a:gridCol w="1144939">
                  <a:extLst>
                    <a:ext uri="{9D8B030D-6E8A-4147-A177-3AD203B41FA5}">
                      <a16:colId xmlns:a16="http://schemas.microsoft.com/office/drawing/2014/main" xmlns="" val="20001"/>
                    </a:ext>
                  </a:extLst>
                </a:gridCol>
                <a:gridCol w="1503802">
                  <a:extLst>
                    <a:ext uri="{9D8B030D-6E8A-4147-A177-3AD203B41FA5}">
                      <a16:colId xmlns:a16="http://schemas.microsoft.com/office/drawing/2014/main" xmlns="" val="20002"/>
                    </a:ext>
                  </a:extLst>
                </a:gridCol>
                <a:gridCol w="1418360">
                  <a:extLst>
                    <a:ext uri="{9D8B030D-6E8A-4147-A177-3AD203B41FA5}">
                      <a16:colId xmlns:a16="http://schemas.microsoft.com/office/drawing/2014/main" xmlns="" val="20003"/>
                    </a:ext>
                  </a:extLst>
                </a:gridCol>
                <a:gridCol w="1076585">
                  <a:extLst>
                    <a:ext uri="{9D8B030D-6E8A-4147-A177-3AD203B41FA5}">
                      <a16:colId xmlns:a16="http://schemas.microsoft.com/office/drawing/2014/main" xmlns="" val="20004"/>
                    </a:ext>
                  </a:extLst>
                </a:gridCol>
                <a:gridCol w="871521">
                  <a:extLst>
                    <a:ext uri="{9D8B030D-6E8A-4147-A177-3AD203B41FA5}">
                      <a16:colId xmlns:a16="http://schemas.microsoft.com/office/drawing/2014/main" xmlns="" val="20005"/>
                    </a:ext>
                  </a:extLst>
                </a:gridCol>
                <a:gridCol w="888611">
                  <a:extLst>
                    <a:ext uri="{9D8B030D-6E8A-4147-A177-3AD203B41FA5}">
                      <a16:colId xmlns:a16="http://schemas.microsoft.com/office/drawing/2014/main" xmlns="" val="20006"/>
                    </a:ext>
                  </a:extLst>
                </a:gridCol>
                <a:gridCol w="1486714">
                  <a:extLst>
                    <a:ext uri="{9D8B030D-6E8A-4147-A177-3AD203B41FA5}">
                      <a16:colId xmlns:a16="http://schemas.microsoft.com/office/drawing/2014/main" xmlns="" val="20007"/>
                    </a:ext>
                  </a:extLst>
                </a:gridCol>
              </a:tblGrid>
              <a:tr h="331131">
                <a:tc gridSpan="8">
                  <a:txBody>
                    <a:bodyPr/>
                    <a:lstStyle/>
                    <a:p>
                      <a:pPr algn="ctr" fontAlgn="b"/>
                      <a:r>
                        <a:rPr lang="en-ZA" sz="1400" b="1" i="0" u="none" strike="noStrike" dirty="0">
                          <a:solidFill>
                            <a:srgbClr val="000000"/>
                          </a:solidFill>
                          <a:effectLst/>
                          <a:latin typeface="Arial" panose="020B0604020202020204" pitchFamily="34" charset="0"/>
                        </a:rPr>
                        <a:t>OPERATIONAL PERFORMANCE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927167">
                <a:tc>
                  <a:txBody>
                    <a:bodyPr/>
                    <a:lstStyle/>
                    <a:p>
                      <a:pPr algn="ctr" fontAlgn="b"/>
                      <a:r>
                        <a:rPr lang="en-ZA" sz="1400" b="1" i="0" u="none" strike="noStrike" dirty="0">
                          <a:solidFill>
                            <a:srgbClr val="000000"/>
                          </a:solidFill>
                          <a:effectLst/>
                          <a:latin typeface="Arial" panose="020B0604020202020204" pitchFamily="34" charset="0"/>
                        </a:rPr>
                        <a:t>Description</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1" i="0" u="none" strike="noStrike" dirty="0">
                          <a:solidFill>
                            <a:srgbClr val="000000"/>
                          </a:solidFill>
                          <a:effectLst/>
                          <a:latin typeface="Arial" panose="020B0604020202020204" pitchFamily="34" charset="0"/>
                        </a:rPr>
                        <a:t>Total Annual Budget</a:t>
                      </a:r>
                    </a:p>
                  </a:txBody>
                  <a:tcPr marL="5908" marR="5908" marT="59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400" b="1" i="0" u="none" strike="noStrike" dirty="0">
                          <a:solidFill>
                            <a:srgbClr val="000000"/>
                          </a:solidFill>
                          <a:effectLst/>
                          <a:latin typeface="Arial" panose="020B0604020202020204" pitchFamily="34" charset="0"/>
                        </a:rPr>
                        <a:t>Pro-rated Budget            </a:t>
                      </a:r>
                      <a:r>
                        <a:rPr lang="en-ZA" sz="1400" b="1" i="0" u="none" strike="noStrike" dirty="0" smtClean="0">
                          <a:solidFill>
                            <a:srgbClr val="000000"/>
                          </a:solidFill>
                          <a:effectLst/>
                          <a:latin typeface="Arial" panose="020B0604020202020204" pitchFamily="34" charset="0"/>
                        </a:rPr>
                        <a:t>(Apr </a:t>
                      </a:r>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Sep '19)</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400" b="1" i="0" u="none" strike="noStrike" dirty="0">
                          <a:solidFill>
                            <a:srgbClr val="000000"/>
                          </a:solidFill>
                          <a:effectLst/>
                          <a:latin typeface="Arial" panose="020B0604020202020204" pitchFamily="34" charset="0"/>
                        </a:rPr>
                        <a:t>Actual             </a:t>
                      </a:r>
                      <a:r>
                        <a:rPr lang="en-ZA" sz="1400" b="1" i="0" u="none" strike="noStrike" dirty="0" smtClean="0">
                          <a:solidFill>
                            <a:srgbClr val="000000"/>
                          </a:solidFill>
                          <a:effectLst/>
                          <a:latin typeface="Arial" panose="020B0604020202020204" pitchFamily="34" charset="0"/>
                        </a:rPr>
                        <a:t>(Apr - Sep '19)</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p>
                      <a:pPr algn="ctr" fontAlgn="b"/>
                      <a:endParaRPr lang="en-ZA" sz="1400" b="1" i="0" u="none" strike="noStrike" dirty="0">
                        <a:solidFill>
                          <a:srgbClr val="000000"/>
                        </a:solidFill>
                        <a:effectLst/>
                        <a:latin typeface="Arial" panose="020B0604020202020204" pitchFamily="34" charset="0"/>
                      </a:endParaRPr>
                    </a:p>
                    <a:p>
                      <a:pPr algn="ctr" fontAlgn="b"/>
                      <a:r>
                        <a:rPr lang="en-ZA" sz="1400" b="1" i="0" u="none" strike="noStrike" dirty="0">
                          <a:solidFill>
                            <a:srgbClr val="000000"/>
                          </a:solidFill>
                          <a:effectLst/>
                          <a:latin typeface="Arial" panose="020B0604020202020204" pitchFamily="34" charset="0"/>
                        </a:rPr>
                        <a:t>Variance </a:t>
                      </a:r>
                      <a:endParaRPr lang="en-ZA" sz="1400" b="1" i="0" u="none" strike="noStrike" dirty="0" smtClean="0">
                        <a:solidFill>
                          <a:srgbClr val="000000"/>
                        </a:solidFill>
                        <a:effectLst/>
                        <a:latin typeface="Arial" panose="020B0604020202020204" pitchFamily="34" charset="0"/>
                      </a:endParaRPr>
                    </a:p>
                    <a:p>
                      <a:pPr algn="ctr" fontAlgn="b"/>
                      <a:r>
                        <a:rPr lang="en-ZA" sz="1400" b="1" i="0" u="none" strike="noStrike" dirty="0" smtClean="0">
                          <a:solidFill>
                            <a:srgbClr val="000000"/>
                          </a:solidFill>
                          <a:effectLst/>
                          <a:latin typeface="Arial" panose="020B0604020202020204" pitchFamily="34" charset="0"/>
                        </a:rPr>
                        <a:t>(Sep ‘19)</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pPr algn="ctr" fontAlgn="b"/>
                      <a:endParaRPr lang="en-ZA" sz="1800" b="1" i="0" u="none" strike="noStrike" dirty="0">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400" b="1" i="0" u="none" strike="noStrike" dirty="0">
                          <a:solidFill>
                            <a:srgbClr val="FF0000"/>
                          </a:solidFill>
                          <a:effectLst/>
                          <a:latin typeface="Arial" panose="020B0604020202020204" pitchFamily="34" charset="0"/>
                        </a:rPr>
                        <a:t>Variance </a:t>
                      </a:r>
                      <a:r>
                        <a:rPr lang="en-ZA" sz="1400" b="1" i="0" u="none" strike="noStrike" dirty="0" smtClean="0">
                          <a:solidFill>
                            <a:srgbClr val="FF0000"/>
                          </a:solidFill>
                          <a:effectLst/>
                          <a:latin typeface="Arial" panose="020B0604020202020204" pitchFamily="34" charset="0"/>
                        </a:rPr>
                        <a:t>(Sep '18)</a:t>
                      </a:r>
                      <a:endParaRPr lang="en-ZA" sz="1400" b="1"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ZA" sz="1400" b="1" i="0" u="none" strike="noStrike" dirty="0" smtClean="0">
                          <a:solidFill>
                            <a:srgbClr val="000000"/>
                          </a:solidFill>
                          <a:effectLst/>
                          <a:latin typeface="Arial" panose="020B0604020202020204" pitchFamily="34" charset="0"/>
                        </a:rPr>
                        <a:t>Forecast   (March ‘20)</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1"/>
                  </a:ext>
                </a:extLst>
              </a:tr>
              <a:tr h="304642">
                <a:tc>
                  <a:txBody>
                    <a:bodyPr/>
                    <a:lstStyle/>
                    <a:p>
                      <a:pPr algn="l" fontAlgn="b"/>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R'000</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R'000</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R'000</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R'000</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smtClean="0">
                          <a:solidFill>
                            <a:srgbClr val="000000"/>
                          </a:solidFill>
                          <a:effectLst/>
                          <a:latin typeface="Arial" panose="020B0604020202020204" pitchFamily="34" charset="0"/>
                        </a:rPr>
                        <a:t>%</a:t>
                      </a:r>
                      <a:r>
                        <a:rPr lang="en-ZA" sz="1400" b="1" i="0" u="none" strike="noStrike" dirty="0">
                          <a:solidFill>
                            <a:srgbClr val="FF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R'000</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7358">
                <a:tc>
                  <a:txBody>
                    <a:bodyPr/>
                    <a:lstStyle/>
                    <a:p>
                      <a:pPr algn="l" fontAlgn="b"/>
                      <a:r>
                        <a:rPr lang="en-ZA" sz="1400" b="1" i="0" u="none" strike="noStrike" dirty="0">
                          <a:solidFill>
                            <a:srgbClr val="000000"/>
                          </a:solidFill>
                          <a:effectLst/>
                          <a:latin typeface="Arial" panose="020B0604020202020204" pitchFamily="34" charset="0"/>
                        </a:rPr>
                        <a:t>Income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FF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4642">
                <a:tc>
                  <a:txBody>
                    <a:bodyPr/>
                    <a:lstStyle/>
                    <a:p>
                      <a:pPr algn="l" fontAlgn="b"/>
                      <a:r>
                        <a:rPr lang="en-ZA" sz="1400" b="0" i="0" u="none" strike="noStrike" dirty="0">
                          <a:solidFill>
                            <a:srgbClr val="000000"/>
                          </a:solidFill>
                          <a:effectLst/>
                          <a:latin typeface="Arial" panose="020B0604020202020204" pitchFamily="34" charset="0"/>
                        </a:rPr>
                        <a:t>Revenue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548</a:t>
                      </a:r>
                      <a:r>
                        <a:rPr lang="en-ZA" sz="1400" b="0" i="0" u="none" strike="noStrike" baseline="0" dirty="0" smtClean="0">
                          <a:solidFill>
                            <a:srgbClr val="000000"/>
                          </a:solidFill>
                          <a:effectLst/>
                          <a:latin typeface="Arial" panose="020B0604020202020204" pitchFamily="34" charset="0"/>
                        </a:rPr>
                        <a:t> 546</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274</a:t>
                      </a:r>
                      <a:r>
                        <a:rPr lang="en-ZA" sz="1400" b="0" i="0" u="none" strike="noStrike" baseline="0" dirty="0" smtClean="0">
                          <a:solidFill>
                            <a:srgbClr val="000000"/>
                          </a:solidFill>
                          <a:effectLst/>
                          <a:latin typeface="Arial" panose="020B0604020202020204" pitchFamily="34" charset="0"/>
                        </a:rPr>
                        <a:t> 273</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141803"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282</a:t>
                      </a:r>
                      <a:r>
                        <a:rPr lang="en-ZA" sz="1400" b="0" i="0" u="none" strike="noStrike" baseline="0" dirty="0" smtClean="0">
                          <a:solidFill>
                            <a:srgbClr val="000000"/>
                          </a:solidFill>
                          <a:effectLst/>
                          <a:latin typeface="Arial" panose="020B0604020202020204" pitchFamily="34" charset="0"/>
                        </a:rPr>
                        <a:t> 927</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8</a:t>
                      </a:r>
                      <a:r>
                        <a:rPr lang="en-ZA" sz="1400" b="0" i="0" u="none" strike="noStrike" baseline="0" dirty="0" smtClean="0">
                          <a:solidFill>
                            <a:srgbClr val="000000"/>
                          </a:solidFill>
                          <a:effectLst/>
                          <a:latin typeface="Arial" panose="020B0604020202020204" pitchFamily="34" charset="0"/>
                        </a:rPr>
                        <a:t> 654</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Arial" panose="020B0604020202020204" pitchFamily="34" charset="0"/>
                        </a:rPr>
                        <a:t>3%</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FF0000"/>
                          </a:solidFill>
                          <a:effectLst/>
                          <a:latin typeface="Arial" panose="020B0604020202020204" pitchFamily="34" charset="0"/>
                        </a:rPr>
                        <a:t>1</a:t>
                      </a:r>
                      <a:r>
                        <a:rPr lang="en-ZA" sz="1400" b="0" i="0" u="none" strike="noStrike" dirty="0" smtClean="0">
                          <a:solidFill>
                            <a:srgbClr val="FF0000"/>
                          </a:solidFill>
                          <a:effectLst/>
                          <a:latin typeface="Arial" panose="020B0604020202020204" pitchFamily="34" charset="0"/>
                        </a:rPr>
                        <a:t>%</a:t>
                      </a:r>
                      <a:endParaRPr lang="en-ZA" sz="1400" b="0"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557</a:t>
                      </a:r>
                      <a:r>
                        <a:rPr lang="en-ZA" sz="1400" b="0" i="0" u="none" strike="noStrike" baseline="0" dirty="0" smtClean="0">
                          <a:solidFill>
                            <a:srgbClr val="000000"/>
                          </a:solidFill>
                          <a:effectLst/>
                          <a:latin typeface="Arial" panose="020B0604020202020204" pitchFamily="34" charset="0"/>
                        </a:rPr>
                        <a:t> 200</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4642">
                <a:tc>
                  <a:txBody>
                    <a:bodyPr/>
                    <a:lstStyle/>
                    <a:p>
                      <a:pPr algn="l" fontAlgn="b"/>
                      <a:r>
                        <a:rPr lang="en-ZA" sz="1400" b="0" i="0" u="none" strike="noStrike" dirty="0">
                          <a:solidFill>
                            <a:srgbClr val="000000"/>
                          </a:solidFill>
                          <a:effectLst/>
                          <a:latin typeface="Arial" panose="020B0604020202020204" pitchFamily="34" charset="0"/>
                        </a:rPr>
                        <a:t>Other</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baseline="0" dirty="0" smtClean="0">
                          <a:solidFill>
                            <a:srgbClr val="000000"/>
                          </a:solidFill>
                          <a:effectLst/>
                          <a:latin typeface="Arial" panose="020B0604020202020204" pitchFamily="34" charset="0"/>
                        </a:rPr>
                        <a:t>    685</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343 </a:t>
                      </a:r>
                      <a:endParaRPr lang="en-ZA" sz="1400" b="0" i="0" u="none" strike="noStrike" dirty="0">
                        <a:solidFill>
                          <a:srgbClr val="000000"/>
                        </a:solidFill>
                        <a:effectLst/>
                        <a:latin typeface="Arial" panose="020B0604020202020204" pitchFamily="34" charset="0"/>
                      </a:endParaRPr>
                    </a:p>
                  </a:txBody>
                  <a:tcPr marL="141803"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476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baseline="0"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133</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Arial" panose="020B0604020202020204" pitchFamily="34" charset="0"/>
                        </a:rPr>
                        <a:t>39%</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FF0000"/>
                          </a:solidFill>
                          <a:effectLst/>
                          <a:latin typeface="Arial" panose="020B0604020202020204" pitchFamily="34" charset="0"/>
                        </a:rPr>
                        <a:t>(71%)</a:t>
                      </a:r>
                      <a:endParaRPr lang="en-ZA" sz="1400" b="0"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baseline="0" dirty="0" smtClean="0">
                          <a:solidFill>
                            <a:srgbClr val="000000"/>
                          </a:solidFill>
                          <a:effectLst/>
                          <a:latin typeface="Arial" panose="020B0604020202020204" pitchFamily="34" charset="0"/>
                        </a:rPr>
                        <a:t>   819</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17885">
                <a:tc>
                  <a:txBody>
                    <a:bodyPr/>
                    <a:lstStyle/>
                    <a:p>
                      <a:pPr algn="l" fontAlgn="b"/>
                      <a:r>
                        <a:rPr lang="en-ZA" sz="1400" b="0" i="0" u="none" strike="noStrike" dirty="0">
                          <a:solidFill>
                            <a:srgbClr val="000000"/>
                          </a:solidFill>
                          <a:effectLst/>
                          <a:latin typeface="Arial" panose="020B0604020202020204" pitchFamily="34" charset="0"/>
                        </a:rPr>
                        <a:t>Interest</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baseline="0" dirty="0" smtClean="0">
                          <a:solidFill>
                            <a:srgbClr val="000000"/>
                          </a:solidFill>
                          <a:effectLst/>
                          <a:latin typeface="Arial" panose="020B0604020202020204" pitchFamily="34" charset="0"/>
                        </a:rPr>
                        <a:t> 47 242</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23 621 </a:t>
                      </a:r>
                      <a:endParaRPr lang="en-ZA" sz="1400" b="0" i="0" u="none" strike="noStrike" dirty="0">
                        <a:solidFill>
                          <a:srgbClr val="000000"/>
                        </a:solidFill>
                        <a:effectLst/>
                        <a:latin typeface="Arial" panose="020B0604020202020204" pitchFamily="34" charset="0"/>
                      </a:endParaRPr>
                    </a:p>
                  </a:txBody>
                  <a:tcPr marL="141803"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21</a:t>
                      </a:r>
                      <a:r>
                        <a:rPr lang="en-ZA" sz="1400" b="0" i="0" u="none" strike="noStrike" baseline="0" dirty="0" smtClean="0">
                          <a:solidFill>
                            <a:srgbClr val="000000"/>
                          </a:solidFill>
                          <a:effectLst/>
                          <a:latin typeface="Arial" panose="020B0604020202020204" pitchFamily="34" charset="0"/>
                        </a:rPr>
                        <a:t> 884</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(1</a:t>
                      </a:r>
                      <a:r>
                        <a:rPr lang="en-ZA" sz="1400" b="0" i="0" u="none" strike="noStrike" baseline="0" dirty="0" smtClean="0">
                          <a:solidFill>
                            <a:srgbClr val="000000"/>
                          </a:solidFill>
                          <a:effectLst/>
                          <a:latin typeface="Arial" panose="020B0604020202020204" pitchFamily="34" charset="0"/>
                        </a:rPr>
                        <a:t> 737)</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Arial" panose="020B0604020202020204" pitchFamily="34" charset="0"/>
                        </a:rPr>
                        <a:t>(7%)</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FF0000"/>
                          </a:solidFill>
                          <a:effectLst/>
                          <a:latin typeface="Arial" panose="020B0604020202020204" pitchFamily="34" charset="0"/>
                        </a:rPr>
                        <a:t>0%</a:t>
                      </a:r>
                      <a:endParaRPr lang="en-ZA" sz="1400" b="0"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45</a:t>
                      </a:r>
                      <a:r>
                        <a:rPr lang="en-ZA" sz="1400" b="0" i="0" u="none" strike="noStrike" baseline="0" dirty="0" smtClean="0">
                          <a:solidFill>
                            <a:srgbClr val="000000"/>
                          </a:solidFill>
                          <a:effectLst/>
                          <a:latin typeface="Arial" panose="020B0604020202020204" pitchFamily="34" charset="0"/>
                        </a:rPr>
                        <a:t> 505</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4642">
                <a:tc>
                  <a:txBody>
                    <a:bodyPr/>
                    <a:lstStyle/>
                    <a:p>
                      <a:pPr algn="l" fontAlgn="b"/>
                      <a:r>
                        <a:rPr lang="en-ZA" sz="1400" b="1" i="0" u="none" strike="noStrike" dirty="0">
                          <a:solidFill>
                            <a:srgbClr val="000000"/>
                          </a:solidFill>
                          <a:effectLst/>
                          <a:latin typeface="Arial" panose="020B0604020202020204" pitchFamily="34" charset="0"/>
                        </a:rPr>
                        <a:t>Total Income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596</a:t>
                      </a:r>
                      <a:r>
                        <a:rPr lang="en-ZA" sz="1400" b="1" i="0" u="none" strike="noStrike" baseline="0" dirty="0" smtClean="0">
                          <a:solidFill>
                            <a:srgbClr val="000000"/>
                          </a:solidFill>
                          <a:effectLst/>
                          <a:latin typeface="Arial" panose="020B0604020202020204" pitchFamily="34" charset="0"/>
                        </a:rPr>
                        <a:t> 473</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baseline="0" dirty="0" smtClean="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a:t>
                      </a:r>
                      <a:r>
                        <a:rPr lang="en-ZA" sz="1400" b="1" i="0" u="none" strike="noStrike" baseline="0" dirty="0" smtClean="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298</a:t>
                      </a:r>
                      <a:r>
                        <a:rPr lang="en-ZA" sz="1400" b="1" i="0" u="none" strike="noStrike" baseline="0" dirty="0" smtClean="0">
                          <a:solidFill>
                            <a:srgbClr val="000000"/>
                          </a:solidFill>
                          <a:effectLst/>
                          <a:latin typeface="Arial" panose="020B0604020202020204" pitchFamily="34" charset="0"/>
                        </a:rPr>
                        <a:t> 237</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305</a:t>
                      </a:r>
                      <a:r>
                        <a:rPr lang="en-ZA" sz="1400" b="1" i="0" u="none" strike="noStrike" baseline="0" dirty="0" smtClean="0">
                          <a:solidFill>
                            <a:srgbClr val="000000"/>
                          </a:solidFill>
                          <a:effectLst/>
                          <a:latin typeface="Arial" panose="020B0604020202020204" pitchFamily="34" charset="0"/>
                        </a:rPr>
                        <a:t> 287</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7 050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400" b="1" i="0" u="none" strike="noStrike" dirty="0" smtClean="0">
                          <a:solidFill>
                            <a:srgbClr val="000000"/>
                          </a:solidFill>
                          <a:effectLst/>
                          <a:latin typeface="Arial" panose="020B0604020202020204" pitchFamily="34" charset="0"/>
                        </a:rPr>
                        <a:t>2%</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400" b="1" i="0" u="none" strike="noStrike" dirty="0">
                          <a:solidFill>
                            <a:srgbClr val="FF0000"/>
                          </a:solidFill>
                          <a:effectLst/>
                          <a:latin typeface="Arial" panose="020B0604020202020204" pitchFamily="34" charset="0"/>
                        </a:rPr>
                        <a:t>1</a:t>
                      </a:r>
                      <a:r>
                        <a:rPr lang="en-ZA" sz="1400" b="1" i="0" u="none" strike="noStrike" dirty="0" smtClean="0">
                          <a:solidFill>
                            <a:srgbClr val="FF0000"/>
                          </a:solidFill>
                          <a:effectLst/>
                          <a:latin typeface="Arial" panose="020B0604020202020204" pitchFamily="34" charset="0"/>
                        </a:rPr>
                        <a:t>%</a:t>
                      </a:r>
                      <a:endParaRPr lang="en-ZA" sz="1400" b="1"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603</a:t>
                      </a:r>
                      <a:r>
                        <a:rPr lang="en-ZA" sz="1400" b="1" i="0" u="none" strike="noStrike" baseline="0" dirty="0" smtClean="0">
                          <a:solidFill>
                            <a:srgbClr val="000000"/>
                          </a:solidFill>
                          <a:effectLst/>
                          <a:latin typeface="Arial" panose="020B0604020202020204" pitchFamily="34" charset="0"/>
                        </a:rPr>
                        <a:t> 524</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0007"/>
                  </a:ext>
                </a:extLst>
              </a:tr>
              <a:tr h="423849">
                <a:tc>
                  <a:txBody>
                    <a:bodyPr/>
                    <a:lstStyle/>
                    <a:p>
                      <a:pPr algn="l" fontAlgn="b"/>
                      <a:r>
                        <a:rPr lang="en-ZA" sz="1400" b="1" i="0" u="none" strike="noStrike" dirty="0">
                          <a:solidFill>
                            <a:srgbClr val="000000"/>
                          </a:solidFill>
                          <a:effectLst/>
                          <a:latin typeface="Arial" panose="020B0604020202020204" pitchFamily="34" charset="0"/>
                        </a:rPr>
                        <a:t>Expenditure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FF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4642">
                <a:tc>
                  <a:txBody>
                    <a:bodyPr/>
                    <a:lstStyle/>
                    <a:p>
                      <a:pPr algn="l" fontAlgn="b"/>
                      <a:r>
                        <a:rPr lang="en-ZA" sz="1400" b="0" i="0" u="none" strike="noStrike" dirty="0">
                          <a:solidFill>
                            <a:srgbClr val="000000"/>
                          </a:solidFill>
                          <a:effectLst/>
                          <a:latin typeface="Arial" panose="020B0604020202020204" pitchFamily="34" charset="0"/>
                        </a:rPr>
                        <a:t>Employee costs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358</a:t>
                      </a:r>
                      <a:r>
                        <a:rPr lang="en-ZA" sz="1400" b="0" i="0" u="none" strike="noStrike" baseline="0" dirty="0" smtClean="0">
                          <a:solidFill>
                            <a:srgbClr val="000000"/>
                          </a:solidFill>
                          <a:effectLst/>
                          <a:latin typeface="Arial" panose="020B0604020202020204" pitchFamily="34" charset="0"/>
                        </a:rPr>
                        <a:t> 758</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179</a:t>
                      </a:r>
                      <a:r>
                        <a:rPr lang="en-ZA" sz="1400" b="0" i="0" u="none" strike="noStrike" baseline="0" dirty="0" smtClean="0">
                          <a:solidFill>
                            <a:srgbClr val="000000"/>
                          </a:solidFill>
                          <a:effectLst/>
                          <a:latin typeface="Arial" panose="020B0604020202020204" pitchFamily="34" charset="0"/>
                        </a:rPr>
                        <a:t> 379</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solidFill>
                            <a:srgbClr val="000000"/>
                          </a:solidFill>
                          <a:effectLst/>
                          <a:latin typeface="Arial" panose="020B0604020202020204" pitchFamily="34" charset="0"/>
                        </a:rPr>
                        <a:t>             176</a:t>
                      </a:r>
                      <a:r>
                        <a:rPr lang="en-ZA" sz="1400" b="0" i="0" u="none" strike="noStrike" baseline="0" dirty="0" smtClean="0">
                          <a:solidFill>
                            <a:srgbClr val="000000"/>
                          </a:solidFill>
                          <a:effectLst/>
                          <a:latin typeface="Arial" panose="020B0604020202020204" pitchFamily="34" charset="0"/>
                        </a:rPr>
                        <a:t> 893</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2</a:t>
                      </a:r>
                      <a:r>
                        <a:rPr lang="en-ZA" sz="1400" b="0" i="0" u="none" strike="noStrike" baseline="0" dirty="0" smtClean="0">
                          <a:solidFill>
                            <a:srgbClr val="000000"/>
                          </a:solidFill>
                          <a:effectLst/>
                          <a:latin typeface="Arial" panose="020B0604020202020204" pitchFamily="34" charset="0"/>
                        </a:rPr>
                        <a:t> 486</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Arial" panose="020B0604020202020204" pitchFamily="34" charset="0"/>
                        </a:rPr>
                        <a:t>1%</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FF0000"/>
                          </a:solidFill>
                          <a:effectLst/>
                          <a:latin typeface="Arial" panose="020B0604020202020204" pitchFamily="34" charset="0"/>
                        </a:rPr>
                        <a:t>(3%)</a:t>
                      </a:r>
                      <a:endParaRPr lang="en-ZA" sz="1400" b="0"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356</a:t>
                      </a:r>
                      <a:r>
                        <a:rPr lang="en-ZA" sz="1400" b="0" i="0" u="none" strike="noStrike" baseline="0" dirty="0" smtClean="0">
                          <a:solidFill>
                            <a:srgbClr val="000000"/>
                          </a:solidFill>
                          <a:effectLst/>
                          <a:latin typeface="Arial" panose="020B0604020202020204" pitchFamily="34" charset="0"/>
                        </a:rPr>
                        <a:t> 272 </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661269">
                <a:tc>
                  <a:txBody>
                    <a:bodyPr/>
                    <a:lstStyle/>
                    <a:p>
                      <a:pPr algn="l" fontAlgn="b"/>
                      <a:r>
                        <a:rPr lang="en-ZA" sz="1400" b="0" i="0" u="none" strike="noStrike" dirty="0">
                          <a:solidFill>
                            <a:srgbClr val="000000"/>
                          </a:solidFill>
                          <a:effectLst/>
                          <a:latin typeface="Arial" panose="020B0604020202020204" pitchFamily="34" charset="0"/>
                        </a:rPr>
                        <a:t>Operating </a:t>
                      </a:r>
                      <a:r>
                        <a:rPr lang="en-ZA" sz="1400" b="0" i="0" u="none" strike="noStrike" dirty="0" smtClean="0">
                          <a:solidFill>
                            <a:srgbClr val="000000"/>
                          </a:solidFill>
                          <a:effectLst/>
                          <a:latin typeface="Arial" panose="020B0604020202020204" pitchFamily="34" charset="0"/>
                        </a:rPr>
                        <a:t>and</a:t>
                      </a:r>
                      <a:r>
                        <a:rPr lang="en-ZA" sz="1400" b="0" i="0" u="none" strike="noStrike" baseline="0" dirty="0" smtClean="0">
                          <a:solidFill>
                            <a:srgbClr val="000000"/>
                          </a:solidFill>
                          <a:effectLst/>
                          <a:latin typeface="Arial" panose="020B0604020202020204" pitchFamily="34" charset="0"/>
                        </a:rPr>
                        <a:t> administrative </a:t>
                      </a:r>
                      <a:r>
                        <a:rPr lang="en-ZA" sz="1400" b="0" i="0" u="none" strike="noStrike" dirty="0" smtClean="0">
                          <a:solidFill>
                            <a:srgbClr val="000000"/>
                          </a:solidFill>
                          <a:effectLst/>
                          <a:latin typeface="Arial" panose="020B0604020202020204" pitchFamily="34" charset="0"/>
                        </a:rPr>
                        <a:t>expenditure</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216 092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108</a:t>
                      </a:r>
                      <a:r>
                        <a:rPr lang="en-ZA" sz="1400" b="0" i="0" u="none" strike="noStrike" baseline="0" dirty="0" smtClean="0">
                          <a:solidFill>
                            <a:srgbClr val="000000"/>
                          </a:solidFill>
                          <a:effectLst/>
                          <a:latin typeface="Arial" panose="020B0604020202020204" pitchFamily="34" charset="0"/>
                        </a:rPr>
                        <a:t> 046</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60</a:t>
                      </a:r>
                      <a:r>
                        <a:rPr lang="en-ZA" sz="1400" b="0" i="0" u="none" strike="noStrike" baseline="0" dirty="0" smtClean="0">
                          <a:solidFill>
                            <a:srgbClr val="000000"/>
                          </a:solidFill>
                          <a:effectLst/>
                          <a:latin typeface="Arial" panose="020B0604020202020204" pitchFamily="34" charset="0"/>
                        </a:rPr>
                        <a:t> 246</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47</a:t>
                      </a:r>
                      <a:r>
                        <a:rPr lang="en-ZA" sz="1400" b="0" i="0" u="none" strike="noStrike" baseline="0" dirty="0" smtClean="0">
                          <a:solidFill>
                            <a:srgbClr val="000000"/>
                          </a:solidFill>
                          <a:effectLst/>
                          <a:latin typeface="Arial" panose="020B0604020202020204" pitchFamily="34" charset="0"/>
                        </a:rPr>
                        <a:t> 800</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Arial" panose="020B0604020202020204" pitchFamily="34" charset="0"/>
                        </a:rPr>
                        <a:t> 44%</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FF0000"/>
                          </a:solidFill>
                          <a:effectLst/>
                          <a:latin typeface="Arial" panose="020B0604020202020204" pitchFamily="34" charset="0"/>
                        </a:rPr>
                        <a:t>45%</a:t>
                      </a:r>
                      <a:endParaRPr lang="en-ZA" sz="1400" b="0"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168 292</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635772">
                <a:tc>
                  <a:txBody>
                    <a:bodyPr/>
                    <a:lstStyle/>
                    <a:p>
                      <a:pPr algn="l" fontAlgn="b"/>
                      <a:r>
                        <a:rPr lang="en-ZA" sz="1400" b="0" i="0" u="none" strike="noStrike" dirty="0">
                          <a:solidFill>
                            <a:srgbClr val="000000"/>
                          </a:solidFill>
                          <a:effectLst/>
                          <a:latin typeface="Arial" panose="020B0604020202020204" pitchFamily="34" charset="0"/>
                        </a:rPr>
                        <a:t>Depreciation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21</a:t>
                      </a:r>
                      <a:r>
                        <a:rPr lang="en-ZA" sz="1400" b="0" i="0" u="none" strike="noStrike" baseline="0" dirty="0" smtClean="0">
                          <a:solidFill>
                            <a:srgbClr val="000000"/>
                          </a:solidFill>
                          <a:effectLst/>
                          <a:latin typeface="Arial" panose="020B0604020202020204" pitchFamily="34" charset="0"/>
                        </a:rPr>
                        <a:t> 623</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10</a:t>
                      </a:r>
                      <a:r>
                        <a:rPr lang="en-ZA" sz="1400" b="0" i="0" u="none" strike="noStrike" baseline="0" dirty="0" smtClean="0">
                          <a:solidFill>
                            <a:srgbClr val="000000"/>
                          </a:solidFill>
                          <a:effectLst/>
                          <a:latin typeface="Arial" panose="020B0604020202020204" pitchFamily="34" charset="0"/>
                        </a:rPr>
                        <a:t> 812</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11</a:t>
                      </a:r>
                      <a:r>
                        <a:rPr lang="en-ZA" sz="1400" b="0" i="0" u="none" strike="noStrike" baseline="0" dirty="0" smtClean="0">
                          <a:solidFill>
                            <a:srgbClr val="000000"/>
                          </a:solidFill>
                          <a:effectLst/>
                          <a:latin typeface="Arial" panose="020B0604020202020204" pitchFamily="34" charset="0"/>
                        </a:rPr>
                        <a:t> 955</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(1</a:t>
                      </a:r>
                      <a:r>
                        <a:rPr lang="en-ZA" sz="1400" b="0" i="0" u="none" strike="noStrike" baseline="0" dirty="0" smtClean="0">
                          <a:solidFill>
                            <a:srgbClr val="000000"/>
                          </a:solidFill>
                          <a:effectLst/>
                          <a:latin typeface="Arial" panose="020B0604020202020204" pitchFamily="34" charset="0"/>
                        </a:rPr>
                        <a:t> 143</a:t>
                      </a:r>
                      <a:r>
                        <a:rPr lang="en-ZA" sz="1400" b="0" i="0" u="none" strike="noStrike" dirty="0" smtClean="0">
                          <a:solidFill>
                            <a:srgbClr val="000000"/>
                          </a:solidFill>
                          <a:effectLst/>
                          <a:latin typeface="Arial" panose="020B0604020202020204" pitchFamily="34" charset="0"/>
                        </a:rPr>
                        <a:t>)</a:t>
                      </a:r>
                      <a:r>
                        <a:rPr lang="en-ZA" sz="1400" b="0" i="0" u="none" strike="noStrike" baseline="0" dirty="0" smtClean="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Arial" panose="020B0604020202020204" pitchFamily="34" charset="0"/>
                        </a:rPr>
                        <a:t>  (11%)</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FF0000"/>
                          </a:solidFill>
                          <a:effectLst/>
                          <a:latin typeface="Arial" panose="020B0604020202020204" pitchFamily="34" charset="0"/>
                        </a:rPr>
                        <a:t>(6%)</a:t>
                      </a:r>
                      <a:endParaRPr lang="en-ZA" sz="1400" b="0"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            22</a:t>
                      </a:r>
                      <a:r>
                        <a:rPr lang="en-ZA" sz="1400" b="0" i="0" u="none" strike="noStrike" baseline="0" dirty="0" smtClean="0">
                          <a:solidFill>
                            <a:srgbClr val="000000"/>
                          </a:solidFill>
                          <a:effectLst/>
                          <a:latin typeface="Arial" panose="020B0604020202020204" pitchFamily="34" charset="0"/>
                        </a:rPr>
                        <a:t> 767</a:t>
                      </a:r>
                      <a:r>
                        <a:rPr lang="en-ZA" sz="1400" b="0" i="0" u="none" strike="noStrike" dirty="0" smtClean="0">
                          <a:solidFill>
                            <a:srgbClr val="000000"/>
                          </a:solidFill>
                          <a:effectLst/>
                          <a:latin typeface="Arial" panose="020B0604020202020204" pitchFamily="34" charset="0"/>
                        </a:rPr>
                        <a:t> </a:t>
                      </a:r>
                      <a:endParaRPr lang="en-ZA" sz="1400" b="0"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04642">
                <a:tc>
                  <a:txBody>
                    <a:bodyPr/>
                    <a:lstStyle/>
                    <a:p>
                      <a:pPr algn="l" fontAlgn="b"/>
                      <a:r>
                        <a:rPr lang="en-ZA" sz="1400" b="1" i="0" u="none" strike="noStrike" dirty="0">
                          <a:solidFill>
                            <a:srgbClr val="000000"/>
                          </a:solidFill>
                          <a:effectLst/>
                          <a:latin typeface="Arial" panose="020B0604020202020204" pitchFamily="34" charset="0"/>
                        </a:rPr>
                        <a:t>Expenditure</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596</a:t>
                      </a:r>
                      <a:r>
                        <a:rPr lang="en-ZA" sz="1400" b="1" i="0" u="none" strike="noStrike" baseline="0" dirty="0" smtClean="0">
                          <a:solidFill>
                            <a:srgbClr val="000000"/>
                          </a:solidFill>
                          <a:effectLst/>
                          <a:latin typeface="Arial" panose="020B0604020202020204" pitchFamily="34" charset="0"/>
                        </a:rPr>
                        <a:t> 473</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298</a:t>
                      </a:r>
                      <a:r>
                        <a:rPr lang="en-ZA" sz="1400" b="1" i="0" u="none" strike="noStrike" baseline="0" dirty="0" smtClean="0">
                          <a:solidFill>
                            <a:srgbClr val="000000"/>
                          </a:solidFill>
                          <a:effectLst/>
                          <a:latin typeface="Arial" panose="020B0604020202020204" pitchFamily="34" charset="0"/>
                        </a:rPr>
                        <a:t> 237</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249</a:t>
                      </a:r>
                      <a:r>
                        <a:rPr lang="en-ZA" sz="1400" b="1" i="0" u="none" strike="noStrike" baseline="0" dirty="0" smtClean="0">
                          <a:solidFill>
                            <a:srgbClr val="000000"/>
                          </a:solidFill>
                          <a:effectLst/>
                          <a:latin typeface="Arial" panose="020B0604020202020204" pitchFamily="34" charset="0"/>
                        </a:rPr>
                        <a:t> 094</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49</a:t>
                      </a:r>
                      <a:r>
                        <a:rPr lang="en-ZA" sz="1400" b="1" i="0" u="none" strike="noStrike" baseline="0" dirty="0" smtClean="0">
                          <a:solidFill>
                            <a:srgbClr val="000000"/>
                          </a:solidFill>
                          <a:effectLst/>
                          <a:latin typeface="Arial" panose="020B0604020202020204" pitchFamily="34" charset="0"/>
                        </a:rPr>
                        <a:t> 143</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400" b="1" i="0" u="none" strike="noStrike" dirty="0" smtClean="0">
                          <a:solidFill>
                            <a:srgbClr val="000000"/>
                          </a:solidFill>
                          <a:effectLst/>
                          <a:latin typeface="Arial" panose="020B0604020202020204" pitchFamily="34" charset="0"/>
                        </a:rPr>
                        <a:t>16%</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400" b="1" i="0" u="none" strike="noStrike" dirty="0" smtClean="0">
                          <a:solidFill>
                            <a:srgbClr val="FF0000"/>
                          </a:solidFill>
                          <a:effectLst/>
                          <a:latin typeface="Arial" panose="020B0604020202020204" pitchFamily="34" charset="0"/>
                        </a:rPr>
                        <a:t>16%</a:t>
                      </a:r>
                      <a:endParaRPr lang="en-ZA" sz="1400" b="1" i="0" u="none" strike="noStrike" dirty="0">
                        <a:solidFill>
                          <a:srgbClr val="FF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547</a:t>
                      </a:r>
                      <a:r>
                        <a:rPr lang="en-ZA" sz="1400" b="1" i="0" u="none" strike="noStrike" baseline="0" dirty="0" smtClean="0">
                          <a:solidFill>
                            <a:srgbClr val="000000"/>
                          </a:solidFill>
                          <a:effectLst/>
                          <a:latin typeface="Arial" panose="020B0604020202020204" pitchFamily="34" charset="0"/>
                        </a:rPr>
                        <a:t> 331</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0013"/>
                  </a:ext>
                </a:extLst>
              </a:tr>
              <a:tr h="304642">
                <a:tc>
                  <a:txBody>
                    <a:bodyPr/>
                    <a:lstStyle/>
                    <a:p>
                      <a:pPr algn="l" fontAlgn="b"/>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FF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317885">
                <a:tc>
                  <a:txBody>
                    <a:bodyPr/>
                    <a:lstStyle/>
                    <a:p>
                      <a:pPr algn="l" fontAlgn="b"/>
                      <a:r>
                        <a:rPr lang="en-ZA" sz="1400" b="1" i="0" u="none" strike="noStrike" dirty="0">
                          <a:solidFill>
                            <a:srgbClr val="000000"/>
                          </a:solidFill>
                          <a:effectLst/>
                          <a:latin typeface="Arial" panose="020B0604020202020204" pitchFamily="34" charset="0"/>
                        </a:rPr>
                        <a:t>Surplus for the period</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56 193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l" fontAlgn="b"/>
                      <a:r>
                        <a:rPr lang="en-ZA" sz="1400" b="1" i="0" u="none" strike="noStrike" dirty="0" smtClean="0">
                          <a:solidFill>
                            <a:srgbClr val="000000"/>
                          </a:solidFill>
                          <a:effectLst/>
                          <a:latin typeface="Arial" panose="020B0604020202020204" pitchFamily="34" charset="0"/>
                        </a:rPr>
                        <a:t>         56</a:t>
                      </a:r>
                      <a:r>
                        <a:rPr lang="en-ZA" sz="1400" b="1" i="0" u="none" strike="noStrike" baseline="0" dirty="0" smtClean="0">
                          <a:solidFill>
                            <a:srgbClr val="000000"/>
                          </a:solidFill>
                          <a:effectLst/>
                          <a:latin typeface="Arial" panose="020B0604020202020204" pitchFamily="34" charset="0"/>
                        </a:rPr>
                        <a:t> 193</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ctr" fontAlgn="b"/>
                      <a:r>
                        <a:rPr lang="en-ZA" sz="1400" b="1" i="0" u="none" strike="noStrike" dirty="0" smtClean="0">
                          <a:solidFill>
                            <a:srgbClr val="000000"/>
                          </a:solidFill>
                          <a:effectLst/>
                          <a:latin typeface="Arial" panose="020B0604020202020204" pitchFamily="34" charset="0"/>
                        </a:rPr>
                        <a:t>     </a:t>
                      </a:r>
                      <a:r>
                        <a:rPr lang="en-ZA" sz="1400" b="1" i="0" u="none" strike="noStrike" dirty="0">
                          <a:solidFill>
                            <a:srgbClr val="00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ctr" fontAlgn="b"/>
                      <a:r>
                        <a:rPr lang="en-ZA" sz="1400" b="1" i="0" u="none" strike="noStrike" dirty="0">
                          <a:solidFill>
                            <a:srgbClr val="FF0000"/>
                          </a:solidFill>
                          <a:effectLst/>
                          <a:latin typeface="Arial" panose="020B0604020202020204" pitchFamily="34" charset="0"/>
                        </a:rPr>
                        <a:t> </a:t>
                      </a: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l" fontAlgn="b"/>
                      <a:r>
                        <a:rPr lang="en-ZA" sz="1400" b="1" i="0" u="none" strike="noStrike" dirty="0">
                          <a:solidFill>
                            <a:srgbClr val="000000"/>
                          </a:solidFill>
                          <a:effectLst/>
                          <a:latin typeface="Arial" panose="020B0604020202020204" pitchFamily="34" charset="0"/>
                        </a:rPr>
                        <a:t>               </a:t>
                      </a:r>
                      <a:r>
                        <a:rPr lang="en-ZA" sz="1400" b="1" i="0" u="none" strike="noStrike" dirty="0" smtClean="0">
                          <a:solidFill>
                            <a:srgbClr val="000000"/>
                          </a:solidFill>
                          <a:effectLst/>
                          <a:latin typeface="Arial" panose="020B0604020202020204" pitchFamily="34" charset="0"/>
                        </a:rPr>
                        <a:t> 56</a:t>
                      </a:r>
                      <a:r>
                        <a:rPr lang="en-ZA" sz="1400" b="1" i="0" u="none" strike="noStrike" baseline="0" dirty="0" smtClean="0">
                          <a:solidFill>
                            <a:srgbClr val="000000"/>
                          </a:solidFill>
                          <a:effectLst/>
                          <a:latin typeface="Arial" panose="020B0604020202020204" pitchFamily="34" charset="0"/>
                        </a:rPr>
                        <a:t> 193 </a:t>
                      </a:r>
                      <a:endParaRPr lang="en-ZA" sz="1400" b="1" i="0" u="none" strike="noStrike" dirty="0">
                        <a:solidFill>
                          <a:srgbClr val="000000"/>
                        </a:solidFill>
                        <a:effectLst/>
                        <a:latin typeface="Arial" panose="020B0604020202020204" pitchFamily="34" charset="0"/>
                      </a:endParaRPr>
                    </a:p>
                  </a:txBody>
                  <a:tcPr marL="5908" marR="5908" marT="59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15"/>
                  </a:ext>
                </a:extLst>
              </a:tr>
            </a:tbl>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64</a:t>
            </a:fld>
            <a:endParaRPr lang="en-US" dirty="0"/>
          </a:p>
        </p:txBody>
      </p:sp>
    </p:spTree>
    <p:extLst>
      <p:ext uri="{BB962C8B-B14F-4D97-AF65-F5344CB8AC3E}">
        <p14:creationId xmlns:p14="http://schemas.microsoft.com/office/powerpoint/2010/main" xmlns="" val="24131274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871825" y="561305"/>
            <a:ext cx="8564054" cy="770337"/>
          </a:xfrm>
        </p:spPr>
        <p:txBody>
          <a:bodyPr>
            <a:normAutofit fontScale="90000"/>
          </a:bodyPr>
          <a:lstStyle/>
          <a:p>
            <a:pPr algn="ctr"/>
            <a:r>
              <a:rPr lang="en-ZA" sz="2400" dirty="0"/>
              <a:t>REVENUE ANALYSIS</a:t>
            </a:r>
            <a:br>
              <a:rPr lang="en-ZA" sz="2400" dirty="0"/>
            </a:br>
            <a:r>
              <a:rPr lang="en-ZA" sz="2400" dirty="0"/>
              <a:t>SEPTEMBER 2019 vs. SEPTEMBER 2018 </a:t>
            </a:r>
            <a:br>
              <a:rPr lang="en-ZA" sz="2400" dirty="0"/>
            </a:br>
            <a:r>
              <a:rPr lang="en-ZA" sz="2400" dirty="0"/>
              <a:t>(R’000)</a:t>
            </a:r>
            <a:r>
              <a:rPr lang="en-ZA" sz="3200" dirty="0"/>
              <a:t/>
            </a:r>
            <a:br>
              <a:rPr lang="en-ZA" sz="3200" dirty="0"/>
            </a:b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5" name="Content Placeholder 4"/>
          <p:cNvGraphicFramePr>
            <a:graphicFrameLocks/>
          </p:cNvGraphicFramePr>
          <p:nvPr>
            <p:extLst>
              <p:ext uri="{D42A27DB-BD31-4B8C-83A1-F6EECF244321}">
                <p14:modId xmlns:p14="http://schemas.microsoft.com/office/powerpoint/2010/main" xmlns="" val="2781285505"/>
              </p:ext>
            </p:extLst>
          </p:nvPr>
        </p:nvGraphicFramePr>
        <p:xfrm>
          <a:off x="116958" y="1122133"/>
          <a:ext cx="10462437" cy="617180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65</a:t>
            </a:fld>
            <a:endParaRPr lang="en-US" dirty="0"/>
          </a:p>
        </p:txBody>
      </p:sp>
    </p:spTree>
    <p:extLst>
      <p:ext uri="{BB962C8B-B14F-4D97-AF65-F5344CB8AC3E}">
        <p14:creationId xmlns:p14="http://schemas.microsoft.com/office/powerpoint/2010/main" xmlns="" val="23209516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871825" y="561305"/>
            <a:ext cx="8564054" cy="770337"/>
          </a:xfrm>
        </p:spPr>
        <p:txBody>
          <a:bodyPr>
            <a:normAutofit fontScale="90000"/>
          </a:bodyPr>
          <a:lstStyle/>
          <a:p>
            <a:pPr algn="ctr"/>
            <a:r>
              <a:rPr lang="en-ZA" sz="2000" dirty="0"/>
              <a:t>ANNUAL EXPENDITURE BUDGET </a:t>
            </a:r>
            <a:br>
              <a:rPr lang="en-ZA" sz="2000" dirty="0"/>
            </a:br>
            <a:r>
              <a:rPr lang="en-ZA" sz="2000" dirty="0"/>
              <a:t>vs </a:t>
            </a:r>
            <a:br>
              <a:rPr lang="en-ZA" sz="2000" dirty="0"/>
            </a:br>
            <a:r>
              <a:rPr lang="en-ZA" sz="2000" dirty="0"/>
              <a:t>ACTUAL QUARTER TWO EXPENDITURE</a:t>
            </a:r>
            <a:br>
              <a:rPr lang="en-ZA" sz="2000" dirty="0"/>
            </a:br>
            <a:r>
              <a:rPr lang="en-ZA" sz="2000" dirty="0"/>
              <a:t>APRIL 2019 - SEPTEMBER 2019</a:t>
            </a:r>
            <a:r>
              <a:rPr lang="en-ZA" sz="3200" dirty="0"/>
              <a:t/>
            </a:r>
            <a:br>
              <a:rPr lang="en-ZA" sz="3200" dirty="0"/>
            </a:b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5" name="Content Placeholder 4"/>
          <p:cNvGraphicFramePr>
            <a:graphicFrameLocks/>
          </p:cNvGraphicFramePr>
          <p:nvPr>
            <p:extLst>
              <p:ext uri="{D42A27DB-BD31-4B8C-83A1-F6EECF244321}">
                <p14:modId xmlns:p14="http://schemas.microsoft.com/office/powerpoint/2010/main" xmlns="" val="1985927020"/>
              </p:ext>
            </p:extLst>
          </p:nvPr>
        </p:nvGraphicFramePr>
        <p:xfrm>
          <a:off x="85060" y="1122133"/>
          <a:ext cx="10462437" cy="614481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66</a:t>
            </a:fld>
            <a:endParaRPr lang="en-US" dirty="0"/>
          </a:p>
        </p:txBody>
      </p:sp>
    </p:spTree>
    <p:extLst>
      <p:ext uri="{BB962C8B-B14F-4D97-AF65-F5344CB8AC3E}">
        <p14:creationId xmlns:p14="http://schemas.microsoft.com/office/powerpoint/2010/main" xmlns="" val="13157639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946253" y="413371"/>
            <a:ext cx="8564054" cy="770337"/>
          </a:xfrm>
        </p:spPr>
        <p:txBody>
          <a:bodyPr>
            <a:normAutofit fontScale="90000"/>
          </a:bodyPr>
          <a:lstStyle/>
          <a:p>
            <a:pPr algn="ctr"/>
            <a:r>
              <a:rPr lang="en-ZA" sz="2400" dirty="0"/>
              <a:t>OPERATIONAL EXPENDITURE ANALYSIS</a:t>
            </a:r>
            <a:br>
              <a:rPr lang="en-ZA" sz="2400" dirty="0"/>
            </a:br>
            <a:r>
              <a:rPr lang="en-ZA" sz="2400" dirty="0"/>
              <a:t>SEPTEMBER 2019 vs. SEPTEMBER </a:t>
            </a:r>
            <a:r>
              <a:rPr lang="en-ZA" sz="2400" dirty="0" smtClean="0"/>
              <a:t>2018</a:t>
            </a: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5" name="Content Placeholder 6"/>
          <p:cNvGraphicFramePr>
            <a:graphicFrameLocks/>
          </p:cNvGraphicFramePr>
          <p:nvPr>
            <p:extLst>
              <p:ext uri="{D42A27DB-BD31-4B8C-83A1-F6EECF244321}">
                <p14:modId xmlns:p14="http://schemas.microsoft.com/office/powerpoint/2010/main" xmlns="" val="3116568770"/>
              </p:ext>
            </p:extLst>
          </p:nvPr>
        </p:nvGraphicFramePr>
        <p:xfrm>
          <a:off x="74428" y="1183708"/>
          <a:ext cx="10441171" cy="604643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67</a:t>
            </a:fld>
            <a:endParaRPr lang="en-US" dirty="0"/>
          </a:p>
        </p:txBody>
      </p:sp>
    </p:spTree>
    <p:extLst>
      <p:ext uri="{BB962C8B-B14F-4D97-AF65-F5344CB8AC3E}">
        <p14:creationId xmlns:p14="http://schemas.microsoft.com/office/powerpoint/2010/main" xmlns="" val="15282731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794792" y="236339"/>
            <a:ext cx="9217223" cy="649932"/>
          </a:xfrm>
          <a:prstGeom prst="rect">
            <a:avLst/>
          </a:prstGeom>
        </p:spPr>
        <p:txBody>
          <a:bodyPr vert="horz" lIns="99551" tIns="49775" rIns="99551" bIns="49775" rtlCol="0">
            <a:normAutofit/>
          </a:bodyPr>
          <a:lst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ZA" sz="3102" b="1" dirty="0"/>
          </a:p>
        </p:txBody>
      </p:sp>
      <p:sp>
        <p:nvSpPr>
          <p:cNvPr id="8" name="Title 7"/>
          <p:cNvSpPr>
            <a:spLocks noGrp="1"/>
          </p:cNvSpPr>
          <p:nvPr>
            <p:ph type="title"/>
          </p:nvPr>
        </p:nvSpPr>
        <p:spPr>
          <a:xfrm>
            <a:off x="871825" y="561305"/>
            <a:ext cx="8564054" cy="770337"/>
          </a:xfrm>
        </p:spPr>
        <p:txBody>
          <a:bodyPr>
            <a:normAutofit fontScale="90000"/>
          </a:bodyPr>
          <a:lstStyle/>
          <a:p>
            <a:pPr algn="ctr"/>
            <a:r>
              <a:rPr lang="en-ZA" sz="2400" dirty="0"/>
              <a:t>CAPITAL EXPENDITURE ANALYSIS</a:t>
            </a:r>
            <a:br>
              <a:rPr lang="en-ZA" sz="2400" dirty="0"/>
            </a:br>
            <a:r>
              <a:rPr lang="en-ZA" sz="2400" dirty="0"/>
              <a:t>APRIL – SEPTEMBER 2019</a:t>
            </a:r>
            <a:r>
              <a:rPr lang="en-ZA" sz="3200" dirty="0"/>
              <a:t/>
            </a:r>
            <a:br>
              <a:rPr lang="en-ZA" sz="3200" dirty="0"/>
            </a:br>
            <a:r>
              <a:rPr lang="en-ZA" dirty="0"/>
              <a:t/>
            </a:r>
            <a:br>
              <a:rPr lang="en-ZA" dirty="0"/>
            </a:br>
            <a:endParaRPr lang="en-ZA" dirty="0"/>
          </a:p>
        </p:txBody>
      </p:sp>
      <p:sp>
        <p:nvSpPr>
          <p:cNvPr id="9" name="Content Placeholder 8"/>
          <p:cNvSpPr>
            <a:spLocks noGrp="1"/>
          </p:cNvSpPr>
          <p:nvPr>
            <p:ph idx="1"/>
          </p:nvPr>
        </p:nvSpPr>
        <p:spPr>
          <a:xfrm>
            <a:off x="418393" y="1122133"/>
            <a:ext cx="9619774" cy="4991131"/>
          </a:xfrm>
        </p:spPr>
        <p:txBody>
          <a:bodyPr/>
          <a:lstStyle/>
          <a:p>
            <a:pPr marL="0" indent="0">
              <a:buNone/>
            </a:pPr>
            <a:r>
              <a:rPr lang="en-ZA" dirty="0" smtClean="0"/>
              <a:t>    </a:t>
            </a:r>
            <a:endParaRPr lang="en-ZA" dirty="0"/>
          </a:p>
        </p:txBody>
      </p:sp>
      <p:graphicFrame>
        <p:nvGraphicFramePr>
          <p:cNvPr id="5" name="Content Placeholder 17"/>
          <p:cNvGraphicFramePr>
            <a:graphicFrameLocks/>
          </p:cNvGraphicFramePr>
          <p:nvPr>
            <p:extLst>
              <p:ext uri="{D42A27DB-BD31-4B8C-83A1-F6EECF244321}">
                <p14:modId xmlns:p14="http://schemas.microsoft.com/office/powerpoint/2010/main" xmlns="" val="1387619868"/>
              </p:ext>
            </p:extLst>
          </p:nvPr>
        </p:nvGraphicFramePr>
        <p:xfrm>
          <a:off x="106326" y="1122538"/>
          <a:ext cx="10451803" cy="607570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F808627B-F915-7940-8094-9D0FE90F5C69}" type="slidenum">
              <a:rPr lang="en-US" smtClean="0"/>
              <a:pPr/>
              <a:t>68</a:t>
            </a:fld>
            <a:endParaRPr lang="en-US" dirty="0"/>
          </a:p>
        </p:txBody>
      </p:sp>
    </p:spTree>
    <p:extLst>
      <p:ext uri="{BB962C8B-B14F-4D97-AF65-F5344CB8AC3E}">
        <p14:creationId xmlns:p14="http://schemas.microsoft.com/office/powerpoint/2010/main" xmlns="" val="26331398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433" y="1077686"/>
            <a:ext cx="7270624" cy="4887685"/>
          </a:xfrm>
        </p:spPr>
        <p:txBody>
          <a:bodyPr/>
          <a:lstStyle/>
          <a:p>
            <a:pPr algn="ct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US" sz="2800" dirty="0" smtClean="0">
                <a:solidFill>
                  <a:schemeClr val="accent4">
                    <a:lumMod val="65000"/>
                    <a:lumOff val="35000"/>
                  </a:schemeClr>
                </a:solidFill>
                <a:latin typeface="Myriad Pro"/>
                <a:cs typeface="Myriad Pro"/>
              </a:rPr>
              <a:t/>
            </a:r>
            <a:br>
              <a:rPr lang="en-US" sz="2800" dirty="0" smtClean="0">
                <a:solidFill>
                  <a:schemeClr val="accent4">
                    <a:lumMod val="65000"/>
                    <a:lumOff val="35000"/>
                  </a:schemeClr>
                </a:solidFill>
                <a:latin typeface="Myriad Pro"/>
                <a:cs typeface="Myriad Pro"/>
              </a:rPr>
            </a:br>
            <a:r>
              <a:rPr lang="en-ZA" sz="3200" dirty="0" smtClean="0">
                <a:latin typeface="Arial" panose="020B0604020202020204" pitchFamily="34" charset="0"/>
                <a:cs typeface="Arial" panose="020B0604020202020204" pitchFamily="34" charset="0"/>
              </a:rPr>
              <a:t/>
            </a:r>
            <a:br>
              <a:rPr lang="en-ZA" sz="3200" dirty="0" smtClean="0">
                <a:latin typeface="Arial" panose="020B0604020202020204" pitchFamily="34" charset="0"/>
                <a:cs typeface="Arial" panose="020B0604020202020204" pitchFamily="34" charset="0"/>
              </a:rPr>
            </a:b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r>
              <a:rPr lang="en-ZA" sz="3200" dirty="0" smtClean="0">
                <a:latin typeface="Arial" panose="020B0604020202020204" pitchFamily="34" charset="0"/>
                <a:cs typeface="Arial" panose="020B0604020202020204" pitchFamily="34" charset="0"/>
              </a:rPr>
              <a:t>part 2: key challenges</a:t>
            </a:r>
            <a:r>
              <a:rPr lang="en-US" sz="3200" dirty="0">
                <a:solidFill>
                  <a:schemeClr val="accent4">
                    <a:lumMod val="65000"/>
                    <a:lumOff val="35000"/>
                  </a:schemeClr>
                </a:solidFill>
                <a:latin typeface="Arial" panose="020B0604020202020204" pitchFamily="34" charset="0"/>
                <a:cs typeface="Arial" panose="020B0604020202020204" pitchFamily="34" charset="0"/>
              </a:rPr>
              <a:t/>
            </a:r>
            <a:br>
              <a:rPr lang="en-US" sz="3200" dirty="0">
                <a:solidFill>
                  <a:schemeClr val="accent4">
                    <a:lumMod val="65000"/>
                    <a:lumOff val="35000"/>
                  </a:schemeClr>
                </a:solidFill>
                <a:latin typeface="Arial" panose="020B0604020202020204" pitchFamily="34" charset="0"/>
                <a:cs typeface="Arial" panose="020B0604020202020204" pitchFamily="34" charset="0"/>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US" sz="2800" dirty="0">
                <a:solidFill>
                  <a:schemeClr val="accent4">
                    <a:lumMod val="65000"/>
                    <a:lumOff val="35000"/>
                  </a:schemeClr>
                </a:solidFill>
                <a:latin typeface="Myriad Pro"/>
                <a:cs typeface="Myriad Pro"/>
              </a:rPr>
              <a:t/>
            </a:r>
            <a:br>
              <a:rPr lang="en-US" sz="2800" dirty="0">
                <a:solidFill>
                  <a:schemeClr val="accent4">
                    <a:lumMod val="65000"/>
                    <a:lumOff val="35000"/>
                  </a:schemeClr>
                </a:solidFill>
                <a:latin typeface="Myriad Pro"/>
                <a:cs typeface="Myriad Pro"/>
              </a:rPr>
            </a:br>
            <a:r>
              <a:rPr lang="en-ZA" dirty="0" smtClean="0"/>
              <a:t/>
            </a:r>
            <a:br>
              <a:rPr lang="en-ZA" dirty="0" smtClean="0"/>
            </a:br>
            <a:endParaRPr lang="en-US" dirty="0"/>
          </a:p>
        </p:txBody>
      </p:sp>
    </p:spTree>
    <p:extLst>
      <p:ext uri="{BB962C8B-B14F-4D97-AF65-F5344CB8AC3E}">
        <p14:creationId xmlns:p14="http://schemas.microsoft.com/office/powerpoint/2010/main" xmlns="" val="1645790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7" y="262720"/>
            <a:ext cx="10058400" cy="770337"/>
          </a:xfrm>
        </p:spPr>
        <p:txBody>
          <a:bodyPr>
            <a:noAutofit/>
          </a:bodyPr>
          <a:lstStyle/>
          <a:p>
            <a:pPr algn="ctr"/>
            <a:r>
              <a:rPr lang="en-ZA" dirty="0" smtClean="0"/>
              <a:t>Programme performance</a:t>
            </a:r>
            <a:r>
              <a:rPr lang="en-ZA" dirty="0"/>
              <a:t/>
            </a:r>
            <a:br>
              <a:rPr lang="en-ZA" dirty="0"/>
            </a:br>
            <a:endParaRPr lang="en-ZA" dirty="0"/>
          </a:p>
        </p:txBody>
      </p:sp>
      <p:sp>
        <p:nvSpPr>
          <p:cNvPr id="3" name="Content Placeholder 2"/>
          <p:cNvSpPr>
            <a:spLocks noGrp="1"/>
          </p:cNvSpPr>
          <p:nvPr>
            <p:ph idx="1"/>
          </p:nvPr>
        </p:nvSpPr>
        <p:spPr>
          <a:xfrm>
            <a:off x="338488" y="1347712"/>
            <a:ext cx="10126311" cy="5533378"/>
          </a:xfrm>
        </p:spPr>
        <p:txBody>
          <a:bodyPr>
            <a:normAutofit/>
          </a:bodyPr>
          <a:lstStyle/>
          <a:p>
            <a:r>
              <a:rPr lang="en-ZA" dirty="0"/>
              <a:t>Programme 1: Service Delivery and </a:t>
            </a:r>
            <a:r>
              <a:rPr lang="en-ZA" dirty="0" smtClean="0"/>
              <a:t>Access</a:t>
            </a:r>
          </a:p>
          <a:p>
            <a:endParaRPr lang="en-ZA" dirty="0" smtClean="0"/>
          </a:p>
          <a:p>
            <a:r>
              <a:rPr lang="en-ZA" dirty="0"/>
              <a:t>Programme 2: Innovation and </a:t>
            </a:r>
            <a:r>
              <a:rPr lang="en-ZA" dirty="0" smtClean="0"/>
              <a:t>Creativity</a:t>
            </a:r>
          </a:p>
          <a:p>
            <a:pPr marL="0" indent="0">
              <a:buNone/>
            </a:pPr>
            <a:endParaRPr lang="en-ZA" dirty="0" smtClean="0"/>
          </a:p>
          <a:p>
            <a:r>
              <a:rPr lang="en-ZA" dirty="0"/>
              <a:t>Programme 3: Business Regulation and Reputation</a:t>
            </a:r>
            <a:endParaRPr lang="en-ZA" dirty="0" smtClean="0"/>
          </a:p>
          <a:p>
            <a:endParaRPr lang="en-ZA" dirty="0" smtClean="0"/>
          </a:p>
        </p:txBody>
      </p:sp>
      <p:sp>
        <p:nvSpPr>
          <p:cNvPr id="4" name="Slide Number Placeholder 3"/>
          <p:cNvSpPr>
            <a:spLocks noGrp="1"/>
          </p:cNvSpPr>
          <p:nvPr>
            <p:ph type="sldNum" sz="quarter" idx="12"/>
          </p:nvPr>
        </p:nvSpPr>
        <p:spPr/>
        <p:txBody>
          <a:bodyPr/>
          <a:lstStyle/>
          <a:p>
            <a:fld id="{F808627B-F915-7940-8094-9D0FE90F5C69}" type="slidenum">
              <a:rPr lang="en-US" smtClean="0"/>
              <a:pPr/>
              <a:t>7</a:t>
            </a:fld>
            <a:endParaRPr lang="en-US" dirty="0"/>
          </a:p>
        </p:txBody>
      </p:sp>
    </p:spTree>
    <p:extLst>
      <p:ext uri="{BB962C8B-B14F-4D97-AF65-F5344CB8AC3E}">
        <p14:creationId xmlns:p14="http://schemas.microsoft.com/office/powerpoint/2010/main" xmlns="" val="39530923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931867" cy="770337"/>
          </a:xfrm>
        </p:spPr>
        <p:txBody>
          <a:bodyPr>
            <a:noAutofit/>
          </a:bodyPr>
          <a:lstStyle/>
          <a:p>
            <a:pPr algn="ctr"/>
            <a:r>
              <a:rPr lang="en-ZA" dirty="0" smtClean="0"/>
              <a:t>Key challenges: the effects of modernisation (automation)</a:t>
            </a:r>
            <a:endParaRPr lang="en-ZA" dirty="0"/>
          </a:p>
        </p:txBody>
      </p:sp>
      <p:sp>
        <p:nvSpPr>
          <p:cNvPr id="4" name="Content Placeholder 3"/>
          <p:cNvSpPr>
            <a:spLocks noGrp="1"/>
          </p:cNvSpPr>
          <p:nvPr>
            <p:ph idx="1"/>
          </p:nvPr>
        </p:nvSpPr>
        <p:spPr/>
        <p:txBody>
          <a:bodyPr>
            <a:normAutofit/>
          </a:bodyPr>
          <a:lstStyle/>
          <a:p>
            <a:r>
              <a:rPr lang="en-ZA" sz="2800" dirty="0" smtClean="0"/>
              <a:t>The staff uncertainty -  their </a:t>
            </a:r>
            <a:r>
              <a:rPr lang="en-ZA" sz="2800" dirty="0"/>
              <a:t>roles </a:t>
            </a:r>
            <a:r>
              <a:rPr lang="en-ZA" sz="2800" dirty="0" smtClean="0"/>
              <a:t>are changing</a:t>
            </a:r>
          </a:p>
          <a:p>
            <a:pPr marL="0" indent="0">
              <a:buNone/>
            </a:pPr>
            <a:endParaRPr lang="en-ZA" sz="2800" dirty="0" smtClean="0"/>
          </a:p>
          <a:p>
            <a:r>
              <a:rPr lang="en-ZA" sz="2800" dirty="0" smtClean="0"/>
              <a:t>Organisational </a:t>
            </a:r>
            <a:r>
              <a:rPr lang="en-ZA" sz="2800" dirty="0"/>
              <a:t>design </a:t>
            </a:r>
            <a:r>
              <a:rPr lang="en-ZA" sz="2800" dirty="0" smtClean="0"/>
              <a:t>process to realign strategy &amp; functions has resumed and extensive </a:t>
            </a:r>
            <a:r>
              <a:rPr lang="en-ZA" sz="2800" dirty="0"/>
              <a:t>engagement sessions with all staff, organised labour and the </a:t>
            </a:r>
            <a:r>
              <a:rPr lang="en-ZA" sz="2800" dirty="0" smtClean="0"/>
              <a:t>executive management is in progress.</a:t>
            </a:r>
          </a:p>
          <a:p>
            <a:pPr marL="0" indent="0">
              <a:buNone/>
            </a:pPr>
            <a:endParaRPr lang="en-ZA" sz="2800" dirty="0" smtClean="0"/>
          </a:p>
          <a:p>
            <a:r>
              <a:rPr lang="en-ZA" sz="2800" dirty="0" smtClean="0"/>
              <a:t>Effects of migration to upgrade systems from legacy systems proved challenging with power failures also affecting systems</a:t>
            </a:r>
          </a:p>
        </p:txBody>
      </p:sp>
      <p:sp>
        <p:nvSpPr>
          <p:cNvPr id="3" name="Slide Number Placeholder 2"/>
          <p:cNvSpPr>
            <a:spLocks noGrp="1"/>
          </p:cNvSpPr>
          <p:nvPr>
            <p:ph type="sldNum" sz="quarter" idx="12"/>
          </p:nvPr>
        </p:nvSpPr>
        <p:spPr/>
        <p:txBody>
          <a:bodyPr/>
          <a:lstStyle/>
          <a:p>
            <a:fld id="{F808627B-F915-7940-8094-9D0FE90F5C69}" type="slidenum">
              <a:rPr lang="en-US" smtClean="0"/>
              <a:pPr/>
              <a:t>70</a:t>
            </a:fld>
            <a:endParaRPr lang="en-US" dirty="0"/>
          </a:p>
        </p:txBody>
      </p:sp>
    </p:spTree>
    <p:extLst>
      <p:ext uri="{BB962C8B-B14F-4D97-AF65-F5344CB8AC3E}">
        <p14:creationId xmlns:p14="http://schemas.microsoft.com/office/powerpoint/2010/main" xmlns="" val="17059662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931867" cy="770337"/>
          </a:xfrm>
        </p:spPr>
        <p:txBody>
          <a:bodyPr>
            <a:noAutofit/>
          </a:bodyPr>
          <a:lstStyle/>
          <a:p>
            <a:pPr algn="ctr"/>
            <a:r>
              <a:rPr lang="en-ZA" dirty="0" smtClean="0"/>
              <a:t>Key challenges: MIGRATION TO A PATENT SYSTEM</a:t>
            </a:r>
            <a:endParaRPr lang="en-ZA" dirty="0"/>
          </a:p>
        </p:txBody>
      </p:sp>
      <p:sp>
        <p:nvSpPr>
          <p:cNvPr id="4" name="Content Placeholder 3"/>
          <p:cNvSpPr>
            <a:spLocks noGrp="1"/>
          </p:cNvSpPr>
          <p:nvPr>
            <p:ph idx="1"/>
          </p:nvPr>
        </p:nvSpPr>
        <p:spPr/>
        <p:txBody>
          <a:bodyPr>
            <a:normAutofit/>
          </a:bodyPr>
          <a:lstStyle/>
          <a:p>
            <a:r>
              <a:rPr lang="en-ZA" dirty="0"/>
              <a:t>CIPC is migrating the patent system to a system </a:t>
            </a:r>
            <a:r>
              <a:rPr lang="en-ZA" dirty="0" smtClean="0"/>
              <a:t>(IPAS) provided </a:t>
            </a:r>
            <a:r>
              <a:rPr lang="en-ZA" dirty="0"/>
              <a:t>by WIPO to member organisations, </a:t>
            </a:r>
            <a:endParaRPr lang="en-ZA" dirty="0" smtClean="0"/>
          </a:p>
          <a:p>
            <a:pPr marL="0" indent="0">
              <a:buNone/>
            </a:pPr>
            <a:endParaRPr lang="en-ZA" dirty="0" smtClean="0"/>
          </a:p>
          <a:p>
            <a:r>
              <a:rPr lang="en-ZA" dirty="0" smtClean="0"/>
              <a:t>The </a:t>
            </a:r>
            <a:r>
              <a:rPr lang="en-ZA" dirty="0"/>
              <a:t>CIPC is working with WIPO to address this issue. </a:t>
            </a:r>
          </a:p>
        </p:txBody>
      </p:sp>
      <p:sp>
        <p:nvSpPr>
          <p:cNvPr id="3" name="Slide Number Placeholder 2"/>
          <p:cNvSpPr>
            <a:spLocks noGrp="1"/>
          </p:cNvSpPr>
          <p:nvPr>
            <p:ph type="sldNum" sz="quarter" idx="12"/>
          </p:nvPr>
        </p:nvSpPr>
        <p:spPr/>
        <p:txBody>
          <a:bodyPr/>
          <a:lstStyle/>
          <a:p>
            <a:fld id="{F808627B-F915-7940-8094-9D0FE90F5C69}" type="slidenum">
              <a:rPr lang="en-US" smtClean="0"/>
              <a:pPr/>
              <a:t>71</a:t>
            </a:fld>
            <a:endParaRPr lang="en-US" dirty="0"/>
          </a:p>
        </p:txBody>
      </p:sp>
    </p:spTree>
    <p:extLst>
      <p:ext uri="{BB962C8B-B14F-4D97-AF65-F5344CB8AC3E}">
        <p14:creationId xmlns:p14="http://schemas.microsoft.com/office/powerpoint/2010/main" xmlns="" val="32117268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931867" cy="770337"/>
          </a:xfrm>
        </p:spPr>
        <p:txBody>
          <a:bodyPr>
            <a:noAutofit/>
          </a:bodyPr>
          <a:lstStyle/>
          <a:p>
            <a:pPr algn="ctr"/>
            <a:r>
              <a:rPr lang="en-ZA" dirty="0" smtClean="0"/>
              <a:t>Key challenges: manual ip processes</a:t>
            </a:r>
            <a:endParaRPr lang="en-ZA" dirty="0"/>
          </a:p>
        </p:txBody>
      </p:sp>
      <p:sp>
        <p:nvSpPr>
          <p:cNvPr id="4" name="Content Placeholder 3"/>
          <p:cNvSpPr>
            <a:spLocks noGrp="1"/>
          </p:cNvSpPr>
          <p:nvPr>
            <p:ph idx="1"/>
          </p:nvPr>
        </p:nvSpPr>
        <p:spPr/>
        <p:txBody>
          <a:bodyPr>
            <a:normAutofit/>
          </a:bodyPr>
          <a:lstStyle/>
          <a:p>
            <a:r>
              <a:rPr lang="en-ZA" dirty="0"/>
              <a:t>The processes in trademarks, patents and design registration sections remains largely manual. </a:t>
            </a:r>
            <a:endParaRPr lang="en-ZA" dirty="0" smtClean="0"/>
          </a:p>
          <a:p>
            <a:r>
              <a:rPr lang="en-ZA" dirty="0" smtClean="0"/>
              <a:t>However, automation is underway.</a:t>
            </a:r>
          </a:p>
          <a:p>
            <a:endParaRPr lang="en-ZA" dirty="0"/>
          </a:p>
        </p:txBody>
      </p:sp>
      <p:sp>
        <p:nvSpPr>
          <p:cNvPr id="3" name="Slide Number Placeholder 2"/>
          <p:cNvSpPr>
            <a:spLocks noGrp="1"/>
          </p:cNvSpPr>
          <p:nvPr>
            <p:ph type="sldNum" sz="quarter" idx="12"/>
          </p:nvPr>
        </p:nvSpPr>
        <p:spPr/>
        <p:txBody>
          <a:bodyPr/>
          <a:lstStyle/>
          <a:p>
            <a:fld id="{F808627B-F915-7940-8094-9D0FE90F5C69}" type="slidenum">
              <a:rPr lang="en-US" smtClean="0"/>
              <a:pPr/>
              <a:t>72</a:t>
            </a:fld>
            <a:endParaRPr lang="en-US" dirty="0"/>
          </a:p>
        </p:txBody>
      </p:sp>
    </p:spTree>
    <p:extLst>
      <p:ext uri="{BB962C8B-B14F-4D97-AF65-F5344CB8AC3E}">
        <p14:creationId xmlns:p14="http://schemas.microsoft.com/office/powerpoint/2010/main" xmlns="" val="40946360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931867" cy="770337"/>
          </a:xfrm>
        </p:spPr>
        <p:txBody>
          <a:bodyPr>
            <a:noAutofit/>
          </a:bodyPr>
          <a:lstStyle/>
          <a:p>
            <a:pPr algn="ctr"/>
            <a:r>
              <a:rPr lang="en-ZA" dirty="0" smtClean="0"/>
              <a:t>Key challenges: low uptake of independent review</a:t>
            </a:r>
            <a:endParaRPr lang="en-ZA" dirty="0"/>
          </a:p>
        </p:txBody>
      </p:sp>
      <p:sp>
        <p:nvSpPr>
          <p:cNvPr id="4" name="Content Placeholder 3"/>
          <p:cNvSpPr>
            <a:spLocks noGrp="1"/>
          </p:cNvSpPr>
          <p:nvPr>
            <p:ph idx="1"/>
          </p:nvPr>
        </p:nvSpPr>
        <p:spPr/>
        <p:txBody>
          <a:bodyPr>
            <a:normAutofit fontScale="92500"/>
          </a:bodyPr>
          <a:lstStyle/>
          <a:p>
            <a:r>
              <a:rPr lang="en-ZA" dirty="0"/>
              <a:t>There has been low uptake of the use of Independent Review as a form of </a:t>
            </a:r>
            <a:r>
              <a:rPr lang="en-ZA" dirty="0" smtClean="0"/>
              <a:t>assurance,</a:t>
            </a:r>
          </a:p>
          <a:p>
            <a:r>
              <a:rPr lang="en-ZA" dirty="0" smtClean="0"/>
              <a:t>There are low </a:t>
            </a:r>
            <a:r>
              <a:rPr lang="en-ZA" dirty="0"/>
              <a:t>levels of reporting by recognised Independent Review professionals/ </a:t>
            </a:r>
            <a:r>
              <a:rPr lang="en-ZA" dirty="0" smtClean="0"/>
              <a:t>practitioners, </a:t>
            </a:r>
          </a:p>
          <a:p>
            <a:r>
              <a:rPr lang="en-ZA" dirty="0" smtClean="0"/>
              <a:t>All </a:t>
            </a:r>
            <a:r>
              <a:rPr lang="en-ZA" dirty="0"/>
              <a:t>Accounting and Auditing Professional Bodies throughout the country were visited to explore ways to address these </a:t>
            </a:r>
            <a:r>
              <a:rPr lang="en-ZA" dirty="0" smtClean="0"/>
              <a:t>challenges, </a:t>
            </a:r>
          </a:p>
          <a:p>
            <a:r>
              <a:rPr lang="en-ZA" dirty="0" smtClean="0"/>
              <a:t>Webinar </a:t>
            </a:r>
            <a:r>
              <a:rPr lang="en-ZA" dirty="0"/>
              <a:t>events will be organised to meet targeted audiences and address this </a:t>
            </a:r>
            <a:r>
              <a:rPr lang="en-ZA" dirty="0" smtClean="0"/>
              <a:t>challenge.</a:t>
            </a:r>
            <a:endParaRPr lang="en-ZA" dirty="0"/>
          </a:p>
          <a:p>
            <a:endParaRPr lang="en-ZA" dirty="0"/>
          </a:p>
        </p:txBody>
      </p:sp>
      <p:sp>
        <p:nvSpPr>
          <p:cNvPr id="3" name="Slide Number Placeholder 2"/>
          <p:cNvSpPr>
            <a:spLocks noGrp="1"/>
          </p:cNvSpPr>
          <p:nvPr>
            <p:ph type="sldNum" sz="quarter" idx="12"/>
          </p:nvPr>
        </p:nvSpPr>
        <p:spPr/>
        <p:txBody>
          <a:bodyPr/>
          <a:lstStyle/>
          <a:p>
            <a:fld id="{F808627B-F915-7940-8094-9D0FE90F5C69}" type="slidenum">
              <a:rPr lang="en-US" smtClean="0"/>
              <a:pPr/>
              <a:t>73</a:t>
            </a:fld>
            <a:endParaRPr lang="en-US" dirty="0"/>
          </a:p>
        </p:txBody>
      </p:sp>
    </p:spTree>
    <p:extLst>
      <p:ext uri="{BB962C8B-B14F-4D97-AF65-F5344CB8AC3E}">
        <p14:creationId xmlns:p14="http://schemas.microsoft.com/office/powerpoint/2010/main" xmlns="" val="36932832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Conclusion</a:t>
            </a:r>
            <a:endParaRPr lang="en-ZA" dirty="0"/>
          </a:p>
        </p:txBody>
      </p:sp>
      <p:sp>
        <p:nvSpPr>
          <p:cNvPr id="3" name="Content Placeholder 2"/>
          <p:cNvSpPr>
            <a:spLocks noGrp="1"/>
          </p:cNvSpPr>
          <p:nvPr>
            <p:ph idx="1"/>
          </p:nvPr>
        </p:nvSpPr>
        <p:spPr/>
        <p:txBody>
          <a:bodyPr>
            <a:normAutofit/>
          </a:bodyPr>
          <a:lstStyle/>
          <a:p>
            <a:pPr marL="0" indent="0">
              <a:buNone/>
            </a:pPr>
            <a:endParaRPr lang="en-ZA" sz="5400" dirty="0" smtClean="0"/>
          </a:p>
          <a:p>
            <a:pPr marL="0" indent="0">
              <a:buNone/>
            </a:pPr>
            <a:endParaRPr lang="en-ZA" sz="5400" dirty="0"/>
          </a:p>
          <a:p>
            <a:pPr marL="0" indent="0">
              <a:buNone/>
            </a:pPr>
            <a:r>
              <a:rPr lang="en-ZA" sz="5400" dirty="0" smtClean="0"/>
              <a:t>						Thank you</a:t>
            </a:r>
            <a:endParaRPr lang="en-ZA" sz="5400" dirty="0"/>
          </a:p>
        </p:txBody>
      </p:sp>
      <p:sp>
        <p:nvSpPr>
          <p:cNvPr id="4" name="Slide Number Placeholder 3"/>
          <p:cNvSpPr>
            <a:spLocks noGrp="1"/>
          </p:cNvSpPr>
          <p:nvPr>
            <p:ph type="sldNum" sz="quarter" idx="12"/>
          </p:nvPr>
        </p:nvSpPr>
        <p:spPr/>
        <p:txBody>
          <a:bodyPr/>
          <a:lstStyle/>
          <a:p>
            <a:fld id="{F808627B-F915-7940-8094-9D0FE90F5C69}" type="slidenum">
              <a:rPr lang="en-US" smtClean="0"/>
              <a:pPr/>
              <a:t>74</a:t>
            </a:fld>
            <a:endParaRPr lang="en-US" dirty="0"/>
          </a:p>
        </p:txBody>
      </p:sp>
    </p:spTree>
    <p:extLst>
      <p:ext uri="{BB962C8B-B14F-4D97-AF65-F5344CB8AC3E}">
        <p14:creationId xmlns:p14="http://schemas.microsoft.com/office/powerpoint/2010/main" xmlns="" val="68755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dirty="0" smtClean="0"/>
              <a:t>Programme 1: Service Delivery and Access</a:t>
            </a:r>
            <a:endParaRPr lang="en-ZA" dirty="0"/>
          </a:p>
        </p:txBody>
      </p:sp>
      <p:sp>
        <p:nvSpPr>
          <p:cNvPr id="3" name="Content Placeholder 2"/>
          <p:cNvSpPr>
            <a:spLocks noGrp="1"/>
          </p:cNvSpPr>
          <p:nvPr>
            <p:ph idx="1"/>
          </p:nvPr>
        </p:nvSpPr>
        <p:spPr/>
        <p:txBody>
          <a:bodyPr>
            <a:normAutofit/>
          </a:bodyPr>
          <a:lstStyle/>
          <a:p>
            <a:pPr marL="0" indent="0">
              <a:buNone/>
            </a:pPr>
            <a:endParaRPr lang="en-ZA" dirty="0" smtClean="0"/>
          </a:p>
          <a:p>
            <a:endParaRPr lang="en-ZA" dirty="0" smtClean="0"/>
          </a:p>
          <a:p>
            <a:endParaRPr lang="en-ZA" dirty="0" smtClean="0"/>
          </a:p>
        </p:txBody>
      </p:sp>
      <p:pic>
        <p:nvPicPr>
          <p:cNvPr id="9" name="Content Placeholder 8" descr="fImage38456824197"/>
          <p:cNvPicPr>
            <a:picLocks noGrp="1"/>
          </p:cNvPicPr>
          <p:nvPr>
            <p:ph sz="half" idx="4294967295"/>
          </p:nvPr>
        </p:nvPicPr>
        <p:blipFill>
          <a:blip r:embed="rId3">
            <a:extLst>
              <a:ext uri="{28A0092B-C50C-407E-A947-70E740481C1C}">
                <a14:useLocalDpi xmlns:a14="http://schemas.microsoft.com/office/drawing/2010/main" xmlns="" val="0"/>
              </a:ext>
            </a:extLst>
          </a:blip>
          <a:srcRect/>
          <a:stretch>
            <a:fillRect/>
          </a:stretch>
        </p:blipFill>
        <p:spPr bwMode="auto">
          <a:xfrm>
            <a:off x="5796233" y="2752123"/>
            <a:ext cx="4465638" cy="4003675"/>
          </a:xfrm>
          <a:prstGeom prst="rect">
            <a:avLst/>
          </a:prstGeom>
          <a:noFill/>
          <a:ln>
            <a:noFill/>
          </a:ln>
        </p:spPr>
      </p:pic>
      <p:sp>
        <p:nvSpPr>
          <p:cNvPr id="7" name="Rectangle 6"/>
          <p:cNvSpPr/>
          <p:nvPr/>
        </p:nvSpPr>
        <p:spPr>
          <a:xfrm>
            <a:off x="426720" y="1656531"/>
            <a:ext cx="5261801" cy="5387885"/>
          </a:xfrm>
          <a:prstGeom prst="rect">
            <a:avLst/>
          </a:prstGeom>
        </p:spPr>
        <p:txBody>
          <a:bodyPr wrap="square">
            <a:spAutoFit/>
          </a:bodyPr>
          <a:lstStyle/>
          <a:p>
            <a:pPr marL="488950" algn="just">
              <a:lnSpc>
                <a:spcPct val="115000"/>
              </a:lnSpc>
              <a:spcAft>
                <a:spcPts val="1000"/>
              </a:spcAft>
            </a:pPr>
            <a:r>
              <a:rPr lang="en-ZA" sz="1600" b="1" i="1" u="sng" dirty="0" smtClean="0"/>
              <a:t>Call centre</a:t>
            </a:r>
          </a:p>
          <a:p>
            <a:pPr marL="660400" indent="-171450" algn="just">
              <a:lnSpc>
                <a:spcPct val="115000"/>
              </a:lnSpc>
              <a:spcAft>
                <a:spcPts val="1000"/>
              </a:spcAft>
              <a:buFont typeface="Arial" panose="020B0604020202020204" pitchFamily="34" charset="0"/>
              <a:buChar char="•"/>
            </a:pPr>
            <a:r>
              <a:rPr lang="en-ZA" sz="1300" dirty="0" smtClean="0">
                <a:latin typeface="Arial" panose="020B0604020202020204" pitchFamily="34" charset="0"/>
                <a:cs typeface="Arial" panose="020B0604020202020204" pitchFamily="34" charset="0"/>
              </a:rPr>
              <a:t>The </a:t>
            </a:r>
            <a:r>
              <a:rPr lang="en-ZA" sz="1300" dirty="0">
                <a:latin typeface="Arial" panose="020B0604020202020204" pitchFamily="34" charset="0"/>
                <a:cs typeface="Arial" panose="020B0604020202020204" pitchFamily="34" charset="0"/>
              </a:rPr>
              <a:t>number of calls </a:t>
            </a:r>
            <a:r>
              <a:rPr lang="en-ZA" sz="1300" dirty="0" smtClean="0">
                <a:latin typeface="Arial" panose="020B0604020202020204" pitchFamily="34" charset="0"/>
                <a:cs typeface="Arial" panose="020B0604020202020204" pitchFamily="34" charset="0"/>
              </a:rPr>
              <a:t>received spiked in the last two months of the year. </a:t>
            </a:r>
            <a:r>
              <a:rPr lang="en-ZA" sz="1300" dirty="0" smtClean="0">
                <a:latin typeface="Arial" panose="020B0604020202020204" pitchFamily="34" charset="0"/>
                <a:ea typeface="Calibri" panose="020F0502020204030204" pitchFamily="34" charset="0"/>
                <a:cs typeface="Arial" panose="020B0604020202020204" pitchFamily="34" charset="0"/>
              </a:rPr>
              <a:t>The </a:t>
            </a:r>
            <a:r>
              <a:rPr lang="en-ZA" sz="1300" dirty="0">
                <a:latin typeface="Arial" panose="020B0604020202020204" pitchFamily="34" charset="0"/>
                <a:ea typeface="Calibri" panose="020F0502020204030204" pitchFamily="34" charset="0"/>
                <a:cs typeface="Arial" panose="020B0604020202020204" pitchFamily="34" charset="0"/>
              </a:rPr>
              <a:t>detailed reasons for the increase in calls are as follows:  </a:t>
            </a:r>
            <a:endParaRPr lang="en-ZA" sz="1300" dirty="0" smtClean="0">
              <a:latin typeface="Arial" panose="020B0604020202020204" pitchFamily="34" charset="0"/>
              <a:ea typeface="Calibri" panose="020F0502020204030204" pitchFamily="34" charset="0"/>
              <a:cs typeface="Arial" panose="020B0604020202020204" pitchFamily="34" charset="0"/>
            </a:endParaRPr>
          </a:p>
          <a:p>
            <a:pPr marL="660400" indent="-171450" algn="just">
              <a:lnSpc>
                <a:spcPct val="115000"/>
              </a:lnSpc>
              <a:spcAft>
                <a:spcPts val="1000"/>
              </a:spcAft>
              <a:buFont typeface="Arial" panose="020B0604020202020204" pitchFamily="34" charset="0"/>
              <a:buChar char="•"/>
            </a:pPr>
            <a:r>
              <a:rPr lang="en-ZA" sz="1300" dirty="0" smtClean="0">
                <a:latin typeface="Arial" panose="020B0604020202020204" pitchFamily="34" charset="0"/>
                <a:ea typeface="Calibri" panose="020F0502020204030204" pitchFamily="34" charset="0"/>
                <a:cs typeface="Arial" panose="020B0604020202020204" pitchFamily="34" charset="0"/>
              </a:rPr>
              <a:t>Additional services offered on e-service relating to the introduction </a:t>
            </a:r>
            <a:r>
              <a:rPr lang="en-ZA" sz="1300" dirty="0">
                <a:latin typeface="Arial" panose="020B0604020202020204" pitchFamily="34" charset="0"/>
                <a:ea typeface="Calibri" panose="020F0502020204030204" pitchFamily="34" charset="0"/>
                <a:cs typeface="Arial" panose="020B0604020202020204" pitchFamily="34" charset="0"/>
              </a:rPr>
              <a:t>of mandatory filing of Annual Financial Statements (AFS) or Financial Accountability Supplement (FAS) when filing Annual Returns</a:t>
            </a:r>
            <a:r>
              <a:rPr lang="en-ZA" sz="1300" dirty="0" smtClean="0">
                <a:latin typeface="Arial" panose="020B0604020202020204" pitchFamily="34" charset="0"/>
                <a:ea typeface="Calibri" panose="020F0502020204030204" pitchFamily="34" charset="0"/>
                <a:cs typeface="Arial" panose="020B0604020202020204" pitchFamily="34" charset="0"/>
              </a:rPr>
              <a:t>; Changes </a:t>
            </a:r>
            <a:r>
              <a:rPr lang="en-ZA" sz="1300" dirty="0">
                <a:latin typeface="Arial" panose="020B0604020202020204" pitchFamily="34" charset="0"/>
                <a:ea typeface="Calibri" panose="020F0502020204030204" pitchFamily="34" charset="0"/>
                <a:cs typeface="Arial" panose="020B0604020202020204" pitchFamily="34" charset="0"/>
              </a:rPr>
              <a:t>made on B-BBEE certificates</a:t>
            </a:r>
            <a:r>
              <a:rPr lang="en-ZA" sz="1300" dirty="0" smtClean="0">
                <a:latin typeface="Arial" panose="020B0604020202020204" pitchFamily="34" charset="0"/>
                <a:ea typeface="Calibri" panose="020F0502020204030204" pitchFamily="34" charset="0"/>
                <a:cs typeface="Arial" panose="020B0604020202020204" pitchFamily="34" charset="0"/>
              </a:rPr>
              <a:t>; Real </a:t>
            </a:r>
            <a:r>
              <a:rPr lang="en-ZA" sz="1300" dirty="0">
                <a:latin typeface="Arial" panose="020B0604020202020204" pitchFamily="34" charset="0"/>
                <a:ea typeface="Calibri" panose="020F0502020204030204" pitchFamily="34" charset="0"/>
                <a:cs typeface="Arial" panose="020B0604020202020204" pitchFamily="34" charset="0"/>
              </a:rPr>
              <a:t>time verification of Identification Numbers via Department of Home Affairs (DHA) on e-services; </a:t>
            </a:r>
            <a:r>
              <a:rPr lang="en-ZA" sz="1300" dirty="0" smtClean="0">
                <a:latin typeface="Arial" panose="020B0604020202020204" pitchFamily="34" charset="0"/>
                <a:ea typeface="Calibri" panose="020F0502020204030204" pitchFamily="34" charset="0"/>
                <a:cs typeface="Arial" panose="020B0604020202020204" pitchFamily="34" charset="0"/>
              </a:rPr>
              <a:t>and Compliance status.</a:t>
            </a:r>
          </a:p>
          <a:p>
            <a:pPr marL="660400" indent="-171450" algn="just">
              <a:lnSpc>
                <a:spcPct val="115000"/>
              </a:lnSpc>
              <a:spcAft>
                <a:spcPts val="1000"/>
              </a:spcAft>
              <a:buFont typeface="Arial" panose="020B0604020202020204" pitchFamily="34" charset="0"/>
              <a:buChar char="•"/>
            </a:pPr>
            <a:r>
              <a:rPr lang="en-ZA" sz="1300" dirty="0" smtClean="0">
                <a:latin typeface="Arial" panose="020B0604020202020204" pitchFamily="34" charset="0"/>
                <a:ea typeface="Calibri" panose="020F0502020204030204" pitchFamily="34" charset="0"/>
                <a:cs typeface="Arial" panose="020B0604020202020204" pitchFamily="34" charset="0"/>
              </a:rPr>
              <a:t>Application </a:t>
            </a:r>
            <a:r>
              <a:rPr lang="en-ZA" sz="1300" dirty="0">
                <a:latin typeface="Arial" panose="020B0604020202020204" pitchFamily="34" charset="0"/>
                <a:ea typeface="Calibri" panose="020F0502020204030204" pitchFamily="34" charset="0"/>
                <a:cs typeface="Arial" panose="020B0604020202020204" pitchFamily="34" charset="0"/>
              </a:rPr>
              <a:t>errors, resulting in very high volumes of incoming </a:t>
            </a:r>
            <a:r>
              <a:rPr lang="en-ZA" sz="1300" dirty="0" smtClean="0">
                <a:latin typeface="Arial" panose="020B0604020202020204" pitchFamily="34" charset="0"/>
                <a:ea typeface="Calibri" panose="020F0502020204030204" pitchFamily="34" charset="0"/>
                <a:cs typeface="Arial" panose="020B0604020202020204" pitchFamily="34" charset="0"/>
              </a:rPr>
              <a:t>calls.</a:t>
            </a:r>
          </a:p>
          <a:p>
            <a:pPr marL="660400" indent="-171450" algn="just">
              <a:lnSpc>
                <a:spcPct val="115000"/>
              </a:lnSpc>
              <a:spcAft>
                <a:spcPts val="1000"/>
              </a:spcAft>
              <a:buFont typeface="Arial" panose="020B0604020202020204" pitchFamily="34" charset="0"/>
              <a:buChar char="•"/>
            </a:pPr>
            <a:r>
              <a:rPr lang="en-ZA" sz="1300" dirty="0" smtClean="0">
                <a:latin typeface="Arial" panose="020B0604020202020204" pitchFamily="34" charset="0"/>
                <a:ea typeface="Calibri" panose="020F0502020204030204" pitchFamily="34" charset="0"/>
                <a:cs typeface="Arial" panose="020B0604020202020204" pitchFamily="34" charset="0"/>
              </a:rPr>
              <a:t>Introduction </a:t>
            </a:r>
            <a:r>
              <a:rPr lang="en-ZA" sz="1300" dirty="0">
                <a:latin typeface="Arial" panose="020B0604020202020204" pitchFamily="34" charset="0"/>
                <a:ea typeface="Calibri" panose="020F0502020204030204" pitchFamily="34" charset="0"/>
                <a:cs typeface="Arial" panose="020B0604020202020204" pitchFamily="34" charset="0"/>
              </a:rPr>
              <a:t>new, user-friendly Interactive Voice Recording (IVR) messages.  This has ensured that customers could reach the call centre quicker, and has, in turn, led to an increase of </a:t>
            </a:r>
            <a:r>
              <a:rPr lang="en-ZA" sz="1300" dirty="0" smtClean="0">
                <a:latin typeface="Arial" panose="020B0604020202020204" pitchFamily="34" charset="0"/>
                <a:ea typeface="Calibri" panose="020F0502020204030204" pitchFamily="34" charset="0"/>
                <a:cs typeface="Arial" panose="020B0604020202020204" pitchFamily="34" charset="0"/>
              </a:rPr>
              <a:t>calls.</a:t>
            </a:r>
          </a:p>
          <a:p>
            <a:pPr marL="660400" indent="-171450" algn="just">
              <a:lnSpc>
                <a:spcPct val="115000"/>
              </a:lnSpc>
              <a:spcAft>
                <a:spcPts val="1000"/>
              </a:spcAft>
              <a:buFont typeface="Arial" panose="020B0604020202020204" pitchFamily="34" charset="0"/>
              <a:buChar char="•"/>
            </a:pPr>
            <a:r>
              <a:rPr lang="en-ZA" sz="1300" dirty="0" smtClean="0">
                <a:latin typeface="Arial" panose="020B0604020202020204" pitchFamily="34" charset="0"/>
                <a:ea typeface="Calibri" panose="020F0502020204030204" pitchFamily="34" charset="0"/>
                <a:cs typeface="Arial" panose="020B0604020202020204" pitchFamily="34" charset="0"/>
              </a:rPr>
              <a:t>The </a:t>
            </a:r>
            <a:r>
              <a:rPr lang="en-ZA" sz="1300" dirty="0">
                <a:latin typeface="Arial" panose="020B0604020202020204" pitchFamily="34" charset="0"/>
                <a:ea typeface="Calibri" panose="020F0502020204030204" pitchFamily="34" charset="0"/>
                <a:cs typeface="Arial" panose="020B0604020202020204" pitchFamily="34" charset="0"/>
              </a:rPr>
              <a:t>high influx of calls resulted in customers waiting longer to be assisted, and led to customers dropping calls, and a high volume of repeat calls.</a:t>
            </a:r>
            <a:endParaRPr lang="en-ZA" sz="1300" dirty="0">
              <a:effectLst/>
              <a:latin typeface="Arial" panose="020B0604020202020204" pitchFamily="34" charset="0"/>
              <a:ea typeface="NanumGothic"/>
              <a:cs typeface="Arial" panose="020B0604020202020204" pitchFamily="34" charset="0"/>
            </a:endParaRPr>
          </a:p>
        </p:txBody>
      </p:sp>
      <p:sp>
        <p:nvSpPr>
          <p:cNvPr id="4" name="Slide Number Placeholder 3"/>
          <p:cNvSpPr>
            <a:spLocks noGrp="1"/>
          </p:cNvSpPr>
          <p:nvPr>
            <p:ph type="sldNum" sz="quarter" idx="12"/>
          </p:nvPr>
        </p:nvSpPr>
        <p:spPr/>
        <p:txBody>
          <a:bodyPr/>
          <a:lstStyle/>
          <a:p>
            <a:fld id="{F808627B-F915-7940-8094-9D0FE90F5C69}" type="slidenum">
              <a:rPr lang="en-US" smtClean="0"/>
              <a:pPr/>
              <a:t>8</a:t>
            </a:fld>
            <a:endParaRPr lang="en-US" dirty="0"/>
          </a:p>
        </p:txBody>
      </p:sp>
    </p:spTree>
    <p:extLst>
      <p:ext uri="{BB962C8B-B14F-4D97-AF65-F5344CB8AC3E}">
        <p14:creationId xmlns:p14="http://schemas.microsoft.com/office/powerpoint/2010/main" xmlns="" val="2589695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dirty="0" smtClean="0"/>
              <a:t>Programme 1: Service Delivery and Access</a:t>
            </a:r>
            <a:endParaRPr lang="en-ZA" dirty="0"/>
          </a:p>
        </p:txBody>
      </p:sp>
      <p:sp>
        <p:nvSpPr>
          <p:cNvPr id="3" name="Content Placeholder 2"/>
          <p:cNvSpPr>
            <a:spLocks noGrp="1"/>
          </p:cNvSpPr>
          <p:nvPr>
            <p:ph idx="1"/>
          </p:nvPr>
        </p:nvSpPr>
        <p:spPr/>
        <p:txBody>
          <a:bodyPr>
            <a:normAutofit lnSpcReduction="10000"/>
          </a:bodyPr>
          <a:lstStyle/>
          <a:p>
            <a:pPr marL="0" indent="0">
              <a:buNone/>
            </a:pPr>
            <a:r>
              <a:rPr lang="en-ZA" b="1" i="1" u="sng" dirty="0" smtClean="0"/>
              <a:t>Call centre</a:t>
            </a:r>
          </a:p>
          <a:p>
            <a:r>
              <a:rPr lang="en-ZA" dirty="0" smtClean="0"/>
              <a:t>Most </a:t>
            </a:r>
            <a:r>
              <a:rPr lang="en-ZA" dirty="0"/>
              <a:t>of the calls received relate to the </a:t>
            </a:r>
            <a:r>
              <a:rPr lang="en-ZA" dirty="0" smtClean="0"/>
              <a:t>top 5 reasons:</a:t>
            </a:r>
          </a:p>
          <a:p>
            <a:endParaRPr lang="en-ZA" dirty="0" smtClean="0"/>
          </a:p>
          <a:p>
            <a:pPr lvl="1"/>
            <a:r>
              <a:rPr lang="en-ZA" dirty="0"/>
              <a:t>E</a:t>
            </a:r>
            <a:r>
              <a:rPr lang="en-ZA" dirty="0" smtClean="0"/>
              <a:t>-services,</a:t>
            </a:r>
          </a:p>
          <a:p>
            <a:pPr lvl="1"/>
            <a:r>
              <a:rPr lang="en-ZA" dirty="0" smtClean="0"/>
              <a:t>Annual </a:t>
            </a:r>
            <a:r>
              <a:rPr lang="en-ZA" dirty="0"/>
              <a:t>returns, </a:t>
            </a:r>
            <a:endParaRPr lang="en-ZA" dirty="0" smtClean="0"/>
          </a:p>
          <a:p>
            <a:pPr lvl="1"/>
            <a:r>
              <a:rPr lang="en-ZA" dirty="0" smtClean="0"/>
              <a:t>Director </a:t>
            </a:r>
            <a:r>
              <a:rPr lang="en-ZA" dirty="0"/>
              <a:t>Changes</a:t>
            </a:r>
            <a:r>
              <a:rPr lang="en-ZA" dirty="0" smtClean="0"/>
              <a:t>,</a:t>
            </a:r>
          </a:p>
          <a:p>
            <a:pPr lvl="1"/>
            <a:r>
              <a:rPr lang="en-ZA" dirty="0" smtClean="0"/>
              <a:t>Name </a:t>
            </a:r>
            <a:r>
              <a:rPr lang="en-ZA" dirty="0"/>
              <a:t>reservations </a:t>
            </a:r>
            <a:r>
              <a:rPr lang="en-ZA" dirty="0" smtClean="0"/>
              <a:t>and</a:t>
            </a:r>
          </a:p>
          <a:p>
            <a:pPr lvl="1"/>
            <a:r>
              <a:rPr lang="en-ZA" dirty="0" smtClean="0"/>
              <a:t>Customer </a:t>
            </a:r>
            <a:r>
              <a:rPr lang="en-ZA" dirty="0"/>
              <a:t>codes/password resets</a:t>
            </a:r>
            <a:r>
              <a:rPr lang="en-ZA" dirty="0" smtClean="0"/>
              <a:t>.. </a:t>
            </a:r>
          </a:p>
          <a:p>
            <a:endParaRPr lang="en-ZA" dirty="0" smtClean="0"/>
          </a:p>
          <a:p>
            <a:endParaRPr lang="en-ZA" dirty="0" smtClean="0"/>
          </a:p>
        </p:txBody>
      </p:sp>
      <p:pic>
        <p:nvPicPr>
          <p:cNvPr id="8" name="Content Placeholder 7"/>
          <p:cNvPicPr>
            <a:picLocks noGrp="1"/>
          </p:cNvPicPr>
          <p:nvPr>
            <p:ph sz="half" idx="4294967295"/>
          </p:nvPr>
        </p:nvPicPr>
        <p:blipFill>
          <a:blip r:embed="rId3">
            <a:extLst>
              <a:ext uri="{28A0092B-C50C-407E-A947-70E740481C1C}">
                <a14:useLocalDpi xmlns:a14="http://schemas.microsoft.com/office/drawing/2010/main" xmlns="" val="0"/>
              </a:ext>
            </a:extLst>
          </a:blip>
          <a:srcRect/>
          <a:stretch>
            <a:fillRect/>
          </a:stretch>
        </p:blipFill>
        <p:spPr bwMode="auto">
          <a:xfrm>
            <a:off x="5669280" y="2905760"/>
            <a:ext cx="4623118" cy="3035300"/>
          </a:xfrm>
          <a:prstGeom prst="rect">
            <a:avLst/>
          </a:prstGeom>
          <a:noFill/>
          <a:ln>
            <a:noFill/>
          </a:ln>
        </p:spPr>
      </p:pic>
      <p:sp>
        <p:nvSpPr>
          <p:cNvPr id="4" name="Slide Number Placeholder 3"/>
          <p:cNvSpPr>
            <a:spLocks noGrp="1"/>
          </p:cNvSpPr>
          <p:nvPr>
            <p:ph type="sldNum" sz="quarter" idx="12"/>
          </p:nvPr>
        </p:nvSpPr>
        <p:spPr/>
        <p:txBody>
          <a:bodyPr/>
          <a:lstStyle/>
          <a:p>
            <a:fld id="{F808627B-F915-7940-8094-9D0FE90F5C69}" type="slidenum">
              <a:rPr lang="en-US" smtClean="0"/>
              <a:pPr/>
              <a:t>9</a:t>
            </a:fld>
            <a:endParaRPr lang="en-US" dirty="0"/>
          </a:p>
        </p:txBody>
      </p:sp>
    </p:spTree>
    <p:extLst>
      <p:ext uri="{BB962C8B-B14F-4D97-AF65-F5344CB8AC3E}">
        <p14:creationId xmlns:p14="http://schemas.microsoft.com/office/powerpoint/2010/main" xmlns="" val="3093987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3964</TotalTime>
  <Words>6459</Words>
  <Application>Microsoft Office PowerPoint</Application>
  <PresentationFormat>Custom</PresentationFormat>
  <Paragraphs>1255</Paragraphs>
  <Slides>74</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Office Theme</vt:lpstr>
      <vt:lpstr>Document</vt:lpstr>
      <vt:lpstr>    portfolio committee briefing   2018/2019 annual report, 2019/2020 1ST &amp; 2ND quarter reports  ADV. RORY VOLLER COMMISSIONER  27 NOVEMBER 2019   </vt:lpstr>
      <vt:lpstr>Purpose of Presentation </vt:lpstr>
      <vt:lpstr>Outline of the presentation</vt:lpstr>
      <vt:lpstr>      part 1: 2018/2019 annual report    </vt:lpstr>
      <vt:lpstr>Outline of part 1: 2018/2019 annual report </vt:lpstr>
      <vt:lpstr>2018/19 cipc annual report Highlights </vt:lpstr>
      <vt:lpstr>Programme performance </vt:lpstr>
      <vt:lpstr>Programme 1: Service Delivery and Access</vt:lpstr>
      <vt:lpstr>Programme 1: Service Delivery and Access</vt:lpstr>
      <vt:lpstr>Programme 1: Service Delivery and Access</vt:lpstr>
      <vt:lpstr>Programme 1: Service Delivery and Access</vt:lpstr>
      <vt:lpstr>Programme 2: Innovation and Creativity</vt:lpstr>
      <vt:lpstr>Programme 2: Innovation and Creativity</vt:lpstr>
      <vt:lpstr>Programme 2: Innovation and Creativity</vt:lpstr>
      <vt:lpstr>Programme 2: Innovation and Creativity</vt:lpstr>
      <vt:lpstr>Slide 16</vt:lpstr>
      <vt:lpstr>Programme 3: Business Regulation and Reputation</vt:lpstr>
      <vt:lpstr>Programme 3: Business Regulation and Reputation</vt:lpstr>
      <vt:lpstr>Programme 3: Business Regulation and Reputation</vt:lpstr>
      <vt:lpstr>Programme 3: Business Regulation and Reputation</vt:lpstr>
      <vt:lpstr>Programme 3: Business Regulation and Reputation</vt:lpstr>
      <vt:lpstr>Programme 1:Performance information</vt:lpstr>
      <vt:lpstr>Programme 2:Performance information</vt:lpstr>
      <vt:lpstr>Programme  3: Business Regulation and Reputation: performance information</vt:lpstr>
      <vt:lpstr>   2018/2019 annual report  FINANCIAL INFORMATION   </vt:lpstr>
      <vt:lpstr>REPORT OF THE AUDITOR-GENERAL – 2018/19 </vt:lpstr>
      <vt:lpstr>ANNUAL FINANCIAL STATEMENTS – 2018/19 </vt:lpstr>
      <vt:lpstr>ANNUAL FINANCIAL STATEMENTS – 2018/19 </vt:lpstr>
      <vt:lpstr>OPERATIONAL PERFORMANCE vs BUDGET 2018/19 </vt:lpstr>
      <vt:lpstr>REVENUE TREND MARCH 2017 TO MARCH 2019 R’000 </vt:lpstr>
      <vt:lpstr>OPERATIONAL EXPENDITURE TREND MARCH 2017 TO MARCH 2019 R’000  </vt:lpstr>
      <vt:lpstr>      2019/2020 first quarter report    </vt:lpstr>
      <vt:lpstr>Outline of part 2: 2019/2020 quarter 1 report </vt:lpstr>
      <vt:lpstr>Quarter 1: key highlights</vt:lpstr>
      <vt:lpstr>Q1: Programme performance</vt:lpstr>
      <vt:lpstr>Q1: Programme performance: programme 1: service delivery and access</vt:lpstr>
      <vt:lpstr>Q1: Programme performance: programme 2: innovation and creativity</vt:lpstr>
      <vt:lpstr>Q1: Programme performance: programme 3: business regulation and reputation</vt:lpstr>
      <vt:lpstr>Q1: Programme performance: programme 3: business regulation and reputation</vt:lpstr>
      <vt:lpstr>Quarter 1 (2019/20) Performance Information Summary</vt:lpstr>
      <vt:lpstr>Q1: performance information: programme 1</vt:lpstr>
      <vt:lpstr>Q1: performance information: programme 2</vt:lpstr>
      <vt:lpstr>Q1: performance information: programme 3 </vt:lpstr>
      <vt:lpstr>      2019/2020 first quarter  FINANCIAL INFORMATION    </vt:lpstr>
      <vt:lpstr>OVERVIEW OF THE ANNUAL BUDGET 2019/20 R’000  </vt:lpstr>
      <vt:lpstr>OPERATIONAL PERFORMANCE FOR QUARTER 1 APRIL’19 – JUNE’19  </vt:lpstr>
      <vt:lpstr>REVENUE ANALYSIS JUNE 2018 vs. JUNE 2019  (R’000)  </vt:lpstr>
      <vt:lpstr>ANNUAL EXPENDITURE BUDGET  vs  ACTUAL QUARTER ONE EXPENDITURE APRIL 2019 - JUNE 2019  </vt:lpstr>
      <vt:lpstr>OPERATIONAL EXPENDITURE ANALYSIS JUNE 2019 vs. JUNE 2018 (R’000)  </vt:lpstr>
      <vt:lpstr>CAPITAL EXPENDITURE ANALYSIS APRIL – JUNE 2019</vt:lpstr>
      <vt:lpstr>CAPITAL EXPENDITURE ANALYSIS APRIL – JUNE 2019  </vt:lpstr>
      <vt:lpstr>      2019/2020 second quarter report    </vt:lpstr>
      <vt:lpstr>Outline of part 2: 2019/2020 quarter 2 report </vt:lpstr>
      <vt:lpstr>Quarter 2 (2019/20) highlights</vt:lpstr>
      <vt:lpstr>Q2 programme performance 1: service delivery and access</vt:lpstr>
      <vt:lpstr>Q2 programme performance 2: innovation and creativity</vt:lpstr>
      <vt:lpstr>Q2 programme performance 3: business regulation and reputation</vt:lpstr>
      <vt:lpstr>Quarter 2 (2019/20) Performance Information Summary</vt:lpstr>
      <vt:lpstr>Q2 performance information: programme 1</vt:lpstr>
      <vt:lpstr>Q2 performance information: programme 2 </vt:lpstr>
      <vt:lpstr>Q2 performance information: programme 3</vt:lpstr>
      <vt:lpstr>      2019/2020 SECOND quarter  FINANCIAL INFORMATION    </vt:lpstr>
      <vt:lpstr>OVERVIEW OF THE ANNUAL BUDGET 2019/20 R’000 </vt:lpstr>
      <vt:lpstr>OPERATIONAL PERFORMANCE FOR QUARTER 2 APRIL’19 – SEPTEMBER’19  </vt:lpstr>
      <vt:lpstr>REVENUE ANALYSIS SEPTEMBER 2019 vs. SEPTEMBER 2018  (R’000)  </vt:lpstr>
      <vt:lpstr>ANNUAL EXPENDITURE BUDGET  vs  ACTUAL QUARTER TWO EXPENDITURE APRIL 2019 - SEPTEMBER 2019  </vt:lpstr>
      <vt:lpstr>OPERATIONAL EXPENDITURE ANALYSIS SEPTEMBER 2019 vs. SEPTEMBER 2018 </vt:lpstr>
      <vt:lpstr>CAPITAL EXPENDITURE ANALYSIS APRIL – SEPTEMBER 2019  </vt:lpstr>
      <vt:lpstr>      part 2: key challenges    </vt:lpstr>
      <vt:lpstr>Key challenges: the effects of modernisation (automation)</vt:lpstr>
      <vt:lpstr>Key challenges: MIGRATION TO A PATENT SYSTEM</vt:lpstr>
      <vt:lpstr>Key challenges: manual ip processes</vt:lpstr>
      <vt:lpstr>Key challenges: low uptake of independent review</vt:lpstr>
      <vt:lpstr>       Conclusion</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PUMZA</cp:lastModifiedBy>
  <cp:revision>233</cp:revision>
  <cp:lastPrinted>2019-11-05T08:04:41Z</cp:lastPrinted>
  <dcterms:created xsi:type="dcterms:W3CDTF">2019-05-23T08:27:41Z</dcterms:created>
  <dcterms:modified xsi:type="dcterms:W3CDTF">2019-11-28T09:56:42Z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ManualFileClassification">
    <vt:lpwstr>{7682D152-627C-486B-8288-6DAF29B252C2}</vt:lpwstr>
  </property>
  <property fmtid="{D5CDD505-2E9C-101B-9397-08002B2CF9AE}" pid="3" name="DLPManualFileClassificationLastModifiedBy">
    <vt:lpwstr>CIPROZA\GMokoisi</vt:lpwstr>
  </property>
  <property fmtid="{D5CDD505-2E9C-101B-9397-08002B2CF9AE}" pid="4" name="DLPManualFileClassificationLastModificationDate">
    <vt:lpwstr>1572951797</vt:lpwstr>
  </property>
  <property fmtid="{D5CDD505-2E9C-101B-9397-08002B2CF9AE}" pid="5" name="DLPManualFileClassificationVersion">
    <vt:lpwstr>11.0.2.3</vt:lpwstr>
  </property>
</Properties>
</file>