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34"/>
  </p:notesMasterIdLst>
  <p:handoutMasterIdLst>
    <p:handoutMasterId r:id="rId35"/>
  </p:handoutMasterIdLst>
  <p:sldIdLst>
    <p:sldId id="275" r:id="rId2"/>
    <p:sldId id="380" r:id="rId3"/>
    <p:sldId id="381" r:id="rId4"/>
    <p:sldId id="382" r:id="rId5"/>
    <p:sldId id="456" r:id="rId6"/>
    <p:sldId id="383" r:id="rId7"/>
    <p:sldId id="375" r:id="rId8"/>
    <p:sldId id="373" r:id="rId9"/>
    <p:sldId id="376" r:id="rId10"/>
    <p:sldId id="457" r:id="rId11"/>
    <p:sldId id="378" r:id="rId12"/>
    <p:sldId id="379" r:id="rId13"/>
    <p:sldId id="348" r:id="rId14"/>
    <p:sldId id="349" r:id="rId15"/>
    <p:sldId id="350" r:id="rId16"/>
    <p:sldId id="351" r:id="rId17"/>
    <p:sldId id="352" r:id="rId18"/>
    <p:sldId id="353" r:id="rId19"/>
    <p:sldId id="354" r:id="rId20"/>
    <p:sldId id="355" r:id="rId21"/>
    <p:sldId id="356" r:id="rId22"/>
    <p:sldId id="357" r:id="rId23"/>
    <p:sldId id="420" r:id="rId24"/>
    <p:sldId id="421" r:id="rId25"/>
    <p:sldId id="391" r:id="rId26"/>
    <p:sldId id="407" r:id="rId27"/>
    <p:sldId id="406" r:id="rId28"/>
    <p:sldId id="454" r:id="rId29"/>
    <p:sldId id="358" r:id="rId30"/>
    <p:sldId id="360" r:id="rId31"/>
    <p:sldId id="455" r:id="rId32"/>
    <p:sldId id="372" r:id="rId3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kor3" initials="A" lastIdx="3" clrIdx="0">
    <p:extLst>
      <p:ext uri="{19B8F6BF-5375-455C-9EA6-DF929625EA0E}">
        <p15:presenceInfo xmlns:p15="http://schemas.microsoft.com/office/powerpoint/2012/main" xmlns="" userId="Alexkor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2C7E8"/>
    <a:srgbClr val="F2A36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96" autoAdjust="0"/>
    <p:restoredTop sz="80364" autoAdjust="0"/>
  </p:normalViewPr>
  <p:slideViewPr>
    <p:cSldViewPr snapToGrid="0">
      <p:cViewPr varScale="1">
        <p:scale>
          <a:sx n="116" d="100"/>
          <a:sy n="116" d="100"/>
        </p:scale>
        <p:origin x="-1494" y="-114"/>
      </p:cViewPr>
      <p:guideLst>
        <p:guide orient="horz" pos="2160"/>
        <p:guide pos="2880"/>
      </p:guideLst>
    </p:cSldViewPr>
  </p:slideViewPr>
  <p:outlineViewPr>
    <p:cViewPr>
      <p:scale>
        <a:sx n="33" d="100"/>
        <a:sy n="33" d="100"/>
      </p:scale>
      <p:origin x="0" y="53424"/>
    </p:cViewPr>
  </p:outlineViewPr>
  <p:notesTextViewPr>
    <p:cViewPr>
      <p:scale>
        <a:sx n="1" d="1"/>
        <a:sy n="1" d="1"/>
      </p:scale>
      <p:origin x="0" y="0"/>
    </p:cViewPr>
  </p:notesTextViewPr>
  <p:sorterViewPr>
    <p:cViewPr>
      <p:scale>
        <a:sx n="66" d="100"/>
        <a:sy n="66" d="100"/>
      </p:scale>
      <p:origin x="0" y="34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G:\Alexkor_Vishwa\AFS\AFS%202019\AGM\Data%20for%20Graphs_AGM%20Presen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Alexkor_Vishwa\AFS\AFS%202019\AGM\Data%20for%20Graphs_AGM%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Alexkor_Vishwa\AFS\AFS%202019\AGM\Data%20for%20Graphs_AGM%20Presen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Alexkor_Vishwa\AFS\AFS%202019\AGM\Data%20for%20Graphs_AGM%20Present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Alexkor_Vishwa\AFS\AFS%202019\AGM\Data%20for%20Graphs_AGM%20Presentation.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roundedCorners val="1"/>
  <c:style val="3"/>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dLbls>
            <c:spPr>
              <a:noFill/>
              <a:ln>
                <a:noFill/>
              </a:ln>
              <a:effectLst/>
            </c:spPr>
            <c:txPr>
              <a:bodyPr rot="0" spcFirstLastPara="1" vertOverflow="ellipsis" vert="horz" wrap="square" lIns="38100" tIns="19050" rIns="38100" bIns="19050" anchor="b" anchorCtr="0">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ext>
            </c:extLst>
          </c:dLbls>
          <c:cat>
            <c:numRef>
              <c:f>'Revenue Graph'!$B$18:$B$22</c:f>
              <c:numCache>
                <c:formatCode>General</c:formatCode>
                <c:ptCount val="5"/>
                <c:pt idx="0">
                  <c:v>2015</c:v>
                </c:pt>
                <c:pt idx="1">
                  <c:v>2016</c:v>
                </c:pt>
                <c:pt idx="2">
                  <c:v>2017</c:v>
                </c:pt>
                <c:pt idx="3">
                  <c:v>2018</c:v>
                </c:pt>
                <c:pt idx="4">
                  <c:v>2019</c:v>
                </c:pt>
              </c:numCache>
            </c:numRef>
          </c:cat>
          <c:val>
            <c:numRef>
              <c:f>'Revenue Graph'!$B$27:$B$31</c:f>
              <c:numCache>
                <c:formatCode>General</c:formatCode>
                <c:ptCount val="5"/>
              </c:numCache>
            </c:numRef>
          </c:val>
          <c:extLst xmlns:c16r2="http://schemas.microsoft.com/office/drawing/2015/06/chart">
            <c:ext xmlns:c16="http://schemas.microsoft.com/office/drawing/2014/chart" uri="{C3380CC4-5D6E-409C-BE32-E72D297353CC}">
              <c16:uniqueId val="{00000000-0BC9-457A-96BC-15F49E68A548}"/>
            </c:ext>
          </c:extLst>
        </c:ser>
        <c:ser>
          <c:idx val="1"/>
          <c:order val="1"/>
          <c:dLbls>
            <c:numFmt formatCode="#,##0" sourceLinked="0"/>
            <c:spPr>
              <a:noFill/>
              <a:ln>
                <a:noFill/>
              </a:ln>
              <a:effectLst/>
            </c:spPr>
            <c:showVal val="1"/>
            <c:extLst xmlns:c16r2="http://schemas.microsoft.com/office/drawing/2015/06/chart">
              <c:ext xmlns:c15="http://schemas.microsoft.com/office/drawing/2012/chart" uri="{CE6537A1-D6FC-4f65-9D91-7224C49458BB}">
                <c15:showLeaderLines val="1"/>
              </c:ext>
            </c:extLst>
          </c:dLbls>
          <c:cat>
            <c:numRef>
              <c:f>'Revenue Graph'!$B$18:$B$22</c:f>
              <c:numCache>
                <c:formatCode>General</c:formatCode>
                <c:ptCount val="5"/>
                <c:pt idx="0">
                  <c:v>2015</c:v>
                </c:pt>
                <c:pt idx="1">
                  <c:v>2016</c:v>
                </c:pt>
                <c:pt idx="2">
                  <c:v>2017</c:v>
                </c:pt>
                <c:pt idx="3">
                  <c:v>2018</c:v>
                </c:pt>
                <c:pt idx="4">
                  <c:v>2019</c:v>
                </c:pt>
              </c:numCache>
            </c:numRef>
          </c:cat>
          <c:val>
            <c:numRef>
              <c:f>'Revenue Graph'!$C$18:$C$22</c:f>
              <c:numCache>
                <c:formatCode>_(* #,##0_);_(* \(#,##0\);_(* "-"??_);_(@_)</c:formatCode>
                <c:ptCount val="5"/>
                <c:pt idx="0">
                  <c:v>211243105</c:v>
                </c:pt>
                <c:pt idx="1">
                  <c:v>197139088</c:v>
                </c:pt>
                <c:pt idx="2">
                  <c:v>386330227</c:v>
                </c:pt>
                <c:pt idx="3">
                  <c:v>208652380</c:v>
                </c:pt>
                <c:pt idx="4">
                  <c:v>209900962</c:v>
                </c:pt>
              </c:numCache>
            </c:numRef>
          </c:val>
          <c:extLst xmlns:c16r2="http://schemas.microsoft.com/office/drawing/2015/06/chart">
            <c:ext xmlns:c16="http://schemas.microsoft.com/office/drawing/2014/chart" uri="{C3380CC4-5D6E-409C-BE32-E72D297353CC}">
              <c16:uniqueId val="{00000001-0BC9-457A-96BC-15F49E68A548}"/>
            </c:ext>
          </c:extLst>
        </c:ser>
        <c:dLbls>
          <c:showVal val="1"/>
        </c:dLbls>
        <c:gapWidth val="65"/>
        <c:shape val="box"/>
        <c:axId val="74631040"/>
        <c:axId val="74632576"/>
        <c:axId val="0"/>
        <c:extLst xmlns:c16r2="http://schemas.microsoft.com/office/drawing/2015/06/chart"/>
      </c:bar3DChart>
      <c:catAx>
        <c:axId val="74631040"/>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4632576"/>
        <c:crosses val="autoZero"/>
        <c:auto val="1"/>
        <c:lblAlgn val="ctr"/>
        <c:lblOffset val="100"/>
      </c:catAx>
      <c:valAx>
        <c:axId val="74632576"/>
        <c:scaling>
          <c:orientation val="minMax"/>
        </c:scaling>
        <c:axPos val="l"/>
        <c:majorGridlines>
          <c:spPr>
            <a:ln w="9525" cap="flat" cmpd="sng" algn="ctr">
              <a:solidFill>
                <a:schemeClr val="dk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74631040"/>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roundedCorners val="1"/>
  <c:style val="3"/>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dLbls>
            <c:numFmt formatCode="#,##0" sourceLinked="0"/>
            <c:spPr>
              <a:noFill/>
              <a:ln>
                <a:noFill/>
              </a:ln>
              <a:effectLst/>
            </c:spPr>
            <c:showVal val="1"/>
            <c:extLst xmlns:c16r2="http://schemas.microsoft.com/office/drawing/2015/06/chart">
              <c:ext xmlns:c15="http://schemas.microsoft.com/office/drawing/2012/chart" uri="{CE6537A1-D6FC-4f65-9D91-7224C49458BB}">
                <c15:showLeaderLines val="1"/>
              </c:ext>
            </c:extLst>
          </c:dLbls>
          <c:cat>
            <c:numRef>
              <c:f>'Net Income'!$C$7:$C$11</c:f>
              <c:numCache>
                <c:formatCode>General</c:formatCode>
                <c:ptCount val="5"/>
                <c:pt idx="0">
                  <c:v>2015</c:v>
                </c:pt>
                <c:pt idx="1">
                  <c:v>2016</c:v>
                </c:pt>
                <c:pt idx="2">
                  <c:v>2017</c:v>
                </c:pt>
                <c:pt idx="3">
                  <c:v>2018</c:v>
                </c:pt>
                <c:pt idx="4">
                  <c:v>2019</c:v>
                </c:pt>
              </c:numCache>
            </c:numRef>
          </c:cat>
          <c:val>
            <c:numRef>
              <c:f>'Net Income'!$D$7:$D$11</c:f>
              <c:numCache>
                <c:formatCode>_(* #,##0_);_(* \(#,##0\);_(* "-"??_);_(@_)</c:formatCode>
                <c:ptCount val="5"/>
                <c:pt idx="0">
                  <c:v>23843545</c:v>
                </c:pt>
                <c:pt idx="1">
                  <c:v>26488097</c:v>
                </c:pt>
                <c:pt idx="2">
                  <c:v>11881405</c:v>
                </c:pt>
                <c:pt idx="3">
                  <c:v>47522893</c:v>
                </c:pt>
                <c:pt idx="4">
                  <c:v>24035721</c:v>
                </c:pt>
              </c:numCache>
            </c:numRef>
          </c:val>
          <c:extLst xmlns:c16r2="http://schemas.microsoft.com/office/drawing/2015/06/chart">
            <c:ext xmlns:c16="http://schemas.microsoft.com/office/drawing/2014/chart" uri="{C3380CC4-5D6E-409C-BE32-E72D297353CC}">
              <c16:uniqueId val="{00000000-6608-4331-B2CF-3AE9D5D1DDB9}"/>
            </c:ext>
          </c:extLst>
        </c:ser>
        <c:dLbls>
          <c:showVal val="1"/>
        </c:dLbls>
        <c:gapWidth val="65"/>
        <c:shape val="box"/>
        <c:axId val="74653056"/>
        <c:axId val="74687616"/>
        <c:axId val="0"/>
        <c:extLst xmlns:c16r2="http://schemas.microsoft.com/office/drawing/2015/06/chart"/>
      </c:bar3DChart>
      <c:catAx>
        <c:axId val="74653056"/>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4687616"/>
        <c:crosses val="autoZero"/>
        <c:auto val="1"/>
        <c:lblAlgn val="ctr"/>
        <c:lblOffset val="100"/>
      </c:catAx>
      <c:valAx>
        <c:axId val="74687616"/>
        <c:scaling>
          <c:orientation val="minMax"/>
        </c:scaling>
        <c:axPos val="l"/>
        <c:majorGridlines>
          <c:spPr>
            <a:ln w="9525" cap="flat" cmpd="sng" algn="ctr">
              <a:solidFill>
                <a:schemeClr val="dk1">
                  <a:lumMod val="15000"/>
                  <a:lumOff val="85000"/>
                </a:schemeClr>
              </a:solidFill>
              <a:round/>
            </a:ln>
            <a:effectLst/>
          </c:spPr>
        </c:majorGridlines>
        <c:numFmt formatCode="_(* #,##0_);_(* \(#,##0\);_(* &quot;-&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74653056"/>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roundedCorners val="1"/>
  <c:style val="6"/>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1"/>
          <c:order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'Cost of sales'!$C$7:$C$11</c:f>
              <c:numCache>
                <c:formatCode>General</c:formatCode>
                <c:ptCount val="5"/>
                <c:pt idx="0">
                  <c:v>2015</c:v>
                </c:pt>
                <c:pt idx="1">
                  <c:v>2016</c:v>
                </c:pt>
                <c:pt idx="2">
                  <c:v>2017</c:v>
                </c:pt>
                <c:pt idx="3">
                  <c:v>2018</c:v>
                </c:pt>
                <c:pt idx="4">
                  <c:v>2019</c:v>
                </c:pt>
              </c:numCache>
            </c:numRef>
          </c:cat>
          <c:val>
            <c:numRef>
              <c:f>'Cost of sales'!$D$7:$D$11</c:f>
              <c:numCache>
                <c:formatCode>_(* #,##0_);_(* \(#,##0\);_(* "-"??_);_(@_)</c:formatCode>
                <c:ptCount val="5"/>
                <c:pt idx="0">
                  <c:v>249369209</c:v>
                </c:pt>
                <c:pt idx="1">
                  <c:v>106115916</c:v>
                </c:pt>
                <c:pt idx="2">
                  <c:v>277394470</c:v>
                </c:pt>
                <c:pt idx="3">
                  <c:v>126782384</c:v>
                </c:pt>
                <c:pt idx="4">
                  <c:v>152924135</c:v>
                </c:pt>
              </c:numCache>
            </c:numRef>
          </c:val>
          <c:extLst xmlns:c16r2="http://schemas.microsoft.com/office/drawing/2015/06/chart">
            <c:ext xmlns:c16="http://schemas.microsoft.com/office/drawing/2014/chart" uri="{C3380CC4-5D6E-409C-BE32-E72D297353CC}">
              <c16:uniqueId val="{00000000-EABE-48D0-B903-F3D9147990D4}"/>
            </c:ext>
          </c:extLst>
        </c:ser>
        <c:dLbls>
          <c:showVal val="1"/>
        </c:dLbls>
        <c:gapWidth val="65"/>
        <c:shape val="box"/>
        <c:axId val="76494336"/>
        <c:axId val="76495872"/>
        <c:axId val="0"/>
        <c:extLst xmlns:c16r2="http://schemas.microsoft.com/office/drawing/2015/06/chart"/>
      </c:bar3DChart>
      <c:catAx>
        <c:axId val="76494336"/>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6495872"/>
        <c:crosses val="autoZero"/>
        <c:auto val="1"/>
        <c:lblAlgn val="ctr"/>
        <c:lblOffset val="100"/>
      </c:catAx>
      <c:valAx>
        <c:axId val="76495872"/>
        <c:scaling>
          <c:orientation val="minMax"/>
        </c:scaling>
        <c:axPos val="l"/>
        <c:majorGridlines>
          <c:spPr>
            <a:ln w="9525" cap="flat" cmpd="sng" algn="ctr">
              <a:solidFill>
                <a:schemeClr val="dk1">
                  <a:lumMod val="15000"/>
                  <a:lumOff val="85000"/>
                </a:schemeClr>
              </a:solidFill>
              <a:round/>
            </a:ln>
            <a:effectLst/>
          </c:spPr>
        </c:majorGridlines>
        <c:numFmt formatCode="_(* #,##0_);_(* \(#,##0\);_(* &quot;-&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76494336"/>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roundedCorners val="1"/>
  <c:style val="4"/>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1"/>
          <c:order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Profit_Loss!$B$5:$B$9</c:f>
              <c:numCache>
                <c:formatCode>General</c:formatCode>
                <c:ptCount val="5"/>
                <c:pt idx="0">
                  <c:v>2015</c:v>
                </c:pt>
                <c:pt idx="1">
                  <c:v>2016</c:v>
                </c:pt>
                <c:pt idx="2">
                  <c:v>2017</c:v>
                </c:pt>
                <c:pt idx="3">
                  <c:v>2018</c:v>
                </c:pt>
                <c:pt idx="4">
                  <c:v>2019</c:v>
                </c:pt>
              </c:numCache>
            </c:numRef>
          </c:cat>
          <c:val>
            <c:numRef>
              <c:f>Profit_Loss!$C$5:$C$9</c:f>
              <c:numCache>
                <c:formatCode>_(* #,##0_);_(* \(#,##0\);_(* "-"??_);_(@_)</c:formatCode>
                <c:ptCount val="5"/>
                <c:pt idx="0">
                  <c:v>-82203084</c:v>
                </c:pt>
                <c:pt idx="1">
                  <c:v>-35500056</c:v>
                </c:pt>
                <c:pt idx="2">
                  <c:v>6049414</c:v>
                </c:pt>
                <c:pt idx="3">
                  <c:v>34244397</c:v>
                </c:pt>
                <c:pt idx="4">
                  <c:v>-149591275</c:v>
                </c:pt>
              </c:numCache>
            </c:numRef>
          </c:val>
          <c:extLst xmlns:c16r2="http://schemas.microsoft.com/office/drawing/2015/06/chart" xmlns:c15="http://schemas.microsoft.com/office/drawing/2012/chart">
            <c:ext xmlns:c16="http://schemas.microsoft.com/office/drawing/2014/chart" uri="{C3380CC4-5D6E-409C-BE32-E72D297353CC}">
              <c16:uniqueId val="{00000000-8B6C-428C-A939-F838D8C135C3}"/>
            </c:ext>
          </c:extLst>
        </c:ser>
        <c:dLbls>
          <c:showVal val="1"/>
        </c:dLbls>
        <c:gapWidth val="65"/>
        <c:shape val="box"/>
        <c:axId val="76520832"/>
        <c:axId val="76162176"/>
        <c:axId val="0"/>
        <c:extLst xmlns:c16r2="http://schemas.microsoft.com/office/drawing/2015/06/chart"/>
      </c:bar3DChart>
      <c:catAx>
        <c:axId val="76520832"/>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6162176"/>
        <c:crosses val="autoZero"/>
        <c:auto val="1"/>
        <c:lblAlgn val="ctr"/>
        <c:lblOffset val="100"/>
      </c:catAx>
      <c:valAx>
        <c:axId val="76162176"/>
        <c:scaling>
          <c:orientation val="minMax"/>
        </c:scaling>
        <c:axPos val="l"/>
        <c:majorGridlines>
          <c:spPr>
            <a:ln w="9525" cap="flat" cmpd="sng" algn="ctr">
              <a:solidFill>
                <a:schemeClr val="dk1">
                  <a:lumMod val="15000"/>
                  <a:lumOff val="85000"/>
                </a:schemeClr>
              </a:solidFill>
              <a:round/>
            </a:ln>
            <a:effectLst/>
          </c:spPr>
        </c:majorGridlines>
        <c:numFmt formatCode="#,##0"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76520832"/>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roundedCorners val="1"/>
  <c:style val="8"/>
  <c:chart>
    <c:autoTitleDeleted val="1"/>
    <c:view3D>
      <c:rotX val="0"/>
      <c:rotY val="0"/>
      <c:depthPercent val="60"/>
      <c:perspective val="100"/>
    </c:view3D>
    <c:floor>
      <c:spPr>
        <a:solidFill>
          <a:schemeClr val="lt1">
            <a:lumMod val="95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1"/>
          <c:order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'Cash &amp; Cash Equivalents'!$B$5:$B$9</c:f>
              <c:numCache>
                <c:formatCode>General</c:formatCode>
                <c:ptCount val="5"/>
                <c:pt idx="0">
                  <c:v>2015</c:v>
                </c:pt>
                <c:pt idx="1">
                  <c:v>2016</c:v>
                </c:pt>
                <c:pt idx="2">
                  <c:v>2017</c:v>
                </c:pt>
                <c:pt idx="3">
                  <c:v>2018</c:v>
                </c:pt>
                <c:pt idx="4">
                  <c:v>2019</c:v>
                </c:pt>
              </c:numCache>
            </c:numRef>
          </c:cat>
          <c:val>
            <c:numRef>
              <c:f>'Cash &amp; Cash Equivalents'!$C$5:$C$9</c:f>
              <c:numCache>
                <c:formatCode>_(* #,##0_);_(* \(#,##0\);_(* "-"??_);_(@_)</c:formatCode>
                <c:ptCount val="5"/>
                <c:pt idx="0">
                  <c:v>383974329</c:v>
                </c:pt>
                <c:pt idx="1">
                  <c:v>331714033</c:v>
                </c:pt>
                <c:pt idx="2">
                  <c:v>305487197</c:v>
                </c:pt>
                <c:pt idx="3">
                  <c:v>259363855</c:v>
                </c:pt>
                <c:pt idx="4">
                  <c:v>133958736</c:v>
                </c:pt>
              </c:numCache>
            </c:numRef>
          </c:val>
          <c:extLst xmlns:c16r2="http://schemas.microsoft.com/office/drawing/2015/06/chart">
            <c:ext xmlns:c16="http://schemas.microsoft.com/office/drawing/2014/chart" uri="{C3380CC4-5D6E-409C-BE32-E72D297353CC}">
              <c16:uniqueId val="{00000000-FF0F-4311-9014-2AAEB022E18E}"/>
            </c:ext>
          </c:extLst>
        </c:ser>
        <c:dLbls>
          <c:showVal val="1"/>
        </c:dLbls>
        <c:gapWidth val="65"/>
        <c:shape val="box"/>
        <c:axId val="76212864"/>
        <c:axId val="76546432"/>
        <c:axId val="0"/>
        <c:extLst xmlns:c16r2="http://schemas.microsoft.com/office/drawing/2015/06/chart"/>
      </c:bar3DChart>
      <c:catAx>
        <c:axId val="76212864"/>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6546432"/>
        <c:crosses val="autoZero"/>
        <c:auto val="1"/>
        <c:lblAlgn val="ctr"/>
        <c:lblOffset val="100"/>
      </c:catAx>
      <c:valAx>
        <c:axId val="76546432"/>
        <c:scaling>
          <c:orientation val="minMax"/>
        </c:scaling>
        <c:axPos val="l"/>
        <c:majorGridlines>
          <c:spPr>
            <a:ln w="9525" cap="flat" cmpd="sng" algn="ctr">
              <a:solidFill>
                <a:schemeClr val="dk1">
                  <a:lumMod val="15000"/>
                  <a:lumOff val="85000"/>
                </a:schemeClr>
              </a:solidFill>
              <a:round/>
            </a:ln>
            <a:effectLst/>
          </c:spPr>
        </c:majorGridlines>
        <c:numFmt formatCode="#,##0" sourceLinked="0"/>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76212864"/>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sz="1800" b="1" i="0" baseline="0">
                <a:effectLst/>
              </a:rPr>
              <a:t>REVENUE - ALEXKOR AND PSJV</a:t>
            </a:r>
            <a:endParaRPr lang="en-ZA">
              <a:effectLst/>
            </a:endParaRPr>
          </a:p>
        </c:rich>
      </c:tx>
      <c:spPr>
        <a:noFill/>
        <a:ln>
          <a:noFill/>
        </a:ln>
        <a:effectLst/>
      </c:spPr>
    </c:title>
    <c:plotArea>
      <c:layout/>
      <c:barChart>
        <c:barDir val="col"/>
        <c:grouping val="stacked"/>
        <c:ser>
          <c:idx val="0"/>
          <c:order val="0"/>
          <c:tx>
            <c:v>Alexkor</c:v>
          </c:tx>
          <c:spPr>
            <a:solidFill>
              <a:schemeClr val="accent1"/>
            </a:solidFill>
            <a:ln>
              <a:noFill/>
            </a:ln>
            <a:effectLst/>
          </c:spPr>
          <c:cat>
            <c:numRef>
              <c:f>Graphs!$A$27:$M$27</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Graphs!$A$25:$L$25</c:f>
              <c:numCache>
                <c:formatCode>General</c:formatCode>
                <c:ptCount val="12"/>
              </c:numCache>
            </c:numRef>
          </c:val>
          <c:extLst xmlns:c16r2="http://schemas.microsoft.com/office/drawing/2015/06/chart">
            <c:ext xmlns:c16="http://schemas.microsoft.com/office/drawing/2014/chart" uri="{C3380CC4-5D6E-409C-BE32-E72D297353CC}">
              <c16:uniqueId val="{00000000-8C9E-4CAE-8039-28CD53E3E2F1}"/>
            </c:ext>
          </c:extLst>
        </c:ser>
        <c:ser>
          <c:idx val="1"/>
          <c:order val="1"/>
          <c:tx>
            <c:v>PSJV</c:v>
          </c:tx>
          <c:spPr>
            <a:solidFill>
              <a:schemeClr val="accent2"/>
            </a:solidFill>
            <a:ln>
              <a:noFill/>
            </a:ln>
            <a:effectLst/>
          </c:spPr>
          <c:dPt>
            <c:idx val="0"/>
            <c:spPr>
              <a:solidFill>
                <a:schemeClr val="accent1"/>
              </a:solidFill>
              <a:ln>
                <a:noFill/>
              </a:ln>
              <a:effectLst/>
            </c:spPr>
            <c:extLst xmlns:c16r2="http://schemas.microsoft.com/office/drawing/2015/06/chart">
              <c:ext xmlns:c16="http://schemas.microsoft.com/office/drawing/2014/chart" uri="{C3380CC4-5D6E-409C-BE32-E72D297353CC}">
                <c16:uniqueId val="{00000002-8C9E-4CAE-8039-28CD53E3E2F1}"/>
              </c:ext>
            </c:extLst>
          </c:dPt>
          <c:dPt>
            <c:idx val="1"/>
            <c:spPr>
              <a:solidFill>
                <a:schemeClr val="accent1"/>
              </a:solidFill>
              <a:ln>
                <a:noFill/>
              </a:ln>
              <a:effectLst/>
            </c:spPr>
            <c:extLst xmlns:c16r2="http://schemas.microsoft.com/office/drawing/2015/06/chart">
              <c:ext xmlns:c16="http://schemas.microsoft.com/office/drawing/2014/chart" uri="{C3380CC4-5D6E-409C-BE32-E72D297353CC}">
                <c16:uniqueId val="{00000004-8C9E-4CAE-8039-28CD53E3E2F1}"/>
              </c:ext>
            </c:extLst>
          </c:dPt>
          <c:dPt>
            <c:idx val="2"/>
            <c:spPr>
              <a:solidFill>
                <a:schemeClr val="accent1"/>
              </a:solidFill>
              <a:ln>
                <a:noFill/>
              </a:ln>
              <a:effectLst/>
            </c:spPr>
            <c:extLst xmlns:c16r2="http://schemas.microsoft.com/office/drawing/2015/06/chart">
              <c:ext xmlns:c16="http://schemas.microsoft.com/office/drawing/2014/chart" uri="{C3380CC4-5D6E-409C-BE32-E72D297353CC}">
                <c16:uniqueId val="{00000006-8C9E-4CAE-8039-28CD53E3E2F1}"/>
              </c:ext>
            </c:extLst>
          </c:dPt>
          <c:dPt>
            <c:idx val="3"/>
            <c:spPr>
              <a:solidFill>
                <a:schemeClr val="accent1"/>
              </a:solidFill>
              <a:ln>
                <a:noFill/>
              </a:ln>
              <a:effectLst/>
            </c:spPr>
            <c:extLst xmlns:c16r2="http://schemas.microsoft.com/office/drawing/2015/06/chart">
              <c:ext xmlns:c16="http://schemas.microsoft.com/office/drawing/2014/chart" uri="{C3380CC4-5D6E-409C-BE32-E72D297353CC}">
                <c16:uniqueId val="{00000008-8C9E-4CAE-8039-28CD53E3E2F1}"/>
              </c:ext>
            </c:extLst>
          </c:dPt>
          <c:dPt>
            <c:idx val="4"/>
            <c:spPr>
              <a:solidFill>
                <a:schemeClr val="accent1"/>
              </a:solidFill>
              <a:ln>
                <a:noFill/>
              </a:ln>
              <a:effectLst/>
            </c:spPr>
            <c:extLst xmlns:c16r2="http://schemas.microsoft.com/office/drawing/2015/06/chart">
              <c:ext xmlns:c16="http://schemas.microsoft.com/office/drawing/2014/chart" uri="{C3380CC4-5D6E-409C-BE32-E72D297353CC}">
                <c16:uniqueId val="{0000000A-8C9E-4CAE-8039-28CD53E3E2F1}"/>
              </c:ext>
            </c:extLst>
          </c:dPt>
          <c:dPt>
            <c:idx val="5"/>
            <c:spPr>
              <a:solidFill>
                <a:schemeClr val="accent1"/>
              </a:solidFill>
              <a:ln>
                <a:noFill/>
              </a:ln>
              <a:effectLst/>
            </c:spPr>
            <c:extLst xmlns:c16r2="http://schemas.microsoft.com/office/drawing/2015/06/chart">
              <c:ext xmlns:c16="http://schemas.microsoft.com/office/drawing/2014/chart" uri="{C3380CC4-5D6E-409C-BE32-E72D297353CC}">
                <c16:uniqueId val="{0000000C-8C9E-4CAE-8039-28CD53E3E2F1}"/>
              </c:ext>
            </c:extLst>
          </c:dPt>
          <c:cat>
            <c:numRef>
              <c:f>Graphs!$A$27:$M$27</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Graphs!$A$26:$M$26</c:f>
              <c:numCache>
                <c:formatCode>General</c:formatCode>
                <c:ptCount val="13"/>
                <c:pt idx="0">
                  <c:v>109.3</c:v>
                </c:pt>
                <c:pt idx="1">
                  <c:v>139.80000000000001</c:v>
                </c:pt>
                <c:pt idx="2">
                  <c:v>127.5</c:v>
                </c:pt>
                <c:pt idx="3">
                  <c:v>163.9</c:v>
                </c:pt>
                <c:pt idx="4">
                  <c:v>195.9</c:v>
                </c:pt>
                <c:pt idx="5">
                  <c:v>196.1</c:v>
                </c:pt>
                <c:pt idx="6">
                  <c:v>184.1</c:v>
                </c:pt>
                <c:pt idx="7">
                  <c:v>277</c:v>
                </c:pt>
                <c:pt idx="8">
                  <c:v>414.2</c:v>
                </c:pt>
                <c:pt idx="9">
                  <c:v>386.5</c:v>
                </c:pt>
                <c:pt idx="10">
                  <c:v>757.5</c:v>
                </c:pt>
                <c:pt idx="11">
                  <c:v>409</c:v>
                </c:pt>
                <c:pt idx="12">
                  <c:v>411</c:v>
                </c:pt>
              </c:numCache>
            </c:numRef>
          </c:val>
          <c:extLst xmlns:c16r2="http://schemas.microsoft.com/office/drawing/2015/06/chart">
            <c:ext xmlns:c16="http://schemas.microsoft.com/office/drawing/2014/chart" uri="{C3380CC4-5D6E-409C-BE32-E72D297353CC}">
              <c16:uniqueId val="{0000000D-8C9E-4CAE-8039-28CD53E3E2F1}"/>
            </c:ext>
          </c:extLst>
        </c:ser>
        <c:dLbls/>
        <c:overlap val="100"/>
        <c:axId val="113113728"/>
        <c:axId val="113120000"/>
      </c:barChart>
      <c:catAx>
        <c:axId val="113113728"/>
        <c:scaling>
          <c:orientation val="minMax"/>
        </c:scaling>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Financial Year</a:t>
                </a:r>
              </a:p>
            </c:rich>
          </c:tx>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120000"/>
        <c:crosses val="autoZero"/>
        <c:auto val="1"/>
        <c:lblAlgn val="ctr"/>
        <c:lblOffset val="100"/>
      </c:catAx>
      <c:valAx>
        <c:axId val="11312000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A"/>
                  <a:t>Revenue in R (m)</a:t>
                </a:r>
              </a:p>
            </c:rich>
          </c:tx>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113728"/>
        <c:crosses val="autoZero"/>
        <c:crossBetween val="between"/>
        <c:majorUnit val="50"/>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2108" tIns="46054" rIns="92108" bIns="46054" rtlCol="0"/>
          <a:lstStyle>
            <a:lvl1pPr algn="l">
              <a:defRPr sz="1200"/>
            </a:lvl1pPr>
          </a:lstStyle>
          <a:p>
            <a:endParaRPr lang="en-US"/>
          </a:p>
        </p:txBody>
      </p:sp>
      <p:sp>
        <p:nvSpPr>
          <p:cNvPr id="3" name="Date Placeholder 2"/>
          <p:cNvSpPr>
            <a:spLocks noGrp="1"/>
          </p:cNvSpPr>
          <p:nvPr>
            <p:ph type="dt" sz="quarter" idx="1"/>
          </p:nvPr>
        </p:nvSpPr>
        <p:spPr>
          <a:xfrm>
            <a:off x="3856737" y="0"/>
            <a:ext cx="2950475" cy="497046"/>
          </a:xfrm>
          <a:prstGeom prst="rect">
            <a:avLst/>
          </a:prstGeom>
        </p:spPr>
        <p:txBody>
          <a:bodyPr vert="horz" lIns="92108" tIns="46054" rIns="92108" bIns="46054" rtlCol="0"/>
          <a:lstStyle>
            <a:lvl1pPr algn="r">
              <a:defRPr sz="1200"/>
            </a:lvl1pPr>
          </a:lstStyle>
          <a:p>
            <a:fld id="{0A631729-8677-DE4A-B785-FB62C0541D74}" type="datetimeFigureOut">
              <a:rPr lang="en-US" smtClean="0"/>
              <a:pPr/>
              <a:t>11/28/2019</a:t>
            </a:fld>
            <a:endParaRPr lang="en-US"/>
          </a:p>
        </p:txBody>
      </p:sp>
      <p:sp>
        <p:nvSpPr>
          <p:cNvPr id="4" name="Footer Placeholder 3"/>
          <p:cNvSpPr>
            <a:spLocks noGrp="1"/>
          </p:cNvSpPr>
          <p:nvPr>
            <p:ph type="ftr" sz="quarter" idx="2"/>
          </p:nvPr>
        </p:nvSpPr>
        <p:spPr>
          <a:xfrm>
            <a:off x="0" y="9442154"/>
            <a:ext cx="2950475" cy="497046"/>
          </a:xfrm>
          <a:prstGeom prst="rect">
            <a:avLst/>
          </a:prstGeom>
        </p:spPr>
        <p:txBody>
          <a:bodyPr vert="horz" lIns="92108" tIns="46054" rIns="92108" bIns="46054" rtlCol="0" anchor="b"/>
          <a:lstStyle>
            <a:lvl1pPr algn="l">
              <a:defRPr sz="1200"/>
            </a:lvl1pPr>
          </a:lstStyle>
          <a:p>
            <a:endParaRPr lang="en-US"/>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2108" tIns="46054" rIns="92108" bIns="46054" rtlCol="0" anchor="b"/>
          <a:lstStyle>
            <a:lvl1pPr algn="r">
              <a:defRPr sz="1200"/>
            </a:lvl1pPr>
          </a:lstStyle>
          <a:p>
            <a:fld id="{90148C59-4E40-F642-B0A2-DB5D9C2659B8}" type="slidenum">
              <a:rPr lang="en-US" smtClean="0"/>
              <a:pPr/>
              <a:t>‹#›</a:t>
            </a:fld>
            <a:endParaRPr lang="en-US"/>
          </a:p>
        </p:txBody>
      </p:sp>
    </p:spTree>
    <p:extLst>
      <p:ext uri="{BB962C8B-B14F-4D97-AF65-F5344CB8AC3E}">
        <p14:creationId xmlns:p14="http://schemas.microsoft.com/office/powerpoint/2010/main" xmlns="" val="3454063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2108" tIns="46054" rIns="92108" bIns="46054" rtlCol="0"/>
          <a:lstStyle>
            <a:lvl1pPr algn="l">
              <a:defRPr sz="1200"/>
            </a:lvl1pPr>
          </a:lstStyle>
          <a:p>
            <a:endParaRPr lang="en-ZA"/>
          </a:p>
        </p:txBody>
      </p:sp>
      <p:sp>
        <p:nvSpPr>
          <p:cNvPr id="3" name="Date Placeholder 2"/>
          <p:cNvSpPr>
            <a:spLocks noGrp="1"/>
          </p:cNvSpPr>
          <p:nvPr>
            <p:ph type="dt" idx="1"/>
          </p:nvPr>
        </p:nvSpPr>
        <p:spPr>
          <a:xfrm>
            <a:off x="3856737" y="0"/>
            <a:ext cx="2950475" cy="498773"/>
          </a:xfrm>
          <a:prstGeom prst="rect">
            <a:avLst/>
          </a:prstGeom>
        </p:spPr>
        <p:txBody>
          <a:bodyPr vert="horz" lIns="92108" tIns="46054" rIns="92108" bIns="46054" rtlCol="0"/>
          <a:lstStyle>
            <a:lvl1pPr algn="r">
              <a:defRPr sz="1200"/>
            </a:lvl1pPr>
          </a:lstStyle>
          <a:p>
            <a:fld id="{E2CB1F77-D57E-41CD-AD5B-77679A78397B}" type="datetimeFigureOut">
              <a:rPr lang="en-ZA" smtClean="0"/>
              <a:pPr/>
              <a:t>2019/11/28</a:t>
            </a:fld>
            <a:endParaRPr lang="en-ZA"/>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2108" tIns="46054" rIns="92108" bIns="46054" rtlCol="0" anchor="ctr"/>
          <a:lstStyle/>
          <a:p>
            <a:endParaRPr lang="en-ZA"/>
          </a:p>
        </p:txBody>
      </p:sp>
      <p:sp>
        <p:nvSpPr>
          <p:cNvPr id="5" name="Notes Placeholder 4"/>
          <p:cNvSpPr>
            <a:spLocks noGrp="1"/>
          </p:cNvSpPr>
          <p:nvPr>
            <p:ph type="body" sz="quarter" idx="3"/>
          </p:nvPr>
        </p:nvSpPr>
        <p:spPr>
          <a:xfrm>
            <a:off x="680879" y="4784070"/>
            <a:ext cx="5447030" cy="3914240"/>
          </a:xfrm>
          <a:prstGeom prst="rect">
            <a:avLst/>
          </a:prstGeom>
        </p:spPr>
        <p:txBody>
          <a:bodyPr vert="horz" lIns="92108" tIns="46054" rIns="92108"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2154"/>
            <a:ext cx="2950475" cy="498772"/>
          </a:xfrm>
          <a:prstGeom prst="rect">
            <a:avLst/>
          </a:prstGeom>
        </p:spPr>
        <p:txBody>
          <a:bodyPr vert="horz" lIns="92108" tIns="46054" rIns="92108" bIns="46054" rtlCol="0" anchor="b"/>
          <a:lstStyle>
            <a:lvl1pPr algn="l">
              <a:defRPr sz="1200"/>
            </a:lvl1pPr>
          </a:lstStyle>
          <a:p>
            <a:endParaRPr lang="en-ZA"/>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2108" tIns="46054" rIns="92108" bIns="46054" rtlCol="0" anchor="b"/>
          <a:lstStyle>
            <a:lvl1pPr algn="r">
              <a:defRPr sz="1200"/>
            </a:lvl1pPr>
          </a:lstStyle>
          <a:p>
            <a:fld id="{90C02F46-6978-424F-BA74-774D229EF2D9}" type="slidenum">
              <a:rPr lang="en-ZA" smtClean="0"/>
              <a:pPr/>
              <a:t>‹#›</a:t>
            </a:fld>
            <a:endParaRPr lang="en-ZA"/>
          </a:p>
        </p:txBody>
      </p:sp>
    </p:spTree>
    <p:extLst>
      <p:ext uri="{BB962C8B-B14F-4D97-AF65-F5344CB8AC3E}">
        <p14:creationId xmlns:p14="http://schemas.microsoft.com/office/powerpoint/2010/main" xmlns="" val="2957595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1EA1399-9A21-994B-88D9-3CC346E30B7F}" type="slidenum">
              <a:rPr lang="en-US" smtClean="0"/>
              <a:pPr/>
              <a:t>1</a:t>
            </a:fld>
            <a:endParaRPr lang="en-US" dirty="0"/>
          </a:p>
        </p:txBody>
      </p:sp>
    </p:spTree>
    <p:extLst>
      <p:ext uri="{BB962C8B-B14F-4D97-AF65-F5344CB8AC3E}">
        <p14:creationId xmlns:p14="http://schemas.microsoft.com/office/powerpoint/2010/main" xmlns="" val="2910641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13</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2988101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08ED16-D8EA-41D6-8213-54B4BEC1B65C}" type="slidenum">
              <a:rPr lang="en-US" smtClean="0"/>
              <a:pPr>
                <a:defRPr/>
              </a:pPr>
              <a:t>16</a:t>
            </a:fld>
            <a:endParaRPr lang="en-US" dirty="0"/>
          </a:p>
        </p:txBody>
      </p:sp>
    </p:spTree>
    <p:extLst>
      <p:ext uri="{BB962C8B-B14F-4D97-AF65-F5344CB8AC3E}">
        <p14:creationId xmlns:p14="http://schemas.microsoft.com/office/powerpoint/2010/main" xmlns="" val="3668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08ED16-D8EA-41D6-8213-54B4BEC1B65C}" type="slidenum">
              <a:rPr lang="en-US" smtClean="0"/>
              <a:pPr>
                <a:defRPr/>
              </a:pPr>
              <a:t>26</a:t>
            </a:fld>
            <a:endParaRPr lang="en-US" dirty="0"/>
          </a:p>
        </p:txBody>
      </p:sp>
    </p:spTree>
    <p:extLst>
      <p:ext uri="{BB962C8B-B14F-4D97-AF65-F5344CB8AC3E}">
        <p14:creationId xmlns:p14="http://schemas.microsoft.com/office/powerpoint/2010/main" xmlns="" val="130598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08ED16-D8EA-41D6-8213-54B4BEC1B65C}" type="slidenum">
              <a:rPr lang="en-US" smtClean="0"/>
              <a:pPr>
                <a:defRPr/>
              </a:pPr>
              <a:t>27</a:t>
            </a:fld>
            <a:endParaRPr lang="en-US" dirty="0"/>
          </a:p>
        </p:txBody>
      </p:sp>
    </p:spTree>
    <p:extLst>
      <p:ext uri="{BB962C8B-B14F-4D97-AF65-F5344CB8AC3E}">
        <p14:creationId xmlns:p14="http://schemas.microsoft.com/office/powerpoint/2010/main" xmlns="" val="301641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8B08ED16-D8EA-41D6-8213-54B4BEC1B65C}" type="slidenum">
              <a:rPr lang="en-US" smtClean="0"/>
              <a:pPr>
                <a:defRPr/>
              </a:pPr>
              <a:t>29</a:t>
            </a:fld>
            <a:endParaRPr lang="en-US" dirty="0"/>
          </a:p>
        </p:txBody>
      </p:sp>
    </p:spTree>
    <p:extLst>
      <p:ext uri="{BB962C8B-B14F-4D97-AF65-F5344CB8AC3E}">
        <p14:creationId xmlns:p14="http://schemas.microsoft.com/office/powerpoint/2010/main" xmlns="" val="370567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2</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1208507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3</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403104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Excluding about 40 Alexkor FTEs</a:t>
            </a:r>
          </a:p>
        </p:txBody>
      </p:sp>
      <p:sp>
        <p:nvSpPr>
          <p:cNvPr id="4" name="Slide Number Placeholder 3"/>
          <p:cNvSpPr>
            <a:spLocks noGrp="1"/>
          </p:cNvSpPr>
          <p:nvPr>
            <p:ph type="sldNum" sz="quarter" idx="10"/>
          </p:nvPr>
        </p:nvSpPr>
        <p:spPr/>
        <p:txBody>
          <a:bodyPr/>
          <a:lstStyle/>
          <a:p>
            <a:fld id="{F1EA1399-9A21-994B-88D9-3CC346E30B7F}" type="slidenum">
              <a:rPr lang="en-US" smtClean="0"/>
              <a:pPr/>
              <a:t>4</a:t>
            </a:fld>
            <a:endParaRPr lang="en-US" dirty="0"/>
          </a:p>
        </p:txBody>
      </p:sp>
    </p:spTree>
    <p:extLst>
      <p:ext uri="{BB962C8B-B14F-4D97-AF65-F5344CB8AC3E}">
        <p14:creationId xmlns:p14="http://schemas.microsoft.com/office/powerpoint/2010/main" xmlns="" val="120519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5</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1105004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Excluding about 40 Alexkor FTEs</a:t>
            </a:r>
          </a:p>
        </p:txBody>
      </p:sp>
      <p:sp>
        <p:nvSpPr>
          <p:cNvPr id="4" name="Slide Number Placeholder 3"/>
          <p:cNvSpPr>
            <a:spLocks noGrp="1"/>
          </p:cNvSpPr>
          <p:nvPr>
            <p:ph type="sldNum" sz="quarter" idx="10"/>
          </p:nvPr>
        </p:nvSpPr>
        <p:spPr/>
        <p:txBody>
          <a:bodyPr/>
          <a:lstStyle/>
          <a:p>
            <a:fld id="{F1EA1399-9A21-994B-88D9-3CC346E30B7F}" type="slidenum">
              <a:rPr lang="en-US" smtClean="0"/>
              <a:pPr/>
              <a:t>7</a:t>
            </a:fld>
            <a:endParaRPr lang="en-US" dirty="0"/>
          </a:p>
        </p:txBody>
      </p:sp>
    </p:spTree>
    <p:extLst>
      <p:ext uri="{BB962C8B-B14F-4D97-AF65-F5344CB8AC3E}">
        <p14:creationId xmlns:p14="http://schemas.microsoft.com/office/powerpoint/2010/main" xmlns="" val="198931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8</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298810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Excluding about 40 Alexkor FTEs</a:t>
            </a:r>
          </a:p>
        </p:txBody>
      </p:sp>
      <p:sp>
        <p:nvSpPr>
          <p:cNvPr id="4" name="Slide Number Placeholder 3"/>
          <p:cNvSpPr>
            <a:spLocks noGrp="1"/>
          </p:cNvSpPr>
          <p:nvPr>
            <p:ph type="sldNum" sz="quarter" idx="10"/>
          </p:nvPr>
        </p:nvSpPr>
        <p:spPr/>
        <p:txBody>
          <a:bodyPr/>
          <a:lstStyle/>
          <a:p>
            <a:fld id="{F1EA1399-9A21-994B-88D9-3CC346E30B7F}" type="slidenum">
              <a:rPr lang="en-US" smtClean="0"/>
              <a:pPr/>
              <a:t>9</a:t>
            </a:fld>
            <a:endParaRPr lang="en-US" dirty="0"/>
          </a:p>
        </p:txBody>
      </p:sp>
    </p:spTree>
    <p:extLst>
      <p:ext uri="{BB962C8B-B14F-4D97-AF65-F5344CB8AC3E}">
        <p14:creationId xmlns:p14="http://schemas.microsoft.com/office/powerpoint/2010/main" xmlns="" val="212452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8374" indent="-287836">
              <a:defRPr sz="2400">
                <a:solidFill>
                  <a:schemeClr val="tx1"/>
                </a:solidFill>
                <a:latin typeface="Arial" charset="0"/>
                <a:cs typeface="Arial" charset="0"/>
              </a:defRPr>
            </a:lvl2pPr>
            <a:lvl3pPr marL="1151344" indent="-230269">
              <a:defRPr sz="2400">
                <a:solidFill>
                  <a:schemeClr val="tx1"/>
                </a:solidFill>
                <a:latin typeface="Arial" charset="0"/>
                <a:cs typeface="Arial" charset="0"/>
              </a:defRPr>
            </a:lvl3pPr>
            <a:lvl4pPr marL="1611881" indent="-230269">
              <a:defRPr sz="2400">
                <a:solidFill>
                  <a:schemeClr val="tx1"/>
                </a:solidFill>
                <a:latin typeface="Arial" charset="0"/>
                <a:cs typeface="Arial" charset="0"/>
              </a:defRPr>
            </a:lvl4pPr>
            <a:lvl5pPr marL="2072419" indent="-230269">
              <a:defRPr sz="2400">
                <a:solidFill>
                  <a:schemeClr val="tx1"/>
                </a:solidFill>
                <a:latin typeface="Arial" charset="0"/>
                <a:cs typeface="Arial" charset="0"/>
              </a:defRPr>
            </a:lvl5pPr>
            <a:lvl6pPr marL="2532957" indent="-230269" algn="just" eaLnBrk="0" fontAlgn="base" hangingPunct="0">
              <a:spcBef>
                <a:spcPct val="20000"/>
              </a:spcBef>
              <a:spcAft>
                <a:spcPct val="0"/>
              </a:spcAft>
              <a:defRPr sz="2400">
                <a:solidFill>
                  <a:schemeClr val="tx1"/>
                </a:solidFill>
                <a:latin typeface="Arial" charset="0"/>
                <a:cs typeface="Arial" charset="0"/>
              </a:defRPr>
            </a:lvl6pPr>
            <a:lvl7pPr marL="2993494" indent="-230269" algn="just" eaLnBrk="0" fontAlgn="base" hangingPunct="0">
              <a:spcBef>
                <a:spcPct val="20000"/>
              </a:spcBef>
              <a:spcAft>
                <a:spcPct val="0"/>
              </a:spcAft>
              <a:defRPr sz="2400">
                <a:solidFill>
                  <a:schemeClr val="tx1"/>
                </a:solidFill>
                <a:latin typeface="Arial" charset="0"/>
                <a:cs typeface="Arial" charset="0"/>
              </a:defRPr>
            </a:lvl7pPr>
            <a:lvl8pPr marL="3454032" indent="-230269" algn="just" eaLnBrk="0" fontAlgn="base" hangingPunct="0">
              <a:spcBef>
                <a:spcPct val="20000"/>
              </a:spcBef>
              <a:spcAft>
                <a:spcPct val="0"/>
              </a:spcAft>
              <a:defRPr sz="2400">
                <a:solidFill>
                  <a:schemeClr val="tx1"/>
                </a:solidFill>
                <a:latin typeface="Arial" charset="0"/>
                <a:cs typeface="Arial" charset="0"/>
              </a:defRPr>
            </a:lvl8pPr>
            <a:lvl9pPr marL="3914569" indent="-230269" algn="just" eaLnBrk="0" fontAlgn="base" hangingPunct="0">
              <a:spcBef>
                <a:spcPct val="20000"/>
              </a:spcBef>
              <a:spcAft>
                <a:spcPct val="0"/>
              </a:spcAft>
              <a:defRPr sz="2400">
                <a:solidFill>
                  <a:schemeClr val="tx1"/>
                </a:solidFill>
                <a:latin typeface="Arial" charset="0"/>
                <a:cs typeface="Arial" charset="0"/>
              </a:defRPr>
            </a:lvl9pPr>
          </a:lstStyle>
          <a:p>
            <a:fld id="{66959D72-142D-4AD6-B713-D43F2FA7437D}" type="slidenum">
              <a:rPr lang="en-US" sz="1200"/>
              <a:pPr/>
              <a:t>10</a:t>
            </a:fld>
            <a:endParaRPr lang="en-US" sz="1200" dirty="0"/>
          </a:p>
        </p:txBody>
      </p:sp>
      <p:sp>
        <p:nvSpPr>
          <p:cNvPr id="39939" name="Rectangle 2"/>
          <p:cNvSpPr>
            <a:spLocks noGrp="1" noRot="1" noChangeAspect="1" noChangeArrowheads="1" noTextEdit="1"/>
          </p:cNvSpPr>
          <p:nvPr>
            <p:ph type="sldImg"/>
          </p:nvPr>
        </p:nvSpPr>
        <p:spPr>
          <a:xfrm>
            <a:off x="922338" y="746125"/>
            <a:ext cx="4968875" cy="3727450"/>
          </a:xfrm>
          <a:ln/>
        </p:spPr>
      </p:sp>
      <p:sp>
        <p:nvSpPr>
          <p:cNvPr id="39940" name="Rectangle 3"/>
          <p:cNvSpPr>
            <a:spLocks noGrp="1" noChangeArrowheads="1"/>
          </p:cNvSpPr>
          <p:nvPr>
            <p:ph type="body" idx="1"/>
          </p:nvPr>
        </p:nvSpPr>
        <p:spPr>
          <a:xfrm>
            <a:off x="907946" y="4720073"/>
            <a:ext cx="4992899" cy="447524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ZA" dirty="0"/>
              <a:t>1.1.1</a:t>
            </a:r>
            <a:r>
              <a:rPr lang="en-ZA" baseline="30000" dirty="0"/>
              <a:t>st</a:t>
            </a:r>
            <a:r>
              <a:rPr lang="en-ZA" dirty="0"/>
              <a:t> slide – master slide</a:t>
            </a:r>
            <a:endParaRPr lang="en-GB" dirty="0"/>
          </a:p>
        </p:txBody>
      </p:sp>
    </p:spTree>
    <p:extLst>
      <p:ext uri="{BB962C8B-B14F-4D97-AF65-F5344CB8AC3E}">
        <p14:creationId xmlns:p14="http://schemas.microsoft.com/office/powerpoint/2010/main" xmlns="" val="2507933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bg2">
                <a:lumMod val="75000"/>
                <a:alpha val="22000"/>
              </a:schemeClr>
            </a:gs>
            <a:gs pos="83000">
              <a:schemeClr val="bg2">
                <a:lumMod val="75000"/>
              </a:schemeClr>
            </a:gs>
            <a:gs pos="100000">
              <a:schemeClr val="bg2">
                <a:lumMod val="9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49" y="3045040"/>
            <a:ext cx="7886700" cy="1011407"/>
          </a:xfrm>
        </p:spPr>
        <p:txBody>
          <a:bodyPr anchor="t">
            <a:normAutofit/>
          </a:bodyPr>
          <a:lstStyle>
            <a:lvl1pPr algn="ctr">
              <a:defRPr sz="2400">
                <a:solidFill>
                  <a:schemeClr val="bg2">
                    <a:lumMod val="25000"/>
                  </a:schemeClr>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8649" y="4573892"/>
            <a:ext cx="7886700" cy="601853"/>
          </a:xfrm>
        </p:spPr>
        <p:txBody>
          <a:bodyPr>
            <a:normAutofit/>
          </a:bodyPr>
          <a:lstStyle>
            <a:lvl1pPr marL="0" indent="0" algn="ctr">
              <a:buNone/>
              <a:defRPr sz="2000">
                <a:solidFill>
                  <a:schemeClr val="bg2">
                    <a:lumMod val="25000"/>
                  </a:schemeClr>
                </a:solidFill>
                <a:latin typeface="Lucida Sans Unicode" panose="020B0602030504020204" pitchFamily="34" charset="0"/>
                <a:cs typeface="Lucida Sans Unicode" panose="020B06020305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01426" y="622308"/>
            <a:ext cx="2528082" cy="1857193"/>
          </a:xfrm>
          <a:prstGeom prst="rect">
            <a:avLst/>
          </a:prstGeom>
          <a:effectLst>
            <a:outerShdw blurRad="50800" dist="38100" dir="8100000" algn="tr" rotWithShape="0">
              <a:prstClr val="black">
                <a:alpha val="40000"/>
              </a:prstClr>
            </a:outerShdw>
          </a:effectLst>
        </p:spPr>
      </p:pic>
      <p:sp>
        <p:nvSpPr>
          <p:cNvPr id="8" name="Freeform 7"/>
          <p:cNvSpPr>
            <a:spLocks/>
          </p:cNvSpPr>
          <p:nvPr/>
        </p:nvSpPr>
        <p:spPr bwMode="auto">
          <a:xfrm>
            <a:off x="1593092" y="5139432"/>
            <a:ext cx="7550908" cy="456132"/>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79900" y="5424176"/>
            <a:ext cx="9223899" cy="73692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Freeform 9"/>
          <p:cNvSpPr/>
          <p:nvPr/>
        </p:nvSpPr>
        <p:spPr>
          <a:xfrm>
            <a:off x="-1" y="5424177"/>
            <a:ext cx="9144000" cy="1433824"/>
          </a:xfrm>
          <a:custGeom>
            <a:avLst/>
            <a:gdLst>
              <a:gd name="connsiteX0" fmla="*/ 0 w 9152878"/>
              <a:gd name="connsiteY0" fmla="*/ 0 h 1731145"/>
              <a:gd name="connsiteX1" fmla="*/ 0 w 9152878"/>
              <a:gd name="connsiteY1" fmla="*/ 1731145 h 1731145"/>
              <a:gd name="connsiteX2" fmla="*/ 9152878 w 9152878"/>
              <a:gd name="connsiteY2" fmla="*/ 1731145 h 1731145"/>
              <a:gd name="connsiteX3" fmla="*/ 9152878 w 9152878"/>
              <a:gd name="connsiteY3" fmla="*/ 648069 h 1731145"/>
              <a:gd name="connsiteX4" fmla="*/ 0 w 9152878"/>
              <a:gd name="connsiteY4" fmla="*/ 0 h 1731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878" h="1731145">
                <a:moveTo>
                  <a:pt x="0" y="0"/>
                </a:moveTo>
                <a:lnTo>
                  <a:pt x="0" y="1731145"/>
                </a:lnTo>
                <a:lnTo>
                  <a:pt x="9152878" y="1731145"/>
                </a:lnTo>
                <a:lnTo>
                  <a:pt x="9152878" y="648069"/>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a:p>
        </p:txBody>
      </p:sp>
    </p:spTree>
    <p:extLst>
      <p:ext uri="{BB962C8B-B14F-4D97-AF65-F5344CB8AC3E}">
        <p14:creationId xmlns:p14="http://schemas.microsoft.com/office/powerpoint/2010/main" xmlns="" val="278009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1"/>
            <a:ext cx="7886700" cy="864000"/>
          </a:xfrm>
        </p:spPr>
        <p:txBody>
          <a:bodyPr lIns="0"/>
          <a:lstStyle>
            <a:lvl1pPr>
              <a:spcAft>
                <a:spcPts val="600"/>
              </a:spcAft>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a:spcBef>
                <a:spcPts val="1200"/>
              </a:spcBef>
              <a:defRPr b="0"/>
            </a:lvl1pPr>
            <a:lvl2pPr>
              <a:spcBef>
                <a:spcPts val="600"/>
              </a:spcBef>
              <a:spcAft>
                <a:spcPts val="0"/>
              </a:spcAf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920000" y="6480000"/>
            <a:ext cx="1004841" cy="365125"/>
          </a:xfrm>
        </p:spPr>
        <p:txBody>
          <a:bodyPr/>
          <a:lstStyle>
            <a:lvl1pPr>
              <a:defRPr sz="1100"/>
            </a:lvl1pPr>
          </a:lstStyle>
          <a:p>
            <a:fld id="{848B9F9C-3149-4584-AF86-1FA49F8A5CD2}" type="slidenum">
              <a:rPr lang="en-ZA" smtClean="0"/>
              <a:pPr/>
              <a:t>‹#›</a:t>
            </a:fld>
            <a:endParaRPr lang="en-ZA"/>
          </a:p>
        </p:txBody>
      </p:sp>
      <p:cxnSp>
        <p:nvCxnSpPr>
          <p:cNvPr id="14" name="Straight Connector 13"/>
          <p:cNvCxnSpPr/>
          <p:nvPr/>
        </p:nvCxnSpPr>
        <p:spPr>
          <a:xfrm>
            <a:off x="628650" y="679713"/>
            <a:ext cx="7886700"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94642" y="5836565"/>
            <a:ext cx="5352343" cy="1035506"/>
            <a:chOff x="-94642" y="5836565"/>
            <a:chExt cx="5352343" cy="1035506"/>
          </a:xfrm>
        </p:grpSpPr>
        <p:sp>
          <p:nvSpPr>
            <p:cNvPr id="10" name="Freeform 9"/>
            <p:cNvSpPr>
              <a:spLocks/>
            </p:cNvSpPr>
            <p:nvPr userDrawn="1"/>
          </p:nvSpPr>
          <p:spPr bwMode="auto">
            <a:xfrm>
              <a:off x="-94642" y="5950995"/>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11" name="Freeform 10"/>
            <p:cNvSpPr>
              <a:spLocks/>
            </p:cNvSpPr>
            <p:nvPr userDrawn="1"/>
          </p:nvSpPr>
          <p:spPr bwMode="auto">
            <a:xfrm>
              <a:off x="242710" y="593862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bg2">
                <a:lumMod val="25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4" name="Right Triangle 3"/>
            <p:cNvSpPr/>
            <p:nvPr/>
          </p:nvSpPr>
          <p:spPr>
            <a:xfrm>
              <a:off x="-1" y="5836565"/>
              <a:ext cx="3688789" cy="103550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a:p>
          </p:txBody>
        </p:sp>
        <p:pic>
          <p:nvPicPr>
            <p:cNvPr id="18" name="Picture 17"/>
            <p:cNvPicPr>
              <a:picLocks noChangeAspect="1"/>
            </p:cNvPicPr>
            <p:nvPr/>
          </p:nvPicPr>
          <p:blipFill>
            <a:blip r:embed="rId2" cstate="print"/>
            <a:stretch>
              <a:fillRect/>
            </a:stretch>
          </p:blipFill>
          <p:spPr>
            <a:xfrm>
              <a:off x="176932" y="6086072"/>
              <a:ext cx="885680" cy="65092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xmlns="" val="343125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91760"/>
            <a:ext cx="7886700" cy="658314"/>
          </a:xfrm>
        </p:spPr>
        <p:txBody>
          <a:bodyPr lIns="0"/>
          <a:lstStyle/>
          <a:p>
            <a:r>
              <a:rPr lang="en-US"/>
              <a:t>Click to edit Master title style</a:t>
            </a:r>
            <a:endParaRPr lang="en-US" dirty="0"/>
          </a:p>
        </p:txBody>
      </p:sp>
      <p:sp>
        <p:nvSpPr>
          <p:cNvPr id="3" name="Text Placeholder 2"/>
          <p:cNvSpPr>
            <a:spLocks noGrp="1"/>
          </p:cNvSpPr>
          <p:nvPr>
            <p:ph type="body" idx="1"/>
          </p:nvPr>
        </p:nvSpPr>
        <p:spPr>
          <a:xfrm>
            <a:off x="591018" y="1144257"/>
            <a:ext cx="3996000" cy="515493"/>
          </a:xfrm>
          <a:noFill/>
          <a:ln>
            <a:noFill/>
          </a:ln>
        </p:spPr>
        <p:txBody>
          <a:bodyPr anchor="ctr">
            <a:noAutofit/>
          </a:bodyPr>
          <a:lstStyle>
            <a:lvl1pPr marL="0" indent="0">
              <a:buNone/>
              <a:defRPr sz="1600" b="1">
                <a:solidFill>
                  <a:sysClr val="windowText" lastClr="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1018" y="1720303"/>
            <a:ext cx="3996000" cy="3329611"/>
          </a:xfrm>
          <a:noFill/>
          <a:ln>
            <a:noFill/>
          </a:ln>
        </p:spPr>
        <p:txBody>
          <a:bodyPr>
            <a:noAutofit/>
          </a:bodyPr>
          <a:lstStyle>
            <a:lvl1pPr>
              <a:defRPr sz="1400" b="0"/>
            </a:lvl1pPr>
            <a:lvl2pPr>
              <a:spcBef>
                <a:spcPts val="300"/>
              </a:spcBef>
              <a:defRPr sz="1400"/>
            </a:lvl2pPr>
            <a:lvl3pPr>
              <a:spcBef>
                <a:spcPts val="300"/>
              </a:spcBef>
              <a:defRPr sz="1200"/>
            </a:lvl3pPr>
            <a:lvl4pPr>
              <a:spcBef>
                <a:spcPts val="300"/>
              </a:spcBef>
              <a:defRPr sz="1200"/>
            </a:lvl4pPr>
            <a:lvl5pPr>
              <a:spcBef>
                <a:spcPts val="3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79892" y="1144257"/>
            <a:ext cx="3996000" cy="515493"/>
          </a:xfrm>
          <a:noFill/>
          <a:ln>
            <a:noFill/>
          </a:ln>
        </p:spPr>
        <p:txBody>
          <a:bodyPr vert="horz" lIns="91440" tIns="45720" rIns="91440" bIns="45720" rtlCol="0" anchor="ctr">
            <a:noAutofit/>
          </a:bodyPr>
          <a:lstStyle>
            <a:lvl1pPr>
              <a:defRPr lang="en-US" dirty="0" smtClean="0">
                <a:solidFill>
                  <a:sysClr val="windowText" lastClr="000000"/>
                </a:solidFill>
              </a:defRPr>
            </a:lvl1pPr>
          </a:lstStyle>
          <a:p>
            <a:pPr lvl="0"/>
            <a:r>
              <a:rPr lang="en-US"/>
              <a:t>Click to edit Master text styles</a:t>
            </a:r>
          </a:p>
        </p:txBody>
      </p:sp>
      <p:sp>
        <p:nvSpPr>
          <p:cNvPr id="6" name="Content Placeholder 5"/>
          <p:cNvSpPr>
            <a:spLocks noGrp="1"/>
          </p:cNvSpPr>
          <p:nvPr>
            <p:ph sz="quarter" idx="4"/>
          </p:nvPr>
        </p:nvSpPr>
        <p:spPr>
          <a:xfrm>
            <a:off x="4679892" y="1720303"/>
            <a:ext cx="3996000" cy="3329611"/>
          </a:xfrm>
          <a:noFill/>
          <a:ln>
            <a:noFill/>
          </a:ln>
        </p:spPr>
        <p:txBody>
          <a:bodyPr>
            <a:noAutofit/>
          </a:bodyPr>
          <a:lstStyle>
            <a:lvl1pPr>
              <a:defRPr sz="1400" b="0"/>
            </a:lvl1pPr>
            <a:lvl2pPr>
              <a:spcBef>
                <a:spcPts val="300"/>
              </a:spcBef>
              <a:defRPr sz="1400"/>
            </a:lvl2pPr>
            <a:lvl3pPr>
              <a:spcBef>
                <a:spcPts val="300"/>
              </a:spcBef>
              <a:defRPr sz="1200"/>
            </a:lvl3pPr>
            <a:lvl4pPr>
              <a:spcBef>
                <a:spcPts val="300"/>
              </a:spcBef>
              <a:defRPr sz="1200"/>
            </a:lvl4pPr>
            <a:lvl5pPr>
              <a:spcBef>
                <a:spcPts val="3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628650" y="679713"/>
            <a:ext cx="78867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12"/>
          </p:nvPr>
        </p:nvSpPr>
        <p:spPr>
          <a:xfrm>
            <a:off x="7920000" y="6480000"/>
            <a:ext cx="1004841" cy="365125"/>
          </a:xfrm>
        </p:spPr>
        <p:txBody>
          <a:bodyPr/>
          <a:lstStyle>
            <a:lvl1pPr>
              <a:defRPr sz="1100"/>
            </a:lvl1pPr>
          </a:lstStyle>
          <a:p>
            <a:fld id="{848B9F9C-3149-4584-AF86-1FA49F8A5CD2}" type="slidenum">
              <a:rPr lang="en-ZA" smtClean="0"/>
              <a:pPr/>
              <a:t>‹#›</a:t>
            </a:fld>
            <a:endParaRPr lang="en-ZA"/>
          </a:p>
        </p:txBody>
      </p:sp>
      <p:grpSp>
        <p:nvGrpSpPr>
          <p:cNvPr id="14" name="Group 13"/>
          <p:cNvGrpSpPr/>
          <p:nvPr/>
        </p:nvGrpSpPr>
        <p:grpSpPr>
          <a:xfrm>
            <a:off x="-94642" y="5836565"/>
            <a:ext cx="5352343" cy="1035506"/>
            <a:chOff x="-94642" y="5836565"/>
            <a:chExt cx="5352343" cy="1035506"/>
          </a:xfrm>
        </p:grpSpPr>
        <p:sp>
          <p:nvSpPr>
            <p:cNvPr id="15" name="Freeform 14"/>
            <p:cNvSpPr>
              <a:spLocks/>
            </p:cNvSpPr>
            <p:nvPr userDrawn="1"/>
          </p:nvSpPr>
          <p:spPr bwMode="auto">
            <a:xfrm>
              <a:off x="-94642" y="5950995"/>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16" name="Freeform 15"/>
            <p:cNvSpPr>
              <a:spLocks/>
            </p:cNvSpPr>
            <p:nvPr userDrawn="1"/>
          </p:nvSpPr>
          <p:spPr bwMode="auto">
            <a:xfrm>
              <a:off x="242710" y="593862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bg2">
                <a:lumMod val="25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17" name="Right Triangle 16"/>
            <p:cNvSpPr/>
            <p:nvPr/>
          </p:nvSpPr>
          <p:spPr>
            <a:xfrm>
              <a:off x="-1" y="5836565"/>
              <a:ext cx="3688789" cy="103550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a:p>
          </p:txBody>
        </p:sp>
        <p:pic>
          <p:nvPicPr>
            <p:cNvPr id="23" name="Picture 22"/>
            <p:cNvPicPr>
              <a:picLocks noChangeAspect="1"/>
            </p:cNvPicPr>
            <p:nvPr/>
          </p:nvPicPr>
          <p:blipFill>
            <a:blip r:embed="rId2" cstate="print"/>
            <a:stretch>
              <a:fillRect/>
            </a:stretch>
          </p:blipFill>
          <p:spPr>
            <a:xfrm>
              <a:off x="176932" y="6086072"/>
              <a:ext cx="885680" cy="65092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xmlns="" val="4121356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1"/>
            <a:ext cx="7886700" cy="864000"/>
          </a:xfrm>
        </p:spPr>
        <p:txBody>
          <a:bodyPr lIns="0"/>
          <a:lstStyle/>
          <a:p>
            <a:r>
              <a:rPr lang="en-US"/>
              <a:t>Click to edit Master title style</a:t>
            </a:r>
            <a:endParaRPr lang="en-US" dirty="0"/>
          </a:p>
        </p:txBody>
      </p:sp>
      <p:cxnSp>
        <p:nvCxnSpPr>
          <p:cNvPr id="6" name="Straight Connector 5"/>
          <p:cNvCxnSpPr/>
          <p:nvPr/>
        </p:nvCxnSpPr>
        <p:spPr>
          <a:xfrm>
            <a:off x="628650" y="679713"/>
            <a:ext cx="78867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Slide Number Placeholder 5"/>
          <p:cNvSpPr>
            <a:spLocks noGrp="1"/>
          </p:cNvSpPr>
          <p:nvPr>
            <p:ph type="sldNum" sz="quarter" idx="12"/>
          </p:nvPr>
        </p:nvSpPr>
        <p:spPr>
          <a:xfrm>
            <a:off x="7920000" y="6480000"/>
            <a:ext cx="1004841" cy="365125"/>
          </a:xfrm>
        </p:spPr>
        <p:txBody>
          <a:bodyPr/>
          <a:lstStyle>
            <a:lvl1pPr>
              <a:defRPr sz="1100"/>
            </a:lvl1pPr>
          </a:lstStyle>
          <a:p>
            <a:fld id="{848B9F9C-3149-4584-AF86-1FA49F8A5CD2}" type="slidenum">
              <a:rPr lang="en-ZA" smtClean="0"/>
              <a:pPr/>
              <a:t>‹#›</a:t>
            </a:fld>
            <a:endParaRPr lang="en-ZA"/>
          </a:p>
        </p:txBody>
      </p:sp>
      <p:grpSp>
        <p:nvGrpSpPr>
          <p:cNvPr id="10" name="Group 9"/>
          <p:cNvGrpSpPr/>
          <p:nvPr/>
        </p:nvGrpSpPr>
        <p:grpSpPr>
          <a:xfrm>
            <a:off x="-94642" y="5836565"/>
            <a:ext cx="5352343" cy="1035506"/>
            <a:chOff x="-94642" y="5836565"/>
            <a:chExt cx="5352343" cy="1035506"/>
          </a:xfrm>
        </p:grpSpPr>
        <p:sp>
          <p:nvSpPr>
            <p:cNvPr id="11" name="Freeform 10"/>
            <p:cNvSpPr>
              <a:spLocks/>
            </p:cNvSpPr>
            <p:nvPr userDrawn="1"/>
          </p:nvSpPr>
          <p:spPr bwMode="auto">
            <a:xfrm>
              <a:off x="-94642" y="5950995"/>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12" name="Freeform 11"/>
            <p:cNvSpPr>
              <a:spLocks/>
            </p:cNvSpPr>
            <p:nvPr userDrawn="1"/>
          </p:nvSpPr>
          <p:spPr bwMode="auto">
            <a:xfrm>
              <a:off x="242710" y="593862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bg2">
                <a:lumMod val="25000"/>
              </a:schemeClr>
            </a:solidFill>
            <a:ln w="9525" cap="flat" cmpd="sng" algn="ctr">
              <a:noFill/>
              <a:prstDash val="solid"/>
              <a:round/>
              <a:headEnd type="none" w="med" len="med"/>
              <a:tailEnd type="none" w="med" len="med"/>
            </a:ln>
            <a:effectLst/>
          </p:spPr>
          <p:txBody>
            <a:bodyPr vert="horz" wrap="square" lIns="103163" tIns="51581" rIns="103163" bIns="51581" anchor="t" compatLnSpc="1"/>
            <a:lstStyle/>
            <a:p>
              <a:endParaRPr kumimoji="0" lang="en-US" sz="1800" dirty="0"/>
            </a:p>
          </p:txBody>
        </p:sp>
        <p:sp>
          <p:nvSpPr>
            <p:cNvPr id="13" name="Right Triangle 12"/>
            <p:cNvSpPr/>
            <p:nvPr/>
          </p:nvSpPr>
          <p:spPr>
            <a:xfrm>
              <a:off x="-1" y="5836565"/>
              <a:ext cx="3688789" cy="103550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a:p>
          </p:txBody>
        </p:sp>
        <p:pic>
          <p:nvPicPr>
            <p:cNvPr id="19" name="Picture 18"/>
            <p:cNvPicPr>
              <a:picLocks noChangeAspect="1"/>
            </p:cNvPicPr>
            <p:nvPr/>
          </p:nvPicPr>
          <p:blipFill>
            <a:blip r:embed="rId2" cstate="print"/>
            <a:stretch>
              <a:fillRect/>
            </a:stretch>
          </p:blipFill>
          <p:spPr>
            <a:xfrm>
              <a:off x="176932" y="6086072"/>
              <a:ext cx="885680" cy="65092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xmlns="" val="10510863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864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05017"/>
            <a:ext cx="7886700" cy="47317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20000" y="6480000"/>
            <a:ext cx="10048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B9F9C-3149-4584-AF86-1FA49F8A5CD2}" type="slidenum">
              <a:rPr lang="en-ZA" smtClean="0"/>
              <a:pPr/>
              <a:t>‹#›</a:t>
            </a:fld>
            <a:endParaRPr lang="en-ZA"/>
          </a:p>
        </p:txBody>
      </p:sp>
    </p:spTree>
    <p:extLst>
      <p:ext uri="{BB962C8B-B14F-4D97-AF65-F5344CB8AC3E}">
        <p14:creationId xmlns:p14="http://schemas.microsoft.com/office/powerpoint/2010/main" xmlns="" val="157568787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Lst>
  <p:hf hdr="0" ftr="0" dt="0"/>
  <p:txStyles>
    <p:titleStyle>
      <a:lvl1pPr algn="l" defTabSz="914400" rtl="0" eaLnBrk="1" latinLnBrk="0" hangingPunct="1">
        <a:lnSpc>
          <a:spcPct val="90000"/>
        </a:lnSpc>
        <a:spcBef>
          <a:spcPct val="0"/>
        </a:spcBef>
        <a:buNone/>
        <a:defRPr sz="1800" b="1" kern="1200">
          <a:solidFill>
            <a:schemeClr val="tx1"/>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tx1"/>
          </a:solidFill>
          <a:latin typeface="+mn-lt"/>
          <a:ea typeface="+mn-ea"/>
          <a:cs typeface="+mn-cs"/>
        </a:defRPr>
      </a:lvl1pPr>
      <a:lvl2pPr marL="355600" indent="-228600" algn="l" defTabSz="914400" rtl="0" eaLnBrk="1" latinLnBrk="0" hangingPunct="1">
        <a:lnSpc>
          <a:spcPct val="90000"/>
        </a:lnSpc>
        <a:spcBef>
          <a:spcPts val="500"/>
        </a:spcBef>
        <a:buFont typeface="Calibri" panose="020F0502020204030204" pitchFamily="34" charset="0"/>
        <a:buChar char="—"/>
        <a:defRPr sz="1600" kern="1200">
          <a:solidFill>
            <a:schemeClr val="tx1"/>
          </a:solidFill>
          <a:latin typeface="+mn-lt"/>
          <a:ea typeface="+mn-ea"/>
          <a:cs typeface="+mn-cs"/>
        </a:defRPr>
      </a:lvl2pPr>
      <a:lvl3pPr marL="630238"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896938"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163638"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49" y="2588540"/>
            <a:ext cx="7886700" cy="944246"/>
          </a:xfrm>
        </p:spPr>
        <p:txBody>
          <a:bodyPr anchor="b">
            <a:noAutofit/>
          </a:bodyPr>
          <a:lstStyle/>
          <a:p>
            <a:r>
              <a:rPr lang="en-US" dirty="0"/>
              <a:t> </a:t>
            </a:r>
            <a:r>
              <a:rPr lang="en-US" dirty="0">
                <a:latin typeface="+mn-lt"/>
              </a:rPr>
              <a:t/>
            </a:r>
            <a:br>
              <a:rPr lang="en-US" dirty="0">
                <a:latin typeface="+mn-lt"/>
              </a:rPr>
            </a:br>
            <a:endParaRPr lang="en-US" dirty="0">
              <a:latin typeface="+mn-lt"/>
            </a:endParaRPr>
          </a:p>
        </p:txBody>
      </p:sp>
      <p:sp>
        <p:nvSpPr>
          <p:cNvPr id="2" name="Text Placeholder 1"/>
          <p:cNvSpPr>
            <a:spLocks noGrp="1"/>
          </p:cNvSpPr>
          <p:nvPr>
            <p:ph type="body" idx="1"/>
          </p:nvPr>
        </p:nvSpPr>
        <p:spPr>
          <a:xfrm>
            <a:off x="628649" y="2783900"/>
            <a:ext cx="7886700" cy="2391846"/>
          </a:xfrm>
        </p:spPr>
        <p:txBody>
          <a:bodyPr>
            <a:normAutofit/>
          </a:bodyPr>
          <a:lstStyle/>
          <a:p>
            <a:r>
              <a:rPr lang="en-ZA" sz="1600" dirty="0"/>
              <a:t>PRESENTATION TO THE PORTOFOLIO COMMITTEE ON ALEXKOR SOC LIMTED INTEGRATED REPORT FOR THE YEAR ENDED 31 MARCH 2019</a:t>
            </a:r>
            <a:r>
              <a:rPr lang="en-US" sz="1600" dirty="0">
                <a:latin typeface="Arial"/>
                <a:cs typeface="Arial"/>
              </a:rPr>
              <a:t/>
            </a:r>
            <a:br>
              <a:rPr lang="en-US" sz="1600" dirty="0">
                <a:latin typeface="Arial"/>
                <a:cs typeface="Arial"/>
              </a:rPr>
            </a:br>
            <a:r>
              <a:rPr lang="en-US" sz="1600" dirty="0">
                <a:latin typeface="Arial"/>
                <a:cs typeface="Arial"/>
              </a:rPr>
              <a:t> </a:t>
            </a:r>
            <a:br>
              <a:rPr lang="en-US" sz="1600" dirty="0">
                <a:latin typeface="Arial"/>
                <a:cs typeface="Arial"/>
              </a:rPr>
            </a:br>
            <a:endParaRPr lang="en-US" sz="1600" dirty="0">
              <a:latin typeface="Arial"/>
              <a:cs typeface="Arial"/>
            </a:endParaRPr>
          </a:p>
          <a:p>
            <a:r>
              <a:rPr lang="en-US" sz="1400" dirty="0">
                <a:latin typeface="Arial"/>
                <a:cs typeface="Arial"/>
              </a:rPr>
              <a:t>Date: 27 November 2019 </a:t>
            </a:r>
            <a:endParaRPr lang="en-US" sz="1400" dirty="0"/>
          </a:p>
        </p:txBody>
      </p:sp>
    </p:spTree>
    <p:extLst>
      <p:ext uri="{BB962C8B-B14F-4D97-AF65-F5344CB8AC3E}">
        <p14:creationId xmlns:p14="http://schemas.microsoft.com/office/powerpoint/2010/main" xmlns="" val="2663837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59515" y="2985055"/>
            <a:ext cx="7886700" cy="1011407"/>
          </a:xfrm>
        </p:spPr>
        <p:txBody>
          <a:bodyPr>
            <a:normAutofit/>
          </a:bodyPr>
          <a:lstStyle/>
          <a:p>
            <a:r>
              <a:rPr lang="en-US" sz="2200" dirty="0">
                <a:latin typeface="Arial"/>
                <a:cs typeface="Arial"/>
              </a:rPr>
              <a:t/>
            </a:r>
            <a:br>
              <a:rPr lang="en-US" sz="2200" dirty="0">
                <a:latin typeface="Arial"/>
                <a:cs typeface="Arial"/>
              </a:rPr>
            </a:br>
            <a:r>
              <a:rPr lang="en-US" sz="2200" dirty="0">
                <a:latin typeface="Arial"/>
                <a:cs typeface="Arial"/>
              </a:rPr>
              <a:t/>
            </a:r>
            <a:br>
              <a:rPr lang="en-US" sz="2200" dirty="0">
                <a:latin typeface="Arial"/>
                <a:cs typeface="Arial"/>
              </a:rPr>
            </a:br>
            <a:r>
              <a:rPr lang="en-US" sz="2200" dirty="0">
                <a:latin typeface="Arial"/>
                <a:cs typeface="Arial"/>
              </a:rPr>
              <a:t>2019 overview</a:t>
            </a:r>
            <a:endParaRPr lang="en-ZA" sz="1800" dirty="0">
              <a:latin typeface="Arial"/>
              <a:cs typeface="Arial"/>
            </a:endParaRPr>
          </a:p>
        </p:txBody>
      </p:sp>
    </p:spTree>
    <p:extLst>
      <p:ext uri="{BB962C8B-B14F-4D97-AF65-F5344CB8AC3E}">
        <p14:creationId xmlns:p14="http://schemas.microsoft.com/office/powerpoint/2010/main" xmlns="" val="25237984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6" y="309322"/>
            <a:ext cx="7886700" cy="1011560"/>
          </a:xfrm>
        </p:spPr>
        <p:txBody>
          <a:bodyPr/>
          <a:lstStyle/>
          <a:p>
            <a:r>
              <a:rPr lang="en-US" dirty="0">
                <a:latin typeface="Arial" panose="020B0604020202020204" pitchFamily="34" charset="0"/>
                <a:cs typeface="Arial" panose="020B0604020202020204" pitchFamily="34" charset="0"/>
              </a:rPr>
              <a:t>    PSJV - 2019 overview </a:t>
            </a:r>
            <a:r>
              <a:rPr lang="en-US" dirty="0"/>
              <a:t/>
            </a:r>
            <a:br>
              <a:rPr lang="en-US" dirty="0"/>
            </a:br>
            <a:endParaRPr lang="en-US" dirty="0"/>
          </a:p>
        </p:txBody>
      </p:sp>
      <p:sp>
        <p:nvSpPr>
          <p:cNvPr id="3" name="Content Placeholder 2"/>
          <p:cNvSpPr>
            <a:spLocks noGrp="1"/>
          </p:cNvSpPr>
          <p:nvPr>
            <p:ph idx="1"/>
          </p:nvPr>
        </p:nvSpPr>
        <p:spPr>
          <a:xfrm>
            <a:off x="667838" y="1043760"/>
            <a:ext cx="7886700" cy="4731799"/>
          </a:xfrm>
        </p:spPr>
        <p:txBody>
          <a:bodyPr/>
          <a:lstStyle/>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FY2018/19 has been the most challenging year for the PSJV operations, with the year ending with retrenchment consultations with the affected employees.</a:t>
            </a:r>
          </a:p>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Revenue increased marginally from R409 million to R412 million</a:t>
            </a:r>
          </a:p>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Loss for the year amounted to R64 million</a:t>
            </a:r>
          </a:p>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Carat production increased significantly from 41 941 to 67 724</a:t>
            </a:r>
          </a:p>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R26m was further spend on land exploration for the year</a:t>
            </a:r>
          </a:p>
          <a:p>
            <a:pPr marL="214313" indent="-214313" algn="just">
              <a:lnSpc>
                <a:spcPct val="150000"/>
              </a:lnSpc>
              <a:buFont typeface="Arial"/>
              <a:buChar char="•"/>
            </a:pPr>
            <a:r>
              <a:rPr lang="en-US" dirty="0">
                <a:latin typeface="Arial" panose="020B0604020202020204" pitchFamily="34" charset="0"/>
                <a:cs typeface="Arial" panose="020B0604020202020204" pitchFamily="34" charset="0"/>
              </a:rPr>
              <a:t>R4 million was spent on CSI, Social and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Plan (SLP) and education for the financial year</a:t>
            </a:r>
          </a:p>
          <a:p>
            <a:pPr marL="214313" indent="-214313" algn="just">
              <a:lnSpc>
                <a:spcPct val="150000"/>
              </a:lnSpc>
              <a:buFont typeface="Arial"/>
              <a:buChar char="•"/>
            </a:pPr>
            <a:endParaRPr lang="en-US" sz="1400" dirty="0">
              <a:latin typeface="Arial" panose="020B0604020202020204" pitchFamily="34" charset="0"/>
              <a:cs typeface="Arial" panose="020B0604020202020204" pitchFamily="34" charset="0"/>
            </a:endParaRPr>
          </a:p>
          <a:p>
            <a:pPr algn="just">
              <a:lnSpc>
                <a:spcPct val="150000"/>
              </a:lnSpc>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48B9F9C-3149-4584-AF86-1FA49F8A5CD2}" type="slidenum">
              <a:rPr lang="en-ZA" smtClean="0"/>
              <a:pPr/>
              <a:t>11</a:t>
            </a:fld>
            <a:endParaRPr lang="en-ZA"/>
          </a:p>
        </p:txBody>
      </p:sp>
    </p:spTree>
    <p:extLst>
      <p:ext uri="{BB962C8B-B14F-4D97-AF65-F5344CB8AC3E}">
        <p14:creationId xmlns:p14="http://schemas.microsoft.com/office/powerpoint/2010/main" xmlns="" val="355027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56" y="309322"/>
            <a:ext cx="7886700" cy="1011560"/>
          </a:xfrm>
        </p:spPr>
        <p:txBody>
          <a:bodyPr/>
          <a:lstStyle/>
          <a:p>
            <a:r>
              <a:rPr lang="en-US" dirty="0">
                <a:latin typeface="Arial" panose="020B0604020202020204" pitchFamily="34" charset="0"/>
                <a:cs typeface="Arial" panose="020B0604020202020204" pitchFamily="34" charset="0"/>
              </a:rPr>
              <a:t>Alexkor Corporate Office - 2019 overview   </a:t>
            </a:r>
            <a:r>
              <a:rPr lang="en-US" dirty="0"/>
              <a:t/>
            </a:r>
            <a:br>
              <a:rPr lang="en-US" dirty="0"/>
            </a:br>
            <a:endParaRPr lang="en-US" dirty="0"/>
          </a:p>
        </p:txBody>
      </p:sp>
      <p:sp>
        <p:nvSpPr>
          <p:cNvPr id="3" name="Content Placeholder 2"/>
          <p:cNvSpPr>
            <a:spLocks noGrp="1"/>
          </p:cNvSpPr>
          <p:nvPr>
            <p:ph idx="1"/>
          </p:nvPr>
        </p:nvSpPr>
        <p:spPr/>
        <p:txBody>
          <a:bodyPr/>
          <a:lstStyle/>
          <a:p>
            <a:pPr marL="285750" indent="-285750" algn="just">
              <a:lnSpc>
                <a:spcPct val="150000"/>
              </a:lnSpc>
              <a:buFont typeface="Arial"/>
              <a:buChar char="•"/>
            </a:pPr>
            <a:r>
              <a:rPr lang="en-US" dirty="0">
                <a:latin typeface="Arial" panose="020B0604020202020204" pitchFamily="34" charset="0"/>
                <a:cs typeface="Arial" panose="020B0604020202020204" pitchFamily="34" charset="0"/>
              </a:rPr>
              <a:t>There was no irregular expenditure in the current financial year</a:t>
            </a:r>
          </a:p>
          <a:p>
            <a:pPr marL="285750" indent="-285750" algn="just">
              <a:lnSpc>
                <a:spcPct val="150000"/>
              </a:lnSpc>
              <a:buFont typeface="Arial"/>
              <a:buChar char="•"/>
            </a:pPr>
            <a:r>
              <a:rPr lang="en-US" dirty="0">
                <a:latin typeface="Arial" panose="020B0604020202020204" pitchFamily="34" charset="0"/>
                <a:cs typeface="Arial" panose="020B0604020202020204" pitchFamily="34" charset="0"/>
              </a:rPr>
              <a:t>Phase 1A of the Legacy rehabilitation being the demolition of old buildings was successfully completed.</a:t>
            </a:r>
          </a:p>
          <a:p>
            <a:pPr marL="285750" indent="-285750" algn="just">
              <a:lnSpc>
                <a:spcPct val="150000"/>
              </a:lnSpc>
              <a:buFont typeface="Arial"/>
              <a:buChar char="•"/>
            </a:pPr>
            <a:r>
              <a:rPr lang="en-US" dirty="0">
                <a:latin typeface="Arial" panose="020B0604020202020204" pitchFamily="34" charset="0"/>
                <a:cs typeface="Arial" panose="020B0604020202020204" pitchFamily="34" charset="0"/>
              </a:rPr>
              <a:t>Litigation matter with </a:t>
            </a:r>
            <a:r>
              <a:rPr lang="en-US" dirty="0" err="1">
                <a:latin typeface="Arial" panose="020B0604020202020204" pitchFamily="34" charset="0"/>
                <a:cs typeface="Arial" panose="020B0604020202020204" pitchFamily="34" charset="0"/>
              </a:rPr>
              <a:t>Nabera</a:t>
            </a:r>
            <a:r>
              <a:rPr lang="en-US" dirty="0">
                <a:latin typeface="Arial" panose="020B0604020202020204" pitchFamily="34" charset="0"/>
                <a:cs typeface="Arial" panose="020B0604020202020204" pitchFamily="34" charset="0"/>
              </a:rPr>
              <a:t> mining was resolved</a:t>
            </a:r>
          </a:p>
          <a:p>
            <a:pPr marL="285750" indent="-285750" algn="just">
              <a:lnSpc>
                <a:spcPct val="150000"/>
              </a:lnSpc>
              <a:buFont typeface="Arial"/>
              <a:buChar char="•"/>
            </a:pPr>
            <a:r>
              <a:rPr lang="en-US" dirty="0">
                <a:latin typeface="Arial" panose="020B0604020202020204" pitchFamily="34" charset="0"/>
                <a:cs typeface="Arial" panose="020B0604020202020204" pitchFamily="34" charset="0"/>
              </a:rPr>
              <a:t>Ms H Matseke resigned as a chairperson of the Board during October 2018,        Mr T Matona was then appointed as the chairperson.</a:t>
            </a:r>
          </a:p>
          <a:p>
            <a:pPr marL="285750" indent="-285750" algn="just">
              <a:lnSpc>
                <a:spcPct val="150000"/>
              </a:lnSpc>
              <a:buFont typeface="Arial"/>
              <a:buChar char="•"/>
            </a:pPr>
            <a:r>
              <a:rPr lang="en-US" dirty="0">
                <a:latin typeface="Arial" panose="020B0604020202020204" pitchFamily="34" charset="0"/>
                <a:cs typeface="Arial" panose="020B0604020202020204" pitchFamily="34" charset="0"/>
              </a:rPr>
              <a:t>The year ended with Alexkor not being a going concern.</a:t>
            </a:r>
          </a:p>
          <a:p>
            <a:pPr marL="285750" indent="-285750">
              <a:buFont typeface="Arial"/>
              <a:buChar char="•"/>
            </a:pPr>
            <a:endParaRPr lang="en-US" dirty="0">
              <a:latin typeface="Arial" panose="020B0604020202020204" pitchFamily="34" charset="0"/>
              <a:cs typeface="Arial" panose="020B0604020202020204" pitchFamily="34" charset="0"/>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48B9F9C-3149-4584-AF86-1FA49F8A5CD2}" type="slidenum">
              <a:rPr lang="en-ZA" smtClean="0"/>
              <a:pPr/>
              <a:t>12</a:t>
            </a:fld>
            <a:endParaRPr lang="en-ZA"/>
          </a:p>
        </p:txBody>
      </p:sp>
    </p:spTree>
    <p:extLst>
      <p:ext uri="{BB962C8B-B14F-4D97-AF65-F5344CB8AC3E}">
        <p14:creationId xmlns:p14="http://schemas.microsoft.com/office/powerpoint/2010/main" xmlns="" val="52658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75797" y="3157135"/>
            <a:ext cx="7886700" cy="1011407"/>
          </a:xfrm>
        </p:spPr>
        <p:txBody>
          <a:bodyPr>
            <a:normAutofit fontScale="90000"/>
          </a:bodyPr>
          <a:lstStyle/>
          <a:p>
            <a:r>
              <a:rPr lang="en-US" sz="2200" dirty="0">
                <a:latin typeface="Arial"/>
                <a:cs typeface="Arial"/>
              </a:rPr>
              <a:t>Annual Financial Statements </a:t>
            </a:r>
            <a:br>
              <a:rPr lang="en-US" sz="2200" dirty="0">
                <a:latin typeface="Arial"/>
                <a:cs typeface="Arial"/>
              </a:rPr>
            </a:br>
            <a:r>
              <a:rPr lang="en-US" sz="2200" dirty="0">
                <a:latin typeface="Arial"/>
                <a:cs typeface="Arial"/>
              </a:rPr>
              <a:t>for the year ended 31 March 2019</a:t>
            </a:r>
            <a:br>
              <a:rPr lang="en-US" sz="2200" dirty="0">
                <a:latin typeface="Arial"/>
                <a:cs typeface="Arial"/>
              </a:rPr>
            </a:br>
            <a:r>
              <a:rPr lang="en-US" dirty="0">
                <a:latin typeface="Arial"/>
                <a:cs typeface="Arial"/>
              </a:rPr>
              <a:t/>
            </a:r>
            <a:br>
              <a:rPr lang="en-US" dirty="0">
                <a:latin typeface="Arial"/>
                <a:cs typeface="Arial"/>
              </a:rPr>
            </a:br>
            <a:endParaRPr lang="en-ZA" sz="1800" dirty="0">
              <a:latin typeface="Arial"/>
              <a:cs typeface="Arial"/>
            </a:endParaRPr>
          </a:p>
        </p:txBody>
      </p:sp>
    </p:spTree>
    <p:extLst>
      <p:ext uri="{BB962C8B-B14F-4D97-AF65-F5344CB8AC3E}">
        <p14:creationId xmlns:p14="http://schemas.microsoft.com/office/powerpoint/2010/main" xmlns="" val="147632453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28650" y="441017"/>
            <a:ext cx="7886700" cy="864000"/>
          </a:xfrm>
        </p:spPr>
        <p:txBody>
          <a:bodyPr/>
          <a:lstStyle/>
          <a:p>
            <a:r>
              <a:rPr lang="en-ZA" dirty="0">
                <a:latin typeface="Arial"/>
                <a:cs typeface="Arial"/>
              </a:rPr>
              <a:t>Contents </a:t>
            </a:r>
            <a:endParaRPr lang="en-US" dirty="0">
              <a:latin typeface="Arial"/>
              <a:cs typeface="Arial"/>
            </a:endParaRPr>
          </a:p>
        </p:txBody>
      </p:sp>
      <p:sp>
        <p:nvSpPr>
          <p:cNvPr id="4099" name="Rectangle 3"/>
          <p:cNvSpPr>
            <a:spLocks noGrp="1" noChangeArrowheads="1"/>
          </p:cNvSpPr>
          <p:nvPr>
            <p:ph idx="1"/>
          </p:nvPr>
        </p:nvSpPr>
        <p:spPr/>
        <p:txBody>
          <a:bodyPr/>
          <a:lstStyle/>
          <a:p>
            <a:pPr marL="342900" indent="-342900">
              <a:lnSpc>
                <a:spcPct val="200000"/>
              </a:lnSpc>
              <a:buFont typeface="+mj-lt"/>
              <a:buAutoNum type="arabicPeriod"/>
            </a:pPr>
            <a:r>
              <a:rPr lang="en-ZA" dirty="0">
                <a:latin typeface="Arial" panose="020B0604020202020204" pitchFamily="34" charset="0"/>
                <a:cs typeface="Arial" panose="020B0604020202020204" pitchFamily="34" charset="0"/>
              </a:rPr>
              <a:t>Alexkor SOC - Predetermined Objectives</a:t>
            </a:r>
          </a:p>
          <a:p>
            <a:pPr marL="342900" indent="-342900">
              <a:lnSpc>
                <a:spcPct val="200000"/>
              </a:lnSpc>
              <a:buFont typeface="+mj-lt"/>
              <a:buAutoNum type="arabicPeriod"/>
            </a:pPr>
            <a:r>
              <a:rPr lang="en-ZA" dirty="0">
                <a:latin typeface="Arial" panose="020B0604020202020204" pitchFamily="34" charset="0"/>
                <a:cs typeface="Arial" panose="020B0604020202020204" pitchFamily="34" charset="0"/>
              </a:rPr>
              <a:t>PSJV - Key Performance Indicators</a:t>
            </a:r>
          </a:p>
          <a:p>
            <a:pPr marL="342900" indent="-342900">
              <a:lnSpc>
                <a:spcPct val="200000"/>
              </a:lnSpc>
              <a:buFont typeface="+mj-lt"/>
              <a:buAutoNum type="arabicPeriod"/>
            </a:pPr>
            <a:r>
              <a:rPr lang="en-ZA" dirty="0">
                <a:latin typeface="Arial" panose="020B0604020202020204" pitchFamily="34" charset="0"/>
                <a:cs typeface="Arial" panose="020B0604020202020204" pitchFamily="34" charset="0"/>
              </a:rPr>
              <a:t>Auditor’s Opinion</a:t>
            </a:r>
          </a:p>
          <a:p>
            <a:pPr marL="342900" indent="-342900">
              <a:lnSpc>
                <a:spcPct val="200000"/>
              </a:lnSpc>
              <a:buFont typeface="+mj-lt"/>
              <a:buAutoNum type="arabicPeriod"/>
            </a:pPr>
            <a:r>
              <a:rPr lang="en-ZA" dirty="0">
                <a:latin typeface="Arial" panose="020B0604020202020204" pitchFamily="34" charset="0"/>
                <a:cs typeface="Arial" panose="020B0604020202020204" pitchFamily="34" charset="0"/>
              </a:rPr>
              <a:t>Annual Financial Statements</a:t>
            </a:r>
          </a:p>
          <a:p>
            <a:pPr marL="342900" indent="-342900">
              <a:lnSpc>
                <a:spcPct val="200000"/>
              </a:lnSpc>
              <a:buFont typeface="+mj-lt"/>
              <a:buAutoNum type="arabicPeriod"/>
            </a:pPr>
            <a:r>
              <a:rPr lang="en-ZA" dirty="0">
                <a:latin typeface="Arial" panose="020B0604020202020204" pitchFamily="34" charset="0"/>
                <a:cs typeface="Arial" panose="020B0604020202020204" pitchFamily="34" charset="0"/>
              </a:rPr>
              <a:t>Other Financial matters</a:t>
            </a:r>
          </a:p>
          <a:p>
            <a:pPr marL="342900" indent="-342900">
              <a:lnSpc>
                <a:spcPct val="200000"/>
              </a:lnSpc>
              <a:buFont typeface="+mj-lt"/>
              <a:buAutoNum type="arabicPeriod"/>
            </a:pPr>
            <a:r>
              <a:rPr lang="en-ZA">
                <a:latin typeface="Arial" panose="020B0604020202020204" pitchFamily="34" charset="0"/>
                <a:cs typeface="Arial" panose="020B0604020202020204" pitchFamily="34" charset="0"/>
              </a:rPr>
              <a:t>Future Outlook</a:t>
            </a:r>
            <a:endParaRPr lang="en-ZA" dirty="0">
              <a:latin typeface="Arial" panose="020B0604020202020204" pitchFamily="34" charset="0"/>
              <a:cs typeface="Arial" panose="020B0604020202020204" pitchFamily="34" charset="0"/>
            </a:endParaRPr>
          </a:p>
          <a:p>
            <a:endParaRPr lang="en-ZA" dirty="0">
              <a:latin typeface="Arial"/>
              <a:cs typeface="Arial"/>
            </a:endParaRPr>
          </a:p>
        </p:txBody>
      </p:sp>
      <p:sp>
        <p:nvSpPr>
          <p:cNvPr id="2" name="Slide Number Placeholder 1"/>
          <p:cNvSpPr>
            <a:spLocks noGrp="1"/>
          </p:cNvSpPr>
          <p:nvPr>
            <p:ph type="sldNum" sz="quarter" idx="12"/>
          </p:nvPr>
        </p:nvSpPr>
        <p:spPr/>
        <p:txBody>
          <a:bodyPr/>
          <a:lstStyle/>
          <a:p>
            <a:fld id="{46951B9D-3A39-4F33-98A3-630E47313599}" type="slidenum">
              <a:rPr lang="en-US" smtClean="0"/>
              <a:pPr/>
              <a:t>14</a:t>
            </a:fld>
            <a:endParaRPr lang="en-US" dirty="0"/>
          </a:p>
        </p:txBody>
      </p:sp>
    </p:spTree>
    <p:extLst>
      <p:ext uri="{BB962C8B-B14F-4D97-AF65-F5344CB8AC3E}">
        <p14:creationId xmlns:p14="http://schemas.microsoft.com/office/powerpoint/2010/main" xmlns="" val="724991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Alexkor - Predetermined Objectives</a:t>
            </a:r>
          </a:p>
        </p:txBody>
      </p:sp>
      <p:sp>
        <p:nvSpPr>
          <p:cNvPr id="3" name="Content Placeholder 2"/>
          <p:cNvSpPr>
            <a:spLocks noGrp="1"/>
          </p:cNvSpPr>
          <p:nvPr>
            <p:ph idx="1"/>
          </p:nvPr>
        </p:nvSpPr>
        <p:spPr>
          <a:xfrm>
            <a:off x="767299" y="823761"/>
            <a:ext cx="8157542" cy="5378256"/>
          </a:xfrm>
        </p:spPr>
        <p:txBody>
          <a:bodyPr/>
          <a:lstStyle/>
          <a:p>
            <a:pPr>
              <a:lnSpc>
                <a:spcPct val="200000"/>
              </a:lnSpc>
            </a:pPr>
            <a:r>
              <a:rPr lang="en-US" dirty="0">
                <a:latin typeface="Arial"/>
                <a:cs typeface="Arial"/>
              </a:rPr>
              <a:t>Overview of performance against objectives in the year under review:</a:t>
            </a:r>
          </a:p>
          <a:p>
            <a:pPr marL="285750" indent="-285750">
              <a:lnSpc>
                <a:spcPct val="200000"/>
              </a:lnSpc>
              <a:buFont typeface="Wingdings" panose="05000000000000000000" pitchFamily="2" charset="2"/>
              <a:buChar char="§"/>
            </a:pPr>
            <a:r>
              <a:rPr lang="en-US" dirty="0">
                <a:latin typeface="Arial"/>
                <a:cs typeface="Arial"/>
              </a:rPr>
              <a:t>Achieved 65% Operational cash buffer of R39m against a target of R60m</a:t>
            </a:r>
          </a:p>
          <a:p>
            <a:pPr marL="285750" indent="-285750">
              <a:lnSpc>
                <a:spcPct val="200000"/>
              </a:lnSpc>
              <a:buFont typeface="Wingdings" panose="05000000000000000000" pitchFamily="2" charset="2"/>
              <a:buChar char="§"/>
            </a:pPr>
            <a:r>
              <a:rPr lang="en-US" dirty="0">
                <a:latin typeface="Arial"/>
                <a:cs typeface="Arial"/>
              </a:rPr>
              <a:t>Rental Income collected was 70% of target</a:t>
            </a:r>
          </a:p>
          <a:p>
            <a:pPr marL="285750" indent="-285750">
              <a:lnSpc>
                <a:spcPct val="200000"/>
              </a:lnSpc>
              <a:buFont typeface="Wingdings" panose="05000000000000000000" pitchFamily="2" charset="2"/>
              <a:buChar char="§"/>
            </a:pPr>
            <a:r>
              <a:rPr lang="en-US" dirty="0">
                <a:latin typeface="Arial"/>
                <a:cs typeface="Arial"/>
              </a:rPr>
              <a:t>Establishment of Alexcoal was declined by DPE </a:t>
            </a:r>
          </a:p>
          <a:p>
            <a:pPr marL="285750" indent="-285750">
              <a:lnSpc>
                <a:spcPct val="200000"/>
              </a:lnSpc>
              <a:buFont typeface="Wingdings" panose="05000000000000000000" pitchFamily="2" charset="2"/>
              <a:buChar char="§"/>
            </a:pPr>
            <a:r>
              <a:rPr lang="en-US" dirty="0">
                <a:latin typeface="Arial"/>
                <a:cs typeface="Arial"/>
              </a:rPr>
              <a:t>Feasibility study on diamond beneficiation was put on hold</a:t>
            </a:r>
          </a:p>
          <a:p>
            <a:pPr marL="285750" indent="-285750">
              <a:lnSpc>
                <a:spcPct val="200000"/>
              </a:lnSpc>
              <a:buFont typeface="Wingdings" panose="05000000000000000000" pitchFamily="2" charset="2"/>
              <a:buChar char="§"/>
            </a:pPr>
            <a:r>
              <a:rPr lang="en-US" dirty="0">
                <a:latin typeface="Arial"/>
                <a:cs typeface="Arial"/>
              </a:rPr>
              <a:t>Phase 1A of the Rehab project (Demolition of old buildings) was successfully completed before year end</a:t>
            </a:r>
          </a:p>
          <a:p>
            <a:pPr marL="285750" indent="-285750">
              <a:lnSpc>
                <a:spcPct val="200000"/>
              </a:lnSpc>
              <a:buFont typeface="Wingdings" panose="05000000000000000000" pitchFamily="2" charset="2"/>
              <a:buChar char="§"/>
            </a:pPr>
            <a:r>
              <a:rPr lang="en-US" dirty="0">
                <a:latin typeface="Arial"/>
                <a:cs typeface="Arial"/>
              </a:rPr>
              <a:t>Black Owned and Black Women Owned procurement targets were achieved</a:t>
            </a:r>
          </a:p>
          <a:p>
            <a:endParaRPr lang="en-US" dirty="0">
              <a:latin typeface="Arial"/>
              <a:cs typeface="Arial"/>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8" name="Slide Number Placeholder 7"/>
          <p:cNvSpPr>
            <a:spLocks noGrp="1"/>
          </p:cNvSpPr>
          <p:nvPr>
            <p:ph type="sldNum" sz="quarter" idx="12"/>
          </p:nvPr>
        </p:nvSpPr>
        <p:spPr/>
        <p:txBody>
          <a:bodyPr/>
          <a:lstStyle/>
          <a:p>
            <a:fld id="{46951B9D-3A39-4F33-98A3-630E47313599}" type="slidenum">
              <a:rPr lang="en-US" smtClean="0"/>
              <a:pPr/>
              <a:t>15</a:t>
            </a:fld>
            <a:endParaRPr lang="en-US" dirty="0"/>
          </a:p>
        </p:txBody>
      </p:sp>
    </p:spTree>
    <p:extLst>
      <p:ext uri="{BB962C8B-B14F-4D97-AF65-F5344CB8AC3E}">
        <p14:creationId xmlns:p14="http://schemas.microsoft.com/office/powerpoint/2010/main" xmlns="" val="198405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PSJV – Predetermined Objectives</a:t>
            </a:r>
            <a:br>
              <a:rPr lang="en-US" dirty="0">
                <a:latin typeface="Arial"/>
                <a:cs typeface="Arial"/>
              </a:rPr>
            </a:br>
            <a:endParaRPr lang="en-US" dirty="0">
              <a:latin typeface="Arial"/>
              <a:cs typeface="Arial"/>
            </a:endParaRPr>
          </a:p>
        </p:txBody>
      </p:sp>
      <p:sp>
        <p:nvSpPr>
          <p:cNvPr id="3" name="Content Placeholder 2"/>
          <p:cNvSpPr>
            <a:spLocks noGrp="1"/>
          </p:cNvSpPr>
          <p:nvPr>
            <p:ph idx="1"/>
          </p:nvPr>
        </p:nvSpPr>
        <p:spPr>
          <a:xfrm>
            <a:off x="628650" y="939892"/>
            <a:ext cx="7886700" cy="5042774"/>
          </a:xfrm>
        </p:spPr>
        <p:txBody>
          <a:bodyPr/>
          <a:lstStyle/>
          <a:p>
            <a:pPr marL="285750" indent="-285750">
              <a:lnSpc>
                <a:spcPct val="150000"/>
              </a:lnSpc>
              <a:buFont typeface="Wingdings" panose="05000000000000000000" pitchFamily="2" charset="2"/>
              <a:buChar char="§"/>
            </a:pPr>
            <a:r>
              <a:rPr lang="en-US" dirty="0">
                <a:latin typeface="Arial"/>
                <a:cs typeface="Arial"/>
              </a:rPr>
              <a:t>PSJV’s predetermined objectives were negatively impacted by financial constraints</a:t>
            </a:r>
          </a:p>
          <a:p>
            <a:pPr marL="285750" indent="-285750">
              <a:lnSpc>
                <a:spcPct val="150000"/>
              </a:lnSpc>
              <a:buFont typeface="Wingdings" panose="05000000000000000000" pitchFamily="2" charset="2"/>
              <a:buChar char="§"/>
            </a:pPr>
            <a:r>
              <a:rPr lang="en-US" dirty="0">
                <a:latin typeface="Arial"/>
                <a:cs typeface="Arial"/>
              </a:rPr>
              <a:t>Total production of 48 127 carats against a target of 57 000 carats (excludes deep marine concessions)</a:t>
            </a:r>
          </a:p>
          <a:p>
            <a:pPr marL="285750" indent="-285750">
              <a:lnSpc>
                <a:spcPct val="150000"/>
              </a:lnSpc>
              <a:buFont typeface="Wingdings" panose="05000000000000000000" pitchFamily="2" charset="2"/>
              <a:buChar char="§"/>
            </a:pPr>
            <a:r>
              <a:rPr lang="en-US" dirty="0">
                <a:latin typeface="Arial"/>
                <a:cs typeface="Arial"/>
              </a:rPr>
              <a:t>Targeted EBITDA margin was not achieved</a:t>
            </a:r>
          </a:p>
          <a:p>
            <a:pPr marL="285750" indent="-285750">
              <a:lnSpc>
                <a:spcPct val="150000"/>
              </a:lnSpc>
              <a:buFont typeface="Wingdings" panose="05000000000000000000" pitchFamily="2" charset="2"/>
              <a:buChar char="§"/>
            </a:pPr>
            <a:r>
              <a:rPr lang="en-US" dirty="0">
                <a:latin typeface="Arial"/>
                <a:cs typeface="Arial"/>
              </a:rPr>
              <a:t>Exploration was suspended due to financial constraints</a:t>
            </a:r>
          </a:p>
          <a:p>
            <a:pPr marL="285750" indent="-285750">
              <a:lnSpc>
                <a:spcPct val="150000"/>
              </a:lnSpc>
              <a:buFont typeface="Wingdings" panose="05000000000000000000" pitchFamily="2" charset="2"/>
              <a:buChar char="§"/>
            </a:pPr>
            <a:r>
              <a:rPr lang="en-US" dirty="0">
                <a:latin typeface="Arial"/>
                <a:cs typeface="Arial"/>
              </a:rPr>
              <a:t>Safety: There were no fatalities in the current financial year</a:t>
            </a:r>
          </a:p>
          <a:p>
            <a:pPr marL="285750" indent="-285750">
              <a:lnSpc>
                <a:spcPct val="150000"/>
              </a:lnSpc>
              <a:buFont typeface="Wingdings" panose="05000000000000000000" pitchFamily="2" charset="2"/>
              <a:buChar char="§"/>
            </a:pPr>
            <a:r>
              <a:rPr lang="en-US" dirty="0">
                <a:latin typeface="Arial"/>
                <a:cs typeface="Arial"/>
              </a:rPr>
              <a:t>Targets for Artisan and Technical trainees was achieved </a:t>
            </a:r>
          </a:p>
          <a:p>
            <a:pPr marL="285750" indent="-285750">
              <a:lnSpc>
                <a:spcPct val="150000"/>
              </a:lnSpc>
              <a:buFont typeface="Wingdings" panose="05000000000000000000" pitchFamily="2" charset="2"/>
              <a:buChar char="§"/>
            </a:pPr>
            <a:r>
              <a:rPr lang="en-US" dirty="0">
                <a:latin typeface="Arial"/>
                <a:cs typeface="Arial"/>
              </a:rPr>
              <a:t>Training and CSI spend was curbed due to limited financial resources </a:t>
            </a:r>
          </a:p>
          <a:p>
            <a:pPr marL="285750" indent="-285750">
              <a:lnSpc>
                <a:spcPct val="150000"/>
              </a:lnSpc>
              <a:buFont typeface="Wingdings" panose="05000000000000000000" pitchFamily="2" charset="2"/>
              <a:buChar char="§"/>
            </a:pPr>
            <a:r>
              <a:rPr lang="en-US" dirty="0">
                <a:latin typeface="Arial"/>
                <a:cs typeface="Arial"/>
              </a:rPr>
              <a:t>Procurement targets were negatively impacted by cost-saving initiatives and cash constraints</a:t>
            </a:r>
          </a:p>
          <a:p>
            <a:pPr marL="285750" indent="-285750">
              <a:buFont typeface="Arial" pitchFamily="34" charset="0"/>
              <a:buChar char="•"/>
            </a:pPr>
            <a:endParaRPr lang="en-US" dirty="0">
              <a:latin typeface="Arial"/>
              <a:cs typeface="Arial"/>
            </a:endParaRPr>
          </a:p>
        </p:txBody>
      </p:sp>
      <p:sp>
        <p:nvSpPr>
          <p:cNvPr id="6" name="Slide Number Placeholder 5"/>
          <p:cNvSpPr>
            <a:spLocks noGrp="1"/>
          </p:cNvSpPr>
          <p:nvPr>
            <p:ph type="sldNum" sz="quarter" idx="12"/>
          </p:nvPr>
        </p:nvSpPr>
        <p:spPr/>
        <p:txBody>
          <a:bodyPr/>
          <a:lstStyle/>
          <a:p>
            <a:pPr>
              <a:defRPr/>
            </a:pPr>
            <a:fld id="{46951B9D-3A39-4F33-98A3-630E47313599}" type="slidenum">
              <a:rPr lang="en-US" smtClean="0"/>
              <a:pPr>
                <a:defRPr/>
              </a:pPr>
              <a:t>16</a:t>
            </a:fld>
            <a:endParaRPr lang="en-US" dirty="0"/>
          </a:p>
        </p:txBody>
      </p:sp>
    </p:spTree>
    <p:extLst>
      <p:ext uri="{BB962C8B-B14F-4D97-AF65-F5344CB8AC3E}">
        <p14:creationId xmlns:p14="http://schemas.microsoft.com/office/powerpoint/2010/main" xmlns="" val="3466879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a:cs typeface="Arial"/>
              </a:rPr>
              <a:t>Auditor’s Opinion</a:t>
            </a:r>
            <a:br>
              <a:rPr lang="en-US" b="1" dirty="0">
                <a:latin typeface="Arial"/>
                <a:cs typeface="Arial"/>
              </a:rPr>
            </a:br>
            <a:r>
              <a:rPr lang="en-US" dirty="0">
                <a:latin typeface="Arial"/>
                <a:cs typeface="Arial"/>
              </a:rPr>
              <a:t/>
            </a:r>
            <a:br>
              <a:rPr lang="en-US" dirty="0">
                <a:latin typeface="Arial"/>
                <a:cs typeface="Arial"/>
              </a:rPr>
            </a:br>
            <a:endParaRPr lang="en-US" b="1" dirty="0">
              <a:latin typeface="Arial"/>
              <a:cs typeface="Arial"/>
            </a:endParaRPr>
          </a:p>
        </p:txBody>
      </p:sp>
      <p:sp>
        <p:nvSpPr>
          <p:cNvPr id="3" name="Content Placeholder 2"/>
          <p:cNvSpPr>
            <a:spLocks noGrp="1"/>
          </p:cNvSpPr>
          <p:nvPr>
            <p:ph idx="1"/>
          </p:nvPr>
        </p:nvSpPr>
        <p:spPr/>
        <p:txBody>
          <a:bodyPr/>
          <a:lstStyle/>
          <a:p>
            <a:pPr marL="285750" indent="-285750">
              <a:buFont typeface="Wingdings" panose="05000000000000000000" pitchFamily="2" charset="2"/>
              <a:buChar char="§"/>
            </a:pPr>
            <a:r>
              <a:rPr lang="en-US" dirty="0">
                <a:latin typeface="Arial"/>
                <a:cs typeface="Arial"/>
              </a:rPr>
              <a:t>AFS for both Alexkor SOC and PSJV have been prepared on a going concern basis</a:t>
            </a:r>
          </a:p>
          <a:p>
            <a:pPr marL="285750" indent="-285750">
              <a:buFont typeface="Wingdings" panose="05000000000000000000" pitchFamily="2" charset="2"/>
              <a:buChar char="§"/>
            </a:pPr>
            <a:r>
              <a:rPr lang="en-US" dirty="0">
                <a:latin typeface="Arial"/>
                <a:cs typeface="Arial"/>
              </a:rPr>
              <a:t>The auditors issued a disclaimer of opinion based on the going concern uncertainty and reckless trading at both Alexkor and PSJV</a:t>
            </a:r>
          </a:p>
          <a:p>
            <a:pPr marL="285750" indent="-285750">
              <a:buFont typeface="Wingdings" panose="05000000000000000000" pitchFamily="2" charset="2"/>
              <a:buChar char="§"/>
            </a:pPr>
            <a:r>
              <a:rPr lang="en-US" dirty="0">
                <a:latin typeface="Arial"/>
                <a:cs typeface="Arial"/>
              </a:rPr>
              <a:t> The following matters were highlighted in the audit report:</a:t>
            </a:r>
          </a:p>
          <a:p>
            <a:pPr marL="641350" lvl="1" indent="-285750">
              <a:buFont typeface="Wingdings" panose="05000000000000000000" pitchFamily="2" charset="2"/>
              <a:buChar char="Ø"/>
            </a:pPr>
            <a:r>
              <a:rPr lang="en-US" dirty="0">
                <a:latin typeface="Arial"/>
                <a:cs typeface="Arial"/>
              </a:rPr>
              <a:t>Business rescue – Alexkor did not receive a response from the Shareholder regarding correspondence informing the Minister and seeking approval to file for business rescue due to company’s financial distress as required by s129(7) of the Companies Act. The same has been reported as a reportable irregularity to the IRBA for reckless trading.</a:t>
            </a:r>
          </a:p>
          <a:p>
            <a:pPr marL="641350" lvl="1" indent="-285750">
              <a:buFont typeface="Wingdings" panose="05000000000000000000" pitchFamily="2" charset="2"/>
              <a:buChar char="Ø"/>
            </a:pPr>
            <a:r>
              <a:rPr lang="en-US" dirty="0">
                <a:latin typeface="Arial"/>
                <a:cs typeface="Arial"/>
              </a:rPr>
              <a:t>Loan to the PSJV amounting to R189 million was impaired as the loan was assessed as irrecoverable</a:t>
            </a:r>
          </a:p>
          <a:p>
            <a:pPr marL="641350" lvl="1" indent="-285750">
              <a:buFont typeface="Wingdings" panose="05000000000000000000" pitchFamily="2" charset="2"/>
              <a:buChar char="Ø"/>
            </a:pPr>
            <a:r>
              <a:rPr lang="en-US" dirty="0">
                <a:latin typeface="Arial"/>
                <a:cs typeface="Arial"/>
              </a:rPr>
              <a:t>Presentation of the comparative figures was changed from disclosing the group and the company to only showing the group consolidated figures</a:t>
            </a:r>
          </a:p>
          <a:p>
            <a:pPr marL="285750" indent="-285750">
              <a:buFont typeface="Wingdings" panose="05000000000000000000" pitchFamily="2" charset="2"/>
              <a:buChar char="§"/>
            </a:pPr>
            <a:r>
              <a:rPr lang="en-US" dirty="0">
                <a:latin typeface="Arial"/>
                <a:cs typeface="Arial"/>
              </a:rPr>
              <a:t>The Predetermined Objectives did not meet the SMART criteria</a:t>
            </a:r>
          </a:p>
          <a:p>
            <a:pPr marL="285750" indent="-285750">
              <a:buFont typeface="Wingdings" panose="05000000000000000000" pitchFamily="2" charset="2"/>
              <a:buChar char="§"/>
            </a:pPr>
            <a:r>
              <a:rPr lang="en-US" dirty="0">
                <a:latin typeface="Arial"/>
                <a:cs typeface="Arial"/>
              </a:rPr>
              <a:t>Certain Predetermined Objectives were not achieved as a result of the financial constraints</a:t>
            </a:r>
          </a:p>
        </p:txBody>
      </p:sp>
      <p:sp>
        <p:nvSpPr>
          <p:cNvPr id="4" name="Slide Number Placeholder 3"/>
          <p:cNvSpPr>
            <a:spLocks noGrp="1"/>
          </p:cNvSpPr>
          <p:nvPr>
            <p:ph type="sldNum" sz="quarter" idx="12"/>
          </p:nvPr>
        </p:nvSpPr>
        <p:spPr/>
        <p:txBody>
          <a:bodyPr/>
          <a:lstStyle/>
          <a:p>
            <a:pPr>
              <a:defRPr/>
            </a:pPr>
            <a:fld id="{46951B9D-3A39-4F33-98A3-630E47313599}" type="slidenum">
              <a:rPr lang="en-US" smtClean="0"/>
              <a:pPr>
                <a:defRPr/>
              </a:pPr>
              <a:t>17</a:t>
            </a:fld>
            <a:endParaRPr lang="en-US" dirty="0"/>
          </a:p>
        </p:txBody>
      </p:sp>
    </p:spTree>
    <p:extLst>
      <p:ext uri="{BB962C8B-B14F-4D97-AF65-F5344CB8AC3E}">
        <p14:creationId xmlns:p14="http://schemas.microsoft.com/office/powerpoint/2010/main" xmlns="" val="281122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2"/>
            <a:ext cx="7886700" cy="277710"/>
          </a:xfrm>
        </p:spPr>
        <p:txBody>
          <a:bodyPr>
            <a:normAutofit fontScale="90000"/>
          </a:bodyPr>
          <a:lstStyle/>
          <a:p>
            <a:r>
              <a:rPr lang="en-US" dirty="0">
                <a:latin typeface="Arial"/>
                <a:cs typeface="Arial"/>
              </a:rPr>
              <a:t>Consolidated Statement of Comprehensive Income : Revenue</a:t>
            </a:r>
            <a:br>
              <a:rPr lang="en-US" dirty="0">
                <a:latin typeface="Arial"/>
                <a:cs typeface="Arial"/>
              </a:rPr>
            </a:br>
            <a:r>
              <a:rPr lang="en-US" dirty="0">
                <a:latin typeface="Arial"/>
                <a:cs typeface="Arial"/>
              </a:rPr>
              <a:t/>
            </a:r>
            <a:br>
              <a:rPr lang="en-US" dirty="0">
                <a:latin typeface="Arial"/>
                <a:cs typeface="Arial"/>
              </a:rPr>
            </a:br>
            <a:r>
              <a:rPr lang="en-US" dirty="0">
                <a:latin typeface="Arial"/>
                <a:cs typeface="Arial"/>
              </a:rPr>
              <a:t>2019 </a:t>
            </a:r>
            <a:r>
              <a:rPr lang="en-US" b="0" dirty="0">
                <a:latin typeface="Arial"/>
                <a:cs typeface="Arial"/>
              </a:rPr>
              <a:t>Revenue marginally increased due to production from IMDSA.</a:t>
            </a:r>
            <a:br>
              <a:rPr lang="en-US" b="0" dirty="0">
                <a:latin typeface="Arial"/>
                <a:cs typeface="Arial"/>
              </a:rPr>
            </a:br>
            <a:endParaRPr lang="en-US" b="0" dirty="0">
              <a:latin typeface="Arial"/>
              <a:cs typeface="Arial"/>
            </a:endParaRPr>
          </a:p>
        </p:txBody>
      </p:sp>
      <p:sp>
        <p:nvSpPr>
          <p:cNvPr id="4" name="Slide Number Placeholder 3"/>
          <p:cNvSpPr>
            <a:spLocks noGrp="1"/>
          </p:cNvSpPr>
          <p:nvPr>
            <p:ph type="sldNum" sz="quarter" idx="12"/>
          </p:nvPr>
        </p:nvSpPr>
        <p:spPr/>
        <p:txBody>
          <a:bodyPr/>
          <a:lstStyle/>
          <a:p>
            <a:fld id="{46951B9D-3A39-4F33-98A3-630E47313599}" type="slidenum">
              <a:rPr lang="en-US" smtClean="0"/>
              <a:pPr/>
              <a:t>18</a:t>
            </a:fld>
            <a:endParaRPr lang="en-US" dirty="0"/>
          </a:p>
        </p:txBody>
      </p:sp>
      <p:sp>
        <p:nvSpPr>
          <p:cNvPr id="3" name="Content Placeholder 2">
            <a:extLst>
              <a:ext uri="{FF2B5EF4-FFF2-40B4-BE49-F238E27FC236}">
                <a16:creationId xmlns:a16="http://schemas.microsoft.com/office/drawing/2014/main" xmlns="" id="{ACAD9BD7-71AC-4AD5-AF65-6D35F0EA3AF8}"/>
              </a:ext>
            </a:extLst>
          </p:cNvPr>
          <p:cNvSpPr>
            <a:spLocks noGrp="1"/>
          </p:cNvSpPr>
          <p:nvPr>
            <p:ph idx="1"/>
          </p:nvPr>
        </p:nvSpPr>
        <p:spPr/>
        <p:txBody>
          <a:bodyPr/>
          <a:lstStyle/>
          <a:p>
            <a:endParaRPr lang="en-ZA"/>
          </a:p>
        </p:txBody>
      </p:sp>
      <p:graphicFrame>
        <p:nvGraphicFramePr>
          <p:cNvPr id="7" name="Content Placeholder 5">
            <a:extLst>
              <a:ext uri="{FF2B5EF4-FFF2-40B4-BE49-F238E27FC236}">
                <a16:creationId xmlns:a16="http://schemas.microsoft.com/office/drawing/2014/main" xmlns="" id="{00000000-0008-0000-0000-000003000000}"/>
              </a:ext>
            </a:extLst>
          </p:cNvPr>
          <p:cNvGraphicFramePr>
            <a:graphicFrameLocks noGrp="1"/>
          </p:cNvGraphicFramePr>
          <p:nvPr>
            <p:extLst>
              <p:ext uri="{D42A27DB-BD31-4B8C-83A1-F6EECF244321}">
                <p14:modId xmlns:p14="http://schemas.microsoft.com/office/powerpoint/2010/main" xmlns="" val="205696897"/>
              </p:ext>
            </p:extLst>
          </p:nvPr>
        </p:nvGraphicFramePr>
        <p:xfrm>
          <a:off x="628650" y="1305017"/>
          <a:ext cx="7886700" cy="4731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18719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2"/>
            <a:ext cx="7886700" cy="287112"/>
          </a:xfrm>
        </p:spPr>
        <p:txBody>
          <a:bodyPr>
            <a:normAutofit fontScale="90000"/>
          </a:bodyPr>
          <a:lstStyle/>
          <a:p>
            <a:r>
              <a:rPr lang="en-US" dirty="0">
                <a:latin typeface="Arial"/>
                <a:cs typeface="Arial"/>
              </a:rPr>
              <a:t>Consolidated Statement of Comprehensive Income : Net Finance Income</a:t>
            </a:r>
            <a:br>
              <a:rPr lang="en-US" dirty="0">
                <a:latin typeface="Arial"/>
                <a:cs typeface="Arial"/>
              </a:rPr>
            </a:br>
            <a:r>
              <a:rPr lang="en-US" dirty="0">
                <a:latin typeface="Arial"/>
                <a:cs typeface="Arial"/>
              </a:rPr>
              <a:t/>
            </a:r>
            <a:br>
              <a:rPr lang="en-US" dirty="0">
                <a:latin typeface="Arial"/>
                <a:cs typeface="Arial"/>
              </a:rPr>
            </a:br>
            <a:r>
              <a:rPr lang="en-US" b="0" dirty="0">
                <a:latin typeface="Arial"/>
                <a:cs typeface="Arial"/>
              </a:rPr>
              <a:t>The Net finance income is significantly lower in the current year, in FY2018 Alexkor released historic earned interest on restricted funds for operational use after fulfilling the conditions attached to it.</a:t>
            </a:r>
          </a:p>
        </p:txBody>
      </p:sp>
      <p:sp>
        <p:nvSpPr>
          <p:cNvPr id="4" name="Slide Number Placeholder 3"/>
          <p:cNvSpPr>
            <a:spLocks noGrp="1"/>
          </p:cNvSpPr>
          <p:nvPr>
            <p:ph type="sldNum" sz="quarter" idx="12"/>
          </p:nvPr>
        </p:nvSpPr>
        <p:spPr/>
        <p:txBody>
          <a:bodyPr/>
          <a:lstStyle/>
          <a:p>
            <a:fld id="{46951B9D-3A39-4F33-98A3-630E47313599}" type="slidenum">
              <a:rPr lang="en-US" smtClean="0"/>
              <a:pPr/>
              <a:t>19</a:t>
            </a:fld>
            <a:endParaRPr lang="en-US" dirty="0"/>
          </a:p>
        </p:txBody>
      </p:sp>
      <p:graphicFrame>
        <p:nvGraphicFramePr>
          <p:cNvPr id="5" name="Content Placeholder 5">
            <a:extLst>
              <a:ext uri="{FF2B5EF4-FFF2-40B4-BE49-F238E27FC236}">
                <a16:creationId xmlns:a16="http://schemas.microsoft.com/office/drawing/2014/main" xmlns="" id="{00000000-0008-0000-0100-000002000000}"/>
              </a:ext>
            </a:extLst>
          </p:cNvPr>
          <p:cNvGraphicFramePr>
            <a:graphicFrameLocks noGrp="1"/>
          </p:cNvGraphicFramePr>
          <p:nvPr>
            <p:extLst>
              <p:ext uri="{D42A27DB-BD31-4B8C-83A1-F6EECF244321}">
                <p14:modId xmlns:p14="http://schemas.microsoft.com/office/powerpoint/2010/main" xmlns="" val="350915168"/>
              </p:ext>
            </p:extLst>
          </p:nvPr>
        </p:nvGraphicFramePr>
        <p:xfrm>
          <a:off x="628650" y="1608646"/>
          <a:ext cx="7763966" cy="43563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8849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67355" y="2119293"/>
            <a:ext cx="8066415" cy="3900507"/>
          </a:xfrm>
        </p:spPr>
        <p:txBody>
          <a:bodyPr>
            <a:normAutofit/>
          </a:bodyPr>
          <a:lstStyle/>
          <a:p>
            <a:pPr algn="l"/>
            <a:r>
              <a:rPr lang="en-US" sz="2200" dirty="0">
                <a:latin typeface="Arial"/>
                <a:cs typeface="Arial"/>
              </a:rPr>
              <a:t/>
            </a:r>
            <a:br>
              <a:rPr lang="en-US" sz="2200" dirty="0">
                <a:latin typeface="Arial"/>
                <a:cs typeface="Arial"/>
              </a:rPr>
            </a:br>
            <a:r>
              <a:rPr lang="en-US" sz="1700" dirty="0">
                <a:latin typeface="Arial"/>
                <a:cs typeface="Arial"/>
              </a:rPr>
              <a:t/>
            </a:r>
            <a:br>
              <a:rPr lang="en-US" sz="1700" dirty="0">
                <a:latin typeface="Arial"/>
                <a:cs typeface="Arial"/>
              </a:rPr>
            </a:br>
            <a:r>
              <a:rPr lang="en-US" sz="1700" dirty="0">
                <a:latin typeface="Arial"/>
                <a:cs typeface="Arial"/>
              </a:rPr>
              <a:t>                       </a:t>
            </a:r>
            <a:br>
              <a:rPr lang="en-US" sz="1700" dirty="0">
                <a:latin typeface="Arial"/>
                <a:cs typeface="Arial"/>
              </a:rPr>
            </a:br>
            <a:r>
              <a:rPr lang="en-US" sz="1700" dirty="0">
                <a:latin typeface="Arial"/>
                <a:cs typeface="Arial"/>
              </a:rPr>
              <a:t/>
            </a:r>
            <a:br>
              <a:rPr lang="en-US" sz="1700" dirty="0">
                <a:latin typeface="Arial"/>
                <a:cs typeface="Arial"/>
              </a:rPr>
            </a:br>
            <a:r>
              <a:rPr lang="en-US" sz="1700" dirty="0">
                <a:latin typeface="Arial"/>
                <a:cs typeface="Arial"/>
              </a:rPr>
              <a:t> 1. Key Focal Areas FY2018/19</a:t>
            </a:r>
            <a:br>
              <a:rPr lang="en-US" sz="1700" dirty="0">
                <a:latin typeface="Arial"/>
                <a:cs typeface="Arial"/>
              </a:rPr>
            </a:br>
            <a:r>
              <a:rPr lang="en-US" sz="1700" dirty="0">
                <a:latin typeface="Arial"/>
                <a:cs typeface="Arial"/>
              </a:rPr>
              <a:t> 2. Business Model</a:t>
            </a:r>
            <a:br>
              <a:rPr lang="en-US" sz="1700" dirty="0">
                <a:latin typeface="Arial"/>
                <a:cs typeface="Arial"/>
              </a:rPr>
            </a:br>
            <a:r>
              <a:rPr lang="en-US" sz="1700" dirty="0">
                <a:latin typeface="Arial"/>
                <a:cs typeface="Arial"/>
              </a:rPr>
              <a:t> 3. Strategy</a:t>
            </a:r>
            <a:br>
              <a:rPr lang="en-US" sz="1700" dirty="0">
                <a:latin typeface="Arial"/>
                <a:cs typeface="Arial"/>
              </a:rPr>
            </a:br>
            <a:r>
              <a:rPr lang="en-US" sz="1700" dirty="0">
                <a:latin typeface="Arial"/>
                <a:cs typeface="Arial"/>
              </a:rPr>
              <a:t> 4. 2018/19 overview</a:t>
            </a:r>
            <a:br>
              <a:rPr lang="en-US" sz="1700" dirty="0">
                <a:latin typeface="Arial"/>
                <a:cs typeface="Arial"/>
              </a:rPr>
            </a:br>
            <a:r>
              <a:rPr lang="en-US" sz="1700" dirty="0">
                <a:latin typeface="Arial"/>
                <a:cs typeface="Arial"/>
              </a:rPr>
              <a:t> 5. Annual Financial Statements</a:t>
            </a:r>
            <a:br>
              <a:rPr lang="en-US" sz="1700" dirty="0">
                <a:latin typeface="Arial"/>
                <a:cs typeface="Arial"/>
              </a:rPr>
            </a:br>
            <a:r>
              <a:rPr lang="en-US" sz="1700" dirty="0">
                <a:latin typeface="Arial"/>
                <a:cs typeface="Arial"/>
              </a:rPr>
              <a:t/>
            </a:r>
            <a:br>
              <a:rPr lang="en-US" sz="1700" dirty="0">
                <a:latin typeface="Arial"/>
                <a:cs typeface="Arial"/>
              </a:rPr>
            </a:br>
            <a:r>
              <a:rPr lang="en-US" sz="1700" dirty="0">
                <a:latin typeface="Arial"/>
                <a:cs typeface="Arial"/>
              </a:rPr>
              <a:t/>
            </a:r>
            <a:br>
              <a:rPr lang="en-US" sz="1700" dirty="0">
                <a:latin typeface="Arial"/>
                <a:cs typeface="Arial"/>
              </a:rPr>
            </a:br>
            <a:r>
              <a:rPr lang="en-US" sz="1700" dirty="0">
                <a:latin typeface="Arial"/>
                <a:cs typeface="Arial"/>
              </a:rPr>
              <a:t/>
            </a:r>
            <a:br>
              <a:rPr lang="en-US" sz="1700" dirty="0">
                <a:latin typeface="Arial"/>
                <a:cs typeface="Arial"/>
              </a:rPr>
            </a:br>
            <a:endParaRPr lang="en-ZA" sz="1700" dirty="0">
              <a:latin typeface="Arial"/>
              <a:cs typeface="Arial"/>
            </a:endParaRPr>
          </a:p>
        </p:txBody>
      </p:sp>
    </p:spTree>
    <p:extLst>
      <p:ext uri="{BB962C8B-B14F-4D97-AF65-F5344CB8AC3E}">
        <p14:creationId xmlns:p14="http://schemas.microsoft.com/office/powerpoint/2010/main" xmlns="" val="277199199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1"/>
            <a:ext cx="7886700" cy="339759"/>
          </a:xfrm>
        </p:spPr>
        <p:txBody>
          <a:bodyPr>
            <a:normAutofit fontScale="90000"/>
          </a:bodyPr>
          <a:lstStyle/>
          <a:p>
            <a:r>
              <a:rPr lang="en-US" dirty="0">
                <a:latin typeface="Arial"/>
                <a:cs typeface="Arial"/>
              </a:rPr>
              <a:t>Consolidated Statement of Comprehensive Income : Cost of sales</a:t>
            </a:r>
            <a:br>
              <a:rPr lang="en-US" dirty="0">
                <a:latin typeface="Arial"/>
                <a:cs typeface="Arial"/>
              </a:rPr>
            </a:br>
            <a:r>
              <a:rPr lang="en-US" dirty="0">
                <a:latin typeface="Arial"/>
                <a:cs typeface="Arial"/>
              </a:rPr>
              <a:t/>
            </a:r>
            <a:br>
              <a:rPr lang="en-US" dirty="0">
                <a:latin typeface="Arial"/>
                <a:cs typeface="Arial"/>
              </a:rPr>
            </a:br>
            <a:r>
              <a:rPr lang="en-US" b="0" dirty="0">
                <a:latin typeface="Arial"/>
                <a:cs typeface="Arial"/>
              </a:rPr>
              <a:t>Cost of sales increase is driven by the increase in production</a:t>
            </a:r>
            <a:br>
              <a:rPr lang="en-US" b="0" dirty="0">
                <a:latin typeface="Arial"/>
                <a:cs typeface="Arial"/>
              </a:rPr>
            </a:br>
            <a:endParaRPr lang="en-US" b="0" dirty="0"/>
          </a:p>
        </p:txBody>
      </p:sp>
      <p:sp>
        <p:nvSpPr>
          <p:cNvPr id="3" name="Slide Number Placeholder 2"/>
          <p:cNvSpPr>
            <a:spLocks noGrp="1"/>
          </p:cNvSpPr>
          <p:nvPr>
            <p:ph type="sldNum" sz="quarter" idx="12"/>
          </p:nvPr>
        </p:nvSpPr>
        <p:spPr/>
        <p:txBody>
          <a:bodyPr/>
          <a:lstStyle/>
          <a:p>
            <a:fld id="{848B9F9C-3149-4584-AF86-1FA49F8A5CD2}" type="slidenum">
              <a:rPr lang="en-ZA" smtClean="0"/>
              <a:pPr/>
              <a:t>20</a:t>
            </a:fld>
            <a:endParaRPr lang="en-ZA"/>
          </a:p>
        </p:txBody>
      </p:sp>
      <p:graphicFrame>
        <p:nvGraphicFramePr>
          <p:cNvPr id="5" name="Chart 4">
            <a:extLst>
              <a:ext uri="{FF2B5EF4-FFF2-40B4-BE49-F238E27FC236}">
                <a16:creationId xmlns:a16="http://schemas.microsoft.com/office/drawing/2014/main" xmlns="" id="{00000000-0008-0000-0200-000002000000}"/>
              </a:ext>
            </a:extLst>
          </p:cNvPr>
          <p:cNvGraphicFramePr>
            <a:graphicFrameLocks/>
          </p:cNvGraphicFramePr>
          <p:nvPr>
            <p:extLst>
              <p:ext uri="{D42A27DB-BD31-4B8C-83A1-F6EECF244321}">
                <p14:modId xmlns:p14="http://schemas.microsoft.com/office/powerpoint/2010/main" xmlns="" val="1587050247"/>
              </p:ext>
            </p:extLst>
          </p:nvPr>
        </p:nvGraphicFramePr>
        <p:xfrm>
          <a:off x="628650" y="1589535"/>
          <a:ext cx="7886700" cy="41486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51910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91761"/>
            <a:ext cx="7886700" cy="300966"/>
          </a:xfrm>
        </p:spPr>
        <p:txBody>
          <a:bodyPr>
            <a:normAutofit fontScale="90000"/>
          </a:bodyPr>
          <a:lstStyle/>
          <a:p>
            <a:r>
              <a:rPr lang="en-US" dirty="0">
                <a:latin typeface="Arial"/>
                <a:cs typeface="Arial"/>
              </a:rPr>
              <a:t>Consolidated Statement of Comprehensive Income : Profit/(Loss) for the year</a:t>
            </a:r>
            <a:r>
              <a:rPr lang="en-US" dirty="0"/>
              <a:t/>
            </a:r>
            <a:br>
              <a:rPr lang="en-US" dirty="0"/>
            </a:br>
            <a:r>
              <a:rPr lang="en-US" dirty="0"/>
              <a:t> </a:t>
            </a:r>
            <a:br>
              <a:rPr lang="en-US" dirty="0"/>
            </a:br>
            <a:r>
              <a:rPr lang="en-US" b="0" dirty="0">
                <a:latin typeface="Arial" panose="020B0604020202020204" pitchFamily="34" charset="0"/>
                <a:cs typeface="Arial" panose="020B0604020202020204" pitchFamily="34" charset="0"/>
              </a:rPr>
              <a:t>Alexkor reported  a loss of R 149 million, due to the impairment of intercompany loan.</a:t>
            </a:r>
            <a:r>
              <a:rPr lang="en-US" b="0" dirty="0">
                <a:latin typeface="Arial"/>
                <a:cs typeface="Arial"/>
              </a:rPr>
              <a:t/>
            </a:r>
            <a:br>
              <a:rPr lang="en-US" b="0" dirty="0">
                <a:latin typeface="Arial"/>
                <a:cs typeface="Arial"/>
              </a:rPr>
            </a:br>
            <a:endParaRPr lang="en-US" b="0" dirty="0"/>
          </a:p>
        </p:txBody>
      </p:sp>
      <p:sp>
        <p:nvSpPr>
          <p:cNvPr id="3" name="Slide Number Placeholder 2"/>
          <p:cNvSpPr>
            <a:spLocks noGrp="1"/>
          </p:cNvSpPr>
          <p:nvPr>
            <p:ph type="sldNum" sz="quarter" idx="12"/>
          </p:nvPr>
        </p:nvSpPr>
        <p:spPr/>
        <p:txBody>
          <a:bodyPr/>
          <a:lstStyle/>
          <a:p>
            <a:fld id="{848B9F9C-3149-4584-AF86-1FA49F8A5CD2}" type="slidenum">
              <a:rPr lang="en-ZA" smtClean="0"/>
              <a:pPr/>
              <a:t>21</a:t>
            </a:fld>
            <a:endParaRPr lang="en-ZA"/>
          </a:p>
        </p:txBody>
      </p:sp>
      <p:graphicFrame>
        <p:nvGraphicFramePr>
          <p:cNvPr id="5" name="Content Placeholder 3">
            <a:extLst>
              <a:ext uri="{FF2B5EF4-FFF2-40B4-BE49-F238E27FC236}">
                <a16:creationId xmlns:a16="http://schemas.microsoft.com/office/drawing/2014/main" xmlns="" id="{00000000-0008-0000-0300-000002000000}"/>
              </a:ext>
            </a:extLst>
          </p:cNvPr>
          <p:cNvGraphicFramePr>
            <a:graphicFrameLocks noGrp="1"/>
          </p:cNvGraphicFramePr>
          <p:nvPr>
            <p:extLst>
              <p:ext uri="{D42A27DB-BD31-4B8C-83A1-F6EECF244321}">
                <p14:modId xmlns:p14="http://schemas.microsoft.com/office/powerpoint/2010/main" xmlns="" val="2786441811"/>
              </p:ext>
            </p:extLst>
          </p:nvPr>
        </p:nvGraphicFramePr>
        <p:xfrm>
          <a:off x="628650" y="1390118"/>
          <a:ext cx="7886700" cy="46926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15741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91762"/>
            <a:ext cx="7632848" cy="326696"/>
          </a:xfrm>
        </p:spPr>
        <p:txBody>
          <a:bodyPr>
            <a:normAutofit fontScale="90000"/>
          </a:bodyPr>
          <a:lstStyle/>
          <a:p>
            <a:r>
              <a:rPr lang="en-US" b="1" dirty="0">
                <a:latin typeface="Arial"/>
                <a:cs typeface="Arial"/>
              </a:rPr>
              <a:t>Consolidated Statement of Financial </a:t>
            </a:r>
            <a:r>
              <a:rPr lang="en-US" dirty="0">
                <a:latin typeface="Arial"/>
                <a:cs typeface="Arial"/>
              </a:rPr>
              <a:t>P</a:t>
            </a:r>
            <a:r>
              <a:rPr lang="en-US" b="1" dirty="0">
                <a:latin typeface="Arial"/>
                <a:cs typeface="Arial"/>
              </a:rPr>
              <a:t>osition : </a:t>
            </a:r>
            <a:r>
              <a:rPr lang="en-US" dirty="0">
                <a:latin typeface="Arial"/>
                <a:cs typeface="Arial"/>
              </a:rPr>
              <a:t>Cash and Cash Equivalents </a:t>
            </a:r>
            <a:br>
              <a:rPr lang="en-US" dirty="0">
                <a:latin typeface="Arial"/>
                <a:cs typeface="Arial"/>
              </a:rPr>
            </a:br>
            <a:r>
              <a:rPr lang="en-US" dirty="0">
                <a:solidFill>
                  <a:srgbClr val="FF0000"/>
                </a:solidFill>
                <a:latin typeface="Arial"/>
                <a:cs typeface="Arial"/>
              </a:rPr>
              <a:t> </a:t>
            </a:r>
            <a:br>
              <a:rPr lang="en-US" dirty="0">
                <a:solidFill>
                  <a:srgbClr val="FF0000"/>
                </a:solidFill>
                <a:latin typeface="Arial"/>
                <a:cs typeface="Arial"/>
              </a:rPr>
            </a:br>
            <a:r>
              <a:rPr lang="en-US" b="0" dirty="0">
                <a:latin typeface="Arial"/>
                <a:cs typeface="Arial"/>
              </a:rPr>
              <a:t>Cash has reduced due to additional contribution to the Rehabilitation Trust Fund</a:t>
            </a:r>
            <a:r>
              <a:rPr lang="en-US" sz="1600" b="0" dirty="0">
                <a:latin typeface="Arial"/>
                <a:cs typeface="Arial"/>
              </a:rPr>
              <a:t/>
            </a:r>
            <a:br>
              <a:rPr lang="en-US" sz="1600" b="0" dirty="0">
                <a:latin typeface="Arial"/>
                <a:cs typeface="Arial"/>
              </a:rPr>
            </a:br>
            <a:r>
              <a:rPr lang="en-US" b="0" dirty="0">
                <a:latin typeface="Arial"/>
                <a:cs typeface="Arial"/>
              </a:rPr>
              <a:t/>
            </a:r>
            <a:br>
              <a:rPr lang="en-US" b="0" dirty="0">
                <a:latin typeface="Arial"/>
                <a:cs typeface="Arial"/>
              </a:rPr>
            </a:br>
            <a:r>
              <a:rPr lang="en-US" dirty="0">
                <a:latin typeface="Arial"/>
                <a:cs typeface="Arial"/>
              </a:rPr>
              <a:t/>
            </a:r>
            <a:br>
              <a:rPr lang="en-US" dirty="0">
                <a:latin typeface="Arial"/>
                <a:cs typeface="Arial"/>
              </a:rPr>
            </a:br>
            <a:endParaRPr lang="en-US" dirty="0">
              <a:latin typeface="Arial"/>
              <a:cs typeface="Arial"/>
            </a:endParaRPr>
          </a:p>
        </p:txBody>
      </p:sp>
      <p:sp>
        <p:nvSpPr>
          <p:cNvPr id="6" name="Slide Number Placeholder 5"/>
          <p:cNvSpPr>
            <a:spLocks noGrp="1"/>
          </p:cNvSpPr>
          <p:nvPr>
            <p:ph type="sldNum" sz="quarter" idx="12"/>
          </p:nvPr>
        </p:nvSpPr>
        <p:spPr/>
        <p:txBody>
          <a:bodyPr/>
          <a:lstStyle/>
          <a:p>
            <a:pPr>
              <a:defRPr/>
            </a:pPr>
            <a:fld id="{46951B9D-3A39-4F33-98A3-630E47313599}" type="slidenum">
              <a:rPr lang="en-US" smtClean="0"/>
              <a:pPr>
                <a:defRPr/>
              </a:pPr>
              <a:t>22</a:t>
            </a:fld>
            <a:endParaRPr lang="en-US" dirty="0"/>
          </a:p>
        </p:txBody>
      </p:sp>
      <p:graphicFrame>
        <p:nvGraphicFramePr>
          <p:cNvPr id="5" name="Chart 4">
            <a:extLst>
              <a:ext uri="{FF2B5EF4-FFF2-40B4-BE49-F238E27FC236}">
                <a16:creationId xmlns:a16="http://schemas.microsoft.com/office/drawing/2014/main" xmlns="" id="{00000000-0008-0000-0400-000002000000}"/>
              </a:ext>
            </a:extLst>
          </p:cNvPr>
          <p:cNvGraphicFramePr>
            <a:graphicFrameLocks/>
          </p:cNvGraphicFramePr>
          <p:nvPr>
            <p:extLst>
              <p:ext uri="{D42A27DB-BD31-4B8C-83A1-F6EECF244321}">
                <p14:modId xmlns:p14="http://schemas.microsoft.com/office/powerpoint/2010/main" xmlns="" val="3558435860"/>
              </p:ext>
            </p:extLst>
          </p:nvPr>
        </p:nvGraphicFramePr>
        <p:xfrm>
          <a:off x="755575" y="1304764"/>
          <a:ext cx="7632847" cy="46454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500846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56830" y="5943600"/>
            <a:ext cx="1487170" cy="914400"/>
          </a:xfrm>
          <a:prstGeom prst="rect">
            <a:avLst/>
          </a:prstGeom>
          <a:noFill/>
        </p:spPr>
      </p:pic>
      <p:sp>
        <p:nvSpPr>
          <p:cNvPr id="7" name="Title 1"/>
          <p:cNvSpPr txBox="1">
            <a:spLocks/>
          </p:cNvSpPr>
          <p:nvPr/>
        </p:nvSpPr>
        <p:spPr bwMode="auto">
          <a:xfrm>
            <a:off x="727416" y="5237749"/>
            <a:ext cx="7886700" cy="9143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2400" u="sng">
                <a:solidFill>
                  <a:srgbClr val="0000CC"/>
                </a:solidFill>
                <a:latin typeface="+mj-lt"/>
                <a:ea typeface="+mj-ea"/>
                <a:cs typeface="+mj-cs"/>
              </a:defRPr>
            </a:lvl1pPr>
            <a:lvl2pPr algn="ctr" rtl="0" eaLnBrk="0" fontAlgn="base" hangingPunct="0">
              <a:spcBef>
                <a:spcPct val="0"/>
              </a:spcBef>
              <a:spcAft>
                <a:spcPct val="0"/>
              </a:spcAft>
              <a:defRPr sz="2400" u="sng">
                <a:solidFill>
                  <a:srgbClr val="0000CC"/>
                </a:solidFill>
                <a:latin typeface="Times New Roman" pitchFamily="18" charset="0"/>
              </a:defRPr>
            </a:lvl2pPr>
            <a:lvl3pPr algn="ctr" rtl="0" eaLnBrk="0" fontAlgn="base" hangingPunct="0">
              <a:spcBef>
                <a:spcPct val="0"/>
              </a:spcBef>
              <a:spcAft>
                <a:spcPct val="0"/>
              </a:spcAft>
              <a:defRPr sz="2400" u="sng">
                <a:solidFill>
                  <a:srgbClr val="0000CC"/>
                </a:solidFill>
                <a:latin typeface="Times New Roman" pitchFamily="18" charset="0"/>
              </a:defRPr>
            </a:lvl3pPr>
            <a:lvl4pPr algn="ctr" rtl="0" eaLnBrk="0" fontAlgn="base" hangingPunct="0">
              <a:spcBef>
                <a:spcPct val="0"/>
              </a:spcBef>
              <a:spcAft>
                <a:spcPct val="0"/>
              </a:spcAft>
              <a:defRPr sz="2400" u="sng">
                <a:solidFill>
                  <a:srgbClr val="0000CC"/>
                </a:solidFill>
                <a:latin typeface="Times New Roman" pitchFamily="18" charset="0"/>
              </a:defRPr>
            </a:lvl4pPr>
            <a:lvl5pPr algn="ctr" rtl="0" eaLnBrk="0" fontAlgn="base" hangingPunct="0">
              <a:spcBef>
                <a:spcPct val="0"/>
              </a:spcBef>
              <a:spcAft>
                <a:spcPct val="0"/>
              </a:spcAft>
              <a:defRPr sz="2400" u="sng">
                <a:solidFill>
                  <a:srgbClr val="0000CC"/>
                </a:solidFill>
                <a:latin typeface="Times New Roman" pitchFamily="18" charset="0"/>
              </a:defRPr>
            </a:lvl5pPr>
            <a:lvl6pPr marL="457200" algn="ctr" rtl="0" fontAlgn="base">
              <a:spcBef>
                <a:spcPct val="0"/>
              </a:spcBef>
              <a:spcAft>
                <a:spcPct val="0"/>
              </a:spcAft>
              <a:defRPr sz="2400" u="sng">
                <a:solidFill>
                  <a:srgbClr val="0000CC"/>
                </a:solidFill>
                <a:latin typeface="Times New Roman" pitchFamily="18" charset="0"/>
              </a:defRPr>
            </a:lvl6pPr>
            <a:lvl7pPr marL="914400" algn="ctr" rtl="0" fontAlgn="base">
              <a:spcBef>
                <a:spcPct val="0"/>
              </a:spcBef>
              <a:spcAft>
                <a:spcPct val="0"/>
              </a:spcAft>
              <a:defRPr sz="2400" u="sng">
                <a:solidFill>
                  <a:srgbClr val="0000CC"/>
                </a:solidFill>
                <a:latin typeface="Times New Roman" pitchFamily="18" charset="0"/>
              </a:defRPr>
            </a:lvl7pPr>
            <a:lvl8pPr marL="1371600" algn="ctr" rtl="0" fontAlgn="base">
              <a:spcBef>
                <a:spcPct val="0"/>
              </a:spcBef>
              <a:spcAft>
                <a:spcPct val="0"/>
              </a:spcAft>
              <a:defRPr sz="2400" u="sng">
                <a:solidFill>
                  <a:srgbClr val="0000CC"/>
                </a:solidFill>
                <a:latin typeface="Times New Roman" pitchFamily="18" charset="0"/>
              </a:defRPr>
            </a:lvl8pPr>
            <a:lvl9pPr marL="1828800" algn="ctr" rtl="0" fontAlgn="base">
              <a:spcBef>
                <a:spcPct val="0"/>
              </a:spcBef>
              <a:spcAft>
                <a:spcPct val="0"/>
              </a:spcAft>
              <a:defRPr sz="2400" u="sng">
                <a:solidFill>
                  <a:srgbClr val="0000CC"/>
                </a:solidFill>
                <a:latin typeface="Times New Roman" pitchFamily="18" charset="0"/>
              </a:defRPr>
            </a:lvl9pPr>
          </a:lstStyle>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From 2007 – 2012 Alexkor SOC produced 193 355 carats.</a:t>
            </a:r>
          </a:p>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From 2013 – 2018 the PSJV has produced 407 941 carats. In 2017 IMDSA produced 112 288 carats</a:t>
            </a:r>
          </a:p>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67 724 carats were produced in 2019 (2018: 41 941)</a:t>
            </a:r>
          </a:p>
        </p:txBody>
      </p:sp>
      <p:sp>
        <p:nvSpPr>
          <p:cNvPr id="3" name="Rectangle 2">
            <a:extLst>
              <a:ext uri="{FF2B5EF4-FFF2-40B4-BE49-F238E27FC236}">
                <a16:creationId xmlns:a16="http://schemas.microsoft.com/office/drawing/2014/main" xmlns="" id="{5CC8AE0E-2AAD-4982-9AEA-E7D38948875E}"/>
              </a:ext>
            </a:extLst>
          </p:cNvPr>
          <p:cNvSpPr/>
          <p:nvPr/>
        </p:nvSpPr>
        <p:spPr>
          <a:xfrm>
            <a:off x="578482" y="342108"/>
            <a:ext cx="2044149" cy="369332"/>
          </a:xfrm>
          <a:prstGeom prst="rect">
            <a:avLst/>
          </a:prstGeom>
        </p:spPr>
        <p:txBody>
          <a:bodyPr wrap="none">
            <a:spAutoFit/>
          </a:bodyPr>
          <a:lstStyle/>
          <a:p>
            <a:r>
              <a:rPr lang="en-US" b="1" dirty="0">
                <a:latin typeface="Arial"/>
                <a:cs typeface="Arial"/>
              </a:rPr>
              <a:t>Carat production</a:t>
            </a:r>
            <a:endParaRPr lang="en-ZA" b="1" dirty="0"/>
          </a:p>
        </p:txBody>
      </p:sp>
      <p:pic>
        <p:nvPicPr>
          <p:cNvPr id="8" name="Picture 7">
            <a:extLst>
              <a:ext uri="{FF2B5EF4-FFF2-40B4-BE49-F238E27FC236}">
                <a16:creationId xmlns:a16="http://schemas.microsoft.com/office/drawing/2014/main" xmlns="" id="{94FC889A-A730-48EE-9D22-CA36BC35C032}"/>
              </a:ext>
            </a:extLst>
          </p:cNvPr>
          <p:cNvPicPr>
            <a:picLocks noChangeAspect="1"/>
          </p:cNvPicPr>
          <p:nvPr/>
        </p:nvPicPr>
        <p:blipFill>
          <a:blip r:embed="rId3" cstate="print"/>
          <a:stretch>
            <a:fillRect/>
          </a:stretch>
        </p:blipFill>
        <p:spPr>
          <a:xfrm>
            <a:off x="727416" y="964119"/>
            <a:ext cx="7781255" cy="4113717"/>
          </a:xfrm>
          <a:prstGeom prst="rect">
            <a:avLst/>
          </a:prstGeom>
        </p:spPr>
      </p:pic>
    </p:spTree>
    <p:extLst>
      <p:ext uri="{BB962C8B-B14F-4D97-AF65-F5344CB8AC3E}">
        <p14:creationId xmlns:p14="http://schemas.microsoft.com/office/powerpoint/2010/main" xmlns="" val="1291212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56830" y="5943600"/>
            <a:ext cx="1487170" cy="914400"/>
          </a:xfrm>
          <a:prstGeom prst="rect">
            <a:avLst/>
          </a:prstGeom>
          <a:noFill/>
        </p:spPr>
      </p:pic>
      <p:sp>
        <p:nvSpPr>
          <p:cNvPr id="7" name="Title 1"/>
          <p:cNvSpPr txBox="1">
            <a:spLocks/>
          </p:cNvSpPr>
          <p:nvPr/>
        </p:nvSpPr>
        <p:spPr bwMode="auto">
          <a:xfrm>
            <a:off x="578482" y="5062330"/>
            <a:ext cx="78867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2400" u="sng">
                <a:solidFill>
                  <a:srgbClr val="0000CC"/>
                </a:solidFill>
                <a:latin typeface="+mj-lt"/>
                <a:ea typeface="+mj-ea"/>
                <a:cs typeface="+mj-cs"/>
              </a:defRPr>
            </a:lvl1pPr>
            <a:lvl2pPr algn="ctr" rtl="0" eaLnBrk="0" fontAlgn="base" hangingPunct="0">
              <a:spcBef>
                <a:spcPct val="0"/>
              </a:spcBef>
              <a:spcAft>
                <a:spcPct val="0"/>
              </a:spcAft>
              <a:defRPr sz="2400" u="sng">
                <a:solidFill>
                  <a:srgbClr val="0000CC"/>
                </a:solidFill>
                <a:latin typeface="Times New Roman" pitchFamily="18" charset="0"/>
              </a:defRPr>
            </a:lvl2pPr>
            <a:lvl3pPr algn="ctr" rtl="0" eaLnBrk="0" fontAlgn="base" hangingPunct="0">
              <a:spcBef>
                <a:spcPct val="0"/>
              </a:spcBef>
              <a:spcAft>
                <a:spcPct val="0"/>
              </a:spcAft>
              <a:defRPr sz="2400" u="sng">
                <a:solidFill>
                  <a:srgbClr val="0000CC"/>
                </a:solidFill>
                <a:latin typeface="Times New Roman" pitchFamily="18" charset="0"/>
              </a:defRPr>
            </a:lvl3pPr>
            <a:lvl4pPr algn="ctr" rtl="0" eaLnBrk="0" fontAlgn="base" hangingPunct="0">
              <a:spcBef>
                <a:spcPct val="0"/>
              </a:spcBef>
              <a:spcAft>
                <a:spcPct val="0"/>
              </a:spcAft>
              <a:defRPr sz="2400" u="sng">
                <a:solidFill>
                  <a:srgbClr val="0000CC"/>
                </a:solidFill>
                <a:latin typeface="Times New Roman" pitchFamily="18" charset="0"/>
              </a:defRPr>
            </a:lvl4pPr>
            <a:lvl5pPr algn="ctr" rtl="0" eaLnBrk="0" fontAlgn="base" hangingPunct="0">
              <a:spcBef>
                <a:spcPct val="0"/>
              </a:spcBef>
              <a:spcAft>
                <a:spcPct val="0"/>
              </a:spcAft>
              <a:defRPr sz="2400" u="sng">
                <a:solidFill>
                  <a:srgbClr val="0000CC"/>
                </a:solidFill>
                <a:latin typeface="Times New Roman" pitchFamily="18" charset="0"/>
              </a:defRPr>
            </a:lvl5pPr>
            <a:lvl6pPr marL="457200" algn="ctr" rtl="0" fontAlgn="base">
              <a:spcBef>
                <a:spcPct val="0"/>
              </a:spcBef>
              <a:spcAft>
                <a:spcPct val="0"/>
              </a:spcAft>
              <a:defRPr sz="2400" u="sng">
                <a:solidFill>
                  <a:srgbClr val="0000CC"/>
                </a:solidFill>
                <a:latin typeface="Times New Roman" pitchFamily="18" charset="0"/>
              </a:defRPr>
            </a:lvl6pPr>
            <a:lvl7pPr marL="914400" algn="ctr" rtl="0" fontAlgn="base">
              <a:spcBef>
                <a:spcPct val="0"/>
              </a:spcBef>
              <a:spcAft>
                <a:spcPct val="0"/>
              </a:spcAft>
              <a:defRPr sz="2400" u="sng">
                <a:solidFill>
                  <a:srgbClr val="0000CC"/>
                </a:solidFill>
                <a:latin typeface="Times New Roman" pitchFamily="18" charset="0"/>
              </a:defRPr>
            </a:lvl7pPr>
            <a:lvl8pPr marL="1371600" algn="ctr" rtl="0" fontAlgn="base">
              <a:spcBef>
                <a:spcPct val="0"/>
              </a:spcBef>
              <a:spcAft>
                <a:spcPct val="0"/>
              </a:spcAft>
              <a:defRPr sz="2400" u="sng">
                <a:solidFill>
                  <a:srgbClr val="0000CC"/>
                </a:solidFill>
                <a:latin typeface="Times New Roman" pitchFamily="18" charset="0"/>
              </a:defRPr>
            </a:lvl8pPr>
            <a:lvl9pPr marL="1828800" algn="ctr" rtl="0" fontAlgn="base">
              <a:spcBef>
                <a:spcPct val="0"/>
              </a:spcBef>
              <a:spcAft>
                <a:spcPct val="0"/>
              </a:spcAft>
              <a:defRPr sz="2400" u="sng">
                <a:solidFill>
                  <a:srgbClr val="0000CC"/>
                </a:solidFill>
                <a:latin typeface="Times New Roman" pitchFamily="18" charset="0"/>
              </a:defRPr>
            </a:lvl9pPr>
          </a:lstStyle>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From 2007 – 2012 Alexkor SOC generated diamond income of R932.5 million.</a:t>
            </a:r>
          </a:p>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From 2013 – 2018 the PSJV generated diamond income of R2.4 billion.</a:t>
            </a:r>
          </a:p>
          <a:p>
            <a:pPr marL="285750" indent="-285750" algn="l" eaLnBrk="1" hangingPunct="1">
              <a:buFont typeface="Wingdings" panose="05000000000000000000" pitchFamily="2" charset="2"/>
              <a:buChar char="§"/>
            </a:pPr>
            <a:r>
              <a:rPr lang="en-ZA" sz="1600" u="none" kern="0" dirty="0">
                <a:solidFill>
                  <a:schemeClr val="tx1"/>
                </a:solidFill>
                <a:latin typeface="Arial" pitchFamily="34" charset="0"/>
                <a:cs typeface="Arial" pitchFamily="34" charset="0"/>
              </a:rPr>
              <a:t>2019 revenue amounted to R412 million</a:t>
            </a:r>
          </a:p>
        </p:txBody>
      </p:sp>
      <p:sp>
        <p:nvSpPr>
          <p:cNvPr id="5" name="Rectangle 4">
            <a:extLst>
              <a:ext uri="{FF2B5EF4-FFF2-40B4-BE49-F238E27FC236}">
                <a16:creationId xmlns:a16="http://schemas.microsoft.com/office/drawing/2014/main" xmlns="" id="{A729221E-FC4E-428D-8E84-215FF9A089D6}"/>
              </a:ext>
            </a:extLst>
          </p:cNvPr>
          <p:cNvSpPr/>
          <p:nvPr/>
        </p:nvSpPr>
        <p:spPr>
          <a:xfrm>
            <a:off x="578482" y="342108"/>
            <a:ext cx="1146468" cy="369332"/>
          </a:xfrm>
          <a:prstGeom prst="rect">
            <a:avLst/>
          </a:prstGeom>
        </p:spPr>
        <p:txBody>
          <a:bodyPr wrap="none">
            <a:spAutoFit/>
          </a:bodyPr>
          <a:lstStyle/>
          <a:p>
            <a:r>
              <a:rPr lang="en-US" b="1" dirty="0">
                <a:latin typeface="Arial"/>
                <a:cs typeface="Arial"/>
              </a:rPr>
              <a:t>Revenue</a:t>
            </a:r>
            <a:endParaRPr lang="en-ZA" b="1" dirty="0"/>
          </a:p>
        </p:txBody>
      </p:sp>
      <p:graphicFrame>
        <p:nvGraphicFramePr>
          <p:cNvPr id="8" name="Chart 7">
            <a:extLst>
              <a:ext uri="{FF2B5EF4-FFF2-40B4-BE49-F238E27FC236}">
                <a16:creationId xmlns:a16="http://schemas.microsoft.com/office/drawing/2014/main" xmlns="" id="{57FB7797-57BB-4524-8265-F2EBB58534DF}"/>
              </a:ext>
            </a:extLst>
          </p:cNvPr>
          <p:cNvGraphicFramePr>
            <a:graphicFrameLocks/>
          </p:cNvGraphicFramePr>
          <p:nvPr/>
        </p:nvGraphicFramePr>
        <p:xfrm>
          <a:off x="578482" y="1043145"/>
          <a:ext cx="7783032" cy="41371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79014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a:cs typeface="Arial"/>
              </a:rPr>
              <a:t> Fruitless and Wasteful Expenditure at 31 March 2019  </a:t>
            </a:r>
            <a:endParaRPr lang="en-US" dirty="0">
              <a:latin typeface="Arial"/>
              <a:cs typeface="Arial"/>
            </a:endParaRPr>
          </a:p>
        </p:txBody>
      </p:sp>
      <p:sp>
        <p:nvSpPr>
          <p:cNvPr id="4" name="Slide Number Placeholder 3"/>
          <p:cNvSpPr>
            <a:spLocks noGrp="1"/>
          </p:cNvSpPr>
          <p:nvPr>
            <p:ph type="sldNum" sz="quarter" idx="12"/>
          </p:nvPr>
        </p:nvSpPr>
        <p:spPr/>
        <p:txBody>
          <a:bodyPr/>
          <a:lstStyle/>
          <a:p>
            <a:pPr>
              <a:defRPr/>
            </a:pPr>
            <a:fld id="{46951B9D-3A39-4F33-98A3-630E47313599}" type="slidenum">
              <a:rPr lang="en-US" smtClean="0"/>
              <a:pPr>
                <a:defRPr/>
              </a:pPr>
              <a:t>25</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17722010"/>
              </p:ext>
            </p:extLst>
          </p:nvPr>
        </p:nvGraphicFramePr>
        <p:xfrm>
          <a:off x="613955" y="1304925"/>
          <a:ext cx="7901396" cy="2307590"/>
        </p:xfrm>
        <a:graphic>
          <a:graphicData uri="http://schemas.openxmlformats.org/drawingml/2006/table">
            <a:tbl>
              <a:tblPr firstRow="1" bandRow="1">
                <a:tableStyleId>{5C22544A-7EE6-4342-B048-85BDC9FD1C3A}</a:tableStyleId>
              </a:tblPr>
              <a:tblGrid>
                <a:gridCol w="2643596">
                  <a:extLst>
                    <a:ext uri="{9D8B030D-6E8A-4147-A177-3AD203B41FA5}">
                      <a16:colId xmlns:a16="http://schemas.microsoft.com/office/drawing/2014/main" xmlns="" val="56245419"/>
                    </a:ext>
                  </a:extLst>
                </a:gridCol>
                <a:gridCol w="2493892">
                  <a:extLst>
                    <a:ext uri="{9D8B030D-6E8A-4147-A177-3AD203B41FA5}">
                      <a16:colId xmlns:a16="http://schemas.microsoft.com/office/drawing/2014/main" xmlns="" val="142425937"/>
                    </a:ext>
                  </a:extLst>
                </a:gridCol>
                <a:gridCol w="2763908">
                  <a:extLst>
                    <a:ext uri="{9D8B030D-6E8A-4147-A177-3AD203B41FA5}">
                      <a16:colId xmlns:a16="http://schemas.microsoft.com/office/drawing/2014/main" xmlns="" val="1364371037"/>
                    </a:ext>
                  </a:extLst>
                </a:gridCol>
              </a:tblGrid>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gn="r"/>
                      <a:r>
                        <a:rPr lang="en-ZA" sz="1600" dirty="0">
                          <a:latin typeface="Arial" panose="020B0604020202020204" pitchFamily="34" charset="0"/>
                          <a:cs typeface="Arial" panose="020B0604020202020204" pitchFamily="34" charset="0"/>
                        </a:rPr>
                        <a:t>2019</a:t>
                      </a:r>
                      <a:endParaRPr lang="en-GB" sz="1600" dirty="0">
                        <a:latin typeface="Arial" panose="020B0604020202020204" pitchFamily="34" charset="0"/>
                        <a:cs typeface="Arial" panose="020B0604020202020204" pitchFamily="34" charset="0"/>
                      </a:endParaRPr>
                    </a:p>
                  </a:txBody>
                  <a:tcPr anchor="ctr"/>
                </a:tc>
                <a:tc>
                  <a:txBody>
                    <a:bodyPr/>
                    <a:lstStyle/>
                    <a:p>
                      <a:pPr algn="r"/>
                      <a:r>
                        <a:rPr lang="en-ZA" sz="1600" dirty="0">
                          <a:latin typeface="Arial" panose="020B0604020202020204" pitchFamily="34" charset="0"/>
                          <a:cs typeface="Arial" panose="020B0604020202020204" pitchFamily="34" charset="0"/>
                        </a:rPr>
                        <a:t>2018</a:t>
                      </a:r>
                      <a:endParaRPr lang="en-GB"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728048467"/>
                  </a:ext>
                </a:extLst>
              </a:tr>
              <a:tr h="370840">
                <a:tc>
                  <a:txBody>
                    <a:bodyPr/>
                    <a:lstStyle/>
                    <a:p>
                      <a:r>
                        <a:rPr lang="en-ZA" sz="1600" b="0" dirty="0">
                          <a:latin typeface="Arial" panose="020B0604020202020204" pitchFamily="34" charset="0"/>
                          <a:cs typeface="Arial" panose="020B0604020202020204" pitchFamily="34" charset="0"/>
                        </a:rPr>
                        <a:t>Opening Balance</a:t>
                      </a:r>
                      <a:endParaRPr lang="en-GB" sz="1600" b="0" dirty="0">
                        <a:latin typeface="Arial" panose="020B0604020202020204" pitchFamily="34" charset="0"/>
                        <a:cs typeface="Arial" panose="020B0604020202020204" pitchFamily="34" charset="0"/>
                      </a:endParaRPr>
                    </a:p>
                  </a:txBody>
                  <a:tcPr/>
                </a:tc>
                <a:tc>
                  <a:txBody>
                    <a:bodyPr/>
                    <a:lstStyle/>
                    <a:p>
                      <a:pPr algn="r"/>
                      <a:r>
                        <a:rPr lang="en-ZA" sz="1600" dirty="0">
                          <a:latin typeface="Arial" panose="020B0604020202020204" pitchFamily="34" charset="0"/>
                          <a:cs typeface="Arial" panose="020B0604020202020204" pitchFamily="34" charset="0"/>
                        </a:rPr>
                        <a:t>5 481</a:t>
                      </a:r>
                      <a:endParaRPr lang="en-GB" sz="1600" dirty="0">
                        <a:latin typeface="Arial" panose="020B0604020202020204" pitchFamily="34" charset="0"/>
                        <a:cs typeface="Arial" panose="020B0604020202020204" pitchFamily="34" charset="0"/>
                      </a:endParaRPr>
                    </a:p>
                  </a:txBody>
                  <a:tcPr anchor="ctr"/>
                </a:tc>
                <a:tc>
                  <a:txBody>
                    <a:bodyPr/>
                    <a:lstStyle/>
                    <a:p>
                      <a:pPr algn="r"/>
                      <a:r>
                        <a:rPr lang="en-ZA" sz="1600" dirty="0">
                          <a:latin typeface="Arial" panose="020B0604020202020204" pitchFamily="34" charset="0"/>
                          <a:cs typeface="Arial" panose="020B0604020202020204" pitchFamily="34" charset="0"/>
                        </a:rPr>
                        <a:t>3 465 721</a:t>
                      </a:r>
                      <a:endParaRPr lang="en-GB"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504951717"/>
                  </a:ext>
                </a:extLst>
              </a:tr>
              <a:tr h="370840">
                <a:tc>
                  <a:txBody>
                    <a:bodyPr/>
                    <a:lstStyle/>
                    <a:p>
                      <a:r>
                        <a:rPr lang="en-ZA" sz="1600" dirty="0">
                          <a:latin typeface="Arial" panose="020B0604020202020204" pitchFamily="34" charset="0"/>
                          <a:cs typeface="Arial" panose="020B0604020202020204" pitchFamily="34" charset="0"/>
                        </a:rPr>
                        <a:t>Current Year</a:t>
                      </a:r>
                      <a:endParaRPr lang="en-GB" sz="1600" dirty="0">
                        <a:latin typeface="Arial" panose="020B0604020202020204" pitchFamily="34" charset="0"/>
                        <a:cs typeface="Arial" panose="020B0604020202020204" pitchFamily="34" charset="0"/>
                      </a:endParaRPr>
                    </a:p>
                  </a:txBody>
                  <a:tcPr/>
                </a:tc>
                <a:tc>
                  <a:txBody>
                    <a:bodyPr/>
                    <a:lstStyle/>
                    <a:p>
                      <a:pPr algn="r"/>
                      <a:r>
                        <a:rPr lang="en-ZA" sz="1600" dirty="0">
                          <a:latin typeface="Arial" panose="020B0604020202020204" pitchFamily="34" charset="0"/>
                          <a:cs typeface="Arial" panose="020B0604020202020204" pitchFamily="34" charset="0"/>
                        </a:rPr>
                        <a:t>644</a:t>
                      </a:r>
                      <a:endParaRPr lang="en-GB" sz="1600" dirty="0">
                        <a:latin typeface="Arial" panose="020B0604020202020204" pitchFamily="34" charset="0"/>
                        <a:cs typeface="Arial" panose="020B0604020202020204" pitchFamily="34" charset="0"/>
                      </a:endParaRPr>
                    </a:p>
                  </a:txBody>
                  <a:tcPr anchor="ctr"/>
                </a:tc>
                <a:tc>
                  <a:txBody>
                    <a:bodyPr/>
                    <a:lstStyle/>
                    <a:p>
                      <a:pPr algn="r"/>
                      <a:r>
                        <a:rPr lang="en-ZA" sz="1600" dirty="0">
                          <a:latin typeface="Arial" panose="020B0604020202020204" pitchFamily="34" charset="0"/>
                          <a:cs typeface="Arial" panose="020B0604020202020204" pitchFamily="34" charset="0"/>
                        </a:rPr>
                        <a:t>5 481</a:t>
                      </a:r>
                      <a:endParaRPr lang="en-GB"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739382182"/>
                  </a:ext>
                </a:extLst>
              </a:tr>
              <a:tr h="370840">
                <a:tc>
                  <a:txBody>
                    <a:bodyPr/>
                    <a:lstStyle/>
                    <a:p>
                      <a:r>
                        <a:rPr lang="en-ZA" sz="1600" dirty="0">
                          <a:latin typeface="Arial" panose="020B0604020202020204" pitchFamily="34" charset="0"/>
                          <a:cs typeface="Arial" panose="020B0604020202020204" pitchFamily="34" charset="0"/>
                        </a:rPr>
                        <a:t>Written off</a:t>
                      </a:r>
                      <a:endParaRPr lang="en-GB" sz="1600" dirty="0">
                        <a:latin typeface="Arial" panose="020B0604020202020204" pitchFamily="34" charset="0"/>
                        <a:cs typeface="Arial" panose="020B0604020202020204" pitchFamily="34" charset="0"/>
                      </a:endParaRPr>
                    </a:p>
                  </a:txBody>
                  <a:tcPr/>
                </a:tc>
                <a:tc>
                  <a:txBody>
                    <a:bodyPr/>
                    <a:lstStyle/>
                    <a:p>
                      <a:pPr algn="r"/>
                      <a:r>
                        <a:rPr lang="en-ZA" sz="1600" dirty="0">
                          <a:latin typeface="Arial" panose="020B0604020202020204" pitchFamily="34" charset="0"/>
                          <a:cs typeface="Arial" panose="020B0604020202020204" pitchFamily="34" charset="0"/>
                        </a:rPr>
                        <a:t>-5 481</a:t>
                      </a:r>
                      <a:endParaRPr lang="en-GB" sz="1600" dirty="0">
                        <a:latin typeface="Arial" panose="020B0604020202020204" pitchFamily="34" charset="0"/>
                        <a:cs typeface="Arial" panose="020B0604020202020204" pitchFamily="34" charset="0"/>
                      </a:endParaRPr>
                    </a:p>
                  </a:txBody>
                  <a:tcPr anchor="ctr"/>
                </a:tc>
                <a:tc>
                  <a:txBody>
                    <a:bodyPr/>
                    <a:lstStyle/>
                    <a:p>
                      <a:pPr algn="r"/>
                      <a:r>
                        <a:rPr lang="en-ZA" sz="1600" dirty="0">
                          <a:latin typeface="Arial" panose="020B0604020202020204" pitchFamily="34" charset="0"/>
                          <a:cs typeface="Arial" panose="020B0604020202020204" pitchFamily="34" charset="0"/>
                        </a:rPr>
                        <a:t>-3 465 721</a:t>
                      </a:r>
                      <a:endParaRPr lang="en-GB"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2165988179"/>
                  </a:ext>
                </a:extLst>
              </a:tr>
              <a:tr h="412115">
                <a:tc>
                  <a:txBody>
                    <a:bodyPr/>
                    <a:lstStyle/>
                    <a:p>
                      <a:r>
                        <a:rPr lang="en-GB" sz="1600" b="0" dirty="0">
                          <a:latin typeface="Arial" panose="020B0604020202020204" pitchFamily="34" charset="0"/>
                          <a:cs typeface="Arial" panose="020B0604020202020204" pitchFamily="34" charset="0"/>
                        </a:rPr>
                        <a:t>Recovered</a:t>
                      </a:r>
                    </a:p>
                  </a:txBody>
                  <a:tcPr/>
                </a:tc>
                <a:tc>
                  <a:txBody>
                    <a:bodyPr/>
                    <a:lstStyle/>
                    <a:p>
                      <a:pPr algn="r"/>
                      <a:r>
                        <a:rPr lang="en-GB" sz="1600" b="0" dirty="0">
                          <a:latin typeface="Arial" panose="020B0604020202020204" pitchFamily="34" charset="0"/>
                          <a:cs typeface="Arial" panose="020B0604020202020204" pitchFamily="34" charset="0"/>
                        </a:rPr>
                        <a:t>-644</a:t>
                      </a:r>
                    </a:p>
                  </a:txBody>
                  <a:tcPr anchor="ctr"/>
                </a:tc>
                <a:tc>
                  <a:txBody>
                    <a:bodyPr/>
                    <a:lstStyle/>
                    <a:p>
                      <a:pPr algn="r"/>
                      <a:r>
                        <a:rPr lang="en-GB" sz="1600" b="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xmlns="" val="1300781996"/>
                  </a:ext>
                </a:extLst>
              </a:tr>
              <a:tr h="412115">
                <a:tc>
                  <a:txBody>
                    <a:bodyPr/>
                    <a:lstStyle/>
                    <a:p>
                      <a:r>
                        <a:rPr lang="en-ZA" sz="1600" b="1" dirty="0">
                          <a:latin typeface="Arial" panose="020B0604020202020204" pitchFamily="34" charset="0"/>
                          <a:cs typeface="Arial" panose="020B0604020202020204" pitchFamily="34" charset="0"/>
                        </a:rPr>
                        <a:t>Closing Balance</a:t>
                      </a:r>
                      <a:endParaRPr lang="en-GB" sz="1600" b="1" dirty="0">
                        <a:latin typeface="Arial" panose="020B0604020202020204" pitchFamily="34" charset="0"/>
                        <a:cs typeface="Arial" panose="020B0604020202020204" pitchFamily="34" charset="0"/>
                      </a:endParaRPr>
                    </a:p>
                  </a:txBody>
                  <a:tcPr/>
                </a:tc>
                <a:tc>
                  <a:txBody>
                    <a:bodyPr/>
                    <a:lstStyle/>
                    <a:p>
                      <a:pPr algn="r"/>
                      <a:r>
                        <a:rPr lang="en-ZA" sz="1600" b="1" dirty="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a:txBody>
                  <a:tcPr anchor="ctr"/>
                </a:tc>
                <a:tc>
                  <a:txBody>
                    <a:bodyPr/>
                    <a:lstStyle/>
                    <a:p>
                      <a:pPr algn="r"/>
                      <a:r>
                        <a:rPr lang="en-ZA" sz="1600" b="1" dirty="0">
                          <a:latin typeface="Arial" panose="020B0604020202020204" pitchFamily="34" charset="0"/>
                          <a:cs typeface="Arial" panose="020B0604020202020204" pitchFamily="34" charset="0"/>
                        </a:rPr>
                        <a:t>5 481</a:t>
                      </a:r>
                      <a:endParaRPr lang="en-GB"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2709612145"/>
                  </a:ext>
                </a:extLst>
              </a:tr>
            </a:tbl>
          </a:graphicData>
        </a:graphic>
      </p:graphicFrame>
      <p:sp>
        <p:nvSpPr>
          <p:cNvPr id="6" name="Rectangle 5"/>
          <p:cNvSpPr/>
          <p:nvPr/>
        </p:nvSpPr>
        <p:spPr>
          <a:xfrm>
            <a:off x="628650" y="4123246"/>
            <a:ext cx="7886700" cy="830997"/>
          </a:xfrm>
          <a:prstGeom prst="rect">
            <a:avLst/>
          </a:prstGeom>
        </p:spPr>
        <p:txBody>
          <a:bodyPr wrap="square">
            <a:spAutoFit/>
          </a:bodyPr>
          <a:lstStyle/>
          <a:p>
            <a:pPr algn="just"/>
            <a:r>
              <a:rPr lang="en-GB" sz="1600" dirty="0">
                <a:latin typeface="Arial" panose="020B0604020202020204" pitchFamily="34" charset="0"/>
                <a:cs typeface="Arial" panose="020B0604020202020204" pitchFamily="34" charset="0"/>
              </a:rPr>
              <a:t>The fruitless and wasteful expense relates to interest incurred as a result of late payment to suppliers. Steps were taken to recover the money from the staff. There were no other fruitless and wasteful expenditure during the year.</a:t>
            </a:r>
          </a:p>
        </p:txBody>
      </p:sp>
    </p:spTree>
    <p:extLst>
      <p:ext uri="{BB962C8B-B14F-4D97-AF65-F5344CB8AC3E}">
        <p14:creationId xmlns:p14="http://schemas.microsoft.com/office/powerpoint/2010/main" xmlns="" val="3629536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ZA" dirty="0">
                <a:latin typeface="Arial"/>
                <a:cs typeface="Arial"/>
              </a:rPr>
              <a:t>Fruitless &amp; wasteful expenditure 2017/18 financial year</a:t>
            </a:r>
            <a:endParaRPr lang="en-US" dirty="0">
              <a:latin typeface="Arial"/>
              <a:cs typeface="Arial"/>
            </a:endParaRPr>
          </a:p>
        </p:txBody>
      </p:sp>
      <p:sp>
        <p:nvSpPr>
          <p:cNvPr id="4099" name="Rectangle 3"/>
          <p:cNvSpPr>
            <a:spLocks noGrp="1" noChangeArrowheads="1"/>
          </p:cNvSpPr>
          <p:nvPr>
            <p:ph idx="1"/>
          </p:nvPr>
        </p:nvSpPr>
        <p:spPr>
          <a:xfrm>
            <a:off x="628650" y="1255761"/>
            <a:ext cx="7886700" cy="4731799"/>
          </a:xfrm>
        </p:spPr>
        <p:txBody>
          <a:bodyPr/>
          <a:lstStyle/>
          <a:p>
            <a:endParaRPr lang="en-ZA" dirty="0">
              <a:latin typeface="Arial"/>
              <a:cs typeface="Arial"/>
            </a:endParaRPr>
          </a:p>
          <a:p>
            <a:endParaRPr lang="en-ZA" dirty="0">
              <a:latin typeface="Arial"/>
              <a:cs typeface="Arial"/>
            </a:endParaRPr>
          </a:p>
        </p:txBody>
      </p:sp>
      <p:sp>
        <p:nvSpPr>
          <p:cNvPr id="2" name="Slide Number Placeholder 1"/>
          <p:cNvSpPr>
            <a:spLocks noGrp="1"/>
          </p:cNvSpPr>
          <p:nvPr>
            <p:ph type="sldNum" sz="quarter" idx="12"/>
          </p:nvPr>
        </p:nvSpPr>
        <p:spPr/>
        <p:txBody>
          <a:bodyPr/>
          <a:lstStyle/>
          <a:p>
            <a:fld id="{46951B9D-3A39-4F33-98A3-630E47313599}" type="slidenum">
              <a:rPr lang="en-US" smtClean="0"/>
              <a:pPr/>
              <a:t>26</a:t>
            </a:fld>
            <a:endParaRPr lang="en-US" dirty="0"/>
          </a:p>
        </p:txBody>
      </p:sp>
      <p:graphicFrame>
        <p:nvGraphicFramePr>
          <p:cNvPr id="3" name="Table 2">
            <a:extLst>
              <a:ext uri="{FF2B5EF4-FFF2-40B4-BE49-F238E27FC236}">
                <a16:creationId xmlns:a16="http://schemas.microsoft.com/office/drawing/2014/main" xmlns="" id="{CB319D9E-63C3-4F1B-A8D4-144661089605}"/>
              </a:ext>
            </a:extLst>
          </p:cNvPr>
          <p:cNvGraphicFramePr>
            <a:graphicFrameLocks noGrp="1"/>
          </p:cNvGraphicFramePr>
          <p:nvPr>
            <p:extLst>
              <p:ext uri="{D42A27DB-BD31-4B8C-83A1-F6EECF244321}">
                <p14:modId xmlns:p14="http://schemas.microsoft.com/office/powerpoint/2010/main" xmlns="" val="860505995"/>
              </p:ext>
            </p:extLst>
          </p:nvPr>
        </p:nvGraphicFramePr>
        <p:xfrm>
          <a:off x="628650" y="1255761"/>
          <a:ext cx="7759773" cy="1768393"/>
        </p:xfrm>
        <a:graphic>
          <a:graphicData uri="http://schemas.openxmlformats.org/drawingml/2006/table">
            <a:tbl>
              <a:tblPr firstRow="1" bandRow="1">
                <a:tableStyleId>{5C22544A-7EE6-4342-B048-85BDC9FD1C3A}</a:tableStyleId>
              </a:tblPr>
              <a:tblGrid>
                <a:gridCol w="1868801">
                  <a:extLst>
                    <a:ext uri="{9D8B030D-6E8A-4147-A177-3AD203B41FA5}">
                      <a16:colId xmlns:a16="http://schemas.microsoft.com/office/drawing/2014/main" xmlns="" val="2984293966"/>
                    </a:ext>
                  </a:extLst>
                </a:gridCol>
                <a:gridCol w="2122806">
                  <a:extLst>
                    <a:ext uri="{9D8B030D-6E8A-4147-A177-3AD203B41FA5}">
                      <a16:colId xmlns:a16="http://schemas.microsoft.com/office/drawing/2014/main" xmlns="" val="255108042"/>
                    </a:ext>
                  </a:extLst>
                </a:gridCol>
                <a:gridCol w="1614790">
                  <a:extLst>
                    <a:ext uri="{9D8B030D-6E8A-4147-A177-3AD203B41FA5}">
                      <a16:colId xmlns:a16="http://schemas.microsoft.com/office/drawing/2014/main" xmlns="" val="1520717568"/>
                    </a:ext>
                  </a:extLst>
                </a:gridCol>
                <a:gridCol w="2153376">
                  <a:extLst>
                    <a:ext uri="{9D8B030D-6E8A-4147-A177-3AD203B41FA5}">
                      <a16:colId xmlns:a16="http://schemas.microsoft.com/office/drawing/2014/main" xmlns="" val="986967082"/>
                    </a:ext>
                  </a:extLst>
                </a:gridCol>
              </a:tblGrid>
              <a:tr h="701593">
                <a:tc>
                  <a:txBody>
                    <a:bodyPr/>
                    <a:lstStyle/>
                    <a:p>
                      <a:r>
                        <a:rPr lang="en-US" sz="1600" dirty="0"/>
                        <a:t>Supplier Name</a:t>
                      </a:r>
                    </a:p>
                  </a:txBody>
                  <a:tcPr/>
                </a:tc>
                <a:tc>
                  <a:txBody>
                    <a:bodyPr/>
                    <a:lstStyle/>
                    <a:p>
                      <a:r>
                        <a:rPr lang="en-US" sz="1600" dirty="0"/>
                        <a:t>Description </a:t>
                      </a:r>
                    </a:p>
                  </a:txBody>
                  <a:tcPr/>
                </a:tc>
                <a:tc>
                  <a:txBody>
                    <a:bodyPr/>
                    <a:lstStyle/>
                    <a:p>
                      <a:r>
                        <a:rPr lang="en-US" sz="1600" dirty="0"/>
                        <a:t>Nature of irregular</a:t>
                      </a:r>
                    </a:p>
                  </a:txBody>
                  <a:tcPr/>
                </a:tc>
                <a:tc>
                  <a:txBody>
                    <a:bodyPr/>
                    <a:lstStyle/>
                    <a:p>
                      <a:r>
                        <a:rPr lang="en-US" sz="1600" dirty="0"/>
                        <a:t>Amount</a:t>
                      </a:r>
                    </a:p>
                  </a:txBody>
                  <a:tcPr/>
                </a:tc>
                <a:extLst>
                  <a:ext uri="{0D108BD9-81ED-4DB2-BD59-A6C34878D82A}">
                    <a16:rowId xmlns:a16="http://schemas.microsoft.com/office/drawing/2014/main" xmlns="" val="3636111250"/>
                  </a:ext>
                </a:extLst>
              </a:tr>
              <a:tr h="819289">
                <a:tc>
                  <a:txBody>
                    <a:bodyPr/>
                    <a:lstStyle/>
                    <a:p>
                      <a:r>
                        <a:rPr lang="en-US" sz="1600" dirty="0">
                          <a:latin typeface="+mn-lt"/>
                        </a:rPr>
                        <a:t>Eskom</a:t>
                      </a:r>
                    </a:p>
                  </a:txBody>
                  <a:tcPr/>
                </a:tc>
                <a:tc>
                  <a:txBody>
                    <a:bodyPr/>
                    <a:lstStyle/>
                    <a:p>
                      <a:r>
                        <a:rPr lang="en-US" sz="1600" dirty="0">
                          <a:latin typeface="+mn-lt"/>
                        </a:rPr>
                        <a:t>Interest paid on Eskom invoice as a result of late submission by PSJV staff</a:t>
                      </a:r>
                    </a:p>
                  </a:txBody>
                  <a:tcPr/>
                </a:tc>
                <a:tc>
                  <a:txBody>
                    <a:bodyPr/>
                    <a:lstStyle/>
                    <a:p>
                      <a:r>
                        <a:rPr lang="en-US" sz="1600" dirty="0">
                          <a:latin typeface="+mn-lt"/>
                        </a:rPr>
                        <a:t>Payment made late</a:t>
                      </a:r>
                    </a:p>
                  </a:txBody>
                  <a:tcPr/>
                </a:tc>
                <a:tc>
                  <a:txBody>
                    <a:bodyPr/>
                    <a:lstStyle/>
                    <a:p>
                      <a:r>
                        <a:rPr lang="en-US" sz="1600" dirty="0">
                          <a:latin typeface="+mn-lt"/>
                        </a:rPr>
                        <a:t>R        5 481</a:t>
                      </a:r>
                    </a:p>
                  </a:txBody>
                  <a:tcPr/>
                </a:tc>
                <a:extLst>
                  <a:ext uri="{0D108BD9-81ED-4DB2-BD59-A6C34878D82A}">
                    <a16:rowId xmlns:a16="http://schemas.microsoft.com/office/drawing/2014/main" xmlns="" val="2573935462"/>
                  </a:ext>
                </a:extLst>
              </a:tr>
            </a:tbl>
          </a:graphicData>
        </a:graphic>
      </p:graphicFrame>
    </p:spTree>
    <p:extLst>
      <p:ext uri="{BB962C8B-B14F-4D97-AF65-F5344CB8AC3E}">
        <p14:creationId xmlns:p14="http://schemas.microsoft.com/office/powerpoint/2010/main" xmlns="" val="2778093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ZA" dirty="0">
                <a:latin typeface="Arial"/>
                <a:cs typeface="Arial"/>
              </a:rPr>
              <a:t>Fruitless &amp; wasteful expenditure 2018/19 financial year</a:t>
            </a:r>
            <a:endParaRPr lang="en-US" dirty="0">
              <a:latin typeface="Arial"/>
              <a:cs typeface="Arial"/>
            </a:endParaRPr>
          </a:p>
        </p:txBody>
      </p:sp>
      <p:sp>
        <p:nvSpPr>
          <p:cNvPr id="4099" name="Rectangle 3"/>
          <p:cNvSpPr>
            <a:spLocks noGrp="1" noChangeArrowheads="1"/>
          </p:cNvSpPr>
          <p:nvPr>
            <p:ph idx="1"/>
          </p:nvPr>
        </p:nvSpPr>
        <p:spPr>
          <a:xfrm>
            <a:off x="628650" y="1255761"/>
            <a:ext cx="7886700" cy="4731799"/>
          </a:xfrm>
        </p:spPr>
        <p:txBody>
          <a:bodyPr/>
          <a:lstStyle/>
          <a:p>
            <a:endParaRPr lang="en-ZA" dirty="0">
              <a:latin typeface="Arial"/>
              <a:cs typeface="Arial"/>
            </a:endParaRPr>
          </a:p>
          <a:p>
            <a:endParaRPr lang="en-ZA" dirty="0">
              <a:latin typeface="Arial"/>
              <a:cs typeface="Arial"/>
            </a:endParaRPr>
          </a:p>
        </p:txBody>
      </p:sp>
      <p:sp>
        <p:nvSpPr>
          <p:cNvPr id="2" name="Slide Number Placeholder 1"/>
          <p:cNvSpPr>
            <a:spLocks noGrp="1"/>
          </p:cNvSpPr>
          <p:nvPr>
            <p:ph type="sldNum" sz="quarter" idx="12"/>
          </p:nvPr>
        </p:nvSpPr>
        <p:spPr/>
        <p:txBody>
          <a:bodyPr/>
          <a:lstStyle/>
          <a:p>
            <a:fld id="{46951B9D-3A39-4F33-98A3-630E47313599}" type="slidenum">
              <a:rPr lang="en-US" smtClean="0"/>
              <a:pPr/>
              <a:t>27</a:t>
            </a:fld>
            <a:endParaRPr lang="en-US" dirty="0"/>
          </a:p>
        </p:txBody>
      </p:sp>
      <p:graphicFrame>
        <p:nvGraphicFramePr>
          <p:cNvPr id="3" name="Table 2">
            <a:extLst>
              <a:ext uri="{FF2B5EF4-FFF2-40B4-BE49-F238E27FC236}">
                <a16:creationId xmlns:a16="http://schemas.microsoft.com/office/drawing/2014/main" xmlns="" id="{CB319D9E-63C3-4F1B-A8D4-144661089605}"/>
              </a:ext>
            </a:extLst>
          </p:cNvPr>
          <p:cNvGraphicFramePr>
            <a:graphicFrameLocks noGrp="1"/>
          </p:cNvGraphicFramePr>
          <p:nvPr>
            <p:extLst>
              <p:ext uri="{D42A27DB-BD31-4B8C-83A1-F6EECF244321}">
                <p14:modId xmlns:p14="http://schemas.microsoft.com/office/powerpoint/2010/main" xmlns="" val="2375088152"/>
              </p:ext>
            </p:extLst>
          </p:nvPr>
        </p:nvGraphicFramePr>
        <p:xfrm>
          <a:off x="628650" y="1255761"/>
          <a:ext cx="7399734" cy="1524553"/>
        </p:xfrm>
        <a:graphic>
          <a:graphicData uri="http://schemas.openxmlformats.org/drawingml/2006/table">
            <a:tbl>
              <a:tblPr firstRow="1" bandRow="1">
                <a:tableStyleId>{5C22544A-7EE6-4342-B048-85BDC9FD1C3A}</a:tableStyleId>
              </a:tblPr>
              <a:tblGrid>
                <a:gridCol w="1782092">
                  <a:extLst>
                    <a:ext uri="{9D8B030D-6E8A-4147-A177-3AD203B41FA5}">
                      <a16:colId xmlns:a16="http://schemas.microsoft.com/office/drawing/2014/main" xmlns="" val="2984293966"/>
                    </a:ext>
                  </a:extLst>
                </a:gridCol>
                <a:gridCol w="2089250">
                  <a:extLst>
                    <a:ext uri="{9D8B030D-6E8A-4147-A177-3AD203B41FA5}">
                      <a16:colId xmlns:a16="http://schemas.microsoft.com/office/drawing/2014/main" xmlns="" val="255108042"/>
                    </a:ext>
                  </a:extLst>
                </a:gridCol>
                <a:gridCol w="1872208">
                  <a:extLst>
                    <a:ext uri="{9D8B030D-6E8A-4147-A177-3AD203B41FA5}">
                      <a16:colId xmlns:a16="http://schemas.microsoft.com/office/drawing/2014/main" xmlns="" val="1520717568"/>
                    </a:ext>
                  </a:extLst>
                </a:gridCol>
                <a:gridCol w="1656184">
                  <a:extLst>
                    <a:ext uri="{9D8B030D-6E8A-4147-A177-3AD203B41FA5}">
                      <a16:colId xmlns:a16="http://schemas.microsoft.com/office/drawing/2014/main" xmlns="" val="986967082"/>
                    </a:ext>
                  </a:extLst>
                </a:gridCol>
              </a:tblGrid>
              <a:tr h="701593">
                <a:tc>
                  <a:txBody>
                    <a:bodyPr/>
                    <a:lstStyle/>
                    <a:p>
                      <a:r>
                        <a:rPr lang="en-US" sz="1600" dirty="0"/>
                        <a:t>Supplier Name</a:t>
                      </a:r>
                    </a:p>
                  </a:txBody>
                  <a:tcPr/>
                </a:tc>
                <a:tc>
                  <a:txBody>
                    <a:bodyPr/>
                    <a:lstStyle/>
                    <a:p>
                      <a:r>
                        <a:rPr lang="en-US" sz="1600" dirty="0"/>
                        <a:t>Description </a:t>
                      </a:r>
                    </a:p>
                  </a:txBody>
                  <a:tcPr/>
                </a:tc>
                <a:tc>
                  <a:txBody>
                    <a:bodyPr/>
                    <a:lstStyle/>
                    <a:p>
                      <a:r>
                        <a:rPr lang="en-US" sz="1600" dirty="0"/>
                        <a:t>Nature of irregular</a:t>
                      </a:r>
                    </a:p>
                  </a:txBody>
                  <a:tcPr/>
                </a:tc>
                <a:tc>
                  <a:txBody>
                    <a:bodyPr/>
                    <a:lstStyle/>
                    <a:p>
                      <a:pPr algn="ctr"/>
                      <a:r>
                        <a:rPr lang="en-US" sz="1600" dirty="0"/>
                        <a:t>Amount</a:t>
                      </a:r>
                    </a:p>
                  </a:txBody>
                  <a:tcPr/>
                </a:tc>
                <a:extLst>
                  <a:ext uri="{0D108BD9-81ED-4DB2-BD59-A6C34878D82A}">
                    <a16:rowId xmlns:a16="http://schemas.microsoft.com/office/drawing/2014/main" xmlns="" val="3636111250"/>
                  </a:ext>
                </a:extLst>
              </a:tr>
              <a:tr h="358592">
                <a:tc>
                  <a:txBody>
                    <a:bodyPr/>
                    <a:lstStyle/>
                    <a:p>
                      <a:r>
                        <a:rPr lang="en-US" sz="1600" dirty="0">
                          <a:latin typeface="+mn-lt"/>
                        </a:rPr>
                        <a:t>Telkom</a:t>
                      </a:r>
                    </a:p>
                  </a:txBody>
                  <a:tcPr/>
                </a:tc>
                <a:tc>
                  <a:txBody>
                    <a:bodyPr/>
                    <a:lstStyle/>
                    <a:p>
                      <a:r>
                        <a:rPr lang="en-US" sz="1600" dirty="0">
                          <a:latin typeface="+mn-lt"/>
                        </a:rPr>
                        <a:t>Interest paid on Telkom invoice as a result of late payment</a:t>
                      </a:r>
                    </a:p>
                  </a:txBody>
                  <a:tcPr/>
                </a:tc>
                <a:tc>
                  <a:txBody>
                    <a:bodyPr/>
                    <a:lstStyle/>
                    <a:p>
                      <a:r>
                        <a:rPr lang="en-US" sz="1600" dirty="0">
                          <a:latin typeface="+mn-lt"/>
                        </a:rPr>
                        <a:t>Payment made late</a:t>
                      </a:r>
                    </a:p>
                  </a:txBody>
                  <a:tcPr/>
                </a:tc>
                <a:tc>
                  <a:txBody>
                    <a:bodyPr/>
                    <a:lstStyle/>
                    <a:p>
                      <a:pPr algn="r"/>
                      <a:r>
                        <a:rPr lang="en-US" sz="1600" dirty="0">
                          <a:latin typeface="+mn-lt"/>
                        </a:rPr>
                        <a:t>R  644</a:t>
                      </a:r>
                    </a:p>
                  </a:txBody>
                  <a:tcPr/>
                </a:tc>
                <a:extLst>
                  <a:ext uri="{0D108BD9-81ED-4DB2-BD59-A6C34878D82A}">
                    <a16:rowId xmlns:a16="http://schemas.microsoft.com/office/drawing/2014/main" xmlns="" val="1541113182"/>
                  </a:ext>
                </a:extLst>
              </a:tr>
            </a:tbl>
          </a:graphicData>
        </a:graphic>
      </p:graphicFrame>
    </p:spTree>
    <p:extLst>
      <p:ext uri="{BB962C8B-B14F-4D97-AF65-F5344CB8AC3E}">
        <p14:creationId xmlns:p14="http://schemas.microsoft.com/office/powerpoint/2010/main" xmlns="" val="3660157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8136"/>
            <a:ext cx="7886700" cy="864000"/>
          </a:xfrm>
        </p:spPr>
        <p:txBody>
          <a:bodyPr/>
          <a:lstStyle/>
          <a:p>
            <a:r>
              <a:rPr lang="en-US" b="1" dirty="0">
                <a:latin typeface="Arial"/>
                <a:cs typeface="Arial"/>
              </a:rPr>
              <a:t> </a:t>
            </a:r>
            <a:r>
              <a:rPr lang="en-US" dirty="0">
                <a:latin typeface="Arial"/>
                <a:cs typeface="Arial"/>
              </a:rPr>
              <a:t>Irregular Expenditure at 31 March 2019</a:t>
            </a:r>
          </a:p>
        </p:txBody>
      </p:sp>
      <p:sp>
        <p:nvSpPr>
          <p:cNvPr id="4" name="Slide Number Placeholder 3"/>
          <p:cNvSpPr>
            <a:spLocks noGrp="1"/>
          </p:cNvSpPr>
          <p:nvPr>
            <p:ph type="sldNum" sz="quarter" idx="12"/>
          </p:nvPr>
        </p:nvSpPr>
        <p:spPr/>
        <p:txBody>
          <a:bodyPr/>
          <a:lstStyle/>
          <a:p>
            <a:pPr>
              <a:defRPr/>
            </a:pPr>
            <a:fld id="{46951B9D-3A39-4F33-98A3-630E47313599}" type="slidenum">
              <a:rPr lang="en-US" smtClean="0"/>
              <a:pPr>
                <a:defRPr/>
              </a:pPr>
              <a:t>28</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121460606"/>
              </p:ext>
            </p:extLst>
          </p:nvPr>
        </p:nvGraphicFramePr>
        <p:xfrm>
          <a:off x="628650" y="872525"/>
          <a:ext cx="7886700" cy="170085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1454493339"/>
                    </a:ext>
                  </a:extLst>
                </a:gridCol>
                <a:gridCol w="2628900">
                  <a:extLst>
                    <a:ext uri="{9D8B030D-6E8A-4147-A177-3AD203B41FA5}">
                      <a16:colId xmlns:a16="http://schemas.microsoft.com/office/drawing/2014/main" xmlns="" val="1448568857"/>
                    </a:ext>
                  </a:extLst>
                </a:gridCol>
                <a:gridCol w="2628900">
                  <a:extLst>
                    <a:ext uri="{9D8B030D-6E8A-4147-A177-3AD203B41FA5}">
                      <a16:colId xmlns:a16="http://schemas.microsoft.com/office/drawing/2014/main" xmlns="" val="2763153151"/>
                    </a:ext>
                  </a:extLst>
                </a:gridCol>
              </a:tblGrid>
              <a:tr h="414383">
                <a:tc>
                  <a:txBody>
                    <a:bodyPr/>
                    <a:lstStyle/>
                    <a:p>
                      <a:endParaRPr lang="en-GB"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2019 </a:t>
                      </a:r>
                      <a:endParaRPr lang="en-GB" sz="1400" dirty="0">
                        <a:latin typeface="Arial" panose="020B0604020202020204" pitchFamily="34" charset="0"/>
                        <a:cs typeface="Arial" panose="020B0604020202020204" pitchFamily="34" charset="0"/>
                      </a:endParaRPr>
                    </a:p>
                  </a:txBody>
                  <a:tcPr/>
                </a:tc>
                <a:tc>
                  <a:txBody>
                    <a:bodyPr/>
                    <a:lstStyle/>
                    <a:p>
                      <a:pPr algn="ctr"/>
                      <a:r>
                        <a:rPr lang="en-ZA" sz="1400" dirty="0">
                          <a:latin typeface="Arial" panose="020B0604020202020204" pitchFamily="34" charset="0"/>
                          <a:cs typeface="Arial" panose="020B0604020202020204" pitchFamily="34" charset="0"/>
                        </a:rPr>
                        <a:t>2018 </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881185757"/>
                  </a:ext>
                </a:extLst>
              </a:tr>
              <a:tr h="321618">
                <a:tc>
                  <a:txBody>
                    <a:bodyPr/>
                    <a:lstStyle/>
                    <a:p>
                      <a:r>
                        <a:rPr lang="en-ZA" sz="1400" dirty="0">
                          <a:latin typeface="Arial" panose="020B0604020202020204" pitchFamily="34" charset="0"/>
                          <a:cs typeface="Arial" panose="020B0604020202020204" pitchFamily="34" charset="0"/>
                        </a:rPr>
                        <a:t>Opening</a:t>
                      </a:r>
                      <a:r>
                        <a:rPr lang="en-ZA" sz="1400" baseline="0" dirty="0">
                          <a:latin typeface="Arial" panose="020B0604020202020204" pitchFamily="34" charset="0"/>
                          <a:cs typeface="Arial" panose="020B0604020202020204" pitchFamily="34" charset="0"/>
                        </a:rPr>
                        <a:t> Balance</a:t>
                      </a:r>
                      <a:endParaRPr lang="en-GB" sz="1400" dirty="0">
                        <a:latin typeface="Arial" panose="020B0604020202020204" pitchFamily="34" charset="0"/>
                        <a:cs typeface="Arial" panose="020B0604020202020204" pitchFamily="34" charset="0"/>
                      </a:endParaRPr>
                    </a:p>
                  </a:txBody>
                  <a:tcPr/>
                </a:tc>
                <a:tc>
                  <a:txBody>
                    <a:bodyPr/>
                    <a:lstStyle/>
                    <a:p>
                      <a:pPr algn="r"/>
                      <a:r>
                        <a:rPr lang="en-ZA" sz="1400" b="0" dirty="0">
                          <a:latin typeface="Arial" panose="020B0604020202020204" pitchFamily="34" charset="0"/>
                          <a:cs typeface="Arial" panose="020B0604020202020204" pitchFamily="34" charset="0"/>
                        </a:rPr>
                        <a:t>26 018 876</a:t>
                      </a:r>
                      <a:endParaRPr lang="en-GB" sz="1400" b="0" dirty="0">
                        <a:latin typeface="Arial" panose="020B0604020202020204" pitchFamily="34" charset="0"/>
                        <a:cs typeface="Arial" panose="020B0604020202020204" pitchFamily="34" charset="0"/>
                      </a:endParaRPr>
                    </a:p>
                  </a:txBody>
                  <a:tcPr/>
                </a:tc>
                <a:tc>
                  <a:txBody>
                    <a:bodyPr/>
                    <a:lstStyle/>
                    <a:p>
                      <a:pPr algn="r"/>
                      <a:r>
                        <a:rPr lang="en-ZA" sz="1400" dirty="0">
                          <a:latin typeface="Arial" panose="020B0604020202020204" pitchFamily="34" charset="0"/>
                          <a:cs typeface="Arial" panose="020B0604020202020204" pitchFamily="34" charset="0"/>
                        </a:rPr>
                        <a:t>14 436</a:t>
                      </a:r>
                      <a:r>
                        <a:rPr lang="en-ZA" sz="1400" baseline="0" dirty="0">
                          <a:latin typeface="Arial" panose="020B0604020202020204" pitchFamily="34" charset="0"/>
                          <a:cs typeface="Arial" panose="020B0604020202020204" pitchFamily="34" charset="0"/>
                        </a:rPr>
                        <a:t> 064</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184399290"/>
                  </a:ext>
                </a:extLst>
              </a:tr>
              <a:tr h="321618">
                <a:tc>
                  <a:txBody>
                    <a:bodyPr/>
                    <a:lstStyle/>
                    <a:p>
                      <a:r>
                        <a:rPr lang="en-ZA" sz="1400" dirty="0">
                          <a:latin typeface="Arial" panose="020B0604020202020204" pitchFamily="34" charset="0"/>
                          <a:cs typeface="Arial" panose="020B0604020202020204" pitchFamily="34" charset="0"/>
                        </a:rPr>
                        <a:t>Current Year</a:t>
                      </a:r>
                      <a:endParaRPr lang="en-GB" sz="1400" dirty="0">
                        <a:latin typeface="Arial" panose="020B0604020202020204" pitchFamily="34" charset="0"/>
                        <a:cs typeface="Arial" panose="020B0604020202020204" pitchFamily="34" charset="0"/>
                      </a:endParaRPr>
                    </a:p>
                  </a:txBody>
                  <a:tcPr/>
                </a:tc>
                <a:tc>
                  <a:txBody>
                    <a:bodyPr/>
                    <a:lstStyle/>
                    <a:p>
                      <a:pPr algn="r"/>
                      <a:r>
                        <a:rPr lang="en-ZA"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a:txBody>
                  <a:tcPr/>
                </a:tc>
                <a:tc>
                  <a:txBody>
                    <a:bodyPr/>
                    <a:lstStyle/>
                    <a:p>
                      <a:pPr algn="r"/>
                      <a:r>
                        <a:rPr lang="en-ZA" sz="1400" dirty="0">
                          <a:latin typeface="Arial" panose="020B0604020202020204" pitchFamily="34" charset="0"/>
                          <a:cs typeface="Arial" panose="020B0604020202020204" pitchFamily="34" charset="0"/>
                        </a:rPr>
                        <a:t>10 368 409</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581389123"/>
                  </a:ext>
                </a:extLst>
              </a:tr>
              <a:tr h="321618">
                <a:tc>
                  <a:txBody>
                    <a:bodyPr/>
                    <a:lstStyle/>
                    <a:p>
                      <a:r>
                        <a:rPr lang="en-ZA" sz="1400" dirty="0">
                          <a:latin typeface="Arial" panose="020B0604020202020204" pitchFamily="34" charset="0"/>
                          <a:cs typeface="Arial" panose="020B0604020202020204" pitchFamily="34" charset="0"/>
                        </a:rPr>
                        <a:t>Condoned</a:t>
                      </a:r>
                      <a:endParaRPr lang="en-GB" sz="1400" dirty="0">
                        <a:latin typeface="Arial" panose="020B0604020202020204" pitchFamily="34" charset="0"/>
                        <a:cs typeface="Arial" panose="020B0604020202020204" pitchFamily="34" charset="0"/>
                      </a:endParaRPr>
                    </a:p>
                  </a:txBody>
                  <a:tcPr/>
                </a:tc>
                <a:tc>
                  <a:txBody>
                    <a:bodyPr/>
                    <a:lstStyle/>
                    <a:p>
                      <a:pPr algn="r"/>
                      <a:r>
                        <a:rPr lang="en-GB" sz="1400" dirty="0">
                          <a:latin typeface="Arial" panose="020B0604020202020204" pitchFamily="34" charset="0"/>
                          <a:cs typeface="Arial" panose="020B0604020202020204" pitchFamily="34" charset="0"/>
                        </a:rPr>
                        <a:t>-</a:t>
                      </a:r>
                    </a:p>
                  </a:txBody>
                  <a:tcPr/>
                </a:tc>
                <a:tc>
                  <a:txBody>
                    <a:bodyPr/>
                    <a:lstStyle/>
                    <a:p>
                      <a:pPr algn="r"/>
                      <a:r>
                        <a:rPr lang="en-ZA" sz="1400" dirty="0">
                          <a:latin typeface="Arial" panose="020B0604020202020204" pitchFamily="34" charset="0"/>
                          <a:cs typeface="Arial" panose="020B0604020202020204" pitchFamily="34" charset="0"/>
                        </a:rPr>
                        <a:t>(2 435 094)</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01014694"/>
                  </a:ext>
                </a:extLst>
              </a:tr>
              <a:tr h="321618">
                <a:tc>
                  <a:txBody>
                    <a:bodyPr/>
                    <a:lstStyle/>
                    <a:p>
                      <a:r>
                        <a:rPr lang="en-ZA" sz="1400" b="1" dirty="0">
                          <a:latin typeface="Arial" panose="020B0604020202020204" pitchFamily="34" charset="0"/>
                          <a:cs typeface="Arial" panose="020B0604020202020204" pitchFamily="34" charset="0"/>
                        </a:rPr>
                        <a:t>Closing</a:t>
                      </a:r>
                      <a:r>
                        <a:rPr lang="en-ZA" sz="1400" b="1" baseline="0" dirty="0">
                          <a:latin typeface="Arial" panose="020B0604020202020204" pitchFamily="34" charset="0"/>
                          <a:cs typeface="Arial" panose="020B0604020202020204" pitchFamily="34" charset="0"/>
                        </a:rPr>
                        <a:t> Balance</a:t>
                      </a:r>
                      <a:endParaRPr lang="en-GB" sz="1400" b="1" dirty="0">
                        <a:latin typeface="Arial" panose="020B0604020202020204" pitchFamily="34" charset="0"/>
                        <a:cs typeface="Arial" panose="020B0604020202020204" pitchFamily="34" charset="0"/>
                      </a:endParaRPr>
                    </a:p>
                  </a:txBody>
                  <a:tcPr/>
                </a:tc>
                <a:tc>
                  <a:txBody>
                    <a:bodyPr/>
                    <a:lstStyle/>
                    <a:p>
                      <a:pPr algn="r"/>
                      <a:r>
                        <a:rPr lang="en-ZA" sz="1400" b="1" dirty="0">
                          <a:latin typeface="Arial" panose="020B0604020202020204" pitchFamily="34" charset="0"/>
                          <a:cs typeface="Arial" panose="020B0604020202020204" pitchFamily="34" charset="0"/>
                        </a:rPr>
                        <a:t>26 018 876</a:t>
                      </a:r>
                      <a:endParaRPr lang="en-GB" sz="1400" b="1" dirty="0">
                        <a:latin typeface="Arial" panose="020B0604020202020204" pitchFamily="34" charset="0"/>
                        <a:cs typeface="Arial" panose="020B0604020202020204" pitchFamily="34" charset="0"/>
                      </a:endParaRPr>
                    </a:p>
                  </a:txBody>
                  <a:tcPr/>
                </a:tc>
                <a:tc>
                  <a:txBody>
                    <a:bodyPr/>
                    <a:lstStyle/>
                    <a:p>
                      <a:pPr algn="r"/>
                      <a:r>
                        <a:rPr lang="en-ZA" sz="1400" b="1" dirty="0">
                          <a:latin typeface="Arial" panose="020B0604020202020204" pitchFamily="34" charset="0"/>
                          <a:cs typeface="Arial" panose="020B0604020202020204" pitchFamily="34" charset="0"/>
                        </a:rPr>
                        <a:t>26 018 876</a:t>
                      </a:r>
                      <a:endParaRPr lang="en-GB"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43052768"/>
                  </a:ext>
                </a:extLst>
              </a:tr>
            </a:tbl>
          </a:graphicData>
        </a:graphic>
      </p:graphicFrame>
      <p:sp>
        <p:nvSpPr>
          <p:cNvPr id="7" name="Rectangle 6"/>
          <p:cNvSpPr/>
          <p:nvPr/>
        </p:nvSpPr>
        <p:spPr>
          <a:xfrm>
            <a:off x="628650" y="2573380"/>
            <a:ext cx="7886700" cy="3754874"/>
          </a:xfrm>
          <a:prstGeom prst="rect">
            <a:avLst/>
          </a:prstGeom>
        </p:spPr>
        <p:txBody>
          <a:bodyPr wrap="square">
            <a:spAutoFit/>
          </a:bodyPr>
          <a:lstStyle/>
          <a:p>
            <a:pPr algn="just"/>
            <a:r>
              <a:rPr lang="en-GB" sz="1400" dirty="0">
                <a:latin typeface="Arial" panose="020B0604020202020204" pitchFamily="34" charset="0"/>
                <a:cs typeface="Arial" panose="020B0604020202020204" pitchFamily="34" charset="0"/>
              </a:rPr>
              <a:t>There was no irregular expenditure in FY2018/19.</a:t>
            </a:r>
          </a:p>
          <a:p>
            <a:pPr algn="just"/>
            <a:endParaRPr lang="en-GB" sz="1400" dirty="0">
              <a:latin typeface="Arial" panose="020B0604020202020204" pitchFamily="34" charset="0"/>
              <a:cs typeface="Arial" panose="020B0604020202020204" pitchFamily="34" charset="0"/>
            </a:endParaRPr>
          </a:p>
          <a:p>
            <a:pPr algn="just"/>
            <a:r>
              <a:rPr lang="en-GB" sz="1400" dirty="0">
                <a:latin typeface="Arial" panose="020B0604020202020204" pitchFamily="34" charset="0"/>
                <a:cs typeface="Arial" panose="020B0604020202020204" pitchFamily="34" charset="0"/>
              </a:rPr>
              <a:t>Opening balance of the irregular expenditure consists mainly of the following</a:t>
            </a:r>
            <a:r>
              <a:rPr lang="en-ZA" sz="1400" dirty="0">
                <a:latin typeface="Arial" panose="020B0604020202020204" pitchFamily="34" charset="0"/>
                <a:cs typeface="Arial" panose="020B0604020202020204" pitchFamily="34" charset="0"/>
              </a:rPr>
              <a:t>:</a:t>
            </a:r>
          </a:p>
          <a:p>
            <a:pPr marL="342900" indent="-342900" algn="just">
              <a:buAutoNum type="arabicPeriod"/>
            </a:pPr>
            <a:r>
              <a:rPr lang="en-ZA" sz="1400" dirty="0">
                <a:latin typeface="Arial" panose="020B0604020202020204" pitchFamily="34" charset="0"/>
                <a:cs typeface="Arial" panose="020B0604020202020204" pitchFamily="34" charset="0"/>
              </a:rPr>
              <a:t>Increase in scope of work of R6.9m in terms of National Treasury instruction note 3, but the percentage used was related to construction contracts and not goods and services (dispute on interpretation)</a:t>
            </a:r>
          </a:p>
          <a:p>
            <a:pPr marL="342900" indent="-342900" algn="just">
              <a:buAutoNum type="arabicPeriod"/>
            </a:pPr>
            <a:endParaRPr lang="en-ZA" sz="1400" dirty="0">
              <a:latin typeface="Arial" panose="020B0604020202020204" pitchFamily="34" charset="0"/>
              <a:cs typeface="Arial" panose="020B0604020202020204" pitchFamily="34" charset="0"/>
            </a:endParaRPr>
          </a:p>
          <a:p>
            <a:pPr marL="342900" indent="-342900" algn="just">
              <a:buAutoNum type="arabicPeriod"/>
            </a:pPr>
            <a:r>
              <a:rPr lang="en-ZA" sz="1400" dirty="0">
                <a:latin typeface="Arial" panose="020B0604020202020204" pitchFamily="34" charset="0"/>
                <a:cs typeface="Arial" panose="020B0604020202020204" pitchFamily="34" charset="0"/>
              </a:rPr>
              <a:t>In 2017 the Minister condoned the lease rental for the period, however the amount that was ratified was only for the FY2016/17 expenditure and not for the remaining contract value(R2.6m rental).</a:t>
            </a:r>
          </a:p>
          <a:p>
            <a:pPr marL="342900" indent="-342900" algn="just">
              <a:buAutoNum type="arabicPeriod"/>
            </a:pPr>
            <a:endParaRPr lang="en-ZA" sz="1400" dirty="0">
              <a:latin typeface="Arial" panose="020B0604020202020204" pitchFamily="34" charset="0"/>
              <a:cs typeface="Arial" panose="020B0604020202020204" pitchFamily="34" charset="0"/>
            </a:endParaRPr>
          </a:p>
          <a:p>
            <a:pPr marL="342900" indent="-342900" algn="just">
              <a:buAutoNum type="arabicPeriod"/>
            </a:pPr>
            <a:r>
              <a:rPr lang="en-ZA" sz="1400" dirty="0">
                <a:latin typeface="Arial" panose="020B0604020202020204" pitchFamily="34" charset="0"/>
                <a:cs typeface="Arial" panose="020B0604020202020204" pitchFamily="34" charset="0"/>
              </a:rPr>
              <a:t>Legal services procured of R2m based on single source which should have been approved by National Treasury</a:t>
            </a:r>
          </a:p>
          <a:p>
            <a:pPr marL="342900" indent="-342900" algn="just">
              <a:buAutoNum type="arabicPeriod"/>
            </a:pPr>
            <a:endParaRPr lang="en-ZA" sz="1400" dirty="0">
              <a:latin typeface="Arial" panose="020B0604020202020204" pitchFamily="34" charset="0"/>
              <a:cs typeface="Arial" panose="020B0604020202020204" pitchFamily="34" charset="0"/>
            </a:endParaRPr>
          </a:p>
          <a:p>
            <a:pPr marL="342900" indent="-342900" algn="just">
              <a:buAutoNum type="arabicPeriod"/>
            </a:pPr>
            <a:r>
              <a:rPr lang="en-ZA" sz="1400" dirty="0">
                <a:latin typeface="Arial" panose="020B0604020202020204" pitchFamily="34" charset="0"/>
                <a:cs typeface="Arial" panose="020B0604020202020204" pitchFamily="34" charset="0"/>
              </a:rPr>
              <a:t>Company secretary services procured in 2016, prior to the of National Treasury instruction note 3 becoming effective, however auditors classified cost as irregular as procured through single source basis (R1m).</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90461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Annual Financial Statements</a:t>
            </a:r>
            <a:br>
              <a:rPr lang="en-US" dirty="0">
                <a:latin typeface="Arial"/>
                <a:cs typeface="Arial"/>
              </a:rPr>
            </a:br>
            <a:r>
              <a:rPr lang="en-US" dirty="0">
                <a:latin typeface="Arial"/>
                <a:cs typeface="Arial"/>
              </a:rPr>
              <a:t/>
            </a:r>
            <a:br>
              <a:rPr lang="en-US" dirty="0">
                <a:latin typeface="Arial"/>
                <a:cs typeface="Arial"/>
              </a:rPr>
            </a:br>
            <a:r>
              <a:rPr lang="en-US" dirty="0">
                <a:latin typeface="Arial"/>
                <a:cs typeface="Arial"/>
              </a:rPr>
              <a:t>Government Funded Obligations</a:t>
            </a:r>
          </a:p>
        </p:txBody>
      </p:sp>
      <p:sp>
        <p:nvSpPr>
          <p:cNvPr id="6" name="Slide Number Placeholder 5"/>
          <p:cNvSpPr>
            <a:spLocks noGrp="1"/>
          </p:cNvSpPr>
          <p:nvPr>
            <p:ph type="sldNum" sz="quarter" idx="12"/>
          </p:nvPr>
        </p:nvSpPr>
        <p:spPr/>
        <p:txBody>
          <a:bodyPr/>
          <a:lstStyle/>
          <a:p>
            <a:fld id="{46951B9D-3A39-4F33-98A3-630E47313599}" type="slidenum">
              <a:rPr lang="en-US" smtClean="0"/>
              <a:pPr/>
              <a:t>29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737596357"/>
              </p:ext>
            </p:extLst>
          </p:nvPr>
        </p:nvGraphicFramePr>
        <p:xfrm>
          <a:off x="628650" y="1747709"/>
          <a:ext cx="7886699" cy="3036326"/>
        </p:xfrm>
        <a:graphic>
          <a:graphicData uri="http://schemas.openxmlformats.org/drawingml/2006/table">
            <a:tbl>
              <a:tblPr bandRow="1" bandCol="1"/>
              <a:tblGrid>
                <a:gridCol w="3052277">
                  <a:extLst>
                    <a:ext uri="{9D8B030D-6E8A-4147-A177-3AD203B41FA5}">
                      <a16:colId xmlns:a16="http://schemas.microsoft.com/office/drawing/2014/main" xmlns="" val="20000"/>
                    </a:ext>
                  </a:extLst>
                </a:gridCol>
                <a:gridCol w="1611474">
                  <a:extLst>
                    <a:ext uri="{9D8B030D-6E8A-4147-A177-3AD203B41FA5}">
                      <a16:colId xmlns:a16="http://schemas.microsoft.com/office/drawing/2014/main" xmlns="" val="20001"/>
                    </a:ext>
                  </a:extLst>
                </a:gridCol>
                <a:gridCol w="1611474">
                  <a:extLst>
                    <a:ext uri="{9D8B030D-6E8A-4147-A177-3AD203B41FA5}">
                      <a16:colId xmlns:a16="http://schemas.microsoft.com/office/drawing/2014/main" xmlns="" val="20004"/>
                    </a:ext>
                  </a:extLst>
                </a:gridCol>
                <a:gridCol w="1611474">
                  <a:extLst>
                    <a:ext uri="{9D8B030D-6E8A-4147-A177-3AD203B41FA5}">
                      <a16:colId xmlns:a16="http://schemas.microsoft.com/office/drawing/2014/main" xmlns="" val="20005"/>
                    </a:ext>
                  </a:extLst>
                </a:gridCol>
              </a:tblGrid>
              <a:tr h="1078772">
                <a:tc>
                  <a:txBody>
                    <a:bodyPr/>
                    <a:lstStyle/>
                    <a:p>
                      <a:pPr algn="ctr" fontAlgn="b"/>
                      <a:r>
                        <a:rPr lang="en-ZA" sz="1400" b="1" i="0" u="none" strike="noStrike" dirty="0">
                          <a:solidFill>
                            <a:srgbClr val="FFFFFF"/>
                          </a:solidFill>
                          <a:effectLst/>
                          <a:latin typeface="Arial"/>
                          <a:cs typeface="Arial"/>
                        </a:rPr>
                        <a:t> </a:t>
                      </a:r>
                    </a:p>
                  </a:txBody>
                  <a:tcPr marL="7620" marR="7620" marT="7620"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a:solidFill>
                            <a:srgbClr val="FFFFFF"/>
                          </a:solidFill>
                          <a:effectLst/>
                          <a:latin typeface="Arial"/>
                          <a:cs typeface="Arial"/>
                        </a:rPr>
                        <a:t>Opening balance </a:t>
                      </a:r>
                      <a:br>
                        <a:rPr lang="en-US" sz="1400" b="1" i="0" u="none" strike="noStrike" dirty="0">
                          <a:solidFill>
                            <a:srgbClr val="FFFFFF"/>
                          </a:solidFill>
                          <a:effectLst/>
                          <a:latin typeface="Arial"/>
                          <a:cs typeface="Arial"/>
                        </a:rPr>
                      </a:br>
                      <a:r>
                        <a:rPr lang="en-US" sz="1400" b="1" i="0" u="none" strike="noStrike" dirty="0">
                          <a:solidFill>
                            <a:srgbClr val="FFFFFF"/>
                          </a:solidFill>
                          <a:effectLst/>
                          <a:latin typeface="Arial"/>
                          <a:cs typeface="Arial"/>
                        </a:rPr>
                        <a:t>at beginning </a:t>
                      </a:r>
                      <a:br>
                        <a:rPr lang="en-US" sz="1400" b="1" i="0" u="none" strike="noStrike" dirty="0">
                          <a:solidFill>
                            <a:srgbClr val="FFFFFF"/>
                          </a:solidFill>
                          <a:effectLst/>
                          <a:latin typeface="Arial"/>
                          <a:cs typeface="Arial"/>
                        </a:rPr>
                      </a:br>
                      <a:r>
                        <a:rPr lang="en-US" sz="1400" b="1" i="0" u="none" strike="noStrike" dirty="0">
                          <a:solidFill>
                            <a:srgbClr val="FFFFFF"/>
                          </a:solidFill>
                          <a:effectLst/>
                          <a:latin typeface="Arial"/>
                          <a:cs typeface="Arial"/>
                        </a:rPr>
                        <a:t>of the year</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b"/>
                      <a:r>
                        <a:rPr lang="en-US" sz="1400" b="1" i="0" u="none" strike="noStrike" kern="1200" dirty="0">
                          <a:solidFill>
                            <a:srgbClr val="FFFFFF"/>
                          </a:solidFill>
                          <a:effectLst/>
                          <a:latin typeface="Arial"/>
                          <a:ea typeface="+mn-ea"/>
                          <a:cs typeface="Arial"/>
                        </a:rPr>
                        <a:t>Interest earned</a:t>
                      </a:r>
                      <a:br>
                        <a:rPr lang="en-US" sz="1400" b="1" i="0" u="none" strike="noStrike" kern="1200" dirty="0">
                          <a:solidFill>
                            <a:srgbClr val="FFFFFF"/>
                          </a:solidFill>
                          <a:effectLst/>
                          <a:latin typeface="Arial"/>
                          <a:ea typeface="+mn-ea"/>
                          <a:cs typeface="Arial"/>
                        </a:rPr>
                      </a:br>
                      <a:r>
                        <a:rPr lang="en-US" sz="1400" b="1" i="0" u="none" strike="noStrike" kern="1200" dirty="0">
                          <a:solidFill>
                            <a:srgbClr val="FFFFFF"/>
                          </a:solidFill>
                          <a:effectLst/>
                          <a:latin typeface="Arial"/>
                          <a:ea typeface="+mn-ea"/>
                          <a:cs typeface="Arial"/>
                        </a:rPr>
                        <a:t> on investment </a:t>
                      </a:r>
                      <a:br>
                        <a:rPr lang="en-US" sz="1400" b="1" i="0" u="none" strike="noStrike" kern="1200" dirty="0">
                          <a:solidFill>
                            <a:srgbClr val="FFFFFF"/>
                          </a:solidFill>
                          <a:effectLst/>
                          <a:latin typeface="Arial"/>
                          <a:ea typeface="+mn-ea"/>
                          <a:cs typeface="Arial"/>
                        </a:rPr>
                      </a:br>
                      <a:r>
                        <a:rPr lang="en-US" sz="1400" b="1" i="0" u="none" strike="noStrike" kern="1200" dirty="0">
                          <a:solidFill>
                            <a:srgbClr val="FFFFFF"/>
                          </a:solidFill>
                          <a:effectLst/>
                          <a:latin typeface="Arial"/>
                          <a:ea typeface="+mn-ea"/>
                          <a:cs typeface="Arial"/>
                        </a:rPr>
                        <a:t>of funds</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fontAlgn="b"/>
                      <a:r>
                        <a:rPr lang="en-US" sz="1400" b="1" i="0" u="none" strike="noStrike" dirty="0">
                          <a:solidFill>
                            <a:srgbClr val="FFFFFF"/>
                          </a:solidFill>
                          <a:effectLst/>
                          <a:latin typeface="Arial"/>
                          <a:cs typeface="Arial"/>
                        </a:rPr>
                        <a:t>Closing balance </a:t>
                      </a:r>
                      <a:br>
                        <a:rPr lang="en-US" sz="1400" b="1" i="0" u="none" strike="noStrike" dirty="0">
                          <a:solidFill>
                            <a:srgbClr val="FFFFFF"/>
                          </a:solidFill>
                          <a:effectLst/>
                          <a:latin typeface="Arial"/>
                          <a:cs typeface="Arial"/>
                        </a:rPr>
                      </a:br>
                      <a:r>
                        <a:rPr lang="en-US" sz="1400" b="1" i="0" u="none" strike="noStrike" dirty="0">
                          <a:solidFill>
                            <a:srgbClr val="FFFFFF"/>
                          </a:solidFill>
                          <a:effectLst/>
                          <a:latin typeface="Arial"/>
                          <a:cs typeface="Arial"/>
                        </a:rPr>
                        <a:t>at the end </a:t>
                      </a:r>
                      <a:br>
                        <a:rPr lang="en-US" sz="1400" b="1" i="0" u="none" strike="noStrike" dirty="0">
                          <a:solidFill>
                            <a:srgbClr val="FFFFFF"/>
                          </a:solidFill>
                          <a:effectLst/>
                          <a:latin typeface="Arial"/>
                          <a:cs typeface="Arial"/>
                        </a:rPr>
                      </a:br>
                      <a:r>
                        <a:rPr lang="en-US" sz="1400" b="1" i="0" u="none" strike="noStrike" dirty="0">
                          <a:solidFill>
                            <a:srgbClr val="FFFFFF"/>
                          </a:solidFill>
                          <a:effectLst/>
                          <a:latin typeface="Arial"/>
                          <a:cs typeface="Arial"/>
                        </a:rPr>
                        <a:t>of the year</a:t>
                      </a:r>
                    </a:p>
                  </a:txBody>
                  <a:tcPr marL="7620" marR="7620" marT="7620"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xmlns="" val="10000"/>
                  </a:ext>
                </a:extLst>
              </a:tr>
              <a:tr h="432550">
                <a:tc>
                  <a:txBody>
                    <a:bodyPr/>
                    <a:lstStyle/>
                    <a:p>
                      <a:pPr algn="l" fontAlgn="b"/>
                      <a:r>
                        <a:rPr lang="en-ZA" sz="1400" b="0" i="0" u="none" strike="noStrike" dirty="0">
                          <a:solidFill>
                            <a:srgbClr val="000000"/>
                          </a:solidFill>
                          <a:effectLst/>
                          <a:latin typeface="Arial"/>
                          <a:cs typeface="Arial"/>
                        </a:rPr>
                        <a:t>Township establishment</a:t>
                      </a: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3 932 639</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334 793</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4 267 432</a:t>
                      </a: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xmlns="" val="10001"/>
                  </a:ext>
                </a:extLst>
              </a:tr>
              <a:tr h="648826">
                <a:tc>
                  <a:txBody>
                    <a:bodyPr/>
                    <a:lstStyle/>
                    <a:p>
                      <a:pPr algn="l" fontAlgn="b"/>
                      <a:r>
                        <a:rPr lang="en-US" sz="1400" b="0" i="0" u="none" strike="noStrike" dirty="0">
                          <a:solidFill>
                            <a:srgbClr val="000000"/>
                          </a:solidFill>
                          <a:effectLst/>
                          <a:latin typeface="Arial"/>
                          <a:cs typeface="Arial"/>
                        </a:rPr>
                        <a:t>Costs related to Deed of Settlement</a:t>
                      </a: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6 742 777</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572 458</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marL="0" algn="r" defTabSz="914400" rtl="0" eaLnBrk="1" fontAlgn="b" latinLnBrk="0" hangingPunct="1"/>
                      <a:r>
                        <a:rPr lang="en-US" sz="1400" b="0" i="0" u="none" strike="noStrike" kern="1200" dirty="0">
                          <a:solidFill>
                            <a:schemeClr val="tx1"/>
                          </a:solidFill>
                          <a:effectLst/>
                          <a:latin typeface="Arial"/>
                          <a:ea typeface="+mn-ea"/>
                          <a:cs typeface="Arial"/>
                        </a:rPr>
                        <a:t>7 315 235</a:t>
                      </a: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xmlns="" val="10002"/>
                  </a:ext>
                </a:extLst>
              </a:tr>
              <a:tr h="876178">
                <a:tc>
                  <a:txBody>
                    <a:bodyPr/>
                    <a:lstStyle/>
                    <a:p>
                      <a:pPr algn="l" fontAlgn="b"/>
                      <a:endParaRPr lang="en-ZA" sz="1400" b="0" i="0" u="none" strike="noStrike" dirty="0">
                        <a:solidFill>
                          <a:srgbClr val="000000"/>
                        </a:solidFill>
                        <a:effectLst/>
                        <a:latin typeface="Arial"/>
                        <a:cs typeface="Arial"/>
                      </a:endParaRPr>
                    </a:p>
                    <a:p>
                      <a:pPr algn="l" fontAlgn="b"/>
                      <a:r>
                        <a:rPr lang="en-ZA" sz="1400" b="1" i="0" u="none" strike="noStrike" dirty="0">
                          <a:solidFill>
                            <a:srgbClr val="000000"/>
                          </a:solidFill>
                          <a:effectLst/>
                          <a:latin typeface="Arial"/>
                          <a:cs typeface="Arial"/>
                        </a:rPr>
                        <a:t>Total government funded obligations</a:t>
                      </a:r>
                    </a:p>
                    <a:p>
                      <a:pPr algn="l" fontAlgn="b"/>
                      <a:endParaRPr lang="en-ZA" sz="1400" b="0" i="0" u="none" strike="noStrike" dirty="0">
                        <a:solidFill>
                          <a:srgbClr val="000000"/>
                        </a:solidFill>
                        <a:effectLst/>
                        <a:latin typeface="Arial"/>
                        <a:cs typeface="Arial"/>
                      </a:endParaRPr>
                    </a:p>
                  </a:txBody>
                  <a:tcPr marL="7620" marR="7620" marT="762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DEBF7"/>
                    </a:solidFill>
                  </a:tcPr>
                </a:tc>
                <a:tc>
                  <a:txBody>
                    <a:bodyPr/>
                    <a:lstStyle/>
                    <a:p>
                      <a:pPr algn="r" fontAlgn="b"/>
                      <a:r>
                        <a:rPr lang="en-ZA" sz="1400" b="1" i="0" u="none" strike="noStrike" dirty="0">
                          <a:solidFill>
                            <a:schemeClr val="tx1"/>
                          </a:solidFill>
                          <a:effectLst/>
                          <a:latin typeface="Arial"/>
                          <a:cs typeface="Arial"/>
                        </a:rPr>
                        <a:t>10 675 416</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ZA" sz="1400" b="1" i="0" u="none" strike="noStrike" dirty="0">
                          <a:solidFill>
                            <a:schemeClr val="tx1"/>
                          </a:solidFill>
                          <a:effectLst/>
                          <a:latin typeface="Arial"/>
                          <a:cs typeface="Arial"/>
                        </a:rPr>
                        <a:t>907 251</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r" fontAlgn="b"/>
                      <a:r>
                        <a:rPr lang="en-ZA" sz="1400" b="1" i="0" u="none" strike="noStrike" dirty="0">
                          <a:solidFill>
                            <a:schemeClr val="tx1"/>
                          </a:solidFill>
                          <a:effectLst/>
                          <a:latin typeface="Arial"/>
                          <a:cs typeface="Arial"/>
                        </a:rPr>
                        <a:t>11 582 667</a:t>
                      </a:r>
                    </a:p>
                  </a:txBody>
                  <a:tcPr marL="7620" marR="7620" marT="7620"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2938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59515" y="2985055"/>
            <a:ext cx="7886700" cy="1011407"/>
          </a:xfrm>
        </p:spPr>
        <p:txBody>
          <a:bodyPr>
            <a:normAutofit fontScale="90000"/>
          </a:bodyPr>
          <a:lstStyle/>
          <a:p>
            <a:r>
              <a:rPr lang="en-US" sz="2200" dirty="0">
                <a:latin typeface="Arial"/>
                <a:cs typeface="Arial"/>
              </a:rPr>
              <a:t/>
            </a:r>
            <a:br>
              <a:rPr lang="en-US" sz="2200" dirty="0">
                <a:latin typeface="Arial"/>
                <a:cs typeface="Arial"/>
              </a:rPr>
            </a:br>
            <a:r>
              <a:rPr lang="en-US" sz="2200" dirty="0">
                <a:solidFill>
                  <a:schemeClr val="tx1"/>
                </a:solidFill>
                <a:latin typeface="Arial"/>
                <a:cs typeface="Arial"/>
              </a:rPr>
              <a:t/>
            </a:r>
            <a:br>
              <a:rPr lang="en-US" sz="2200" dirty="0">
                <a:solidFill>
                  <a:schemeClr val="tx1"/>
                </a:solidFill>
                <a:latin typeface="Arial"/>
                <a:cs typeface="Arial"/>
              </a:rPr>
            </a:br>
            <a:r>
              <a:rPr lang="en-US" dirty="0">
                <a:latin typeface="Arial"/>
                <a:cs typeface="Arial"/>
              </a:rPr>
              <a:t>Key Focal Areas FY2018/19</a:t>
            </a:r>
            <a:endParaRPr lang="en-ZA" sz="1800" dirty="0">
              <a:solidFill>
                <a:schemeClr val="tx1"/>
              </a:solidFill>
              <a:latin typeface="Arial"/>
              <a:cs typeface="Arial"/>
            </a:endParaRPr>
          </a:p>
        </p:txBody>
      </p:sp>
    </p:spTree>
    <p:extLst>
      <p:ext uri="{BB962C8B-B14F-4D97-AF65-F5344CB8AC3E}">
        <p14:creationId xmlns:p14="http://schemas.microsoft.com/office/powerpoint/2010/main" xmlns="" val="236002160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a:cs typeface="Arial"/>
              </a:rPr>
              <a:t> </a:t>
            </a:r>
            <a:r>
              <a:rPr lang="en-US" dirty="0">
                <a:latin typeface="Arial"/>
                <a:cs typeface="Arial"/>
              </a:rPr>
              <a:t>O</a:t>
            </a:r>
            <a:r>
              <a:rPr lang="en-US" b="1" dirty="0">
                <a:latin typeface="Arial"/>
                <a:cs typeface="Arial"/>
              </a:rPr>
              <a:t>ther Financial </a:t>
            </a:r>
            <a:r>
              <a:rPr lang="en-US" dirty="0">
                <a:latin typeface="Arial"/>
                <a:cs typeface="Arial"/>
              </a:rPr>
              <a:t>M</a:t>
            </a:r>
            <a:r>
              <a:rPr lang="en-US" b="1" dirty="0">
                <a:latin typeface="Arial"/>
                <a:cs typeface="Arial"/>
              </a:rPr>
              <a:t>atters at 31 March 2019  </a:t>
            </a:r>
            <a:endParaRPr lang="en-US" dirty="0">
              <a:latin typeface="Arial"/>
              <a:cs typeface="Arial"/>
            </a:endParaRPr>
          </a:p>
        </p:txBody>
      </p:sp>
      <p:sp>
        <p:nvSpPr>
          <p:cNvPr id="3" name="Content Placeholder 2"/>
          <p:cNvSpPr>
            <a:spLocks noGrp="1"/>
          </p:cNvSpPr>
          <p:nvPr>
            <p:ph idx="1"/>
          </p:nvPr>
        </p:nvSpPr>
        <p:spPr/>
        <p:txBody>
          <a:bodyPr/>
          <a:lstStyle/>
          <a:p>
            <a:pPr marL="0" indent="0">
              <a:buNone/>
            </a:pPr>
            <a:r>
              <a:rPr lang="en-US" b="1" dirty="0">
                <a:latin typeface="Arial"/>
                <a:cs typeface="Arial"/>
              </a:rPr>
              <a:t>Borrowings </a:t>
            </a:r>
          </a:p>
          <a:p>
            <a:pPr marL="285750" indent="-285750">
              <a:buFont typeface="Wingdings" panose="05000000000000000000" pitchFamily="2" charset="2"/>
              <a:buChar char="§"/>
            </a:pPr>
            <a:r>
              <a:rPr lang="en-GB" dirty="0">
                <a:latin typeface="Arial"/>
                <a:cs typeface="Arial"/>
              </a:rPr>
              <a:t>The Company currently does not have any borrowings.</a:t>
            </a:r>
          </a:p>
          <a:p>
            <a:endParaRPr lang="en-GB" dirty="0">
              <a:latin typeface="Arial"/>
              <a:cs typeface="Arial"/>
            </a:endParaRPr>
          </a:p>
          <a:p>
            <a:r>
              <a:rPr lang="en-GB" dirty="0">
                <a:latin typeface="Arial"/>
                <a:cs typeface="Arial"/>
              </a:rPr>
              <a:t> </a:t>
            </a:r>
            <a:r>
              <a:rPr lang="en-US" b="1" dirty="0">
                <a:latin typeface="Arial"/>
                <a:cs typeface="Arial"/>
              </a:rPr>
              <a:t>Dividends</a:t>
            </a:r>
          </a:p>
          <a:p>
            <a:pPr marL="285750" indent="-285750">
              <a:buFont typeface="Wingdings" panose="05000000000000000000" pitchFamily="2" charset="2"/>
              <a:buChar char="§"/>
            </a:pPr>
            <a:r>
              <a:rPr lang="en-US" dirty="0">
                <a:latin typeface="Arial"/>
                <a:cs typeface="Arial"/>
              </a:rPr>
              <a:t>No dividends were declared (2018: Nil)</a:t>
            </a:r>
          </a:p>
          <a:p>
            <a:pPr marL="285750" indent="-285750">
              <a:buFont typeface="Wingdings" panose="05000000000000000000" pitchFamily="2" charset="2"/>
              <a:buChar char="§"/>
            </a:pPr>
            <a:endParaRPr lang="en-US" dirty="0">
              <a:latin typeface="Arial"/>
              <a:cs typeface="Arial"/>
            </a:endParaRPr>
          </a:p>
          <a:p>
            <a:endParaRPr lang="en-US" dirty="0">
              <a:latin typeface="Arial"/>
              <a:cs typeface="Arial"/>
            </a:endParaRPr>
          </a:p>
        </p:txBody>
      </p:sp>
      <p:sp>
        <p:nvSpPr>
          <p:cNvPr id="4" name="Slide Number Placeholder 3"/>
          <p:cNvSpPr>
            <a:spLocks noGrp="1"/>
          </p:cNvSpPr>
          <p:nvPr>
            <p:ph type="sldNum" sz="quarter" idx="12"/>
          </p:nvPr>
        </p:nvSpPr>
        <p:spPr/>
        <p:txBody>
          <a:bodyPr/>
          <a:lstStyle/>
          <a:p>
            <a:pPr>
              <a:defRPr/>
            </a:pPr>
            <a:fld id="{46951B9D-3A39-4F33-98A3-630E47313599}" type="slidenum">
              <a:rPr lang="en-US" smtClean="0"/>
              <a:pPr>
                <a:defRPr/>
              </a:pPr>
              <a:t>30</a:t>
            </a:fld>
            <a:endParaRPr lang="en-US" dirty="0"/>
          </a:p>
        </p:txBody>
      </p:sp>
    </p:spTree>
    <p:extLst>
      <p:ext uri="{BB962C8B-B14F-4D97-AF65-F5344CB8AC3E}">
        <p14:creationId xmlns:p14="http://schemas.microsoft.com/office/powerpoint/2010/main" xmlns="" val="3468848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Future outlook</a:t>
            </a:r>
            <a:endParaRPr lang="en-ZA" dirty="0">
              <a:latin typeface="Arial"/>
              <a:cs typeface="Arial"/>
            </a:endParaRPr>
          </a:p>
        </p:txBody>
      </p:sp>
      <p:sp>
        <p:nvSpPr>
          <p:cNvPr id="7" name="Content Placeholder 6"/>
          <p:cNvSpPr>
            <a:spLocks noGrp="1"/>
          </p:cNvSpPr>
          <p:nvPr>
            <p:ph idx="1"/>
          </p:nvPr>
        </p:nvSpPr>
        <p:spPr>
          <a:xfrm>
            <a:off x="535720" y="823761"/>
            <a:ext cx="7886700" cy="5277315"/>
          </a:xfrm>
        </p:spPr>
        <p:txBody>
          <a:bodyPr/>
          <a:lstStyle/>
          <a:p>
            <a:pPr marL="285750" indent="-285750">
              <a:lnSpc>
                <a:spcPct val="150000"/>
              </a:lnSpc>
              <a:buFont typeface="Wingdings" charset="2"/>
              <a:buChar char="²"/>
            </a:pPr>
            <a:endParaRPr lang="en-US" dirty="0">
              <a:latin typeface="Arial"/>
              <a:cs typeface="Arial"/>
            </a:endParaRPr>
          </a:p>
          <a:p>
            <a:pPr marL="285750" indent="-285750">
              <a:lnSpc>
                <a:spcPct val="150000"/>
              </a:lnSpc>
              <a:buFont typeface="Arial" panose="020B0604020202020204" pitchFamily="34" charset="0"/>
              <a:buChar char="•"/>
            </a:pPr>
            <a:r>
              <a:rPr lang="en-US" sz="2000" dirty="0">
                <a:latin typeface="Arial"/>
                <a:cs typeface="Arial"/>
              </a:rPr>
              <a:t>Lack of adequate working capital </a:t>
            </a:r>
          </a:p>
          <a:p>
            <a:pPr marL="285750" indent="-285750">
              <a:lnSpc>
                <a:spcPct val="150000"/>
              </a:lnSpc>
              <a:buFont typeface="Arial" panose="020B0604020202020204" pitchFamily="34" charset="0"/>
              <a:buChar char="•"/>
            </a:pPr>
            <a:r>
              <a:rPr lang="en-GB" sz="2000" dirty="0">
                <a:latin typeface="Arial"/>
                <a:cs typeface="Arial"/>
              </a:rPr>
              <a:t>Execute the remaining Deed of Settlement Obligations : Handover of residential properties and Alexander Bay Township</a:t>
            </a:r>
          </a:p>
          <a:p>
            <a:pPr marL="285750" indent="-285750">
              <a:lnSpc>
                <a:spcPct val="150000"/>
              </a:lnSpc>
              <a:buFont typeface="Arial" panose="020B0604020202020204" pitchFamily="34" charset="0"/>
              <a:buChar char="•"/>
            </a:pPr>
            <a:r>
              <a:rPr lang="en-GB" sz="2000" dirty="0">
                <a:latin typeface="Arial"/>
                <a:cs typeface="Arial"/>
              </a:rPr>
              <a:t>Increase the confidence level of the current geological information</a:t>
            </a:r>
          </a:p>
          <a:p>
            <a:pPr marL="285750" indent="-285750">
              <a:lnSpc>
                <a:spcPct val="150000"/>
              </a:lnSpc>
              <a:buFont typeface="Arial" panose="020B0604020202020204" pitchFamily="34" charset="0"/>
              <a:buChar char="•"/>
            </a:pPr>
            <a:r>
              <a:rPr lang="en-US" sz="2000" dirty="0">
                <a:latin typeface="Arial"/>
                <a:cs typeface="Arial"/>
              </a:rPr>
              <a:t>Going Concern (Liquidity and Solvency – L/Term and S/Term)</a:t>
            </a:r>
          </a:p>
          <a:p>
            <a:pPr marL="285750" indent="-285750">
              <a:lnSpc>
                <a:spcPct val="150000"/>
              </a:lnSpc>
              <a:buFont typeface="Arial" panose="020B0604020202020204" pitchFamily="34" charset="0"/>
              <a:buChar char="•"/>
            </a:pPr>
            <a:r>
              <a:rPr lang="en-ZA" sz="2000" dirty="0">
                <a:latin typeface="Arial" panose="020B0604020202020204" pitchFamily="34" charset="0"/>
                <a:cs typeface="Arial" panose="020B0604020202020204" pitchFamily="34" charset="0"/>
              </a:rPr>
              <a:t>Review of mining contracts</a:t>
            </a:r>
          </a:p>
          <a:p>
            <a:pPr marL="285750" indent="-285750">
              <a:lnSpc>
                <a:spcPct val="150000"/>
              </a:lnSpc>
              <a:buFont typeface="Arial" panose="020B0604020202020204" pitchFamily="34" charset="0"/>
              <a:buChar char="•"/>
            </a:pPr>
            <a:r>
              <a:rPr lang="en-ZA" sz="2000" dirty="0">
                <a:latin typeface="Arial" panose="020B0604020202020204" pitchFamily="34" charset="0"/>
                <a:cs typeface="Arial" panose="020B0604020202020204" pitchFamily="34" charset="0"/>
              </a:rPr>
              <a:t>Review of the operating model for Alexkor and the PSJV</a:t>
            </a:r>
          </a:p>
          <a:p>
            <a:endParaRPr lang="en-US" dirty="0">
              <a:latin typeface="Arial"/>
              <a:cs typeface="Arial"/>
            </a:endParaRPr>
          </a:p>
          <a:p>
            <a:endParaRPr lang="en-ZA" dirty="0">
              <a:latin typeface="Arial"/>
              <a:cs typeface="Arial"/>
            </a:endParaRPr>
          </a:p>
          <a:p>
            <a:pPr marL="127000" lvl="1" indent="0">
              <a:buNone/>
            </a:pPr>
            <a:endParaRPr lang="en-US" dirty="0"/>
          </a:p>
        </p:txBody>
      </p:sp>
      <p:sp>
        <p:nvSpPr>
          <p:cNvPr id="3" name="Slide Number Placeholder 2"/>
          <p:cNvSpPr>
            <a:spLocks noGrp="1"/>
          </p:cNvSpPr>
          <p:nvPr>
            <p:ph type="sldNum" sz="quarter" idx="12"/>
          </p:nvPr>
        </p:nvSpPr>
        <p:spPr/>
        <p:txBody>
          <a:bodyPr/>
          <a:lstStyle/>
          <a:p>
            <a:fld id="{848B9F9C-3149-4584-AF86-1FA49F8A5CD2}" type="slidenum">
              <a:rPr lang="en-ZA" smtClean="0"/>
              <a:pPr/>
              <a:t>31</a:t>
            </a:fld>
            <a:endParaRPr lang="en-ZA"/>
          </a:p>
        </p:txBody>
      </p:sp>
    </p:spTree>
    <p:extLst>
      <p:ext uri="{BB962C8B-B14F-4D97-AF65-F5344CB8AC3E}">
        <p14:creationId xmlns:p14="http://schemas.microsoft.com/office/powerpoint/2010/main" xmlns="" val="2517678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ctr"/>
            <a:endParaRPr lang="en-US" dirty="0"/>
          </a:p>
          <a:p>
            <a:pPr algn="ctr"/>
            <a:endParaRPr lang="en-US" dirty="0"/>
          </a:p>
          <a:p>
            <a:pPr algn="ctr"/>
            <a:endParaRPr lang="en-US" dirty="0"/>
          </a:p>
          <a:p>
            <a:pPr algn="ctr"/>
            <a:endParaRPr lang="en-US" dirty="0"/>
          </a:p>
          <a:p>
            <a:pPr algn="ctr"/>
            <a:endParaRPr lang="en-US" dirty="0"/>
          </a:p>
          <a:p>
            <a:pPr algn="ctr"/>
            <a:r>
              <a:rPr lang="en-US" sz="2000" b="1" dirty="0">
                <a:latin typeface="Arial"/>
                <a:cs typeface="Arial"/>
              </a:rPr>
              <a:t>Thank you </a:t>
            </a:r>
            <a:endParaRPr lang="en-ZA" sz="2000" b="1" dirty="0">
              <a:latin typeface="Arial"/>
              <a:cs typeface="Arial"/>
            </a:endParaRPr>
          </a:p>
        </p:txBody>
      </p:sp>
      <p:sp>
        <p:nvSpPr>
          <p:cNvPr id="2" name="Slide Number Placeholder 1"/>
          <p:cNvSpPr>
            <a:spLocks noGrp="1"/>
          </p:cNvSpPr>
          <p:nvPr>
            <p:ph type="sldNum" sz="quarter" idx="12"/>
          </p:nvPr>
        </p:nvSpPr>
        <p:spPr/>
        <p:txBody>
          <a:bodyPr/>
          <a:lstStyle/>
          <a:p>
            <a:fld id="{848B9F9C-3149-4584-AF86-1FA49F8A5CD2}" type="slidenum">
              <a:rPr lang="en-ZA" smtClean="0"/>
              <a:pPr/>
              <a:t>32</a:t>
            </a:fld>
            <a:endParaRPr lang="en-ZA"/>
          </a:p>
        </p:txBody>
      </p:sp>
    </p:spTree>
    <p:extLst>
      <p:ext uri="{BB962C8B-B14F-4D97-AF65-F5344CB8AC3E}">
        <p14:creationId xmlns:p14="http://schemas.microsoft.com/office/powerpoint/2010/main" xmlns="" val="256808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9841" y="980661"/>
            <a:ext cx="8195504" cy="5149964"/>
          </a:xfrm>
        </p:spPr>
        <p:txBody>
          <a:bodyPr>
            <a:normAutofit/>
          </a:bodyPr>
          <a:lstStyle/>
          <a:p>
            <a:endParaRPr lang="en-ZA" sz="11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700" dirty="0">
                <a:latin typeface="Arial" panose="020B0604020202020204" pitchFamily="34" charset="0"/>
                <a:cs typeface="Arial" panose="020B0604020202020204" pitchFamily="34" charset="0"/>
              </a:rPr>
              <a:t>Disclaimer opinion</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 Matters raised by auditors:</a:t>
            </a:r>
          </a:p>
          <a:p>
            <a:pPr marL="641350" lvl="1"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Reckless trading </a:t>
            </a:r>
          </a:p>
          <a:p>
            <a:pPr marL="641350" lvl="1"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Going Concern</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No irregular expenditure in the 2018/19 financial year</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PSJV is technically insolvent</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Alexkor has short and long term liquidity challenges</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Reportable irregularity in respect of reckless trading</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Governance and compliance challenges</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DoS outstanding matters</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Loss for the year</a:t>
            </a:r>
          </a:p>
          <a:p>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ZA" dirty="0">
              <a:latin typeface="Arial" panose="020B0604020202020204" pitchFamily="34" charset="0"/>
              <a:cs typeface="Arial" panose="020B0604020202020204" pitchFamily="34" charset="0"/>
            </a:endParaRPr>
          </a:p>
          <a:p>
            <a:pPr lvl="0"/>
            <a:endParaRPr lang="en-ZA" sz="6000" dirty="0">
              <a:latin typeface="Arial" panose="020B0604020202020204" pitchFamily="34" charset="0"/>
              <a:cs typeface="Arial" panose="020B0604020202020204" pitchFamily="34" charset="0"/>
            </a:endParaRPr>
          </a:p>
          <a:p>
            <a:pPr lvl="0"/>
            <a:endParaRPr lang="en-ZA" sz="6000" dirty="0">
              <a:latin typeface="Arial" panose="020B0604020202020204" pitchFamily="34" charset="0"/>
              <a:cs typeface="Arial" panose="020B0604020202020204" pitchFamily="34" charset="0"/>
            </a:endParaRPr>
          </a:p>
          <a:p>
            <a:pPr lvl="0"/>
            <a:endParaRPr lang="en-US" sz="2000" dirty="0">
              <a:latin typeface="Arial" panose="020B0604020202020204" pitchFamily="34" charset="0"/>
              <a:cs typeface="Arial" panose="020B0604020202020204" pitchFamily="34" charset="0"/>
            </a:endParaRPr>
          </a:p>
          <a:p>
            <a:endParaRPr lang="en-ZA" dirty="0"/>
          </a:p>
        </p:txBody>
      </p:sp>
      <p:sp>
        <p:nvSpPr>
          <p:cNvPr id="13" name="Slide Number Placeholder 12"/>
          <p:cNvSpPr>
            <a:spLocks noGrp="1"/>
          </p:cNvSpPr>
          <p:nvPr>
            <p:ph type="sldNum" sz="quarter" idx="12"/>
          </p:nvPr>
        </p:nvSpPr>
        <p:spPr/>
        <p:txBody>
          <a:bodyPr/>
          <a:lstStyle/>
          <a:p>
            <a:fld id="{6C85FC78-64DF-844B-B7B4-0E8C55DD341A}" type="slidenum">
              <a:rPr lang="en-US" smtClean="0"/>
              <a:pPr/>
              <a:t>4</a:t>
            </a:fld>
            <a:endParaRPr lang="en-US" dirty="0"/>
          </a:p>
        </p:txBody>
      </p:sp>
      <p:sp>
        <p:nvSpPr>
          <p:cNvPr id="9" name="Title 3"/>
          <p:cNvSpPr>
            <a:spLocks noGrp="1"/>
          </p:cNvSpPr>
          <p:nvPr>
            <p:ph type="title"/>
          </p:nvPr>
        </p:nvSpPr>
        <p:spPr>
          <a:xfrm>
            <a:off x="629841" y="391760"/>
            <a:ext cx="7886700" cy="469631"/>
          </a:xfrm>
        </p:spPr>
        <p:txBody>
          <a:bodyPr>
            <a:normAutofit fontScale="90000"/>
          </a:bodyPr>
          <a:lstStyle/>
          <a:p>
            <a:r>
              <a:rPr lang="en-GB" altLang="zh-CN" dirty="0">
                <a:latin typeface="Arial" panose="020B0604020202020204" pitchFamily="34" charset="0"/>
                <a:cs typeface="Arial" panose="020B0604020202020204" pitchFamily="34" charset="0"/>
              </a:rPr>
              <a:t>Key Focal Areas FY2018/19</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
            </a:r>
            <a:br>
              <a:rPr lang="en-GB" altLang="zh-CN" dirty="0">
                <a:latin typeface="Arial" panose="020B0604020202020204" pitchFamily="34" charset="0"/>
                <a:cs typeface="Arial" panose="020B0604020202020204" pitchFamily="34" charset="0"/>
              </a:rPr>
            </a:br>
            <a:r>
              <a:rPr lang="en-GB" altLang="zh-CN" sz="1600" dirty="0">
                <a:latin typeface="Arial" panose="020B0604020202020204" pitchFamily="34" charset="0"/>
                <a:cs typeface="Arial" panose="020B0604020202020204" pitchFamily="34" charset="0"/>
              </a:rPr>
              <a:t> </a:t>
            </a: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5150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59515" y="2985055"/>
            <a:ext cx="7886700" cy="1011407"/>
          </a:xfrm>
        </p:spPr>
        <p:txBody>
          <a:bodyPr>
            <a:normAutofit fontScale="90000"/>
          </a:bodyPr>
          <a:lstStyle/>
          <a:p>
            <a:r>
              <a:rPr lang="en-US" sz="2200" dirty="0">
                <a:latin typeface="Arial"/>
                <a:cs typeface="Arial"/>
              </a:rPr>
              <a:t/>
            </a:r>
            <a:br>
              <a:rPr lang="en-US" sz="2200" dirty="0">
                <a:latin typeface="Arial"/>
                <a:cs typeface="Arial"/>
              </a:rPr>
            </a:br>
            <a:r>
              <a:rPr lang="en-US" sz="2200" dirty="0">
                <a:solidFill>
                  <a:schemeClr val="tx1"/>
                </a:solidFill>
                <a:latin typeface="Arial"/>
                <a:cs typeface="Arial"/>
              </a:rPr>
              <a:t/>
            </a:r>
            <a:br>
              <a:rPr lang="en-US" sz="2200" dirty="0">
                <a:solidFill>
                  <a:schemeClr val="tx1"/>
                </a:solidFill>
                <a:latin typeface="Arial"/>
                <a:cs typeface="Arial"/>
              </a:rPr>
            </a:br>
            <a:r>
              <a:rPr lang="en-US" dirty="0">
                <a:latin typeface="Arial"/>
                <a:cs typeface="Arial"/>
              </a:rPr>
              <a:t>Business Model</a:t>
            </a:r>
            <a:endParaRPr lang="en-ZA" sz="1800" dirty="0">
              <a:solidFill>
                <a:schemeClr val="tx1"/>
              </a:solidFill>
              <a:latin typeface="Arial"/>
              <a:cs typeface="Arial"/>
            </a:endParaRPr>
          </a:p>
        </p:txBody>
      </p:sp>
    </p:spTree>
    <p:extLst>
      <p:ext uri="{BB962C8B-B14F-4D97-AF65-F5344CB8AC3E}">
        <p14:creationId xmlns:p14="http://schemas.microsoft.com/office/powerpoint/2010/main" xmlns="" val="117132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Down 12">
            <a:extLst>
              <a:ext uri="{FF2B5EF4-FFF2-40B4-BE49-F238E27FC236}">
                <a16:creationId xmlns:a16="http://schemas.microsoft.com/office/drawing/2014/main" xmlns="" id="{42D06EFB-F67B-4DCF-8FEF-ACDF53F44F3B}"/>
              </a:ext>
            </a:extLst>
          </p:cNvPr>
          <p:cNvSpPr/>
          <p:nvPr/>
        </p:nvSpPr>
        <p:spPr>
          <a:xfrm rot="1883271">
            <a:off x="5416862" y="1600876"/>
            <a:ext cx="1041013" cy="1007165"/>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7CE6FD2-ABC4-4495-8F3A-885AAE114712}"/>
              </a:ext>
            </a:extLst>
          </p:cNvPr>
          <p:cNvSpPr>
            <a:spLocks noGrp="1"/>
          </p:cNvSpPr>
          <p:nvPr>
            <p:ph type="title"/>
          </p:nvPr>
        </p:nvSpPr>
        <p:spPr/>
        <p:txBody>
          <a:bodyPr/>
          <a:lstStyle/>
          <a:p>
            <a:r>
              <a:rPr lang="en-US" dirty="0"/>
              <a:t>Overview of Joint Venture </a:t>
            </a:r>
          </a:p>
        </p:txBody>
      </p:sp>
      <p:sp>
        <p:nvSpPr>
          <p:cNvPr id="4" name="Slide Number Placeholder 3">
            <a:extLst>
              <a:ext uri="{FF2B5EF4-FFF2-40B4-BE49-F238E27FC236}">
                <a16:creationId xmlns:a16="http://schemas.microsoft.com/office/drawing/2014/main" xmlns="" id="{6F6733AB-1462-4276-AF98-DEDB1956C3C1}"/>
              </a:ext>
            </a:extLst>
          </p:cNvPr>
          <p:cNvSpPr>
            <a:spLocks noGrp="1"/>
          </p:cNvSpPr>
          <p:nvPr>
            <p:ph type="sldNum" sz="quarter" idx="12"/>
          </p:nvPr>
        </p:nvSpPr>
        <p:spPr>
          <a:xfrm>
            <a:off x="8025689" y="6371520"/>
            <a:ext cx="1004841" cy="365125"/>
          </a:xfrm>
        </p:spPr>
        <p:txBody>
          <a:bodyPr/>
          <a:lstStyle/>
          <a:p>
            <a:fld id="{848B9F9C-3149-4584-AF86-1FA49F8A5CD2}" type="slidenum">
              <a:rPr lang="en-ZA" smtClean="0"/>
              <a:pPr/>
              <a:t>6</a:t>
            </a:fld>
            <a:endParaRPr lang="en-ZA"/>
          </a:p>
        </p:txBody>
      </p:sp>
      <p:sp>
        <p:nvSpPr>
          <p:cNvPr id="6" name="Rectangle: Rounded Corners 5">
            <a:extLst>
              <a:ext uri="{FF2B5EF4-FFF2-40B4-BE49-F238E27FC236}">
                <a16:creationId xmlns:a16="http://schemas.microsoft.com/office/drawing/2014/main" xmlns="" id="{99626212-4088-4B7F-A6B6-A5FCD4CA7F0F}"/>
              </a:ext>
            </a:extLst>
          </p:cNvPr>
          <p:cNvSpPr/>
          <p:nvPr/>
        </p:nvSpPr>
        <p:spPr>
          <a:xfrm>
            <a:off x="225286" y="800937"/>
            <a:ext cx="4055166" cy="660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Alexkor SOC LTD</a:t>
            </a:r>
          </a:p>
        </p:txBody>
      </p:sp>
      <p:sp>
        <p:nvSpPr>
          <p:cNvPr id="7" name="Rectangle: Rounded Corners 6">
            <a:extLst>
              <a:ext uri="{FF2B5EF4-FFF2-40B4-BE49-F238E27FC236}">
                <a16:creationId xmlns:a16="http://schemas.microsoft.com/office/drawing/2014/main" xmlns="" id="{05B4B2F3-792F-43BC-AD19-B238A179B9D2}"/>
              </a:ext>
            </a:extLst>
          </p:cNvPr>
          <p:cNvSpPr/>
          <p:nvPr/>
        </p:nvSpPr>
        <p:spPr>
          <a:xfrm>
            <a:off x="4975364" y="800937"/>
            <a:ext cx="4055166" cy="660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Richtersveld</a:t>
            </a:r>
            <a:r>
              <a:rPr lang="en-US" dirty="0"/>
              <a:t> Mining Community</a:t>
            </a:r>
          </a:p>
        </p:txBody>
      </p:sp>
      <p:sp>
        <p:nvSpPr>
          <p:cNvPr id="8" name="Rectangle: Rounded Corners 7">
            <a:extLst>
              <a:ext uri="{FF2B5EF4-FFF2-40B4-BE49-F238E27FC236}">
                <a16:creationId xmlns:a16="http://schemas.microsoft.com/office/drawing/2014/main" xmlns="" id="{8F8C369E-6D1C-4CF2-B13B-E5B1AA34117F}"/>
              </a:ext>
            </a:extLst>
          </p:cNvPr>
          <p:cNvSpPr/>
          <p:nvPr/>
        </p:nvSpPr>
        <p:spPr>
          <a:xfrm>
            <a:off x="2563469" y="2616486"/>
            <a:ext cx="4055166" cy="9971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Pooling &amp; Sharing Joint Venture (PSJV)</a:t>
            </a:r>
          </a:p>
        </p:txBody>
      </p:sp>
      <p:sp>
        <p:nvSpPr>
          <p:cNvPr id="9" name="Arrow: Down 8">
            <a:extLst>
              <a:ext uri="{FF2B5EF4-FFF2-40B4-BE49-F238E27FC236}">
                <a16:creationId xmlns:a16="http://schemas.microsoft.com/office/drawing/2014/main" xmlns="" id="{8C42EA28-D9EE-4EF6-9D25-35B73E2E47D9}"/>
              </a:ext>
            </a:extLst>
          </p:cNvPr>
          <p:cNvSpPr/>
          <p:nvPr/>
        </p:nvSpPr>
        <p:spPr>
          <a:xfrm rot="19914093">
            <a:off x="2656232" y="1577007"/>
            <a:ext cx="1041013" cy="1007165"/>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652A6522-6577-487A-9FB7-5C8619414CB0}"/>
              </a:ext>
            </a:extLst>
          </p:cNvPr>
          <p:cNvSpPr txBox="1"/>
          <p:nvPr/>
        </p:nvSpPr>
        <p:spPr>
          <a:xfrm>
            <a:off x="2894376" y="1896059"/>
            <a:ext cx="702366" cy="369332"/>
          </a:xfrm>
          <a:prstGeom prst="rect">
            <a:avLst/>
          </a:prstGeom>
          <a:noFill/>
        </p:spPr>
        <p:txBody>
          <a:bodyPr wrap="square" rtlCol="0">
            <a:spAutoFit/>
          </a:bodyPr>
          <a:lstStyle/>
          <a:p>
            <a:r>
              <a:rPr lang="en-US" dirty="0">
                <a:solidFill>
                  <a:schemeClr val="bg1"/>
                </a:solidFill>
              </a:rPr>
              <a:t>51%</a:t>
            </a:r>
          </a:p>
        </p:txBody>
      </p:sp>
      <p:sp>
        <p:nvSpPr>
          <p:cNvPr id="12" name="TextBox 11">
            <a:extLst>
              <a:ext uri="{FF2B5EF4-FFF2-40B4-BE49-F238E27FC236}">
                <a16:creationId xmlns:a16="http://schemas.microsoft.com/office/drawing/2014/main" xmlns="" id="{B8ED1AB2-E41B-4473-AE82-A3A91B878A0D}"/>
              </a:ext>
            </a:extLst>
          </p:cNvPr>
          <p:cNvSpPr txBox="1"/>
          <p:nvPr/>
        </p:nvSpPr>
        <p:spPr>
          <a:xfrm>
            <a:off x="5618187" y="1972417"/>
            <a:ext cx="702366" cy="369332"/>
          </a:xfrm>
          <a:prstGeom prst="rect">
            <a:avLst/>
          </a:prstGeom>
          <a:noFill/>
        </p:spPr>
        <p:txBody>
          <a:bodyPr wrap="square" rtlCol="0">
            <a:spAutoFit/>
          </a:bodyPr>
          <a:lstStyle/>
          <a:p>
            <a:r>
              <a:rPr lang="en-US" dirty="0">
                <a:solidFill>
                  <a:schemeClr val="bg1"/>
                </a:solidFill>
              </a:rPr>
              <a:t>49%</a:t>
            </a:r>
          </a:p>
        </p:txBody>
      </p:sp>
      <p:sp>
        <p:nvSpPr>
          <p:cNvPr id="14" name="TextBox 13">
            <a:extLst>
              <a:ext uri="{FF2B5EF4-FFF2-40B4-BE49-F238E27FC236}">
                <a16:creationId xmlns:a16="http://schemas.microsoft.com/office/drawing/2014/main" xmlns="" id="{BC023199-ADDD-453B-99AE-CBDAB71AD30D}"/>
              </a:ext>
            </a:extLst>
          </p:cNvPr>
          <p:cNvSpPr txBox="1"/>
          <p:nvPr/>
        </p:nvSpPr>
        <p:spPr>
          <a:xfrm>
            <a:off x="2563468" y="3642540"/>
            <a:ext cx="6103453" cy="1754326"/>
          </a:xfrm>
          <a:prstGeom prst="rect">
            <a:avLst/>
          </a:prstGeom>
          <a:noFill/>
        </p:spPr>
        <p:txBody>
          <a:bodyPr wrap="square" rtlCol="0">
            <a:spAutoFit/>
          </a:bodyPr>
          <a:lstStyle/>
          <a:p>
            <a:pPr marL="285750" indent="-285750">
              <a:buFont typeface="Arial" panose="020B0604020202020204" pitchFamily="34" charset="0"/>
              <a:buChar char="•"/>
            </a:pPr>
            <a:r>
              <a:rPr lang="en-US" dirty="0"/>
              <a:t>Unincorporated joint venture</a:t>
            </a:r>
          </a:p>
          <a:p>
            <a:pPr marL="285750" indent="-285750">
              <a:buFont typeface="Arial" panose="020B0604020202020204" pitchFamily="34" charset="0"/>
              <a:buChar char="•"/>
            </a:pPr>
            <a:r>
              <a:rPr lang="en-US" dirty="0"/>
              <a:t>Governed by the Deed of Settlement and Unanimous Resolution</a:t>
            </a:r>
          </a:p>
          <a:p>
            <a:pPr marL="285750" indent="-285750">
              <a:buFont typeface="Arial" panose="020B0604020202020204" pitchFamily="34" charset="0"/>
              <a:buChar char="•"/>
            </a:pPr>
            <a:r>
              <a:rPr lang="en-US" dirty="0"/>
              <a:t>Managed by an executive team comprising of eight individuals led by a Chief Executive Officer</a:t>
            </a:r>
          </a:p>
          <a:p>
            <a:pPr marL="285750" indent="-285750">
              <a:buFont typeface="Arial" panose="020B0604020202020204" pitchFamily="34" charset="0"/>
              <a:buChar char="•"/>
            </a:pPr>
            <a:r>
              <a:rPr lang="en-US" dirty="0"/>
              <a:t>Executive team oversight provided by the PSJV board</a:t>
            </a:r>
          </a:p>
        </p:txBody>
      </p:sp>
    </p:spTree>
    <p:extLst>
      <p:ext uri="{BB962C8B-B14F-4D97-AF65-F5344CB8AC3E}">
        <p14:creationId xmlns:p14="http://schemas.microsoft.com/office/powerpoint/2010/main" xmlns="" val="24218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2490" y="1166448"/>
            <a:ext cx="7886700" cy="4576626"/>
          </a:xfrm>
        </p:spPr>
        <p:txBody>
          <a:bodyPr>
            <a:normAutofit fontScale="92500" lnSpcReduction="10000"/>
          </a:bodyPr>
          <a:lstStyle/>
          <a:p>
            <a:endParaRPr lang="en-GB" dirty="0">
              <a:latin typeface="Arial" panose="020B0604020202020204" pitchFamily="34" charset="0"/>
              <a:cs typeface="Arial" panose="020B0604020202020204" pitchFamily="34" charset="0"/>
            </a:endParaRPr>
          </a:p>
          <a:p>
            <a:pPr algn="just"/>
            <a:r>
              <a:rPr lang="en-GB" sz="1700" dirty="0">
                <a:latin typeface="Arial" panose="020B0604020202020204" pitchFamily="34" charset="0"/>
                <a:cs typeface="Arial" panose="020B0604020202020204" pitchFamily="34" charset="0"/>
              </a:rPr>
              <a:t>The core business of Alexkor is the mining of diamonds on land, along rivers, on beaches and in the sea along the north west coast of South Africa. </a:t>
            </a:r>
            <a:endParaRPr lang="en-ZA" sz="17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Alexkor applies extensive mining expertise and innovation to maximise value creation at our existing mining operations and to explore new mining opportunities</a:t>
            </a:r>
            <a:endParaRPr lang="en-ZA" sz="17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Alexkor focuses on unlocking shareholder value while delivering sustainable socio-economic upliftment for the Richtersveld community</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Alexkor only shares in profits or losses that may arise in the joint venture operations but has no outright control of the joint venture. </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Alexkor and the Pool and Sharing Joint Venture (PSJV) are two distinct and separate entities but operate interdependently </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The main business of the PSJV is the economic exploitation of diamonds from the pooled marine and land mining rights in the Alexander Bay area.</a:t>
            </a:r>
          </a:p>
          <a:p>
            <a:pPr marL="285750" indent="-285750" algn="just">
              <a:buFont typeface="Arial" panose="020B0604020202020204" pitchFamily="34" charset="0"/>
              <a:buChar char="•"/>
            </a:pPr>
            <a:r>
              <a:rPr lang="en-GB" sz="1700" dirty="0">
                <a:latin typeface="Arial" panose="020B0604020202020204" pitchFamily="34" charset="0"/>
                <a:cs typeface="Arial" panose="020B0604020202020204" pitchFamily="34" charset="0"/>
              </a:rPr>
              <a:t>The current mining operations comprise low-scale land operations and shallow and deep-water marine mining that are currently performed by mining contractors appointed by the PSJV.</a:t>
            </a:r>
            <a:endParaRPr lang="en-ZA" sz="1700" dirty="0">
              <a:latin typeface="Arial" panose="020B0604020202020204" pitchFamily="34" charset="0"/>
              <a:cs typeface="Arial" panose="020B0604020202020204" pitchFamily="34" charset="0"/>
            </a:endParaRPr>
          </a:p>
          <a:p>
            <a:endParaRPr lang="en-ZA" dirty="0"/>
          </a:p>
        </p:txBody>
      </p:sp>
      <p:sp>
        <p:nvSpPr>
          <p:cNvPr id="13" name="Slide Number Placeholder 12"/>
          <p:cNvSpPr>
            <a:spLocks noGrp="1"/>
          </p:cNvSpPr>
          <p:nvPr>
            <p:ph type="sldNum" sz="quarter" idx="12"/>
          </p:nvPr>
        </p:nvSpPr>
        <p:spPr/>
        <p:txBody>
          <a:bodyPr/>
          <a:lstStyle/>
          <a:p>
            <a:fld id="{6C85FC78-64DF-844B-B7B4-0E8C55DD341A}" type="slidenum">
              <a:rPr lang="en-US" smtClean="0"/>
              <a:pPr/>
              <a:t>7</a:t>
            </a:fld>
            <a:endParaRPr lang="en-US" dirty="0"/>
          </a:p>
        </p:txBody>
      </p:sp>
      <p:sp>
        <p:nvSpPr>
          <p:cNvPr id="9" name="Title 3"/>
          <p:cNvSpPr>
            <a:spLocks noGrp="1"/>
          </p:cNvSpPr>
          <p:nvPr>
            <p:ph type="title"/>
          </p:nvPr>
        </p:nvSpPr>
        <p:spPr>
          <a:xfrm>
            <a:off x="629841" y="391760"/>
            <a:ext cx="7886700" cy="864000"/>
          </a:xfrm>
        </p:spPr>
        <p:txBody>
          <a:bodyPr/>
          <a:lstStyle/>
          <a:p>
            <a:r>
              <a:rPr lang="en-GB" altLang="zh-CN" dirty="0">
                <a:latin typeface="Arial" panose="020B0604020202020204" pitchFamily="34" charset="0"/>
                <a:cs typeface="Arial" panose="020B0604020202020204" pitchFamily="34" charset="0"/>
              </a:rPr>
              <a:t> Business Model</a:t>
            </a:r>
            <a:br>
              <a:rPr lang="en-GB" altLang="zh-CN" dirty="0">
                <a:latin typeface="Arial" panose="020B0604020202020204" pitchFamily="34" charset="0"/>
                <a:cs typeface="Arial" panose="020B0604020202020204" pitchFamily="34" charset="0"/>
              </a:rPr>
            </a:br>
            <a:r>
              <a:rPr lang="en-GB" altLang="zh-CN" sz="1600" dirty="0">
                <a:latin typeface="Arial" panose="020B0604020202020204" pitchFamily="34" charset="0"/>
                <a:cs typeface="Arial" panose="020B0604020202020204" pitchFamily="34" charset="0"/>
              </a:rPr>
              <a:t/>
            </a:r>
            <a:br>
              <a:rPr lang="en-GB" altLang="zh-CN" sz="1600" dirty="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1649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7" name="Rectangle 3"/>
          <p:cNvSpPr>
            <a:spLocks noChangeArrowheads="1"/>
          </p:cNvSpPr>
          <p:nvPr/>
        </p:nvSpPr>
        <p:spPr bwMode="auto">
          <a:xfrm>
            <a:off x="4500563" y="838200"/>
            <a:ext cx="4491037" cy="707886"/>
          </a:xfrm>
          <a:prstGeom prst="rect">
            <a:avLst/>
          </a:prstGeom>
          <a:noFill/>
          <a:ln w="9525">
            <a:noFill/>
            <a:miter lim="800000"/>
            <a:headEnd/>
            <a:tailEnd/>
          </a:ln>
          <a:effectLst/>
        </p:spPr>
        <p:txBody>
          <a:bodyPr>
            <a:spAutoFit/>
          </a:bodyPr>
          <a:lstStyle/>
          <a:p>
            <a:pPr algn="ctr" eaLnBrk="1" hangingPunct="1">
              <a:spcBef>
                <a:spcPct val="0"/>
              </a:spcBef>
              <a:defRPr/>
            </a:pPr>
            <a:r>
              <a:rPr lang="en-US" sz="2000" dirty="0">
                <a:solidFill>
                  <a:schemeClr val="bg1"/>
                </a:solidFill>
                <a:effectLst>
                  <a:outerShdw blurRad="38100" dist="38100" dir="2700000" algn="tl">
                    <a:srgbClr val="C0C0C0"/>
                  </a:outerShdw>
                </a:effectLst>
              </a:rPr>
              <a:t> </a:t>
            </a:r>
          </a:p>
          <a:p>
            <a:pPr algn="ctr" eaLnBrk="1" hangingPunct="1">
              <a:spcBef>
                <a:spcPct val="0"/>
              </a:spcBef>
              <a:defRPr/>
            </a:pPr>
            <a:r>
              <a:rPr lang="en-US" sz="2000" b="1" dirty="0">
                <a:solidFill>
                  <a:schemeClr val="bg1"/>
                </a:solidFill>
                <a:effectLst>
                  <a:outerShdw blurRad="38100" dist="38100" dir="2700000" algn="tl">
                    <a:srgbClr val="C0C0C0"/>
                  </a:outerShdw>
                </a:effectLst>
              </a:rPr>
              <a:t>         </a:t>
            </a:r>
          </a:p>
        </p:txBody>
      </p:sp>
      <p:sp>
        <p:nvSpPr>
          <p:cNvPr id="4" name="Title 3"/>
          <p:cNvSpPr>
            <a:spLocks noGrp="1"/>
          </p:cNvSpPr>
          <p:nvPr>
            <p:ph type="title"/>
          </p:nvPr>
        </p:nvSpPr>
        <p:spPr>
          <a:xfrm>
            <a:off x="459515" y="2985055"/>
            <a:ext cx="7886700" cy="1011407"/>
          </a:xfrm>
        </p:spPr>
        <p:txBody>
          <a:bodyPr>
            <a:normAutofit/>
          </a:bodyPr>
          <a:lstStyle/>
          <a:p>
            <a:r>
              <a:rPr lang="en-US" sz="2200" dirty="0">
                <a:latin typeface="Arial"/>
                <a:cs typeface="Arial"/>
              </a:rPr>
              <a:t/>
            </a:r>
            <a:br>
              <a:rPr lang="en-US" sz="2200" dirty="0">
                <a:latin typeface="Arial"/>
                <a:cs typeface="Arial"/>
              </a:rPr>
            </a:br>
            <a:r>
              <a:rPr lang="en-US" sz="2200" dirty="0">
                <a:latin typeface="Arial"/>
                <a:cs typeface="Arial"/>
              </a:rPr>
              <a:t/>
            </a:r>
            <a:br>
              <a:rPr lang="en-US" sz="2200" dirty="0">
                <a:latin typeface="Arial"/>
                <a:cs typeface="Arial"/>
              </a:rPr>
            </a:br>
            <a:r>
              <a:rPr lang="en-US" sz="2200" dirty="0">
                <a:latin typeface="Arial"/>
                <a:cs typeface="Arial"/>
              </a:rPr>
              <a:t>Strategy </a:t>
            </a:r>
            <a:endParaRPr lang="en-ZA" sz="1800" dirty="0">
              <a:latin typeface="Arial"/>
              <a:cs typeface="Arial"/>
            </a:endParaRPr>
          </a:p>
        </p:txBody>
      </p:sp>
    </p:spTree>
    <p:extLst>
      <p:ext uri="{BB962C8B-B14F-4D97-AF65-F5344CB8AC3E}">
        <p14:creationId xmlns:p14="http://schemas.microsoft.com/office/powerpoint/2010/main" xmlns="" val="13381654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2490" y="1166448"/>
            <a:ext cx="7886700" cy="4836787"/>
          </a:xfrm>
        </p:spPr>
        <p:txBody>
          <a:bodyPr>
            <a:normAutofit/>
          </a:bodyPr>
          <a:lstStyle/>
          <a:p>
            <a:endParaRPr lang="en-ZA" sz="1700" dirty="0">
              <a:latin typeface="Arial" panose="020B0604020202020204" pitchFamily="34" charset="0"/>
              <a:cs typeface="Arial" panose="020B0604020202020204" pitchFamily="34" charset="0"/>
            </a:endParaRPr>
          </a:p>
          <a:p>
            <a:r>
              <a:rPr lang="en-ZA" sz="1700" dirty="0">
                <a:latin typeface="Arial" panose="020B0604020202020204" pitchFamily="34" charset="0"/>
                <a:cs typeface="Arial" panose="020B0604020202020204" pitchFamily="34" charset="0"/>
              </a:rPr>
              <a:t>During November 2018, a company strategy session was conducted. The primary outcomes that were identified</a:t>
            </a:r>
            <a:r>
              <a:rPr lang="en-GB" sz="1700" dirty="0">
                <a:latin typeface="Arial" panose="020B0604020202020204" pitchFamily="34" charset="0"/>
                <a:cs typeface="Arial" panose="020B0604020202020204" pitchFamily="34" charset="0"/>
              </a:rPr>
              <a:t> are:</a:t>
            </a:r>
            <a:endParaRPr lang="en-ZA" sz="1700" dirty="0">
              <a:latin typeface="Arial" panose="020B0604020202020204" pitchFamily="34" charset="0"/>
              <a:cs typeface="Arial" panose="020B0604020202020204" pitchFamily="34" charset="0"/>
            </a:endParaRPr>
          </a:p>
          <a:p>
            <a:pPr marL="285750" lvl="0" indent="-285750">
              <a:lnSpc>
                <a:spcPct val="200000"/>
              </a:lnSpc>
              <a:buFont typeface="Arial" panose="020B0604020202020204" pitchFamily="34" charset="0"/>
              <a:buChar char="•"/>
            </a:pPr>
            <a:r>
              <a:rPr lang="en-US" sz="1700" dirty="0">
                <a:latin typeface="Arial" panose="020B0604020202020204" pitchFamily="34" charset="0"/>
                <a:cs typeface="Arial" panose="020B0604020202020204" pitchFamily="34" charset="0"/>
              </a:rPr>
              <a:t>Increase carat production both in Land and Marine</a:t>
            </a:r>
            <a:endParaRPr lang="en-ZA" sz="1700" dirty="0">
              <a:latin typeface="Arial" panose="020B0604020202020204" pitchFamily="34" charset="0"/>
              <a:cs typeface="Arial" panose="020B0604020202020204" pitchFamily="34" charset="0"/>
            </a:endParaRPr>
          </a:p>
          <a:p>
            <a:pPr marL="285750" indent="-285750">
              <a:lnSpc>
                <a:spcPct val="200000"/>
              </a:lnSpc>
              <a:buFont typeface="Arial" panose="020B0604020202020204" pitchFamily="34" charset="0"/>
              <a:buChar char="•"/>
            </a:pPr>
            <a:r>
              <a:rPr lang="en-ZA" sz="1700" dirty="0">
                <a:latin typeface="Arial" panose="020B0604020202020204" pitchFamily="34" charset="0"/>
                <a:cs typeface="Arial" panose="020B0604020202020204" pitchFamily="34" charset="0"/>
              </a:rPr>
              <a:t>Explore alternative Diamond marketing strategy </a:t>
            </a:r>
          </a:p>
          <a:p>
            <a:pPr marL="285750" indent="-285750">
              <a:lnSpc>
                <a:spcPct val="200000"/>
              </a:lnSpc>
              <a:buFont typeface="Arial" panose="020B0604020202020204" pitchFamily="34" charset="0"/>
              <a:buChar char="•"/>
            </a:pPr>
            <a:r>
              <a:rPr lang="en-US" sz="1700" dirty="0">
                <a:latin typeface="Arial" panose="020B0604020202020204" pitchFamily="34" charset="0"/>
                <a:cs typeface="Arial" panose="020B0604020202020204" pitchFamily="34" charset="0"/>
              </a:rPr>
              <a:t>Diamond beneficiation as a business unit </a:t>
            </a:r>
          </a:p>
          <a:p>
            <a:pPr>
              <a:lnSpc>
                <a:spcPct val="200000"/>
              </a:lnSpc>
            </a:pPr>
            <a:endParaRPr lang="en-ZA" sz="1700" dirty="0">
              <a:latin typeface="Arial" panose="020B0604020202020204" pitchFamily="34" charset="0"/>
              <a:cs typeface="Arial" panose="020B0604020202020204" pitchFamily="34" charset="0"/>
            </a:endParaRPr>
          </a:p>
          <a:p>
            <a:endParaRPr lang="en-ZA" dirty="0"/>
          </a:p>
        </p:txBody>
      </p:sp>
      <p:sp>
        <p:nvSpPr>
          <p:cNvPr id="13" name="Slide Number Placeholder 12"/>
          <p:cNvSpPr>
            <a:spLocks noGrp="1"/>
          </p:cNvSpPr>
          <p:nvPr>
            <p:ph type="sldNum" sz="quarter" idx="12"/>
          </p:nvPr>
        </p:nvSpPr>
        <p:spPr/>
        <p:txBody>
          <a:bodyPr/>
          <a:lstStyle/>
          <a:p>
            <a:fld id="{6C85FC78-64DF-844B-B7B4-0E8C55DD341A}" type="slidenum">
              <a:rPr lang="en-US" smtClean="0"/>
              <a:pPr/>
              <a:t>9</a:t>
            </a:fld>
            <a:endParaRPr lang="en-US" dirty="0"/>
          </a:p>
        </p:txBody>
      </p:sp>
      <p:sp>
        <p:nvSpPr>
          <p:cNvPr id="9" name="Title 3"/>
          <p:cNvSpPr>
            <a:spLocks noGrp="1"/>
          </p:cNvSpPr>
          <p:nvPr>
            <p:ph type="title"/>
          </p:nvPr>
        </p:nvSpPr>
        <p:spPr>
          <a:xfrm>
            <a:off x="629841" y="391760"/>
            <a:ext cx="7886700" cy="864000"/>
          </a:xfrm>
        </p:spPr>
        <p:txBody>
          <a:bodyPr/>
          <a:lstStyle/>
          <a:p>
            <a:r>
              <a:rPr lang="en-GB" altLang="zh-CN" dirty="0">
                <a:latin typeface="Arial" panose="020B0604020202020204" pitchFamily="34" charset="0"/>
                <a:cs typeface="Arial" panose="020B0604020202020204" pitchFamily="34" charset="0"/>
              </a:rPr>
              <a:t>Strategy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
            </a:r>
            <a:br>
              <a:rPr lang="en-GB" altLang="zh-CN" dirty="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61995355"/>
      </p:ext>
    </p:extLst>
  </p:cSld>
  <p:clrMapOvr>
    <a:masterClrMapping/>
  </p:clrMapOvr>
</p:sld>
</file>

<file path=ppt/theme/theme1.xml><?xml version="1.0" encoding="utf-8"?>
<a:theme xmlns:a="http://schemas.openxmlformats.org/drawingml/2006/main" name="Alexkor template new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lexkor template new2.potx" id="{6C9B3104-1656-45A5-94B7-E6907DA3F07B}" vid="{16054E83-F0E3-4895-B58A-52427BED8D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Alexkor AGM HR September 2013 v2</Template>
  <TotalTime>31459</TotalTime>
  <Words>1496</Words>
  <Application>Microsoft Office PowerPoint</Application>
  <PresentationFormat>On-screen Show (4:3)</PresentationFormat>
  <Paragraphs>283</Paragraphs>
  <Slides>32</Slides>
  <Notes>14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Alexkor template new2</vt:lpstr>
      <vt:lpstr>  </vt:lpstr>
      <vt:lpstr>                            1. Key Focal Areas FY2018/19  2. Business Model  3. Strategy  4. 2018/19 overview  5. Annual Financial Statements    </vt:lpstr>
      <vt:lpstr>  Key Focal Areas FY2018/19</vt:lpstr>
      <vt:lpstr>Key Focal Areas FY2018/19   </vt:lpstr>
      <vt:lpstr>  Business Model</vt:lpstr>
      <vt:lpstr>Overview of Joint Venture </vt:lpstr>
      <vt:lpstr> Business Model  </vt:lpstr>
      <vt:lpstr>  Strategy </vt:lpstr>
      <vt:lpstr>Strategy    </vt:lpstr>
      <vt:lpstr>  2019 overview</vt:lpstr>
      <vt:lpstr>    PSJV - 2019 overview  </vt:lpstr>
      <vt:lpstr>Alexkor Corporate Office - 2019 overview    </vt:lpstr>
      <vt:lpstr>Annual Financial Statements  for the year ended 31 March 2019  </vt:lpstr>
      <vt:lpstr>Contents </vt:lpstr>
      <vt:lpstr>Alexkor - Predetermined Objectives</vt:lpstr>
      <vt:lpstr>PSJV – Predetermined Objectives </vt:lpstr>
      <vt:lpstr>Auditor’s Opinion  </vt:lpstr>
      <vt:lpstr>Consolidated Statement of Comprehensive Income : Revenue  2019 Revenue marginally increased due to production from IMDSA. </vt:lpstr>
      <vt:lpstr>Consolidated Statement of Comprehensive Income : Net Finance Income  The Net finance income is significantly lower in the current year, in FY2018 Alexkor released historic earned interest on restricted funds for operational use after fulfilling the conditions attached to it.</vt:lpstr>
      <vt:lpstr>Consolidated Statement of Comprehensive Income : Cost of sales  Cost of sales increase is driven by the increase in production </vt:lpstr>
      <vt:lpstr>Consolidated Statement of Comprehensive Income : Profit/(Loss) for the year   Alexkor reported  a loss of R 149 million, due to the impairment of intercompany loan. </vt:lpstr>
      <vt:lpstr>Consolidated Statement of Financial Position : Cash and Cash Equivalents    Cash has reduced due to additional contribution to the Rehabilitation Trust Fund   </vt:lpstr>
      <vt:lpstr>Slide 23</vt:lpstr>
      <vt:lpstr>Slide 24</vt:lpstr>
      <vt:lpstr> Fruitless and Wasteful Expenditure at 31 March 2019  </vt:lpstr>
      <vt:lpstr>Fruitless &amp; wasteful expenditure 2017/18 financial year</vt:lpstr>
      <vt:lpstr>Fruitless &amp; wasteful expenditure 2018/19 financial year</vt:lpstr>
      <vt:lpstr> Irregular Expenditure at 31 March 2019</vt:lpstr>
      <vt:lpstr>Annual Financial Statements  Government Funded Obligations</vt:lpstr>
      <vt:lpstr> Other Financial Matters at 31 March 2019  </vt:lpstr>
      <vt:lpstr>Future outlook</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Alexkor AGM  Report of the Social, Ethics and Human Resources Committee</dc:title>
  <dc:creator>Vimal Bansi</dc:creator>
  <cp:lastModifiedBy>PUMZA</cp:lastModifiedBy>
  <cp:revision>475</cp:revision>
  <cp:lastPrinted>2019-11-25T07:35:37Z</cp:lastPrinted>
  <dcterms:created xsi:type="dcterms:W3CDTF">2013-08-30T10:00:25Z</dcterms:created>
  <dcterms:modified xsi:type="dcterms:W3CDTF">2019-11-28T09:38:13Z</dcterms:modified>
</cp:coreProperties>
</file>