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tags/tag12.xml" ContentType="application/vnd.openxmlformats-officedocument.presentationml.tags+xml"/>
  <Override PartName="/ppt/tags/tag23.xml" ContentType="application/vnd.openxmlformats-officedocument.presentationml.tags+xml"/>
  <Override PartName="/ppt/charts/chart3.xml" ContentType="application/vnd.openxmlformats-officedocument.drawingml.chart+xml"/>
  <Override PartName="/ppt/tags/tag41.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Default Extension="bin" ContentType="application/vnd.openxmlformats-officedocument.oleObject"/>
  <Override PartName="/ppt/diagrams/drawing3.xml" ContentType="application/vnd.ms-office.drawingml.diagramDrawing+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tags/tag39.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32.xml" ContentType="application/vnd.openxmlformats-officedocument.presentationml.slideLayout+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tags/tag24.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diagrams/data3.xml" ContentType="application/vnd.openxmlformats-officedocument.drawingml.diagramData+xml"/>
  <Override PartName="/ppt/slides/slide49.xml" ContentType="application/vnd.openxmlformats-officedocument.presentationml.slide+xml"/>
  <Override PartName="/ppt/tags/tag20.xml" ContentType="application/vnd.openxmlformats-officedocument.presentationml.tags+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diagrams/layout4.xml" ContentType="application/vnd.openxmlformats-officedocument.drawingml.diagramLayout+xml"/>
  <Override PartName="/ppt/tags/tag15.xml" ContentType="application/vnd.openxmlformats-officedocument.presentationml.tags+xml"/>
  <Override PartName="/ppt/tags/tag33.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slides/slide8.xml" ContentType="application/vnd.openxmlformats-officedocument.presentationml.slide+xml"/>
  <Override PartName="/ppt/diagrams/data1.xml" ContentType="application/vnd.openxmlformats-officedocument.drawingml.diagramData+xml"/>
  <Override PartName="/ppt/tags/tag11.xml" ContentType="application/vnd.openxmlformats-officedocument.presentationml.tags+xml"/>
  <Override PartName="/ppt/diagrams/colors3.xml" ContentType="application/vnd.openxmlformats-officedocument.drawingml.diagramColors+xml"/>
  <Override PartName="/ppt/charts/chart2.xml" ContentType="application/vnd.openxmlformats-officedocument.drawingml.chart+xml"/>
  <Override PartName="/ppt/slides/slide29.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83" r:id="rId3"/>
    <p:sldMasterId id="2147483692" r:id="rId4"/>
  </p:sldMasterIdLst>
  <p:notesMasterIdLst>
    <p:notesMasterId r:id="rId71"/>
  </p:notesMasterIdLst>
  <p:sldIdLst>
    <p:sldId id="415" r:id="rId5"/>
    <p:sldId id="419" r:id="rId6"/>
    <p:sldId id="1040" r:id="rId7"/>
    <p:sldId id="496" r:id="rId8"/>
    <p:sldId id="501" r:id="rId9"/>
    <p:sldId id="586" r:id="rId10"/>
    <p:sldId id="503" r:id="rId11"/>
    <p:sldId id="587" r:id="rId12"/>
    <p:sldId id="1029" r:id="rId13"/>
    <p:sldId id="1031" r:id="rId14"/>
    <p:sldId id="1030" r:id="rId15"/>
    <p:sldId id="588" r:id="rId16"/>
    <p:sldId id="602" r:id="rId17"/>
    <p:sldId id="1032" r:id="rId18"/>
    <p:sldId id="505" r:id="rId19"/>
    <p:sldId id="584" r:id="rId20"/>
    <p:sldId id="585" r:id="rId21"/>
    <p:sldId id="627" r:id="rId22"/>
    <p:sldId id="628" r:id="rId23"/>
    <p:sldId id="629" r:id="rId24"/>
    <p:sldId id="590" r:id="rId25"/>
    <p:sldId id="531" r:id="rId26"/>
    <p:sldId id="532" r:id="rId27"/>
    <p:sldId id="840" r:id="rId28"/>
    <p:sldId id="534" r:id="rId29"/>
    <p:sldId id="536" r:id="rId30"/>
    <p:sldId id="537" r:id="rId31"/>
    <p:sldId id="538" r:id="rId32"/>
    <p:sldId id="540" r:id="rId33"/>
    <p:sldId id="543" r:id="rId34"/>
    <p:sldId id="516" r:id="rId35"/>
    <p:sldId id="567" r:id="rId36"/>
    <p:sldId id="570" r:id="rId37"/>
    <p:sldId id="591" r:id="rId38"/>
    <p:sldId id="592" r:id="rId39"/>
    <p:sldId id="572" r:id="rId40"/>
    <p:sldId id="1011" r:id="rId41"/>
    <p:sldId id="839" r:id="rId42"/>
    <p:sldId id="1033" r:id="rId43"/>
    <p:sldId id="1034" r:id="rId44"/>
    <p:sldId id="1035" r:id="rId45"/>
    <p:sldId id="1036" r:id="rId46"/>
    <p:sldId id="1041" r:id="rId47"/>
    <p:sldId id="1037" r:id="rId48"/>
    <p:sldId id="1038" r:id="rId49"/>
    <p:sldId id="631" r:id="rId50"/>
    <p:sldId id="632" r:id="rId51"/>
    <p:sldId id="545" r:id="rId52"/>
    <p:sldId id="593" r:id="rId53"/>
    <p:sldId id="594" r:id="rId54"/>
    <p:sldId id="1027" r:id="rId55"/>
    <p:sldId id="622" r:id="rId56"/>
    <p:sldId id="624" r:id="rId57"/>
    <p:sldId id="625" r:id="rId58"/>
    <p:sldId id="597" r:id="rId59"/>
    <p:sldId id="598" r:id="rId60"/>
    <p:sldId id="630" r:id="rId61"/>
    <p:sldId id="626" r:id="rId62"/>
    <p:sldId id="603" r:id="rId63"/>
    <p:sldId id="549" r:id="rId64"/>
    <p:sldId id="1028" r:id="rId65"/>
    <p:sldId id="841" r:id="rId66"/>
    <p:sldId id="416" r:id="rId67"/>
    <p:sldId id="1012" r:id="rId68"/>
    <p:sldId id="1025" r:id="rId69"/>
    <p:sldId id="335" r:id="rId70"/>
  </p:sldIdLst>
  <p:sldSz cx="10160000" cy="5715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E1B8D"/>
    <a:srgbClr val="006600"/>
    <a:srgbClr val="00BBFE"/>
    <a:srgbClr val="FFFF99"/>
    <a:srgbClr val="339933"/>
    <a:srgbClr val="12BE4B"/>
    <a:srgbClr val="FFE3AB"/>
    <a:srgbClr val="FFCC66"/>
    <a:srgbClr val="00B27B"/>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94494" autoAdjust="0"/>
  </p:normalViewPr>
  <p:slideViewPr>
    <p:cSldViewPr>
      <p:cViewPr varScale="1">
        <p:scale>
          <a:sx n="132" d="100"/>
          <a:sy n="132" d="100"/>
        </p:scale>
        <p:origin x="-642" y="-84"/>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60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serafs001\Finance%20Compliance\Compliance\Submissions\2019-2020%20Fin%20Year\Report%206%20-%20Sep-%20FY%2019-20\Register%20of%20Financial%20misconduct%20cases%20as%20at%2025-Sep-1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imil\Documents\Riskheatmap%20Strategic%20Risks2019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imil\AppData\Local\Microsoft\Windows\INetCache\Content.Outlook\UB4THGL8\BCP%20-%20CMP%20-%20DRP%20Status%20-%202019-12%20-%202019-11-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
          <c:y val="0.12441424560651573"/>
          <c:w val="0.71943016432517592"/>
          <c:h val="0.87512657316805487"/>
        </c:manualLayout>
      </c:layout>
      <c:pie3DChart>
        <c:varyColors val="1"/>
        <c:ser>
          <c:idx val="1"/>
          <c:order val="0"/>
          <c:tx>
            <c:strRef>
              <c:f>'Loss Control'!$C$97:$C$103</c:f>
              <c:strCache>
                <c:ptCount val="7"/>
                <c:pt idx="0">
                  <c:v>15 Written warnings issued</c:v>
                </c:pt>
                <c:pt idx="1">
                  <c:v>4 Dismissed</c:v>
                </c:pt>
                <c:pt idx="2">
                  <c:v>2 mutual separation agreements reached</c:v>
                </c:pt>
                <c:pt idx="3">
                  <c:v>3 Resigned</c:v>
                </c:pt>
                <c:pt idx="4">
                  <c:v>2 Retired</c:v>
                </c:pt>
                <c:pt idx="5">
                  <c:v>3 employees found not guilty following disciplinary hearings</c:v>
                </c:pt>
                <c:pt idx="6">
                  <c:v>8 withdrawn</c:v>
                </c:pt>
              </c:strCache>
            </c:strRef>
          </c:tx>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9F1F-4F55-8D90-3673E5C12D0B}"/>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9F1F-4F55-8D90-3673E5C12D0B}"/>
              </c:ext>
            </c:extLst>
          </c:dPt>
          <c:dPt>
            <c:idx val="2"/>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9F1F-4F55-8D90-3673E5C12D0B}"/>
              </c:ext>
            </c:extLst>
          </c:dPt>
          <c:dPt>
            <c:idx val="3"/>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9F1F-4F55-8D90-3673E5C12D0B}"/>
              </c:ext>
            </c:extLst>
          </c:dPt>
          <c:dPt>
            <c:idx val="4"/>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9F1F-4F55-8D90-3673E5C12D0B}"/>
              </c:ext>
            </c:extLst>
          </c:dPt>
          <c:dPt>
            <c:idx val="5"/>
            <c:spPr>
              <a:solidFill>
                <a:schemeClr val="accent6"/>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B-9F1F-4F55-8D90-3673E5C12D0B}"/>
              </c:ext>
            </c:extLst>
          </c:dPt>
          <c:dPt>
            <c:idx val="6"/>
            <c:spPr>
              <a:solidFill>
                <a:schemeClr val="accent1">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D-9F1F-4F55-8D90-3673E5C12D0B}"/>
              </c:ext>
            </c:extLst>
          </c:dPt>
          <c:dLbls>
            <c:dLbl>
              <c:idx val="0"/>
              <c:layout>
                <c:manualLayout>
                  <c:x val="-0.12356340571892388"/>
                  <c:y val="7.3942348019591361E-2"/>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F1F-4F55-8D90-3673E5C12D0B}"/>
                </c:ext>
              </c:extLst>
            </c:dLbl>
            <c:dLbl>
              <c:idx val="1"/>
              <c:layout>
                <c:manualLayout>
                  <c:x val="-4.1755821447586008E-2"/>
                  <c:y val="-0.19232327022037665"/>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F1F-4F55-8D90-3673E5C12D0B}"/>
                </c:ext>
              </c:extLst>
            </c:dLbl>
            <c:dLbl>
              <c:idx val="2"/>
              <c:layout>
                <c:manualLayout>
                  <c:x val="3.2327318752681779E-2"/>
                  <c:y val="-0.19419069358290392"/>
                </c:manualLayout>
              </c:layout>
              <c:dLblPos val="bestFit"/>
              <c:showPercent val="1"/>
              <c:extLst xmlns:c16r2="http://schemas.microsoft.com/office/drawing/2015/06/chart">
                <c:ext xmlns:c15="http://schemas.microsoft.com/office/drawing/2012/chart" uri="{CE6537A1-D6FC-4f65-9D91-7224C49458BB}">
                  <c15:layout>
                    <c:manualLayout>
                      <c:w val="5.1882758427438565E-2"/>
                      <c:h val="6.8183949896185508E-2"/>
                    </c:manualLayout>
                  </c15:layout>
                </c:ext>
                <c:ext xmlns:c16="http://schemas.microsoft.com/office/drawing/2014/chart" uri="{C3380CC4-5D6E-409C-BE32-E72D297353CC}">
                  <c16:uniqueId val="{00000005-9F1F-4F55-8D90-3673E5C12D0B}"/>
                </c:ext>
              </c:extLst>
            </c:dLbl>
            <c:dLbl>
              <c:idx val="3"/>
              <c:layout>
                <c:manualLayout>
                  <c:x val="5.8484135212635797E-2"/>
                  <c:y val="-0.15280021999292268"/>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en-US"/>
                </a:p>
              </c:txPr>
              <c:dLblPos val="bestFit"/>
              <c:showPercent val="1"/>
              <c:extLst xmlns:c16r2="http://schemas.microsoft.com/office/drawing/2015/06/chart">
                <c:ext xmlns:c15="http://schemas.microsoft.com/office/drawing/2012/chart" uri="{CE6537A1-D6FC-4f65-9D91-7224C49458BB}">
                  <c15:layout>
                    <c:manualLayout>
                      <c:w val="5.0676156583629881E-2"/>
                      <c:h val="6.409496645392157E-2"/>
                    </c:manualLayout>
                  </c15:layout>
                </c:ext>
                <c:ext xmlns:c16="http://schemas.microsoft.com/office/drawing/2014/chart" uri="{C3380CC4-5D6E-409C-BE32-E72D297353CC}">
                  <c16:uniqueId val="{00000007-9F1F-4F55-8D90-3673E5C12D0B}"/>
                </c:ext>
              </c:extLst>
            </c:dLbl>
            <c:dLbl>
              <c:idx val="4"/>
              <c:layout>
                <c:manualLayout>
                  <c:x val="6.1447399146281098E-2"/>
                  <c:y val="-0.12014484288554543"/>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en-US"/>
                </a:p>
              </c:txPr>
              <c:dLblPos val="bestFit"/>
              <c:showPercent val="1"/>
              <c:extLst xmlns:c16r2="http://schemas.microsoft.com/office/drawing/2015/06/chart">
                <c:ext xmlns:c15="http://schemas.microsoft.com/office/drawing/2012/chart" uri="{CE6537A1-D6FC-4f65-9D91-7224C49458BB}">
                  <c15:layout>
                    <c:manualLayout>
                      <c:w val="5.0140574065252519E-2"/>
                      <c:h val="8.1636843982667739E-2"/>
                    </c:manualLayout>
                  </c15:layout>
                </c:ext>
                <c:ext xmlns:c16="http://schemas.microsoft.com/office/drawing/2014/chart" uri="{C3380CC4-5D6E-409C-BE32-E72D297353CC}">
                  <c16:uniqueId val="{00000009-9F1F-4F55-8D90-3673E5C12D0B}"/>
                </c:ext>
              </c:extLst>
            </c:dLbl>
            <c:dLbl>
              <c:idx val="5"/>
              <c:layout>
                <c:manualLayout>
                  <c:x val="6.6816487796676691E-2"/>
                  <c:y val="-6.6748773198381614E-2"/>
                </c:manualLayout>
              </c:layout>
              <c:dLblPos val="bestFit"/>
              <c:showPercent val="1"/>
              <c:extLst xmlns:c16r2="http://schemas.microsoft.com/office/drawing/2015/06/chart">
                <c:ext xmlns:c15="http://schemas.microsoft.com/office/drawing/2012/chart" uri="{CE6537A1-D6FC-4f65-9D91-7224C49458BB}">
                  <c15:layout>
                    <c:manualLayout>
                      <c:w val="4.593119810201661E-2"/>
                      <c:h val="6.860709519810021E-2"/>
                    </c:manualLayout>
                  </c15:layout>
                </c:ext>
                <c:ext xmlns:c16="http://schemas.microsoft.com/office/drawing/2014/chart" uri="{C3380CC4-5D6E-409C-BE32-E72D297353CC}">
                  <c16:uniqueId val="{0000000B-9F1F-4F55-8D90-3673E5C12D0B}"/>
                </c:ext>
              </c:extLst>
            </c:dLbl>
            <c:dLbl>
              <c:idx val="6"/>
              <c:layout>
                <c:manualLayout>
                  <c:x val="8.255613930867188E-2"/>
                  <c:y val="0.13397103255115073"/>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9F1F-4F55-8D90-3673E5C12D0B}"/>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'Loss Control'!$C$97:$C$103</c:f>
              <c:strCache>
                <c:ptCount val="7"/>
                <c:pt idx="0">
                  <c:v>15 Written warnings issued</c:v>
                </c:pt>
                <c:pt idx="1">
                  <c:v>4 Dismissed</c:v>
                </c:pt>
                <c:pt idx="2">
                  <c:v>2 mutual separation agreements reached</c:v>
                </c:pt>
                <c:pt idx="3">
                  <c:v>3 Resigned</c:v>
                </c:pt>
                <c:pt idx="4">
                  <c:v>2 Retired</c:v>
                </c:pt>
                <c:pt idx="5">
                  <c:v>3 employees found not guilty following disciplinary hearings</c:v>
                </c:pt>
                <c:pt idx="6">
                  <c:v>8 withdrawn</c:v>
                </c:pt>
              </c:strCache>
            </c:strRef>
          </c:cat>
          <c:val>
            <c:numRef>
              <c:f>'Loss Control'!$Q$97:$Q$103</c:f>
              <c:numCache>
                <c:formatCode>General</c:formatCode>
                <c:ptCount val="7"/>
                <c:pt idx="0">
                  <c:v>15</c:v>
                </c:pt>
                <c:pt idx="1">
                  <c:v>4</c:v>
                </c:pt>
                <c:pt idx="2">
                  <c:v>2</c:v>
                </c:pt>
                <c:pt idx="3">
                  <c:v>3</c:v>
                </c:pt>
                <c:pt idx="4">
                  <c:v>2</c:v>
                </c:pt>
                <c:pt idx="5">
                  <c:v>3</c:v>
                </c:pt>
                <c:pt idx="6">
                  <c:v>8</c:v>
                </c:pt>
              </c:numCache>
            </c:numRef>
          </c:val>
          <c:extLst xmlns:c16r2="http://schemas.microsoft.com/office/drawing/2015/06/chart">
            <c:ext xmlns:c16="http://schemas.microsoft.com/office/drawing/2014/chart" uri="{C3380CC4-5D6E-409C-BE32-E72D297353CC}">
              <c16:uniqueId val="{0000000E-9F1F-4F55-8D90-3673E5C12D0B}"/>
            </c:ext>
          </c:extLst>
        </c:ser>
        <c:ser>
          <c:idx val="0"/>
          <c:order val="1"/>
          <c:tx>
            <c:strRef>
              <c:f>'Loss Control'!$C$97:$C$103</c:f>
              <c:strCache>
                <c:ptCount val="7"/>
                <c:pt idx="0">
                  <c:v>15 Written warnings issued</c:v>
                </c:pt>
                <c:pt idx="1">
                  <c:v>4 Dismissed</c:v>
                </c:pt>
                <c:pt idx="2">
                  <c:v>2 mutual separation agreements reached</c:v>
                </c:pt>
                <c:pt idx="3">
                  <c:v>3 Resigned</c:v>
                </c:pt>
                <c:pt idx="4">
                  <c:v>2 Retired</c:v>
                </c:pt>
                <c:pt idx="5">
                  <c:v>3 employees found not guilty following disciplinary hearings</c:v>
                </c:pt>
                <c:pt idx="6">
                  <c:v>8 withdrawn</c:v>
                </c:pt>
              </c:strCache>
            </c:strRef>
          </c:tx>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0-9F1F-4F55-8D90-3673E5C12D0B}"/>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2-9F1F-4F55-8D90-3673E5C12D0B}"/>
              </c:ext>
            </c:extLst>
          </c:dPt>
          <c:dPt>
            <c:idx val="2"/>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4-9F1F-4F55-8D90-3673E5C12D0B}"/>
              </c:ext>
            </c:extLst>
          </c:dPt>
          <c:dPt>
            <c:idx val="3"/>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6-9F1F-4F55-8D90-3673E5C12D0B}"/>
              </c:ext>
            </c:extLst>
          </c:dPt>
          <c:dPt>
            <c:idx val="4"/>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8-9F1F-4F55-8D90-3673E5C12D0B}"/>
              </c:ext>
            </c:extLst>
          </c:dPt>
          <c:dPt>
            <c:idx val="5"/>
            <c:spPr>
              <a:solidFill>
                <a:schemeClr val="accent6"/>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A-9F1F-4F55-8D90-3673E5C12D0B}"/>
              </c:ext>
            </c:extLst>
          </c:dPt>
          <c:dPt>
            <c:idx val="6"/>
            <c:spPr>
              <a:solidFill>
                <a:schemeClr val="accent1">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C-9F1F-4F55-8D90-3673E5C12D0B}"/>
              </c:ext>
            </c:extLst>
          </c:dPt>
          <c:dLbls>
            <c:dLbl>
              <c:idx val="0"/>
              <c:tx>
                <c:rich>
                  <a:bodyPr rot="0" spcFirstLastPara="1" vertOverflow="ellipsis" vert="horz" wrap="square" lIns="38100" tIns="19050" rIns="38100" bIns="19050" anchor="ctr" anchorCtr="1">
                    <a:spAutoFit/>
                  </a:bodyPr>
                  <a:lstStyle/>
                  <a:p>
                    <a:pPr>
                      <a:defRPr sz="1000" b="1" i="0" u="none" strike="noStrike" kern="1200" baseline="0">
                        <a:solidFill>
                          <a:schemeClr val="dk1"/>
                        </a:solidFill>
                        <a:latin typeface="+mn-lt"/>
                        <a:ea typeface="+mn-ea"/>
                        <a:cs typeface="+mn-cs"/>
                      </a:defRPr>
                    </a:pPr>
                    <a:fld id="{C87D5A10-6151-4956-8002-0F6C3A0C9E81}" type="PERCENTAGE">
                      <a:rPr lang="en-US" baseline="0"/>
                      <a:pPr>
                        <a:defRPr sz="1000" b="1" i="0" u="none" strike="noStrike" kern="1200" baseline="0">
                          <a:solidFill>
                            <a:schemeClr val="dk1"/>
                          </a:solidFill>
                          <a:latin typeface="+mn-lt"/>
                          <a:ea typeface="+mn-ea"/>
                          <a:cs typeface="+mn-cs"/>
                        </a:defRPr>
                      </a:pPr>
                      <a:t>[PERCENTAGE]</a:t>
                    </a:fld>
                    <a:endParaRPr lang="en-ZA"/>
                  </a:p>
                </c:rich>
              </c:tx>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dLblPos val="ctr"/>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0-9F1F-4F55-8D90-3673E5C12D0B}"/>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9F1F-4F55-8D90-3673E5C12D0B}"/>
                </c:ext>
              </c:extLst>
            </c:dLbl>
            <c:dLbl>
              <c:idx val="2"/>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solidFill>
                      <a:latin typeface="+mn-lt"/>
                      <a:ea typeface="+mn-ea"/>
                      <a:cs typeface="+mn-cs"/>
                    </a:defRPr>
                  </a:pPr>
                  <a:endParaRPr lang="en-US"/>
                </a:p>
              </c:txPr>
            </c:dLbl>
            <c:dLbl>
              <c:idx val="4"/>
              <c:layout>
                <c:manualLayout>
                  <c:x val="9.9923665791776042E-2"/>
                  <c:y val="3.4021216097987757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dk1"/>
                        </a:solidFill>
                        <a:latin typeface="+mn-lt"/>
                        <a:ea typeface="+mn-ea"/>
                        <a:cs typeface="+mn-cs"/>
                      </a:defRPr>
                    </a:pPr>
                    <a:fld id="{F0FA1C9B-8FDC-45F6-A610-7F62FFED085F}" type="PERCENTAGE">
                      <a:rPr lang="en-US" baseline="0"/>
                      <a:pPr>
                        <a:defRPr sz="1000" b="1" i="0" u="none" strike="noStrike" kern="1200" baseline="0">
                          <a:solidFill>
                            <a:schemeClr val="dk1"/>
                          </a:solidFill>
                          <a:latin typeface="+mn-lt"/>
                          <a:ea typeface="+mn-ea"/>
                          <a:cs typeface="+mn-cs"/>
                        </a:defRPr>
                      </a:pPr>
                      <a:t>[PERCENTAGE]</a:t>
                    </a:fld>
                    <a:endParaRPr lang="en-ZA"/>
                  </a:p>
                </c:rich>
              </c:tx>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dLblPos val="bestFit"/>
              <c:showCatName val="1"/>
              <c:showPercent val="1"/>
              <c:extLst xmlns:c16r2="http://schemas.microsoft.com/office/drawing/2015/06/chart">
                <c:ext xmlns:c15="http://schemas.microsoft.com/office/drawing/2012/chart" uri="{CE6537A1-D6FC-4f65-9D91-7224C49458BB}">
                  <c15:layout>
                    <c:manualLayout>
                      <c:w val="6.508333333333334E-2"/>
                      <c:h val="7.5972222222222219E-2"/>
                    </c:manualLayout>
                  </c15:layout>
                  <c15:dlblFieldTable/>
                  <c15:showDataLabelsRange val="0"/>
                </c:ext>
                <c:ext xmlns:c16="http://schemas.microsoft.com/office/drawing/2014/chart" uri="{C3380CC4-5D6E-409C-BE32-E72D297353CC}">
                  <c16:uniqueId val="{00000018-9F1F-4F55-8D90-3673E5C12D0B}"/>
                </c:ext>
              </c:extLst>
            </c:dLbl>
            <c:dLbl>
              <c:idx val="5"/>
              <c:tx>
                <c:rich>
                  <a:bodyPr rot="0" spcFirstLastPara="1" vertOverflow="ellipsis" vert="horz" wrap="square" lIns="38100" tIns="19050" rIns="38100" bIns="19050" anchor="ctr" anchorCtr="1">
                    <a:spAutoFit/>
                  </a:bodyPr>
                  <a:lstStyle/>
                  <a:p>
                    <a:pPr>
                      <a:defRPr sz="1000" b="1" i="0" u="none" strike="noStrike" kern="1200" baseline="0">
                        <a:solidFill>
                          <a:schemeClr val="dk1"/>
                        </a:solidFill>
                        <a:latin typeface="+mn-lt"/>
                        <a:ea typeface="+mn-ea"/>
                        <a:cs typeface="+mn-cs"/>
                      </a:defRPr>
                    </a:pPr>
                    <a:fld id="{3AC1A4CA-1B00-4247-B95E-6BF05FD94A52}" type="PERCENTAGE">
                      <a:rPr lang="en-US" baseline="0">
                        <a:solidFill>
                          <a:schemeClr val="dk1"/>
                        </a:solidFill>
                        <a:latin typeface="+mn-lt"/>
                        <a:ea typeface="+mn-ea"/>
                        <a:cs typeface="+mn-cs"/>
                      </a:rPr>
                      <a:pPr>
                        <a:defRPr sz="1000" b="1" i="0" u="none" strike="noStrike" kern="1200" baseline="0">
                          <a:solidFill>
                            <a:schemeClr val="dk1"/>
                          </a:solidFill>
                          <a:latin typeface="+mn-lt"/>
                          <a:ea typeface="+mn-ea"/>
                          <a:cs typeface="+mn-cs"/>
                        </a:defRPr>
                      </a:pPr>
                      <a:t>[PERCENTAGE]</a:t>
                    </a:fld>
                    <a:endParaRPr lang="en-ZA"/>
                  </a:p>
                </c:rich>
              </c:tx>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dLblPos val="ctr"/>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A-9F1F-4F55-8D90-3673E5C12D0B}"/>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CatName val="1"/>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'Loss Control'!$C$97:$C$103</c:f>
              <c:strCache>
                <c:ptCount val="7"/>
                <c:pt idx="0">
                  <c:v>15 Written warnings issued</c:v>
                </c:pt>
                <c:pt idx="1">
                  <c:v>4 Dismissed</c:v>
                </c:pt>
                <c:pt idx="2">
                  <c:v>2 mutual separation agreements reached</c:v>
                </c:pt>
                <c:pt idx="3">
                  <c:v>3 Resigned</c:v>
                </c:pt>
                <c:pt idx="4">
                  <c:v>2 Retired</c:v>
                </c:pt>
                <c:pt idx="5">
                  <c:v>3 employees found not guilty following disciplinary hearings</c:v>
                </c:pt>
                <c:pt idx="6">
                  <c:v>8 withdrawn</c:v>
                </c:pt>
              </c:strCache>
            </c:strRef>
          </c:cat>
          <c:val>
            <c:numRef>
              <c:f>'Loss Control'!$Q$97:$Q$103</c:f>
              <c:numCache>
                <c:formatCode>General</c:formatCode>
                <c:ptCount val="7"/>
                <c:pt idx="0">
                  <c:v>15</c:v>
                </c:pt>
                <c:pt idx="1">
                  <c:v>4</c:v>
                </c:pt>
                <c:pt idx="2">
                  <c:v>2</c:v>
                </c:pt>
                <c:pt idx="3">
                  <c:v>3</c:v>
                </c:pt>
                <c:pt idx="4">
                  <c:v>2</c:v>
                </c:pt>
                <c:pt idx="5">
                  <c:v>3</c:v>
                </c:pt>
                <c:pt idx="6">
                  <c:v>8</c:v>
                </c:pt>
              </c:numCache>
            </c:numRef>
          </c:val>
          <c:extLst xmlns:c16r2="http://schemas.microsoft.com/office/drawing/2015/06/chart">
            <c:ext xmlns:c16="http://schemas.microsoft.com/office/drawing/2014/chart" uri="{C3380CC4-5D6E-409C-BE32-E72D297353CC}">
              <c16:uniqueId val="{0000001D-9F1F-4F55-8D90-3673E5C12D0B}"/>
            </c:ext>
          </c:extLst>
        </c:ser>
        <c:dLbls>
          <c:showPercent val="1"/>
        </c:dLbls>
      </c:pie3D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Entry>
      <c:legendEntry>
        <c:idx val="6"/>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Entry>
      <c:layout>
        <c:manualLayout>
          <c:xMode val="edge"/>
          <c:yMode val="edge"/>
          <c:x val="0.62646322125824394"/>
          <c:y val="1.1272936375680347E-2"/>
          <c:w val="0.36903888548655295"/>
          <c:h val="0.9886962360813023"/>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solidFill>
      <a:sysClr val="window" lastClr="FFFFFF"/>
    </a:soli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dirty="0"/>
              <a:t>Top five strategic risks - highlighted</a:t>
            </a:r>
          </a:p>
        </c:rich>
      </c:tx>
    </c:title>
    <c:plotArea>
      <c:layout/>
      <c:bubbleChart>
        <c:ser>
          <c:idx val="0"/>
          <c:order val="0"/>
          <c:dPt>
            <c:idx val="0"/>
            <c:bubble3D val="1"/>
            <c:spPr>
              <a:solidFill>
                <a:srgbClr val="C00000"/>
              </a:solidFill>
            </c:spPr>
            <c:extLst xmlns:c16r2="http://schemas.microsoft.com/office/drawing/2015/06/chart">
              <c:ext xmlns:c16="http://schemas.microsoft.com/office/drawing/2014/chart" uri="{C3380CC4-5D6E-409C-BE32-E72D297353CC}">
                <c16:uniqueId val="{00000001-6BA4-4800-BDA5-53F313E5D704}"/>
              </c:ext>
            </c:extLst>
          </c:dPt>
          <c:dPt>
            <c:idx val="3"/>
            <c:bubble3D val="1"/>
            <c:spPr>
              <a:solidFill>
                <a:srgbClr val="FFC000"/>
              </a:solidFill>
            </c:spPr>
            <c:extLst xmlns:c16r2="http://schemas.microsoft.com/office/drawing/2015/06/chart">
              <c:ext xmlns:c16="http://schemas.microsoft.com/office/drawing/2014/chart" uri="{C3380CC4-5D6E-409C-BE32-E72D297353CC}">
                <c16:uniqueId val="{00000003-6BA4-4800-BDA5-53F313E5D704}"/>
              </c:ext>
            </c:extLst>
          </c:dPt>
          <c:dPt>
            <c:idx val="8"/>
            <c:bubble3D val="1"/>
            <c:spPr>
              <a:solidFill>
                <a:schemeClr val="accent6">
                  <a:lumMod val="75000"/>
                </a:schemeClr>
              </a:solidFill>
            </c:spPr>
            <c:extLst xmlns:c16r2="http://schemas.microsoft.com/office/drawing/2015/06/chart">
              <c:ext xmlns:c16="http://schemas.microsoft.com/office/drawing/2014/chart" uri="{C3380CC4-5D6E-409C-BE32-E72D297353CC}">
                <c16:uniqueId val="{00000005-6BA4-4800-BDA5-53F313E5D704}"/>
              </c:ext>
            </c:extLst>
          </c:dPt>
          <c:dPt>
            <c:idx val="11"/>
            <c:bubble3D val="1"/>
            <c:spPr>
              <a:solidFill>
                <a:srgbClr val="FFFF00"/>
              </a:solidFill>
            </c:spPr>
            <c:extLst xmlns:c16r2="http://schemas.microsoft.com/office/drawing/2015/06/chart">
              <c:ext xmlns:c16="http://schemas.microsoft.com/office/drawing/2014/chart" uri="{C3380CC4-5D6E-409C-BE32-E72D297353CC}">
                <c16:uniqueId val="{00000007-6BA4-4800-BDA5-53F313E5D704}"/>
              </c:ext>
            </c:extLst>
          </c:dPt>
          <c:dPt>
            <c:idx val="12"/>
            <c:bubble3D val="1"/>
            <c:spPr>
              <a:solidFill>
                <a:schemeClr val="accent6"/>
              </a:solidFill>
            </c:spPr>
            <c:extLst xmlns:c16r2="http://schemas.microsoft.com/office/drawing/2015/06/chart">
              <c:ext xmlns:c16="http://schemas.microsoft.com/office/drawing/2014/chart" uri="{C3380CC4-5D6E-409C-BE32-E72D297353CC}">
                <c16:uniqueId val="{00000009-6BA4-4800-BDA5-53F313E5D704}"/>
              </c:ext>
            </c:extLst>
          </c:dPt>
          <c:dLbls>
            <c:dLbl>
              <c:idx val="0"/>
              <c:layout>
                <c:manualLayout>
                  <c:x val="-0.15445610188117759"/>
                  <c:y val="-0.115753689767081"/>
                </c:manualLayout>
              </c:layout>
              <c:tx>
                <c:rich>
                  <a:bodyPr/>
                  <a:lstStyle/>
                  <a:p>
                    <a:r>
                      <a:rPr lang="en-US" sz="1200"/>
                      <a:t> Financial sustainability</a:t>
                    </a:r>
                    <a:endParaRPr lang="en-US"/>
                  </a:p>
                </c:rich>
              </c:tx>
              <c:dLblPos val="r"/>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BA4-4800-BDA5-53F313E5D704}"/>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6BA4-4800-BDA5-53F313E5D704}"/>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6BA4-4800-BDA5-53F313E5D704}"/>
                </c:ext>
              </c:extLst>
            </c:dLbl>
            <c:dLbl>
              <c:idx val="3"/>
              <c:layout>
                <c:manualLayout>
                  <c:x val="-1.2793175254010011E-2"/>
                  <c:y val="-6.0185185185185168E-2"/>
                </c:manualLayout>
              </c:layout>
              <c:tx>
                <c:rich>
                  <a:bodyPr/>
                  <a:lstStyle/>
                  <a:p>
                    <a:r>
                      <a:rPr lang="en-US" sz="1200"/>
                      <a:t>SCM</a:t>
                    </a:r>
                    <a:endParaRPr lang="en-US"/>
                  </a:p>
                </c:rich>
              </c:tx>
              <c:dLblPos val="r"/>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BA4-4800-BDA5-53F313E5D704}"/>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6BA4-4800-BDA5-53F313E5D704}"/>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6BA4-4800-BDA5-53F313E5D704}"/>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6BA4-4800-BDA5-53F313E5D704}"/>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6BA4-4800-BDA5-53F313E5D704}"/>
                </c:ext>
              </c:extLst>
            </c:dLbl>
            <c:dLbl>
              <c:idx val="8"/>
              <c:layout>
                <c:manualLayout>
                  <c:x val="-1.3384833869933873E-3"/>
                  <c:y val="2.1414397578861231E-2"/>
                </c:manualLayout>
              </c:layout>
              <c:tx>
                <c:rich>
                  <a:bodyPr/>
                  <a:lstStyle/>
                  <a:p>
                    <a:r>
                      <a:rPr lang="en-US" sz="1200"/>
                      <a:t>Operational inefficiency</a:t>
                    </a:r>
                    <a:endParaRPr lang="en-US"/>
                  </a:p>
                </c:rich>
              </c:tx>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BA4-4800-BDA5-53F313E5D704}"/>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6BA4-4800-BDA5-53F313E5D704}"/>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6BA4-4800-BDA5-53F313E5D704}"/>
                </c:ext>
              </c:extLst>
            </c:dLbl>
            <c:dLbl>
              <c:idx val="11"/>
              <c:layout>
                <c:manualLayout>
                  <c:x val="4.3510393767716956E-3"/>
                  <c:y val="0.11766731585316942"/>
                </c:manualLayout>
              </c:layout>
              <c:tx>
                <c:rich>
                  <a:bodyPr/>
                  <a:lstStyle/>
                  <a:p>
                    <a:r>
                      <a:rPr lang="en-US" sz="1200"/>
                      <a:t>Misaligned corporate culture</a:t>
                    </a:r>
                    <a:endParaRPr lang="en-US"/>
                  </a:p>
                </c:rich>
              </c:tx>
              <c:dLblPos val="r"/>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BA4-4800-BDA5-53F313E5D704}"/>
                </c:ext>
              </c:extLst>
            </c:dLbl>
            <c:dLbl>
              <c:idx val="12"/>
              <c:layout>
                <c:manualLayout>
                  <c:x val="-5.3521451279040774E-2"/>
                  <c:y val="0.14629880501811826"/>
                </c:manualLayout>
              </c:layout>
              <c:tx>
                <c:rich>
                  <a:bodyPr/>
                  <a:lstStyle/>
                  <a:p>
                    <a:r>
                      <a:rPr lang="en-US" sz="1200"/>
                      <a:t> Stakeholder relationships</a:t>
                    </a:r>
                    <a:endParaRPr lang="en-US"/>
                  </a:p>
                </c:rich>
              </c:tx>
              <c:dLblPos val="r"/>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BA4-4800-BDA5-53F313E5D704}"/>
                </c:ext>
              </c:extLst>
            </c:dLbl>
            <c:spPr>
              <a:noFill/>
              <a:ln>
                <a:noFill/>
              </a:ln>
              <a:effectLst/>
            </c:spPr>
            <c:txPr>
              <a:bodyPr/>
              <a:lstStyle/>
              <a:p>
                <a:pPr>
                  <a:defRPr sz="1200"/>
                </a:pPr>
                <a:endParaRPr lang="en-US"/>
              </a:p>
            </c:txPr>
            <c:dLblPos val="r"/>
            <c:showVal val="1"/>
            <c:showCatName val="1"/>
            <c:extLst xmlns:c16r2="http://schemas.microsoft.com/office/drawing/2015/06/chart">
              <c:ext xmlns:c15="http://schemas.microsoft.com/office/drawing/2012/chart" uri="{CE6537A1-D6FC-4f65-9D91-7224C49458BB}">
                <c15:showLeaderLines val="0"/>
              </c:ext>
            </c:extLst>
          </c:dLbls>
          <c:xVal>
            <c:numRef>
              <c:f>'Strategic Risks'!$D$2:$D$14</c:f>
              <c:numCache>
                <c:formatCode>_(* #,##0.00_);_(* \(#,##0.00\);_(* "-"??_);_(@_)</c:formatCode>
                <c:ptCount val="13"/>
                <c:pt idx="0">
                  <c:v>4.166666666666667</c:v>
                </c:pt>
                <c:pt idx="1">
                  <c:v>3.8333333333333335</c:v>
                </c:pt>
                <c:pt idx="2">
                  <c:v>4</c:v>
                </c:pt>
                <c:pt idx="3">
                  <c:v>5</c:v>
                </c:pt>
                <c:pt idx="4">
                  <c:v>2.8333333333333335</c:v>
                </c:pt>
                <c:pt idx="5">
                  <c:v>3.8333333333333335</c:v>
                </c:pt>
                <c:pt idx="6">
                  <c:v>3.6666666666666665</c:v>
                </c:pt>
                <c:pt idx="7">
                  <c:v>3.8333333333333335</c:v>
                </c:pt>
                <c:pt idx="8">
                  <c:v>4.5</c:v>
                </c:pt>
                <c:pt idx="9">
                  <c:v>4</c:v>
                </c:pt>
                <c:pt idx="10">
                  <c:v>4</c:v>
                </c:pt>
                <c:pt idx="11">
                  <c:v>4.3333333333333339</c:v>
                </c:pt>
                <c:pt idx="12">
                  <c:v>4.166666666666667</c:v>
                </c:pt>
              </c:numCache>
            </c:numRef>
          </c:xVal>
          <c:yVal>
            <c:numRef>
              <c:f>'Strategic Risks'!$E$2:$E$14</c:f>
              <c:numCache>
                <c:formatCode>_(* #,##0.00_);_(* \(#,##0.00\);_(* "-"??_);_(@_)</c:formatCode>
                <c:ptCount val="13"/>
                <c:pt idx="0">
                  <c:v>5</c:v>
                </c:pt>
                <c:pt idx="1">
                  <c:v>4.166666666666667</c:v>
                </c:pt>
                <c:pt idx="2">
                  <c:v>4.3333333333333339</c:v>
                </c:pt>
                <c:pt idx="3">
                  <c:v>5</c:v>
                </c:pt>
                <c:pt idx="4">
                  <c:v>3.1666666666666665</c:v>
                </c:pt>
                <c:pt idx="5">
                  <c:v>4.166666666666667</c:v>
                </c:pt>
                <c:pt idx="6">
                  <c:v>3.6666666666666665</c:v>
                </c:pt>
                <c:pt idx="7">
                  <c:v>3.8333333333333335</c:v>
                </c:pt>
                <c:pt idx="8">
                  <c:v>4.166666666666667</c:v>
                </c:pt>
                <c:pt idx="9">
                  <c:v>3.5</c:v>
                </c:pt>
                <c:pt idx="10">
                  <c:v>4.166666666666667</c:v>
                </c:pt>
                <c:pt idx="11">
                  <c:v>4.166666666666667</c:v>
                </c:pt>
                <c:pt idx="12">
                  <c:v>3.8333333333333335</c:v>
                </c:pt>
              </c:numCache>
            </c:numRef>
          </c:yVal>
          <c:bubbleSize>
            <c:numRef>
              <c:f>'Strategic Risks'!$F$2:$F$14</c:f>
              <c:numCache>
                <c:formatCode>_(* #,##0.00_);_(* \(#,##0.00\);_(* "-"??_);_(@_)</c:formatCode>
                <c:ptCount val="13"/>
                <c:pt idx="0">
                  <c:v>60</c:v>
                </c:pt>
                <c:pt idx="1">
                  <c:v>58.333333333333336</c:v>
                </c:pt>
                <c:pt idx="2">
                  <c:v>62.5</c:v>
                </c:pt>
                <c:pt idx="3">
                  <c:v>75</c:v>
                </c:pt>
                <c:pt idx="4">
                  <c:v>37.5</c:v>
                </c:pt>
                <c:pt idx="5">
                  <c:v>62.5</c:v>
                </c:pt>
                <c:pt idx="6">
                  <c:v>50</c:v>
                </c:pt>
                <c:pt idx="7">
                  <c:v>80</c:v>
                </c:pt>
                <c:pt idx="8">
                  <c:v>70</c:v>
                </c:pt>
                <c:pt idx="9">
                  <c:v>62.5</c:v>
                </c:pt>
                <c:pt idx="10">
                  <c:v>54.16666666666665</c:v>
                </c:pt>
                <c:pt idx="11">
                  <c:v>40</c:v>
                </c:pt>
                <c:pt idx="12">
                  <c:v>62.5</c:v>
                </c:pt>
              </c:numCache>
            </c:numRef>
          </c:bubbleSize>
          <c:bubble3D val="1"/>
          <c:extLst xmlns:c16r2="http://schemas.microsoft.com/office/drawing/2015/06/chart">
            <c:ext xmlns:c16="http://schemas.microsoft.com/office/drawing/2014/chart" uri="{C3380CC4-5D6E-409C-BE32-E72D297353CC}">
              <c16:uniqueId val="{00000012-6BA4-4800-BDA5-53F313E5D704}"/>
            </c:ext>
          </c:extLst>
        </c:ser>
        <c:dLbls>
          <c:showVal val="1"/>
          <c:showCatName val="1"/>
        </c:dLbls>
        <c:bubbleScale val="100"/>
        <c:axId val="70081152"/>
        <c:axId val="70107904"/>
      </c:bubbleChart>
      <c:valAx>
        <c:axId val="70081152"/>
        <c:scaling>
          <c:orientation val="minMax"/>
        </c:scaling>
        <c:axPos val="b"/>
        <c:title>
          <c:tx>
            <c:rich>
              <a:bodyPr/>
              <a:lstStyle/>
              <a:p>
                <a:pPr>
                  <a:defRPr/>
                </a:pPr>
                <a:r>
                  <a:rPr lang="en-US"/>
                  <a:t>Likelihood</a:t>
                </a:r>
              </a:p>
            </c:rich>
          </c:tx>
        </c:title>
        <c:numFmt formatCode="_(* #,##0.00_);_(* \(#,##0.00\);_(* &quot;-&quot;??_);_(@_)" sourceLinked="1"/>
        <c:tickLblPos val="nextTo"/>
        <c:crossAx val="70107904"/>
        <c:crosses val="autoZero"/>
        <c:crossBetween val="midCat"/>
      </c:valAx>
      <c:valAx>
        <c:axId val="70107904"/>
        <c:scaling>
          <c:orientation val="minMax"/>
        </c:scaling>
        <c:axPos val="l"/>
        <c:title>
          <c:tx>
            <c:rich>
              <a:bodyPr/>
              <a:lstStyle/>
              <a:p>
                <a:pPr>
                  <a:defRPr/>
                </a:pPr>
                <a:r>
                  <a:rPr lang="en-US"/>
                  <a:t>Im pact</a:t>
                </a:r>
              </a:p>
            </c:rich>
          </c:tx>
        </c:title>
        <c:numFmt formatCode="_(* #,##0.00_);_(* \(#,##0.00\);_(* &quot;-&quot;??_);_(@_)" sourceLinked="1"/>
        <c:tickLblPos val="nextTo"/>
        <c:crossAx val="70081152"/>
        <c:crosses val="autoZero"/>
        <c:crossBetween val="midCat"/>
      </c:valAx>
      <c:spPr>
        <a:noFill/>
        <a:ln w="25400">
          <a:noFill/>
        </a:ln>
      </c:spPr>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a:t>Status of BCM Programme</a:t>
            </a:r>
          </a:p>
        </c:rich>
      </c:tx>
    </c:title>
    <c:view3D>
      <c:rAngAx val="1"/>
    </c:view3D>
    <c:plotArea>
      <c:layout/>
      <c:bar3DChart>
        <c:barDir val="col"/>
        <c:grouping val="stacked"/>
        <c:ser>
          <c:idx val="0"/>
          <c:order val="0"/>
          <c:tx>
            <c:strRef>
              <c:f>'Combo-stats'!$A$3</c:f>
              <c:strCache>
                <c:ptCount val="1"/>
                <c:pt idx="0">
                  <c:v>Not Commenced</c:v>
                </c:pt>
              </c:strCache>
            </c:strRef>
          </c:tx>
          <c:dLbls>
            <c:spPr>
              <a:noFill/>
              <a:ln>
                <a:noFill/>
              </a:ln>
              <a:effectLst/>
            </c:spPr>
            <c:txPr>
              <a:bodyPr/>
              <a:lstStyle/>
              <a:p>
                <a:pPr>
                  <a:defRPr sz="1400" b="1">
                    <a:solidFill>
                      <a:schemeClr val="bg1"/>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strRef>
              <c:f>'Combo-stats'!$B$2:$G$2</c:f>
              <c:strCache>
                <c:ptCount val="3"/>
                <c:pt idx="0">
                  <c:v>BCP</c:v>
                </c:pt>
                <c:pt idx="1">
                  <c:v>CMP</c:v>
                </c:pt>
                <c:pt idx="2">
                  <c:v>DRP</c:v>
                </c:pt>
              </c:strCache>
            </c:strRef>
          </c:cat>
          <c:val>
            <c:numRef>
              <c:f>'Combo-stats'!$B$3:$G$3</c:f>
              <c:numCache>
                <c:formatCode>General</c:formatCode>
                <c:ptCount val="3"/>
                <c:pt idx="0">
                  <c:v>25</c:v>
                </c:pt>
                <c:pt idx="1">
                  <c:v>9</c:v>
                </c:pt>
                <c:pt idx="2">
                  <c:v>25</c:v>
                </c:pt>
              </c:numCache>
            </c:numRef>
          </c:val>
          <c:extLst xmlns:c16r2="http://schemas.microsoft.com/office/drawing/2015/06/chart">
            <c:ext xmlns:c16="http://schemas.microsoft.com/office/drawing/2014/chart" uri="{C3380CC4-5D6E-409C-BE32-E72D297353CC}">
              <c16:uniqueId val="{00000000-FA30-4CF8-8F51-A55971E1C6FA}"/>
            </c:ext>
          </c:extLst>
        </c:ser>
        <c:ser>
          <c:idx val="1"/>
          <c:order val="1"/>
          <c:tx>
            <c:strRef>
              <c:f>'Combo-stats'!$A$4</c:f>
              <c:strCache>
                <c:ptCount val="1"/>
                <c:pt idx="0">
                  <c:v>In progress</c:v>
                </c:pt>
              </c:strCache>
            </c:strRef>
          </c:tx>
          <c:cat>
            <c:strRef>
              <c:f>'Combo-stats'!$B$2:$G$2</c:f>
              <c:strCache>
                <c:ptCount val="3"/>
                <c:pt idx="0">
                  <c:v>BCP</c:v>
                </c:pt>
                <c:pt idx="1">
                  <c:v>CMP</c:v>
                </c:pt>
                <c:pt idx="2">
                  <c:v>DRP</c:v>
                </c:pt>
              </c:strCache>
            </c:strRef>
          </c:cat>
          <c:val>
            <c:numRef>
              <c:f>'Combo-stats'!$B$4:$G$4</c:f>
              <c:numCache>
                <c:formatCode>General</c:formatCode>
                <c:ptCount val="3"/>
                <c:pt idx="0">
                  <c:v>2</c:v>
                </c:pt>
                <c:pt idx="1">
                  <c:v>5</c:v>
                </c:pt>
                <c:pt idx="2">
                  <c:v>5</c:v>
                </c:pt>
              </c:numCache>
            </c:numRef>
          </c:val>
          <c:extLst xmlns:c16r2="http://schemas.microsoft.com/office/drawing/2015/06/chart">
            <c:ext xmlns:c16="http://schemas.microsoft.com/office/drawing/2014/chart" uri="{C3380CC4-5D6E-409C-BE32-E72D297353CC}">
              <c16:uniqueId val="{00000001-FA30-4CF8-8F51-A55971E1C6FA}"/>
            </c:ext>
          </c:extLst>
        </c:ser>
        <c:ser>
          <c:idx val="2"/>
          <c:order val="2"/>
          <c:tx>
            <c:strRef>
              <c:f>'Combo-stats'!$A$5</c:f>
              <c:strCache>
                <c:ptCount val="1"/>
                <c:pt idx="0">
                  <c:v>Approval phase</c:v>
                </c:pt>
              </c:strCache>
            </c:strRef>
          </c:tx>
          <c:cat>
            <c:strRef>
              <c:f>'Combo-stats'!$B$2:$G$2</c:f>
              <c:strCache>
                <c:ptCount val="3"/>
                <c:pt idx="0">
                  <c:v>BCP</c:v>
                </c:pt>
                <c:pt idx="1">
                  <c:v>CMP</c:v>
                </c:pt>
                <c:pt idx="2">
                  <c:v>DRP</c:v>
                </c:pt>
              </c:strCache>
            </c:strRef>
          </c:cat>
          <c:val>
            <c:numRef>
              <c:f>'Combo-stats'!$B$5:$G$5</c:f>
              <c:numCache>
                <c:formatCode>General</c:formatCode>
                <c:ptCount val="3"/>
                <c:pt idx="0">
                  <c:v>0</c:v>
                </c:pt>
                <c:pt idx="1">
                  <c:v>1</c:v>
                </c:pt>
                <c:pt idx="2">
                  <c:v>0</c:v>
                </c:pt>
              </c:numCache>
            </c:numRef>
          </c:val>
          <c:extLst xmlns:c16r2="http://schemas.microsoft.com/office/drawing/2015/06/chart">
            <c:ext xmlns:c16="http://schemas.microsoft.com/office/drawing/2014/chart" uri="{C3380CC4-5D6E-409C-BE32-E72D297353CC}">
              <c16:uniqueId val="{00000002-FA30-4CF8-8F51-A55971E1C6FA}"/>
            </c:ext>
          </c:extLst>
        </c:ser>
        <c:ser>
          <c:idx val="3"/>
          <c:order val="3"/>
          <c:tx>
            <c:strRef>
              <c:f>'Combo-stats'!$A$6</c:f>
              <c:strCache>
                <c:ptCount val="1"/>
                <c:pt idx="0">
                  <c:v>In Review</c:v>
                </c:pt>
              </c:strCache>
            </c:strRef>
          </c:tx>
          <c:cat>
            <c:strRef>
              <c:f>'Combo-stats'!$B$2:$G$2</c:f>
              <c:strCache>
                <c:ptCount val="3"/>
                <c:pt idx="0">
                  <c:v>BCP</c:v>
                </c:pt>
                <c:pt idx="1">
                  <c:v>CMP</c:v>
                </c:pt>
                <c:pt idx="2">
                  <c:v>DRP</c:v>
                </c:pt>
              </c:strCache>
            </c:strRef>
          </c:cat>
          <c:val>
            <c:numRef>
              <c:f>'Combo-stats'!$B$6:$G$6</c:f>
              <c:numCache>
                <c:formatCode>General</c:formatCode>
                <c:ptCount val="3"/>
                <c:pt idx="0">
                  <c:v>0</c:v>
                </c:pt>
                <c:pt idx="1">
                  <c:v>0</c:v>
                </c:pt>
                <c:pt idx="2">
                  <c:v>0</c:v>
                </c:pt>
              </c:numCache>
            </c:numRef>
          </c:val>
          <c:extLst xmlns:c16r2="http://schemas.microsoft.com/office/drawing/2015/06/chart">
            <c:ext xmlns:c16="http://schemas.microsoft.com/office/drawing/2014/chart" uri="{C3380CC4-5D6E-409C-BE32-E72D297353CC}">
              <c16:uniqueId val="{00000003-FA30-4CF8-8F51-A55971E1C6FA}"/>
            </c:ext>
          </c:extLst>
        </c:ser>
        <c:ser>
          <c:idx val="4"/>
          <c:order val="4"/>
          <c:tx>
            <c:strRef>
              <c:f>'Combo-stats'!$A$7</c:f>
              <c:strCache>
                <c:ptCount val="1"/>
                <c:pt idx="0">
                  <c:v>Review signed off</c:v>
                </c:pt>
              </c:strCache>
            </c:strRef>
          </c:tx>
          <c:cat>
            <c:strRef>
              <c:f>'Combo-stats'!$B$2:$G$2</c:f>
              <c:strCache>
                <c:ptCount val="3"/>
                <c:pt idx="0">
                  <c:v>BCP</c:v>
                </c:pt>
                <c:pt idx="1">
                  <c:v>CMP</c:v>
                </c:pt>
                <c:pt idx="2">
                  <c:v>DRP</c:v>
                </c:pt>
              </c:strCache>
            </c:strRef>
          </c:cat>
          <c:val>
            <c:numRef>
              <c:f>'Combo-stats'!$B$7:$G$7</c:f>
              <c:numCache>
                <c:formatCode>General</c:formatCode>
                <c:ptCount val="3"/>
                <c:pt idx="0">
                  <c:v>0</c:v>
                </c:pt>
                <c:pt idx="1">
                  <c:v>0</c:v>
                </c:pt>
                <c:pt idx="2">
                  <c:v>0</c:v>
                </c:pt>
              </c:numCache>
            </c:numRef>
          </c:val>
          <c:extLst xmlns:c16r2="http://schemas.microsoft.com/office/drawing/2015/06/chart">
            <c:ext xmlns:c16="http://schemas.microsoft.com/office/drawing/2014/chart" uri="{C3380CC4-5D6E-409C-BE32-E72D297353CC}">
              <c16:uniqueId val="{00000004-FA30-4CF8-8F51-A55971E1C6FA}"/>
            </c:ext>
          </c:extLst>
        </c:ser>
        <c:ser>
          <c:idx val="5"/>
          <c:order val="5"/>
          <c:tx>
            <c:strRef>
              <c:f>'Combo-stats'!$A$8</c:f>
              <c:strCache>
                <c:ptCount val="1"/>
                <c:pt idx="0">
                  <c:v>Signed off</c:v>
                </c:pt>
              </c:strCache>
            </c:strRef>
          </c:tx>
          <c:dLbls>
            <c:spPr>
              <a:noFill/>
              <a:ln>
                <a:noFill/>
              </a:ln>
              <a:effectLst/>
            </c:spPr>
            <c:txPr>
              <a:bodyPr/>
              <a:lstStyle/>
              <a:p>
                <a:pPr>
                  <a:defRPr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'Combo-stats'!$B$2:$G$2</c:f>
              <c:strCache>
                <c:ptCount val="3"/>
                <c:pt idx="0">
                  <c:v>BCP</c:v>
                </c:pt>
                <c:pt idx="1">
                  <c:v>CMP</c:v>
                </c:pt>
                <c:pt idx="2">
                  <c:v>DRP</c:v>
                </c:pt>
              </c:strCache>
            </c:strRef>
          </c:cat>
          <c:val>
            <c:numRef>
              <c:f>'Combo-stats'!$B$8:$G$8</c:f>
              <c:numCache>
                <c:formatCode>General</c:formatCode>
                <c:ptCount val="3"/>
                <c:pt idx="0">
                  <c:v>13</c:v>
                </c:pt>
                <c:pt idx="1">
                  <c:v>15</c:v>
                </c:pt>
                <c:pt idx="2">
                  <c:v>12</c:v>
                </c:pt>
              </c:numCache>
            </c:numRef>
          </c:val>
          <c:extLst xmlns:c16r2="http://schemas.microsoft.com/office/drawing/2015/06/chart">
            <c:ext xmlns:c16="http://schemas.microsoft.com/office/drawing/2014/chart" uri="{C3380CC4-5D6E-409C-BE32-E72D297353CC}">
              <c16:uniqueId val="{00000005-FA30-4CF8-8F51-A55971E1C6FA}"/>
            </c:ext>
          </c:extLst>
        </c:ser>
        <c:dLbls/>
        <c:gapWidth val="55"/>
        <c:gapDepth val="55"/>
        <c:shape val="cylinder"/>
        <c:axId val="71497984"/>
        <c:axId val="71639040"/>
        <c:axId val="0"/>
      </c:bar3DChart>
      <c:catAx>
        <c:axId val="71497984"/>
        <c:scaling>
          <c:orientation val="minMax"/>
        </c:scaling>
        <c:axPos val="b"/>
        <c:numFmt formatCode="General" sourceLinked="0"/>
        <c:majorTickMark val="none"/>
        <c:tickLblPos val="nextTo"/>
        <c:txPr>
          <a:bodyPr/>
          <a:lstStyle/>
          <a:p>
            <a:pPr>
              <a:defRPr sz="1400"/>
            </a:pPr>
            <a:endParaRPr lang="en-US"/>
          </a:p>
        </c:txPr>
        <c:crossAx val="71639040"/>
        <c:crosses val="autoZero"/>
        <c:auto val="1"/>
        <c:lblAlgn val="ctr"/>
        <c:lblOffset val="100"/>
      </c:catAx>
      <c:valAx>
        <c:axId val="71639040"/>
        <c:scaling>
          <c:orientation val="minMax"/>
        </c:scaling>
        <c:axPos val="l"/>
        <c:majorGridlines/>
        <c:numFmt formatCode="General" sourceLinked="1"/>
        <c:majorTickMark val="none"/>
        <c:tickLblPos val="nextTo"/>
        <c:crossAx val="71497984"/>
        <c:crosses val="autoZero"/>
        <c:crossBetween val="between"/>
      </c:valAx>
    </c:plotArea>
    <c:legend>
      <c:legendPos val="r"/>
      <c:txPr>
        <a:bodyPr/>
        <a:lstStyle/>
        <a:p>
          <a:pPr>
            <a:defRPr sz="1400"/>
          </a:pPr>
          <a:endParaRPr lang="en-US"/>
        </a:p>
      </c:txPr>
    </c:legend>
    <c:plotVisOnly val="1"/>
    <c:dispBlanksAs val="gap"/>
  </c:chart>
  <c:txPr>
    <a:bodyPr/>
    <a:lstStyle/>
    <a:p>
      <a:pPr>
        <a:defRPr sz="1100"/>
      </a:pPr>
      <a:endParaRPr lang="en-US"/>
    </a:p>
  </c:txPr>
  <c:externalData r:id="rId1"/>
</c:chartSpace>
</file>

<file path=ppt/diagrams/_rels/data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image" Target="../media/image45.png"/><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png"/></Relationships>
</file>

<file path=ppt/diagrams/_rels/data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image" Target="../media/image65.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0C9CD8-A4E7-4EC5-BAE5-A1DE4A9B6797}"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GB"/>
        </a:p>
      </dgm:t>
    </dgm:pt>
    <dgm:pt modelId="{FFC5546D-6567-456B-8263-B839AFCADA3F}">
      <dgm:prSet custT="1"/>
      <dgm:spPr/>
      <dgm:t>
        <a:bodyPr/>
        <a:lstStyle/>
        <a:p>
          <a:pPr rtl="0"/>
          <a:r>
            <a:rPr lang="en-US" sz="1400" b="1" dirty="0">
              <a:latin typeface="+mj-lt"/>
            </a:rPr>
            <a:t>Business Performance</a:t>
          </a:r>
          <a:endParaRPr lang="en-GB" sz="1400" b="1" dirty="0">
            <a:latin typeface="+mj-lt"/>
          </a:endParaRPr>
        </a:p>
      </dgm:t>
    </dgm:pt>
    <dgm:pt modelId="{58F0AEBF-CA98-46E9-AECC-20BFA358F5AE}" type="parTrans" cxnId="{155C1BCD-B9F0-4089-A438-244937C2AE63}">
      <dgm:prSet/>
      <dgm:spPr/>
      <dgm:t>
        <a:bodyPr/>
        <a:lstStyle/>
        <a:p>
          <a:endParaRPr lang="en-GB"/>
        </a:p>
      </dgm:t>
    </dgm:pt>
    <dgm:pt modelId="{3A4300C7-C42B-4340-99F5-BE51C2DED990}" type="sibTrans" cxnId="{155C1BCD-B9F0-4089-A438-244937C2AE63}">
      <dgm:prSet/>
      <dgm:spPr/>
      <dgm:t>
        <a:bodyPr/>
        <a:lstStyle/>
        <a:p>
          <a:endParaRPr lang="en-GB"/>
        </a:p>
      </dgm:t>
    </dgm:pt>
    <dgm:pt modelId="{A6B4214A-95C8-45BC-9262-6B6E4B5CBCB4}">
      <dgm:prSet custT="1"/>
      <dgm:spPr/>
      <dgm:t>
        <a:bodyPr/>
        <a:lstStyle/>
        <a:p>
          <a:pPr rtl="0"/>
          <a:r>
            <a:rPr lang="en-GB" sz="1400" b="1" dirty="0">
              <a:latin typeface="+mj-lt"/>
            </a:rPr>
            <a:t>Governance</a:t>
          </a:r>
        </a:p>
      </dgm:t>
    </dgm:pt>
    <dgm:pt modelId="{563F1A3B-7321-4755-A4CC-956C5091F944}" type="parTrans" cxnId="{195E0FB0-45A1-4EC0-A2BE-6DACF6B4FDE9}">
      <dgm:prSet/>
      <dgm:spPr/>
      <dgm:t>
        <a:bodyPr/>
        <a:lstStyle/>
        <a:p>
          <a:endParaRPr lang="en-US"/>
        </a:p>
      </dgm:t>
    </dgm:pt>
    <dgm:pt modelId="{C01FA952-857B-48E8-A6CE-414F20C4FD7D}" type="sibTrans" cxnId="{195E0FB0-45A1-4EC0-A2BE-6DACF6B4FDE9}">
      <dgm:prSet/>
      <dgm:spPr/>
      <dgm:t>
        <a:bodyPr/>
        <a:lstStyle/>
        <a:p>
          <a:endParaRPr lang="en-US"/>
        </a:p>
      </dgm:t>
    </dgm:pt>
    <dgm:pt modelId="{79D2FC37-8DFB-4BEB-8B53-B8072DAF4729}">
      <dgm:prSet custT="1"/>
      <dgm:spPr/>
      <dgm:t>
        <a:bodyPr/>
        <a:lstStyle/>
        <a:p>
          <a:r>
            <a:rPr lang="en-ZA" sz="1400" dirty="0"/>
            <a:t>AGSA Findings for 2018/19 and Action Plan</a:t>
          </a:r>
        </a:p>
      </dgm:t>
    </dgm:pt>
    <dgm:pt modelId="{73F50B04-C01B-4855-ADC9-EBBBA6E68EFC}" type="parTrans" cxnId="{F29E0BC6-955F-4766-A1BF-0D6D4BA73566}">
      <dgm:prSet/>
      <dgm:spPr/>
      <dgm:t>
        <a:bodyPr/>
        <a:lstStyle/>
        <a:p>
          <a:endParaRPr lang="en-US"/>
        </a:p>
      </dgm:t>
    </dgm:pt>
    <dgm:pt modelId="{1691D2F8-683C-4E83-B7C4-65626F8E466B}" type="sibTrans" cxnId="{F29E0BC6-955F-4766-A1BF-0D6D4BA73566}">
      <dgm:prSet/>
      <dgm:spPr/>
      <dgm:t>
        <a:bodyPr/>
        <a:lstStyle/>
        <a:p>
          <a:endParaRPr lang="en-US"/>
        </a:p>
      </dgm:t>
    </dgm:pt>
    <dgm:pt modelId="{5A7FB403-811C-4988-8BBF-1E6F74DD66BA}">
      <dgm:prSet custT="1"/>
      <dgm:spPr/>
      <dgm:t>
        <a:bodyPr/>
        <a:lstStyle/>
        <a:p>
          <a:pPr rtl="0"/>
          <a:r>
            <a:rPr lang="en-GB" sz="1400" b="1" dirty="0">
              <a:latin typeface="+mj-lt"/>
            </a:rPr>
            <a:t>Overview of SITA</a:t>
          </a:r>
        </a:p>
      </dgm:t>
    </dgm:pt>
    <dgm:pt modelId="{C22C9E83-2074-4CF3-8A9B-C3EACDB9E2AF}" type="parTrans" cxnId="{11B99A97-1493-48D0-A8E2-D008EFA6A369}">
      <dgm:prSet/>
      <dgm:spPr/>
      <dgm:t>
        <a:bodyPr/>
        <a:lstStyle/>
        <a:p>
          <a:endParaRPr lang="en-ZA"/>
        </a:p>
      </dgm:t>
    </dgm:pt>
    <dgm:pt modelId="{8568AEC9-9773-4441-A412-1E477DAF9BC5}" type="sibTrans" cxnId="{11B99A97-1493-48D0-A8E2-D008EFA6A369}">
      <dgm:prSet/>
      <dgm:spPr/>
      <dgm:t>
        <a:bodyPr/>
        <a:lstStyle/>
        <a:p>
          <a:endParaRPr lang="en-ZA"/>
        </a:p>
      </dgm:t>
    </dgm:pt>
    <dgm:pt modelId="{CCBBA158-9B4F-4E8A-AE75-BA77049D5891}">
      <dgm:prSet custT="1"/>
      <dgm:spPr/>
      <dgm:t>
        <a:bodyPr/>
        <a:lstStyle/>
        <a:p>
          <a:r>
            <a:rPr lang="en-ZA" sz="1400" dirty="0"/>
            <a:t>Strategic Response Plan</a:t>
          </a:r>
        </a:p>
      </dgm:t>
    </dgm:pt>
    <dgm:pt modelId="{8C852BC9-263A-4D42-871B-D50113ED70D7}" type="parTrans" cxnId="{5A23586A-D396-4FF9-98B2-63382B52ED2D}">
      <dgm:prSet/>
      <dgm:spPr/>
      <dgm:t>
        <a:bodyPr/>
        <a:lstStyle/>
        <a:p>
          <a:endParaRPr lang="en-ZA"/>
        </a:p>
      </dgm:t>
    </dgm:pt>
    <dgm:pt modelId="{AC522B8F-375E-49A9-8BC7-C33BF0740F33}" type="sibTrans" cxnId="{5A23586A-D396-4FF9-98B2-63382B52ED2D}">
      <dgm:prSet/>
      <dgm:spPr/>
      <dgm:t>
        <a:bodyPr/>
        <a:lstStyle/>
        <a:p>
          <a:endParaRPr lang="en-ZA"/>
        </a:p>
      </dgm:t>
    </dgm:pt>
    <dgm:pt modelId="{0D9A998A-73B0-4DA3-82FD-931A28EFD3CD}" type="pres">
      <dgm:prSet presAssocID="{7B0C9CD8-A4E7-4EC5-BAE5-A1DE4A9B6797}" presName="Name0" presStyleCnt="0">
        <dgm:presLayoutVars>
          <dgm:chMax val="7"/>
          <dgm:chPref val="7"/>
          <dgm:dir/>
        </dgm:presLayoutVars>
      </dgm:prSet>
      <dgm:spPr/>
      <dgm:t>
        <a:bodyPr/>
        <a:lstStyle/>
        <a:p>
          <a:endParaRPr lang="en-ZA"/>
        </a:p>
      </dgm:t>
    </dgm:pt>
    <dgm:pt modelId="{101DDB68-930F-4846-AB13-82537015459D}" type="pres">
      <dgm:prSet presAssocID="{7B0C9CD8-A4E7-4EC5-BAE5-A1DE4A9B6797}" presName="Name1" presStyleCnt="0"/>
      <dgm:spPr/>
    </dgm:pt>
    <dgm:pt modelId="{00AE4EF9-7941-4ED5-BB6F-8A98AED5DAC4}" type="pres">
      <dgm:prSet presAssocID="{7B0C9CD8-A4E7-4EC5-BAE5-A1DE4A9B6797}" presName="cycle" presStyleCnt="0"/>
      <dgm:spPr/>
    </dgm:pt>
    <dgm:pt modelId="{9AEB70B9-CCF0-45DF-8D24-4BDEE83B2251}" type="pres">
      <dgm:prSet presAssocID="{7B0C9CD8-A4E7-4EC5-BAE5-A1DE4A9B6797}" presName="srcNode" presStyleLbl="node1" presStyleIdx="0" presStyleCnt="5"/>
      <dgm:spPr/>
    </dgm:pt>
    <dgm:pt modelId="{973963B7-D7A5-401E-BE09-76EEFC0C746C}" type="pres">
      <dgm:prSet presAssocID="{7B0C9CD8-A4E7-4EC5-BAE5-A1DE4A9B6797}" presName="conn" presStyleLbl="parChTrans1D2" presStyleIdx="0" presStyleCnt="1"/>
      <dgm:spPr/>
      <dgm:t>
        <a:bodyPr/>
        <a:lstStyle/>
        <a:p>
          <a:endParaRPr lang="en-ZA"/>
        </a:p>
      </dgm:t>
    </dgm:pt>
    <dgm:pt modelId="{593535C1-47C1-4B3F-B2A0-B47B9D694344}" type="pres">
      <dgm:prSet presAssocID="{7B0C9CD8-A4E7-4EC5-BAE5-A1DE4A9B6797}" presName="extraNode" presStyleLbl="node1" presStyleIdx="0" presStyleCnt="5"/>
      <dgm:spPr/>
    </dgm:pt>
    <dgm:pt modelId="{C59CAD30-D294-4549-8E60-BF175139A052}" type="pres">
      <dgm:prSet presAssocID="{7B0C9CD8-A4E7-4EC5-BAE5-A1DE4A9B6797}" presName="dstNode" presStyleLbl="node1" presStyleIdx="0" presStyleCnt="5"/>
      <dgm:spPr/>
    </dgm:pt>
    <dgm:pt modelId="{CC1A9D0B-781B-42CB-9477-30BFAA497516}" type="pres">
      <dgm:prSet presAssocID="{5A7FB403-811C-4988-8BBF-1E6F74DD66BA}" presName="text_1" presStyleLbl="node1" presStyleIdx="0" presStyleCnt="5">
        <dgm:presLayoutVars>
          <dgm:bulletEnabled val="1"/>
        </dgm:presLayoutVars>
      </dgm:prSet>
      <dgm:spPr/>
      <dgm:t>
        <a:bodyPr/>
        <a:lstStyle/>
        <a:p>
          <a:endParaRPr lang="en-ZA"/>
        </a:p>
      </dgm:t>
    </dgm:pt>
    <dgm:pt modelId="{53D842D0-82D4-4655-AA40-20090DE2C9F1}" type="pres">
      <dgm:prSet presAssocID="{5A7FB403-811C-4988-8BBF-1E6F74DD66BA}" presName="accent_1" presStyleCnt="0"/>
      <dgm:spPr/>
    </dgm:pt>
    <dgm:pt modelId="{3B8E9AC8-90EF-4311-9B1C-D71C67596E46}" type="pres">
      <dgm:prSet presAssocID="{5A7FB403-811C-4988-8BBF-1E6F74DD66BA}" presName="accentRepeatNode" presStyleLbl="solidFgAcc1" presStyleIdx="0" presStyleCnt="5"/>
      <dgm:spPr/>
    </dgm:pt>
    <dgm:pt modelId="{8BA942F8-F73A-49DE-A409-D23C5F012A22}" type="pres">
      <dgm:prSet presAssocID="{A6B4214A-95C8-45BC-9262-6B6E4B5CBCB4}" presName="text_2" presStyleLbl="node1" presStyleIdx="1" presStyleCnt="5">
        <dgm:presLayoutVars>
          <dgm:bulletEnabled val="1"/>
        </dgm:presLayoutVars>
      </dgm:prSet>
      <dgm:spPr/>
      <dgm:t>
        <a:bodyPr/>
        <a:lstStyle/>
        <a:p>
          <a:endParaRPr lang="en-ZA"/>
        </a:p>
      </dgm:t>
    </dgm:pt>
    <dgm:pt modelId="{5C606FBF-A88F-4069-9BD4-CCBB4BA7407D}" type="pres">
      <dgm:prSet presAssocID="{A6B4214A-95C8-45BC-9262-6B6E4B5CBCB4}" presName="accent_2" presStyleCnt="0"/>
      <dgm:spPr/>
    </dgm:pt>
    <dgm:pt modelId="{2D2B59B8-7E47-4BE8-814F-84AD13F469CA}" type="pres">
      <dgm:prSet presAssocID="{A6B4214A-95C8-45BC-9262-6B6E4B5CBCB4}" presName="accentRepeatNode" presStyleLbl="solidFgAcc1" presStyleIdx="1" presStyleCnt="5"/>
      <dgm:spPr/>
    </dgm:pt>
    <dgm:pt modelId="{31CBAD18-EF62-4E4B-98BC-C800DF4A2EE1}" type="pres">
      <dgm:prSet presAssocID="{FFC5546D-6567-456B-8263-B839AFCADA3F}" presName="text_3" presStyleLbl="node1" presStyleIdx="2" presStyleCnt="5">
        <dgm:presLayoutVars>
          <dgm:bulletEnabled val="1"/>
        </dgm:presLayoutVars>
      </dgm:prSet>
      <dgm:spPr/>
      <dgm:t>
        <a:bodyPr/>
        <a:lstStyle/>
        <a:p>
          <a:endParaRPr lang="en-ZA"/>
        </a:p>
      </dgm:t>
    </dgm:pt>
    <dgm:pt modelId="{F4C2ADCB-FE93-4143-9313-A06858B88F98}" type="pres">
      <dgm:prSet presAssocID="{FFC5546D-6567-456B-8263-B839AFCADA3F}" presName="accent_3" presStyleCnt="0"/>
      <dgm:spPr/>
    </dgm:pt>
    <dgm:pt modelId="{1609041C-E5F0-4077-90E5-AADA33705629}" type="pres">
      <dgm:prSet presAssocID="{FFC5546D-6567-456B-8263-B839AFCADA3F}" presName="accentRepeatNode" presStyleLbl="solidFgAcc1" presStyleIdx="2" presStyleCnt="5"/>
      <dgm:spPr/>
    </dgm:pt>
    <dgm:pt modelId="{4A3AAE99-4073-43BC-B0F6-E84368E787B2}" type="pres">
      <dgm:prSet presAssocID="{79D2FC37-8DFB-4BEB-8B53-B8072DAF4729}" presName="text_4" presStyleLbl="node1" presStyleIdx="3" presStyleCnt="5">
        <dgm:presLayoutVars>
          <dgm:bulletEnabled val="1"/>
        </dgm:presLayoutVars>
      </dgm:prSet>
      <dgm:spPr/>
      <dgm:t>
        <a:bodyPr/>
        <a:lstStyle/>
        <a:p>
          <a:endParaRPr lang="en-ZA"/>
        </a:p>
      </dgm:t>
    </dgm:pt>
    <dgm:pt modelId="{67B281B0-A2ED-45B0-8B0E-8CA4FFA41E8B}" type="pres">
      <dgm:prSet presAssocID="{79D2FC37-8DFB-4BEB-8B53-B8072DAF4729}" presName="accent_4" presStyleCnt="0"/>
      <dgm:spPr/>
    </dgm:pt>
    <dgm:pt modelId="{6BFE50D6-333E-45E6-B098-8349B8FDAF5C}" type="pres">
      <dgm:prSet presAssocID="{79D2FC37-8DFB-4BEB-8B53-B8072DAF4729}" presName="accentRepeatNode" presStyleLbl="solidFgAcc1" presStyleIdx="3" presStyleCnt="5"/>
      <dgm:spPr/>
    </dgm:pt>
    <dgm:pt modelId="{784D4641-CFCA-4492-AF38-81EF713D39BB}" type="pres">
      <dgm:prSet presAssocID="{CCBBA158-9B4F-4E8A-AE75-BA77049D5891}" presName="text_5" presStyleLbl="node1" presStyleIdx="4" presStyleCnt="5">
        <dgm:presLayoutVars>
          <dgm:bulletEnabled val="1"/>
        </dgm:presLayoutVars>
      </dgm:prSet>
      <dgm:spPr/>
      <dgm:t>
        <a:bodyPr/>
        <a:lstStyle/>
        <a:p>
          <a:endParaRPr lang="en-ZA"/>
        </a:p>
      </dgm:t>
    </dgm:pt>
    <dgm:pt modelId="{F432A386-B051-482A-B881-D6D3BF36D9DE}" type="pres">
      <dgm:prSet presAssocID="{CCBBA158-9B4F-4E8A-AE75-BA77049D5891}" presName="accent_5" presStyleCnt="0"/>
      <dgm:spPr/>
    </dgm:pt>
    <dgm:pt modelId="{2210C570-9DA4-4715-8ED5-095D96246D6F}" type="pres">
      <dgm:prSet presAssocID="{CCBBA158-9B4F-4E8A-AE75-BA77049D5891}" presName="accentRepeatNode" presStyleLbl="solidFgAcc1" presStyleIdx="4" presStyleCnt="5"/>
      <dgm:spPr/>
    </dgm:pt>
  </dgm:ptLst>
  <dgm:cxnLst>
    <dgm:cxn modelId="{11B99A97-1493-48D0-A8E2-D008EFA6A369}" srcId="{7B0C9CD8-A4E7-4EC5-BAE5-A1DE4A9B6797}" destId="{5A7FB403-811C-4988-8BBF-1E6F74DD66BA}" srcOrd="0" destOrd="0" parTransId="{C22C9E83-2074-4CF3-8A9B-C3EACDB9E2AF}" sibTransId="{8568AEC9-9773-4441-A412-1E477DAF9BC5}"/>
    <dgm:cxn modelId="{155C1BCD-B9F0-4089-A438-244937C2AE63}" srcId="{7B0C9CD8-A4E7-4EC5-BAE5-A1DE4A9B6797}" destId="{FFC5546D-6567-456B-8263-B839AFCADA3F}" srcOrd="2" destOrd="0" parTransId="{58F0AEBF-CA98-46E9-AECC-20BFA358F5AE}" sibTransId="{3A4300C7-C42B-4340-99F5-BE51C2DED990}"/>
    <dgm:cxn modelId="{F29E0BC6-955F-4766-A1BF-0D6D4BA73566}" srcId="{7B0C9CD8-A4E7-4EC5-BAE5-A1DE4A9B6797}" destId="{79D2FC37-8DFB-4BEB-8B53-B8072DAF4729}" srcOrd="3" destOrd="0" parTransId="{73F50B04-C01B-4855-ADC9-EBBBA6E68EFC}" sibTransId="{1691D2F8-683C-4E83-B7C4-65626F8E466B}"/>
    <dgm:cxn modelId="{6D41E303-B7D1-4C74-AE20-8FD9B8CAC03B}" type="presOf" srcId="{8568AEC9-9773-4441-A412-1E477DAF9BC5}" destId="{973963B7-D7A5-401E-BE09-76EEFC0C746C}" srcOrd="0" destOrd="0" presId="urn:microsoft.com/office/officeart/2008/layout/VerticalCurvedList"/>
    <dgm:cxn modelId="{5A23586A-D396-4FF9-98B2-63382B52ED2D}" srcId="{7B0C9CD8-A4E7-4EC5-BAE5-A1DE4A9B6797}" destId="{CCBBA158-9B4F-4E8A-AE75-BA77049D5891}" srcOrd="4" destOrd="0" parTransId="{8C852BC9-263A-4D42-871B-D50113ED70D7}" sibTransId="{AC522B8F-375E-49A9-8BC7-C33BF0740F33}"/>
    <dgm:cxn modelId="{4C345B24-0B0B-4E31-9D87-1A280088E7BE}" type="presOf" srcId="{7B0C9CD8-A4E7-4EC5-BAE5-A1DE4A9B6797}" destId="{0D9A998A-73B0-4DA3-82FD-931A28EFD3CD}" srcOrd="0" destOrd="0" presId="urn:microsoft.com/office/officeart/2008/layout/VerticalCurvedList"/>
    <dgm:cxn modelId="{0185AC74-DEC5-49C9-8452-4FA3A9FA61A1}" type="presOf" srcId="{FFC5546D-6567-456B-8263-B839AFCADA3F}" destId="{31CBAD18-EF62-4E4B-98BC-C800DF4A2EE1}" srcOrd="0" destOrd="0" presId="urn:microsoft.com/office/officeart/2008/layout/VerticalCurvedList"/>
    <dgm:cxn modelId="{CBF49FC1-F47E-4CB1-BD5E-8918180C3092}" type="presOf" srcId="{CCBBA158-9B4F-4E8A-AE75-BA77049D5891}" destId="{784D4641-CFCA-4492-AF38-81EF713D39BB}" srcOrd="0" destOrd="0" presId="urn:microsoft.com/office/officeart/2008/layout/VerticalCurvedList"/>
    <dgm:cxn modelId="{E4E1BE9B-1960-4F80-8915-CDC65F99CD4B}" type="presOf" srcId="{5A7FB403-811C-4988-8BBF-1E6F74DD66BA}" destId="{CC1A9D0B-781B-42CB-9477-30BFAA497516}" srcOrd="0" destOrd="0" presId="urn:microsoft.com/office/officeart/2008/layout/VerticalCurvedList"/>
    <dgm:cxn modelId="{8178E154-93BF-4E5A-8B82-B629732BD0C5}" type="presOf" srcId="{A6B4214A-95C8-45BC-9262-6B6E4B5CBCB4}" destId="{8BA942F8-F73A-49DE-A409-D23C5F012A22}" srcOrd="0" destOrd="0" presId="urn:microsoft.com/office/officeart/2008/layout/VerticalCurvedList"/>
    <dgm:cxn modelId="{D5DE7761-350B-4073-9314-7C427A1E7ED8}" type="presOf" srcId="{79D2FC37-8DFB-4BEB-8B53-B8072DAF4729}" destId="{4A3AAE99-4073-43BC-B0F6-E84368E787B2}" srcOrd="0" destOrd="0" presId="urn:microsoft.com/office/officeart/2008/layout/VerticalCurvedList"/>
    <dgm:cxn modelId="{195E0FB0-45A1-4EC0-A2BE-6DACF6B4FDE9}" srcId="{7B0C9CD8-A4E7-4EC5-BAE5-A1DE4A9B6797}" destId="{A6B4214A-95C8-45BC-9262-6B6E4B5CBCB4}" srcOrd="1" destOrd="0" parTransId="{563F1A3B-7321-4755-A4CC-956C5091F944}" sibTransId="{C01FA952-857B-48E8-A6CE-414F20C4FD7D}"/>
    <dgm:cxn modelId="{794CC667-C3C3-4A62-8CBB-54D5DEE25F1A}" type="presParOf" srcId="{0D9A998A-73B0-4DA3-82FD-931A28EFD3CD}" destId="{101DDB68-930F-4846-AB13-82537015459D}" srcOrd="0" destOrd="0" presId="urn:microsoft.com/office/officeart/2008/layout/VerticalCurvedList"/>
    <dgm:cxn modelId="{7B2A7F5C-86C6-4C9A-B10E-F83C48EE31FB}" type="presParOf" srcId="{101DDB68-930F-4846-AB13-82537015459D}" destId="{00AE4EF9-7941-4ED5-BB6F-8A98AED5DAC4}" srcOrd="0" destOrd="0" presId="urn:microsoft.com/office/officeart/2008/layout/VerticalCurvedList"/>
    <dgm:cxn modelId="{83D1D1D2-A910-4F30-8C5E-042A6DAA249D}" type="presParOf" srcId="{00AE4EF9-7941-4ED5-BB6F-8A98AED5DAC4}" destId="{9AEB70B9-CCF0-45DF-8D24-4BDEE83B2251}" srcOrd="0" destOrd="0" presId="urn:microsoft.com/office/officeart/2008/layout/VerticalCurvedList"/>
    <dgm:cxn modelId="{DA1A6A8F-0807-43AB-9522-28006144A2F9}" type="presParOf" srcId="{00AE4EF9-7941-4ED5-BB6F-8A98AED5DAC4}" destId="{973963B7-D7A5-401E-BE09-76EEFC0C746C}" srcOrd="1" destOrd="0" presId="urn:microsoft.com/office/officeart/2008/layout/VerticalCurvedList"/>
    <dgm:cxn modelId="{1687C619-CD0B-4AF2-8C34-E8D405E53C6D}" type="presParOf" srcId="{00AE4EF9-7941-4ED5-BB6F-8A98AED5DAC4}" destId="{593535C1-47C1-4B3F-B2A0-B47B9D694344}" srcOrd="2" destOrd="0" presId="urn:microsoft.com/office/officeart/2008/layout/VerticalCurvedList"/>
    <dgm:cxn modelId="{B8D5BEF6-2EFB-41B8-87D8-A8B2D76E1C7D}" type="presParOf" srcId="{00AE4EF9-7941-4ED5-BB6F-8A98AED5DAC4}" destId="{C59CAD30-D294-4549-8E60-BF175139A052}" srcOrd="3" destOrd="0" presId="urn:microsoft.com/office/officeart/2008/layout/VerticalCurvedList"/>
    <dgm:cxn modelId="{754F47D3-D862-4257-A521-5E2B5AFDF829}" type="presParOf" srcId="{101DDB68-930F-4846-AB13-82537015459D}" destId="{CC1A9D0B-781B-42CB-9477-30BFAA497516}" srcOrd="1" destOrd="0" presId="urn:microsoft.com/office/officeart/2008/layout/VerticalCurvedList"/>
    <dgm:cxn modelId="{6ED27FE2-9CD6-472B-9139-60D0823F63BF}" type="presParOf" srcId="{101DDB68-930F-4846-AB13-82537015459D}" destId="{53D842D0-82D4-4655-AA40-20090DE2C9F1}" srcOrd="2" destOrd="0" presId="urn:microsoft.com/office/officeart/2008/layout/VerticalCurvedList"/>
    <dgm:cxn modelId="{974623C5-5A35-4EF7-A46A-D0D8ECE19D21}" type="presParOf" srcId="{53D842D0-82D4-4655-AA40-20090DE2C9F1}" destId="{3B8E9AC8-90EF-4311-9B1C-D71C67596E46}" srcOrd="0" destOrd="0" presId="urn:microsoft.com/office/officeart/2008/layout/VerticalCurvedList"/>
    <dgm:cxn modelId="{212827EA-5903-4B6D-BA03-A79FDFCB2F4A}" type="presParOf" srcId="{101DDB68-930F-4846-AB13-82537015459D}" destId="{8BA942F8-F73A-49DE-A409-D23C5F012A22}" srcOrd="3" destOrd="0" presId="urn:microsoft.com/office/officeart/2008/layout/VerticalCurvedList"/>
    <dgm:cxn modelId="{23302732-98C7-4546-AFB2-BD36B26E3A7D}" type="presParOf" srcId="{101DDB68-930F-4846-AB13-82537015459D}" destId="{5C606FBF-A88F-4069-9BD4-CCBB4BA7407D}" srcOrd="4" destOrd="0" presId="urn:microsoft.com/office/officeart/2008/layout/VerticalCurvedList"/>
    <dgm:cxn modelId="{3AB8914A-35A8-44EF-890C-6CD3071C2603}" type="presParOf" srcId="{5C606FBF-A88F-4069-9BD4-CCBB4BA7407D}" destId="{2D2B59B8-7E47-4BE8-814F-84AD13F469CA}" srcOrd="0" destOrd="0" presId="urn:microsoft.com/office/officeart/2008/layout/VerticalCurvedList"/>
    <dgm:cxn modelId="{DA41E3F8-7A8C-4ED4-B070-523C980481C2}" type="presParOf" srcId="{101DDB68-930F-4846-AB13-82537015459D}" destId="{31CBAD18-EF62-4E4B-98BC-C800DF4A2EE1}" srcOrd="5" destOrd="0" presId="urn:microsoft.com/office/officeart/2008/layout/VerticalCurvedList"/>
    <dgm:cxn modelId="{A902C925-E14D-44A9-BBA1-5ACA80C16388}" type="presParOf" srcId="{101DDB68-930F-4846-AB13-82537015459D}" destId="{F4C2ADCB-FE93-4143-9313-A06858B88F98}" srcOrd="6" destOrd="0" presId="urn:microsoft.com/office/officeart/2008/layout/VerticalCurvedList"/>
    <dgm:cxn modelId="{17D0C44A-CE9E-46F6-BC23-7C34863F1478}" type="presParOf" srcId="{F4C2ADCB-FE93-4143-9313-A06858B88F98}" destId="{1609041C-E5F0-4077-90E5-AADA33705629}" srcOrd="0" destOrd="0" presId="urn:microsoft.com/office/officeart/2008/layout/VerticalCurvedList"/>
    <dgm:cxn modelId="{6259C6A5-A6A1-4F10-A109-79CE65CFAB58}" type="presParOf" srcId="{101DDB68-930F-4846-AB13-82537015459D}" destId="{4A3AAE99-4073-43BC-B0F6-E84368E787B2}" srcOrd="7" destOrd="0" presId="urn:microsoft.com/office/officeart/2008/layout/VerticalCurvedList"/>
    <dgm:cxn modelId="{65DCE6B4-D6C3-436D-8B71-FC357BCE2868}" type="presParOf" srcId="{101DDB68-930F-4846-AB13-82537015459D}" destId="{67B281B0-A2ED-45B0-8B0E-8CA4FFA41E8B}" srcOrd="8" destOrd="0" presId="urn:microsoft.com/office/officeart/2008/layout/VerticalCurvedList"/>
    <dgm:cxn modelId="{5A4AA009-A0BF-4786-95A1-D2E93F7915E4}" type="presParOf" srcId="{67B281B0-A2ED-45B0-8B0E-8CA4FFA41E8B}" destId="{6BFE50D6-333E-45E6-B098-8349B8FDAF5C}" srcOrd="0" destOrd="0" presId="urn:microsoft.com/office/officeart/2008/layout/VerticalCurvedList"/>
    <dgm:cxn modelId="{0F394367-3521-4468-AD88-EC38940414B2}" type="presParOf" srcId="{101DDB68-930F-4846-AB13-82537015459D}" destId="{784D4641-CFCA-4492-AF38-81EF713D39BB}" srcOrd="9" destOrd="0" presId="urn:microsoft.com/office/officeart/2008/layout/VerticalCurvedList"/>
    <dgm:cxn modelId="{2D668B35-AC80-42F9-AEFC-A8A3BD70C8E9}" type="presParOf" srcId="{101DDB68-930F-4846-AB13-82537015459D}" destId="{F432A386-B051-482A-B881-D6D3BF36D9DE}" srcOrd="10" destOrd="0" presId="urn:microsoft.com/office/officeart/2008/layout/VerticalCurvedList"/>
    <dgm:cxn modelId="{A9E7B5CA-67A6-4119-BF8B-C2A5E8F2BB2F}" type="presParOf" srcId="{F432A386-B051-482A-B881-D6D3BF36D9DE}" destId="{2210C570-9DA4-4715-8ED5-095D96246D6F}"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D62164-0E6E-493A-B2EF-B05F8C2CADA5}" type="doc">
      <dgm:prSet loTypeId="urn:microsoft.com/office/officeart/2005/8/layout/cycle8" loCatId="cycle" qsTypeId="urn:microsoft.com/office/officeart/2005/8/quickstyle/simple1" qsCatId="simple" csTypeId="urn:microsoft.com/office/officeart/2005/8/colors/accent1_2" csCatId="accent1" phldr="1"/>
      <dgm:spPr/>
    </dgm:pt>
    <dgm:pt modelId="{1E1C4749-7108-4CDA-86CB-CB3BC40BB7D6}">
      <dgm:prSet phldrT="[Text]"/>
      <dgm:spPr/>
      <dgm:t>
        <a:bodyPr/>
        <a:lstStyle/>
        <a:p>
          <a:r>
            <a:rPr lang="en-US" b="1" dirty="0" smtClean="0"/>
            <a:t>Economic  Sector &amp; Employment and Infrastructure</a:t>
          </a:r>
          <a:endParaRPr lang="en-GB" b="1" dirty="0"/>
        </a:p>
      </dgm:t>
    </dgm:pt>
    <dgm:pt modelId="{3AF274E1-DAC6-429C-B013-6F6E89DB91A2}" type="parTrans" cxnId="{51F2C6FB-36B6-44B8-AA37-0889286062E4}">
      <dgm:prSet/>
      <dgm:spPr/>
      <dgm:t>
        <a:bodyPr/>
        <a:lstStyle/>
        <a:p>
          <a:endParaRPr lang="en-GB" b="1">
            <a:solidFill>
              <a:schemeClr val="tx1"/>
            </a:solidFill>
          </a:endParaRPr>
        </a:p>
      </dgm:t>
    </dgm:pt>
    <dgm:pt modelId="{E68D5AB2-BE76-45EA-A036-93EE5BB0EED0}" type="sibTrans" cxnId="{51F2C6FB-36B6-44B8-AA37-0889286062E4}">
      <dgm:prSet/>
      <dgm:spPr/>
      <dgm:t>
        <a:bodyPr/>
        <a:lstStyle/>
        <a:p>
          <a:endParaRPr lang="en-GB" b="1">
            <a:solidFill>
              <a:schemeClr val="tx1"/>
            </a:solidFill>
          </a:endParaRPr>
        </a:p>
      </dgm:t>
    </dgm:pt>
    <dgm:pt modelId="{FDB6D71A-CC97-49A9-B0CD-192FC99FAE34}">
      <dgm:prSet phldrT="[Text]"/>
      <dgm:spPr/>
      <dgm:t>
        <a:bodyPr/>
        <a:lstStyle/>
        <a:p>
          <a:r>
            <a:rPr lang="en-US" b="1" dirty="0" smtClean="0"/>
            <a:t>Social Protection, Community &amp; Human Development</a:t>
          </a:r>
          <a:endParaRPr lang="en-GB" b="1" dirty="0"/>
        </a:p>
      </dgm:t>
    </dgm:pt>
    <dgm:pt modelId="{3A33A8FC-6EA2-4E67-A76D-0767B6293E96}" type="parTrans" cxnId="{04C27392-D2F8-44F2-95DC-A27CEAB0BD60}">
      <dgm:prSet/>
      <dgm:spPr/>
      <dgm:t>
        <a:bodyPr/>
        <a:lstStyle/>
        <a:p>
          <a:endParaRPr lang="en-GB" b="1">
            <a:solidFill>
              <a:schemeClr val="tx1"/>
            </a:solidFill>
          </a:endParaRPr>
        </a:p>
      </dgm:t>
    </dgm:pt>
    <dgm:pt modelId="{EA08A60D-DB86-4A00-AF11-1B38988FDCC8}" type="sibTrans" cxnId="{04C27392-D2F8-44F2-95DC-A27CEAB0BD60}">
      <dgm:prSet/>
      <dgm:spPr/>
      <dgm:t>
        <a:bodyPr/>
        <a:lstStyle/>
        <a:p>
          <a:endParaRPr lang="en-GB" b="1">
            <a:solidFill>
              <a:schemeClr val="tx1"/>
            </a:solidFill>
          </a:endParaRPr>
        </a:p>
      </dgm:t>
    </dgm:pt>
    <dgm:pt modelId="{1AE1CFBA-2DFD-49E7-B237-A089B59F45CD}">
      <dgm:prSet phldrT="[Text]"/>
      <dgm:spPr/>
      <dgm:t>
        <a:bodyPr/>
        <a:lstStyle/>
        <a:p>
          <a:r>
            <a:rPr lang="en-US" b="1" dirty="0" smtClean="0"/>
            <a:t>International  Cooperation, Trade &amp; Security</a:t>
          </a:r>
          <a:endParaRPr lang="en-GB" b="1" dirty="0"/>
        </a:p>
      </dgm:t>
    </dgm:pt>
    <dgm:pt modelId="{94F413C8-08B7-4664-B892-1A7C8D032536}" type="parTrans" cxnId="{06DBB2F7-A6BB-442F-AFC1-817B2FE5CCA6}">
      <dgm:prSet/>
      <dgm:spPr/>
      <dgm:t>
        <a:bodyPr/>
        <a:lstStyle/>
        <a:p>
          <a:endParaRPr lang="en-GB" b="1">
            <a:solidFill>
              <a:schemeClr val="tx1"/>
            </a:solidFill>
          </a:endParaRPr>
        </a:p>
      </dgm:t>
    </dgm:pt>
    <dgm:pt modelId="{5082769C-5F75-471D-AEB0-DD3518043081}" type="sibTrans" cxnId="{06DBB2F7-A6BB-442F-AFC1-817B2FE5CCA6}">
      <dgm:prSet/>
      <dgm:spPr/>
      <dgm:t>
        <a:bodyPr/>
        <a:lstStyle/>
        <a:p>
          <a:endParaRPr lang="en-GB" b="1">
            <a:solidFill>
              <a:schemeClr val="tx1"/>
            </a:solidFill>
          </a:endParaRPr>
        </a:p>
      </dgm:t>
    </dgm:pt>
    <dgm:pt modelId="{C631C7FF-4743-46DC-BA83-514FAAC37B3F}">
      <dgm:prSet phldrT="[Text]"/>
      <dgm:spPr/>
      <dgm:t>
        <a:bodyPr/>
        <a:lstStyle/>
        <a:p>
          <a:r>
            <a:rPr lang="en-US" b="1" dirty="0" smtClean="0"/>
            <a:t>Governance &amp; Administration</a:t>
          </a:r>
          <a:endParaRPr lang="en-GB" b="1" dirty="0"/>
        </a:p>
      </dgm:t>
    </dgm:pt>
    <dgm:pt modelId="{8C72642E-C2DE-41F1-B0FE-D14BE5077C4B}" type="parTrans" cxnId="{AD26CA16-C40A-4BB1-AF1C-2AFDB0EFAB4C}">
      <dgm:prSet/>
      <dgm:spPr/>
      <dgm:t>
        <a:bodyPr/>
        <a:lstStyle/>
        <a:p>
          <a:endParaRPr lang="en-GB" b="1">
            <a:solidFill>
              <a:schemeClr val="tx1"/>
            </a:solidFill>
          </a:endParaRPr>
        </a:p>
      </dgm:t>
    </dgm:pt>
    <dgm:pt modelId="{B2E90352-AAE6-4444-BBE5-F353C95EFA40}" type="sibTrans" cxnId="{AD26CA16-C40A-4BB1-AF1C-2AFDB0EFAB4C}">
      <dgm:prSet/>
      <dgm:spPr/>
      <dgm:t>
        <a:bodyPr/>
        <a:lstStyle/>
        <a:p>
          <a:endParaRPr lang="en-GB" b="1">
            <a:solidFill>
              <a:schemeClr val="tx1"/>
            </a:solidFill>
          </a:endParaRPr>
        </a:p>
      </dgm:t>
    </dgm:pt>
    <dgm:pt modelId="{D480BF62-26E3-45CE-8EFE-0AAB9E509157}">
      <dgm:prSet phldrT="[Text]"/>
      <dgm:spPr/>
      <dgm:t>
        <a:bodyPr/>
        <a:lstStyle/>
        <a:p>
          <a:r>
            <a:rPr lang="en-US" b="1" dirty="0" smtClean="0"/>
            <a:t>Justice, Crime Prevention &amp; Security</a:t>
          </a:r>
          <a:endParaRPr lang="en-GB" b="1" dirty="0"/>
        </a:p>
      </dgm:t>
    </dgm:pt>
    <dgm:pt modelId="{23A54262-ABE1-4E18-B925-EDFBC4D6D133}" type="parTrans" cxnId="{2EF8FDE4-CD21-4E9E-BE45-9870D5659F18}">
      <dgm:prSet/>
      <dgm:spPr/>
      <dgm:t>
        <a:bodyPr/>
        <a:lstStyle/>
        <a:p>
          <a:endParaRPr lang="en-GB" b="1">
            <a:solidFill>
              <a:schemeClr val="tx1"/>
            </a:solidFill>
          </a:endParaRPr>
        </a:p>
      </dgm:t>
    </dgm:pt>
    <dgm:pt modelId="{04DFB3C8-23D0-4C39-A5D2-0B61AF259A3B}" type="sibTrans" cxnId="{2EF8FDE4-CD21-4E9E-BE45-9870D5659F18}">
      <dgm:prSet/>
      <dgm:spPr/>
      <dgm:t>
        <a:bodyPr/>
        <a:lstStyle/>
        <a:p>
          <a:endParaRPr lang="en-GB" b="1">
            <a:solidFill>
              <a:schemeClr val="tx1"/>
            </a:solidFill>
          </a:endParaRPr>
        </a:p>
      </dgm:t>
    </dgm:pt>
    <dgm:pt modelId="{BDB1E38D-0D42-49EA-979C-4BBF1B963A89}" type="pres">
      <dgm:prSet presAssocID="{E6D62164-0E6E-493A-B2EF-B05F8C2CADA5}" presName="compositeShape" presStyleCnt="0">
        <dgm:presLayoutVars>
          <dgm:chMax val="7"/>
          <dgm:dir/>
          <dgm:resizeHandles val="exact"/>
        </dgm:presLayoutVars>
      </dgm:prSet>
      <dgm:spPr/>
    </dgm:pt>
    <dgm:pt modelId="{C0897323-CAC2-4112-99C6-CD224EF31AB6}" type="pres">
      <dgm:prSet presAssocID="{E6D62164-0E6E-493A-B2EF-B05F8C2CADA5}" presName="wedge1" presStyleLbl="node1" presStyleIdx="0" presStyleCnt="5" custLinFactNeighborX="618"/>
      <dgm:spPr/>
      <dgm:t>
        <a:bodyPr/>
        <a:lstStyle/>
        <a:p>
          <a:endParaRPr lang="en-GB"/>
        </a:p>
      </dgm:t>
    </dgm:pt>
    <dgm:pt modelId="{880544E6-993F-47D2-B74B-356841FED949}" type="pres">
      <dgm:prSet presAssocID="{E6D62164-0E6E-493A-B2EF-B05F8C2CADA5}" presName="dummy1a" presStyleCnt="0"/>
      <dgm:spPr/>
    </dgm:pt>
    <dgm:pt modelId="{81F9C08D-9D63-4D0B-B8A9-071349C81501}" type="pres">
      <dgm:prSet presAssocID="{E6D62164-0E6E-493A-B2EF-B05F8C2CADA5}" presName="dummy1b" presStyleCnt="0"/>
      <dgm:spPr/>
    </dgm:pt>
    <dgm:pt modelId="{CC0C6C6E-EB59-4C51-A36F-BDE24F29FB66}" type="pres">
      <dgm:prSet presAssocID="{E6D62164-0E6E-493A-B2EF-B05F8C2CADA5}" presName="wedge1Tx" presStyleLbl="node1" presStyleIdx="0" presStyleCnt="5">
        <dgm:presLayoutVars>
          <dgm:chMax val="0"/>
          <dgm:chPref val="0"/>
          <dgm:bulletEnabled val="1"/>
        </dgm:presLayoutVars>
      </dgm:prSet>
      <dgm:spPr/>
      <dgm:t>
        <a:bodyPr/>
        <a:lstStyle/>
        <a:p>
          <a:endParaRPr lang="en-GB"/>
        </a:p>
      </dgm:t>
    </dgm:pt>
    <dgm:pt modelId="{814A06ED-3061-4D90-89F1-20A23EF73BCF}" type="pres">
      <dgm:prSet presAssocID="{E6D62164-0E6E-493A-B2EF-B05F8C2CADA5}" presName="wedge2" presStyleLbl="node1" presStyleIdx="1" presStyleCnt="5"/>
      <dgm:spPr/>
      <dgm:t>
        <a:bodyPr/>
        <a:lstStyle/>
        <a:p>
          <a:endParaRPr lang="en-GB"/>
        </a:p>
      </dgm:t>
    </dgm:pt>
    <dgm:pt modelId="{AD6B2B53-84B4-41C2-BBF6-BF0A5B46F588}" type="pres">
      <dgm:prSet presAssocID="{E6D62164-0E6E-493A-B2EF-B05F8C2CADA5}" presName="dummy2a" presStyleCnt="0"/>
      <dgm:spPr/>
    </dgm:pt>
    <dgm:pt modelId="{1079EDAA-8FAD-4C27-B88F-5F20DCCC09E8}" type="pres">
      <dgm:prSet presAssocID="{E6D62164-0E6E-493A-B2EF-B05F8C2CADA5}" presName="dummy2b" presStyleCnt="0"/>
      <dgm:spPr/>
    </dgm:pt>
    <dgm:pt modelId="{01860A64-E94C-454A-927C-A1FF44ACE96B}" type="pres">
      <dgm:prSet presAssocID="{E6D62164-0E6E-493A-B2EF-B05F8C2CADA5}" presName="wedge2Tx" presStyleLbl="node1" presStyleIdx="1" presStyleCnt="5">
        <dgm:presLayoutVars>
          <dgm:chMax val="0"/>
          <dgm:chPref val="0"/>
          <dgm:bulletEnabled val="1"/>
        </dgm:presLayoutVars>
      </dgm:prSet>
      <dgm:spPr/>
      <dgm:t>
        <a:bodyPr/>
        <a:lstStyle/>
        <a:p>
          <a:endParaRPr lang="en-GB"/>
        </a:p>
      </dgm:t>
    </dgm:pt>
    <dgm:pt modelId="{F153522A-A18E-4ACA-9660-D34BB282187C}" type="pres">
      <dgm:prSet presAssocID="{E6D62164-0E6E-493A-B2EF-B05F8C2CADA5}" presName="wedge3" presStyleLbl="node1" presStyleIdx="2" presStyleCnt="5"/>
      <dgm:spPr/>
      <dgm:t>
        <a:bodyPr/>
        <a:lstStyle/>
        <a:p>
          <a:endParaRPr lang="en-GB"/>
        </a:p>
      </dgm:t>
    </dgm:pt>
    <dgm:pt modelId="{DA5CFB04-FDAC-4718-90FD-DA21519F98C4}" type="pres">
      <dgm:prSet presAssocID="{E6D62164-0E6E-493A-B2EF-B05F8C2CADA5}" presName="dummy3a" presStyleCnt="0"/>
      <dgm:spPr/>
    </dgm:pt>
    <dgm:pt modelId="{A5FE4AE2-54F7-479B-BE9C-B04C02664B0E}" type="pres">
      <dgm:prSet presAssocID="{E6D62164-0E6E-493A-B2EF-B05F8C2CADA5}" presName="dummy3b" presStyleCnt="0"/>
      <dgm:spPr/>
    </dgm:pt>
    <dgm:pt modelId="{DC7B1CB6-0870-4B0C-B607-34CF18ABC2D1}" type="pres">
      <dgm:prSet presAssocID="{E6D62164-0E6E-493A-B2EF-B05F8C2CADA5}" presName="wedge3Tx" presStyleLbl="node1" presStyleIdx="2" presStyleCnt="5">
        <dgm:presLayoutVars>
          <dgm:chMax val="0"/>
          <dgm:chPref val="0"/>
          <dgm:bulletEnabled val="1"/>
        </dgm:presLayoutVars>
      </dgm:prSet>
      <dgm:spPr/>
      <dgm:t>
        <a:bodyPr/>
        <a:lstStyle/>
        <a:p>
          <a:endParaRPr lang="en-GB"/>
        </a:p>
      </dgm:t>
    </dgm:pt>
    <dgm:pt modelId="{891D18CF-2E0E-430C-B97C-EF3CABEE85A6}" type="pres">
      <dgm:prSet presAssocID="{E6D62164-0E6E-493A-B2EF-B05F8C2CADA5}" presName="wedge4" presStyleLbl="node1" presStyleIdx="3" presStyleCnt="5"/>
      <dgm:spPr/>
      <dgm:t>
        <a:bodyPr/>
        <a:lstStyle/>
        <a:p>
          <a:endParaRPr lang="en-GB"/>
        </a:p>
      </dgm:t>
    </dgm:pt>
    <dgm:pt modelId="{50A3FDFB-7ACF-4C47-A4FA-C6BA023000EE}" type="pres">
      <dgm:prSet presAssocID="{E6D62164-0E6E-493A-B2EF-B05F8C2CADA5}" presName="dummy4a" presStyleCnt="0"/>
      <dgm:spPr/>
    </dgm:pt>
    <dgm:pt modelId="{0BB59395-177F-4466-A925-479B90A6EF07}" type="pres">
      <dgm:prSet presAssocID="{E6D62164-0E6E-493A-B2EF-B05F8C2CADA5}" presName="dummy4b" presStyleCnt="0"/>
      <dgm:spPr/>
    </dgm:pt>
    <dgm:pt modelId="{992DFB39-8CC3-4A4F-A662-0646C9283BC1}" type="pres">
      <dgm:prSet presAssocID="{E6D62164-0E6E-493A-B2EF-B05F8C2CADA5}" presName="wedge4Tx" presStyleLbl="node1" presStyleIdx="3" presStyleCnt="5">
        <dgm:presLayoutVars>
          <dgm:chMax val="0"/>
          <dgm:chPref val="0"/>
          <dgm:bulletEnabled val="1"/>
        </dgm:presLayoutVars>
      </dgm:prSet>
      <dgm:spPr/>
      <dgm:t>
        <a:bodyPr/>
        <a:lstStyle/>
        <a:p>
          <a:endParaRPr lang="en-GB"/>
        </a:p>
      </dgm:t>
    </dgm:pt>
    <dgm:pt modelId="{4D50072C-98C7-47AF-9F0F-04C63E47A4AA}" type="pres">
      <dgm:prSet presAssocID="{E6D62164-0E6E-493A-B2EF-B05F8C2CADA5}" presName="wedge5" presStyleLbl="node1" presStyleIdx="4" presStyleCnt="5"/>
      <dgm:spPr/>
      <dgm:t>
        <a:bodyPr/>
        <a:lstStyle/>
        <a:p>
          <a:endParaRPr lang="en-GB"/>
        </a:p>
      </dgm:t>
    </dgm:pt>
    <dgm:pt modelId="{680A696C-C6D8-46B6-98E4-C509FFEA8F0B}" type="pres">
      <dgm:prSet presAssocID="{E6D62164-0E6E-493A-B2EF-B05F8C2CADA5}" presName="dummy5a" presStyleCnt="0"/>
      <dgm:spPr/>
    </dgm:pt>
    <dgm:pt modelId="{B801FC2B-F9D6-4564-8A12-0F592BC8C74F}" type="pres">
      <dgm:prSet presAssocID="{E6D62164-0E6E-493A-B2EF-B05F8C2CADA5}" presName="dummy5b" presStyleCnt="0"/>
      <dgm:spPr/>
    </dgm:pt>
    <dgm:pt modelId="{C0A869D8-54B8-4CFE-ABC3-20EBCC3D1E30}" type="pres">
      <dgm:prSet presAssocID="{E6D62164-0E6E-493A-B2EF-B05F8C2CADA5}" presName="wedge5Tx" presStyleLbl="node1" presStyleIdx="4" presStyleCnt="5">
        <dgm:presLayoutVars>
          <dgm:chMax val="0"/>
          <dgm:chPref val="0"/>
          <dgm:bulletEnabled val="1"/>
        </dgm:presLayoutVars>
      </dgm:prSet>
      <dgm:spPr/>
      <dgm:t>
        <a:bodyPr/>
        <a:lstStyle/>
        <a:p>
          <a:endParaRPr lang="en-GB"/>
        </a:p>
      </dgm:t>
    </dgm:pt>
    <dgm:pt modelId="{46B6B904-1C60-4942-A90D-70003CA909BA}" type="pres">
      <dgm:prSet presAssocID="{E68D5AB2-BE76-45EA-A036-93EE5BB0EED0}" presName="arrowWedge1" presStyleLbl="fgSibTrans2D1" presStyleIdx="0" presStyleCnt="5" custLinFactNeighborX="144" custLinFactNeighborY="-735"/>
      <dgm:spPr/>
    </dgm:pt>
    <dgm:pt modelId="{FA96F056-B6A2-4410-BE55-2CE2BC3FEE75}" type="pres">
      <dgm:prSet presAssocID="{EA08A60D-DB86-4A00-AF11-1B38988FDCC8}" presName="arrowWedge2" presStyleLbl="fgSibTrans2D1" presStyleIdx="1" presStyleCnt="5"/>
      <dgm:spPr/>
    </dgm:pt>
    <dgm:pt modelId="{3C06F050-5E28-48D8-866F-90E86722F21D}" type="pres">
      <dgm:prSet presAssocID="{5082769C-5F75-471D-AEB0-DD3518043081}" presName="arrowWedge3" presStyleLbl="fgSibTrans2D1" presStyleIdx="2" presStyleCnt="5"/>
      <dgm:spPr/>
    </dgm:pt>
    <dgm:pt modelId="{603EE0C7-899D-447B-8AA7-5412BF5C1F7F}" type="pres">
      <dgm:prSet presAssocID="{B2E90352-AAE6-4444-BBE5-F353C95EFA40}" presName="arrowWedge4" presStyleLbl="fgSibTrans2D1" presStyleIdx="3" presStyleCnt="5" custLinFactNeighborX="1407"/>
      <dgm:spPr/>
    </dgm:pt>
    <dgm:pt modelId="{301E360E-5BC3-4B1F-8B03-0FFB1A1A7D73}" type="pres">
      <dgm:prSet presAssocID="{04DFB3C8-23D0-4C39-A5D2-0B61AF259A3B}" presName="arrowWedge5" presStyleLbl="fgSibTrans2D1" presStyleIdx="4" presStyleCnt="5"/>
      <dgm:spPr/>
    </dgm:pt>
  </dgm:ptLst>
  <dgm:cxnLst>
    <dgm:cxn modelId="{3E6CFF23-8FD8-45CE-8390-A6D62932FA2B}" type="presOf" srcId="{1AE1CFBA-2DFD-49E7-B237-A089B59F45CD}" destId="{F153522A-A18E-4ACA-9660-D34BB282187C}" srcOrd="0" destOrd="0" presId="urn:microsoft.com/office/officeart/2005/8/layout/cycle8"/>
    <dgm:cxn modelId="{04C27392-D2F8-44F2-95DC-A27CEAB0BD60}" srcId="{E6D62164-0E6E-493A-B2EF-B05F8C2CADA5}" destId="{FDB6D71A-CC97-49A9-B0CD-192FC99FAE34}" srcOrd="1" destOrd="0" parTransId="{3A33A8FC-6EA2-4E67-A76D-0767B6293E96}" sibTransId="{EA08A60D-DB86-4A00-AF11-1B38988FDCC8}"/>
    <dgm:cxn modelId="{AD26CA16-C40A-4BB1-AF1C-2AFDB0EFAB4C}" srcId="{E6D62164-0E6E-493A-B2EF-B05F8C2CADA5}" destId="{C631C7FF-4743-46DC-BA83-514FAAC37B3F}" srcOrd="3" destOrd="0" parTransId="{8C72642E-C2DE-41F1-B0FE-D14BE5077C4B}" sibTransId="{B2E90352-AAE6-4444-BBE5-F353C95EFA40}"/>
    <dgm:cxn modelId="{51F2C6FB-36B6-44B8-AA37-0889286062E4}" srcId="{E6D62164-0E6E-493A-B2EF-B05F8C2CADA5}" destId="{1E1C4749-7108-4CDA-86CB-CB3BC40BB7D6}" srcOrd="0" destOrd="0" parTransId="{3AF274E1-DAC6-429C-B013-6F6E89DB91A2}" sibTransId="{E68D5AB2-BE76-45EA-A036-93EE5BB0EED0}"/>
    <dgm:cxn modelId="{4E542780-2B6C-4A94-8163-ED319158BE6A}" type="presOf" srcId="{FDB6D71A-CC97-49A9-B0CD-192FC99FAE34}" destId="{01860A64-E94C-454A-927C-A1FF44ACE96B}" srcOrd="1" destOrd="0" presId="urn:microsoft.com/office/officeart/2005/8/layout/cycle8"/>
    <dgm:cxn modelId="{761FE550-9CCD-484E-A857-C0F897F3E80B}" type="presOf" srcId="{C631C7FF-4743-46DC-BA83-514FAAC37B3F}" destId="{992DFB39-8CC3-4A4F-A662-0646C9283BC1}" srcOrd="1" destOrd="0" presId="urn:microsoft.com/office/officeart/2005/8/layout/cycle8"/>
    <dgm:cxn modelId="{2EF8FDE4-CD21-4E9E-BE45-9870D5659F18}" srcId="{E6D62164-0E6E-493A-B2EF-B05F8C2CADA5}" destId="{D480BF62-26E3-45CE-8EFE-0AAB9E509157}" srcOrd="4" destOrd="0" parTransId="{23A54262-ABE1-4E18-B925-EDFBC4D6D133}" sibTransId="{04DFB3C8-23D0-4C39-A5D2-0B61AF259A3B}"/>
    <dgm:cxn modelId="{ECD7AD3F-52A1-4238-A88A-FC420E9D88D5}" type="presOf" srcId="{1E1C4749-7108-4CDA-86CB-CB3BC40BB7D6}" destId="{CC0C6C6E-EB59-4C51-A36F-BDE24F29FB66}" srcOrd="1" destOrd="0" presId="urn:microsoft.com/office/officeart/2005/8/layout/cycle8"/>
    <dgm:cxn modelId="{99FDA72D-6B90-42C3-A319-60DC07C9BF61}" type="presOf" srcId="{FDB6D71A-CC97-49A9-B0CD-192FC99FAE34}" destId="{814A06ED-3061-4D90-89F1-20A23EF73BCF}" srcOrd="0" destOrd="0" presId="urn:microsoft.com/office/officeart/2005/8/layout/cycle8"/>
    <dgm:cxn modelId="{2E12B95D-9D48-4AA5-9949-CEA27EC4FDB0}" type="presOf" srcId="{D480BF62-26E3-45CE-8EFE-0AAB9E509157}" destId="{4D50072C-98C7-47AF-9F0F-04C63E47A4AA}" srcOrd="0" destOrd="0" presId="urn:microsoft.com/office/officeart/2005/8/layout/cycle8"/>
    <dgm:cxn modelId="{E810603A-996E-4442-8456-2B1903F31CB4}" type="presOf" srcId="{D480BF62-26E3-45CE-8EFE-0AAB9E509157}" destId="{C0A869D8-54B8-4CFE-ABC3-20EBCC3D1E30}" srcOrd="1" destOrd="0" presId="urn:microsoft.com/office/officeart/2005/8/layout/cycle8"/>
    <dgm:cxn modelId="{B53E5242-4C85-404D-A96F-9907E90F137D}" type="presOf" srcId="{1E1C4749-7108-4CDA-86CB-CB3BC40BB7D6}" destId="{C0897323-CAC2-4112-99C6-CD224EF31AB6}" srcOrd="0" destOrd="0" presId="urn:microsoft.com/office/officeart/2005/8/layout/cycle8"/>
    <dgm:cxn modelId="{9A95CE12-6B85-4D12-8F8B-DF8887A1E050}" type="presOf" srcId="{1AE1CFBA-2DFD-49E7-B237-A089B59F45CD}" destId="{DC7B1CB6-0870-4B0C-B607-34CF18ABC2D1}" srcOrd="1" destOrd="0" presId="urn:microsoft.com/office/officeart/2005/8/layout/cycle8"/>
    <dgm:cxn modelId="{75C76F93-D7F8-458C-8CC9-A104F1B803A1}" type="presOf" srcId="{E6D62164-0E6E-493A-B2EF-B05F8C2CADA5}" destId="{BDB1E38D-0D42-49EA-979C-4BBF1B963A89}" srcOrd="0" destOrd="0" presId="urn:microsoft.com/office/officeart/2005/8/layout/cycle8"/>
    <dgm:cxn modelId="{06DBB2F7-A6BB-442F-AFC1-817B2FE5CCA6}" srcId="{E6D62164-0E6E-493A-B2EF-B05F8C2CADA5}" destId="{1AE1CFBA-2DFD-49E7-B237-A089B59F45CD}" srcOrd="2" destOrd="0" parTransId="{94F413C8-08B7-4664-B892-1A7C8D032536}" sibTransId="{5082769C-5F75-471D-AEB0-DD3518043081}"/>
    <dgm:cxn modelId="{8798931C-3792-4CB0-AC09-8595A4C60620}" type="presOf" srcId="{C631C7FF-4743-46DC-BA83-514FAAC37B3F}" destId="{891D18CF-2E0E-430C-B97C-EF3CABEE85A6}" srcOrd="0" destOrd="0" presId="urn:microsoft.com/office/officeart/2005/8/layout/cycle8"/>
    <dgm:cxn modelId="{50D032A3-6F60-4318-9174-E98C4C9D2C54}" type="presParOf" srcId="{BDB1E38D-0D42-49EA-979C-4BBF1B963A89}" destId="{C0897323-CAC2-4112-99C6-CD224EF31AB6}" srcOrd="0" destOrd="0" presId="urn:microsoft.com/office/officeart/2005/8/layout/cycle8"/>
    <dgm:cxn modelId="{290D4F78-E92E-4155-92ED-07D86C488791}" type="presParOf" srcId="{BDB1E38D-0D42-49EA-979C-4BBF1B963A89}" destId="{880544E6-993F-47D2-B74B-356841FED949}" srcOrd="1" destOrd="0" presId="urn:microsoft.com/office/officeart/2005/8/layout/cycle8"/>
    <dgm:cxn modelId="{BD4936F7-D7CC-4D31-BC51-844A28AC4089}" type="presParOf" srcId="{BDB1E38D-0D42-49EA-979C-4BBF1B963A89}" destId="{81F9C08D-9D63-4D0B-B8A9-071349C81501}" srcOrd="2" destOrd="0" presId="urn:microsoft.com/office/officeart/2005/8/layout/cycle8"/>
    <dgm:cxn modelId="{0AAABD83-F890-4D08-AD2A-92648437FE09}" type="presParOf" srcId="{BDB1E38D-0D42-49EA-979C-4BBF1B963A89}" destId="{CC0C6C6E-EB59-4C51-A36F-BDE24F29FB66}" srcOrd="3" destOrd="0" presId="urn:microsoft.com/office/officeart/2005/8/layout/cycle8"/>
    <dgm:cxn modelId="{2FC59E16-B122-4B2D-B450-62E5651026FA}" type="presParOf" srcId="{BDB1E38D-0D42-49EA-979C-4BBF1B963A89}" destId="{814A06ED-3061-4D90-89F1-20A23EF73BCF}" srcOrd="4" destOrd="0" presId="urn:microsoft.com/office/officeart/2005/8/layout/cycle8"/>
    <dgm:cxn modelId="{F2220CFD-9D0F-420A-A875-38309C9D2300}" type="presParOf" srcId="{BDB1E38D-0D42-49EA-979C-4BBF1B963A89}" destId="{AD6B2B53-84B4-41C2-BBF6-BF0A5B46F588}" srcOrd="5" destOrd="0" presId="urn:microsoft.com/office/officeart/2005/8/layout/cycle8"/>
    <dgm:cxn modelId="{E907C2AF-866B-46AC-8F69-9D76A6AD98CD}" type="presParOf" srcId="{BDB1E38D-0D42-49EA-979C-4BBF1B963A89}" destId="{1079EDAA-8FAD-4C27-B88F-5F20DCCC09E8}" srcOrd="6" destOrd="0" presId="urn:microsoft.com/office/officeart/2005/8/layout/cycle8"/>
    <dgm:cxn modelId="{9713DCE9-C00A-44D5-ACD8-6126300F98B8}" type="presParOf" srcId="{BDB1E38D-0D42-49EA-979C-4BBF1B963A89}" destId="{01860A64-E94C-454A-927C-A1FF44ACE96B}" srcOrd="7" destOrd="0" presId="urn:microsoft.com/office/officeart/2005/8/layout/cycle8"/>
    <dgm:cxn modelId="{7C45DE6B-5B57-401C-9EE0-ECB1B86FC676}" type="presParOf" srcId="{BDB1E38D-0D42-49EA-979C-4BBF1B963A89}" destId="{F153522A-A18E-4ACA-9660-D34BB282187C}" srcOrd="8" destOrd="0" presId="urn:microsoft.com/office/officeart/2005/8/layout/cycle8"/>
    <dgm:cxn modelId="{4BD07FEA-0806-4F25-A4F0-3B3983C9B62A}" type="presParOf" srcId="{BDB1E38D-0D42-49EA-979C-4BBF1B963A89}" destId="{DA5CFB04-FDAC-4718-90FD-DA21519F98C4}" srcOrd="9" destOrd="0" presId="urn:microsoft.com/office/officeart/2005/8/layout/cycle8"/>
    <dgm:cxn modelId="{181A1ED4-5E76-42BF-9C6E-52E819250114}" type="presParOf" srcId="{BDB1E38D-0D42-49EA-979C-4BBF1B963A89}" destId="{A5FE4AE2-54F7-479B-BE9C-B04C02664B0E}" srcOrd="10" destOrd="0" presId="urn:microsoft.com/office/officeart/2005/8/layout/cycle8"/>
    <dgm:cxn modelId="{D0D2EDAD-265F-435A-9D0F-4FED60E3163D}" type="presParOf" srcId="{BDB1E38D-0D42-49EA-979C-4BBF1B963A89}" destId="{DC7B1CB6-0870-4B0C-B607-34CF18ABC2D1}" srcOrd="11" destOrd="0" presId="urn:microsoft.com/office/officeart/2005/8/layout/cycle8"/>
    <dgm:cxn modelId="{EAFBFD94-15AA-4DCD-BA0B-029D6A1D7151}" type="presParOf" srcId="{BDB1E38D-0D42-49EA-979C-4BBF1B963A89}" destId="{891D18CF-2E0E-430C-B97C-EF3CABEE85A6}" srcOrd="12" destOrd="0" presId="urn:microsoft.com/office/officeart/2005/8/layout/cycle8"/>
    <dgm:cxn modelId="{88FE3702-2066-48C5-AE9B-33A28F28E061}" type="presParOf" srcId="{BDB1E38D-0D42-49EA-979C-4BBF1B963A89}" destId="{50A3FDFB-7ACF-4C47-A4FA-C6BA023000EE}" srcOrd="13" destOrd="0" presId="urn:microsoft.com/office/officeart/2005/8/layout/cycle8"/>
    <dgm:cxn modelId="{FBE91627-11CD-4BE0-BF3D-6AE40D128968}" type="presParOf" srcId="{BDB1E38D-0D42-49EA-979C-4BBF1B963A89}" destId="{0BB59395-177F-4466-A925-479B90A6EF07}" srcOrd="14" destOrd="0" presId="urn:microsoft.com/office/officeart/2005/8/layout/cycle8"/>
    <dgm:cxn modelId="{5D978A57-5658-4E71-9687-FC61302E7A3C}" type="presParOf" srcId="{BDB1E38D-0D42-49EA-979C-4BBF1B963A89}" destId="{992DFB39-8CC3-4A4F-A662-0646C9283BC1}" srcOrd="15" destOrd="0" presId="urn:microsoft.com/office/officeart/2005/8/layout/cycle8"/>
    <dgm:cxn modelId="{89266C23-4BF6-49A6-BE56-25568AC0B62C}" type="presParOf" srcId="{BDB1E38D-0D42-49EA-979C-4BBF1B963A89}" destId="{4D50072C-98C7-47AF-9F0F-04C63E47A4AA}" srcOrd="16" destOrd="0" presId="urn:microsoft.com/office/officeart/2005/8/layout/cycle8"/>
    <dgm:cxn modelId="{C220442B-39BA-4D83-920A-0AD0687F131F}" type="presParOf" srcId="{BDB1E38D-0D42-49EA-979C-4BBF1B963A89}" destId="{680A696C-C6D8-46B6-98E4-C509FFEA8F0B}" srcOrd="17" destOrd="0" presId="urn:microsoft.com/office/officeart/2005/8/layout/cycle8"/>
    <dgm:cxn modelId="{8FCED3CB-6AB6-406D-99EC-EA587E499C8C}" type="presParOf" srcId="{BDB1E38D-0D42-49EA-979C-4BBF1B963A89}" destId="{B801FC2B-F9D6-4564-8A12-0F592BC8C74F}" srcOrd="18" destOrd="0" presId="urn:microsoft.com/office/officeart/2005/8/layout/cycle8"/>
    <dgm:cxn modelId="{6B63B340-61CF-4C84-B5A9-1CE47A97C473}" type="presParOf" srcId="{BDB1E38D-0D42-49EA-979C-4BBF1B963A89}" destId="{C0A869D8-54B8-4CFE-ABC3-20EBCC3D1E30}" srcOrd="19" destOrd="0" presId="urn:microsoft.com/office/officeart/2005/8/layout/cycle8"/>
    <dgm:cxn modelId="{DB75648E-6A27-4525-A746-C218648CD3CD}" type="presParOf" srcId="{BDB1E38D-0D42-49EA-979C-4BBF1B963A89}" destId="{46B6B904-1C60-4942-A90D-70003CA909BA}" srcOrd="20" destOrd="0" presId="urn:microsoft.com/office/officeart/2005/8/layout/cycle8"/>
    <dgm:cxn modelId="{7027D6CA-72AF-4185-8E5B-FE036D89FFF0}" type="presParOf" srcId="{BDB1E38D-0D42-49EA-979C-4BBF1B963A89}" destId="{FA96F056-B6A2-4410-BE55-2CE2BC3FEE75}" srcOrd="21" destOrd="0" presId="urn:microsoft.com/office/officeart/2005/8/layout/cycle8"/>
    <dgm:cxn modelId="{D5D63A53-D032-4291-8766-B36617400B63}" type="presParOf" srcId="{BDB1E38D-0D42-49EA-979C-4BBF1B963A89}" destId="{3C06F050-5E28-48D8-866F-90E86722F21D}" srcOrd="22" destOrd="0" presId="urn:microsoft.com/office/officeart/2005/8/layout/cycle8"/>
    <dgm:cxn modelId="{6F70BDD2-52D2-44AB-AA28-7C31E22875CE}" type="presParOf" srcId="{BDB1E38D-0D42-49EA-979C-4BBF1B963A89}" destId="{603EE0C7-899D-447B-8AA7-5412BF5C1F7F}" srcOrd="23" destOrd="0" presId="urn:microsoft.com/office/officeart/2005/8/layout/cycle8"/>
    <dgm:cxn modelId="{BC690372-A873-4087-BDE9-2A35BD688BBF}" type="presParOf" srcId="{BDB1E38D-0D42-49EA-979C-4BBF1B963A89}" destId="{301E360E-5BC3-4B1F-8B03-0FFB1A1A7D73}" srcOrd="24" destOrd="0" presId="urn:microsoft.com/office/officeart/2005/8/layout/cycle8"/>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E83EE9-07BF-482D-89AB-8C66C9E1F388}" type="doc">
      <dgm:prSet loTypeId="urn:microsoft.com/office/officeart/2005/8/layout/hList7#1" loCatId="list" qsTypeId="urn:microsoft.com/office/officeart/2005/8/quickstyle/3d2" qsCatId="3D" csTypeId="urn:microsoft.com/office/officeart/2005/8/colors/accent0_3" csCatId="mainScheme" phldr="1"/>
      <dgm:spPr/>
      <dgm:t>
        <a:bodyPr/>
        <a:lstStyle/>
        <a:p>
          <a:endParaRPr lang="en-ZA"/>
        </a:p>
      </dgm:t>
    </dgm:pt>
    <dgm:pt modelId="{2FFC8B53-9201-492C-90FB-67FF66583006}">
      <dgm:prSet phldrT="[Text]" custT="1"/>
      <dgm:spPr/>
      <dgm:t>
        <a:bodyPr/>
        <a:lstStyle/>
        <a:p>
          <a:r>
            <a:rPr lang="en-ZA" sz="1050" b="1" dirty="0">
              <a:latin typeface="Tahoma" panose="020B0604030504040204" pitchFamily="34" charset="0"/>
              <a:ea typeface="Tahoma" panose="020B0604030504040204" pitchFamily="34" charset="0"/>
              <a:cs typeface="Tahoma" panose="020B0604030504040204" pitchFamily="34" charset="0"/>
            </a:rPr>
            <a:t>CORPORATE GOVERNANCE OF ICT’s</a:t>
          </a:r>
          <a:endParaRPr lang="en-US" sz="1050" dirty="0">
            <a:latin typeface="Tahoma" panose="020B0604030504040204" pitchFamily="34" charset="0"/>
            <a:ea typeface="Tahoma" panose="020B0604030504040204" pitchFamily="34" charset="0"/>
            <a:cs typeface="Tahoma" panose="020B0604030504040204" pitchFamily="34" charset="0"/>
          </a:endParaRPr>
        </a:p>
        <a:p>
          <a:r>
            <a:rPr lang="en-US" sz="1050" dirty="0">
              <a:latin typeface="Tahoma" panose="020B0604030504040204" pitchFamily="34" charset="0"/>
              <a:ea typeface="Tahoma" panose="020B0604030504040204" pitchFamily="34" charset="0"/>
              <a:cs typeface="Tahoma" panose="020B0604030504040204" pitchFamily="34" charset="0"/>
            </a:rPr>
            <a:t>Improve ICT Planning and ICT Governance throughout the Public Service (Strategy Development, focusing on Planning, Data, Improving Audit Outcomes and Governance, Demand Planning etc.)</a:t>
          </a:r>
          <a:endParaRPr lang="en-ZA" sz="1050" b="1" dirty="0">
            <a:latin typeface="Tahoma" panose="020B0604030504040204" pitchFamily="34" charset="0"/>
            <a:ea typeface="Tahoma" panose="020B0604030504040204" pitchFamily="34" charset="0"/>
            <a:cs typeface="Tahoma" panose="020B0604030504040204" pitchFamily="34" charset="0"/>
          </a:endParaRPr>
        </a:p>
      </dgm:t>
    </dgm:pt>
    <dgm:pt modelId="{318017C9-6D24-455C-8B1F-79BC991D96E2}" type="parTrans" cxnId="{7297AE99-D460-4BA5-A130-9ADA997CA83D}">
      <dgm:prSet/>
      <dgm:spPr/>
      <dgm:t>
        <a:bodyPr/>
        <a:lstStyle/>
        <a:p>
          <a:endParaRPr lang="en-ZA" sz="1100">
            <a:latin typeface="Tahoma" panose="020B0604030504040204" pitchFamily="34" charset="0"/>
            <a:ea typeface="Tahoma" panose="020B0604030504040204" pitchFamily="34" charset="0"/>
            <a:cs typeface="Tahoma" panose="020B0604030504040204" pitchFamily="34" charset="0"/>
          </a:endParaRPr>
        </a:p>
      </dgm:t>
    </dgm:pt>
    <dgm:pt modelId="{99129EE0-2EEF-4501-ADDE-0321C31C48F9}" type="sibTrans" cxnId="{7297AE99-D460-4BA5-A130-9ADA997CA83D}">
      <dgm:prSet/>
      <dgm:spPr/>
      <dgm:t>
        <a:bodyPr/>
        <a:lstStyle/>
        <a:p>
          <a:endParaRPr lang="en-ZA" sz="1100">
            <a:latin typeface="Tahoma" panose="020B0604030504040204" pitchFamily="34" charset="0"/>
            <a:ea typeface="Tahoma" panose="020B0604030504040204" pitchFamily="34" charset="0"/>
            <a:cs typeface="Tahoma" panose="020B0604030504040204" pitchFamily="34" charset="0"/>
          </a:endParaRPr>
        </a:p>
      </dgm:t>
    </dgm:pt>
    <dgm:pt modelId="{95CB5AF4-56D4-464C-BECF-80DD14663A32}">
      <dgm:prSet phldrT="[Text]" custT="1"/>
      <dgm:spPr/>
      <dgm:t>
        <a:bodyPr/>
        <a:lstStyle/>
        <a:p>
          <a:r>
            <a:rPr lang="en-ZA" sz="1050" b="1" dirty="0">
              <a:latin typeface="Tahoma" panose="020B0604030504040204" pitchFamily="34" charset="0"/>
              <a:ea typeface="Tahoma" panose="020B0604030504040204" pitchFamily="34" charset="0"/>
              <a:cs typeface="Tahoma" panose="020B0604030504040204" pitchFamily="34" charset="0"/>
            </a:rPr>
            <a:t>ENABLE GOVERNMENT CLOUD ADOPTION</a:t>
          </a:r>
          <a:endParaRPr lang="en-US" sz="1050" dirty="0">
            <a:latin typeface="Tahoma" panose="020B0604030504040204" pitchFamily="34" charset="0"/>
            <a:ea typeface="Tahoma" panose="020B0604030504040204" pitchFamily="34" charset="0"/>
            <a:cs typeface="Tahoma" panose="020B0604030504040204" pitchFamily="34" charset="0"/>
          </a:endParaRPr>
        </a:p>
        <a:p>
          <a:r>
            <a:rPr lang="en-US" sz="1050" dirty="0">
              <a:latin typeface="Tahoma" panose="020B0604030504040204" pitchFamily="34" charset="0"/>
              <a:ea typeface="Tahoma" panose="020B0604030504040204" pitchFamily="34" charset="0"/>
              <a:cs typeface="Tahoma" panose="020B0604030504040204" pitchFamily="34" charset="0"/>
            </a:rPr>
            <a:t>Drive </a:t>
          </a:r>
          <a:r>
            <a:rPr lang="en-ZA" sz="1050" dirty="0">
              <a:latin typeface="Tahoma" panose="020B0604030504040204" pitchFamily="34" charset="0"/>
              <a:ea typeface="Tahoma" panose="020B0604030504040204" pitchFamily="34" charset="0"/>
              <a:cs typeface="Tahoma" panose="020B0604030504040204" pitchFamily="34" charset="0"/>
            </a:rPr>
            <a:t>Government Cloud adoption so as to improve service delivery (with the associated benefits of cloud computing such as agility, scaleability, conversion of capex to opex etc.)</a:t>
          </a:r>
          <a:endParaRPr lang="en-ZA" sz="1050" b="1" dirty="0">
            <a:latin typeface="Tahoma" panose="020B0604030504040204" pitchFamily="34" charset="0"/>
            <a:ea typeface="Tahoma" panose="020B0604030504040204" pitchFamily="34" charset="0"/>
            <a:cs typeface="Tahoma" panose="020B0604030504040204" pitchFamily="34" charset="0"/>
          </a:endParaRPr>
        </a:p>
      </dgm:t>
    </dgm:pt>
    <dgm:pt modelId="{D98CCE9C-9121-4771-A26F-FC717116FA38}" type="parTrans" cxnId="{7E5BFC00-8DAE-46D1-B92E-100670AF10B8}">
      <dgm:prSet/>
      <dgm:spPr/>
      <dgm:t>
        <a:bodyPr/>
        <a:lstStyle/>
        <a:p>
          <a:endParaRPr lang="en-ZA" sz="1100">
            <a:latin typeface="Tahoma" panose="020B0604030504040204" pitchFamily="34" charset="0"/>
            <a:ea typeface="Tahoma" panose="020B0604030504040204" pitchFamily="34" charset="0"/>
            <a:cs typeface="Tahoma" panose="020B0604030504040204" pitchFamily="34" charset="0"/>
          </a:endParaRPr>
        </a:p>
      </dgm:t>
    </dgm:pt>
    <dgm:pt modelId="{F4B7241D-5FD0-40A5-9101-EFFECA6124EF}" type="sibTrans" cxnId="{7E5BFC00-8DAE-46D1-B92E-100670AF10B8}">
      <dgm:prSet/>
      <dgm:spPr/>
      <dgm:t>
        <a:bodyPr/>
        <a:lstStyle/>
        <a:p>
          <a:endParaRPr lang="en-ZA" sz="1100">
            <a:latin typeface="Tahoma" panose="020B0604030504040204" pitchFamily="34" charset="0"/>
            <a:ea typeface="Tahoma" panose="020B0604030504040204" pitchFamily="34" charset="0"/>
            <a:cs typeface="Tahoma" panose="020B0604030504040204" pitchFamily="34" charset="0"/>
          </a:endParaRPr>
        </a:p>
      </dgm:t>
    </dgm:pt>
    <dgm:pt modelId="{91BE2C4F-1E37-43BF-800A-7F1533D09D7C}">
      <dgm:prSet phldrT="[Text]" custT="1"/>
      <dgm:spPr/>
      <dgm:t>
        <a:bodyPr/>
        <a:lstStyle/>
        <a:p>
          <a:r>
            <a:rPr lang="en-ZA" sz="1050" b="1" dirty="0">
              <a:latin typeface="Tahoma" panose="020B0604030504040204" pitchFamily="34" charset="0"/>
              <a:ea typeface="Tahoma" panose="020B0604030504040204" pitchFamily="34" charset="0"/>
              <a:cs typeface="Tahoma" panose="020B0604030504040204" pitchFamily="34" charset="0"/>
            </a:rPr>
            <a:t>DEVELOP TRANSVERSAL SOLUTIONS / APPLICATIONS</a:t>
          </a:r>
          <a:endParaRPr lang="en-US" sz="1050" dirty="0">
            <a:latin typeface="Tahoma" panose="020B0604030504040204" pitchFamily="34" charset="0"/>
            <a:ea typeface="Tahoma" panose="020B0604030504040204" pitchFamily="34" charset="0"/>
            <a:cs typeface="Tahoma" panose="020B0604030504040204" pitchFamily="34" charset="0"/>
          </a:endParaRPr>
        </a:p>
        <a:p>
          <a:r>
            <a:rPr lang="en-US" sz="1050" dirty="0">
              <a:latin typeface="Tahoma" panose="020B0604030504040204" pitchFamily="34" charset="0"/>
              <a:ea typeface="Tahoma" panose="020B0604030504040204" pitchFamily="34" charset="0"/>
              <a:cs typeface="Tahoma" panose="020B0604030504040204" pitchFamily="34" charset="0"/>
            </a:rPr>
            <a:t>Development of Transversal Solutions/ Applications to improve government services (efficiency &amp; effectiveness)</a:t>
          </a:r>
          <a:endParaRPr lang="en-ZA" sz="1050" b="1" dirty="0">
            <a:latin typeface="Tahoma" panose="020B0604030504040204" pitchFamily="34" charset="0"/>
            <a:ea typeface="Tahoma" panose="020B0604030504040204" pitchFamily="34" charset="0"/>
            <a:cs typeface="Tahoma" panose="020B0604030504040204" pitchFamily="34" charset="0"/>
          </a:endParaRPr>
        </a:p>
      </dgm:t>
    </dgm:pt>
    <dgm:pt modelId="{6EA2D405-7C82-4A3B-BCFE-8A89E72B164D}" type="parTrans" cxnId="{748AC749-6006-420B-9A2F-CB2BBDBA4D78}">
      <dgm:prSet/>
      <dgm:spPr/>
      <dgm:t>
        <a:bodyPr/>
        <a:lstStyle/>
        <a:p>
          <a:endParaRPr lang="en-ZA" sz="1100">
            <a:latin typeface="Tahoma" panose="020B0604030504040204" pitchFamily="34" charset="0"/>
            <a:ea typeface="Tahoma" panose="020B0604030504040204" pitchFamily="34" charset="0"/>
            <a:cs typeface="Tahoma" panose="020B0604030504040204" pitchFamily="34" charset="0"/>
          </a:endParaRPr>
        </a:p>
      </dgm:t>
    </dgm:pt>
    <dgm:pt modelId="{45C4B9F7-131C-40D3-873E-39806A3E185F}" type="sibTrans" cxnId="{748AC749-6006-420B-9A2F-CB2BBDBA4D78}">
      <dgm:prSet/>
      <dgm:spPr/>
      <dgm:t>
        <a:bodyPr/>
        <a:lstStyle/>
        <a:p>
          <a:endParaRPr lang="en-ZA" sz="1100">
            <a:latin typeface="Tahoma" panose="020B0604030504040204" pitchFamily="34" charset="0"/>
            <a:ea typeface="Tahoma" panose="020B0604030504040204" pitchFamily="34" charset="0"/>
            <a:cs typeface="Tahoma" panose="020B0604030504040204" pitchFamily="34" charset="0"/>
          </a:endParaRPr>
        </a:p>
      </dgm:t>
    </dgm:pt>
    <dgm:pt modelId="{7986061D-5369-4171-AE4F-384671936316}">
      <dgm:prSet phldrT="[Text]" custT="1"/>
      <dgm:spPr/>
      <dgm:t>
        <a:bodyPr/>
        <a:lstStyle/>
        <a:p>
          <a:r>
            <a:rPr lang="en-US" sz="1050" b="1" dirty="0">
              <a:latin typeface="Tahoma" panose="020B0604030504040204" pitchFamily="34" charset="0"/>
              <a:ea typeface="Tahoma" panose="020B0604030504040204" pitchFamily="34" charset="0"/>
              <a:cs typeface="Tahoma" panose="020B0604030504040204" pitchFamily="34" charset="0"/>
            </a:rPr>
            <a:t>PROVISION OF BROADBAND TO ALL GOVERNMENT SITES</a:t>
          </a:r>
          <a:endParaRPr lang="en-US" sz="1050" dirty="0">
            <a:latin typeface="Tahoma" panose="020B0604030504040204" pitchFamily="34" charset="0"/>
            <a:ea typeface="Tahoma" panose="020B0604030504040204" pitchFamily="34" charset="0"/>
            <a:cs typeface="Tahoma" panose="020B0604030504040204" pitchFamily="34" charset="0"/>
          </a:endParaRPr>
        </a:p>
        <a:p>
          <a:r>
            <a:rPr lang="en-US" sz="1050" dirty="0">
              <a:latin typeface="Tahoma" panose="020B0604030504040204" pitchFamily="34" charset="0"/>
              <a:ea typeface="Tahoma" panose="020B0604030504040204" pitchFamily="34" charset="0"/>
              <a:cs typeface="Tahoma" panose="020B0604030504040204" pitchFamily="34" charset="0"/>
            </a:rPr>
            <a:t>Aggregate government demand to lower costs and accelerate broadband infrastructure provisioning. Enable consumption of SITA GPCE and Application Consumption</a:t>
          </a:r>
          <a:endParaRPr lang="en-ZA" sz="1050" b="1" dirty="0">
            <a:latin typeface="Tahoma" panose="020B0604030504040204" pitchFamily="34" charset="0"/>
            <a:ea typeface="Tahoma" panose="020B0604030504040204" pitchFamily="34" charset="0"/>
            <a:cs typeface="Tahoma" panose="020B0604030504040204" pitchFamily="34" charset="0"/>
          </a:endParaRPr>
        </a:p>
      </dgm:t>
    </dgm:pt>
    <dgm:pt modelId="{DBA18253-5DF5-4DDA-9718-76C8BCCDDF5C}" type="parTrans" cxnId="{BF31E25C-299D-43F8-A882-CD5BD55AA84E}">
      <dgm:prSet/>
      <dgm:spPr/>
      <dgm:t>
        <a:bodyPr/>
        <a:lstStyle/>
        <a:p>
          <a:endParaRPr lang="en-ZA" sz="1100"/>
        </a:p>
      </dgm:t>
    </dgm:pt>
    <dgm:pt modelId="{BEE05BB6-B6FC-471B-8B2C-10BC18DBAC55}" type="sibTrans" cxnId="{BF31E25C-299D-43F8-A882-CD5BD55AA84E}">
      <dgm:prSet/>
      <dgm:spPr/>
      <dgm:t>
        <a:bodyPr/>
        <a:lstStyle/>
        <a:p>
          <a:endParaRPr lang="en-ZA" sz="1100"/>
        </a:p>
      </dgm:t>
    </dgm:pt>
    <dgm:pt modelId="{588882C5-3CD8-4F9D-9F10-04D5E5F671E2}">
      <dgm:prSet phldrT="[Text]" custT="1"/>
      <dgm:spPr/>
      <dgm:t>
        <a:bodyPr/>
        <a:lstStyle/>
        <a:p>
          <a:pPr marL="177800" lvl="0" indent="-177800" defTabSz="914400">
            <a:lnSpc>
              <a:spcPct val="100000"/>
            </a:lnSpc>
            <a:spcBef>
              <a:spcPts val="0"/>
            </a:spcBef>
            <a:spcAft>
              <a:spcPts val="0"/>
            </a:spcAft>
            <a:buNone/>
          </a:pPr>
          <a:r>
            <a:rPr lang="en-ZA" sz="1050" b="1" dirty="0">
              <a:latin typeface="Tahoma" panose="020B0604030504040204" pitchFamily="34" charset="0"/>
              <a:ea typeface="Tahoma" panose="020B0604030504040204" pitchFamily="34" charset="0"/>
              <a:cs typeface="Tahoma" panose="020B0604030504040204" pitchFamily="34" charset="0"/>
            </a:rPr>
            <a:t>DEVELOP </a:t>
          </a:r>
        </a:p>
        <a:p>
          <a:pPr marL="177800" lvl="0" indent="-177800" defTabSz="914400">
            <a:lnSpc>
              <a:spcPct val="100000"/>
            </a:lnSpc>
            <a:spcBef>
              <a:spcPts val="0"/>
            </a:spcBef>
            <a:spcAft>
              <a:spcPts val="0"/>
            </a:spcAft>
            <a:buNone/>
          </a:pPr>
          <a:r>
            <a:rPr lang="en-ZA" sz="1050" b="1" dirty="0">
              <a:latin typeface="Tahoma" panose="020B0604030504040204" pitchFamily="34" charset="0"/>
              <a:ea typeface="Tahoma" panose="020B0604030504040204" pitchFamily="34" charset="0"/>
              <a:cs typeface="Tahoma" panose="020B0604030504040204" pitchFamily="34" charset="0"/>
            </a:rPr>
            <a:t>SECTOR </a:t>
          </a:r>
        </a:p>
        <a:p>
          <a:pPr marL="177800" lvl="0" indent="-177800" defTabSz="914400">
            <a:lnSpc>
              <a:spcPct val="100000"/>
            </a:lnSpc>
            <a:spcBef>
              <a:spcPts val="0"/>
            </a:spcBef>
            <a:spcAft>
              <a:spcPts val="0"/>
            </a:spcAft>
            <a:buNone/>
          </a:pPr>
          <a:r>
            <a:rPr lang="en-ZA" sz="1050" b="1" dirty="0">
              <a:latin typeface="Tahoma" panose="020B0604030504040204" pitchFamily="34" charset="0"/>
              <a:ea typeface="Tahoma" panose="020B0604030504040204" pitchFamily="34" charset="0"/>
              <a:cs typeface="Tahoma" panose="020B0604030504040204" pitchFamily="34" charset="0"/>
            </a:rPr>
            <a:t>SPECIFIC SOLUTIONS</a:t>
          </a:r>
          <a:endParaRPr lang="en-US" sz="1050" dirty="0">
            <a:latin typeface="Tahoma" panose="020B0604030504040204" pitchFamily="34" charset="0"/>
            <a:ea typeface="Tahoma" panose="020B0604030504040204" pitchFamily="34" charset="0"/>
            <a:cs typeface="Tahoma" panose="020B0604030504040204" pitchFamily="34" charset="0"/>
          </a:endParaRPr>
        </a:p>
        <a:p>
          <a:pPr marL="177800" lvl="0" indent="-177800" defTabSz="914400">
            <a:lnSpc>
              <a:spcPct val="100000"/>
            </a:lnSpc>
            <a:spcBef>
              <a:spcPts val="0"/>
            </a:spcBef>
            <a:spcAft>
              <a:spcPts val="0"/>
            </a:spcAft>
            <a:buNone/>
          </a:pPr>
          <a:r>
            <a:rPr lang="en-US" sz="1050" dirty="0">
              <a:latin typeface="Tahoma" panose="020B0604030504040204" pitchFamily="34" charset="0"/>
              <a:ea typeface="Tahoma" panose="020B0604030504040204" pitchFamily="34" charset="0"/>
              <a:cs typeface="Tahoma" panose="020B0604030504040204" pitchFamily="34" charset="0"/>
            </a:rPr>
            <a:t>Leveraging off Enablers 1-4 for Sector Specific Solutions (i.e. improving Health and Education outcomes etc.)</a:t>
          </a:r>
          <a:endParaRPr lang="en-GB" sz="1050" b="1" i="0" dirty="0">
            <a:latin typeface="Tahoma" panose="020B0604030504040204" pitchFamily="34" charset="0"/>
            <a:ea typeface="Tahoma" panose="020B0604030504040204" pitchFamily="34" charset="0"/>
            <a:cs typeface="Tahoma" panose="020B0604030504040204" pitchFamily="34" charset="0"/>
          </a:endParaRPr>
        </a:p>
      </dgm:t>
    </dgm:pt>
    <dgm:pt modelId="{DD70F945-6E6F-4286-BCFA-87E746270244}" type="sibTrans" cxnId="{C1AEA214-394A-4157-9A86-2515552A7B68}">
      <dgm:prSet/>
      <dgm:spPr/>
      <dgm:t>
        <a:bodyPr/>
        <a:lstStyle/>
        <a:p>
          <a:endParaRPr lang="en-ZA" sz="1100">
            <a:latin typeface="Tahoma" panose="020B0604030504040204" pitchFamily="34" charset="0"/>
            <a:ea typeface="Tahoma" panose="020B0604030504040204" pitchFamily="34" charset="0"/>
            <a:cs typeface="Tahoma" panose="020B0604030504040204" pitchFamily="34" charset="0"/>
          </a:endParaRPr>
        </a:p>
      </dgm:t>
    </dgm:pt>
    <dgm:pt modelId="{B62F504D-EE65-49CE-871D-8D1B07C4A6F5}" type="parTrans" cxnId="{C1AEA214-394A-4157-9A86-2515552A7B68}">
      <dgm:prSet/>
      <dgm:spPr/>
      <dgm:t>
        <a:bodyPr/>
        <a:lstStyle/>
        <a:p>
          <a:endParaRPr lang="en-ZA" sz="1100">
            <a:latin typeface="Tahoma" panose="020B0604030504040204" pitchFamily="34" charset="0"/>
            <a:ea typeface="Tahoma" panose="020B0604030504040204" pitchFamily="34" charset="0"/>
            <a:cs typeface="Tahoma" panose="020B0604030504040204" pitchFamily="34" charset="0"/>
          </a:endParaRPr>
        </a:p>
      </dgm:t>
    </dgm:pt>
    <dgm:pt modelId="{3FFD53AE-4B6D-4ECD-B520-C16CD5B99FC3}" type="pres">
      <dgm:prSet presAssocID="{3AE83EE9-07BF-482D-89AB-8C66C9E1F388}" presName="Name0" presStyleCnt="0">
        <dgm:presLayoutVars>
          <dgm:dir/>
          <dgm:resizeHandles val="exact"/>
        </dgm:presLayoutVars>
      </dgm:prSet>
      <dgm:spPr/>
      <dgm:t>
        <a:bodyPr/>
        <a:lstStyle/>
        <a:p>
          <a:endParaRPr lang="en-ZA"/>
        </a:p>
      </dgm:t>
    </dgm:pt>
    <dgm:pt modelId="{354CA49A-013E-4217-A694-D903C02B7538}" type="pres">
      <dgm:prSet presAssocID="{3AE83EE9-07BF-482D-89AB-8C66C9E1F388}" presName="fgShape" presStyleLbl="fgShp" presStyleIdx="0" presStyleCnt="1" custLinFactNeighborX="-817" custLinFactNeighborY="55251"/>
      <dgm:spPr>
        <a:blipFill rotWithShape="0">
          <a:blip xmlns:r="http://schemas.openxmlformats.org/officeDocument/2006/relationships" r:embed="rId1"/>
          <a:stretch>
            <a:fillRect/>
          </a:stretch>
        </a:blipFill>
      </dgm:spPr>
    </dgm:pt>
    <dgm:pt modelId="{44AE7040-C2AE-436E-BB0B-BDCA39E3F019}" type="pres">
      <dgm:prSet presAssocID="{3AE83EE9-07BF-482D-89AB-8C66C9E1F388}" presName="linComp" presStyleCnt="0"/>
      <dgm:spPr/>
    </dgm:pt>
    <dgm:pt modelId="{60B757F8-FC5D-4289-ABE7-866E749494C5}" type="pres">
      <dgm:prSet presAssocID="{2FFC8B53-9201-492C-90FB-67FF66583006}" presName="compNode" presStyleCnt="0"/>
      <dgm:spPr/>
    </dgm:pt>
    <dgm:pt modelId="{1865A570-578E-4760-ACA1-78112B5A6D0F}" type="pres">
      <dgm:prSet presAssocID="{2FFC8B53-9201-492C-90FB-67FF66583006}" presName="bkgdShape" presStyleLbl="node1" presStyleIdx="0" presStyleCnt="5" custLinFactX="3560" custLinFactNeighborX="100000"/>
      <dgm:spPr/>
      <dgm:t>
        <a:bodyPr/>
        <a:lstStyle/>
        <a:p>
          <a:endParaRPr lang="en-ZA"/>
        </a:p>
      </dgm:t>
    </dgm:pt>
    <dgm:pt modelId="{A73DBCD2-7D61-43B5-94BA-56A64B03CAA7}" type="pres">
      <dgm:prSet presAssocID="{2FFC8B53-9201-492C-90FB-67FF66583006}" presName="nodeTx" presStyleLbl="node1" presStyleIdx="0" presStyleCnt="5">
        <dgm:presLayoutVars>
          <dgm:bulletEnabled val="1"/>
        </dgm:presLayoutVars>
      </dgm:prSet>
      <dgm:spPr/>
      <dgm:t>
        <a:bodyPr/>
        <a:lstStyle/>
        <a:p>
          <a:endParaRPr lang="en-ZA"/>
        </a:p>
      </dgm:t>
    </dgm:pt>
    <dgm:pt modelId="{D325F53D-B3EA-4CF0-8AF0-09EA079793FB}" type="pres">
      <dgm:prSet presAssocID="{2FFC8B53-9201-492C-90FB-67FF66583006}" presName="invisiNode" presStyleLbl="node1" presStyleIdx="0" presStyleCnt="5"/>
      <dgm:spPr/>
    </dgm:pt>
    <dgm:pt modelId="{F8A83748-A3D0-4C06-83C5-DAA8F15F2C37}" type="pres">
      <dgm:prSet presAssocID="{2FFC8B53-9201-492C-90FB-67FF66583006}" presName="imagNode" presStyleLbl="fgImgPlace1" presStyleIdx="0" presStyleCnt="5" custLinFactX="13865" custLinFactNeighborX="100000" custLinFactNeighborY="-13499"/>
      <dgm:spPr>
        <a:blipFill>
          <a:blip xmlns:r="http://schemas.openxmlformats.org/officeDocument/2006/relationships" r:embed="rId2">
            <a:extLst>
              <a:ext uri="{28A0092B-C50C-407E-A947-70E740481C1C}">
                <a14:useLocalDpi xmlns:a14="http://schemas.microsoft.com/office/drawing/2010/main" xmlns="" val="0"/>
              </a:ext>
            </a:extLst>
          </a:blip>
          <a:srcRect/>
          <a:stretch>
            <a:fillRect l="-10000" r="-10000"/>
          </a:stretch>
        </a:blipFill>
      </dgm:spPr>
      <dgm:t>
        <a:bodyPr/>
        <a:lstStyle/>
        <a:p>
          <a:endParaRPr lang="en-ZA"/>
        </a:p>
      </dgm:t>
    </dgm:pt>
    <dgm:pt modelId="{39420A94-5AD7-42F0-AE54-A812A4542E77}" type="pres">
      <dgm:prSet presAssocID="{99129EE0-2EEF-4501-ADDE-0321C31C48F9}" presName="sibTrans" presStyleLbl="sibTrans2D1" presStyleIdx="0" presStyleCnt="0"/>
      <dgm:spPr/>
      <dgm:t>
        <a:bodyPr/>
        <a:lstStyle/>
        <a:p>
          <a:endParaRPr lang="en-ZA"/>
        </a:p>
      </dgm:t>
    </dgm:pt>
    <dgm:pt modelId="{488535F5-BE24-4A59-89B6-37E8BA35C0D9}" type="pres">
      <dgm:prSet presAssocID="{7986061D-5369-4171-AE4F-384671936316}" presName="compNode" presStyleCnt="0"/>
      <dgm:spPr/>
    </dgm:pt>
    <dgm:pt modelId="{BA5C0F67-C689-4C93-B4FD-75BB323BF1AF}" type="pres">
      <dgm:prSet presAssocID="{7986061D-5369-4171-AE4F-384671936316}" presName="bkgdShape" presStyleLbl="node1" presStyleIdx="1" presStyleCnt="5" custLinFactNeighborX="-99440"/>
      <dgm:spPr/>
      <dgm:t>
        <a:bodyPr/>
        <a:lstStyle/>
        <a:p>
          <a:endParaRPr lang="en-ZA"/>
        </a:p>
      </dgm:t>
    </dgm:pt>
    <dgm:pt modelId="{E50D91B9-8BAF-4C60-88BC-FA3255C75868}" type="pres">
      <dgm:prSet presAssocID="{7986061D-5369-4171-AE4F-384671936316}" presName="nodeTx" presStyleLbl="node1" presStyleIdx="1" presStyleCnt="5">
        <dgm:presLayoutVars>
          <dgm:bulletEnabled val="1"/>
        </dgm:presLayoutVars>
      </dgm:prSet>
      <dgm:spPr/>
      <dgm:t>
        <a:bodyPr/>
        <a:lstStyle/>
        <a:p>
          <a:endParaRPr lang="en-ZA"/>
        </a:p>
      </dgm:t>
    </dgm:pt>
    <dgm:pt modelId="{8CD4E98A-2AE3-40BF-95E3-4D3B05F27BC2}" type="pres">
      <dgm:prSet presAssocID="{7986061D-5369-4171-AE4F-384671936316}" presName="invisiNode" presStyleLbl="node1" presStyleIdx="1" presStyleCnt="5"/>
      <dgm:spPr/>
    </dgm:pt>
    <dgm:pt modelId="{1CDA1D3C-58DF-494F-8DFF-5B83B3AAEA82}" type="pres">
      <dgm:prSet presAssocID="{7986061D-5369-4171-AE4F-384671936316}" presName="imagNode" presStyleLbl="fgImgPlace1" presStyleIdx="1" presStyleCnt="5" custLinFactX="-1028" custLinFactNeighborX="-100000" custLinFactNeighborY="-13499"/>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23000" r="-23000"/>
          </a:stretch>
        </a:blipFill>
      </dgm:spPr>
    </dgm:pt>
    <dgm:pt modelId="{86AA38C2-DAA4-4C74-9875-1C8830B1E1DB}" type="pres">
      <dgm:prSet presAssocID="{BEE05BB6-B6FC-471B-8B2C-10BC18DBAC55}" presName="sibTrans" presStyleLbl="sibTrans2D1" presStyleIdx="0" presStyleCnt="0"/>
      <dgm:spPr/>
      <dgm:t>
        <a:bodyPr/>
        <a:lstStyle/>
        <a:p>
          <a:endParaRPr lang="en-ZA"/>
        </a:p>
      </dgm:t>
    </dgm:pt>
    <dgm:pt modelId="{644285A9-77F5-4A77-A9BA-4E753D476FC6}" type="pres">
      <dgm:prSet presAssocID="{95CB5AF4-56D4-464C-BECF-80DD14663A32}" presName="compNode" presStyleCnt="0"/>
      <dgm:spPr/>
    </dgm:pt>
    <dgm:pt modelId="{83CD5153-635A-40BB-85DF-6AB9244AFA2B}" type="pres">
      <dgm:prSet presAssocID="{95CB5AF4-56D4-464C-BECF-80DD14663A32}" presName="bkgdShape" presStyleLbl="node1" presStyleIdx="2" presStyleCnt="5"/>
      <dgm:spPr/>
      <dgm:t>
        <a:bodyPr/>
        <a:lstStyle/>
        <a:p>
          <a:endParaRPr lang="en-ZA"/>
        </a:p>
      </dgm:t>
    </dgm:pt>
    <dgm:pt modelId="{F772D3E6-EB84-4003-BFFB-82BC8054FE21}" type="pres">
      <dgm:prSet presAssocID="{95CB5AF4-56D4-464C-BECF-80DD14663A32}" presName="nodeTx" presStyleLbl="node1" presStyleIdx="2" presStyleCnt="5">
        <dgm:presLayoutVars>
          <dgm:bulletEnabled val="1"/>
        </dgm:presLayoutVars>
      </dgm:prSet>
      <dgm:spPr/>
      <dgm:t>
        <a:bodyPr/>
        <a:lstStyle/>
        <a:p>
          <a:endParaRPr lang="en-ZA"/>
        </a:p>
      </dgm:t>
    </dgm:pt>
    <dgm:pt modelId="{BCA02571-A01A-4484-ADC2-719E6F2ED23D}" type="pres">
      <dgm:prSet presAssocID="{95CB5AF4-56D4-464C-BECF-80DD14663A32}" presName="invisiNode" presStyleLbl="node1" presStyleIdx="2" presStyleCnt="5"/>
      <dgm:spPr/>
    </dgm:pt>
    <dgm:pt modelId="{BB2191BD-5050-4F86-9FF8-F8344287AF75}" type="pres">
      <dgm:prSet presAssocID="{95CB5AF4-56D4-464C-BECF-80DD14663A32}" presName="imagNode" presStyleLbl="fgImgPlace1" presStyleIdx="2" presStyleCnt="5" custLinFactNeighborX="-3480" custLinFactNeighborY="-13499"/>
      <dgm:spPr>
        <a:blipFill rotWithShape="1">
          <a:blip xmlns:r="http://schemas.openxmlformats.org/officeDocument/2006/relationships" r:embed="rId4"/>
          <a:stretch>
            <a:fillRect/>
          </a:stretch>
        </a:blipFill>
      </dgm:spPr>
    </dgm:pt>
    <dgm:pt modelId="{634437F5-2381-4937-8B2F-F6A402464987}" type="pres">
      <dgm:prSet presAssocID="{F4B7241D-5FD0-40A5-9101-EFFECA6124EF}" presName="sibTrans" presStyleLbl="sibTrans2D1" presStyleIdx="0" presStyleCnt="0"/>
      <dgm:spPr/>
      <dgm:t>
        <a:bodyPr/>
        <a:lstStyle/>
        <a:p>
          <a:endParaRPr lang="en-ZA"/>
        </a:p>
      </dgm:t>
    </dgm:pt>
    <dgm:pt modelId="{5C7ED096-4315-48D6-AC87-C8D9FC3C419E}" type="pres">
      <dgm:prSet presAssocID="{91BE2C4F-1E37-43BF-800A-7F1533D09D7C}" presName="compNode" presStyleCnt="0"/>
      <dgm:spPr/>
    </dgm:pt>
    <dgm:pt modelId="{82473F10-D866-4281-BB49-86CB8E8DDE20}" type="pres">
      <dgm:prSet presAssocID="{91BE2C4F-1E37-43BF-800A-7F1533D09D7C}" presName="bkgdShape" presStyleLbl="node1" presStyleIdx="3" presStyleCnt="5"/>
      <dgm:spPr/>
      <dgm:t>
        <a:bodyPr/>
        <a:lstStyle/>
        <a:p>
          <a:endParaRPr lang="en-ZA"/>
        </a:p>
      </dgm:t>
    </dgm:pt>
    <dgm:pt modelId="{D69EB254-F450-4929-9104-0A9C1D836DB6}" type="pres">
      <dgm:prSet presAssocID="{91BE2C4F-1E37-43BF-800A-7F1533D09D7C}" presName="nodeTx" presStyleLbl="node1" presStyleIdx="3" presStyleCnt="5">
        <dgm:presLayoutVars>
          <dgm:bulletEnabled val="1"/>
        </dgm:presLayoutVars>
      </dgm:prSet>
      <dgm:spPr/>
      <dgm:t>
        <a:bodyPr/>
        <a:lstStyle/>
        <a:p>
          <a:endParaRPr lang="en-ZA"/>
        </a:p>
      </dgm:t>
    </dgm:pt>
    <dgm:pt modelId="{BAD66FF5-C9D6-4A6A-98FE-F70089D94CF4}" type="pres">
      <dgm:prSet presAssocID="{91BE2C4F-1E37-43BF-800A-7F1533D09D7C}" presName="invisiNode" presStyleLbl="node1" presStyleIdx="3" presStyleCnt="5"/>
      <dgm:spPr/>
    </dgm:pt>
    <dgm:pt modelId="{6770391E-A63D-49D1-9F99-DD1F69EFD3D9}" type="pres">
      <dgm:prSet presAssocID="{91BE2C4F-1E37-43BF-800A-7F1533D09D7C}" presName="imagNode" presStyleLbl="fgImgPlace1" presStyleIdx="3" presStyleCnt="5" custLinFactNeighborX="-649" custLinFactNeighborY="-13499"/>
      <dgm:spPr>
        <a:blipFill>
          <a:blip xmlns:r="http://schemas.openxmlformats.org/officeDocument/2006/relationships" r:embed="rId5" cstate="print">
            <a:extLst>
              <a:ext uri="{28A0092B-C50C-407E-A947-70E740481C1C}">
                <a14:useLocalDpi xmlns:a14="http://schemas.microsoft.com/office/drawing/2010/main" xmlns="" val="0"/>
              </a:ext>
            </a:extLst>
          </a:blip>
          <a:srcRect/>
          <a:stretch>
            <a:fillRect l="-52000" r="-52000"/>
          </a:stretch>
        </a:blipFill>
      </dgm:spPr>
    </dgm:pt>
    <dgm:pt modelId="{91BC088E-CAA1-498E-A27F-C2DD244D3B90}" type="pres">
      <dgm:prSet presAssocID="{45C4B9F7-131C-40D3-873E-39806A3E185F}" presName="sibTrans" presStyleLbl="sibTrans2D1" presStyleIdx="0" presStyleCnt="0"/>
      <dgm:spPr/>
      <dgm:t>
        <a:bodyPr/>
        <a:lstStyle/>
        <a:p>
          <a:endParaRPr lang="en-ZA"/>
        </a:p>
      </dgm:t>
    </dgm:pt>
    <dgm:pt modelId="{30BED3AA-41BF-4420-B5E4-2F991477B4E9}" type="pres">
      <dgm:prSet presAssocID="{588882C5-3CD8-4F9D-9F10-04D5E5F671E2}" presName="compNode" presStyleCnt="0"/>
      <dgm:spPr/>
    </dgm:pt>
    <dgm:pt modelId="{C87EEDDB-9452-4F7B-A46F-1A7097E86759}" type="pres">
      <dgm:prSet presAssocID="{588882C5-3CD8-4F9D-9F10-04D5E5F671E2}" presName="bkgdShape" presStyleLbl="node1" presStyleIdx="4" presStyleCnt="5"/>
      <dgm:spPr/>
      <dgm:t>
        <a:bodyPr/>
        <a:lstStyle/>
        <a:p>
          <a:endParaRPr lang="en-ZA"/>
        </a:p>
      </dgm:t>
    </dgm:pt>
    <dgm:pt modelId="{9D5A8FE6-7E51-4126-A718-CAF41221001E}" type="pres">
      <dgm:prSet presAssocID="{588882C5-3CD8-4F9D-9F10-04D5E5F671E2}" presName="nodeTx" presStyleLbl="node1" presStyleIdx="4" presStyleCnt="5">
        <dgm:presLayoutVars>
          <dgm:bulletEnabled val="1"/>
        </dgm:presLayoutVars>
      </dgm:prSet>
      <dgm:spPr/>
      <dgm:t>
        <a:bodyPr/>
        <a:lstStyle/>
        <a:p>
          <a:endParaRPr lang="en-ZA"/>
        </a:p>
      </dgm:t>
    </dgm:pt>
    <dgm:pt modelId="{C6BFE42C-22D2-4BE5-9373-E853E8D00164}" type="pres">
      <dgm:prSet presAssocID="{588882C5-3CD8-4F9D-9F10-04D5E5F671E2}" presName="invisiNode" presStyleLbl="node1" presStyleIdx="4" presStyleCnt="5"/>
      <dgm:spPr/>
    </dgm:pt>
    <dgm:pt modelId="{4A302C62-B2B8-44F0-B073-69A12371C068}" type="pres">
      <dgm:prSet presAssocID="{588882C5-3CD8-4F9D-9F10-04D5E5F671E2}" presName="imagNode" presStyleLbl="fgImgPlace1" presStyleIdx="4" presStyleCnt="5" custLinFactNeighborX="-2990" custLinFactNeighborY="-13499"/>
      <dgm:spPr>
        <a:blipFill>
          <a:blip xmlns:r="http://schemas.openxmlformats.org/officeDocument/2006/relationships" r:embed="rId6" cstate="print">
            <a:extLst>
              <a:ext uri="{28A0092B-C50C-407E-A947-70E740481C1C}">
                <a14:useLocalDpi xmlns:a14="http://schemas.microsoft.com/office/drawing/2010/main" xmlns="" val="0"/>
              </a:ext>
            </a:extLst>
          </a:blip>
          <a:srcRect/>
          <a:stretch>
            <a:fillRect l="-43000" r="-43000"/>
          </a:stretch>
        </a:blipFill>
      </dgm:spPr>
    </dgm:pt>
  </dgm:ptLst>
  <dgm:cxnLst>
    <dgm:cxn modelId="{344FEDFC-BEDE-4571-8892-2504EEC8088C}" type="presOf" srcId="{7986061D-5369-4171-AE4F-384671936316}" destId="{E50D91B9-8BAF-4C60-88BC-FA3255C75868}" srcOrd="1" destOrd="0" presId="urn:microsoft.com/office/officeart/2005/8/layout/hList7#1"/>
    <dgm:cxn modelId="{748AC749-6006-420B-9A2F-CB2BBDBA4D78}" srcId="{3AE83EE9-07BF-482D-89AB-8C66C9E1F388}" destId="{91BE2C4F-1E37-43BF-800A-7F1533D09D7C}" srcOrd="3" destOrd="0" parTransId="{6EA2D405-7C82-4A3B-BCFE-8A89E72B164D}" sibTransId="{45C4B9F7-131C-40D3-873E-39806A3E185F}"/>
    <dgm:cxn modelId="{7E5BFC00-8DAE-46D1-B92E-100670AF10B8}" srcId="{3AE83EE9-07BF-482D-89AB-8C66C9E1F388}" destId="{95CB5AF4-56D4-464C-BECF-80DD14663A32}" srcOrd="2" destOrd="0" parTransId="{D98CCE9C-9121-4771-A26F-FC717116FA38}" sibTransId="{F4B7241D-5FD0-40A5-9101-EFFECA6124EF}"/>
    <dgm:cxn modelId="{DAB77171-1D03-4CDC-B8EC-F1099FE8CFE4}" type="presOf" srcId="{45C4B9F7-131C-40D3-873E-39806A3E185F}" destId="{91BC088E-CAA1-498E-A27F-C2DD244D3B90}" srcOrd="0" destOrd="0" presId="urn:microsoft.com/office/officeart/2005/8/layout/hList7#1"/>
    <dgm:cxn modelId="{42AB9038-A0E8-4F59-9658-7BA168A40A29}" type="presOf" srcId="{99129EE0-2EEF-4501-ADDE-0321C31C48F9}" destId="{39420A94-5AD7-42F0-AE54-A812A4542E77}" srcOrd="0" destOrd="0" presId="urn:microsoft.com/office/officeart/2005/8/layout/hList7#1"/>
    <dgm:cxn modelId="{3E38CA89-6B97-42D2-90F9-8B3E344999A7}" type="presOf" srcId="{588882C5-3CD8-4F9D-9F10-04D5E5F671E2}" destId="{9D5A8FE6-7E51-4126-A718-CAF41221001E}" srcOrd="1" destOrd="0" presId="urn:microsoft.com/office/officeart/2005/8/layout/hList7#1"/>
    <dgm:cxn modelId="{C1AEA214-394A-4157-9A86-2515552A7B68}" srcId="{3AE83EE9-07BF-482D-89AB-8C66C9E1F388}" destId="{588882C5-3CD8-4F9D-9F10-04D5E5F671E2}" srcOrd="4" destOrd="0" parTransId="{B62F504D-EE65-49CE-871D-8D1B07C4A6F5}" sibTransId="{DD70F945-6E6F-4286-BCFA-87E746270244}"/>
    <dgm:cxn modelId="{0E0AB3D7-065C-4569-929B-0F7A3B956BC0}" type="presOf" srcId="{588882C5-3CD8-4F9D-9F10-04D5E5F671E2}" destId="{C87EEDDB-9452-4F7B-A46F-1A7097E86759}" srcOrd="0" destOrd="0" presId="urn:microsoft.com/office/officeart/2005/8/layout/hList7#1"/>
    <dgm:cxn modelId="{F5D3347D-D39B-45AB-9BA3-DF0A1A9C8BA9}" type="presOf" srcId="{3AE83EE9-07BF-482D-89AB-8C66C9E1F388}" destId="{3FFD53AE-4B6D-4ECD-B520-C16CD5B99FC3}" srcOrd="0" destOrd="0" presId="urn:microsoft.com/office/officeart/2005/8/layout/hList7#1"/>
    <dgm:cxn modelId="{BF31E25C-299D-43F8-A882-CD5BD55AA84E}" srcId="{3AE83EE9-07BF-482D-89AB-8C66C9E1F388}" destId="{7986061D-5369-4171-AE4F-384671936316}" srcOrd="1" destOrd="0" parTransId="{DBA18253-5DF5-4DDA-9718-76C8BCCDDF5C}" sibTransId="{BEE05BB6-B6FC-471B-8B2C-10BC18DBAC55}"/>
    <dgm:cxn modelId="{ACD0EEA6-4B5F-48F5-BCFC-4A0BE2F16528}" type="presOf" srcId="{BEE05BB6-B6FC-471B-8B2C-10BC18DBAC55}" destId="{86AA38C2-DAA4-4C74-9875-1C8830B1E1DB}" srcOrd="0" destOrd="0" presId="urn:microsoft.com/office/officeart/2005/8/layout/hList7#1"/>
    <dgm:cxn modelId="{BBA7E0D8-9F62-49A0-A0F2-7243B959B788}" type="presOf" srcId="{91BE2C4F-1E37-43BF-800A-7F1533D09D7C}" destId="{82473F10-D866-4281-BB49-86CB8E8DDE20}" srcOrd="0" destOrd="0" presId="urn:microsoft.com/office/officeart/2005/8/layout/hList7#1"/>
    <dgm:cxn modelId="{20A59012-6456-438C-B072-22B739814522}" type="presOf" srcId="{95CB5AF4-56D4-464C-BECF-80DD14663A32}" destId="{F772D3E6-EB84-4003-BFFB-82BC8054FE21}" srcOrd="1" destOrd="0" presId="urn:microsoft.com/office/officeart/2005/8/layout/hList7#1"/>
    <dgm:cxn modelId="{459BB9C4-4A74-4FCD-812E-E5BDE2A326B8}" type="presOf" srcId="{7986061D-5369-4171-AE4F-384671936316}" destId="{BA5C0F67-C689-4C93-B4FD-75BB323BF1AF}" srcOrd="0" destOrd="0" presId="urn:microsoft.com/office/officeart/2005/8/layout/hList7#1"/>
    <dgm:cxn modelId="{05C125E6-3B18-46AE-91C3-7821D5919970}" type="presOf" srcId="{F4B7241D-5FD0-40A5-9101-EFFECA6124EF}" destId="{634437F5-2381-4937-8B2F-F6A402464987}" srcOrd="0" destOrd="0" presId="urn:microsoft.com/office/officeart/2005/8/layout/hList7#1"/>
    <dgm:cxn modelId="{7297AE99-D460-4BA5-A130-9ADA997CA83D}" srcId="{3AE83EE9-07BF-482D-89AB-8C66C9E1F388}" destId="{2FFC8B53-9201-492C-90FB-67FF66583006}" srcOrd="0" destOrd="0" parTransId="{318017C9-6D24-455C-8B1F-79BC991D96E2}" sibTransId="{99129EE0-2EEF-4501-ADDE-0321C31C48F9}"/>
    <dgm:cxn modelId="{78B15411-5CC7-4405-A068-CE171EB6CEF5}" type="presOf" srcId="{91BE2C4F-1E37-43BF-800A-7F1533D09D7C}" destId="{D69EB254-F450-4929-9104-0A9C1D836DB6}" srcOrd="1" destOrd="0" presId="urn:microsoft.com/office/officeart/2005/8/layout/hList7#1"/>
    <dgm:cxn modelId="{C0CA531B-2867-46BB-ABB1-2DC41BFB3E39}" type="presOf" srcId="{95CB5AF4-56D4-464C-BECF-80DD14663A32}" destId="{83CD5153-635A-40BB-85DF-6AB9244AFA2B}" srcOrd="0" destOrd="0" presId="urn:microsoft.com/office/officeart/2005/8/layout/hList7#1"/>
    <dgm:cxn modelId="{A0BAD2E4-7264-4918-B028-3A3890DE9948}" type="presOf" srcId="{2FFC8B53-9201-492C-90FB-67FF66583006}" destId="{A73DBCD2-7D61-43B5-94BA-56A64B03CAA7}" srcOrd="1" destOrd="0" presId="urn:microsoft.com/office/officeart/2005/8/layout/hList7#1"/>
    <dgm:cxn modelId="{A3780C62-09E1-4B9E-94D0-B9CE43ADFA09}" type="presOf" srcId="{2FFC8B53-9201-492C-90FB-67FF66583006}" destId="{1865A570-578E-4760-ACA1-78112B5A6D0F}" srcOrd="0" destOrd="0" presId="urn:microsoft.com/office/officeart/2005/8/layout/hList7#1"/>
    <dgm:cxn modelId="{3063EF34-5FD6-4C16-9D4D-11E1E7763C8F}" type="presParOf" srcId="{3FFD53AE-4B6D-4ECD-B520-C16CD5B99FC3}" destId="{354CA49A-013E-4217-A694-D903C02B7538}" srcOrd="0" destOrd="0" presId="urn:microsoft.com/office/officeart/2005/8/layout/hList7#1"/>
    <dgm:cxn modelId="{266BC63B-DA1A-4492-BA35-E42D62F8B6B9}" type="presParOf" srcId="{3FFD53AE-4B6D-4ECD-B520-C16CD5B99FC3}" destId="{44AE7040-C2AE-436E-BB0B-BDCA39E3F019}" srcOrd="1" destOrd="0" presId="urn:microsoft.com/office/officeart/2005/8/layout/hList7#1"/>
    <dgm:cxn modelId="{AB954FC6-F312-4156-9840-8D3D83DB7C12}" type="presParOf" srcId="{44AE7040-C2AE-436E-BB0B-BDCA39E3F019}" destId="{60B757F8-FC5D-4289-ABE7-866E749494C5}" srcOrd="0" destOrd="0" presId="urn:microsoft.com/office/officeart/2005/8/layout/hList7#1"/>
    <dgm:cxn modelId="{FB4AC8FA-EEDB-413D-B0E3-0DD5139F6BC5}" type="presParOf" srcId="{60B757F8-FC5D-4289-ABE7-866E749494C5}" destId="{1865A570-578E-4760-ACA1-78112B5A6D0F}" srcOrd="0" destOrd="0" presId="urn:microsoft.com/office/officeart/2005/8/layout/hList7#1"/>
    <dgm:cxn modelId="{4BECF10B-4838-49CD-A8B2-B1039DF961B0}" type="presParOf" srcId="{60B757F8-FC5D-4289-ABE7-866E749494C5}" destId="{A73DBCD2-7D61-43B5-94BA-56A64B03CAA7}" srcOrd="1" destOrd="0" presId="urn:microsoft.com/office/officeart/2005/8/layout/hList7#1"/>
    <dgm:cxn modelId="{F8329FA3-3C7C-404D-8FF1-CAFF2EE3C057}" type="presParOf" srcId="{60B757F8-FC5D-4289-ABE7-866E749494C5}" destId="{D325F53D-B3EA-4CF0-8AF0-09EA079793FB}" srcOrd="2" destOrd="0" presId="urn:microsoft.com/office/officeart/2005/8/layout/hList7#1"/>
    <dgm:cxn modelId="{C719E2C2-8033-4924-9CB9-F7F35F49142A}" type="presParOf" srcId="{60B757F8-FC5D-4289-ABE7-866E749494C5}" destId="{F8A83748-A3D0-4C06-83C5-DAA8F15F2C37}" srcOrd="3" destOrd="0" presId="urn:microsoft.com/office/officeart/2005/8/layout/hList7#1"/>
    <dgm:cxn modelId="{596AEB48-002A-4261-964C-2428F7D13DBA}" type="presParOf" srcId="{44AE7040-C2AE-436E-BB0B-BDCA39E3F019}" destId="{39420A94-5AD7-42F0-AE54-A812A4542E77}" srcOrd="1" destOrd="0" presId="urn:microsoft.com/office/officeart/2005/8/layout/hList7#1"/>
    <dgm:cxn modelId="{73BA3B50-E4A8-4B90-A7AF-CFB3656C8D20}" type="presParOf" srcId="{44AE7040-C2AE-436E-BB0B-BDCA39E3F019}" destId="{488535F5-BE24-4A59-89B6-37E8BA35C0D9}" srcOrd="2" destOrd="0" presId="urn:microsoft.com/office/officeart/2005/8/layout/hList7#1"/>
    <dgm:cxn modelId="{9B2ABAE6-8B00-483B-A06A-C60ABFA1BE22}" type="presParOf" srcId="{488535F5-BE24-4A59-89B6-37E8BA35C0D9}" destId="{BA5C0F67-C689-4C93-B4FD-75BB323BF1AF}" srcOrd="0" destOrd="0" presId="urn:microsoft.com/office/officeart/2005/8/layout/hList7#1"/>
    <dgm:cxn modelId="{2448F716-CB72-432F-9EF0-83FFF85F5A34}" type="presParOf" srcId="{488535F5-BE24-4A59-89B6-37E8BA35C0D9}" destId="{E50D91B9-8BAF-4C60-88BC-FA3255C75868}" srcOrd="1" destOrd="0" presId="urn:microsoft.com/office/officeart/2005/8/layout/hList7#1"/>
    <dgm:cxn modelId="{C5597217-E9D9-4412-9A6A-7B95D0C4FE1C}" type="presParOf" srcId="{488535F5-BE24-4A59-89B6-37E8BA35C0D9}" destId="{8CD4E98A-2AE3-40BF-95E3-4D3B05F27BC2}" srcOrd="2" destOrd="0" presId="urn:microsoft.com/office/officeart/2005/8/layout/hList7#1"/>
    <dgm:cxn modelId="{67E41312-3FEF-41A6-B38A-C8C87658CD5C}" type="presParOf" srcId="{488535F5-BE24-4A59-89B6-37E8BA35C0D9}" destId="{1CDA1D3C-58DF-494F-8DFF-5B83B3AAEA82}" srcOrd="3" destOrd="0" presId="urn:microsoft.com/office/officeart/2005/8/layout/hList7#1"/>
    <dgm:cxn modelId="{540D907A-5135-4A36-B944-BFF4F89DC9B2}" type="presParOf" srcId="{44AE7040-C2AE-436E-BB0B-BDCA39E3F019}" destId="{86AA38C2-DAA4-4C74-9875-1C8830B1E1DB}" srcOrd="3" destOrd="0" presId="urn:microsoft.com/office/officeart/2005/8/layout/hList7#1"/>
    <dgm:cxn modelId="{68B1CEA5-AC6D-4E4D-A9AA-9A27CCE47E6B}" type="presParOf" srcId="{44AE7040-C2AE-436E-BB0B-BDCA39E3F019}" destId="{644285A9-77F5-4A77-A9BA-4E753D476FC6}" srcOrd="4" destOrd="0" presId="urn:microsoft.com/office/officeart/2005/8/layout/hList7#1"/>
    <dgm:cxn modelId="{A2F27AE0-E89B-47A9-83DB-9360C72B2CF5}" type="presParOf" srcId="{644285A9-77F5-4A77-A9BA-4E753D476FC6}" destId="{83CD5153-635A-40BB-85DF-6AB9244AFA2B}" srcOrd="0" destOrd="0" presId="urn:microsoft.com/office/officeart/2005/8/layout/hList7#1"/>
    <dgm:cxn modelId="{1AD65AC3-43F3-46EE-87E4-B3C1240B2C6A}" type="presParOf" srcId="{644285A9-77F5-4A77-A9BA-4E753D476FC6}" destId="{F772D3E6-EB84-4003-BFFB-82BC8054FE21}" srcOrd="1" destOrd="0" presId="urn:microsoft.com/office/officeart/2005/8/layout/hList7#1"/>
    <dgm:cxn modelId="{60435BBA-72E7-4488-8A53-95629C5A3DD6}" type="presParOf" srcId="{644285A9-77F5-4A77-A9BA-4E753D476FC6}" destId="{BCA02571-A01A-4484-ADC2-719E6F2ED23D}" srcOrd="2" destOrd="0" presId="urn:microsoft.com/office/officeart/2005/8/layout/hList7#1"/>
    <dgm:cxn modelId="{59ADFA0A-9424-443B-A91B-8889F2D0BD5A}" type="presParOf" srcId="{644285A9-77F5-4A77-A9BA-4E753D476FC6}" destId="{BB2191BD-5050-4F86-9FF8-F8344287AF75}" srcOrd="3" destOrd="0" presId="urn:microsoft.com/office/officeart/2005/8/layout/hList7#1"/>
    <dgm:cxn modelId="{0DC74D19-ABDA-4257-9194-7E4B74E515A8}" type="presParOf" srcId="{44AE7040-C2AE-436E-BB0B-BDCA39E3F019}" destId="{634437F5-2381-4937-8B2F-F6A402464987}" srcOrd="5" destOrd="0" presId="urn:microsoft.com/office/officeart/2005/8/layout/hList7#1"/>
    <dgm:cxn modelId="{A7F1C532-3F1E-4D10-A8F5-4DAC23621FF2}" type="presParOf" srcId="{44AE7040-C2AE-436E-BB0B-BDCA39E3F019}" destId="{5C7ED096-4315-48D6-AC87-C8D9FC3C419E}" srcOrd="6" destOrd="0" presId="urn:microsoft.com/office/officeart/2005/8/layout/hList7#1"/>
    <dgm:cxn modelId="{1206C669-EEF7-4DDB-8956-8BA04BF84673}" type="presParOf" srcId="{5C7ED096-4315-48D6-AC87-C8D9FC3C419E}" destId="{82473F10-D866-4281-BB49-86CB8E8DDE20}" srcOrd="0" destOrd="0" presId="urn:microsoft.com/office/officeart/2005/8/layout/hList7#1"/>
    <dgm:cxn modelId="{E6A4FD6F-0738-4980-BA75-6153657D564B}" type="presParOf" srcId="{5C7ED096-4315-48D6-AC87-C8D9FC3C419E}" destId="{D69EB254-F450-4929-9104-0A9C1D836DB6}" srcOrd="1" destOrd="0" presId="urn:microsoft.com/office/officeart/2005/8/layout/hList7#1"/>
    <dgm:cxn modelId="{286BD8C8-CB35-4EE3-A8A3-540D1DC3BE8D}" type="presParOf" srcId="{5C7ED096-4315-48D6-AC87-C8D9FC3C419E}" destId="{BAD66FF5-C9D6-4A6A-98FE-F70089D94CF4}" srcOrd="2" destOrd="0" presId="urn:microsoft.com/office/officeart/2005/8/layout/hList7#1"/>
    <dgm:cxn modelId="{997E2F17-0BEB-4335-BE00-7DA62E7D89F2}" type="presParOf" srcId="{5C7ED096-4315-48D6-AC87-C8D9FC3C419E}" destId="{6770391E-A63D-49D1-9F99-DD1F69EFD3D9}" srcOrd="3" destOrd="0" presId="urn:microsoft.com/office/officeart/2005/8/layout/hList7#1"/>
    <dgm:cxn modelId="{5FAA9F1A-D78E-49FD-8C5C-85406A05B84B}" type="presParOf" srcId="{44AE7040-C2AE-436E-BB0B-BDCA39E3F019}" destId="{91BC088E-CAA1-498E-A27F-C2DD244D3B90}" srcOrd="7" destOrd="0" presId="urn:microsoft.com/office/officeart/2005/8/layout/hList7#1"/>
    <dgm:cxn modelId="{FA659C18-C1E0-46EA-8BA6-69B9B7AAD6BC}" type="presParOf" srcId="{44AE7040-C2AE-436E-BB0B-BDCA39E3F019}" destId="{30BED3AA-41BF-4420-B5E4-2F991477B4E9}" srcOrd="8" destOrd="0" presId="urn:microsoft.com/office/officeart/2005/8/layout/hList7#1"/>
    <dgm:cxn modelId="{8E650EBB-B69B-4B18-905C-662C933A732B}" type="presParOf" srcId="{30BED3AA-41BF-4420-B5E4-2F991477B4E9}" destId="{C87EEDDB-9452-4F7B-A46F-1A7097E86759}" srcOrd="0" destOrd="0" presId="urn:microsoft.com/office/officeart/2005/8/layout/hList7#1"/>
    <dgm:cxn modelId="{EEE9A5B0-5214-41EF-8410-17C593C7C940}" type="presParOf" srcId="{30BED3AA-41BF-4420-B5E4-2F991477B4E9}" destId="{9D5A8FE6-7E51-4126-A718-CAF41221001E}" srcOrd="1" destOrd="0" presId="urn:microsoft.com/office/officeart/2005/8/layout/hList7#1"/>
    <dgm:cxn modelId="{B1E27CC3-9096-4211-9118-F55CE0111D66}" type="presParOf" srcId="{30BED3AA-41BF-4420-B5E4-2F991477B4E9}" destId="{C6BFE42C-22D2-4BE5-9373-E853E8D00164}" srcOrd="2" destOrd="0" presId="urn:microsoft.com/office/officeart/2005/8/layout/hList7#1"/>
    <dgm:cxn modelId="{FAF14BB3-3B9C-4724-821F-C2772F0B299A}" type="presParOf" srcId="{30BED3AA-41BF-4420-B5E4-2F991477B4E9}" destId="{4A302C62-B2B8-44F0-B073-69A12371C068}"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5FA0F9-8B40-461C-831B-ED04519BE059}" type="doc">
      <dgm:prSet loTypeId="urn:microsoft.com/office/officeart/2005/8/layout/hList7#2" loCatId="process" qsTypeId="urn:microsoft.com/office/officeart/2005/8/quickstyle/simple1" qsCatId="simple" csTypeId="urn:microsoft.com/office/officeart/2005/8/colors/accent1_4" csCatId="accent1" phldr="1"/>
      <dgm:spPr/>
    </dgm:pt>
    <dgm:pt modelId="{24CECB86-411F-4A40-8381-CBFC6A16C393}">
      <dgm:prSet phldrT="[Text]" custT="1"/>
      <dgm:spPr/>
      <dgm:t>
        <a:bodyPr/>
        <a:lstStyle/>
        <a:p>
          <a:pPr algn="ctr"/>
          <a:r>
            <a:rPr lang="en-ZA" sz="1600" b="1" dirty="0"/>
            <a:t>Supply Chain Management</a:t>
          </a:r>
        </a:p>
        <a:p>
          <a:pPr algn="ctr"/>
          <a:r>
            <a:rPr lang="en-GB" sz="1400" dirty="0"/>
            <a:t>The ability to predict and respond to the demand and supply indicators, in order to achieve improved response times, knowledge/awareness and planning capabilities.</a:t>
          </a:r>
          <a:endParaRPr lang="en-US" sz="1400" dirty="0"/>
        </a:p>
      </dgm:t>
    </dgm:pt>
    <dgm:pt modelId="{D43436D8-0440-420E-9B16-13AF6C141BF9}" type="parTrans" cxnId="{66100CF8-08C3-4182-BE59-5502003AD459}">
      <dgm:prSet/>
      <dgm:spPr/>
      <dgm:t>
        <a:bodyPr/>
        <a:lstStyle/>
        <a:p>
          <a:endParaRPr lang="en-US"/>
        </a:p>
      </dgm:t>
    </dgm:pt>
    <dgm:pt modelId="{2879748C-0A07-46F0-8A99-02B44B079AB5}" type="sibTrans" cxnId="{66100CF8-08C3-4182-BE59-5502003AD459}">
      <dgm:prSet/>
      <dgm:spPr/>
      <dgm:t>
        <a:bodyPr/>
        <a:lstStyle/>
        <a:p>
          <a:endParaRPr lang="en-US"/>
        </a:p>
      </dgm:t>
    </dgm:pt>
    <dgm:pt modelId="{20582156-D3D2-43EA-9E9F-800C7AC2B2A0}">
      <dgm:prSet phldrT="[Text]" custT="1"/>
      <dgm:spPr/>
      <dgm:t>
        <a:bodyPr/>
        <a:lstStyle/>
        <a:p>
          <a:pPr algn="ctr"/>
          <a:r>
            <a:rPr lang="en-ZA" sz="1600" b="1" dirty="0"/>
            <a:t>Commercial</a:t>
          </a:r>
        </a:p>
        <a:p>
          <a:pPr algn="ctr"/>
          <a:r>
            <a:rPr lang="en-GB" sz="1400" dirty="0"/>
            <a:t>The management of services and products cost, determination of pricing in order to achieve fair pricing that matches the value-add and improve financial sustainability of SITA.</a:t>
          </a:r>
          <a:endParaRPr lang="en-US" sz="1400" dirty="0"/>
        </a:p>
      </dgm:t>
    </dgm:pt>
    <dgm:pt modelId="{57132ADA-4604-4904-9A79-F2917B3B5A83}" type="parTrans" cxnId="{BF8D20E4-737E-420D-9AEA-33502478CAE2}">
      <dgm:prSet/>
      <dgm:spPr/>
      <dgm:t>
        <a:bodyPr/>
        <a:lstStyle/>
        <a:p>
          <a:endParaRPr lang="en-US"/>
        </a:p>
      </dgm:t>
    </dgm:pt>
    <dgm:pt modelId="{656B8EB9-1345-40E8-B0E4-3B2475B251F1}" type="sibTrans" cxnId="{BF8D20E4-737E-420D-9AEA-33502478CAE2}">
      <dgm:prSet/>
      <dgm:spPr/>
      <dgm:t>
        <a:bodyPr/>
        <a:lstStyle/>
        <a:p>
          <a:endParaRPr lang="en-US"/>
        </a:p>
      </dgm:t>
    </dgm:pt>
    <dgm:pt modelId="{4FC89A95-5F15-46B3-B5E6-CFF0AB065156}">
      <dgm:prSet phldrT="[Text]" custT="1"/>
      <dgm:spPr/>
      <dgm:t>
        <a:bodyPr/>
        <a:lstStyle/>
        <a:p>
          <a:r>
            <a:rPr lang="en-ZA" sz="1600" b="1" dirty="0"/>
            <a:t>Human Capital Management</a:t>
          </a:r>
        </a:p>
        <a:p>
          <a:r>
            <a:rPr lang="en-GB" sz="1400" dirty="0"/>
            <a:t>The management of the required talent to deliver on current and future customer requirements  and mandate as well as build and develop the required competency and capacity </a:t>
          </a:r>
          <a:endParaRPr lang="en-US" sz="1400" dirty="0"/>
        </a:p>
      </dgm:t>
    </dgm:pt>
    <dgm:pt modelId="{9879C8AB-59CA-437F-906E-BD79FB081AFC}" type="parTrans" cxnId="{3F73F16F-1F82-4C79-8C70-9BCC514399EB}">
      <dgm:prSet/>
      <dgm:spPr/>
      <dgm:t>
        <a:bodyPr/>
        <a:lstStyle/>
        <a:p>
          <a:endParaRPr lang="en-US"/>
        </a:p>
      </dgm:t>
    </dgm:pt>
    <dgm:pt modelId="{9708923A-A727-42AE-929C-BA8D4E32DA0B}" type="sibTrans" cxnId="{3F73F16F-1F82-4C79-8C70-9BCC514399EB}">
      <dgm:prSet/>
      <dgm:spPr/>
      <dgm:t>
        <a:bodyPr/>
        <a:lstStyle/>
        <a:p>
          <a:endParaRPr lang="en-US"/>
        </a:p>
      </dgm:t>
    </dgm:pt>
    <dgm:pt modelId="{AD085F61-FD64-44DA-9D40-6F8EB973E972}" type="pres">
      <dgm:prSet presAssocID="{255FA0F9-8B40-461C-831B-ED04519BE059}" presName="Name0" presStyleCnt="0">
        <dgm:presLayoutVars>
          <dgm:dir/>
          <dgm:resizeHandles val="exact"/>
        </dgm:presLayoutVars>
      </dgm:prSet>
      <dgm:spPr/>
    </dgm:pt>
    <dgm:pt modelId="{29EB1EE6-5F1F-4B39-89B2-56E0F4A25E5C}" type="pres">
      <dgm:prSet presAssocID="{255FA0F9-8B40-461C-831B-ED04519BE059}" presName="fgShape" presStyleLbl="fgShp" presStyleIdx="0" presStyleCnt="1" custLinFactNeighborX="2188" custLinFactNeighborY="33334">
        <dgm:style>
          <a:lnRef idx="0">
            <a:schemeClr val="accent2"/>
          </a:lnRef>
          <a:fillRef idx="3">
            <a:schemeClr val="accent2"/>
          </a:fillRef>
          <a:effectRef idx="3">
            <a:schemeClr val="accent2"/>
          </a:effectRef>
          <a:fontRef idx="minor">
            <a:schemeClr val="lt1"/>
          </a:fontRef>
        </dgm:style>
      </dgm:prSet>
      <dgm:spPr/>
    </dgm:pt>
    <dgm:pt modelId="{A2259459-2438-423B-AAD3-6C7782B07BF6}" type="pres">
      <dgm:prSet presAssocID="{255FA0F9-8B40-461C-831B-ED04519BE059}" presName="linComp" presStyleCnt="0"/>
      <dgm:spPr/>
    </dgm:pt>
    <dgm:pt modelId="{4B94FF0E-3DFC-4CF1-BB43-FC7191241496}" type="pres">
      <dgm:prSet presAssocID="{24CECB86-411F-4A40-8381-CBFC6A16C393}" presName="compNode" presStyleCnt="0"/>
      <dgm:spPr/>
    </dgm:pt>
    <dgm:pt modelId="{2043994F-A171-4C50-A38D-1CCD0F093E07}" type="pres">
      <dgm:prSet presAssocID="{24CECB86-411F-4A40-8381-CBFC6A16C393}" presName="bkgdShape" presStyleLbl="node1" presStyleIdx="0" presStyleCnt="3"/>
      <dgm:spPr/>
      <dgm:t>
        <a:bodyPr/>
        <a:lstStyle/>
        <a:p>
          <a:endParaRPr lang="en-ZA"/>
        </a:p>
      </dgm:t>
    </dgm:pt>
    <dgm:pt modelId="{9E5BCC04-88D2-468A-A2C7-37E968A67FFC}" type="pres">
      <dgm:prSet presAssocID="{24CECB86-411F-4A40-8381-CBFC6A16C393}" presName="nodeTx" presStyleLbl="node1" presStyleIdx="0" presStyleCnt="3">
        <dgm:presLayoutVars>
          <dgm:bulletEnabled val="1"/>
        </dgm:presLayoutVars>
      </dgm:prSet>
      <dgm:spPr/>
      <dgm:t>
        <a:bodyPr/>
        <a:lstStyle/>
        <a:p>
          <a:endParaRPr lang="en-ZA"/>
        </a:p>
      </dgm:t>
    </dgm:pt>
    <dgm:pt modelId="{FE21C157-AFD5-4C82-B70A-EF1FDF141758}" type="pres">
      <dgm:prSet presAssocID="{24CECB86-411F-4A40-8381-CBFC6A16C393}" presName="invisiNode" presStyleLbl="node1" presStyleIdx="0" presStyleCnt="3"/>
      <dgm:spPr/>
    </dgm:pt>
    <dgm:pt modelId="{0087DDEC-51E1-4B0E-9349-4DEB2A2377BF}" type="pres">
      <dgm:prSet presAssocID="{24CECB86-411F-4A40-8381-CBFC6A16C393}"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11000" r="-11000"/>
          </a:stretch>
        </a:blipFill>
      </dgm:spPr>
    </dgm:pt>
    <dgm:pt modelId="{9741A411-7B5D-4B7C-A8C8-C51E401F2456}" type="pres">
      <dgm:prSet presAssocID="{2879748C-0A07-46F0-8A99-02B44B079AB5}" presName="sibTrans" presStyleLbl="sibTrans2D1" presStyleIdx="0" presStyleCnt="0"/>
      <dgm:spPr/>
      <dgm:t>
        <a:bodyPr/>
        <a:lstStyle/>
        <a:p>
          <a:endParaRPr lang="en-ZA"/>
        </a:p>
      </dgm:t>
    </dgm:pt>
    <dgm:pt modelId="{B0CCA9ED-AA2B-43D2-B6E1-FAFB50FF201D}" type="pres">
      <dgm:prSet presAssocID="{20582156-D3D2-43EA-9E9F-800C7AC2B2A0}" presName="compNode" presStyleCnt="0"/>
      <dgm:spPr/>
    </dgm:pt>
    <dgm:pt modelId="{A2ADB86A-D0E9-4D04-8F3F-FCB9DFBC9C63}" type="pres">
      <dgm:prSet presAssocID="{20582156-D3D2-43EA-9E9F-800C7AC2B2A0}" presName="bkgdShape" presStyleLbl="node1" presStyleIdx="1" presStyleCnt="3"/>
      <dgm:spPr/>
      <dgm:t>
        <a:bodyPr/>
        <a:lstStyle/>
        <a:p>
          <a:endParaRPr lang="en-ZA"/>
        </a:p>
      </dgm:t>
    </dgm:pt>
    <dgm:pt modelId="{7B1DC40B-4FD1-46AD-B2FF-458221038EF8}" type="pres">
      <dgm:prSet presAssocID="{20582156-D3D2-43EA-9E9F-800C7AC2B2A0}" presName="nodeTx" presStyleLbl="node1" presStyleIdx="1" presStyleCnt="3">
        <dgm:presLayoutVars>
          <dgm:bulletEnabled val="1"/>
        </dgm:presLayoutVars>
      </dgm:prSet>
      <dgm:spPr/>
      <dgm:t>
        <a:bodyPr/>
        <a:lstStyle/>
        <a:p>
          <a:endParaRPr lang="en-ZA"/>
        </a:p>
      </dgm:t>
    </dgm:pt>
    <dgm:pt modelId="{A2266DFF-5CD7-448C-9D8E-C8B992E66C79}" type="pres">
      <dgm:prSet presAssocID="{20582156-D3D2-43EA-9E9F-800C7AC2B2A0}" presName="invisiNode" presStyleLbl="node1" presStyleIdx="1" presStyleCnt="3"/>
      <dgm:spPr/>
    </dgm:pt>
    <dgm:pt modelId="{8563BF7F-5E1E-45E9-A091-FB46E3BE3E52}" type="pres">
      <dgm:prSet presAssocID="{20582156-D3D2-43EA-9E9F-800C7AC2B2A0}"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4000" r="-4000"/>
          </a:stretch>
        </a:blipFill>
      </dgm:spPr>
    </dgm:pt>
    <dgm:pt modelId="{E82DB96B-38AF-4995-9143-662E23F7468B}" type="pres">
      <dgm:prSet presAssocID="{656B8EB9-1345-40E8-B0E4-3B2475B251F1}" presName="sibTrans" presStyleLbl="sibTrans2D1" presStyleIdx="0" presStyleCnt="0"/>
      <dgm:spPr/>
      <dgm:t>
        <a:bodyPr/>
        <a:lstStyle/>
        <a:p>
          <a:endParaRPr lang="en-ZA"/>
        </a:p>
      </dgm:t>
    </dgm:pt>
    <dgm:pt modelId="{4BAEE8B3-3EDF-41A5-9C56-BBF1CC1AB877}" type="pres">
      <dgm:prSet presAssocID="{4FC89A95-5F15-46B3-B5E6-CFF0AB065156}" presName="compNode" presStyleCnt="0"/>
      <dgm:spPr/>
    </dgm:pt>
    <dgm:pt modelId="{F98AFAB7-2889-4940-B5E2-09BC3C880C3D}" type="pres">
      <dgm:prSet presAssocID="{4FC89A95-5F15-46B3-B5E6-CFF0AB065156}" presName="bkgdShape" presStyleLbl="node1" presStyleIdx="2" presStyleCnt="3"/>
      <dgm:spPr/>
      <dgm:t>
        <a:bodyPr/>
        <a:lstStyle/>
        <a:p>
          <a:endParaRPr lang="en-ZA"/>
        </a:p>
      </dgm:t>
    </dgm:pt>
    <dgm:pt modelId="{0AA0251C-0F97-4895-9D7B-514B57CA5995}" type="pres">
      <dgm:prSet presAssocID="{4FC89A95-5F15-46B3-B5E6-CFF0AB065156}" presName="nodeTx" presStyleLbl="node1" presStyleIdx="2" presStyleCnt="3">
        <dgm:presLayoutVars>
          <dgm:bulletEnabled val="1"/>
        </dgm:presLayoutVars>
      </dgm:prSet>
      <dgm:spPr/>
      <dgm:t>
        <a:bodyPr/>
        <a:lstStyle/>
        <a:p>
          <a:endParaRPr lang="en-ZA"/>
        </a:p>
      </dgm:t>
    </dgm:pt>
    <dgm:pt modelId="{5CC5A51A-041A-49DC-ADB3-85CE0D006E36}" type="pres">
      <dgm:prSet presAssocID="{4FC89A95-5F15-46B3-B5E6-CFF0AB065156}" presName="invisiNode" presStyleLbl="node1" presStyleIdx="2" presStyleCnt="3"/>
      <dgm:spPr/>
    </dgm:pt>
    <dgm:pt modelId="{969F1BBB-2549-467B-9669-28900817171F}" type="pres">
      <dgm:prSet presAssocID="{4FC89A95-5F15-46B3-B5E6-CFF0AB065156}"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l="-1000" r="-1000"/>
          </a:stretch>
        </a:blipFill>
      </dgm:spPr>
    </dgm:pt>
  </dgm:ptLst>
  <dgm:cxnLst>
    <dgm:cxn modelId="{56551299-F5F0-4E56-9E65-A764C650852C}" type="presOf" srcId="{2879748C-0A07-46F0-8A99-02B44B079AB5}" destId="{9741A411-7B5D-4B7C-A8C8-C51E401F2456}" srcOrd="0" destOrd="0" presId="urn:microsoft.com/office/officeart/2005/8/layout/hList7#2"/>
    <dgm:cxn modelId="{6D17DB2B-7087-4E6C-B65E-68EDA79FDFEA}" type="presOf" srcId="{255FA0F9-8B40-461C-831B-ED04519BE059}" destId="{AD085F61-FD64-44DA-9D40-6F8EB973E972}" srcOrd="0" destOrd="0" presId="urn:microsoft.com/office/officeart/2005/8/layout/hList7#2"/>
    <dgm:cxn modelId="{034A511E-DD8B-49BE-B32E-23191AD0259E}" type="presOf" srcId="{24CECB86-411F-4A40-8381-CBFC6A16C393}" destId="{2043994F-A171-4C50-A38D-1CCD0F093E07}" srcOrd="0" destOrd="0" presId="urn:microsoft.com/office/officeart/2005/8/layout/hList7#2"/>
    <dgm:cxn modelId="{43AC983C-2304-42A6-88B8-3D19876185DC}" type="presOf" srcId="{24CECB86-411F-4A40-8381-CBFC6A16C393}" destId="{9E5BCC04-88D2-468A-A2C7-37E968A67FFC}" srcOrd="1" destOrd="0" presId="urn:microsoft.com/office/officeart/2005/8/layout/hList7#2"/>
    <dgm:cxn modelId="{E1BE3101-CA65-487C-A153-BBFBAB32C55B}" type="presOf" srcId="{656B8EB9-1345-40E8-B0E4-3B2475B251F1}" destId="{E82DB96B-38AF-4995-9143-662E23F7468B}" srcOrd="0" destOrd="0" presId="urn:microsoft.com/office/officeart/2005/8/layout/hList7#2"/>
    <dgm:cxn modelId="{57AC7232-66BA-4B73-9BDA-99D0305A986C}" type="presOf" srcId="{20582156-D3D2-43EA-9E9F-800C7AC2B2A0}" destId="{7B1DC40B-4FD1-46AD-B2FF-458221038EF8}" srcOrd="1" destOrd="0" presId="urn:microsoft.com/office/officeart/2005/8/layout/hList7#2"/>
    <dgm:cxn modelId="{150038EA-6D0A-411B-8E23-F167DDA7C039}" type="presOf" srcId="{4FC89A95-5F15-46B3-B5E6-CFF0AB065156}" destId="{F98AFAB7-2889-4940-B5E2-09BC3C880C3D}" srcOrd="0" destOrd="0" presId="urn:microsoft.com/office/officeart/2005/8/layout/hList7#2"/>
    <dgm:cxn modelId="{3F73F16F-1F82-4C79-8C70-9BCC514399EB}" srcId="{255FA0F9-8B40-461C-831B-ED04519BE059}" destId="{4FC89A95-5F15-46B3-B5E6-CFF0AB065156}" srcOrd="2" destOrd="0" parTransId="{9879C8AB-59CA-437F-906E-BD79FB081AFC}" sibTransId="{9708923A-A727-42AE-929C-BA8D4E32DA0B}"/>
    <dgm:cxn modelId="{CE2C226E-12AE-4694-B665-05E8CC971461}" type="presOf" srcId="{4FC89A95-5F15-46B3-B5E6-CFF0AB065156}" destId="{0AA0251C-0F97-4895-9D7B-514B57CA5995}" srcOrd="1" destOrd="0" presId="urn:microsoft.com/office/officeart/2005/8/layout/hList7#2"/>
    <dgm:cxn modelId="{BF8D20E4-737E-420D-9AEA-33502478CAE2}" srcId="{255FA0F9-8B40-461C-831B-ED04519BE059}" destId="{20582156-D3D2-43EA-9E9F-800C7AC2B2A0}" srcOrd="1" destOrd="0" parTransId="{57132ADA-4604-4904-9A79-F2917B3B5A83}" sibTransId="{656B8EB9-1345-40E8-B0E4-3B2475B251F1}"/>
    <dgm:cxn modelId="{66100CF8-08C3-4182-BE59-5502003AD459}" srcId="{255FA0F9-8B40-461C-831B-ED04519BE059}" destId="{24CECB86-411F-4A40-8381-CBFC6A16C393}" srcOrd="0" destOrd="0" parTransId="{D43436D8-0440-420E-9B16-13AF6C141BF9}" sibTransId="{2879748C-0A07-46F0-8A99-02B44B079AB5}"/>
    <dgm:cxn modelId="{FF7B5EE3-E517-469E-A4AC-454B74EEB72F}" type="presOf" srcId="{20582156-D3D2-43EA-9E9F-800C7AC2B2A0}" destId="{A2ADB86A-D0E9-4D04-8F3F-FCB9DFBC9C63}" srcOrd="0" destOrd="0" presId="urn:microsoft.com/office/officeart/2005/8/layout/hList7#2"/>
    <dgm:cxn modelId="{F049DC20-2DB1-4A53-AF9D-0C1993252F03}" type="presParOf" srcId="{AD085F61-FD64-44DA-9D40-6F8EB973E972}" destId="{29EB1EE6-5F1F-4B39-89B2-56E0F4A25E5C}" srcOrd="0" destOrd="0" presId="urn:microsoft.com/office/officeart/2005/8/layout/hList7#2"/>
    <dgm:cxn modelId="{94A3F3FB-5AF3-4A37-9231-A59329A0786E}" type="presParOf" srcId="{AD085F61-FD64-44DA-9D40-6F8EB973E972}" destId="{A2259459-2438-423B-AAD3-6C7782B07BF6}" srcOrd="1" destOrd="0" presId="urn:microsoft.com/office/officeart/2005/8/layout/hList7#2"/>
    <dgm:cxn modelId="{4B47B7BD-1598-47A8-9E43-923060AC5705}" type="presParOf" srcId="{A2259459-2438-423B-AAD3-6C7782B07BF6}" destId="{4B94FF0E-3DFC-4CF1-BB43-FC7191241496}" srcOrd="0" destOrd="0" presId="urn:microsoft.com/office/officeart/2005/8/layout/hList7#2"/>
    <dgm:cxn modelId="{A0875D49-8168-476A-947E-63CFACD8EE9D}" type="presParOf" srcId="{4B94FF0E-3DFC-4CF1-BB43-FC7191241496}" destId="{2043994F-A171-4C50-A38D-1CCD0F093E07}" srcOrd="0" destOrd="0" presId="urn:microsoft.com/office/officeart/2005/8/layout/hList7#2"/>
    <dgm:cxn modelId="{F1FF6C9F-E7D8-4D45-9A8E-0EAED96169E7}" type="presParOf" srcId="{4B94FF0E-3DFC-4CF1-BB43-FC7191241496}" destId="{9E5BCC04-88D2-468A-A2C7-37E968A67FFC}" srcOrd="1" destOrd="0" presId="urn:microsoft.com/office/officeart/2005/8/layout/hList7#2"/>
    <dgm:cxn modelId="{A4C07869-8D2D-4D5B-8374-74E6A2DB54E4}" type="presParOf" srcId="{4B94FF0E-3DFC-4CF1-BB43-FC7191241496}" destId="{FE21C157-AFD5-4C82-B70A-EF1FDF141758}" srcOrd="2" destOrd="0" presId="urn:microsoft.com/office/officeart/2005/8/layout/hList7#2"/>
    <dgm:cxn modelId="{719C6D62-3894-4310-9581-0E0EF258B436}" type="presParOf" srcId="{4B94FF0E-3DFC-4CF1-BB43-FC7191241496}" destId="{0087DDEC-51E1-4B0E-9349-4DEB2A2377BF}" srcOrd="3" destOrd="0" presId="urn:microsoft.com/office/officeart/2005/8/layout/hList7#2"/>
    <dgm:cxn modelId="{1C76BBCE-DCD6-4BB4-9B10-60370CEBDC2D}" type="presParOf" srcId="{A2259459-2438-423B-AAD3-6C7782B07BF6}" destId="{9741A411-7B5D-4B7C-A8C8-C51E401F2456}" srcOrd="1" destOrd="0" presId="urn:microsoft.com/office/officeart/2005/8/layout/hList7#2"/>
    <dgm:cxn modelId="{2B0E412A-4713-417A-9039-A803CB4DE968}" type="presParOf" srcId="{A2259459-2438-423B-AAD3-6C7782B07BF6}" destId="{B0CCA9ED-AA2B-43D2-B6E1-FAFB50FF201D}" srcOrd="2" destOrd="0" presId="urn:microsoft.com/office/officeart/2005/8/layout/hList7#2"/>
    <dgm:cxn modelId="{065DBDDF-9D8D-4E80-9707-CD845CE295F1}" type="presParOf" srcId="{B0CCA9ED-AA2B-43D2-B6E1-FAFB50FF201D}" destId="{A2ADB86A-D0E9-4D04-8F3F-FCB9DFBC9C63}" srcOrd="0" destOrd="0" presId="urn:microsoft.com/office/officeart/2005/8/layout/hList7#2"/>
    <dgm:cxn modelId="{99385CFA-AEF6-4A87-BE71-A697F9750943}" type="presParOf" srcId="{B0CCA9ED-AA2B-43D2-B6E1-FAFB50FF201D}" destId="{7B1DC40B-4FD1-46AD-B2FF-458221038EF8}" srcOrd="1" destOrd="0" presId="urn:microsoft.com/office/officeart/2005/8/layout/hList7#2"/>
    <dgm:cxn modelId="{CD619813-0F49-4CCB-B201-68B1FCB95CAF}" type="presParOf" srcId="{B0CCA9ED-AA2B-43D2-B6E1-FAFB50FF201D}" destId="{A2266DFF-5CD7-448C-9D8E-C8B992E66C79}" srcOrd="2" destOrd="0" presId="urn:microsoft.com/office/officeart/2005/8/layout/hList7#2"/>
    <dgm:cxn modelId="{838A18B9-1049-4602-8650-2E5EA3716E56}" type="presParOf" srcId="{B0CCA9ED-AA2B-43D2-B6E1-FAFB50FF201D}" destId="{8563BF7F-5E1E-45E9-A091-FB46E3BE3E52}" srcOrd="3" destOrd="0" presId="urn:microsoft.com/office/officeart/2005/8/layout/hList7#2"/>
    <dgm:cxn modelId="{15D3868E-C0BC-4CC0-8EFA-A879B3783456}" type="presParOf" srcId="{A2259459-2438-423B-AAD3-6C7782B07BF6}" destId="{E82DB96B-38AF-4995-9143-662E23F7468B}" srcOrd="3" destOrd="0" presId="urn:microsoft.com/office/officeart/2005/8/layout/hList7#2"/>
    <dgm:cxn modelId="{0200FFA6-5C74-4BF8-B8B8-45AE7F756C8C}" type="presParOf" srcId="{A2259459-2438-423B-AAD3-6C7782B07BF6}" destId="{4BAEE8B3-3EDF-41A5-9C56-BBF1CC1AB877}" srcOrd="4" destOrd="0" presId="urn:microsoft.com/office/officeart/2005/8/layout/hList7#2"/>
    <dgm:cxn modelId="{E84774D2-C0EF-4411-8226-82B244EE6E04}" type="presParOf" srcId="{4BAEE8B3-3EDF-41A5-9C56-BBF1CC1AB877}" destId="{F98AFAB7-2889-4940-B5E2-09BC3C880C3D}" srcOrd="0" destOrd="0" presId="urn:microsoft.com/office/officeart/2005/8/layout/hList7#2"/>
    <dgm:cxn modelId="{71AC2703-0600-4B73-9330-628A4B885F45}" type="presParOf" srcId="{4BAEE8B3-3EDF-41A5-9C56-BBF1CC1AB877}" destId="{0AA0251C-0F97-4895-9D7B-514B57CA5995}" srcOrd="1" destOrd="0" presId="urn:microsoft.com/office/officeart/2005/8/layout/hList7#2"/>
    <dgm:cxn modelId="{CA97BA31-39B3-4A67-BBCE-86C763AA38C1}" type="presParOf" srcId="{4BAEE8B3-3EDF-41A5-9C56-BBF1CC1AB877}" destId="{5CC5A51A-041A-49DC-ADB3-85CE0D006E36}" srcOrd="2" destOrd="0" presId="urn:microsoft.com/office/officeart/2005/8/layout/hList7#2"/>
    <dgm:cxn modelId="{14A662DB-CECC-4DD2-BD19-34C0A85DAD32}" type="presParOf" srcId="{4BAEE8B3-3EDF-41A5-9C56-BBF1CC1AB877}" destId="{969F1BBB-2549-467B-9669-28900817171F}" srcOrd="3" destOrd="0" presId="urn:microsoft.com/office/officeart/2005/8/layout/hList7#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3963B7-D7A5-401E-BE09-76EEFC0C746C}">
      <dsp:nvSpPr>
        <dsp:cNvPr id="0" name=""/>
        <dsp:cNvSpPr/>
      </dsp:nvSpPr>
      <dsp:spPr>
        <a:xfrm>
          <a:off x="-5265417" y="-806430"/>
          <a:ext cx="6270012" cy="6270012"/>
        </a:xfrm>
        <a:prstGeom prst="blockArc">
          <a:avLst>
            <a:gd name="adj1" fmla="val 18900000"/>
            <a:gd name="adj2" fmla="val 2700000"/>
            <a:gd name="adj3" fmla="val 344"/>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1A9D0B-781B-42CB-9477-30BFAA497516}">
      <dsp:nvSpPr>
        <dsp:cNvPr id="0" name=""/>
        <dsp:cNvSpPr/>
      </dsp:nvSpPr>
      <dsp:spPr>
        <a:xfrm>
          <a:off x="439349" y="290978"/>
          <a:ext cx="5112720" cy="58233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25" tIns="35560" rIns="35560" bIns="35560" numCol="1" spcCol="1270" anchor="ctr" anchorCtr="0">
          <a:noAutofit/>
        </a:bodyPr>
        <a:lstStyle/>
        <a:p>
          <a:pPr lvl="0" algn="l" defTabSz="622300" rtl="0">
            <a:lnSpc>
              <a:spcPct val="90000"/>
            </a:lnSpc>
            <a:spcBef>
              <a:spcPct val="0"/>
            </a:spcBef>
            <a:spcAft>
              <a:spcPct val="35000"/>
            </a:spcAft>
          </a:pPr>
          <a:r>
            <a:rPr lang="en-GB" sz="1400" b="1" kern="1200" dirty="0">
              <a:latin typeface="+mj-lt"/>
            </a:rPr>
            <a:t>Overview of SITA</a:t>
          </a:r>
        </a:p>
      </dsp:txBody>
      <dsp:txXfrm>
        <a:off x="439349" y="290978"/>
        <a:ext cx="5112720" cy="582330"/>
      </dsp:txXfrm>
    </dsp:sp>
    <dsp:sp modelId="{3B8E9AC8-90EF-4311-9B1C-D71C67596E46}">
      <dsp:nvSpPr>
        <dsp:cNvPr id="0" name=""/>
        <dsp:cNvSpPr/>
      </dsp:nvSpPr>
      <dsp:spPr>
        <a:xfrm>
          <a:off x="75392" y="218187"/>
          <a:ext cx="727912" cy="72791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A942F8-F73A-49DE-A409-D23C5F012A22}">
      <dsp:nvSpPr>
        <dsp:cNvPr id="0" name=""/>
        <dsp:cNvSpPr/>
      </dsp:nvSpPr>
      <dsp:spPr>
        <a:xfrm>
          <a:off x="856629" y="1164194"/>
          <a:ext cx="4695439" cy="58233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25" tIns="35560" rIns="35560" bIns="35560" numCol="1" spcCol="1270" anchor="ctr" anchorCtr="0">
          <a:noAutofit/>
        </a:bodyPr>
        <a:lstStyle/>
        <a:p>
          <a:pPr lvl="0" algn="l" defTabSz="622300" rtl="0">
            <a:lnSpc>
              <a:spcPct val="90000"/>
            </a:lnSpc>
            <a:spcBef>
              <a:spcPct val="0"/>
            </a:spcBef>
            <a:spcAft>
              <a:spcPct val="35000"/>
            </a:spcAft>
          </a:pPr>
          <a:r>
            <a:rPr lang="en-GB" sz="1400" b="1" kern="1200" dirty="0">
              <a:latin typeface="+mj-lt"/>
            </a:rPr>
            <a:t>Governance</a:t>
          </a:r>
        </a:p>
      </dsp:txBody>
      <dsp:txXfrm>
        <a:off x="856629" y="1164194"/>
        <a:ext cx="4695439" cy="582330"/>
      </dsp:txXfrm>
    </dsp:sp>
    <dsp:sp modelId="{2D2B59B8-7E47-4BE8-814F-84AD13F469CA}">
      <dsp:nvSpPr>
        <dsp:cNvPr id="0" name=""/>
        <dsp:cNvSpPr/>
      </dsp:nvSpPr>
      <dsp:spPr>
        <a:xfrm>
          <a:off x="492673" y="1091403"/>
          <a:ext cx="727912" cy="72791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CBAD18-EF62-4E4B-98BC-C800DF4A2EE1}">
      <dsp:nvSpPr>
        <dsp:cNvPr id="0" name=""/>
        <dsp:cNvSpPr/>
      </dsp:nvSpPr>
      <dsp:spPr>
        <a:xfrm>
          <a:off x="984701" y="2037410"/>
          <a:ext cx="4567367" cy="58233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25" tIns="35560" rIns="35560" bIns="35560" numCol="1" spcCol="1270" anchor="ctr" anchorCtr="0">
          <a:noAutofit/>
        </a:bodyPr>
        <a:lstStyle/>
        <a:p>
          <a:pPr lvl="0" algn="l" defTabSz="622300" rtl="0">
            <a:lnSpc>
              <a:spcPct val="90000"/>
            </a:lnSpc>
            <a:spcBef>
              <a:spcPct val="0"/>
            </a:spcBef>
            <a:spcAft>
              <a:spcPct val="35000"/>
            </a:spcAft>
          </a:pPr>
          <a:r>
            <a:rPr lang="en-US" sz="1400" b="1" kern="1200" dirty="0">
              <a:latin typeface="+mj-lt"/>
            </a:rPr>
            <a:t>Business Performance</a:t>
          </a:r>
          <a:endParaRPr lang="en-GB" sz="1400" b="1" kern="1200" dirty="0">
            <a:latin typeface="+mj-lt"/>
          </a:endParaRPr>
        </a:p>
      </dsp:txBody>
      <dsp:txXfrm>
        <a:off x="984701" y="2037410"/>
        <a:ext cx="4567367" cy="582330"/>
      </dsp:txXfrm>
    </dsp:sp>
    <dsp:sp modelId="{1609041C-E5F0-4077-90E5-AADA33705629}">
      <dsp:nvSpPr>
        <dsp:cNvPr id="0" name=""/>
        <dsp:cNvSpPr/>
      </dsp:nvSpPr>
      <dsp:spPr>
        <a:xfrm>
          <a:off x="620745" y="1964619"/>
          <a:ext cx="727912" cy="72791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3AAE99-4073-43BC-B0F6-E84368E787B2}">
      <dsp:nvSpPr>
        <dsp:cNvPr id="0" name=""/>
        <dsp:cNvSpPr/>
      </dsp:nvSpPr>
      <dsp:spPr>
        <a:xfrm>
          <a:off x="856629" y="2910626"/>
          <a:ext cx="4695439" cy="58233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25" tIns="35560" rIns="35560" bIns="35560" numCol="1" spcCol="1270" anchor="ctr" anchorCtr="0">
          <a:noAutofit/>
        </a:bodyPr>
        <a:lstStyle/>
        <a:p>
          <a:pPr lvl="0" algn="l" defTabSz="622300">
            <a:lnSpc>
              <a:spcPct val="90000"/>
            </a:lnSpc>
            <a:spcBef>
              <a:spcPct val="0"/>
            </a:spcBef>
            <a:spcAft>
              <a:spcPct val="35000"/>
            </a:spcAft>
          </a:pPr>
          <a:r>
            <a:rPr lang="en-ZA" sz="1400" kern="1200" dirty="0"/>
            <a:t>AGSA Findings for 2018/19 and Action Plan</a:t>
          </a:r>
        </a:p>
      </dsp:txBody>
      <dsp:txXfrm>
        <a:off x="856629" y="2910626"/>
        <a:ext cx="4695439" cy="582330"/>
      </dsp:txXfrm>
    </dsp:sp>
    <dsp:sp modelId="{6BFE50D6-333E-45E6-B098-8349B8FDAF5C}">
      <dsp:nvSpPr>
        <dsp:cNvPr id="0" name=""/>
        <dsp:cNvSpPr/>
      </dsp:nvSpPr>
      <dsp:spPr>
        <a:xfrm>
          <a:off x="492673" y="2837835"/>
          <a:ext cx="727912" cy="72791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4D4641-CFCA-4492-AF38-81EF713D39BB}">
      <dsp:nvSpPr>
        <dsp:cNvPr id="0" name=""/>
        <dsp:cNvSpPr/>
      </dsp:nvSpPr>
      <dsp:spPr>
        <a:xfrm>
          <a:off x="439349" y="3783842"/>
          <a:ext cx="5112720" cy="58233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25" tIns="35560" rIns="35560" bIns="35560" numCol="1" spcCol="1270" anchor="ctr" anchorCtr="0">
          <a:noAutofit/>
        </a:bodyPr>
        <a:lstStyle/>
        <a:p>
          <a:pPr lvl="0" algn="l" defTabSz="622300">
            <a:lnSpc>
              <a:spcPct val="90000"/>
            </a:lnSpc>
            <a:spcBef>
              <a:spcPct val="0"/>
            </a:spcBef>
            <a:spcAft>
              <a:spcPct val="35000"/>
            </a:spcAft>
          </a:pPr>
          <a:r>
            <a:rPr lang="en-ZA" sz="1400" kern="1200" dirty="0"/>
            <a:t>Strategic Response Plan</a:t>
          </a:r>
        </a:p>
      </dsp:txBody>
      <dsp:txXfrm>
        <a:off x="439349" y="3783842"/>
        <a:ext cx="5112720" cy="582330"/>
      </dsp:txXfrm>
    </dsp:sp>
    <dsp:sp modelId="{2210C570-9DA4-4715-8ED5-095D96246D6F}">
      <dsp:nvSpPr>
        <dsp:cNvPr id="0" name=""/>
        <dsp:cNvSpPr/>
      </dsp:nvSpPr>
      <dsp:spPr>
        <a:xfrm>
          <a:off x="75392" y="3711051"/>
          <a:ext cx="727912" cy="72791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897323-CAC2-4112-99C6-CD224EF31AB6}">
      <dsp:nvSpPr>
        <dsp:cNvPr id="0" name=""/>
        <dsp:cNvSpPr/>
      </dsp:nvSpPr>
      <dsp:spPr>
        <a:xfrm>
          <a:off x="1080989" y="276434"/>
          <a:ext cx="3751289" cy="3751289"/>
        </a:xfrm>
        <a:prstGeom prst="pie">
          <a:avLst>
            <a:gd name="adj1" fmla="val 16200000"/>
            <a:gd name="adj2" fmla="val 205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Economic  Sector &amp; Employment and Infrastructure</a:t>
          </a:r>
          <a:endParaRPr lang="en-GB" sz="1200" b="1" kern="1200" dirty="0"/>
        </a:p>
      </dsp:txBody>
      <dsp:txXfrm>
        <a:off x="3037912" y="907008"/>
        <a:ext cx="1205771" cy="803847"/>
      </dsp:txXfrm>
    </dsp:sp>
    <dsp:sp modelId="{814A06ED-3061-4D90-89F1-20A23EF73BCF}">
      <dsp:nvSpPr>
        <dsp:cNvPr id="0" name=""/>
        <dsp:cNvSpPr/>
      </dsp:nvSpPr>
      <dsp:spPr>
        <a:xfrm>
          <a:off x="1089960" y="376468"/>
          <a:ext cx="3751289" cy="3751289"/>
        </a:xfrm>
        <a:prstGeom prst="pie">
          <a:avLst>
            <a:gd name="adj1" fmla="val 20520000"/>
            <a:gd name="adj2" fmla="val 32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Social Protection, Community &amp; Human Development</a:t>
          </a:r>
          <a:endParaRPr lang="en-GB" sz="1200" b="1" kern="1200" dirty="0"/>
        </a:p>
      </dsp:txBody>
      <dsp:txXfrm>
        <a:off x="3505969" y="2090450"/>
        <a:ext cx="1116455" cy="893164"/>
      </dsp:txXfrm>
    </dsp:sp>
    <dsp:sp modelId="{F153522A-A18E-4ACA-9660-D34BB282187C}">
      <dsp:nvSpPr>
        <dsp:cNvPr id="0" name=""/>
        <dsp:cNvSpPr/>
      </dsp:nvSpPr>
      <dsp:spPr>
        <a:xfrm>
          <a:off x="1005109" y="438097"/>
          <a:ext cx="3751289" cy="3751289"/>
        </a:xfrm>
        <a:prstGeom prst="pie">
          <a:avLst>
            <a:gd name="adj1" fmla="val 3240000"/>
            <a:gd name="adj2" fmla="val 756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International  Cooperation, Trade &amp; Security</a:t>
          </a:r>
          <a:endParaRPr lang="en-GB" sz="1200" b="1" kern="1200" dirty="0"/>
        </a:p>
      </dsp:txBody>
      <dsp:txXfrm>
        <a:off x="2344855" y="3072931"/>
        <a:ext cx="1071797" cy="982480"/>
      </dsp:txXfrm>
    </dsp:sp>
    <dsp:sp modelId="{891D18CF-2E0E-430C-B97C-EF3CABEE85A6}">
      <dsp:nvSpPr>
        <dsp:cNvPr id="0" name=""/>
        <dsp:cNvSpPr/>
      </dsp:nvSpPr>
      <dsp:spPr>
        <a:xfrm>
          <a:off x="920259" y="376468"/>
          <a:ext cx="3751289" cy="3751289"/>
        </a:xfrm>
        <a:prstGeom prst="pie">
          <a:avLst>
            <a:gd name="adj1" fmla="val 7560000"/>
            <a:gd name="adj2" fmla="val 1188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Governance &amp; Administration</a:t>
          </a:r>
          <a:endParaRPr lang="en-GB" sz="1200" b="1" kern="1200" dirty="0"/>
        </a:p>
      </dsp:txBody>
      <dsp:txXfrm>
        <a:off x="1139084" y="2090450"/>
        <a:ext cx="1116455" cy="893164"/>
      </dsp:txXfrm>
    </dsp:sp>
    <dsp:sp modelId="{4D50072C-98C7-47AF-9F0F-04C63E47A4AA}">
      <dsp:nvSpPr>
        <dsp:cNvPr id="0" name=""/>
        <dsp:cNvSpPr/>
      </dsp:nvSpPr>
      <dsp:spPr>
        <a:xfrm>
          <a:off x="952412" y="276434"/>
          <a:ext cx="3751289" cy="3751289"/>
        </a:xfrm>
        <a:prstGeom prst="pie">
          <a:avLst>
            <a:gd name="adj1" fmla="val 1188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Justice, Crime Prevention &amp; Security</a:t>
          </a:r>
          <a:endParaRPr lang="en-GB" sz="1200" b="1" kern="1200" dirty="0"/>
        </a:p>
      </dsp:txBody>
      <dsp:txXfrm>
        <a:off x="1541008" y="907008"/>
        <a:ext cx="1205771" cy="803847"/>
      </dsp:txXfrm>
    </dsp:sp>
    <dsp:sp modelId="{46B6B904-1C60-4942-A90D-70003CA909BA}">
      <dsp:nvSpPr>
        <dsp:cNvPr id="0" name=""/>
        <dsp:cNvSpPr/>
      </dsp:nvSpPr>
      <dsp:spPr>
        <a:xfrm>
          <a:off x="854660" y="13225"/>
          <a:ext cx="4215735" cy="4215735"/>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96F056-B6A2-4410-BE55-2CE2BC3FEE75}">
      <dsp:nvSpPr>
        <dsp:cNvPr id="0" name=""/>
        <dsp:cNvSpPr/>
      </dsp:nvSpPr>
      <dsp:spPr>
        <a:xfrm>
          <a:off x="857996" y="144213"/>
          <a:ext cx="4215735" cy="4215735"/>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06F050-5E28-48D8-866F-90E86722F21D}">
      <dsp:nvSpPr>
        <dsp:cNvPr id="0" name=""/>
        <dsp:cNvSpPr/>
      </dsp:nvSpPr>
      <dsp:spPr>
        <a:xfrm>
          <a:off x="772886" y="206029"/>
          <a:ext cx="4215735" cy="4215735"/>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3EE0C7-899D-447B-8AA7-5412BF5C1F7F}">
      <dsp:nvSpPr>
        <dsp:cNvPr id="0" name=""/>
        <dsp:cNvSpPr/>
      </dsp:nvSpPr>
      <dsp:spPr>
        <a:xfrm>
          <a:off x="747092" y="144213"/>
          <a:ext cx="4215735" cy="4215735"/>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1E360E-5BC3-4B1F-8B03-0FFB1A1A7D73}">
      <dsp:nvSpPr>
        <dsp:cNvPr id="0" name=""/>
        <dsp:cNvSpPr/>
      </dsp:nvSpPr>
      <dsp:spPr>
        <a:xfrm>
          <a:off x="720366" y="44211"/>
          <a:ext cx="4215735" cy="4215735"/>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AFFB6D1-9C4A-412E-805D-A77C5B5FCCDA}" type="datetimeFigureOut">
              <a:rPr lang="en-GB" smtClean="0"/>
              <a:pPr/>
              <a:t>28/11/2019</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1DCBDAC-2920-4F99-87E0-AAF918DED104}" type="slidenum">
              <a:rPr lang="en-GB" smtClean="0"/>
              <a:pPr/>
              <a:t>‹#›</a:t>
            </a:fld>
            <a:endParaRPr lang="en-GB" dirty="0"/>
          </a:p>
        </p:txBody>
      </p:sp>
    </p:spTree>
    <p:extLst>
      <p:ext uri="{BB962C8B-B14F-4D97-AF65-F5344CB8AC3E}">
        <p14:creationId xmlns:p14="http://schemas.microsoft.com/office/powerpoint/2010/main" xmlns="" val="404130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050" b="0" dirty="0"/>
          </a:p>
        </p:txBody>
      </p:sp>
      <p:sp>
        <p:nvSpPr>
          <p:cNvPr id="4" name="Slide Number Placeholder 3"/>
          <p:cNvSpPr>
            <a:spLocks noGrp="1"/>
          </p:cNvSpPr>
          <p:nvPr>
            <p:ph type="sldNum" sz="quarter" idx="10"/>
          </p:nvPr>
        </p:nvSpPr>
        <p:spPr/>
        <p:txBody>
          <a:bodyPr/>
          <a:lstStyle/>
          <a:p>
            <a:fld id="{E96B798A-0492-4E8D-AB2E-1BE0D21E2349}" type="slidenum">
              <a:rPr lang="en-ZA" smtClean="0"/>
              <a:pPr/>
              <a:t>6</a:t>
            </a:fld>
            <a:endParaRPr lang="en-ZA" dirty="0"/>
          </a:p>
        </p:txBody>
      </p:sp>
    </p:spTree>
    <p:extLst>
      <p:ext uri="{BB962C8B-B14F-4D97-AF65-F5344CB8AC3E}">
        <p14:creationId xmlns:p14="http://schemas.microsoft.com/office/powerpoint/2010/main" xmlns="" val="4262693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4430CDE-F3A5-46F0-8375-C35CFD67D798}" type="slidenum">
              <a:rPr lang="en-GB" smtClean="0">
                <a:solidFill>
                  <a:prstClr val="black"/>
                </a:solidFill>
              </a:rPr>
              <a:pPr/>
              <a:t>9</a:t>
            </a:fld>
            <a:endParaRPr lang="en-GB" dirty="0" smtClean="0">
              <a:solidFill>
                <a:prstClr val="black"/>
              </a:solidFill>
            </a:endParaRPr>
          </a:p>
        </p:txBody>
      </p:sp>
      <p:sp>
        <p:nvSpPr>
          <p:cNvPr id="56323" name="Rectangle 2"/>
          <p:cNvSpPr>
            <a:spLocks noGrp="1" noRot="1" noChangeAspect="1" noChangeArrowheads="1" noTextEdit="1"/>
          </p:cNvSpPr>
          <p:nvPr>
            <p:ph type="sldImg"/>
          </p:nvPr>
        </p:nvSpPr>
        <p:spPr>
          <a:xfrm>
            <a:off x="381000" y="685800"/>
            <a:ext cx="6096000" cy="3429000"/>
          </a:xfrm>
          <a:ln/>
        </p:spPr>
      </p:sp>
      <p:sp>
        <p:nvSpPr>
          <p:cNvPr id="56324"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extLst>
      <p:ext uri="{BB962C8B-B14F-4D97-AF65-F5344CB8AC3E}">
        <p14:creationId xmlns:p14="http://schemas.microsoft.com/office/powerpoint/2010/main" xmlns="" val="1787208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CBDAC-2920-4F99-87E0-AAF918DED104}" type="slidenum">
              <a:rPr lang="en-GB" smtClean="0"/>
              <a:pPr/>
              <a:t>14</a:t>
            </a:fld>
            <a:endParaRPr lang="en-GB"/>
          </a:p>
        </p:txBody>
      </p:sp>
    </p:spTree>
    <p:extLst>
      <p:ext uri="{BB962C8B-B14F-4D97-AF65-F5344CB8AC3E}">
        <p14:creationId xmlns:p14="http://schemas.microsoft.com/office/powerpoint/2010/main" xmlns="" val="244198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DCBDAC-2920-4F99-87E0-AAF918DED1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58788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tags" Target="../tags/tag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xmlns=""/>
              </a:ext>
            </a:extLst>
          </a:blip>
          <a:srcRect b="9124"/>
          <a:stretch/>
        </p:blipFill>
        <p:spPr>
          <a:xfrm>
            <a:off x="1" y="0"/>
            <a:ext cx="3567832" cy="5715000"/>
          </a:xfrm>
          <a:prstGeom prst="rect">
            <a:avLst/>
          </a:prstGeom>
        </p:spPr>
      </p:pic>
      <p:sp>
        <p:nvSpPr>
          <p:cNvPr id="8" name="Rectangle 7"/>
          <p:cNvSpPr/>
          <p:nvPr userDrawn="1"/>
        </p:nvSpPr>
        <p:spPr>
          <a:xfrm>
            <a:off x="9320471" y="5317774"/>
            <a:ext cx="839529" cy="397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7" dirty="0"/>
          </a:p>
        </p:txBody>
      </p:sp>
      <p:sp>
        <p:nvSpPr>
          <p:cNvPr id="2" name="Title 1"/>
          <p:cNvSpPr>
            <a:spLocks noGrp="1"/>
          </p:cNvSpPr>
          <p:nvPr>
            <p:ph type="ctrTitle"/>
          </p:nvPr>
        </p:nvSpPr>
        <p:spPr>
          <a:xfrm>
            <a:off x="3783855" y="769268"/>
            <a:ext cx="5897253" cy="2592288"/>
          </a:xfrm>
          <a:noFill/>
        </p:spPr>
        <p:txBody>
          <a:bodyPr>
            <a:normAutofit/>
          </a:bodyPr>
          <a:lstStyle>
            <a:lvl1pPr algn="ctr">
              <a:defRPr sz="3200" b="1">
                <a:solidFill>
                  <a:srgbClr val="0E1B8D"/>
                </a:solidFill>
                <a:latin typeface="+mj-lt"/>
                <a:cs typeface="Segoe UI Semibold" panose="020B0702040204020203"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3783854" y="4369668"/>
            <a:ext cx="5897254" cy="1055935"/>
          </a:xfrm>
          <a:noFill/>
        </p:spPr>
        <p:txBody>
          <a:bodyPr anchor="ctr">
            <a:normAutofit/>
          </a:bodyPr>
          <a:lstStyle>
            <a:lvl1pPr marL="0" indent="0" algn="ctr">
              <a:buNone/>
              <a:defRPr sz="2000">
                <a:solidFill>
                  <a:srgbClr val="0E1B8D"/>
                </a:solidFill>
                <a:latin typeface="+mn-lt"/>
                <a:cs typeface="Segoe UI Semibold" panose="020B0702040204020203" pitchFamily="34" charset="0"/>
              </a:defRPr>
            </a:lvl1pPr>
            <a:lvl2pPr marL="423312" indent="0" algn="ctr">
              <a:buNone/>
              <a:defRPr>
                <a:solidFill>
                  <a:schemeClr val="tx1">
                    <a:tint val="75000"/>
                  </a:schemeClr>
                </a:solidFill>
              </a:defRPr>
            </a:lvl2pPr>
            <a:lvl3pPr marL="846625" indent="0" algn="ctr">
              <a:buNone/>
              <a:defRPr>
                <a:solidFill>
                  <a:schemeClr val="tx1">
                    <a:tint val="75000"/>
                  </a:schemeClr>
                </a:solidFill>
              </a:defRPr>
            </a:lvl3pPr>
            <a:lvl4pPr marL="1269936" indent="0" algn="ctr">
              <a:buNone/>
              <a:defRPr>
                <a:solidFill>
                  <a:schemeClr val="tx1">
                    <a:tint val="75000"/>
                  </a:schemeClr>
                </a:solidFill>
              </a:defRPr>
            </a:lvl4pPr>
            <a:lvl5pPr marL="1693249" indent="0" algn="ctr">
              <a:buNone/>
              <a:defRPr>
                <a:solidFill>
                  <a:schemeClr val="tx1">
                    <a:tint val="75000"/>
                  </a:schemeClr>
                </a:solidFill>
              </a:defRPr>
            </a:lvl5pPr>
            <a:lvl6pPr marL="2116561" indent="0" algn="ctr">
              <a:buNone/>
              <a:defRPr>
                <a:solidFill>
                  <a:schemeClr val="tx1">
                    <a:tint val="75000"/>
                  </a:schemeClr>
                </a:solidFill>
              </a:defRPr>
            </a:lvl6pPr>
            <a:lvl7pPr marL="2539873" indent="0" algn="ctr">
              <a:buNone/>
              <a:defRPr>
                <a:solidFill>
                  <a:schemeClr val="tx1">
                    <a:tint val="75000"/>
                  </a:schemeClr>
                </a:solidFill>
              </a:defRPr>
            </a:lvl7pPr>
            <a:lvl8pPr marL="2963185" indent="0" algn="ctr">
              <a:buNone/>
              <a:defRPr>
                <a:solidFill>
                  <a:schemeClr val="tx1">
                    <a:tint val="75000"/>
                  </a:schemeClr>
                </a:solidFill>
              </a:defRPr>
            </a:lvl8pPr>
            <a:lvl9pPr marL="3386497"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1365616" y="4369668"/>
            <a:ext cx="834064" cy="1055934"/>
          </a:xfrm>
          <a:prstGeom prst="rect">
            <a:avLst/>
          </a:prstGeom>
        </p:spPr>
      </p:pic>
    </p:spTree>
    <p:extLst>
      <p:ext uri="{BB962C8B-B14F-4D97-AF65-F5344CB8AC3E}">
        <p14:creationId xmlns:p14="http://schemas.microsoft.com/office/powerpoint/2010/main" xmlns="" val="1444082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E9368B0-687D-40D2-8C0A-CC6A6EA7CB1B}"/>
              </a:ext>
            </a:extLst>
          </p:cNvPr>
          <p:cNvSpPr>
            <a:spLocks noGrp="1"/>
          </p:cNvSpPr>
          <p:nvPr>
            <p:ph idx="1"/>
          </p:nvPr>
        </p:nvSpPr>
        <p:spPr/>
        <p:txBody>
          <a:bodyPr/>
          <a:lstStyle>
            <a:lvl1pPr>
              <a:defRPr>
                <a:latin typeface="Montserrat"/>
              </a:defRPr>
            </a:lvl1pPr>
            <a:lvl2pPr>
              <a:defRPr>
                <a:latin typeface="Montserrat"/>
              </a:defRPr>
            </a:lvl2pPr>
            <a:lvl3pPr>
              <a:defRPr>
                <a:latin typeface="Montserrat"/>
              </a:defRPr>
            </a:lvl3pPr>
            <a:lvl4pPr>
              <a:defRPr>
                <a:latin typeface="Montserrat"/>
              </a:defRPr>
            </a:lvl4pPr>
            <a:lvl5pPr>
              <a:defRPr>
                <a:latin typeface="Montserra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xmlns="" id="{B169EB5B-0B2D-4B05-AB05-1CEC70E71E92}"/>
              </a:ext>
            </a:extLst>
          </p:cNvPr>
          <p:cNvSpPr>
            <a:spLocks noGrp="1"/>
          </p:cNvSpPr>
          <p:nvPr>
            <p:ph type="dt" sz="half" idx="10"/>
          </p:nvPr>
        </p:nvSpPr>
        <p:spPr/>
        <p:txBody>
          <a:bodyPr/>
          <a:lstStyle/>
          <a:p>
            <a:fld id="{7263F5F6-725C-4A53-918E-A423ADCE9415}" type="datetimeFigureOut">
              <a:rPr lang="en-ZA" smtClean="0"/>
              <a:pPr/>
              <a:t>2019/11/28</a:t>
            </a:fld>
            <a:endParaRPr lang="en-ZA" dirty="0"/>
          </a:p>
        </p:txBody>
      </p:sp>
      <p:sp>
        <p:nvSpPr>
          <p:cNvPr id="5" name="Footer Placeholder 4">
            <a:extLst>
              <a:ext uri="{FF2B5EF4-FFF2-40B4-BE49-F238E27FC236}">
                <a16:creationId xmlns:a16="http://schemas.microsoft.com/office/drawing/2014/main" xmlns="" id="{A6036619-C548-4108-88E0-04D1BAA0077B}"/>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30C9C8CD-412C-4C96-B1A3-2F500FB49F0D}"/>
              </a:ext>
            </a:extLst>
          </p:cNvPr>
          <p:cNvSpPr>
            <a:spLocks noGrp="1"/>
          </p:cNvSpPr>
          <p:nvPr>
            <p:ph type="sldNum" sz="quarter" idx="12"/>
          </p:nvPr>
        </p:nvSpPr>
        <p:spPr/>
        <p:txBody>
          <a:bodyPr/>
          <a:lstStyle/>
          <a:p>
            <a:fld id="{AEC15BDE-8544-4BA6-87D1-723F830E8B1E}" type="slidenum">
              <a:rPr lang="en-ZA" smtClean="0"/>
              <a:pPr/>
              <a:t>‹#›</a:t>
            </a:fld>
            <a:endParaRPr lang="en-ZA" dirty="0"/>
          </a:p>
        </p:txBody>
      </p:sp>
      <p:sp>
        <p:nvSpPr>
          <p:cNvPr id="11" name="Title 1">
            <a:extLst>
              <a:ext uri="{FF2B5EF4-FFF2-40B4-BE49-F238E27FC236}">
                <a16:creationId xmlns:a16="http://schemas.microsoft.com/office/drawing/2014/main" xmlns="" id="{4844F566-8EE7-4DCA-849F-175ED0F95D61}"/>
              </a:ext>
            </a:extLst>
          </p:cNvPr>
          <p:cNvSpPr>
            <a:spLocks noGrp="1"/>
          </p:cNvSpPr>
          <p:nvPr>
            <p:ph type="title"/>
          </p:nvPr>
        </p:nvSpPr>
        <p:spPr>
          <a:xfrm>
            <a:off x="473213" y="0"/>
            <a:ext cx="8763000" cy="1104636"/>
          </a:xfrm>
          <a:prstGeom prst="rect">
            <a:avLst/>
          </a:prstGeom>
        </p:spPr>
        <p:txBody>
          <a:bodyPr/>
          <a:lstStyle>
            <a:lvl1pPr marL="0" algn="l" defTabSz="705493" rtl="0" eaLnBrk="1" latinLnBrk="0" hangingPunct="1">
              <a:lnSpc>
                <a:spcPct val="90000"/>
              </a:lnSpc>
              <a:spcBef>
                <a:spcPct val="0"/>
              </a:spcBef>
              <a:buNone/>
              <a:defRPr lang="en-ZA" sz="2667" b="1" kern="1200" dirty="0">
                <a:solidFill>
                  <a:srgbClr val="0E1B8D"/>
                </a:solidFill>
                <a:latin typeface="Montserrat"/>
                <a:ea typeface="+mj-ea"/>
                <a:cs typeface="Segoe UI Semibold" panose="020B0702040204020203" pitchFamily="34" charset="0"/>
              </a:defRPr>
            </a:lvl1pPr>
          </a:lstStyle>
          <a:p>
            <a:r>
              <a:rPr lang="en-US" dirty="0"/>
              <a:t>Click to edit Master title style</a:t>
            </a:r>
            <a:endParaRPr lang="en-ZA" dirty="0"/>
          </a:p>
        </p:txBody>
      </p:sp>
    </p:spTree>
    <p:extLst>
      <p:ext uri="{BB962C8B-B14F-4D97-AF65-F5344CB8AC3E}">
        <p14:creationId xmlns:p14="http://schemas.microsoft.com/office/powerpoint/2010/main" xmlns="" val="84995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D2D098-50F6-4B24-BBD7-06ED0621CFBC}"/>
              </a:ext>
            </a:extLst>
          </p:cNvPr>
          <p:cNvSpPr>
            <a:spLocks noGrp="1"/>
          </p:cNvSpPr>
          <p:nvPr>
            <p:ph type="title"/>
          </p:nvPr>
        </p:nvSpPr>
        <p:spPr>
          <a:xfrm>
            <a:off x="693208" y="1424782"/>
            <a:ext cx="8763000" cy="2377281"/>
          </a:xfrm>
          <a:prstGeom prst="rect">
            <a:avLst/>
          </a:prstGeom>
        </p:spPr>
        <p:txBody>
          <a:bodyPr anchor="b"/>
          <a:lstStyle>
            <a:lvl1pPr marL="0" algn="l" defTabSz="705493" rtl="0" eaLnBrk="1" latinLnBrk="0" hangingPunct="1">
              <a:spcBef>
                <a:spcPct val="0"/>
              </a:spcBef>
              <a:buNone/>
              <a:defRPr lang="en-ZA" sz="2667" b="1" kern="1200" dirty="0">
                <a:solidFill>
                  <a:srgbClr val="0E1B8D"/>
                </a:solidFill>
                <a:latin typeface="Montserrat"/>
                <a:ea typeface="+mj-ea"/>
                <a:cs typeface="Segoe UI Semibold" panose="020B0702040204020203" pitchFamily="34" charset="0"/>
              </a:defRPr>
            </a:lvl1p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xmlns="" id="{CDCA395D-D15A-43B8-91C0-FE1F655A997D}"/>
              </a:ext>
            </a:extLst>
          </p:cNvPr>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0B63E030-C206-47A8-844B-6963975E8317}"/>
              </a:ext>
            </a:extLst>
          </p:cNvPr>
          <p:cNvSpPr>
            <a:spLocks noGrp="1"/>
          </p:cNvSpPr>
          <p:nvPr>
            <p:ph type="dt" sz="half" idx="10"/>
          </p:nvPr>
        </p:nvSpPr>
        <p:spPr/>
        <p:txBody>
          <a:bodyPr/>
          <a:lstStyle/>
          <a:p>
            <a:fld id="{7263F5F6-725C-4A53-918E-A423ADCE9415}" type="datetimeFigureOut">
              <a:rPr lang="en-ZA" smtClean="0"/>
              <a:pPr/>
              <a:t>2019/11/28</a:t>
            </a:fld>
            <a:endParaRPr lang="en-ZA" dirty="0"/>
          </a:p>
        </p:txBody>
      </p:sp>
      <p:sp>
        <p:nvSpPr>
          <p:cNvPr id="5" name="Footer Placeholder 4">
            <a:extLst>
              <a:ext uri="{FF2B5EF4-FFF2-40B4-BE49-F238E27FC236}">
                <a16:creationId xmlns:a16="http://schemas.microsoft.com/office/drawing/2014/main" xmlns="" id="{CC9E4793-BDEC-4DB1-9386-F28CFE102E68}"/>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F952DA59-709B-4E45-816C-807BAB06221C}"/>
              </a:ext>
            </a:extLst>
          </p:cNvPr>
          <p:cNvSpPr>
            <a:spLocks noGrp="1"/>
          </p:cNvSpPr>
          <p:nvPr>
            <p:ph type="sldNum" sz="quarter" idx="12"/>
          </p:nvPr>
        </p:nvSpPr>
        <p:spPr/>
        <p:txBody>
          <a:bodyPr/>
          <a:lstStyle/>
          <a:p>
            <a:fld id="{AEC15BDE-8544-4BA6-87D1-723F830E8B1E}" type="slidenum">
              <a:rPr lang="en-ZA" smtClean="0"/>
              <a:pPr/>
              <a:t>‹#›</a:t>
            </a:fld>
            <a:endParaRPr lang="en-ZA" dirty="0"/>
          </a:p>
        </p:txBody>
      </p:sp>
      <p:pic>
        <p:nvPicPr>
          <p:cNvPr id="7" name="Content Placeholder 4" descr="A picture containing room, shirt, food, cup&#10;&#10;Description automatically generated">
            <a:extLst>
              <a:ext uri="{FF2B5EF4-FFF2-40B4-BE49-F238E27FC236}">
                <a16:creationId xmlns:a16="http://schemas.microsoft.com/office/drawing/2014/main" xmlns="" id="{A4AF0DA5-F695-45FA-94BB-BA1C3F2D958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740311" y="5150653"/>
            <a:ext cx="595398" cy="405728"/>
          </a:xfrm>
          <a:prstGeom prst="rect">
            <a:avLst/>
          </a:prstGeom>
        </p:spPr>
      </p:pic>
      <p:pic>
        <p:nvPicPr>
          <p:cNvPr id="8" name="Picture 7" descr="A picture containing food, shirt&#10;&#10;Description automatically generated">
            <a:extLst>
              <a:ext uri="{FF2B5EF4-FFF2-40B4-BE49-F238E27FC236}">
                <a16:creationId xmlns:a16="http://schemas.microsoft.com/office/drawing/2014/main" xmlns="" id="{A6511358-FC7A-4E7C-83DE-B178CDC18B9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484590" y="5160113"/>
            <a:ext cx="357910" cy="396268"/>
          </a:xfrm>
          <a:prstGeom prst="rect">
            <a:avLst/>
          </a:prstGeom>
        </p:spPr>
      </p:pic>
    </p:spTree>
    <p:extLst>
      <p:ext uri="{BB962C8B-B14F-4D97-AF65-F5344CB8AC3E}">
        <p14:creationId xmlns:p14="http://schemas.microsoft.com/office/powerpoint/2010/main" xmlns="" val="1361132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9E9B6A-3E51-4A83-BBBE-E19831A01366}"/>
              </a:ext>
            </a:extLst>
          </p:cNvPr>
          <p:cNvSpPr>
            <a:spLocks noGrp="1"/>
          </p:cNvSpPr>
          <p:nvPr>
            <p:ph type="title"/>
          </p:nvPr>
        </p:nvSpPr>
        <p:spPr>
          <a:xfrm>
            <a:off x="473213" y="0"/>
            <a:ext cx="8763000" cy="1104636"/>
          </a:xfrm>
          <a:prstGeom prst="rect">
            <a:avLst/>
          </a:prstGeom>
        </p:spPr>
        <p:txBody>
          <a:bodyPr/>
          <a:lstStyle>
            <a:lvl1pPr marL="0" algn="l" defTabSz="705493" rtl="0" eaLnBrk="1" latinLnBrk="0" hangingPunct="1">
              <a:lnSpc>
                <a:spcPct val="90000"/>
              </a:lnSpc>
              <a:spcBef>
                <a:spcPct val="0"/>
              </a:spcBef>
              <a:buNone/>
              <a:defRPr lang="en-ZA" sz="2667" b="1" kern="1200" dirty="0">
                <a:solidFill>
                  <a:srgbClr val="0E1B8D"/>
                </a:solidFill>
                <a:latin typeface="Montserrat"/>
                <a:ea typeface="+mj-ea"/>
                <a:cs typeface="Segoe UI Semibold" panose="020B0702040204020203"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xmlns="" id="{817E5BE7-4B3F-48AD-869C-04C1F4E2FF53}"/>
              </a:ext>
            </a:extLst>
          </p:cNvPr>
          <p:cNvSpPr>
            <a:spLocks noGrp="1"/>
          </p:cNvSpPr>
          <p:nvPr>
            <p:ph sz="half" idx="1"/>
          </p:nvPr>
        </p:nvSpPr>
        <p:spPr>
          <a:xfrm>
            <a:off x="698500" y="1521354"/>
            <a:ext cx="4318000" cy="36261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a:extLst>
              <a:ext uri="{FF2B5EF4-FFF2-40B4-BE49-F238E27FC236}">
                <a16:creationId xmlns:a16="http://schemas.microsoft.com/office/drawing/2014/main" xmlns="" id="{8D0C0A51-1498-4933-AC2B-F44A05BA5C49}"/>
              </a:ext>
            </a:extLst>
          </p:cNvPr>
          <p:cNvSpPr>
            <a:spLocks noGrp="1"/>
          </p:cNvSpPr>
          <p:nvPr>
            <p:ph sz="half" idx="2"/>
          </p:nvPr>
        </p:nvSpPr>
        <p:spPr>
          <a:xfrm>
            <a:off x="5143500" y="1521354"/>
            <a:ext cx="4318000" cy="36261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Date Placeholder 4">
            <a:extLst>
              <a:ext uri="{FF2B5EF4-FFF2-40B4-BE49-F238E27FC236}">
                <a16:creationId xmlns:a16="http://schemas.microsoft.com/office/drawing/2014/main" xmlns="" id="{48C51665-30D2-4AF5-8A24-EAD08565490B}"/>
              </a:ext>
            </a:extLst>
          </p:cNvPr>
          <p:cNvSpPr>
            <a:spLocks noGrp="1"/>
          </p:cNvSpPr>
          <p:nvPr>
            <p:ph type="dt" sz="half" idx="10"/>
          </p:nvPr>
        </p:nvSpPr>
        <p:spPr/>
        <p:txBody>
          <a:bodyPr/>
          <a:lstStyle/>
          <a:p>
            <a:fld id="{7263F5F6-725C-4A53-918E-A423ADCE9415}" type="datetimeFigureOut">
              <a:rPr lang="en-ZA" smtClean="0"/>
              <a:pPr/>
              <a:t>2019/11/28</a:t>
            </a:fld>
            <a:endParaRPr lang="en-ZA" dirty="0"/>
          </a:p>
        </p:txBody>
      </p:sp>
      <p:sp>
        <p:nvSpPr>
          <p:cNvPr id="6" name="Footer Placeholder 5">
            <a:extLst>
              <a:ext uri="{FF2B5EF4-FFF2-40B4-BE49-F238E27FC236}">
                <a16:creationId xmlns:a16="http://schemas.microsoft.com/office/drawing/2014/main" xmlns="" id="{96CEDD6C-78CB-45F3-87F8-1026815DD198}"/>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EA51BE43-FA60-4F08-AE00-7421949FA76F}"/>
              </a:ext>
            </a:extLst>
          </p:cNvPr>
          <p:cNvSpPr>
            <a:spLocks noGrp="1"/>
          </p:cNvSpPr>
          <p:nvPr>
            <p:ph type="sldNum" sz="quarter" idx="12"/>
          </p:nvPr>
        </p:nvSpPr>
        <p:spPr/>
        <p:txBody>
          <a:bodyPr/>
          <a:lstStyle/>
          <a:p>
            <a:fld id="{AEC15BDE-8544-4BA6-87D1-723F830E8B1E}" type="slidenum">
              <a:rPr lang="en-ZA" smtClean="0"/>
              <a:pPr/>
              <a:t>‹#›</a:t>
            </a:fld>
            <a:endParaRPr lang="en-ZA" dirty="0"/>
          </a:p>
        </p:txBody>
      </p:sp>
    </p:spTree>
    <p:extLst>
      <p:ext uri="{BB962C8B-B14F-4D97-AF65-F5344CB8AC3E}">
        <p14:creationId xmlns:p14="http://schemas.microsoft.com/office/powerpoint/2010/main" xmlns="" val="3007571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E7DAA-A619-4869-9B20-16B9A61BFE4E}"/>
              </a:ext>
            </a:extLst>
          </p:cNvPr>
          <p:cNvSpPr>
            <a:spLocks noGrp="1"/>
          </p:cNvSpPr>
          <p:nvPr>
            <p:ph type="title"/>
          </p:nvPr>
        </p:nvSpPr>
        <p:spPr>
          <a:xfrm>
            <a:off x="461284" y="25975"/>
            <a:ext cx="8763000" cy="1104636"/>
          </a:xfrm>
          <a:prstGeom prst="rect">
            <a:avLst/>
          </a:prstGeom>
        </p:spPr>
        <p:txBody>
          <a:bodyPr/>
          <a:lstStyle>
            <a:lvl1pPr marL="0" algn="l" defTabSz="705493" rtl="0" eaLnBrk="1" latinLnBrk="0" hangingPunct="1">
              <a:lnSpc>
                <a:spcPct val="90000"/>
              </a:lnSpc>
              <a:spcBef>
                <a:spcPct val="0"/>
              </a:spcBef>
              <a:buNone/>
              <a:defRPr lang="en-ZA" sz="2667" b="1" kern="1200" dirty="0">
                <a:solidFill>
                  <a:srgbClr val="0E1B8D"/>
                </a:solidFill>
                <a:latin typeface="Montserrat"/>
                <a:ea typeface="+mj-ea"/>
                <a:cs typeface="Segoe UI Semibold" panose="020B0702040204020203" pitchFamily="34" charset="0"/>
              </a:defRPr>
            </a:lvl1p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xmlns="" id="{683D4477-3C16-479D-8DDB-A0A8DF68550F}"/>
              </a:ext>
            </a:extLst>
          </p:cNvPr>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F3A849F9-25AA-4F05-8C32-52361239D395}"/>
              </a:ext>
            </a:extLst>
          </p:cNvPr>
          <p:cNvSpPr>
            <a:spLocks noGrp="1"/>
          </p:cNvSpPr>
          <p:nvPr>
            <p:ph sz="half" idx="2"/>
          </p:nvPr>
        </p:nvSpPr>
        <p:spPr>
          <a:xfrm>
            <a:off x="699824" y="2087563"/>
            <a:ext cx="4298156" cy="30704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4">
            <a:extLst>
              <a:ext uri="{FF2B5EF4-FFF2-40B4-BE49-F238E27FC236}">
                <a16:creationId xmlns:a16="http://schemas.microsoft.com/office/drawing/2014/main" xmlns="" id="{164A403B-36E1-4F5E-A684-76168A4585B3}"/>
              </a:ext>
            </a:extLst>
          </p:cNvPr>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C5EE49F5-C265-40DD-AD34-1D3E06A4F8F9}"/>
              </a:ext>
            </a:extLst>
          </p:cNvPr>
          <p:cNvSpPr>
            <a:spLocks noGrp="1"/>
          </p:cNvSpPr>
          <p:nvPr>
            <p:ph sz="quarter" idx="4"/>
          </p:nvPr>
        </p:nvSpPr>
        <p:spPr>
          <a:xfrm>
            <a:off x="5143500" y="2087563"/>
            <a:ext cx="4319323" cy="30704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Date Placeholder 6">
            <a:extLst>
              <a:ext uri="{FF2B5EF4-FFF2-40B4-BE49-F238E27FC236}">
                <a16:creationId xmlns:a16="http://schemas.microsoft.com/office/drawing/2014/main" xmlns="" id="{2E104D6E-1A04-499C-A973-C0344CE69003}"/>
              </a:ext>
            </a:extLst>
          </p:cNvPr>
          <p:cNvSpPr>
            <a:spLocks noGrp="1"/>
          </p:cNvSpPr>
          <p:nvPr>
            <p:ph type="dt" sz="half" idx="10"/>
          </p:nvPr>
        </p:nvSpPr>
        <p:spPr/>
        <p:txBody>
          <a:bodyPr/>
          <a:lstStyle/>
          <a:p>
            <a:fld id="{7263F5F6-725C-4A53-918E-A423ADCE9415}" type="datetimeFigureOut">
              <a:rPr lang="en-ZA" smtClean="0"/>
              <a:pPr/>
              <a:t>2019/11/28</a:t>
            </a:fld>
            <a:endParaRPr lang="en-ZA" dirty="0"/>
          </a:p>
        </p:txBody>
      </p:sp>
      <p:sp>
        <p:nvSpPr>
          <p:cNvPr id="8" name="Footer Placeholder 7">
            <a:extLst>
              <a:ext uri="{FF2B5EF4-FFF2-40B4-BE49-F238E27FC236}">
                <a16:creationId xmlns:a16="http://schemas.microsoft.com/office/drawing/2014/main" xmlns="" id="{782C809A-EB04-4595-9267-0BB75613DF56}"/>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xmlns="" id="{60600F1D-6B68-47A8-A8BB-11A566E3515D}"/>
              </a:ext>
            </a:extLst>
          </p:cNvPr>
          <p:cNvSpPr>
            <a:spLocks noGrp="1"/>
          </p:cNvSpPr>
          <p:nvPr>
            <p:ph type="sldNum" sz="quarter" idx="12"/>
          </p:nvPr>
        </p:nvSpPr>
        <p:spPr/>
        <p:txBody>
          <a:bodyPr/>
          <a:lstStyle/>
          <a:p>
            <a:fld id="{AEC15BDE-8544-4BA6-87D1-723F830E8B1E}" type="slidenum">
              <a:rPr lang="en-ZA" smtClean="0"/>
              <a:pPr/>
              <a:t>‹#›</a:t>
            </a:fld>
            <a:endParaRPr lang="en-ZA" dirty="0"/>
          </a:p>
        </p:txBody>
      </p:sp>
    </p:spTree>
    <p:extLst>
      <p:ext uri="{BB962C8B-B14F-4D97-AF65-F5344CB8AC3E}">
        <p14:creationId xmlns:p14="http://schemas.microsoft.com/office/powerpoint/2010/main" xmlns="" val="3383491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6B0944CB-C900-4297-A2FB-2105DE82DC32}"/>
              </a:ext>
            </a:extLst>
          </p:cNvPr>
          <p:cNvSpPr>
            <a:spLocks noGrp="1"/>
          </p:cNvSpPr>
          <p:nvPr>
            <p:ph type="dt" sz="half" idx="10"/>
          </p:nvPr>
        </p:nvSpPr>
        <p:spPr/>
        <p:txBody>
          <a:bodyPr/>
          <a:lstStyle/>
          <a:p>
            <a:fld id="{7263F5F6-725C-4A53-918E-A423ADCE9415}" type="datetimeFigureOut">
              <a:rPr lang="en-ZA" smtClean="0"/>
              <a:pPr/>
              <a:t>2019/11/28</a:t>
            </a:fld>
            <a:endParaRPr lang="en-ZA" dirty="0"/>
          </a:p>
        </p:txBody>
      </p:sp>
      <p:sp>
        <p:nvSpPr>
          <p:cNvPr id="4" name="Footer Placeholder 3">
            <a:extLst>
              <a:ext uri="{FF2B5EF4-FFF2-40B4-BE49-F238E27FC236}">
                <a16:creationId xmlns:a16="http://schemas.microsoft.com/office/drawing/2014/main" xmlns="" id="{521CB5DE-C8DA-43AE-AEF7-77C1BA6BE055}"/>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xmlns="" id="{DFC5A1D2-5099-4370-8AEE-6BAD4C36A1B1}"/>
              </a:ext>
            </a:extLst>
          </p:cNvPr>
          <p:cNvSpPr>
            <a:spLocks noGrp="1"/>
          </p:cNvSpPr>
          <p:nvPr>
            <p:ph type="sldNum" sz="quarter" idx="12"/>
          </p:nvPr>
        </p:nvSpPr>
        <p:spPr/>
        <p:txBody>
          <a:bodyPr/>
          <a:lstStyle/>
          <a:p>
            <a:fld id="{AEC15BDE-8544-4BA6-87D1-723F830E8B1E}" type="slidenum">
              <a:rPr lang="en-ZA" smtClean="0"/>
              <a:pPr/>
              <a:t>‹#›</a:t>
            </a:fld>
            <a:endParaRPr lang="en-ZA" dirty="0"/>
          </a:p>
        </p:txBody>
      </p:sp>
      <p:sp>
        <p:nvSpPr>
          <p:cNvPr id="10" name="Title 1">
            <a:extLst>
              <a:ext uri="{FF2B5EF4-FFF2-40B4-BE49-F238E27FC236}">
                <a16:creationId xmlns:a16="http://schemas.microsoft.com/office/drawing/2014/main" xmlns="" id="{302CA7DA-B6CB-4D80-B082-7D1FD140B886}"/>
              </a:ext>
            </a:extLst>
          </p:cNvPr>
          <p:cNvSpPr>
            <a:spLocks noGrp="1"/>
          </p:cNvSpPr>
          <p:nvPr>
            <p:ph type="title"/>
          </p:nvPr>
        </p:nvSpPr>
        <p:spPr>
          <a:xfrm>
            <a:off x="473213" y="0"/>
            <a:ext cx="8763000" cy="1104636"/>
          </a:xfrm>
        </p:spPr>
        <p:txBody>
          <a:bodyPr/>
          <a:lstStyle>
            <a:lvl1pPr marL="0" algn="l" defTabSz="705493" rtl="0" eaLnBrk="1" latinLnBrk="0" hangingPunct="1">
              <a:lnSpc>
                <a:spcPct val="90000"/>
              </a:lnSpc>
              <a:spcBef>
                <a:spcPct val="0"/>
              </a:spcBef>
              <a:buNone/>
              <a:defRPr lang="en-ZA" sz="2667" b="1" kern="1200" dirty="0">
                <a:solidFill>
                  <a:srgbClr val="0E1B8D"/>
                </a:solidFill>
                <a:latin typeface="Montserrat"/>
                <a:ea typeface="+mj-ea"/>
                <a:cs typeface="Segoe UI Semibold" panose="020B0702040204020203" pitchFamily="34" charset="0"/>
              </a:defRPr>
            </a:lvl1pPr>
          </a:lstStyle>
          <a:p>
            <a:r>
              <a:rPr lang="en-US" dirty="0"/>
              <a:t>Click to edit Master title style</a:t>
            </a:r>
            <a:endParaRPr lang="en-ZA" dirty="0"/>
          </a:p>
        </p:txBody>
      </p:sp>
    </p:spTree>
    <p:extLst>
      <p:ext uri="{BB962C8B-B14F-4D97-AF65-F5344CB8AC3E}">
        <p14:creationId xmlns:p14="http://schemas.microsoft.com/office/powerpoint/2010/main" xmlns="" val="2057786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D073AE-AE94-43F3-8C66-198E9740B263}"/>
              </a:ext>
            </a:extLst>
          </p:cNvPr>
          <p:cNvSpPr>
            <a:spLocks noGrp="1"/>
          </p:cNvSpPr>
          <p:nvPr>
            <p:ph type="dt" sz="half" idx="10"/>
          </p:nvPr>
        </p:nvSpPr>
        <p:spPr/>
        <p:txBody>
          <a:bodyPr/>
          <a:lstStyle/>
          <a:p>
            <a:fld id="{7263F5F6-725C-4A53-918E-A423ADCE9415}" type="datetimeFigureOut">
              <a:rPr lang="en-ZA" smtClean="0"/>
              <a:pPr/>
              <a:t>2019/11/28</a:t>
            </a:fld>
            <a:endParaRPr lang="en-ZA" dirty="0"/>
          </a:p>
        </p:txBody>
      </p:sp>
      <p:sp>
        <p:nvSpPr>
          <p:cNvPr id="3" name="Footer Placeholder 2">
            <a:extLst>
              <a:ext uri="{FF2B5EF4-FFF2-40B4-BE49-F238E27FC236}">
                <a16:creationId xmlns:a16="http://schemas.microsoft.com/office/drawing/2014/main" xmlns="" id="{46F9D30D-2130-4439-A101-E482B15F5C0C}"/>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xmlns="" id="{72446B08-2B85-44D1-BF39-4862690042C6}"/>
              </a:ext>
            </a:extLst>
          </p:cNvPr>
          <p:cNvSpPr>
            <a:spLocks noGrp="1"/>
          </p:cNvSpPr>
          <p:nvPr>
            <p:ph type="sldNum" sz="quarter" idx="12"/>
          </p:nvPr>
        </p:nvSpPr>
        <p:spPr/>
        <p:txBody>
          <a:bodyPr/>
          <a:lstStyle/>
          <a:p>
            <a:fld id="{AEC15BDE-8544-4BA6-87D1-723F830E8B1E}" type="slidenum">
              <a:rPr lang="en-ZA" smtClean="0"/>
              <a:pPr/>
              <a:t>‹#›</a:t>
            </a:fld>
            <a:endParaRPr lang="en-ZA" dirty="0"/>
          </a:p>
        </p:txBody>
      </p:sp>
    </p:spTree>
    <p:extLst>
      <p:ext uri="{BB962C8B-B14F-4D97-AF65-F5344CB8AC3E}">
        <p14:creationId xmlns:p14="http://schemas.microsoft.com/office/powerpoint/2010/main" xmlns="" val="3568588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41B499-A3C3-47BC-9881-66419A5D608E}"/>
              </a:ext>
            </a:extLst>
          </p:cNvPr>
          <p:cNvSpPr>
            <a:spLocks noGrp="1"/>
          </p:cNvSpPr>
          <p:nvPr>
            <p:ph type="title"/>
          </p:nvPr>
        </p:nvSpPr>
        <p:spPr>
          <a:xfrm>
            <a:off x="699824" y="381000"/>
            <a:ext cx="3276864" cy="1333500"/>
          </a:xfrm>
          <a:prstGeom prst="rect">
            <a:avLst/>
          </a:prstGeom>
        </p:spPr>
        <p:txBody>
          <a:bodyPr anchor="b"/>
          <a:lstStyle>
            <a:lvl1pPr marL="0" algn="l" defTabSz="705493" rtl="0" eaLnBrk="1" latinLnBrk="0" hangingPunct="1">
              <a:spcBef>
                <a:spcPct val="0"/>
              </a:spcBef>
              <a:buNone/>
              <a:defRPr lang="en-ZA" sz="2667" b="1" kern="1200" dirty="0">
                <a:solidFill>
                  <a:srgbClr val="0E1B8D"/>
                </a:solidFill>
                <a:latin typeface="Montserrat"/>
                <a:ea typeface="+mj-ea"/>
                <a:cs typeface="Segoe UI Semibold" panose="020B0702040204020203"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xmlns="" id="{BDE5E9BA-F3BF-44AC-AB7E-EE4BD4B56B4D}"/>
              </a:ext>
            </a:extLst>
          </p:cNvPr>
          <p:cNvSpPr>
            <a:spLocks noGrp="1"/>
          </p:cNvSpPr>
          <p:nvPr>
            <p:ph idx="1"/>
          </p:nvPr>
        </p:nvSpPr>
        <p:spPr>
          <a:xfrm>
            <a:off x="4319323" y="822855"/>
            <a:ext cx="5143500" cy="4061354"/>
          </a:xfrm>
        </p:spPr>
        <p:txBody>
          <a:bodyPr/>
          <a:lstStyle>
            <a:lvl1pPr marL="0" indent="0" algn="l" defTabSz="705493" rtl="0" eaLnBrk="1" latinLnBrk="0" hangingPunct="1">
              <a:spcBef>
                <a:spcPct val="0"/>
              </a:spcBef>
              <a:buNone/>
              <a:defRPr lang="en-US" sz="2667" b="1" kern="1200" dirty="0">
                <a:solidFill>
                  <a:srgbClr val="0E1B8D"/>
                </a:solidFill>
                <a:latin typeface="Montserrat"/>
                <a:ea typeface="+mj-ea"/>
                <a:cs typeface="Segoe UI Semibold" panose="020B0702040204020203" pitchFamily="34" charset="0"/>
              </a:defRPr>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a:extLst>
              <a:ext uri="{FF2B5EF4-FFF2-40B4-BE49-F238E27FC236}">
                <a16:creationId xmlns:a16="http://schemas.microsoft.com/office/drawing/2014/main" xmlns="" id="{CFEBE273-2C4D-497A-B68C-17AA5C46B55C}"/>
              </a:ext>
            </a:extLst>
          </p:cNvPr>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CA721DB1-B4B3-4E22-9F56-09A2DD33EE56}"/>
              </a:ext>
            </a:extLst>
          </p:cNvPr>
          <p:cNvSpPr>
            <a:spLocks noGrp="1"/>
          </p:cNvSpPr>
          <p:nvPr>
            <p:ph type="dt" sz="half" idx="10"/>
          </p:nvPr>
        </p:nvSpPr>
        <p:spPr/>
        <p:txBody>
          <a:bodyPr/>
          <a:lstStyle/>
          <a:p>
            <a:fld id="{7263F5F6-725C-4A53-918E-A423ADCE9415}" type="datetimeFigureOut">
              <a:rPr lang="en-ZA" smtClean="0"/>
              <a:pPr/>
              <a:t>2019/11/28</a:t>
            </a:fld>
            <a:endParaRPr lang="en-ZA" dirty="0"/>
          </a:p>
        </p:txBody>
      </p:sp>
      <p:sp>
        <p:nvSpPr>
          <p:cNvPr id="6" name="Footer Placeholder 5">
            <a:extLst>
              <a:ext uri="{FF2B5EF4-FFF2-40B4-BE49-F238E27FC236}">
                <a16:creationId xmlns:a16="http://schemas.microsoft.com/office/drawing/2014/main" xmlns="" id="{C40608C5-8749-468F-85A1-AB254E3D0414}"/>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C196759E-ACA6-4610-8142-EF7CA1ACDE74}"/>
              </a:ext>
            </a:extLst>
          </p:cNvPr>
          <p:cNvSpPr>
            <a:spLocks noGrp="1"/>
          </p:cNvSpPr>
          <p:nvPr>
            <p:ph type="sldNum" sz="quarter" idx="12"/>
          </p:nvPr>
        </p:nvSpPr>
        <p:spPr/>
        <p:txBody>
          <a:bodyPr/>
          <a:lstStyle/>
          <a:p>
            <a:fld id="{AEC15BDE-8544-4BA6-87D1-723F830E8B1E}" type="slidenum">
              <a:rPr lang="en-ZA" smtClean="0"/>
              <a:pPr/>
              <a:t>‹#›</a:t>
            </a:fld>
            <a:endParaRPr lang="en-ZA" dirty="0"/>
          </a:p>
        </p:txBody>
      </p:sp>
    </p:spTree>
    <p:extLst>
      <p:ext uri="{BB962C8B-B14F-4D97-AF65-F5344CB8AC3E}">
        <p14:creationId xmlns:p14="http://schemas.microsoft.com/office/powerpoint/2010/main" xmlns="" val="2738905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81CC3C-935C-404A-9F90-F4D2F6619534}"/>
              </a:ext>
            </a:extLst>
          </p:cNvPr>
          <p:cNvSpPr>
            <a:spLocks noGrp="1"/>
          </p:cNvSpPr>
          <p:nvPr>
            <p:ph type="title"/>
          </p:nvPr>
        </p:nvSpPr>
        <p:spPr>
          <a:xfrm>
            <a:off x="699824" y="381000"/>
            <a:ext cx="3276864" cy="1333500"/>
          </a:xfrm>
          <a:prstGeom prst="rect">
            <a:avLst/>
          </a:prstGeom>
        </p:spPr>
        <p:txBody>
          <a:bodyPr anchor="b"/>
          <a:lstStyle>
            <a:lvl1pPr marL="0" algn="l" defTabSz="705493" rtl="0" eaLnBrk="1" latinLnBrk="0" hangingPunct="1">
              <a:spcBef>
                <a:spcPct val="0"/>
              </a:spcBef>
              <a:buNone/>
              <a:defRPr lang="en-US" sz="2667" b="1" kern="1200" dirty="0">
                <a:solidFill>
                  <a:srgbClr val="0E1B8D"/>
                </a:solidFill>
                <a:latin typeface="Montserrat"/>
                <a:ea typeface="+mj-ea"/>
                <a:cs typeface="Segoe UI Semibold" panose="020B0702040204020203" pitchFamily="34" charset="0"/>
              </a:defRPr>
            </a:lvl1pPr>
          </a:lstStyle>
          <a:p>
            <a:r>
              <a:rPr lang="en-US" dirty="0"/>
              <a:t>Click to edit Master title style</a:t>
            </a:r>
            <a:endParaRPr lang="en-ZA" dirty="0"/>
          </a:p>
        </p:txBody>
      </p:sp>
      <p:sp>
        <p:nvSpPr>
          <p:cNvPr id="3" name="Picture Placeholder 2">
            <a:extLst>
              <a:ext uri="{FF2B5EF4-FFF2-40B4-BE49-F238E27FC236}">
                <a16:creationId xmlns:a16="http://schemas.microsoft.com/office/drawing/2014/main" xmlns="" id="{8D6D65F0-A870-43DB-8506-2E27C84F1CF3}"/>
              </a:ext>
            </a:extLst>
          </p:cNvPr>
          <p:cNvSpPr>
            <a:spLocks noGrp="1"/>
          </p:cNvSpPr>
          <p:nvPr>
            <p:ph type="pic" idx="1"/>
          </p:nvPr>
        </p:nvSpPr>
        <p:spPr>
          <a:xfrm>
            <a:off x="4319323" y="822855"/>
            <a:ext cx="5143500" cy="4061354"/>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ZA" dirty="0"/>
          </a:p>
        </p:txBody>
      </p:sp>
      <p:sp>
        <p:nvSpPr>
          <p:cNvPr id="4" name="Text Placeholder 3">
            <a:extLst>
              <a:ext uri="{FF2B5EF4-FFF2-40B4-BE49-F238E27FC236}">
                <a16:creationId xmlns:a16="http://schemas.microsoft.com/office/drawing/2014/main" xmlns="" id="{8E66B122-8E10-47ED-A504-7550D405E576}"/>
              </a:ext>
            </a:extLst>
          </p:cNvPr>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a:extLst>
              <a:ext uri="{FF2B5EF4-FFF2-40B4-BE49-F238E27FC236}">
                <a16:creationId xmlns:a16="http://schemas.microsoft.com/office/drawing/2014/main" xmlns="" id="{B6E309C0-0477-4C11-A653-FF8A0F508412}"/>
              </a:ext>
            </a:extLst>
          </p:cNvPr>
          <p:cNvSpPr>
            <a:spLocks noGrp="1"/>
          </p:cNvSpPr>
          <p:nvPr>
            <p:ph type="dt" sz="half" idx="10"/>
          </p:nvPr>
        </p:nvSpPr>
        <p:spPr/>
        <p:txBody>
          <a:bodyPr/>
          <a:lstStyle/>
          <a:p>
            <a:fld id="{7263F5F6-725C-4A53-918E-A423ADCE9415}" type="datetimeFigureOut">
              <a:rPr lang="en-ZA" smtClean="0"/>
              <a:pPr/>
              <a:t>2019/11/28</a:t>
            </a:fld>
            <a:endParaRPr lang="en-ZA" dirty="0"/>
          </a:p>
        </p:txBody>
      </p:sp>
      <p:sp>
        <p:nvSpPr>
          <p:cNvPr id="6" name="Footer Placeholder 5">
            <a:extLst>
              <a:ext uri="{FF2B5EF4-FFF2-40B4-BE49-F238E27FC236}">
                <a16:creationId xmlns:a16="http://schemas.microsoft.com/office/drawing/2014/main" xmlns="" id="{DE50C42F-AE90-450C-B0DB-DCE2F271A6C6}"/>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BE9E7A58-E6B6-42E7-AAFA-53BCB4A8E455}"/>
              </a:ext>
            </a:extLst>
          </p:cNvPr>
          <p:cNvSpPr>
            <a:spLocks noGrp="1"/>
          </p:cNvSpPr>
          <p:nvPr>
            <p:ph type="sldNum" sz="quarter" idx="12"/>
          </p:nvPr>
        </p:nvSpPr>
        <p:spPr/>
        <p:txBody>
          <a:bodyPr/>
          <a:lstStyle/>
          <a:p>
            <a:fld id="{AEC15BDE-8544-4BA6-87D1-723F830E8B1E}" type="slidenum">
              <a:rPr lang="en-ZA" smtClean="0"/>
              <a:pPr/>
              <a:t>‹#›</a:t>
            </a:fld>
            <a:endParaRPr lang="en-ZA" dirty="0"/>
          </a:p>
        </p:txBody>
      </p:sp>
    </p:spTree>
    <p:extLst>
      <p:ext uri="{BB962C8B-B14F-4D97-AF65-F5344CB8AC3E}">
        <p14:creationId xmlns:p14="http://schemas.microsoft.com/office/powerpoint/2010/main" xmlns="" val="144699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xmlns="" id="{7E4936D6-C0A0-432A-960E-E2B5B12B07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9389F31E-0840-4DD4-8AC3-C176A0050856}"/>
              </a:ext>
            </a:extLst>
          </p:cNvPr>
          <p:cNvSpPr>
            <a:spLocks noGrp="1"/>
          </p:cNvSpPr>
          <p:nvPr>
            <p:ph type="dt" sz="half" idx="10"/>
          </p:nvPr>
        </p:nvSpPr>
        <p:spPr/>
        <p:txBody>
          <a:bodyPr/>
          <a:lstStyle/>
          <a:p>
            <a:fld id="{7263F5F6-725C-4A53-918E-A423ADCE9415}" type="datetimeFigureOut">
              <a:rPr lang="en-ZA" smtClean="0"/>
              <a:pPr/>
              <a:t>2019/11/28</a:t>
            </a:fld>
            <a:endParaRPr lang="en-ZA" dirty="0"/>
          </a:p>
        </p:txBody>
      </p:sp>
      <p:sp>
        <p:nvSpPr>
          <p:cNvPr id="5" name="Footer Placeholder 4">
            <a:extLst>
              <a:ext uri="{FF2B5EF4-FFF2-40B4-BE49-F238E27FC236}">
                <a16:creationId xmlns:a16="http://schemas.microsoft.com/office/drawing/2014/main" xmlns="" id="{EA9A8F55-DE6D-4AA6-9893-F161E4D347E9}"/>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80E1EFF0-2D22-440F-8D8E-F393F95457D1}"/>
              </a:ext>
            </a:extLst>
          </p:cNvPr>
          <p:cNvSpPr>
            <a:spLocks noGrp="1"/>
          </p:cNvSpPr>
          <p:nvPr>
            <p:ph type="sldNum" sz="quarter" idx="12"/>
          </p:nvPr>
        </p:nvSpPr>
        <p:spPr/>
        <p:txBody>
          <a:bodyPr/>
          <a:lstStyle/>
          <a:p>
            <a:fld id="{AEC15BDE-8544-4BA6-87D1-723F830E8B1E}" type="slidenum">
              <a:rPr lang="en-ZA" smtClean="0"/>
              <a:pPr/>
              <a:t>‹#›</a:t>
            </a:fld>
            <a:endParaRPr lang="en-ZA" dirty="0"/>
          </a:p>
        </p:txBody>
      </p:sp>
      <p:sp>
        <p:nvSpPr>
          <p:cNvPr id="9" name="Title 1">
            <a:extLst>
              <a:ext uri="{FF2B5EF4-FFF2-40B4-BE49-F238E27FC236}">
                <a16:creationId xmlns:a16="http://schemas.microsoft.com/office/drawing/2014/main" xmlns="" id="{52151278-CC8B-4CCA-B42A-95F3A98A2031}"/>
              </a:ext>
            </a:extLst>
          </p:cNvPr>
          <p:cNvSpPr>
            <a:spLocks noGrp="1"/>
          </p:cNvSpPr>
          <p:nvPr>
            <p:ph type="title"/>
          </p:nvPr>
        </p:nvSpPr>
        <p:spPr>
          <a:xfrm>
            <a:off x="473213" y="0"/>
            <a:ext cx="8763000" cy="1104636"/>
          </a:xfrm>
        </p:spPr>
        <p:txBody>
          <a:bodyPr/>
          <a:lstStyle>
            <a:lvl1pPr marL="0" algn="l" defTabSz="705493" rtl="0" eaLnBrk="1" latinLnBrk="0" hangingPunct="1">
              <a:lnSpc>
                <a:spcPct val="90000"/>
              </a:lnSpc>
              <a:spcBef>
                <a:spcPct val="0"/>
              </a:spcBef>
              <a:buNone/>
              <a:defRPr lang="en-ZA" sz="2667" b="1" kern="1200" dirty="0">
                <a:solidFill>
                  <a:srgbClr val="0E1B8D"/>
                </a:solidFill>
                <a:latin typeface="Montserrat"/>
                <a:ea typeface="+mj-ea"/>
                <a:cs typeface="Segoe UI Semibold" panose="020B0702040204020203" pitchFamily="34" charset="0"/>
              </a:defRPr>
            </a:lvl1pPr>
          </a:lstStyle>
          <a:p>
            <a:r>
              <a:rPr lang="en-US" dirty="0"/>
              <a:t>Click to edit Master title style</a:t>
            </a:r>
            <a:endParaRPr lang="en-ZA" dirty="0"/>
          </a:p>
        </p:txBody>
      </p:sp>
    </p:spTree>
    <p:extLst>
      <p:ext uri="{BB962C8B-B14F-4D97-AF65-F5344CB8AC3E}">
        <p14:creationId xmlns:p14="http://schemas.microsoft.com/office/powerpoint/2010/main" xmlns="" val="416765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95687CB-B755-4DB0-8C69-A3B32C79DA67}"/>
              </a:ext>
            </a:extLst>
          </p:cNvPr>
          <p:cNvSpPr>
            <a:spLocks noGrp="1"/>
          </p:cNvSpPr>
          <p:nvPr>
            <p:ph type="title" orient="vert"/>
          </p:nvPr>
        </p:nvSpPr>
        <p:spPr>
          <a:xfrm>
            <a:off x="7270750" y="304271"/>
            <a:ext cx="2190750" cy="4843198"/>
          </a:xfrm>
          <a:prstGeom prst="rect">
            <a:avLst/>
          </a:prstGeom>
        </p:spPr>
        <p:txBody>
          <a:bodyPr vert="eaVert">
            <a:noAutofit/>
          </a:bodyPr>
          <a:lstStyle>
            <a:lvl1pPr marL="0" algn="l" defTabSz="705493" rtl="0" eaLnBrk="1" latinLnBrk="0" hangingPunct="1">
              <a:lnSpc>
                <a:spcPct val="90000"/>
              </a:lnSpc>
              <a:spcBef>
                <a:spcPct val="0"/>
              </a:spcBef>
              <a:buNone/>
              <a:defRPr lang="en-US" sz="2667" b="1" kern="1200" dirty="0">
                <a:solidFill>
                  <a:srgbClr val="0E1B8D"/>
                </a:solidFill>
                <a:latin typeface="Montserrat"/>
                <a:ea typeface="+mj-ea"/>
                <a:cs typeface="Segoe UI Semibold" panose="020B0702040204020203" pitchFamily="34" charset="0"/>
              </a:defRPr>
            </a:lvl1pPr>
          </a:lstStyle>
          <a:p>
            <a:r>
              <a:rPr lang="en-US" dirty="0"/>
              <a:t>Click to edit Master title style</a:t>
            </a:r>
            <a:endParaRPr lang="en-ZA" dirty="0"/>
          </a:p>
        </p:txBody>
      </p:sp>
      <p:sp>
        <p:nvSpPr>
          <p:cNvPr id="3" name="Vertical Text Placeholder 2">
            <a:extLst>
              <a:ext uri="{FF2B5EF4-FFF2-40B4-BE49-F238E27FC236}">
                <a16:creationId xmlns:a16="http://schemas.microsoft.com/office/drawing/2014/main" xmlns="" id="{CFBDC225-173B-4220-A1E5-CB7BEB527D32}"/>
              </a:ext>
            </a:extLst>
          </p:cNvPr>
          <p:cNvSpPr>
            <a:spLocks noGrp="1"/>
          </p:cNvSpPr>
          <p:nvPr>
            <p:ph type="body" orient="vert" idx="1"/>
          </p:nvPr>
        </p:nvSpPr>
        <p:spPr>
          <a:xfrm>
            <a:off x="698500" y="304271"/>
            <a:ext cx="6445250"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375EBA44-BE98-4DF1-8B61-8C9C94AE6F1E}"/>
              </a:ext>
            </a:extLst>
          </p:cNvPr>
          <p:cNvSpPr>
            <a:spLocks noGrp="1"/>
          </p:cNvSpPr>
          <p:nvPr>
            <p:ph type="dt" sz="half" idx="10"/>
          </p:nvPr>
        </p:nvSpPr>
        <p:spPr/>
        <p:txBody>
          <a:bodyPr/>
          <a:lstStyle/>
          <a:p>
            <a:fld id="{7263F5F6-725C-4A53-918E-A423ADCE9415}" type="datetimeFigureOut">
              <a:rPr lang="en-ZA" smtClean="0"/>
              <a:pPr/>
              <a:t>2019/11/28</a:t>
            </a:fld>
            <a:endParaRPr lang="en-ZA" dirty="0"/>
          </a:p>
        </p:txBody>
      </p:sp>
      <p:sp>
        <p:nvSpPr>
          <p:cNvPr id="5" name="Footer Placeholder 4">
            <a:extLst>
              <a:ext uri="{FF2B5EF4-FFF2-40B4-BE49-F238E27FC236}">
                <a16:creationId xmlns:a16="http://schemas.microsoft.com/office/drawing/2014/main" xmlns="" id="{4FE6E1D4-E874-4EE9-8A32-8C07819822E2}"/>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A65B1C55-0810-48F3-AE2D-F059F439FCE8}"/>
              </a:ext>
            </a:extLst>
          </p:cNvPr>
          <p:cNvSpPr>
            <a:spLocks noGrp="1"/>
          </p:cNvSpPr>
          <p:nvPr>
            <p:ph type="sldNum" sz="quarter" idx="12"/>
          </p:nvPr>
        </p:nvSpPr>
        <p:spPr/>
        <p:txBody>
          <a:bodyPr/>
          <a:lstStyle/>
          <a:p>
            <a:fld id="{AEC15BDE-8544-4BA6-87D1-723F830E8B1E}" type="slidenum">
              <a:rPr lang="en-ZA" smtClean="0"/>
              <a:pPr/>
              <a:t>‹#›</a:t>
            </a:fld>
            <a:endParaRPr lang="en-ZA" dirty="0"/>
          </a:p>
        </p:txBody>
      </p:sp>
    </p:spTree>
    <p:extLst>
      <p:ext uri="{BB962C8B-B14F-4D97-AF65-F5344CB8AC3E}">
        <p14:creationId xmlns:p14="http://schemas.microsoft.com/office/powerpoint/2010/main" xmlns="" val="348271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216000" y="841276"/>
            <a:ext cx="9720000" cy="523220"/>
          </a:xfrm>
          <a:noFill/>
        </p:spPr>
        <p:txBody>
          <a:bodyPr anchor="t">
            <a:spAutoFit/>
          </a:bodyPr>
          <a:lstStyle>
            <a:lvl1pPr algn="l">
              <a:defRPr sz="2800" b="1" cap="none" baseline="0">
                <a:solidFill>
                  <a:srgbClr val="0E1B8D"/>
                </a:solidFill>
                <a:latin typeface="+mj-lt"/>
              </a:defRPr>
            </a:lvl1pPr>
          </a:lstStyle>
          <a:p>
            <a:r>
              <a:rPr lang="en-US"/>
              <a:t>Click to edit Master title style</a:t>
            </a:r>
            <a:endParaRPr lang="en-GB" dirty="0"/>
          </a:p>
        </p:txBody>
      </p:sp>
      <p:sp>
        <p:nvSpPr>
          <p:cNvPr id="12" name="Content Placeholder 11"/>
          <p:cNvSpPr>
            <a:spLocks noGrp="1"/>
          </p:cNvSpPr>
          <p:nvPr>
            <p:ph sz="quarter" idx="10"/>
          </p:nvPr>
        </p:nvSpPr>
        <p:spPr>
          <a:xfrm>
            <a:off x="216000" y="1705372"/>
            <a:ext cx="3240001" cy="3240000"/>
          </a:xfrm>
        </p:spPr>
        <p:txBody>
          <a:bodyPr>
            <a:normAutofit/>
          </a:bodyPr>
          <a:lstStyle>
            <a:lvl1pPr marL="0" indent="0">
              <a:buNone/>
              <a:defRPr sz="2000"/>
            </a:lvl1pPr>
          </a:lstStyle>
          <a:p>
            <a:pPr lvl="0"/>
            <a:r>
              <a:rPr lang="en-US"/>
              <a:t>Click to edit Master text styles</a:t>
            </a:r>
          </a:p>
        </p:txBody>
      </p:sp>
      <p:sp>
        <p:nvSpPr>
          <p:cNvPr id="6" name="Content Placeholder 11"/>
          <p:cNvSpPr>
            <a:spLocks noGrp="1"/>
          </p:cNvSpPr>
          <p:nvPr>
            <p:ph sz="quarter" idx="11"/>
          </p:nvPr>
        </p:nvSpPr>
        <p:spPr>
          <a:xfrm>
            <a:off x="3711848" y="1705372"/>
            <a:ext cx="6224152" cy="3240000"/>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 name="Straight Connector 3"/>
          <p:cNvCxnSpPr/>
          <p:nvPr userDrawn="1"/>
        </p:nvCxnSpPr>
        <p:spPr>
          <a:xfrm>
            <a:off x="327472" y="1417340"/>
            <a:ext cx="9505056" cy="0"/>
          </a:xfrm>
          <a:prstGeom prst="line">
            <a:avLst/>
          </a:prstGeom>
          <a:ln w="28575">
            <a:solidFill>
              <a:srgbClr val="0E1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31624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8" name="Rectangle 7"/>
          <p:cNvSpPr/>
          <p:nvPr userDrawn="1"/>
        </p:nvSpPr>
        <p:spPr>
          <a:xfrm>
            <a:off x="9320472" y="5317774"/>
            <a:ext cx="839529" cy="397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756"/>
            <a:endParaRPr lang="en-GB" sz="1389" dirty="0">
              <a:solidFill>
                <a:prstClr val="white"/>
              </a:solidFill>
            </a:endParaRPr>
          </a:p>
        </p:txBody>
      </p:sp>
      <p:sp>
        <p:nvSpPr>
          <p:cNvPr id="2" name="Title 1"/>
          <p:cNvSpPr>
            <a:spLocks noGrp="1"/>
          </p:cNvSpPr>
          <p:nvPr>
            <p:ph type="ctrTitle"/>
          </p:nvPr>
        </p:nvSpPr>
        <p:spPr>
          <a:xfrm>
            <a:off x="3783857" y="769268"/>
            <a:ext cx="5897253" cy="2592288"/>
          </a:xfrm>
          <a:prstGeom prst="rect">
            <a:avLst/>
          </a:prstGeom>
          <a:noFill/>
        </p:spPr>
        <p:txBody>
          <a:bodyPr>
            <a:normAutofit/>
          </a:bodyPr>
          <a:lstStyle>
            <a:lvl1pPr algn="ctr">
              <a:defRPr lang="en-GB" sz="2667" b="1" kern="1200" dirty="0">
                <a:solidFill>
                  <a:srgbClr val="0E1B8D"/>
                </a:solidFill>
                <a:latin typeface="Montserrat"/>
                <a:ea typeface="+mj-ea"/>
                <a:cs typeface="Segoe UI Semibold" panose="020B0702040204020203"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783855" y="4369668"/>
            <a:ext cx="5897254" cy="1055935"/>
          </a:xfrm>
          <a:noFill/>
        </p:spPr>
        <p:txBody>
          <a:bodyPr anchor="ctr">
            <a:normAutofit/>
          </a:bodyPr>
          <a:lstStyle>
            <a:lvl1pPr marL="0" indent="0" algn="ctr">
              <a:buNone/>
              <a:defRPr sz="1666">
                <a:solidFill>
                  <a:srgbClr val="0E1B8D"/>
                </a:solidFill>
                <a:latin typeface="+mn-lt"/>
                <a:cs typeface="Segoe UI Semibold" panose="020B0702040204020203" pitchFamily="34" charset="0"/>
              </a:defRPr>
            </a:lvl1pPr>
            <a:lvl2pPr marL="352647" indent="0" algn="ctr">
              <a:buNone/>
              <a:defRPr>
                <a:solidFill>
                  <a:schemeClr val="tx1">
                    <a:tint val="75000"/>
                  </a:schemeClr>
                </a:solidFill>
              </a:defRPr>
            </a:lvl2pPr>
            <a:lvl3pPr marL="705295" indent="0" algn="ctr">
              <a:buNone/>
              <a:defRPr>
                <a:solidFill>
                  <a:schemeClr val="tx1">
                    <a:tint val="75000"/>
                  </a:schemeClr>
                </a:solidFill>
              </a:defRPr>
            </a:lvl3pPr>
            <a:lvl4pPr marL="1057942" indent="0" algn="ctr">
              <a:buNone/>
              <a:defRPr>
                <a:solidFill>
                  <a:schemeClr val="tx1">
                    <a:tint val="75000"/>
                  </a:schemeClr>
                </a:solidFill>
              </a:defRPr>
            </a:lvl4pPr>
            <a:lvl5pPr marL="1410589" indent="0" algn="ctr">
              <a:buNone/>
              <a:defRPr>
                <a:solidFill>
                  <a:schemeClr val="tx1">
                    <a:tint val="75000"/>
                  </a:schemeClr>
                </a:solidFill>
              </a:defRPr>
            </a:lvl5pPr>
            <a:lvl6pPr marL="1763236" indent="0" algn="ctr">
              <a:buNone/>
              <a:defRPr>
                <a:solidFill>
                  <a:schemeClr val="tx1">
                    <a:tint val="75000"/>
                  </a:schemeClr>
                </a:solidFill>
              </a:defRPr>
            </a:lvl6pPr>
            <a:lvl7pPr marL="2115884" indent="0" algn="ctr">
              <a:buNone/>
              <a:defRPr>
                <a:solidFill>
                  <a:schemeClr val="tx1">
                    <a:tint val="75000"/>
                  </a:schemeClr>
                </a:solidFill>
              </a:defRPr>
            </a:lvl7pPr>
            <a:lvl8pPr marL="2468530" indent="0" algn="ctr">
              <a:buNone/>
              <a:defRPr>
                <a:solidFill>
                  <a:schemeClr val="tx1">
                    <a:tint val="75000"/>
                  </a:schemeClr>
                </a:solidFill>
              </a:defRPr>
            </a:lvl8pPr>
            <a:lvl9pPr marL="2821178"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xmlns="" val="321542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216002" y="1705372"/>
            <a:ext cx="3240001" cy="3240000"/>
          </a:xfrm>
        </p:spPr>
        <p:txBody>
          <a:bodyPr>
            <a:normAutofit/>
          </a:bodyPr>
          <a:lstStyle>
            <a:lvl1pPr marL="0" indent="0">
              <a:buNone/>
              <a:defRPr sz="1666"/>
            </a:lvl1pPr>
          </a:lstStyle>
          <a:p>
            <a:pPr lvl="0"/>
            <a:r>
              <a:rPr lang="en-US"/>
              <a:t>Click to edit Master text styles</a:t>
            </a:r>
          </a:p>
        </p:txBody>
      </p:sp>
      <p:sp>
        <p:nvSpPr>
          <p:cNvPr id="6" name="Content Placeholder 11"/>
          <p:cNvSpPr>
            <a:spLocks noGrp="1"/>
          </p:cNvSpPr>
          <p:nvPr>
            <p:ph sz="quarter" idx="11"/>
          </p:nvPr>
        </p:nvSpPr>
        <p:spPr>
          <a:xfrm>
            <a:off x="3711848" y="1705372"/>
            <a:ext cx="6224152" cy="3240000"/>
          </a:xfrm>
        </p:spPr>
        <p:txBody>
          <a:bodyPr>
            <a:normAutofit/>
          </a:bodyPr>
          <a:lstStyle>
            <a:lvl1pPr>
              <a:defRPr sz="1999">
                <a:latin typeface="+mn-lt"/>
              </a:defRPr>
            </a:lvl1pPr>
            <a:lvl2pPr>
              <a:defRPr sz="1666">
                <a:latin typeface="+mn-lt"/>
              </a:defRPr>
            </a:lvl2pPr>
            <a:lvl3pPr>
              <a:defRPr sz="1500">
                <a:latin typeface="+mn-lt"/>
              </a:defRPr>
            </a:lvl3pPr>
            <a:lvl4pPr>
              <a:defRPr sz="1333">
                <a:latin typeface="+mn-lt"/>
              </a:defRPr>
            </a:lvl4pPr>
            <a:lvl5pPr>
              <a:defRPr sz="1166">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 name="Straight Connector 3"/>
          <p:cNvCxnSpPr/>
          <p:nvPr userDrawn="1"/>
        </p:nvCxnSpPr>
        <p:spPr>
          <a:xfrm>
            <a:off x="327473" y="1417339"/>
            <a:ext cx="9505056" cy="0"/>
          </a:xfrm>
          <a:prstGeom prst="line">
            <a:avLst/>
          </a:prstGeom>
          <a:ln w="28575">
            <a:solidFill>
              <a:srgbClr val="0E1B8D"/>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2E0D7DB7-A98F-480B-9DB1-601B70D2F67F}"/>
              </a:ext>
            </a:extLst>
          </p:cNvPr>
          <p:cNvSpPr>
            <a:spLocks noGrp="1"/>
          </p:cNvSpPr>
          <p:nvPr>
            <p:ph type="title"/>
          </p:nvPr>
        </p:nvSpPr>
        <p:spPr>
          <a:xfrm>
            <a:off x="473213" y="168688"/>
            <a:ext cx="8763000" cy="1104636"/>
          </a:xfrm>
          <a:prstGeom prst="rect">
            <a:avLst/>
          </a:prstGeom>
        </p:spPr>
        <p:txBody>
          <a:bodyPr/>
          <a:lstStyle>
            <a:lvl1pPr marL="0" algn="l" defTabSz="705493" rtl="0" eaLnBrk="1" latinLnBrk="0" hangingPunct="1">
              <a:lnSpc>
                <a:spcPct val="90000"/>
              </a:lnSpc>
              <a:spcBef>
                <a:spcPct val="0"/>
              </a:spcBef>
              <a:buNone/>
              <a:defRPr lang="en-ZA" sz="2667" b="1" kern="1200" dirty="0">
                <a:solidFill>
                  <a:srgbClr val="0E1B8D"/>
                </a:solidFill>
                <a:latin typeface="Montserrat"/>
                <a:ea typeface="+mj-ea"/>
                <a:cs typeface="Segoe UI Semibold" panose="020B0702040204020203" pitchFamily="34" charset="0"/>
              </a:defRPr>
            </a:lvl1pPr>
          </a:lstStyle>
          <a:p>
            <a:r>
              <a:rPr lang="en-US" dirty="0"/>
              <a:t>Click to edit Master title style</a:t>
            </a:r>
            <a:endParaRPr lang="en-ZA" dirty="0"/>
          </a:p>
        </p:txBody>
      </p:sp>
    </p:spTree>
    <p:extLst>
      <p:ext uri="{BB962C8B-B14F-4D97-AF65-F5344CB8AC3E}">
        <p14:creationId xmlns:p14="http://schemas.microsoft.com/office/powerpoint/2010/main" xmlns="" val="3779939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000" y="841276"/>
            <a:ext cx="9720000" cy="4404490"/>
          </a:xfrm>
        </p:spPr>
        <p:txBody>
          <a:bodyPr>
            <a:normAutofit/>
          </a:bodyPr>
          <a:lstStyle>
            <a:lvl1pPr marL="280404" indent="-280404">
              <a:spcBef>
                <a:spcPts val="463"/>
              </a:spcBef>
              <a:buSzPct val="90000"/>
              <a:defRPr sz="1999"/>
            </a:lvl1pPr>
            <a:lvl2pPr marL="548563" indent="-268160">
              <a:spcBef>
                <a:spcPts val="463"/>
              </a:spcBef>
              <a:buSzPct val="90000"/>
              <a:defRPr sz="1666"/>
            </a:lvl2pPr>
            <a:lvl3pPr marL="694274" indent="-145713">
              <a:spcBef>
                <a:spcPts val="463"/>
              </a:spcBef>
              <a:buFont typeface="Wingdings" panose="05000000000000000000" pitchFamily="2" charset="2"/>
              <a:buChar char="§"/>
              <a:defRPr sz="1500"/>
            </a:lvl3pPr>
            <a:lvl4pPr marL="895088" indent="-200813">
              <a:spcBef>
                <a:spcPts val="463"/>
              </a:spcBef>
              <a:buFont typeface="Arial" panose="020B0604020202020204" pitchFamily="34" charset="0"/>
              <a:buChar char="•"/>
              <a:defRPr sz="1333"/>
            </a:lvl4pPr>
            <a:lvl5pPr marL="1040799" indent="-145713">
              <a:spcBef>
                <a:spcPts val="463"/>
              </a:spcBef>
              <a:defRPr sz="116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1">
            <a:extLst>
              <a:ext uri="{FF2B5EF4-FFF2-40B4-BE49-F238E27FC236}">
                <a16:creationId xmlns:a16="http://schemas.microsoft.com/office/drawing/2014/main" xmlns="" id="{59E1FBA0-A3F5-43FB-ACD4-8C05D3C26489}"/>
              </a:ext>
            </a:extLst>
          </p:cNvPr>
          <p:cNvSpPr>
            <a:spLocks noGrp="1"/>
          </p:cNvSpPr>
          <p:nvPr>
            <p:ph type="title"/>
          </p:nvPr>
        </p:nvSpPr>
        <p:spPr>
          <a:xfrm>
            <a:off x="473213" y="168688"/>
            <a:ext cx="8763000" cy="1104636"/>
          </a:xfrm>
          <a:prstGeom prst="rect">
            <a:avLst/>
          </a:prstGeom>
        </p:spPr>
        <p:txBody>
          <a:bodyPr/>
          <a:lstStyle>
            <a:lvl1pPr marL="0" algn="l" defTabSz="705493" rtl="0" eaLnBrk="1" latinLnBrk="0" hangingPunct="1">
              <a:lnSpc>
                <a:spcPct val="90000"/>
              </a:lnSpc>
              <a:spcBef>
                <a:spcPct val="0"/>
              </a:spcBef>
              <a:buNone/>
              <a:defRPr lang="en-ZA" sz="2667" b="1" kern="1200" dirty="0">
                <a:solidFill>
                  <a:srgbClr val="0E1B8D"/>
                </a:solidFill>
                <a:latin typeface="Montserrat"/>
                <a:ea typeface="+mj-ea"/>
                <a:cs typeface="Segoe UI Semibold" panose="020B0702040204020203" pitchFamily="34" charset="0"/>
              </a:defRPr>
            </a:lvl1pPr>
          </a:lstStyle>
          <a:p>
            <a:r>
              <a:rPr lang="en-US" dirty="0"/>
              <a:t>Click to edit Master title style</a:t>
            </a:r>
            <a:endParaRPr lang="en-ZA" dirty="0"/>
          </a:p>
        </p:txBody>
      </p:sp>
    </p:spTree>
    <p:extLst>
      <p:ext uri="{BB962C8B-B14F-4D97-AF65-F5344CB8AC3E}">
        <p14:creationId xmlns:p14="http://schemas.microsoft.com/office/powerpoint/2010/main" xmlns="" val="970933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F1D20ABF-1C8E-4618-8415-F1DDF9844BE8}"/>
              </a:ext>
            </a:extLst>
          </p:cNvPr>
          <p:cNvSpPr>
            <a:spLocks noGrp="1"/>
          </p:cNvSpPr>
          <p:nvPr>
            <p:ph type="title"/>
          </p:nvPr>
        </p:nvSpPr>
        <p:spPr>
          <a:xfrm>
            <a:off x="473213" y="168688"/>
            <a:ext cx="8763000" cy="1104636"/>
          </a:xfrm>
          <a:prstGeom prst="rect">
            <a:avLst/>
          </a:prstGeom>
        </p:spPr>
        <p:txBody>
          <a:bodyPr/>
          <a:lstStyle>
            <a:lvl1pPr marL="0" algn="l" defTabSz="705493" rtl="0" eaLnBrk="1" latinLnBrk="0" hangingPunct="1">
              <a:lnSpc>
                <a:spcPct val="90000"/>
              </a:lnSpc>
              <a:spcBef>
                <a:spcPct val="0"/>
              </a:spcBef>
              <a:buNone/>
              <a:defRPr lang="en-ZA" sz="2667" b="1" kern="1200" dirty="0">
                <a:solidFill>
                  <a:srgbClr val="0E1B8D"/>
                </a:solidFill>
                <a:latin typeface="Montserrat"/>
                <a:ea typeface="+mj-ea"/>
                <a:cs typeface="Segoe UI Semibold" panose="020B0702040204020203" pitchFamily="34" charset="0"/>
              </a:defRPr>
            </a:lvl1pPr>
          </a:lstStyle>
          <a:p>
            <a:r>
              <a:rPr lang="en-US" dirty="0"/>
              <a:t>Click to edit Master title style</a:t>
            </a:r>
            <a:endParaRPr lang="en-ZA" dirty="0"/>
          </a:p>
        </p:txBody>
      </p:sp>
    </p:spTree>
    <p:extLst>
      <p:ext uri="{BB962C8B-B14F-4D97-AF65-F5344CB8AC3E}">
        <p14:creationId xmlns:p14="http://schemas.microsoft.com/office/powerpoint/2010/main" xmlns="" val="326654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6000" y="913287"/>
            <a:ext cx="4536506" cy="4248471"/>
          </a:xfrm>
        </p:spPr>
        <p:txBody>
          <a:bodyPr>
            <a:normAutofit/>
          </a:bodyPr>
          <a:lstStyle>
            <a:lvl1pPr>
              <a:defRPr sz="1999">
                <a:latin typeface="+mn-lt"/>
              </a:defRPr>
            </a:lvl1pPr>
            <a:lvl2pPr>
              <a:defRPr sz="1666">
                <a:latin typeface="+mn-lt"/>
              </a:defRPr>
            </a:lvl2pPr>
            <a:lvl3pPr>
              <a:defRPr sz="1500">
                <a:latin typeface="+mn-lt"/>
              </a:defRPr>
            </a:lvl3pPr>
            <a:lvl4pPr>
              <a:defRPr sz="1333">
                <a:latin typeface="+mn-lt"/>
              </a:defRPr>
            </a:lvl4pPr>
            <a:lvl5pPr>
              <a:defRPr sz="1166">
                <a:latin typeface="+mn-lt"/>
              </a:defRPr>
            </a:lvl5pPr>
            <a:lvl6pPr>
              <a:defRPr sz="1389"/>
            </a:lvl6pPr>
            <a:lvl7pPr>
              <a:defRPr sz="1389"/>
            </a:lvl7pPr>
            <a:lvl8pPr>
              <a:defRPr sz="1389"/>
            </a:lvl8pPr>
            <a:lvl9pPr>
              <a:defRPr sz="13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40536" y="913285"/>
            <a:ext cx="4896546" cy="4248472"/>
          </a:xfrm>
        </p:spPr>
        <p:txBody>
          <a:bodyPr>
            <a:normAutofit/>
          </a:bodyPr>
          <a:lstStyle>
            <a:lvl1pPr>
              <a:defRPr sz="1999">
                <a:latin typeface="+mn-lt"/>
              </a:defRPr>
            </a:lvl1pPr>
            <a:lvl2pPr>
              <a:defRPr sz="1666">
                <a:latin typeface="+mn-lt"/>
              </a:defRPr>
            </a:lvl2pPr>
            <a:lvl3pPr>
              <a:defRPr sz="1500">
                <a:latin typeface="+mn-lt"/>
              </a:defRPr>
            </a:lvl3pPr>
            <a:lvl4pPr>
              <a:defRPr sz="1333">
                <a:latin typeface="+mn-lt"/>
              </a:defRPr>
            </a:lvl4pPr>
            <a:lvl5pPr>
              <a:defRPr sz="1166">
                <a:latin typeface="+mn-lt"/>
              </a:defRPr>
            </a:lvl5pPr>
            <a:lvl6pPr>
              <a:defRPr sz="1389"/>
            </a:lvl6pPr>
            <a:lvl7pPr>
              <a:defRPr sz="1389"/>
            </a:lvl7pPr>
            <a:lvl8pPr>
              <a:defRPr sz="1389"/>
            </a:lvl8pPr>
            <a:lvl9pPr>
              <a:defRPr sz="13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1">
            <a:extLst>
              <a:ext uri="{FF2B5EF4-FFF2-40B4-BE49-F238E27FC236}">
                <a16:creationId xmlns:a16="http://schemas.microsoft.com/office/drawing/2014/main" xmlns="" id="{F14EB057-551C-4BEA-B5D4-920F540DE8B2}"/>
              </a:ext>
            </a:extLst>
          </p:cNvPr>
          <p:cNvSpPr>
            <a:spLocks noGrp="1"/>
          </p:cNvSpPr>
          <p:nvPr>
            <p:ph type="title"/>
          </p:nvPr>
        </p:nvSpPr>
        <p:spPr>
          <a:xfrm>
            <a:off x="473213" y="168688"/>
            <a:ext cx="8763000" cy="1104636"/>
          </a:xfrm>
          <a:prstGeom prst="rect">
            <a:avLst/>
          </a:prstGeom>
        </p:spPr>
        <p:txBody>
          <a:bodyPr/>
          <a:lstStyle>
            <a:lvl1pPr marL="0" algn="l" defTabSz="705493" rtl="0" eaLnBrk="1" latinLnBrk="0" hangingPunct="1">
              <a:lnSpc>
                <a:spcPct val="90000"/>
              </a:lnSpc>
              <a:spcBef>
                <a:spcPct val="0"/>
              </a:spcBef>
              <a:buNone/>
              <a:defRPr lang="en-ZA" sz="2667" b="1" kern="1200" dirty="0">
                <a:solidFill>
                  <a:srgbClr val="0E1B8D"/>
                </a:solidFill>
                <a:latin typeface="Montserrat"/>
                <a:ea typeface="+mj-ea"/>
                <a:cs typeface="Segoe UI Semibold" panose="020B0702040204020203" pitchFamily="34" charset="0"/>
              </a:defRPr>
            </a:lvl1pPr>
          </a:lstStyle>
          <a:p>
            <a:r>
              <a:rPr lang="en-US" dirty="0"/>
              <a:t>Click to edit Master title style</a:t>
            </a:r>
            <a:endParaRPr lang="en-ZA" dirty="0"/>
          </a:p>
        </p:txBody>
      </p:sp>
    </p:spTree>
    <p:extLst>
      <p:ext uri="{BB962C8B-B14F-4D97-AF65-F5344CB8AC3E}">
        <p14:creationId xmlns:p14="http://schemas.microsoft.com/office/powerpoint/2010/main" xmlns="" val="3684902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custDataLst>
              <p:tags r:id="rId1"/>
            </p:custDataLst>
          </p:nvPr>
        </p:nvSpPr>
        <p:spPr>
          <a:xfrm>
            <a:off x="9308979" y="5390126"/>
            <a:ext cx="571556" cy="192360"/>
          </a:xfrm>
          <a:prstGeom prst="rect">
            <a:avLst/>
          </a:prstGeom>
        </p:spPr>
        <p:txBody>
          <a:bodyPr vert="horz" lIns="72000" tIns="72000" rIns="0" bIns="0" rtlCol="0" anchor="ctr"/>
          <a:lstStyle>
            <a:lvl1pPr algn="r">
              <a:defRPr sz="750">
                <a:solidFill>
                  <a:schemeClr val="tx2"/>
                </a:solidFill>
                <a:latin typeface="Century Gothic" pitchFamily="34" charset="0"/>
              </a:defRPr>
            </a:lvl1pPr>
          </a:lstStyle>
          <a:p>
            <a:pPr defTabSz="761756"/>
            <a:fld id="{8406839F-D7A4-4E5D-B93D-768AD4D1DB36}" type="slidenum">
              <a:rPr lang="en-ZA" smtClean="0">
                <a:solidFill>
                  <a:srgbClr val="1F497D"/>
                </a:solidFill>
              </a:rPr>
              <a:pPr defTabSz="761756"/>
              <a:t>‹#›</a:t>
            </a:fld>
            <a:endParaRPr lang="en-ZA" dirty="0">
              <a:solidFill>
                <a:srgbClr val="1F497D"/>
              </a:solidFill>
            </a:endParaRPr>
          </a:p>
        </p:txBody>
      </p:sp>
      <p:sp>
        <p:nvSpPr>
          <p:cNvPr id="6" name="Footer Placeholder 4"/>
          <p:cNvSpPr>
            <a:spLocks noGrp="1"/>
          </p:cNvSpPr>
          <p:nvPr>
            <p:ph type="ftr" sz="quarter" idx="3"/>
            <p:custDataLst>
              <p:tags r:id="rId2"/>
            </p:custDataLst>
          </p:nvPr>
        </p:nvSpPr>
        <p:spPr>
          <a:xfrm>
            <a:off x="4492312" y="5390126"/>
            <a:ext cx="4598414" cy="192360"/>
          </a:xfrm>
          <a:prstGeom prst="rect">
            <a:avLst/>
          </a:prstGeom>
        </p:spPr>
        <p:txBody>
          <a:bodyPr vert="horz" lIns="0" tIns="72000" rIns="72000" bIns="0" rtlCol="0" anchor="b"/>
          <a:lstStyle>
            <a:lvl1pPr algn="l">
              <a:defRPr sz="666">
                <a:solidFill>
                  <a:schemeClr val="accent3"/>
                </a:solidFill>
              </a:defRPr>
            </a:lvl1pPr>
          </a:lstStyle>
          <a:p>
            <a:pPr defTabSz="761756"/>
            <a:r>
              <a:rPr lang="en-US">
                <a:solidFill>
                  <a:srgbClr val="9BBB59"/>
                </a:solidFill>
              </a:rPr>
              <a:t>SITA GOVTECH - Broadband Game Changer</a:t>
            </a:r>
            <a:endParaRPr lang="en-GB" dirty="0">
              <a:solidFill>
                <a:srgbClr val="9BBB59"/>
              </a:solidFill>
            </a:endParaRPr>
          </a:p>
        </p:txBody>
      </p:sp>
      <p:sp>
        <p:nvSpPr>
          <p:cNvPr id="10" name="Text Placeholder 4"/>
          <p:cNvSpPr>
            <a:spLocks noGrp="1"/>
          </p:cNvSpPr>
          <p:nvPr>
            <p:ph type="body" sz="quarter" idx="10"/>
          </p:nvPr>
        </p:nvSpPr>
        <p:spPr>
          <a:xfrm>
            <a:off x="328084" y="997295"/>
            <a:ext cx="9552450" cy="40800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xmlns="" id="{7A239EED-3B8E-48A9-9C62-AEC99994FD57}"/>
              </a:ext>
            </a:extLst>
          </p:cNvPr>
          <p:cNvSpPr>
            <a:spLocks noGrp="1"/>
          </p:cNvSpPr>
          <p:nvPr>
            <p:ph type="title"/>
          </p:nvPr>
        </p:nvSpPr>
        <p:spPr>
          <a:xfrm>
            <a:off x="473213" y="168688"/>
            <a:ext cx="8763000" cy="1104636"/>
          </a:xfrm>
          <a:prstGeom prst="rect">
            <a:avLst/>
          </a:prstGeom>
        </p:spPr>
        <p:txBody>
          <a:bodyPr/>
          <a:lstStyle>
            <a:lvl1pPr marL="0" algn="l" defTabSz="705493" rtl="0" eaLnBrk="1" latinLnBrk="0" hangingPunct="1">
              <a:lnSpc>
                <a:spcPct val="90000"/>
              </a:lnSpc>
              <a:spcBef>
                <a:spcPct val="0"/>
              </a:spcBef>
              <a:buNone/>
              <a:defRPr lang="en-ZA" sz="2667" b="1" kern="1200" dirty="0">
                <a:solidFill>
                  <a:srgbClr val="0E1B8D"/>
                </a:solidFill>
                <a:latin typeface="Montserrat"/>
                <a:ea typeface="+mj-ea"/>
                <a:cs typeface="Segoe UI Semibold" panose="020B0702040204020203" pitchFamily="34" charset="0"/>
              </a:defRPr>
            </a:lvl1pPr>
          </a:lstStyle>
          <a:p>
            <a:r>
              <a:rPr lang="en-US" dirty="0"/>
              <a:t>Click to edit Master title style</a:t>
            </a:r>
            <a:endParaRPr lang="en-ZA" dirty="0"/>
          </a:p>
        </p:txBody>
      </p:sp>
    </p:spTree>
    <p:extLst>
      <p:ext uri="{BB962C8B-B14F-4D97-AF65-F5344CB8AC3E}">
        <p14:creationId xmlns:p14="http://schemas.microsoft.com/office/powerpoint/2010/main" xmlns="" val="1665532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58BC79F8-156B-44C9-89B9-8B50D4095DAE}"/>
              </a:ext>
            </a:extLst>
          </p:cNvPr>
          <p:cNvSpPr>
            <a:spLocks noGrp="1"/>
          </p:cNvSpPr>
          <p:nvPr>
            <p:ph type="title"/>
          </p:nvPr>
        </p:nvSpPr>
        <p:spPr>
          <a:xfrm>
            <a:off x="473213" y="168688"/>
            <a:ext cx="8763000" cy="1104636"/>
          </a:xfrm>
          <a:prstGeom prst="rect">
            <a:avLst/>
          </a:prstGeom>
        </p:spPr>
        <p:txBody>
          <a:bodyPr/>
          <a:lstStyle>
            <a:lvl1pPr marL="0" algn="l" defTabSz="705493" rtl="0" eaLnBrk="1" latinLnBrk="0" hangingPunct="1">
              <a:lnSpc>
                <a:spcPct val="90000"/>
              </a:lnSpc>
              <a:spcBef>
                <a:spcPct val="0"/>
              </a:spcBef>
              <a:buNone/>
              <a:defRPr lang="en-ZA" sz="2667" b="1" kern="1200" dirty="0">
                <a:solidFill>
                  <a:srgbClr val="0E1B8D"/>
                </a:solidFill>
                <a:latin typeface="Montserrat"/>
                <a:ea typeface="+mj-ea"/>
                <a:cs typeface="Segoe UI Semibold" panose="020B0702040204020203" pitchFamily="34" charset="0"/>
              </a:defRPr>
            </a:lvl1pPr>
          </a:lstStyle>
          <a:p>
            <a:r>
              <a:rPr lang="en-US" dirty="0"/>
              <a:t>Click to edit Master title style</a:t>
            </a:r>
            <a:endParaRPr lang="en-ZA" dirty="0"/>
          </a:p>
        </p:txBody>
      </p:sp>
    </p:spTree>
    <p:extLst>
      <p:ext uri="{BB962C8B-B14F-4D97-AF65-F5344CB8AC3E}">
        <p14:creationId xmlns:p14="http://schemas.microsoft.com/office/powerpoint/2010/main" xmlns="" val="2131913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6B0944CB-C900-4297-A2FB-2105DE82DC32}"/>
              </a:ext>
            </a:extLst>
          </p:cNvPr>
          <p:cNvSpPr>
            <a:spLocks noGrp="1"/>
          </p:cNvSpPr>
          <p:nvPr>
            <p:ph type="dt" sz="half" idx="10"/>
          </p:nvPr>
        </p:nvSpPr>
        <p:spPr/>
        <p:txBody>
          <a:bodyPr/>
          <a:lstStyle/>
          <a:p>
            <a:fld id="{7263F5F6-725C-4A53-918E-A423ADCE9415}" type="datetimeFigureOut">
              <a:rPr lang="en-ZA" smtClean="0"/>
              <a:pPr/>
              <a:t>2019/11/28</a:t>
            </a:fld>
            <a:endParaRPr lang="en-ZA" dirty="0"/>
          </a:p>
        </p:txBody>
      </p:sp>
      <p:sp>
        <p:nvSpPr>
          <p:cNvPr id="4" name="Footer Placeholder 3">
            <a:extLst>
              <a:ext uri="{FF2B5EF4-FFF2-40B4-BE49-F238E27FC236}">
                <a16:creationId xmlns:a16="http://schemas.microsoft.com/office/drawing/2014/main" xmlns="" id="{521CB5DE-C8DA-43AE-AEF7-77C1BA6BE055}"/>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xmlns="" id="{DFC5A1D2-5099-4370-8AEE-6BAD4C36A1B1}"/>
              </a:ext>
            </a:extLst>
          </p:cNvPr>
          <p:cNvSpPr>
            <a:spLocks noGrp="1"/>
          </p:cNvSpPr>
          <p:nvPr>
            <p:ph type="sldNum" sz="quarter" idx="12"/>
          </p:nvPr>
        </p:nvSpPr>
        <p:spPr/>
        <p:txBody>
          <a:bodyPr/>
          <a:lstStyle/>
          <a:p>
            <a:fld id="{AEC15BDE-8544-4BA6-87D1-723F830E8B1E}" type="slidenum">
              <a:rPr lang="en-ZA" smtClean="0"/>
              <a:pPr/>
              <a:t>‹#›</a:t>
            </a:fld>
            <a:endParaRPr lang="en-ZA" dirty="0"/>
          </a:p>
        </p:txBody>
      </p:sp>
      <p:sp>
        <p:nvSpPr>
          <p:cNvPr id="10" name="Title 1">
            <a:extLst>
              <a:ext uri="{FF2B5EF4-FFF2-40B4-BE49-F238E27FC236}">
                <a16:creationId xmlns:a16="http://schemas.microsoft.com/office/drawing/2014/main" xmlns="" id="{302CA7DA-B6CB-4D80-B082-7D1FD140B886}"/>
              </a:ext>
            </a:extLst>
          </p:cNvPr>
          <p:cNvSpPr>
            <a:spLocks noGrp="1"/>
          </p:cNvSpPr>
          <p:nvPr>
            <p:ph type="title"/>
          </p:nvPr>
        </p:nvSpPr>
        <p:spPr>
          <a:xfrm>
            <a:off x="473213" y="0"/>
            <a:ext cx="8763000" cy="1104636"/>
          </a:xfrm>
        </p:spPr>
        <p:txBody>
          <a:bodyPr/>
          <a:lstStyle>
            <a:lvl1pPr marL="0" algn="l" defTabSz="705493" rtl="0" eaLnBrk="1" latinLnBrk="0" hangingPunct="1">
              <a:lnSpc>
                <a:spcPct val="90000"/>
              </a:lnSpc>
              <a:spcBef>
                <a:spcPct val="0"/>
              </a:spcBef>
              <a:buNone/>
              <a:defRPr lang="en-ZA" sz="2667" b="1" kern="1200" dirty="0">
                <a:solidFill>
                  <a:srgbClr val="0E1B8D"/>
                </a:solidFill>
                <a:latin typeface="Montserrat"/>
                <a:ea typeface="+mj-ea"/>
                <a:cs typeface="Segoe UI Semibold" panose="020B0702040204020203" pitchFamily="34" charset="0"/>
              </a:defRPr>
            </a:lvl1pPr>
          </a:lstStyle>
          <a:p>
            <a:r>
              <a:rPr lang="en-US" dirty="0"/>
              <a:t>Click to edit Master title style</a:t>
            </a:r>
            <a:endParaRPr lang="en-ZA" dirty="0"/>
          </a:p>
        </p:txBody>
      </p:sp>
    </p:spTree>
    <p:extLst>
      <p:ext uri="{BB962C8B-B14F-4D97-AF65-F5344CB8AC3E}">
        <p14:creationId xmlns:p14="http://schemas.microsoft.com/office/powerpoint/2010/main" xmlns="" val="211180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xmlns=""/>
              </a:ext>
            </a:extLst>
          </a:blip>
          <a:srcRect b="9124"/>
          <a:stretch/>
        </p:blipFill>
        <p:spPr>
          <a:xfrm>
            <a:off x="1" y="0"/>
            <a:ext cx="3567832" cy="5715000"/>
          </a:xfrm>
          <a:prstGeom prst="rect">
            <a:avLst/>
          </a:prstGeom>
        </p:spPr>
      </p:pic>
      <p:sp>
        <p:nvSpPr>
          <p:cNvPr id="8" name="Rectangle 7"/>
          <p:cNvSpPr/>
          <p:nvPr userDrawn="1"/>
        </p:nvSpPr>
        <p:spPr>
          <a:xfrm>
            <a:off x="9320471" y="5317774"/>
            <a:ext cx="839529" cy="397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7" dirty="0">
              <a:solidFill>
                <a:prstClr val="white"/>
              </a:solidFill>
            </a:endParaRPr>
          </a:p>
        </p:txBody>
      </p:sp>
      <p:sp>
        <p:nvSpPr>
          <p:cNvPr id="2" name="Title 1"/>
          <p:cNvSpPr>
            <a:spLocks noGrp="1"/>
          </p:cNvSpPr>
          <p:nvPr>
            <p:ph type="ctrTitle"/>
          </p:nvPr>
        </p:nvSpPr>
        <p:spPr>
          <a:xfrm>
            <a:off x="3783855" y="769268"/>
            <a:ext cx="5897253" cy="2592288"/>
          </a:xfrm>
          <a:noFill/>
        </p:spPr>
        <p:txBody>
          <a:bodyPr>
            <a:normAutofit/>
          </a:bodyPr>
          <a:lstStyle>
            <a:lvl1pPr algn="ctr">
              <a:defRPr sz="3200" b="1">
                <a:solidFill>
                  <a:srgbClr val="0E1B8D"/>
                </a:solidFill>
                <a:latin typeface="+mj-lt"/>
                <a:cs typeface="Segoe UI Semibold" panose="020B0702040204020203"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3783854" y="4369668"/>
            <a:ext cx="5897254" cy="1055935"/>
          </a:xfrm>
          <a:noFill/>
        </p:spPr>
        <p:txBody>
          <a:bodyPr anchor="ctr">
            <a:normAutofit/>
          </a:bodyPr>
          <a:lstStyle>
            <a:lvl1pPr marL="0" indent="0" algn="ctr">
              <a:buNone/>
              <a:defRPr sz="2000">
                <a:solidFill>
                  <a:srgbClr val="0E1B8D"/>
                </a:solidFill>
                <a:latin typeface="+mn-lt"/>
                <a:cs typeface="Segoe UI Semibold" panose="020B0702040204020203" pitchFamily="34" charset="0"/>
              </a:defRPr>
            </a:lvl1pPr>
            <a:lvl2pPr marL="423312" indent="0" algn="ctr">
              <a:buNone/>
              <a:defRPr>
                <a:solidFill>
                  <a:schemeClr val="tx1">
                    <a:tint val="75000"/>
                  </a:schemeClr>
                </a:solidFill>
              </a:defRPr>
            </a:lvl2pPr>
            <a:lvl3pPr marL="846625" indent="0" algn="ctr">
              <a:buNone/>
              <a:defRPr>
                <a:solidFill>
                  <a:schemeClr val="tx1">
                    <a:tint val="75000"/>
                  </a:schemeClr>
                </a:solidFill>
              </a:defRPr>
            </a:lvl3pPr>
            <a:lvl4pPr marL="1269936" indent="0" algn="ctr">
              <a:buNone/>
              <a:defRPr>
                <a:solidFill>
                  <a:schemeClr val="tx1">
                    <a:tint val="75000"/>
                  </a:schemeClr>
                </a:solidFill>
              </a:defRPr>
            </a:lvl4pPr>
            <a:lvl5pPr marL="1693249" indent="0" algn="ctr">
              <a:buNone/>
              <a:defRPr>
                <a:solidFill>
                  <a:schemeClr val="tx1">
                    <a:tint val="75000"/>
                  </a:schemeClr>
                </a:solidFill>
              </a:defRPr>
            </a:lvl5pPr>
            <a:lvl6pPr marL="2116561" indent="0" algn="ctr">
              <a:buNone/>
              <a:defRPr>
                <a:solidFill>
                  <a:schemeClr val="tx1">
                    <a:tint val="75000"/>
                  </a:schemeClr>
                </a:solidFill>
              </a:defRPr>
            </a:lvl6pPr>
            <a:lvl7pPr marL="2539873" indent="0" algn="ctr">
              <a:buNone/>
              <a:defRPr>
                <a:solidFill>
                  <a:schemeClr val="tx1">
                    <a:tint val="75000"/>
                  </a:schemeClr>
                </a:solidFill>
              </a:defRPr>
            </a:lvl7pPr>
            <a:lvl8pPr marL="2963185" indent="0" algn="ctr">
              <a:buNone/>
              <a:defRPr>
                <a:solidFill>
                  <a:schemeClr val="tx1">
                    <a:tint val="75000"/>
                  </a:schemeClr>
                </a:solidFill>
              </a:defRPr>
            </a:lvl8pPr>
            <a:lvl9pPr marL="3386497"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1365616" y="4369668"/>
            <a:ext cx="834064" cy="1055934"/>
          </a:xfrm>
          <a:prstGeom prst="rect">
            <a:avLst/>
          </a:prstGeom>
        </p:spPr>
      </p:pic>
    </p:spTree>
    <p:extLst>
      <p:ext uri="{BB962C8B-B14F-4D97-AF65-F5344CB8AC3E}">
        <p14:creationId xmlns:p14="http://schemas.microsoft.com/office/powerpoint/2010/main" xmlns="" val="1071470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216000" y="841276"/>
            <a:ext cx="9720000" cy="523220"/>
          </a:xfrm>
          <a:noFill/>
        </p:spPr>
        <p:txBody>
          <a:bodyPr anchor="t">
            <a:spAutoFit/>
          </a:bodyPr>
          <a:lstStyle>
            <a:lvl1pPr algn="l">
              <a:defRPr sz="2800" b="1" cap="none" baseline="0">
                <a:solidFill>
                  <a:srgbClr val="0E1B8D"/>
                </a:solidFill>
                <a:latin typeface="+mj-lt"/>
              </a:defRPr>
            </a:lvl1pPr>
          </a:lstStyle>
          <a:p>
            <a:r>
              <a:rPr lang="en-US"/>
              <a:t>Click to edit Master title style</a:t>
            </a:r>
            <a:endParaRPr lang="en-GB" dirty="0"/>
          </a:p>
        </p:txBody>
      </p:sp>
      <p:sp>
        <p:nvSpPr>
          <p:cNvPr id="12" name="Content Placeholder 11"/>
          <p:cNvSpPr>
            <a:spLocks noGrp="1"/>
          </p:cNvSpPr>
          <p:nvPr>
            <p:ph sz="quarter" idx="10"/>
          </p:nvPr>
        </p:nvSpPr>
        <p:spPr>
          <a:xfrm>
            <a:off x="216000" y="1705372"/>
            <a:ext cx="3240001" cy="3240000"/>
          </a:xfrm>
        </p:spPr>
        <p:txBody>
          <a:bodyPr>
            <a:normAutofit/>
          </a:bodyPr>
          <a:lstStyle>
            <a:lvl1pPr marL="0" indent="0">
              <a:buNone/>
              <a:defRPr sz="2000"/>
            </a:lvl1pPr>
          </a:lstStyle>
          <a:p>
            <a:pPr lvl="0"/>
            <a:r>
              <a:rPr lang="en-US"/>
              <a:t>Click to edit Master text styles</a:t>
            </a:r>
          </a:p>
        </p:txBody>
      </p:sp>
      <p:sp>
        <p:nvSpPr>
          <p:cNvPr id="6" name="Content Placeholder 11"/>
          <p:cNvSpPr>
            <a:spLocks noGrp="1"/>
          </p:cNvSpPr>
          <p:nvPr>
            <p:ph sz="quarter" idx="11"/>
          </p:nvPr>
        </p:nvSpPr>
        <p:spPr>
          <a:xfrm>
            <a:off x="3711848" y="1705372"/>
            <a:ext cx="6224152" cy="3240000"/>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 name="Straight Connector 3"/>
          <p:cNvCxnSpPr/>
          <p:nvPr userDrawn="1"/>
        </p:nvCxnSpPr>
        <p:spPr>
          <a:xfrm>
            <a:off x="327472" y="1417340"/>
            <a:ext cx="9505056" cy="0"/>
          </a:xfrm>
          <a:prstGeom prst="line">
            <a:avLst/>
          </a:prstGeom>
          <a:ln w="28575">
            <a:solidFill>
              <a:srgbClr val="0E1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2136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sp>
        <p:nvSpPr>
          <p:cNvPr id="2" name="Title 1"/>
          <p:cNvSpPr>
            <a:spLocks noGrp="1"/>
          </p:cNvSpPr>
          <p:nvPr>
            <p:ph type="title"/>
          </p:nvPr>
        </p:nvSpPr>
        <p:spPr>
          <a:xfrm>
            <a:off x="216000" y="157201"/>
            <a:ext cx="9720000" cy="480053"/>
          </a:xfrm>
        </p:spPr>
        <p:txBody>
          <a:bodyPr anchor="t" anchorCtr="0">
            <a:noAutofit/>
          </a:bodyPr>
          <a:lstStyle>
            <a:lvl1pPr>
              <a:defRPr sz="2800" b="1">
                <a:solidFill>
                  <a:srgbClr val="0E1B8D"/>
                </a:solidFill>
                <a:latin typeface="+mj-lt"/>
              </a:defRPr>
            </a:lvl1pPr>
          </a:lstStyle>
          <a:p>
            <a:r>
              <a:rPr lang="en-US"/>
              <a:t>Click to edit Master title style</a:t>
            </a:r>
            <a:endParaRPr lang="en-GB" dirty="0"/>
          </a:p>
        </p:txBody>
      </p:sp>
      <p:sp>
        <p:nvSpPr>
          <p:cNvPr id="3" name="Content Placeholder 2"/>
          <p:cNvSpPr>
            <a:spLocks noGrp="1"/>
          </p:cNvSpPr>
          <p:nvPr>
            <p:ph idx="1"/>
          </p:nvPr>
        </p:nvSpPr>
        <p:spPr>
          <a:xfrm>
            <a:off x="216000" y="841276"/>
            <a:ext cx="9720000" cy="4404490"/>
          </a:xfrm>
        </p:spPr>
        <p:txBody>
          <a:bodyPr>
            <a:normAutofit/>
          </a:bodyPr>
          <a:lstStyle>
            <a:lvl1pPr marL="336592" indent="-336592">
              <a:spcBef>
                <a:spcPts val="556"/>
              </a:spcBef>
              <a:buSzPct val="90000"/>
              <a:defRPr sz="2400"/>
            </a:lvl1pPr>
            <a:lvl2pPr marL="658486" indent="-321895">
              <a:spcBef>
                <a:spcPts val="556"/>
              </a:spcBef>
              <a:buSzPct val="90000"/>
              <a:defRPr sz="2000"/>
            </a:lvl2pPr>
            <a:lvl3pPr marL="833396" indent="-174910">
              <a:spcBef>
                <a:spcPts val="556"/>
              </a:spcBef>
              <a:buFont typeface="Wingdings" panose="05000000000000000000" pitchFamily="2" charset="2"/>
              <a:buChar char="§"/>
              <a:defRPr sz="1800"/>
            </a:lvl3pPr>
            <a:lvl4pPr marL="1074449" indent="-241053">
              <a:spcBef>
                <a:spcPts val="556"/>
              </a:spcBef>
              <a:buFont typeface="Arial" panose="020B0604020202020204" pitchFamily="34" charset="0"/>
              <a:buChar char="•"/>
              <a:defRPr sz="1600"/>
            </a:lvl4pPr>
            <a:lvl5pPr marL="1249359" indent="-174910">
              <a:spcBef>
                <a:spcPts val="556"/>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778212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sp>
        <p:nvSpPr>
          <p:cNvPr id="2" name="Title 1"/>
          <p:cNvSpPr>
            <a:spLocks noGrp="1"/>
          </p:cNvSpPr>
          <p:nvPr>
            <p:ph type="title"/>
          </p:nvPr>
        </p:nvSpPr>
        <p:spPr>
          <a:xfrm>
            <a:off x="216000" y="157201"/>
            <a:ext cx="9720000" cy="480053"/>
          </a:xfrm>
        </p:spPr>
        <p:txBody>
          <a:bodyPr anchor="t" anchorCtr="0">
            <a:noAutofit/>
          </a:bodyPr>
          <a:lstStyle>
            <a:lvl1pPr>
              <a:defRPr sz="2800" b="1">
                <a:solidFill>
                  <a:srgbClr val="0E1B8D"/>
                </a:solidFill>
                <a:latin typeface="+mj-lt"/>
              </a:defRPr>
            </a:lvl1pPr>
          </a:lstStyle>
          <a:p>
            <a:r>
              <a:rPr lang="en-US"/>
              <a:t>Click to edit Master title style</a:t>
            </a:r>
            <a:endParaRPr lang="en-GB" dirty="0"/>
          </a:p>
        </p:txBody>
      </p:sp>
      <p:sp>
        <p:nvSpPr>
          <p:cNvPr id="3" name="Content Placeholder 2"/>
          <p:cNvSpPr>
            <a:spLocks noGrp="1"/>
          </p:cNvSpPr>
          <p:nvPr>
            <p:ph idx="1"/>
          </p:nvPr>
        </p:nvSpPr>
        <p:spPr>
          <a:xfrm>
            <a:off x="216000" y="841276"/>
            <a:ext cx="9720000" cy="4404490"/>
          </a:xfrm>
        </p:spPr>
        <p:txBody>
          <a:bodyPr>
            <a:normAutofit/>
          </a:bodyPr>
          <a:lstStyle>
            <a:lvl1pPr marL="336592" indent="-336592">
              <a:spcBef>
                <a:spcPts val="556"/>
              </a:spcBef>
              <a:buSzPct val="90000"/>
              <a:defRPr sz="2400"/>
            </a:lvl1pPr>
            <a:lvl2pPr marL="658486" indent="-321895">
              <a:spcBef>
                <a:spcPts val="556"/>
              </a:spcBef>
              <a:buSzPct val="90000"/>
              <a:defRPr sz="2000"/>
            </a:lvl2pPr>
            <a:lvl3pPr marL="833396" indent="-174910">
              <a:spcBef>
                <a:spcPts val="556"/>
              </a:spcBef>
              <a:buFont typeface="Wingdings" panose="05000000000000000000" pitchFamily="2" charset="2"/>
              <a:buChar char="§"/>
              <a:defRPr sz="1800"/>
            </a:lvl3pPr>
            <a:lvl4pPr marL="1074449" indent="-241053">
              <a:spcBef>
                <a:spcPts val="556"/>
              </a:spcBef>
              <a:buFont typeface="Arial" panose="020B0604020202020204" pitchFamily="34" charset="0"/>
              <a:buChar char="•"/>
              <a:defRPr sz="1600"/>
            </a:lvl4pPr>
            <a:lvl5pPr marL="1249359" indent="-174910">
              <a:spcBef>
                <a:spcPts val="556"/>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644870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3803094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p:cNvSpPr>
            <a:spLocks noGrp="1"/>
          </p:cNvSpPr>
          <p:nvPr>
            <p:ph type="title"/>
          </p:nvPr>
        </p:nvSpPr>
        <p:spPr>
          <a:xfrm>
            <a:off x="216000" y="157200"/>
            <a:ext cx="9721080" cy="523220"/>
          </a:xfrm>
          <a:noFill/>
          <a:ln>
            <a:noFill/>
          </a:ln>
        </p:spPr>
        <p:txBody>
          <a:bodyPr wrap="square" anchor="t" anchorCtr="0">
            <a:spAutoFit/>
          </a:bodyPr>
          <a:lstStyle>
            <a:lvl1pPr>
              <a:defRPr sz="2800">
                <a:latin typeface="+mj-lt"/>
              </a:defRPr>
            </a:lvl1pPr>
          </a:lstStyle>
          <a:p>
            <a:r>
              <a:rPr lang="en-US"/>
              <a:t>Click to edit Master title style</a:t>
            </a:r>
            <a:endParaRPr lang="en-GB" dirty="0"/>
          </a:p>
        </p:txBody>
      </p:sp>
      <p:sp>
        <p:nvSpPr>
          <p:cNvPr id="3" name="Content Placeholder 2"/>
          <p:cNvSpPr>
            <a:spLocks noGrp="1"/>
          </p:cNvSpPr>
          <p:nvPr>
            <p:ph sz="half" idx="1"/>
          </p:nvPr>
        </p:nvSpPr>
        <p:spPr>
          <a:xfrm>
            <a:off x="216000" y="913285"/>
            <a:ext cx="4536505" cy="4248471"/>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400">
                <a:latin typeface="+mn-lt"/>
              </a:defRPr>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40535" y="913285"/>
            <a:ext cx="4896545" cy="4248472"/>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400">
                <a:latin typeface="+mn-lt"/>
              </a:defRPr>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339934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21358925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9467" y="157200"/>
            <a:ext cx="8720969" cy="480053"/>
          </a:xfrm>
        </p:spPr>
        <p:txBody>
          <a:bodyPr anchor="t" anchorCtr="0"/>
          <a:lstStyle/>
          <a:p>
            <a:r>
              <a:rPr lang="en-US" smtClean="0"/>
              <a:t>Click to edit Master title style</a:t>
            </a:r>
            <a:endParaRPr lang="en-GB"/>
          </a:p>
        </p:txBody>
      </p:sp>
    </p:spTree>
    <p:extLst>
      <p:ext uri="{BB962C8B-B14F-4D97-AF65-F5344CB8AC3E}">
        <p14:creationId xmlns:p14="http://schemas.microsoft.com/office/powerpoint/2010/main" xmlns="" val="3506367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000" y="495300"/>
            <a:ext cx="9720000" cy="480131"/>
          </a:xfrm>
          <a:noFill/>
        </p:spPr>
        <p:txBody>
          <a:bodyPr anchor="t">
            <a:spAutoFit/>
          </a:bodyPr>
          <a:lstStyle>
            <a:lvl1pPr algn="l">
              <a:defRPr sz="2520" b="1" cap="none" baseline="0">
                <a:solidFill>
                  <a:srgbClr val="0E1B8D"/>
                </a:solidFill>
                <a:latin typeface="+mj-lt"/>
              </a:defRPr>
            </a:lvl1pPr>
          </a:lstStyle>
          <a:p>
            <a:r>
              <a:rPr lang="en-US" dirty="0"/>
              <a:t>Click to edit Master title style</a:t>
            </a:r>
            <a:endParaRPr lang="en-GB" dirty="0"/>
          </a:p>
        </p:txBody>
      </p:sp>
      <p:sp>
        <p:nvSpPr>
          <p:cNvPr id="12" name="Content Placeholder 11"/>
          <p:cNvSpPr>
            <a:spLocks noGrp="1"/>
          </p:cNvSpPr>
          <p:nvPr>
            <p:ph sz="quarter" idx="10"/>
          </p:nvPr>
        </p:nvSpPr>
        <p:spPr>
          <a:xfrm>
            <a:off x="216002" y="1705372"/>
            <a:ext cx="3240001" cy="3240000"/>
          </a:xfrm>
        </p:spPr>
        <p:txBody>
          <a:bodyPr>
            <a:normAutofit/>
          </a:bodyPr>
          <a:lstStyle>
            <a:lvl1pPr marL="0" indent="0">
              <a:buNone/>
              <a:defRPr sz="1800"/>
            </a:lvl1pPr>
          </a:lstStyle>
          <a:p>
            <a:pPr lvl="0"/>
            <a:r>
              <a:rPr lang="en-US"/>
              <a:t>Click to edit Master text styles</a:t>
            </a:r>
          </a:p>
        </p:txBody>
      </p:sp>
      <p:sp>
        <p:nvSpPr>
          <p:cNvPr id="6" name="Content Placeholder 11"/>
          <p:cNvSpPr>
            <a:spLocks noGrp="1"/>
          </p:cNvSpPr>
          <p:nvPr>
            <p:ph sz="quarter" idx="11"/>
          </p:nvPr>
        </p:nvSpPr>
        <p:spPr>
          <a:xfrm>
            <a:off x="3711848" y="1705372"/>
            <a:ext cx="6224152" cy="3240000"/>
          </a:xfrm>
        </p:spPr>
        <p:txBody>
          <a:bodyPr>
            <a:normAutofit/>
          </a:bodyPr>
          <a:lstStyle>
            <a:lvl1pPr>
              <a:defRPr sz="2160">
                <a:latin typeface="+mn-lt"/>
              </a:defRPr>
            </a:lvl1pPr>
            <a:lvl2pPr>
              <a:defRPr sz="1800">
                <a:latin typeface="+mn-lt"/>
              </a:defRPr>
            </a:lvl2pPr>
            <a:lvl3pPr>
              <a:defRPr sz="1620">
                <a:latin typeface="+mn-lt"/>
              </a:defRPr>
            </a:lvl3pPr>
            <a:lvl4pPr>
              <a:defRPr sz="1440">
                <a:latin typeface="+mn-lt"/>
              </a:defRPr>
            </a:lvl4pPr>
            <a:lvl5pPr>
              <a:defRPr sz="126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 name="Straight Connector 3"/>
          <p:cNvCxnSpPr/>
          <p:nvPr userDrawn="1"/>
        </p:nvCxnSpPr>
        <p:spPr>
          <a:xfrm>
            <a:off x="327472" y="1071364"/>
            <a:ext cx="9505056" cy="0"/>
          </a:xfrm>
          <a:prstGeom prst="line">
            <a:avLst/>
          </a:prstGeom>
          <a:ln w="28575">
            <a:solidFill>
              <a:srgbClr val="0E1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11826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53325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p:cNvSpPr>
            <a:spLocks noGrp="1"/>
          </p:cNvSpPr>
          <p:nvPr>
            <p:ph type="title"/>
          </p:nvPr>
        </p:nvSpPr>
        <p:spPr>
          <a:xfrm>
            <a:off x="216000" y="157200"/>
            <a:ext cx="9721080" cy="523220"/>
          </a:xfrm>
          <a:noFill/>
          <a:ln>
            <a:noFill/>
          </a:ln>
        </p:spPr>
        <p:txBody>
          <a:bodyPr wrap="square" anchor="t" anchorCtr="0">
            <a:spAutoFit/>
          </a:bodyPr>
          <a:lstStyle>
            <a:lvl1pPr>
              <a:defRPr sz="2800">
                <a:latin typeface="+mj-lt"/>
              </a:defRPr>
            </a:lvl1pPr>
          </a:lstStyle>
          <a:p>
            <a:r>
              <a:rPr lang="en-US"/>
              <a:t>Click to edit Master title style</a:t>
            </a:r>
            <a:endParaRPr lang="en-GB" dirty="0"/>
          </a:p>
        </p:txBody>
      </p:sp>
      <p:sp>
        <p:nvSpPr>
          <p:cNvPr id="3" name="Content Placeholder 2"/>
          <p:cNvSpPr>
            <a:spLocks noGrp="1"/>
          </p:cNvSpPr>
          <p:nvPr>
            <p:ph sz="half" idx="1"/>
          </p:nvPr>
        </p:nvSpPr>
        <p:spPr>
          <a:xfrm>
            <a:off x="216000" y="913285"/>
            <a:ext cx="4536505" cy="4248471"/>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400">
                <a:latin typeface="+mn-lt"/>
              </a:defRPr>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40535" y="913285"/>
            <a:ext cx="4896545" cy="4248472"/>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400">
                <a:latin typeface="+mn-lt"/>
              </a:defRPr>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89062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292924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8000" y="5296959"/>
            <a:ext cx="2370667" cy="304271"/>
          </a:xfrm>
          <a:prstGeom prst="rect">
            <a:avLst/>
          </a:prstGeom>
        </p:spPr>
        <p:txBody>
          <a:bodyPr/>
          <a:lstStyle/>
          <a:p>
            <a:fld id="{4409DDEA-EAA0-4E73-99E5-A5D2A393D5CD}" type="datetime1">
              <a:rPr lang="en-US" smtClean="0"/>
              <a:pPr/>
              <a:t>11/28/2019</a:t>
            </a:fld>
            <a:endParaRPr lang="en-US" dirty="0"/>
          </a:p>
        </p:txBody>
      </p:sp>
      <p:sp>
        <p:nvSpPr>
          <p:cNvPr id="3" name="Footer Placeholder 2"/>
          <p:cNvSpPr>
            <a:spLocks noGrp="1"/>
          </p:cNvSpPr>
          <p:nvPr>
            <p:ph type="ftr" sz="quarter" idx="11"/>
          </p:nvPr>
        </p:nvSpPr>
        <p:spPr>
          <a:xfrm>
            <a:off x="3471334" y="5296959"/>
            <a:ext cx="3217333" cy="304271"/>
          </a:xfrm>
          <a:prstGeom prst="rect">
            <a:avLst/>
          </a:prstGeom>
        </p:spPr>
        <p:txBody>
          <a:bodyPr/>
          <a:lstStyle/>
          <a:p>
            <a:endParaRPr lang="en-US" dirty="0"/>
          </a:p>
        </p:txBody>
      </p:sp>
      <p:sp>
        <p:nvSpPr>
          <p:cNvPr id="4" name="Slide Number Placeholder 3"/>
          <p:cNvSpPr>
            <a:spLocks noGrp="1"/>
          </p:cNvSpPr>
          <p:nvPr>
            <p:ph type="sldNum" sz="quarter" idx="12"/>
          </p:nvPr>
        </p:nvSpPr>
        <p:spPr>
          <a:xfrm>
            <a:off x="7281333" y="5296959"/>
            <a:ext cx="2370667" cy="304271"/>
          </a:xfrm>
          <a:prstGeom prst="rect">
            <a:avLst/>
          </a:prstGeom>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2772966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000" y="841276"/>
            <a:ext cx="9720000" cy="523220"/>
          </a:xfrm>
          <a:noFill/>
        </p:spPr>
        <p:txBody>
          <a:bodyPr anchor="t">
            <a:spAutoFit/>
          </a:bodyPr>
          <a:lstStyle>
            <a:lvl1pPr algn="l">
              <a:defRPr sz="2800" b="1" cap="none" baseline="0">
                <a:solidFill>
                  <a:srgbClr val="0E1B8D"/>
                </a:solidFill>
                <a:latin typeface="+mj-lt"/>
              </a:defRPr>
            </a:lvl1pPr>
          </a:lstStyle>
          <a:p>
            <a:r>
              <a:rPr lang="en-US"/>
              <a:t>Click to edit Master title style</a:t>
            </a:r>
            <a:endParaRPr lang="en-GB" dirty="0"/>
          </a:p>
        </p:txBody>
      </p:sp>
      <p:sp>
        <p:nvSpPr>
          <p:cNvPr id="12" name="Content Placeholder 11"/>
          <p:cNvSpPr>
            <a:spLocks noGrp="1"/>
          </p:cNvSpPr>
          <p:nvPr>
            <p:ph sz="quarter" idx="10"/>
          </p:nvPr>
        </p:nvSpPr>
        <p:spPr>
          <a:xfrm>
            <a:off x="216000" y="1705372"/>
            <a:ext cx="3240001" cy="3240000"/>
          </a:xfrm>
        </p:spPr>
        <p:txBody>
          <a:bodyPr>
            <a:normAutofit/>
          </a:bodyPr>
          <a:lstStyle>
            <a:lvl1pPr marL="0" indent="0">
              <a:buNone/>
              <a:defRPr sz="2000"/>
            </a:lvl1pPr>
          </a:lstStyle>
          <a:p>
            <a:pPr lvl="0"/>
            <a:r>
              <a:rPr lang="en-US"/>
              <a:t>Click to edit Master text styles</a:t>
            </a:r>
          </a:p>
        </p:txBody>
      </p:sp>
      <p:sp>
        <p:nvSpPr>
          <p:cNvPr id="6" name="Content Placeholder 11"/>
          <p:cNvSpPr>
            <a:spLocks noGrp="1"/>
          </p:cNvSpPr>
          <p:nvPr>
            <p:ph sz="quarter" idx="11"/>
          </p:nvPr>
        </p:nvSpPr>
        <p:spPr>
          <a:xfrm>
            <a:off x="3711848" y="1705372"/>
            <a:ext cx="6224152" cy="3240000"/>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 name="Straight Connector 3"/>
          <p:cNvCxnSpPr/>
          <p:nvPr userDrawn="1"/>
        </p:nvCxnSpPr>
        <p:spPr>
          <a:xfrm>
            <a:off x="327472" y="1417340"/>
            <a:ext cx="9505056" cy="0"/>
          </a:xfrm>
          <a:prstGeom prst="line">
            <a:avLst/>
          </a:prstGeom>
          <a:ln w="28575">
            <a:solidFill>
              <a:srgbClr val="0E1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2902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BE856B-F983-4BAC-BFB5-CAC7B211EC16}"/>
              </a:ext>
            </a:extLst>
          </p:cNvPr>
          <p:cNvSpPr>
            <a:spLocks noGrp="1"/>
          </p:cNvSpPr>
          <p:nvPr>
            <p:ph type="ctrTitle"/>
          </p:nvPr>
        </p:nvSpPr>
        <p:spPr>
          <a:xfrm>
            <a:off x="1270000" y="935302"/>
            <a:ext cx="7620000" cy="1989667"/>
          </a:xfrm>
          <a:prstGeom prst="rect">
            <a:avLst/>
          </a:prstGeom>
        </p:spPr>
        <p:txBody>
          <a:bodyPr anchor="b"/>
          <a:lstStyle>
            <a:lvl1pPr marL="0" algn="l" defTabSz="705493" rtl="0" eaLnBrk="1" latinLnBrk="0" hangingPunct="1">
              <a:spcBef>
                <a:spcPct val="0"/>
              </a:spcBef>
              <a:buNone/>
              <a:defRPr lang="en-ZA" sz="2667" b="1" kern="1200" dirty="0">
                <a:solidFill>
                  <a:srgbClr val="0E1B8D"/>
                </a:solidFill>
                <a:latin typeface="Montserrat"/>
                <a:ea typeface="+mj-ea"/>
                <a:cs typeface="Segoe UI Semibold" panose="020B0702040204020203" pitchFamily="34" charset="0"/>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xmlns="" id="{2E48342C-D493-4384-8B33-880BDC6034CE}"/>
              </a:ext>
            </a:extLst>
          </p:cNvPr>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Click to edit Master subtitle style</a:t>
            </a:r>
            <a:endParaRPr lang="en-ZA" dirty="0"/>
          </a:p>
        </p:txBody>
      </p:sp>
      <p:sp>
        <p:nvSpPr>
          <p:cNvPr id="4" name="Date Placeholder 3">
            <a:extLst>
              <a:ext uri="{FF2B5EF4-FFF2-40B4-BE49-F238E27FC236}">
                <a16:creationId xmlns:a16="http://schemas.microsoft.com/office/drawing/2014/main" xmlns="" id="{8E3B2850-6FB4-4852-9183-03192B6B63F0}"/>
              </a:ext>
            </a:extLst>
          </p:cNvPr>
          <p:cNvSpPr>
            <a:spLocks noGrp="1"/>
          </p:cNvSpPr>
          <p:nvPr>
            <p:ph type="dt" sz="half" idx="10"/>
          </p:nvPr>
        </p:nvSpPr>
        <p:spPr/>
        <p:txBody>
          <a:bodyPr/>
          <a:lstStyle/>
          <a:p>
            <a:fld id="{7263F5F6-725C-4A53-918E-A423ADCE9415}" type="datetimeFigureOut">
              <a:rPr lang="en-ZA" smtClean="0"/>
              <a:pPr/>
              <a:t>2019/11/28</a:t>
            </a:fld>
            <a:endParaRPr lang="en-ZA" dirty="0"/>
          </a:p>
        </p:txBody>
      </p:sp>
      <p:sp>
        <p:nvSpPr>
          <p:cNvPr id="5" name="Footer Placeholder 4">
            <a:extLst>
              <a:ext uri="{FF2B5EF4-FFF2-40B4-BE49-F238E27FC236}">
                <a16:creationId xmlns:a16="http://schemas.microsoft.com/office/drawing/2014/main" xmlns="" id="{AA1B1197-4E07-446E-ABE4-9046D4E70295}"/>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03F43DBD-B527-43C9-A990-27F8DC0A9F26}"/>
              </a:ext>
            </a:extLst>
          </p:cNvPr>
          <p:cNvSpPr>
            <a:spLocks noGrp="1"/>
          </p:cNvSpPr>
          <p:nvPr>
            <p:ph type="sldNum" sz="quarter" idx="12"/>
          </p:nvPr>
        </p:nvSpPr>
        <p:spPr/>
        <p:txBody>
          <a:bodyPr/>
          <a:lstStyle/>
          <a:p>
            <a:fld id="{AEC15BDE-8544-4BA6-87D1-723F830E8B1E}" type="slidenum">
              <a:rPr lang="en-ZA" smtClean="0"/>
              <a:pPr/>
              <a:t>‹#›</a:t>
            </a:fld>
            <a:endParaRPr lang="en-ZA" dirty="0"/>
          </a:p>
        </p:txBody>
      </p:sp>
    </p:spTree>
    <p:extLst>
      <p:ext uri="{BB962C8B-B14F-4D97-AF65-F5344CB8AC3E}">
        <p14:creationId xmlns:p14="http://schemas.microsoft.com/office/powerpoint/2010/main" xmlns="" val="206123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1.jpeg"/><Relationship Id="rId4" Type="http://schemas.openxmlformats.org/officeDocument/2006/relationships/slideLayout" Target="../slideLayouts/slideLayout31.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p:cNvPicPr>
          <p:nvPr/>
        </p:nvPicPr>
        <p:blipFill rotWithShape="1">
          <a:blip r:embed="rId10" cstate="email">
            <a:extLst>
              <a:ext uri="{28A0092B-C50C-407E-A947-70E740481C1C}">
                <a14:useLocalDpi xmlns:a14="http://schemas.microsoft.com/office/drawing/2010/main" xmlns=""/>
              </a:ext>
            </a:extLst>
          </a:blip>
          <a:srcRect b="-1"/>
          <a:stretch/>
        </p:blipFill>
        <p:spPr>
          <a:xfrm>
            <a:off x="1" y="5438950"/>
            <a:ext cx="10159999" cy="276050"/>
          </a:xfrm>
          <a:prstGeom prst="rect">
            <a:avLst/>
          </a:prstGeom>
          <a:noFill/>
          <a:ln>
            <a:noFill/>
          </a:ln>
        </p:spPr>
      </p:pic>
      <p:sp>
        <p:nvSpPr>
          <p:cNvPr id="4" name="Rectangle 3"/>
          <p:cNvSpPr/>
          <p:nvPr/>
        </p:nvSpPr>
        <p:spPr>
          <a:xfrm>
            <a:off x="183456" y="5469253"/>
            <a:ext cx="1368152" cy="208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ZA" sz="1400" dirty="0">
                <a:solidFill>
                  <a:schemeClr val="bg1"/>
                </a:solidFill>
                <a:latin typeface="+mn-lt"/>
                <a:cs typeface="Segoe UI" panose="020B0502040204020203" pitchFamily="34" charset="0"/>
              </a:rPr>
              <a:t>SITA SOC Ltd</a:t>
            </a:r>
            <a:endParaRPr lang="en-GB" sz="1400" dirty="0">
              <a:solidFill>
                <a:schemeClr val="bg1"/>
              </a:solidFill>
              <a:latin typeface="+mn-lt"/>
              <a:cs typeface="Segoe UI" panose="020B0502040204020203" pitchFamily="34" charset="0"/>
            </a:endParaRPr>
          </a:p>
        </p:txBody>
      </p:sp>
      <p:sp>
        <p:nvSpPr>
          <p:cNvPr id="2" name="Title Placeholder 1"/>
          <p:cNvSpPr>
            <a:spLocks noGrp="1"/>
          </p:cNvSpPr>
          <p:nvPr>
            <p:ph type="title"/>
          </p:nvPr>
        </p:nvSpPr>
        <p:spPr>
          <a:xfrm>
            <a:off x="216000" y="157200"/>
            <a:ext cx="9720000" cy="523220"/>
          </a:xfrm>
          <a:prstGeom prst="rect">
            <a:avLst/>
          </a:prstGeom>
          <a:noFill/>
          <a:ln cmpd="sng">
            <a:noFill/>
          </a:ln>
        </p:spPr>
        <p:txBody>
          <a:bodyPr vert="horz" lIns="91440" tIns="45720" rIns="91440" bIns="4572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216000" y="834974"/>
            <a:ext cx="9720000" cy="44707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cNvSpPr txBox="1">
            <a:spLocks/>
          </p:cNvSpPr>
          <p:nvPr/>
        </p:nvSpPr>
        <p:spPr>
          <a:xfrm>
            <a:off x="9472488" y="5469253"/>
            <a:ext cx="480054" cy="208569"/>
          </a:xfrm>
          <a:prstGeom prst="rect">
            <a:avLst/>
          </a:prstGeom>
        </p:spPr>
        <p:txBody>
          <a:bodyPr vert="horz" wrap="square" lIns="0" tIns="0" rIns="0" bIns="0" rtlCol="0" anchor="b">
            <a:noAutofit/>
          </a:bodyPr>
          <a:lstStyle>
            <a:defPPr>
              <a:defRPr lang="en-US"/>
            </a:defPPr>
            <a:lvl1pPr>
              <a:defRPr sz="1000" baseline="0">
                <a:latin typeface="+mn-lt"/>
              </a:defRPr>
            </a:lvl1pPr>
          </a:lstStyle>
          <a:p>
            <a:pPr algn="r" defTabSz="846625">
              <a:buClrTx/>
              <a:buSzTx/>
              <a:buFontTx/>
              <a:buNone/>
            </a:pPr>
            <a:fld id="{42C328C1-A84F-4A39-A664-DBA00541A8C6}" type="slidenum">
              <a:rPr lang="en-US" sz="1400" b="0" smtClean="0">
                <a:solidFill>
                  <a:schemeClr val="bg1"/>
                </a:solidFill>
                <a:latin typeface="Calibri" panose="020F0502020204030204" pitchFamily="34" charset="0"/>
                <a:ea typeface="ＭＳ Ｐゴシック"/>
              </a:rPr>
              <a:pPr algn="r" defTabSz="846625">
                <a:buClrTx/>
                <a:buSzTx/>
                <a:buFontTx/>
                <a:buNone/>
              </a:pPr>
              <a:t>‹#›</a:t>
            </a:fld>
            <a:endParaRPr lang="en-US" sz="1400" b="0" dirty="0">
              <a:solidFill>
                <a:schemeClr val="bg1"/>
              </a:solidFill>
              <a:latin typeface="Calibri" panose="020F0502020204030204" pitchFamily="34" charset="0"/>
              <a:ea typeface="ＭＳ Ｐゴシック"/>
            </a:endParaRPr>
          </a:p>
        </p:txBody>
      </p:sp>
    </p:spTree>
    <p:extLst>
      <p:ext uri="{BB962C8B-B14F-4D97-AF65-F5344CB8AC3E}">
        <p14:creationId xmlns:p14="http://schemas.microsoft.com/office/powerpoint/2010/main" xmlns="" val="1565168598"/>
      </p:ext>
    </p:extLst>
  </p:cSld>
  <p:clrMap bg1="lt1" tx1="dk1" bg2="lt2" tx2="dk2" accent1="accent1" accent2="accent2" accent3="accent3" accent4="accent4" accent5="accent5" accent6="accent6" hlink="hlink" folHlink="folHlink"/>
  <p:sldLayoutIdLst>
    <p:sldLayoutId id="2147483667" r:id="rId1"/>
    <p:sldLayoutId id="2147483651" r:id="rId2"/>
    <p:sldLayoutId id="2147483650" r:id="rId3"/>
    <p:sldLayoutId id="2147483660" r:id="rId4"/>
    <p:sldLayoutId id="2147483652" r:id="rId5"/>
    <p:sldLayoutId id="2147483668" r:id="rId6"/>
    <p:sldLayoutId id="2147483669" r:id="rId7"/>
    <p:sldLayoutId id="2147483670" r:id="rId8"/>
  </p:sldLayoutIdLst>
  <p:hf hdr="0" ftr="0" dt="0"/>
  <p:txStyles>
    <p:titleStyle>
      <a:lvl1pPr algn="l" defTabSz="846625" rtl="0" eaLnBrk="1" latinLnBrk="0" hangingPunct="1">
        <a:spcBef>
          <a:spcPct val="0"/>
        </a:spcBef>
        <a:buNone/>
        <a:defRPr sz="2800" b="1" kern="1200">
          <a:solidFill>
            <a:srgbClr val="0E1B8D"/>
          </a:solidFill>
          <a:latin typeface="+mj-lt"/>
          <a:ea typeface="+mj-ea"/>
          <a:cs typeface="Segoe UI Semibold" panose="020B0702040204020203" pitchFamily="34" charset="0"/>
        </a:defRPr>
      </a:lvl1pPr>
    </p:titleStyle>
    <p:bodyStyle>
      <a:lvl1pPr marL="317485" indent="-317485" algn="l" defTabSz="846625" rtl="0" eaLnBrk="1" latinLnBrk="0" hangingPunct="1">
        <a:spcBef>
          <a:spcPts val="556"/>
        </a:spcBef>
        <a:buSzPct val="90000"/>
        <a:buFont typeface="Wingdings" panose="05000000000000000000" pitchFamily="2" charset="2"/>
        <a:buChar char="v"/>
        <a:defRPr sz="2400" kern="1200">
          <a:solidFill>
            <a:schemeClr val="tx1"/>
          </a:solidFill>
          <a:latin typeface="+mn-lt"/>
          <a:ea typeface="+mn-ea"/>
          <a:cs typeface="Segoe UI Light" panose="020B0502040204020203" pitchFamily="34" charset="0"/>
        </a:defRPr>
      </a:lvl1pPr>
      <a:lvl2pPr marL="658486" indent="-321895" algn="l" defTabSz="846625" rtl="0" eaLnBrk="1" latinLnBrk="0" hangingPunct="1">
        <a:spcBef>
          <a:spcPts val="556"/>
        </a:spcBef>
        <a:buSzPct val="90000"/>
        <a:buFont typeface="Wingdings" panose="05000000000000000000" pitchFamily="2" charset="2"/>
        <a:buChar char="Ø"/>
        <a:defRPr sz="2000" kern="1200">
          <a:solidFill>
            <a:schemeClr val="tx1"/>
          </a:solidFill>
          <a:latin typeface="+mn-lt"/>
          <a:ea typeface="+mn-ea"/>
          <a:cs typeface="Segoe UI Light" panose="020B0502040204020203" pitchFamily="34" charset="0"/>
        </a:defRPr>
      </a:lvl2pPr>
      <a:lvl3pPr marL="833396" indent="-174910" algn="l" defTabSz="846625" rtl="0" eaLnBrk="1" latinLnBrk="0" hangingPunct="1">
        <a:spcBef>
          <a:spcPts val="556"/>
        </a:spcBef>
        <a:buFont typeface="Wingdings" panose="05000000000000000000" pitchFamily="2" charset="2"/>
        <a:buChar char="§"/>
        <a:defRPr sz="1800" kern="1200">
          <a:solidFill>
            <a:schemeClr val="tx1"/>
          </a:solidFill>
          <a:latin typeface="+mn-lt"/>
          <a:ea typeface="+mn-ea"/>
          <a:cs typeface="Segoe UI Light" panose="020B0502040204020203" pitchFamily="34" charset="0"/>
        </a:defRPr>
      </a:lvl3pPr>
      <a:lvl4pPr marL="995078" indent="-161682" algn="l" defTabSz="846625" rtl="0" eaLnBrk="1" latinLnBrk="0" hangingPunct="1">
        <a:spcBef>
          <a:spcPts val="556"/>
        </a:spcBef>
        <a:buFont typeface="Arial" panose="020B0604020202020204" pitchFamily="34" charset="0"/>
        <a:buChar char="•"/>
        <a:defRPr sz="1600" kern="1200">
          <a:solidFill>
            <a:schemeClr val="tx1"/>
          </a:solidFill>
          <a:latin typeface="+mn-lt"/>
          <a:ea typeface="+mn-ea"/>
          <a:cs typeface="Segoe UI Light" panose="020B0502040204020203" pitchFamily="34" charset="0"/>
        </a:defRPr>
      </a:lvl4pPr>
      <a:lvl5pPr marL="1168518" indent="-173440" algn="l" defTabSz="846625" rtl="0" eaLnBrk="1" latinLnBrk="0" hangingPunct="1">
        <a:spcBef>
          <a:spcPts val="556"/>
        </a:spcBef>
        <a:buFont typeface="Arial" panose="020B0604020202020204" pitchFamily="34" charset="0"/>
        <a:buChar char="•"/>
        <a:defRPr sz="1400" kern="1200">
          <a:solidFill>
            <a:schemeClr val="tx1"/>
          </a:solidFill>
          <a:latin typeface="+mn-lt"/>
          <a:ea typeface="+mn-ea"/>
          <a:cs typeface="Segoe UI Light" panose="020B0502040204020203" pitchFamily="34" charset="0"/>
        </a:defRPr>
      </a:lvl5pPr>
      <a:lvl6pPr marL="2328217"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6pPr>
      <a:lvl7pPr marL="2751529"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7pPr>
      <a:lvl8pPr marL="3174842"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8pPr>
      <a:lvl9pPr marL="3598153"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9pPr>
    </p:bodyStyle>
    <p:otherStyle>
      <a:defPPr>
        <a:defRPr lang="en-US"/>
      </a:defPPr>
      <a:lvl1pPr marL="0" algn="l" defTabSz="846625" rtl="0" eaLnBrk="1" latinLnBrk="0" hangingPunct="1">
        <a:defRPr sz="1667" kern="1200">
          <a:solidFill>
            <a:schemeClr val="tx1"/>
          </a:solidFill>
          <a:latin typeface="+mn-lt"/>
          <a:ea typeface="+mn-ea"/>
          <a:cs typeface="+mn-cs"/>
        </a:defRPr>
      </a:lvl1pPr>
      <a:lvl2pPr marL="423312" algn="l" defTabSz="846625" rtl="0" eaLnBrk="1" latinLnBrk="0" hangingPunct="1">
        <a:defRPr sz="1667" kern="1200">
          <a:solidFill>
            <a:schemeClr val="tx1"/>
          </a:solidFill>
          <a:latin typeface="+mn-lt"/>
          <a:ea typeface="+mn-ea"/>
          <a:cs typeface="+mn-cs"/>
        </a:defRPr>
      </a:lvl2pPr>
      <a:lvl3pPr marL="846625" algn="l" defTabSz="846625" rtl="0" eaLnBrk="1" latinLnBrk="0" hangingPunct="1">
        <a:defRPr sz="1667" kern="1200">
          <a:solidFill>
            <a:schemeClr val="tx1"/>
          </a:solidFill>
          <a:latin typeface="+mn-lt"/>
          <a:ea typeface="+mn-ea"/>
          <a:cs typeface="+mn-cs"/>
        </a:defRPr>
      </a:lvl3pPr>
      <a:lvl4pPr marL="1269936" algn="l" defTabSz="846625" rtl="0" eaLnBrk="1" latinLnBrk="0" hangingPunct="1">
        <a:defRPr sz="1667" kern="1200">
          <a:solidFill>
            <a:schemeClr val="tx1"/>
          </a:solidFill>
          <a:latin typeface="+mn-lt"/>
          <a:ea typeface="+mn-ea"/>
          <a:cs typeface="+mn-cs"/>
        </a:defRPr>
      </a:lvl4pPr>
      <a:lvl5pPr marL="1693249" algn="l" defTabSz="846625" rtl="0" eaLnBrk="1" latinLnBrk="0" hangingPunct="1">
        <a:defRPr sz="1667" kern="1200">
          <a:solidFill>
            <a:schemeClr val="tx1"/>
          </a:solidFill>
          <a:latin typeface="+mn-lt"/>
          <a:ea typeface="+mn-ea"/>
          <a:cs typeface="+mn-cs"/>
        </a:defRPr>
      </a:lvl5pPr>
      <a:lvl6pPr marL="2116561" algn="l" defTabSz="846625" rtl="0" eaLnBrk="1" latinLnBrk="0" hangingPunct="1">
        <a:defRPr sz="1667" kern="1200">
          <a:solidFill>
            <a:schemeClr val="tx1"/>
          </a:solidFill>
          <a:latin typeface="+mn-lt"/>
          <a:ea typeface="+mn-ea"/>
          <a:cs typeface="+mn-cs"/>
        </a:defRPr>
      </a:lvl6pPr>
      <a:lvl7pPr marL="2539873" algn="l" defTabSz="846625" rtl="0" eaLnBrk="1" latinLnBrk="0" hangingPunct="1">
        <a:defRPr sz="1667" kern="1200">
          <a:solidFill>
            <a:schemeClr val="tx1"/>
          </a:solidFill>
          <a:latin typeface="+mn-lt"/>
          <a:ea typeface="+mn-ea"/>
          <a:cs typeface="+mn-cs"/>
        </a:defRPr>
      </a:lvl7pPr>
      <a:lvl8pPr marL="2963185" algn="l" defTabSz="846625" rtl="0" eaLnBrk="1" latinLnBrk="0" hangingPunct="1">
        <a:defRPr sz="1667" kern="1200">
          <a:solidFill>
            <a:schemeClr val="tx1"/>
          </a:solidFill>
          <a:latin typeface="+mn-lt"/>
          <a:ea typeface="+mn-ea"/>
          <a:cs typeface="+mn-cs"/>
        </a:defRPr>
      </a:lvl8pPr>
      <a:lvl9pPr marL="3386497" algn="l" defTabSz="846625" rtl="0" eaLnBrk="1" latinLnBrk="0" hangingPunct="1">
        <a:defRPr sz="16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F50561-8415-44E2-A5BC-533779A4626A}"/>
              </a:ext>
            </a:extLst>
          </p:cNvPr>
          <p:cNvSpPr>
            <a:spLocks noGrp="1"/>
          </p:cNvSpPr>
          <p:nvPr>
            <p:ph type="title"/>
          </p:nvPr>
        </p:nvSpPr>
        <p:spPr>
          <a:xfrm>
            <a:off x="698500" y="304271"/>
            <a:ext cx="8763000" cy="1104636"/>
          </a:xfrm>
          <a:prstGeom prst="rect">
            <a:avLst/>
          </a:prstGeom>
        </p:spPr>
        <p:txBody>
          <a:bodyPr vert="horz" lIns="91440" tIns="45720" rIns="91440" bIns="45720" rtlCol="0" anchor="ctr">
            <a:noAutofit/>
          </a:body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xmlns="" id="{8B7F4C90-6EB9-4DEF-ACFE-FD25C9F21C2F}"/>
              </a:ext>
            </a:extLst>
          </p:cNvPr>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xmlns="" id="{1DC48763-2DF7-4865-8BF9-EA37758D1A94}"/>
              </a:ext>
            </a:extLst>
          </p:cNvPr>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7263F5F6-725C-4A53-918E-A423ADCE9415}" type="datetimeFigureOut">
              <a:rPr lang="en-ZA" smtClean="0"/>
              <a:pPr/>
              <a:t>2019/11/28</a:t>
            </a:fld>
            <a:endParaRPr lang="en-ZA" dirty="0"/>
          </a:p>
        </p:txBody>
      </p:sp>
      <p:sp>
        <p:nvSpPr>
          <p:cNvPr id="5" name="Footer Placeholder 4">
            <a:extLst>
              <a:ext uri="{FF2B5EF4-FFF2-40B4-BE49-F238E27FC236}">
                <a16:creationId xmlns:a16="http://schemas.microsoft.com/office/drawing/2014/main" xmlns="" id="{F25A48B2-9180-4A45-AC97-DE8B63FA9599}"/>
              </a:ext>
            </a:extLst>
          </p:cNvPr>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xmlns="" id="{41FDD0B9-287C-422F-9727-DCB5861174FC}"/>
              </a:ext>
            </a:extLst>
          </p:cNvPr>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AEC15BDE-8544-4BA6-87D1-723F830E8B1E}" type="slidenum">
              <a:rPr lang="en-ZA" smtClean="0"/>
              <a:pPr/>
              <a:t>‹#›</a:t>
            </a:fld>
            <a:endParaRPr lang="en-ZA" dirty="0"/>
          </a:p>
        </p:txBody>
      </p:sp>
    </p:spTree>
    <p:extLst>
      <p:ext uri="{BB962C8B-B14F-4D97-AF65-F5344CB8AC3E}">
        <p14:creationId xmlns:p14="http://schemas.microsoft.com/office/powerpoint/2010/main" xmlns="" val="424967799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marL="0" algn="l" defTabSz="705493" rtl="0" eaLnBrk="1" latinLnBrk="0" hangingPunct="1">
        <a:lnSpc>
          <a:spcPct val="90000"/>
        </a:lnSpc>
        <a:spcBef>
          <a:spcPct val="0"/>
        </a:spcBef>
        <a:buNone/>
        <a:defRPr lang="en-ZA" sz="2667" b="1" kern="1200" dirty="0">
          <a:solidFill>
            <a:srgbClr val="0E1B8D"/>
          </a:solidFill>
          <a:latin typeface="Montserrat"/>
          <a:ea typeface="+mj-ea"/>
          <a:cs typeface="Segoe UI Semibold" panose="020B0702040204020203" pitchFamily="34" charset="0"/>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ontserra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ontserra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ontserra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ontserra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ontserra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83456" y="5469255"/>
            <a:ext cx="1368152" cy="208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61756"/>
            <a:r>
              <a:rPr lang="en-ZA" sz="1166" dirty="0">
                <a:solidFill>
                  <a:prstClr val="white"/>
                </a:solidFill>
                <a:cs typeface="Segoe UI" panose="020B0502040204020203" pitchFamily="34" charset="0"/>
              </a:rPr>
              <a:t>SITA SOC Ltd</a:t>
            </a:r>
            <a:endParaRPr lang="en-GB" sz="1166" dirty="0">
              <a:solidFill>
                <a:prstClr val="white"/>
              </a:solidFill>
              <a:cs typeface="Segoe UI" panose="020B0502040204020203" pitchFamily="34" charset="0"/>
            </a:endParaRPr>
          </a:p>
        </p:txBody>
      </p:sp>
      <p:sp>
        <p:nvSpPr>
          <p:cNvPr id="3" name="Text Placeholder 2"/>
          <p:cNvSpPr>
            <a:spLocks noGrp="1"/>
          </p:cNvSpPr>
          <p:nvPr>
            <p:ph type="body" idx="1"/>
          </p:nvPr>
        </p:nvSpPr>
        <p:spPr>
          <a:xfrm>
            <a:off x="216000" y="834975"/>
            <a:ext cx="9720000" cy="44707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cNvSpPr txBox="1">
            <a:spLocks/>
          </p:cNvSpPr>
          <p:nvPr/>
        </p:nvSpPr>
        <p:spPr>
          <a:xfrm>
            <a:off x="9472490" y="5469255"/>
            <a:ext cx="480054" cy="208569"/>
          </a:xfrm>
          <a:prstGeom prst="rect">
            <a:avLst/>
          </a:prstGeom>
        </p:spPr>
        <p:txBody>
          <a:bodyPr vert="horz" wrap="square" lIns="0" tIns="0" rIns="0" bIns="0" rtlCol="0" anchor="b">
            <a:noAutofit/>
          </a:bodyPr>
          <a:lstStyle>
            <a:defPPr>
              <a:defRPr lang="en-US"/>
            </a:defPPr>
            <a:lvl1pPr>
              <a:defRPr sz="1000" baseline="0">
                <a:latin typeface="+mn-lt"/>
              </a:defRPr>
            </a:lvl1pPr>
          </a:lstStyle>
          <a:p>
            <a:pPr algn="r" defTabSz="705295"/>
            <a:fld id="{42C328C1-A84F-4A39-A664-DBA00541A8C6}" type="slidenum">
              <a:rPr lang="en-US" sz="1166" smtClean="0">
                <a:solidFill>
                  <a:prstClr val="white"/>
                </a:solidFill>
                <a:latin typeface="Calibri" panose="020F0502020204030204" pitchFamily="34" charset="0"/>
                <a:ea typeface="ＭＳ Ｐゴシック"/>
              </a:rPr>
              <a:pPr algn="r" defTabSz="705295"/>
              <a:t>‹#›</a:t>
            </a:fld>
            <a:endParaRPr lang="en-US" sz="1166" dirty="0">
              <a:solidFill>
                <a:prstClr val="white"/>
              </a:solidFill>
              <a:latin typeface="Calibri" panose="020F0502020204030204" pitchFamily="34" charset="0"/>
              <a:ea typeface="ＭＳ Ｐゴシック"/>
            </a:endParaRPr>
          </a:p>
        </p:txBody>
      </p:sp>
    </p:spTree>
    <p:extLst>
      <p:ext uri="{BB962C8B-B14F-4D97-AF65-F5344CB8AC3E}">
        <p14:creationId xmlns:p14="http://schemas.microsoft.com/office/powerpoint/2010/main" xmlns="" val="271240214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hf hdr="0" ftr="0" dt="0"/>
  <p:txStyles>
    <p:titleStyle>
      <a:lvl1pPr marL="0" algn="l" defTabSz="705493" rtl="0" eaLnBrk="1" latinLnBrk="0" hangingPunct="1">
        <a:lnSpc>
          <a:spcPct val="90000"/>
        </a:lnSpc>
        <a:spcBef>
          <a:spcPct val="0"/>
        </a:spcBef>
        <a:buNone/>
        <a:defRPr lang="en-GB" sz="2667" b="0" kern="1200" dirty="0">
          <a:solidFill>
            <a:srgbClr val="0E1B8D"/>
          </a:solidFill>
          <a:latin typeface="Montserrat"/>
          <a:ea typeface="+mj-ea"/>
          <a:cs typeface="Segoe UI Semibold" panose="020B0702040204020203" pitchFamily="34" charset="0"/>
        </a:defRPr>
      </a:lvl1pPr>
    </p:titleStyle>
    <p:bodyStyle>
      <a:lvl1pPr marL="264486" indent="-264486" algn="l" defTabSz="705295" rtl="0" eaLnBrk="1" latinLnBrk="0" hangingPunct="1">
        <a:spcBef>
          <a:spcPts val="463"/>
        </a:spcBef>
        <a:buSzPct val="90000"/>
        <a:buFont typeface="Wingdings" panose="05000000000000000000" pitchFamily="2" charset="2"/>
        <a:buChar char="v"/>
        <a:defRPr sz="1999" kern="1200">
          <a:solidFill>
            <a:schemeClr val="tx1"/>
          </a:solidFill>
          <a:latin typeface="+mn-lt"/>
          <a:ea typeface="+mn-ea"/>
          <a:cs typeface="Segoe UI Light" panose="020B0502040204020203" pitchFamily="34" charset="0"/>
        </a:defRPr>
      </a:lvl1pPr>
      <a:lvl2pPr marL="548563" indent="-268160" algn="l" defTabSz="705295" rtl="0" eaLnBrk="1" latinLnBrk="0" hangingPunct="1">
        <a:spcBef>
          <a:spcPts val="463"/>
        </a:spcBef>
        <a:buSzPct val="90000"/>
        <a:buFont typeface="Wingdings" panose="05000000000000000000" pitchFamily="2" charset="2"/>
        <a:buChar char="Ø"/>
        <a:defRPr sz="1666" kern="1200">
          <a:solidFill>
            <a:schemeClr val="tx1"/>
          </a:solidFill>
          <a:latin typeface="+mn-lt"/>
          <a:ea typeface="+mn-ea"/>
          <a:cs typeface="Segoe UI Light" panose="020B0502040204020203" pitchFamily="34" charset="0"/>
        </a:defRPr>
      </a:lvl2pPr>
      <a:lvl3pPr marL="694274" indent="-145713" algn="l" defTabSz="705295" rtl="0" eaLnBrk="1" latinLnBrk="0" hangingPunct="1">
        <a:spcBef>
          <a:spcPts val="463"/>
        </a:spcBef>
        <a:buFont typeface="Wingdings" panose="05000000000000000000" pitchFamily="2" charset="2"/>
        <a:buChar char="§"/>
        <a:defRPr sz="1500" kern="1200">
          <a:solidFill>
            <a:schemeClr val="tx1"/>
          </a:solidFill>
          <a:latin typeface="+mn-lt"/>
          <a:ea typeface="+mn-ea"/>
          <a:cs typeface="Segoe UI Light" panose="020B0502040204020203" pitchFamily="34" charset="0"/>
        </a:defRPr>
      </a:lvl3pPr>
      <a:lvl4pPr marL="828966" indent="-134691" algn="l" defTabSz="705295" rtl="0" eaLnBrk="1" latinLnBrk="0" hangingPunct="1">
        <a:spcBef>
          <a:spcPts val="463"/>
        </a:spcBef>
        <a:buFont typeface="Arial" panose="020B0604020202020204" pitchFamily="34" charset="0"/>
        <a:buChar char="•"/>
        <a:defRPr sz="1333" kern="1200">
          <a:solidFill>
            <a:schemeClr val="tx1"/>
          </a:solidFill>
          <a:latin typeface="+mn-lt"/>
          <a:ea typeface="+mn-ea"/>
          <a:cs typeface="Segoe UI Light" panose="020B0502040204020203" pitchFamily="34" charset="0"/>
        </a:defRPr>
      </a:lvl4pPr>
      <a:lvl5pPr marL="973453" indent="-144488" algn="l" defTabSz="705295" rtl="0" eaLnBrk="1" latinLnBrk="0" hangingPunct="1">
        <a:spcBef>
          <a:spcPts val="463"/>
        </a:spcBef>
        <a:buFont typeface="Arial" panose="020B0604020202020204" pitchFamily="34" charset="0"/>
        <a:buChar char="•"/>
        <a:defRPr sz="1166" kern="1200">
          <a:solidFill>
            <a:schemeClr val="tx1"/>
          </a:solidFill>
          <a:latin typeface="+mn-lt"/>
          <a:ea typeface="+mn-ea"/>
          <a:cs typeface="Segoe UI Light" panose="020B0502040204020203" pitchFamily="34" charset="0"/>
        </a:defRPr>
      </a:lvl5pPr>
      <a:lvl6pPr marL="1939561" indent="-176324" algn="l" defTabSz="705295" rtl="0" eaLnBrk="1" latinLnBrk="0" hangingPunct="1">
        <a:spcBef>
          <a:spcPct val="20000"/>
        </a:spcBef>
        <a:buFont typeface="Arial" panose="020B0604020202020204" pitchFamily="34" charset="0"/>
        <a:buChar char="•"/>
        <a:defRPr sz="1543" kern="1200">
          <a:solidFill>
            <a:schemeClr val="tx1"/>
          </a:solidFill>
          <a:latin typeface="+mn-lt"/>
          <a:ea typeface="+mn-ea"/>
          <a:cs typeface="+mn-cs"/>
        </a:defRPr>
      </a:lvl6pPr>
      <a:lvl7pPr marL="2292207" indent="-176324" algn="l" defTabSz="705295" rtl="0" eaLnBrk="1" latinLnBrk="0" hangingPunct="1">
        <a:spcBef>
          <a:spcPct val="20000"/>
        </a:spcBef>
        <a:buFont typeface="Arial" panose="020B0604020202020204" pitchFamily="34" charset="0"/>
        <a:buChar char="•"/>
        <a:defRPr sz="1543" kern="1200">
          <a:solidFill>
            <a:schemeClr val="tx1"/>
          </a:solidFill>
          <a:latin typeface="+mn-lt"/>
          <a:ea typeface="+mn-ea"/>
          <a:cs typeface="+mn-cs"/>
        </a:defRPr>
      </a:lvl7pPr>
      <a:lvl8pPr marL="2644855" indent="-176324" algn="l" defTabSz="705295" rtl="0" eaLnBrk="1" latinLnBrk="0" hangingPunct="1">
        <a:spcBef>
          <a:spcPct val="20000"/>
        </a:spcBef>
        <a:buFont typeface="Arial" panose="020B0604020202020204" pitchFamily="34" charset="0"/>
        <a:buChar char="•"/>
        <a:defRPr sz="1543" kern="1200">
          <a:solidFill>
            <a:schemeClr val="tx1"/>
          </a:solidFill>
          <a:latin typeface="+mn-lt"/>
          <a:ea typeface="+mn-ea"/>
          <a:cs typeface="+mn-cs"/>
        </a:defRPr>
      </a:lvl8pPr>
      <a:lvl9pPr marL="2997501" indent="-176324" algn="l" defTabSz="705295" rtl="0" eaLnBrk="1" latinLnBrk="0" hangingPunct="1">
        <a:spcBef>
          <a:spcPct val="20000"/>
        </a:spcBef>
        <a:buFont typeface="Arial" panose="020B0604020202020204" pitchFamily="34" charset="0"/>
        <a:buChar char="•"/>
        <a:defRPr sz="1543" kern="1200">
          <a:solidFill>
            <a:schemeClr val="tx1"/>
          </a:solidFill>
          <a:latin typeface="+mn-lt"/>
          <a:ea typeface="+mn-ea"/>
          <a:cs typeface="+mn-cs"/>
        </a:defRPr>
      </a:lvl9pPr>
    </p:bodyStyle>
    <p:otherStyle>
      <a:defPPr>
        <a:defRPr lang="en-US"/>
      </a:defPPr>
      <a:lvl1pPr marL="0" algn="l" defTabSz="705295" rtl="0" eaLnBrk="1" latinLnBrk="0" hangingPunct="1">
        <a:defRPr sz="1389" kern="1200">
          <a:solidFill>
            <a:schemeClr val="tx1"/>
          </a:solidFill>
          <a:latin typeface="+mn-lt"/>
          <a:ea typeface="+mn-ea"/>
          <a:cs typeface="+mn-cs"/>
        </a:defRPr>
      </a:lvl1pPr>
      <a:lvl2pPr marL="352647" algn="l" defTabSz="705295" rtl="0" eaLnBrk="1" latinLnBrk="0" hangingPunct="1">
        <a:defRPr sz="1389" kern="1200">
          <a:solidFill>
            <a:schemeClr val="tx1"/>
          </a:solidFill>
          <a:latin typeface="+mn-lt"/>
          <a:ea typeface="+mn-ea"/>
          <a:cs typeface="+mn-cs"/>
        </a:defRPr>
      </a:lvl2pPr>
      <a:lvl3pPr marL="705295" algn="l" defTabSz="705295" rtl="0" eaLnBrk="1" latinLnBrk="0" hangingPunct="1">
        <a:defRPr sz="1389" kern="1200">
          <a:solidFill>
            <a:schemeClr val="tx1"/>
          </a:solidFill>
          <a:latin typeface="+mn-lt"/>
          <a:ea typeface="+mn-ea"/>
          <a:cs typeface="+mn-cs"/>
        </a:defRPr>
      </a:lvl3pPr>
      <a:lvl4pPr marL="1057942" algn="l" defTabSz="705295" rtl="0" eaLnBrk="1" latinLnBrk="0" hangingPunct="1">
        <a:defRPr sz="1389" kern="1200">
          <a:solidFill>
            <a:schemeClr val="tx1"/>
          </a:solidFill>
          <a:latin typeface="+mn-lt"/>
          <a:ea typeface="+mn-ea"/>
          <a:cs typeface="+mn-cs"/>
        </a:defRPr>
      </a:lvl4pPr>
      <a:lvl5pPr marL="1410589" algn="l" defTabSz="705295" rtl="0" eaLnBrk="1" latinLnBrk="0" hangingPunct="1">
        <a:defRPr sz="1389" kern="1200">
          <a:solidFill>
            <a:schemeClr val="tx1"/>
          </a:solidFill>
          <a:latin typeface="+mn-lt"/>
          <a:ea typeface="+mn-ea"/>
          <a:cs typeface="+mn-cs"/>
        </a:defRPr>
      </a:lvl5pPr>
      <a:lvl6pPr marL="1763236" algn="l" defTabSz="705295" rtl="0" eaLnBrk="1" latinLnBrk="0" hangingPunct="1">
        <a:defRPr sz="1389" kern="1200">
          <a:solidFill>
            <a:schemeClr val="tx1"/>
          </a:solidFill>
          <a:latin typeface="+mn-lt"/>
          <a:ea typeface="+mn-ea"/>
          <a:cs typeface="+mn-cs"/>
        </a:defRPr>
      </a:lvl6pPr>
      <a:lvl7pPr marL="2115884" algn="l" defTabSz="705295" rtl="0" eaLnBrk="1" latinLnBrk="0" hangingPunct="1">
        <a:defRPr sz="1389" kern="1200">
          <a:solidFill>
            <a:schemeClr val="tx1"/>
          </a:solidFill>
          <a:latin typeface="+mn-lt"/>
          <a:ea typeface="+mn-ea"/>
          <a:cs typeface="+mn-cs"/>
        </a:defRPr>
      </a:lvl7pPr>
      <a:lvl8pPr marL="2468530" algn="l" defTabSz="705295" rtl="0" eaLnBrk="1" latinLnBrk="0" hangingPunct="1">
        <a:defRPr sz="1389" kern="1200">
          <a:solidFill>
            <a:schemeClr val="tx1"/>
          </a:solidFill>
          <a:latin typeface="+mn-lt"/>
          <a:ea typeface="+mn-ea"/>
          <a:cs typeface="+mn-cs"/>
        </a:defRPr>
      </a:lvl8pPr>
      <a:lvl9pPr marL="2821178" algn="l" defTabSz="705295" rtl="0" eaLnBrk="1" latinLnBrk="0" hangingPunct="1">
        <a:defRPr sz="138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p:cNvPicPr>
          <p:nvPr userDrawn="1"/>
        </p:nvPicPr>
        <p:blipFill rotWithShape="1">
          <a:blip r:embed="rId10" cstate="email">
            <a:extLst>
              <a:ext uri="{28A0092B-C50C-407E-A947-70E740481C1C}">
                <a14:useLocalDpi xmlns:a14="http://schemas.microsoft.com/office/drawing/2010/main" xmlns=""/>
              </a:ext>
            </a:extLst>
          </a:blip>
          <a:srcRect b="-1"/>
          <a:stretch/>
        </p:blipFill>
        <p:spPr>
          <a:xfrm>
            <a:off x="1" y="5438950"/>
            <a:ext cx="10159999" cy="276050"/>
          </a:xfrm>
          <a:prstGeom prst="rect">
            <a:avLst/>
          </a:prstGeom>
          <a:noFill/>
          <a:ln>
            <a:noFill/>
          </a:ln>
        </p:spPr>
      </p:pic>
      <p:sp>
        <p:nvSpPr>
          <p:cNvPr id="4" name="Rectangle 3"/>
          <p:cNvSpPr/>
          <p:nvPr userDrawn="1"/>
        </p:nvSpPr>
        <p:spPr>
          <a:xfrm>
            <a:off x="183456" y="5469253"/>
            <a:ext cx="1368152" cy="208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solidFill>
                  <a:prstClr val="white"/>
                </a:solidFill>
                <a:cs typeface="Segoe UI" panose="020B0502040204020203" pitchFamily="34" charset="0"/>
              </a:rPr>
              <a:t>SITA SOC Ltd</a:t>
            </a:r>
            <a:endParaRPr lang="en-GB" sz="1400" dirty="0">
              <a:solidFill>
                <a:prstClr val="white"/>
              </a:solidFill>
              <a:cs typeface="Segoe UI" panose="020B0502040204020203" pitchFamily="34" charset="0"/>
            </a:endParaRPr>
          </a:p>
        </p:txBody>
      </p:sp>
      <p:sp>
        <p:nvSpPr>
          <p:cNvPr id="2" name="Title Placeholder 1"/>
          <p:cNvSpPr>
            <a:spLocks noGrp="1"/>
          </p:cNvSpPr>
          <p:nvPr>
            <p:ph type="title"/>
          </p:nvPr>
        </p:nvSpPr>
        <p:spPr>
          <a:xfrm>
            <a:off x="216000" y="157200"/>
            <a:ext cx="9720000" cy="523220"/>
          </a:xfrm>
          <a:prstGeom prst="rect">
            <a:avLst/>
          </a:prstGeom>
          <a:noFill/>
          <a:ln cmpd="sng">
            <a:noFill/>
          </a:ln>
        </p:spPr>
        <p:txBody>
          <a:bodyPr vert="horz" lIns="91440" tIns="45720" rIns="91440" bIns="4572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216000" y="834974"/>
            <a:ext cx="9720000" cy="44707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cNvSpPr txBox="1">
            <a:spLocks/>
          </p:cNvSpPr>
          <p:nvPr/>
        </p:nvSpPr>
        <p:spPr>
          <a:xfrm>
            <a:off x="9472488" y="5469253"/>
            <a:ext cx="480054" cy="208569"/>
          </a:xfrm>
          <a:prstGeom prst="rect">
            <a:avLst/>
          </a:prstGeom>
        </p:spPr>
        <p:txBody>
          <a:bodyPr vert="horz" wrap="square" lIns="0" tIns="0" rIns="0" bIns="0" rtlCol="0" anchor="b">
            <a:noAutofit/>
          </a:bodyPr>
          <a:lstStyle>
            <a:defPPr>
              <a:defRPr lang="en-US"/>
            </a:defPPr>
            <a:lvl1pPr>
              <a:defRPr sz="1000" baseline="0">
                <a:latin typeface="+mn-lt"/>
              </a:defRPr>
            </a:lvl1pPr>
          </a:lstStyle>
          <a:p>
            <a:pPr algn="r" defTabSz="846625"/>
            <a:fld id="{42C328C1-A84F-4A39-A664-DBA00541A8C6}" type="slidenum">
              <a:rPr lang="en-US" sz="1400" smtClean="0">
                <a:solidFill>
                  <a:prstClr val="white"/>
                </a:solidFill>
                <a:latin typeface="Calibri" panose="020F0502020204030204" pitchFamily="34" charset="0"/>
                <a:ea typeface="ＭＳ Ｐゴシック"/>
              </a:rPr>
              <a:pPr algn="r" defTabSz="846625"/>
              <a:t>‹#›</a:t>
            </a:fld>
            <a:endParaRPr lang="en-US" sz="1400" dirty="0">
              <a:solidFill>
                <a:prstClr val="white"/>
              </a:solidFill>
              <a:latin typeface="Calibri" panose="020F0502020204030204" pitchFamily="34" charset="0"/>
              <a:ea typeface="ＭＳ Ｐゴシック"/>
            </a:endParaRPr>
          </a:p>
        </p:txBody>
      </p:sp>
    </p:spTree>
    <p:extLst>
      <p:ext uri="{BB962C8B-B14F-4D97-AF65-F5344CB8AC3E}">
        <p14:creationId xmlns:p14="http://schemas.microsoft.com/office/powerpoint/2010/main" xmlns="" val="268913298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Lst>
  <p:hf hdr="0" ftr="0" dt="0"/>
  <p:txStyles>
    <p:titleStyle>
      <a:lvl1pPr algn="l" defTabSz="846625" rtl="0" eaLnBrk="1" latinLnBrk="0" hangingPunct="1">
        <a:spcBef>
          <a:spcPct val="0"/>
        </a:spcBef>
        <a:buNone/>
        <a:defRPr sz="2800" b="1" kern="1200">
          <a:solidFill>
            <a:srgbClr val="0E1B8D"/>
          </a:solidFill>
          <a:latin typeface="+mj-lt"/>
          <a:ea typeface="+mj-ea"/>
          <a:cs typeface="Segoe UI Semibold" panose="020B0702040204020203" pitchFamily="34" charset="0"/>
        </a:defRPr>
      </a:lvl1pPr>
    </p:titleStyle>
    <p:bodyStyle>
      <a:lvl1pPr marL="317485" indent="-317485" algn="l" defTabSz="846625" rtl="0" eaLnBrk="1" latinLnBrk="0" hangingPunct="1">
        <a:spcBef>
          <a:spcPts val="556"/>
        </a:spcBef>
        <a:buSzPct val="90000"/>
        <a:buFont typeface="Wingdings" panose="05000000000000000000" pitchFamily="2" charset="2"/>
        <a:buChar char="v"/>
        <a:defRPr sz="2400" kern="1200">
          <a:solidFill>
            <a:schemeClr val="tx1"/>
          </a:solidFill>
          <a:latin typeface="+mn-lt"/>
          <a:ea typeface="+mn-ea"/>
          <a:cs typeface="Segoe UI Light" panose="020B0502040204020203" pitchFamily="34" charset="0"/>
        </a:defRPr>
      </a:lvl1pPr>
      <a:lvl2pPr marL="658486" indent="-321895" algn="l" defTabSz="846625" rtl="0" eaLnBrk="1" latinLnBrk="0" hangingPunct="1">
        <a:spcBef>
          <a:spcPts val="556"/>
        </a:spcBef>
        <a:buSzPct val="90000"/>
        <a:buFont typeface="Wingdings" panose="05000000000000000000" pitchFamily="2" charset="2"/>
        <a:buChar char="Ø"/>
        <a:defRPr sz="2000" kern="1200">
          <a:solidFill>
            <a:schemeClr val="tx1"/>
          </a:solidFill>
          <a:latin typeface="+mn-lt"/>
          <a:ea typeface="+mn-ea"/>
          <a:cs typeface="Segoe UI Light" panose="020B0502040204020203" pitchFamily="34" charset="0"/>
        </a:defRPr>
      </a:lvl2pPr>
      <a:lvl3pPr marL="833396" indent="-174910" algn="l" defTabSz="846625" rtl="0" eaLnBrk="1" latinLnBrk="0" hangingPunct="1">
        <a:spcBef>
          <a:spcPts val="556"/>
        </a:spcBef>
        <a:buFont typeface="Wingdings" panose="05000000000000000000" pitchFamily="2" charset="2"/>
        <a:buChar char="§"/>
        <a:defRPr sz="1800" kern="1200">
          <a:solidFill>
            <a:schemeClr val="tx1"/>
          </a:solidFill>
          <a:latin typeface="+mn-lt"/>
          <a:ea typeface="+mn-ea"/>
          <a:cs typeface="Segoe UI Light" panose="020B0502040204020203" pitchFamily="34" charset="0"/>
        </a:defRPr>
      </a:lvl3pPr>
      <a:lvl4pPr marL="995078" indent="-161682" algn="l" defTabSz="846625" rtl="0" eaLnBrk="1" latinLnBrk="0" hangingPunct="1">
        <a:spcBef>
          <a:spcPts val="556"/>
        </a:spcBef>
        <a:buFont typeface="Arial" panose="020B0604020202020204" pitchFamily="34" charset="0"/>
        <a:buChar char="•"/>
        <a:defRPr sz="1600" kern="1200">
          <a:solidFill>
            <a:schemeClr val="tx1"/>
          </a:solidFill>
          <a:latin typeface="+mn-lt"/>
          <a:ea typeface="+mn-ea"/>
          <a:cs typeface="Segoe UI Light" panose="020B0502040204020203" pitchFamily="34" charset="0"/>
        </a:defRPr>
      </a:lvl4pPr>
      <a:lvl5pPr marL="1168518" indent="-173440" algn="l" defTabSz="846625" rtl="0" eaLnBrk="1" latinLnBrk="0" hangingPunct="1">
        <a:spcBef>
          <a:spcPts val="556"/>
        </a:spcBef>
        <a:buFont typeface="Arial" panose="020B0604020202020204" pitchFamily="34" charset="0"/>
        <a:buChar char="•"/>
        <a:defRPr sz="1400" kern="1200">
          <a:solidFill>
            <a:schemeClr val="tx1"/>
          </a:solidFill>
          <a:latin typeface="+mn-lt"/>
          <a:ea typeface="+mn-ea"/>
          <a:cs typeface="Segoe UI Light" panose="020B0502040204020203" pitchFamily="34" charset="0"/>
        </a:defRPr>
      </a:lvl5pPr>
      <a:lvl6pPr marL="2328217"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6pPr>
      <a:lvl7pPr marL="2751529"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7pPr>
      <a:lvl8pPr marL="3174842"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8pPr>
      <a:lvl9pPr marL="3598153"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9pPr>
    </p:bodyStyle>
    <p:otherStyle>
      <a:defPPr>
        <a:defRPr lang="en-US"/>
      </a:defPPr>
      <a:lvl1pPr marL="0" algn="l" defTabSz="846625" rtl="0" eaLnBrk="1" latinLnBrk="0" hangingPunct="1">
        <a:defRPr sz="1667" kern="1200">
          <a:solidFill>
            <a:schemeClr val="tx1"/>
          </a:solidFill>
          <a:latin typeface="+mn-lt"/>
          <a:ea typeface="+mn-ea"/>
          <a:cs typeface="+mn-cs"/>
        </a:defRPr>
      </a:lvl1pPr>
      <a:lvl2pPr marL="423312" algn="l" defTabSz="846625" rtl="0" eaLnBrk="1" latinLnBrk="0" hangingPunct="1">
        <a:defRPr sz="1667" kern="1200">
          <a:solidFill>
            <a:schemeClr val="tx1"/>
          </a:solidFill>
          <a:latin typeface="+mn-lt"/>
          <a:ea typeface="+mn-ea"/>
          <a:cs typeface="+mn-cs"/>
        </a:defRPr>
      </a:lvl2pPr>
      <a:lvl3pPr marL="846625" algn="l" defTabSz="846625" rtl="0" eaLnBrk="1" latinLnBrk="0" hangingPunct="1">
        <a:defRPr sz="1667" kern="1200">
          <a:solidFill>
            <a:schemeClr val="tx1"/>
          </a:solidFill>
          <a:latin typeface="+mn-lt"/>
          <a:ea typeface="+mn-ea"/>
          <a:cs typeface="+mn-cs"/>
        </a:defRPr>
      </a:lvl3pPr>
      <a:lvl4pPr marL="1269936" algn="l" defTabSz="846625" rtl="0" eaLnBrk="1" latinLnBrk="0" hangingPunct="1">
        <a:defRPr sz="1667" kern="1200">
          <a:solidFill>
            <a:schemeClr val="tx1"/>
          </a:solidFill>
          <a:latin typeface="+mn-lt"/>
          <a:ea typeface="+mn-ea"/>
          <a:cs typeface="+mn-cs"/>
        </a:defRPr>
      </a:lvl4pPr>
      <a:lvl5pPr marL="1693249" algn="l" defTabSz="846625" rtl="0" eaLnBrk="1" latinLnBrk="0" hangingPunct="1">
        <a:defRPr sz="1667" kern="1200">
          <a:solidFill>
            <a:schemeClr val="tx1"/>
          </a:solidFill>
          <a:latin typeface="+mn-lt"/>
          <a:ea typeface="+mn-ea"/>
          <a:cs typeface="+mn-cs"/>
        </a:defRPr>
      </a:lvl5pPr>
      <a:lvl6pPr marL="2116561" algn="l" defTabSz="846625" rtl="0" eaLnBrk="1" latinLnBrk="0" hangingPunct="1">
        <a:defRPr sz="1667" kern="1200">
          <a:solidFill>
            <a:schemeClr val="tx1"/>
          </a:solidFill>
          <a:latin typeface="+mn-lt"/>
          <a:ea typeface="+mn-ea"/>
          <a:cs typeface="+mn-cs"/>
        </a:defRPr>
      </a:lvl6pPr>
      <a:lvl7pPr marL="2539873" algn="l" defTabSz="846625" rtl="0" eaLnBrk="1" latinLnBrk="0" hangingPunct="1">
        <a:defRPr sz="1667" kern="1200">
          <a:solidFill>
            <a:schemeClr val="tx1"/>
          </a:solidFill>
          <a:latin typeface="+mn-lt"/>
          <a:ea typeface="+mn-ea"/>
          <a:cs typeface="+mn-cs"/>
        </a:defRPr>
      </a:lvl7pPr>
      <a:lvl8pPr marL="2963185" algn="l" defTabSz="846625" rtl="0" eaLnBrk="1" latinLnBrk="0" hangingPunct="1">
        <a:defRPr sz="1667" kern="1200">
          <a:solidFill>
            <a:schemeClr val="tx1"/>
          </a:solidFill>
          <a:latin typeface="+mn-lt"/>
          <a:ea typeface="+mn-ea"/>
          <a:cs typeface="+mn-cs"/>
        </a:defRPr>
      </a:lvl8pPr>
      <a:lvl9pPr marL="3386497" algn="l" defTabSz="846625" rtl="0" eaLnBrk="1" latinLnBrk="0" hangingPunct="1">
        <a:defRPr sz="16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38.pn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37.jpeg"/><Relationship Id="rId17" Type="http://schemas.openxmlformats.org/officeDocument/2006/relationships/image" Target="../media/image42.jpeg"/><Relationship Id="rId2" Type="http://schemas.openxmlformats.org/officeDocument/2006/relationships/image" Target="../media/image28.png"/><Relationship Id="rId16" Type="http://schemas.openxmlformats.org/officeDocument/2006/relationships/image" Target="../media/image41.png"/><Relationship Id="rId1" Type="http://schemas.openxmlformats.org/officeDocument/2006/relationships/slideLayout" Target="../slideLayouts/slideLayout33.xml"/><Relationship Id="rId6" Type="http://schemas.openxmlformats.org/officeDocument/2006/relationships/image" Target="../media/image32.jpeg"/><Relationship Id="rId11" Type="http://schemas.openxmlformats.org/officeDocument/2006/relationships/image" Target="../media/image36.png"/><Relationship Id="rId5" Type="http://schemas.openxmlformats.org/officeDocument/2006/relationships/image" Target="../media/image31.jpeg"/><Relationship Id="rId15" Type="http://schemas.openxmlformats.org/officeDocument/2006/relationships/image" Target="../media/image40.jpeg"/><Relationship Id="rId10" Type="http://schemas.openxmlformats.org/officeDocument/2006/relationships/image" Target="../media/image35.jpeg"/><Relationship Id="rId4" Type="http://schemas.openxmlformats.org/officeDocument/2006/relationships/image" Target="../media/image30.png"/><Relationship Id="rId9" Type="http://schemas.openxmlformats.org/officeDocument/2006/relationships/image" Target="../media/image34.jpeg"/><Relationship Id="rId1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3.xml"/><Relationship Id="rId1" Type="http://schemas.openxmlformats.org/officeDocument/2006/relationships/vmlDrawing" Target="../drawings/vmlDrawing1.v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tags" Target="../tags/tag33.xml"/><Relationship Id="rId3" Type="http://schemas.openxmlformats.org/officeDocument/2006/relationships/tags" Target="../tags/tag10.xml"/><Relationship Id="rId21" Type="http://schemas.openxmlformats.org/officeDocument/2006/relationships/tags" Target="../tags/tag28.xml"/><Relationship Id="rId34" Type="http://schemas.openxmlformats.org/officeDocument/2006/relationships/slideLayout" Target="../slideLayouts/slideLayout6.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tags" Target="../tags/tag32.xml"/><Relationship Id="rId33" Type="http://schemas.openxmlformats.org/officeDocument/2006/relationships/tags" Target="../tags/tag40.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29" Type="http://schemas.openxmlformats.org/officeDocument/2006/relationships/tags" Target="../tags/tag36.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tags" Target="../tags/tag31.xml"/><Relationship Id="rId32" Type="http://schemas.openxmlformats.org/officeDocument/2006/relationships/tags" Target="../tags/tag39.xml"/><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tags" Target="../tags/tag30.xml"/><Relationship Id="rId28" Type="http://schemas.openxmlformats.org/officeDocument/2006/relationships/tags" Target="../tags/tag35.xml"/><Relationship Id="rId10" Type="http://schemas.openxmlformats.org/officeDocument/2006/relationships/tags" Target="../tags/tag17.xml"/><Relationship Id="rId19" Type="http://schemas.openxmlformats.org/officeDocument/2006/relationships/tags" Target="../tags/tag26.xml"/><Relationship Id="rId31" Type="http://schemas.openxmlformats.org/officeDocument/2006/relationships/tags" Target="../tags/tag38.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tags" Target="../tags/tag29.xml"/><Relationship Id="rId27" Type="http://schemas.openxmlformats.org/officeDocument/2006/relationships/tags" Target="../tags/tag34.xml"/><Relationship Id="rId30" Type="http://schemas.openxmlformats.org/officeDocument/2006/relationships/tags" Target="../tags/tag3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18" Type="http://schemas.openxmlformats.org/officeDocument/2006/relationships/image" Target="../media/image23.jpe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jpe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pn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3.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3.xml"/><Relationship Id="rId5" Type="http://schemas.openxmlformats.org/officeDocument/2006/relationships/tags" Target="../tags/tag7.xml"/><Relationship Id="rId4" Type="http://schemas.openxmlformats.org/officeDocument/2006/relationships/tags" Target="../tags/tag6.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9840" y="1705372"/>
            <a:ext cx="5897253" cy="2736304"/>
          </a:xfrm>
        </p:spPr>
        <p:txBody>
          <a:bodyPr>
            <a:noAutofit/>
          </a:bodyPr>
          <a:lstStyle/>
          <a:p>
            <a:r>
              <a:rPr lang="en-ZA" sz="2000" dirty="0"/>
              <a:t>Briefing by the State Information Technology Agency (SITA) on its financial statements, governance challenges, operational and action plan to respond to matters raised by the Auditor-General   </a:t>
            </a:r>
            <a:br>
              <a:rPr lang="en-ZA" sz="2000" dirty="0"/>
            </a:br>
            <a:r>
              <a:rPr lang="en-ZA" sz="2400" dirty="0"/>
              <a:t/>
            </a:r>
            <a:br>
              <a:rPr lang="en-ZA" sz="2400" dirty="0"/>
            </a:br>
            <a:r>
              <a:rPr lang="en-ZA" sz="2400" dirty="0" smtClean="0"/>
              <a:t>Ntutule Tshenye- Acting CEO</a:t>
            </a:r>
            <a:br>
              <a:rPr lang="en-ZA" sz="2400" dirty="0" smtClean="0"/>
            </a:br>
            <a:r>
              <a:rPr lang="en-ZA" sz="2400" dirty="0"/>
              <a:t/>
            </a:r>
            <a:br>
              <a:rPr lang="en-ZA" sz="2400" dirty="0"/>
            </a:br>
            <a:r>
              <a:rPr lang="en-ZA" sz="2400" dirty="0" smtClean="0"/>
              <a:t>26 </a:t>
            </a:r>
            <a:r>
              <a:rPr lang="en-ZA" sz="2400" dirty="0"/>
              <a:t>November 2019</a:t>
            </a:r>
            <a:endParaRPr lang="en-US" sz="1800" dirty="0">
              <a:solidFill>
                <a:srgbClr val="12BE4B"/>
              </a:solidFill>
            </a:endParaRPr>
          </a:p>
        </p:txBody>
      </p:sp>
    </p:spTree>
    <p:extLst>
      <p:ext uri="{BB962C8B-B14F-4D97-AF65-F5344CB8AC3E}">
        <p14:creationId xmlns:p14="http://schemas.microsoft.com/office/powerpoint/2010/main" xmlns="" val="2933627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Government ICT ecosystem and related SITA Strategies</a:t>
            </a:r>
          </a:p>
        </p:txBody>
      </p:sp>
      <p:grpSp>
        <p:nvGrpSpPr>
          <p:cNvPr id="163" name="Group 162"/>
          <p:cNvGrpSpPr/>
          <p:nvPr/>
        </p:nvGrpSpPr>
        <p:grpSpPr>
          <a:xfrm>
            <a:off x="255464" y="1035251"/>
            <a:ext cx="5608204" cy="4293587"/>
            <a:chOff x="91380" y="836712"/>
            <a:chExt cx="8801100" cy="5675436"/>
          </a:xfrm>
        </p:grpSpPr>
        <p:grpSp>
          <p:nvGrpSpPr>
            <p:cNvPr id="164" name="Group 163"/>
            <p:cNvGrpSpPr/>
            <p:nvPr/>
          </p:nvGrpSpPr>
          <p:grpSpPr>
            <a:xfrm>
              <a:off x="91380" y="836712"/>
              <a:ext cx="3441700" cy="5675436"/>
              <a:chOff x="91380" y="836712"/>
              <a:chExt cx="3441700" cy="5675436"/>
            </a:xfrm>
          </p:grpSpPr>
          <p:sp>
            <p:nvSpPr>
              <p:cNvPr id="281" name="TextBox 280"/>
              <p:cNvSpPr txBox="1"/>
              <p:nvPr/>
            </p:nvSpPr>
            <p:spPr>
              <a:xfrm>
                <a:off x="426120" y="3407592"/>
                <a:ext cx="1676401" cy="427172"/>
              </a:xfrm>
              <a:prstGeom prst="rect">
                <a:avLst/>
              </a:prstGeom>
              <a:noFill/>
            </p:spPr>
            <p:txBody>
              <a:bodyPr wrap="square" rtlCol="0">
                <a:spAutoFit/>
              </a:bodyPr>
              <a:lstStyle/>
              <a:p>
                <a:r>
                  <a:rPr lang="en-US" sz="750" dirty="0">
                    <a:solidFill>
                      <a:prstClr val="black"/>
                    </a:solidFill>
                    <a:latin typeface="Arial" panose="020B0604020202020204" pitchFamily="34" charset="0"/>
                    <a:cs typeface="Arial" panose="020B0604020202020204" pitchFamily="34" charset="0"/>
                  </a:rPr>
                  <a:t>Modernize and integrate public data</a:t>
                </a:r>
              </a:p>
            </p:txBody>
          </p:sp>
          <p:sp>
            <p:nvSpPr>
              <p:cNvPr id="282" name="TextBox 281"/>
              <p:cNvSpPr txBox="1"/>
              <p:nvPr/>
            </p:nvSpPr>
            <p:spPr>
              <a:xfrm>
                <a:off x="415924" y="2501972"/>
                <a:ext cx="1676401" cy="579735"/>
              </a:xfrm>
              <a:prstGeom prst="rect">
                <a:avLst/>
              </a:prstGeom>
              <a:noFill/>
            </p:spPr>
            <p:txBody>
              <a:bodyPr wrap="square" rtlCol="0">
                <a:spAutoFit/>
              </a:bodyPr>
              <a:lstStyle/>
              <a:p>
                <a:r>
                  <a:rPr lang="en-US" sz="750" dirty="0">
                    <a:solidFill>
                      <a:prstClr val="black"/>
                    </a:solidFill>
                    <a:latin typeface="Arial" panose="020B0604020202020204" pitchFamily="34" charset="0"/>
                    <a:cs typeface="Arial" panose="020B0604020202020204" pitchFamily="34" charset="0"/>
                  </a:rPr>
                  <a:t>Modernize and integrate applications</a:t>
                </a:r>
              </a:p>
            </p:txBody>
          </p:sp>
          <p:sp>
            <p:nvSpPr>
              <p:cNvPr id="283" name="TextBox 282"/>
              <p:cNvSpPr txBox="1"/>
              <p:nvPr/>
            </p:nvSpPr>
            <p:spPr>
              <a:xfrm>
                <a:off x="426120" y="908721"/>
                <a:ext cx="1748060" cy="579735"/>
              </a:xfrm>
              <a:prstGeom prst="rect">
                <a:avLst/>
              </a:prstGeom>
              <a:noFill/>
            </p:spPr>
            <p:txBody>
              <a:bodyPr wrap="square" rtlCol="0">
                <a:spAutoFit/>
              </a:bodyPr>
              <a:lstStyle/>
              <a:p>
                <a:r>
                  <a:rPr lang="en-US" sz="750" dirty="0">
                    <a:solidFill>
                      <a:prstClr val="black"/>
                    </a:solidFill>
                    <a:latin typeface="Arial" panose="020B0604020202020204" pitchFamily="34" charset="0"/>
                    <a:cs typeface="Arial" panose="020B0604020202020204" pitchFamily="34" charset="0"/>
                  </a:rPr>
                  <a:t>Understands the contextual relations of G2X objects</a:t>
                </a:r>
              </a:p>
            </p:txBody>
          </p:sp>
          <p:sp>
            <p:nvSpPr>
              <p:cNvPr id="284" name="TextBox 283"/>
              <p:cNvSpPr txBox="1"/>
              <p:nvPr/>
            </p:nvSpPr>
            <p:spPr>
              <a:xfrm>
                <a:off x="426120" y="4201925"/>
                <a:ext cx="1676401" cy="427172"/>
              </a:xfrm>
              <a:prstGeom prst="rect">
                <a:avLst/>
              </a:prstGeom>
              <a:noFill/>
            </p:spPr>
            <p:txBody>
              <a:bodyPr wrap="square" rtlCol="0">
                <a:spAutoFit/>
              </a:bodyPr>
              <a:lstStyle/>
              <a:p>
                <a:r>
                  <a:rPr lang="en-US" sz="750" dirty="0">
                    <a:solidFill>
                      <a:prstClr val="black"/>
                    </a:solidFill>
                    <a:latin typeface="Arial" panose="020B0604020202020204" pitchFamily="34" charset="0"/>
                    <a:cs typeface="Arial" panose="020B0604020202020204" pitchFamily="34" charset="0"/>
                  </a:rPr>
                  <a:t>Modernize and integrate servers</a:t>
                </a:r>
              </a:p>
            </p:txBody>
          </p:sp>
          <p:sp>
            <p:nvSpPr>
              <p:cNvPr id="285" name="TextBox 284"/>
              <p:cNvSpPr txBox="1"/>
              <p:nvPr/>
            </p:nvSpPr>
            <p:spPr>
              <a:xfrm>
                <a:off x="426120" y="4941170"/>
                <a:ext cx="1676401" cy="579735"/>
              </a:xfrm>
              <a:prstGeom prst="rect">
                <a:avLst/>
              </a:prstGeom>
              <a:noFill/>
            </p:spPr>
            <p:txBody>
              <a:bodyPr wrap="square" rtlCol="0">
                <a:spAutoFit/>
              </a:bodyPr>
              <a:lstStyle/>
              <a:p>
                <a:r>
                  <a:rPr lang="en-US" sz="750" dirty="0">
                    <a:solidFill>
                      <a:prstClr val="black"/>
                    </a:solidFill>
                    <a:latin typeface="Arial" panose="020B0604020202020204" pitchFamily="34" charset="0"/>
                    <a:cs typeface="Arial" panose="020B0604020202020204" pitchFamily="34" charset="0"/>
                  </a:rPr>
                  <a:t>Modernize and consolidates physical space </a:t>
                </a:r>
              </a:p>
            </p:txBody>
          </p:sp>
          <p:sp>
            <p:nvSpPr>
              <p:cNvPr id="286" name="TextBox 285"/>
              <p:cNvSpPr txBox="1"/>
              <p:nvPr/>
            </p:nvSpPr>
            <p:spPr>
              <a:xfrm>
                <a:off x="415924" y="1726350"/>
                <a:ext cx="1676401" cy="579735"/>
              </a:xfrm>
              <a:prstGeom prst="rect">
                <a:avLst/>
              </a:prstGeom>
              <a:noFill/>
            </p:spPr>
            <p:txBody>
              <a:bodyPr wrap="square" rtlCol="0">
                <a:spAutoFit/>
              </a:bodyPr>
              <a:lstStyle/>
              <a:p>
                <a:r>
                  <a:rPr lang="en-US" sz="750" dirty="0">
                    <a:solidFill>
                      <a:prstClr val="black"/>
                    </a:solidFill>
                    <a:latin typeface="Arial" panose="020B0604020202020204" pitchFamily="34" charset="0"/>
                    <a:cs typeface="Arial" panose="020B0604020202020204" pitchFamily="34" charset="0"/>
                  </a:rPr>
                  <a:t>Automate and e-enable front end procedures</a:t>
                </a:r>
              </a:p>
            </p:txBody>
          </p:sp>
          <p:sp>
            <p:nvSpPr>
              <p:cNvPr id="287" name="TextBox 286"/>
              <p:cNvSpPr txBox="1"/>
              <p:nvPr/>
            </p:nvSpPr>
            <p:spPr>
              <a:xfrm>
                <a:off x="426120" y="5809009"/>
                <a:ext cx="1676401" cy="427172"/>
              </a:xfrm>
              <a:prstGeom prst="rect">
                <a:avLst/>
              </a:prstGeom>
              <a:noFill/>
            </p:spPr>
            <p:txBody>
              <a:bodyPr wrap="square" rtlCol="0">
                <a:spAutoFit/>
              </a:bodyPr>
              <a:lstStyle/>
              <a:p>
                <a:r>
                  <a:rPr lang="en-US" sz="750" dirty="0">
                    <a:solidFill>
                      <a:prstClr val="black"/>
                    </a:solidFill>
                    <a:latin typeface="Arial" panose="020B0604020202020204" pitchFamily="34" charset="0"/>
                    <a:cs typeface="Arial" panose="020B0604020202020204" pitchFamily="34" charset="0"/>
                  </a:rPr>
                  <a:t>Broadband Network Infrastructure</a:t>
                </a:r>
              </a:p>
            </p:txBody>
          </p:sp>
          <p:sp>
            <p:nvSpPr>
              <p:cNvPr id="288" name="Oval 287"/>
              <p:cNvSpPr/>
              <p:nvPr/>
            </p:nvSpPr>
            <p:spPr>
              <a:xfrm>
                <a:off x="91380" y="1124744"/>
                <a:ext cx="324544" cy="31036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17" dirty="0">
                    <a:solidFill>
                      <a:prstClr val="white"/>
                    </a:solidFill>
                    <a:latin typeface="Century Gothic" panose="020B0502020202020204" pitchFamily="34" charset="0"/>
                  </a:rPr>
                  <a:t>1</a:t>
                </a:r>
              </a:p>
            </p:txBody>
          </p:sp>
          <p:sp>
            <p:nvSpPr>
              <p:cNvPr id="289" name="Oval 288"/>
              <p:cNvSpPr/>
              <p:nvPr/>
            </p:nvSpPr>
            <p:spPr>
              <a:xfrm>
                <a:off x="101576" y="1935982"/>
                <a:ext cx="324544" cy="31036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17" dirty="0">
                    <a:solidFill>
                      <a:prstClr val="white"/>
                    </a:solidFill>
                    <a:latin typeface="Century Gothic" panose="020B0502020202020204" pitchFamily="34" charset="0"/>
                  </a:rPr>
                  <a:t>2</a:t>
                </a:r>
              </a:p>
            </p:txBody>
          </p:sp>
          <p:sp>
            <p:nvSpPr>
              <p:cNvPr id="290" name="Oval 289"/>
              <p:cNvSpPr/>
              <p:nvPr/>
            </p:nvSpPr>
            <p:spPr>
              <a:xfrm>
                <a:off x="111772" y="2747220"/>
                <a:ext cx="324544" cy="31036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17" dirty="0">
                    <a:solidFill>
                      <a:prstClr val="white"/>
                    </a:solidFill>
                    <a:latin typeface="Century Gothic" panose="020B0502020202020204" pitchFamily="34" charset="0"/>
                  </a:rPr>
                  <a:t>3</a:t>
                </a:r>
              </a:p>
            </p:txBody>
          </p:sp>
          <p:sp>
            <p:nvSpPr>
              <p:cNvPr id="291" name="Oval 290"/>
              <p:cNvSpPr/>
              <p:nvPr/>
            </p:nvSpPr>
            <p:spPr>
              <a:xfrm>
                <a:off x="121968" y="3558458"/>
                <a:ext cx="324544" cy="31036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17" dirty="0">
                    <a:solidFill>
                      <a:prstClr val="white"/>
                    </a:solidFill>
                    <a:latin typeface="Century Gothic" panose="020B0502020202020204" pitchFamily="34" charset="0"/>
                  </a:rPr>
                  <a:t>4</a:t>
                </a:r>
              </a:p>
            </p:txBody>
          </p:sp>
          <p:sp>
            <p:nvSpPr>
              <p:cNvPr id="292" name="Oval 291"/>
              <p:cNvSpPr/>
              <p:nvPr/>
            </p:nvSpPr>
            <p:spPr>
              <a:xfrm>
                <a:off x="132164" y="4293096"/>
                <a:ext cx="324544" cy="31036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17" dirty="0">
                    <a:solidFill>
                      <a:prstClr val="white"/>
                    </a:solidFill>
                    <a:latin typeface="Century Gothic" panose="020B0502020202020204" pitchFamily="34" charset="0"/>
                  </a:rPr>
                  <a:t>5</a:t>
                </a:r>
              </a:p>
            </p:txBody>
          </p:sp>
          <p:sp>
            <p:nvSpPr>
              <p:cNvPr id="293" name="Oval 292"/>
              <p:cNvSpPr/>
              <p:nvPr/>
            </p:nvSpPr>
            <p:spPr>
              <a:xfrm>
                <a:off x="142360" y="5180934"/>
                <a:ext cx="324544" cy="31036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17" dirty="0">
                    <a:solidFill>
                      <a:prstClr val="white"/>
                    </a:solidFill>
                    <a:latin typeface="Century Gothic" panose="020B0502020202020204" pitchFamily="34" charset="0"/>
                  </a:rPr>
                  <a:t>6</a:t>
                </a:r>
              </a:p>
            </p:txBody>
          </p:sp>
          <p:sp>
            <p:nvSpPr>
              <p:cNvPr id="294" name="Oval 293"/>
              <p:cNvSpPr/>
              <p:nvPr/>
            </p:nvSpPr>
            <p:spPr>
              <a:xfrm>
                <a:off x="152556" y="5953190"/>
                <a:ext cx="324544" cy="31036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17" dirty="0">
                    <a:solidFill>
                      <a:prstClr val="white"/>
                    </a:solidFill>
                    <a:latin typeface="Century Gothic" panose="020B0502020202020204" pitchFamily="34" charset="0"/>
                  </a:rPr>
                  <a:t>7</a:t>
                </a:r>
              </a:p>
            </p:txBody>
          </p:sp>
          <p:sp>
            <p:nvSpPr>
              <p:cNvPr id="295" name="Rectangle 294"/>
              <p:cNvSpPr/>
              <p:nvPr/>
            </p:nvSpPr>
            <p:spPr>
              <a:xfrm>
                <a:off x="2186880" y="3212976"/>
                <a:ext cx="1346200" cy="8509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96" name="Rectangle 295"/>
              <p:cNvSpPr/>
              <p:nvPr/>
            </p:nvSpPr>
            <p:spPr>
              <a:xfrm>
                <a:off x="2186880" y="1751112"/>
                <a:ext cx="1320800" cy="7493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97" name="Rectangle 296"/>
              <p:cNvSpPr/>
              <p:nvPr/>
            </p:nvSpPr>
            <p:spPr>
              <a:xfrm>
                <a:off x="2186880" y="2500412"/>
                <a:ext cx="1333500" cy="712564"/>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98" name="Rectangle 297"/>
              <p:cNvSpPr/>
              <p:nvPr/>
            </p:nvSpPr>
            <p:spPr>
              <a:xfrm>
                <a:off x="2186880" y="836712"/>
                <a:ext cx="1320800" cy="9144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pic>
            <p:nvPicPr>
              <p:cNvPr id="299"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7186" y="980605"/>
                <a:ext cx="854129" cy="573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0" name="Rectangle 299"/>
              <p:cNvSpPr/>
              <p:nvPr/>
            </p:nvSpPr>
            <p:spPr>
              <a:xfrm>
                <a:off x="2174180" y="5661248"/>
                <a:ext cx="1333500" cy="8509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301" name="Rectangle 300"/>
              <p:cNvSpPr/>
              <p:nvPr/>
            </p:nvSpPr>
            <p:spPr>
              <a:xfrm>
                <a:off x="2186880" y="4063876"/>
                <a:ext cx="1320800" cy="846708"/>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302" name="Rectangle 301"/>
              <p:cNvSpPr/>
              <p:nvPr/>
            </p:nvSpPr>
            <p:spPr>
              <a:xfrm>
                <a:off x="2186880" y="4869160"/>
                <a:ext cx="1320800" cy="8509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pic>
            <p:nvPicPr>
              <p:cNvPr id="303"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3631" y="1853990"/>
                <a:ext cx="379852" cy="52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4" name="Picture 9"/>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78329"/>
              <a:stretch/>
            </p:blipFill>
            <p:spPr bwMode="auto">
              <a:xfrm>
                <a:off x="2364425" y="1867329"/>
                <a:ext cx="371555" cy="447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5" name="Picture 30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322757" y="5808304"/>
                <a:ext cx="1042987" cy="573024"/>
              </a:xfrm>
              <a:prstGeom prst="rect">
                <a:avLst/>
              </a:prstGeom>
            </p:spPr>
          </p:pic>
          <p:pic>
            <p:nvPicPr>
              <p:cNvPr id="306" name="Picture 30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496601" y="2562909"/>
                <a:ext cx="695299" cy="548714"/>
              </a:xfrm>
              <a:prstGeom prst="rect">
                <a:avLst/>
              </a:prstGeom>
            </p:spPr>
          </p:pic>
          <p:pic>
            <p:nvPicPr>
              <p:cNvPr id="307" name="Picture 306"/>
              <p:cNvPicPr>
                <a:picLocks noChangeAspect="1"/>
              </p:cNvPicPr>
              <p:nvPr/>
            </p:nvPicPr>
            <p:blipFill>
              <a:blip r:embed="rId7" cstate="print">
                <a:extLst>
                  <a:ext uri="{BEBA8EAE-BF5A-486C-A8C5-ECC9F3942E4B}">
                    <a14:imgProps xmlns:a14="http://schemas.microsoft.com/office/drawing/2010/main" xmlns="">
                      <a14:imgLayer r:embed="rId8">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2564265" y="3336799"/>
                <a:ext cx="559970" cy="637879"/>
              </a:xfrm>
              <a:prstGeom prst="rect">
                <a:avLst/>
              </a:prstGeom>
            </p:spPr>
          </p:pic>
          <p:pic>
            <p:nvPicPr>
              <p:cNvPr id="308" name="Picture 307"/>
              <p:cNvPicPr>
                <a:picLocks noChangeAspect="1"/>
              </p:cNvPicPr>
              <p:nvPr/>
            </p:nvPicPr>
            <p:blipFill>
              <a:blip r:embed="rId9"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tretch>
                <a:fillRect/>
              </a:stretch>
            </p:blipFill>
            <p:spPr>
              <a:xfrm>
                <a:off x="2299881" y="4986957"/>
                <a:ext cx="1067355" cy="602283"/>
              </a:xfrm>
              <a:prstGeom prst="rect">
                <a:avLst/>
              </a:prstGeom>
            </p:spPr>
          </p:pic>
          <p:pic>
            <p:nvPicPr>
              <p:cNvPr id="309" name="Picture 308"/>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2333344" y="4221088"/>
                <a:ext cx="1033892" cy="548846"/>
              </a:xfrm>
              <a:prstGeom prst="rect">
                <a:avLst/>
              </a:prstGeom>
            </p:spPr>
          </p:pic>
          <p:sp>
            <p:nvSpPr>
              <p:cNvPr id="310" name="Left-Right Arrow 309"/>
              <p:cNvSpPr/>
              <p:nvPr/>
            </p:nvSpPr>
            <p:spPr>
              <a:xfrm rot="5400000">
                <a:off x="3205391" y="1694943"/>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311" name="Left-Right Arrow 310"/>
              <p:cNvSpPr/>
              <p:nvPr/>
            </p:nvSpPr>
            <p:spPr>
              <a:xfrm rot="5400000">
                <a:off x="3205391" y="2434610"/>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312" name="Left-Right Arrow 311"/>
              <p:cNvSpPr/>
              <p:nvPr/>
            </p:nvSpPr>
            <p:spPr>
              <a:xfrm rot="5400000">
                <a:off x="3205391" y="3124475"/>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313" name="Left-Right Arrow 312"/>
              <p:cNvSpPr/>
              <p:nvPr/>
            </p:nvSpPr>
            <p:spPr>
              <a:xfrm rot="5400000">
                <a:off x="3205391" y="3975267"/>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314" name="Left-Right Arrow 313"/>
              <p:cNvSpPr/>
              <p:nvPr/>
            </p:nvSpPr>
            <p:spPr>
              <a:xfrm rot="5400000">
                <a:off x="3205391" y="4808989"/>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315" name="Left-Right Arrow 314"/>
              <p:cNvSpPr/>
              <p:nvPr/>
            </p:nvSpPr>
            <p:spPr>
              <a:xfrm rot="5400000">
                <a:off x="3205391" y="5681752"/>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grpSp>
        <p:grpSp>
          <p:nvGrpSpPr>
            <p:cNvPr id="165" name="Group 164"/>
            <p:cNvGrpSpPr/>
            <p:nvPr/>
          </p:nvGrpSpPr>
          <p:grpSpPr>
            <a:xfrm>
              <a:off x="3357540" y="836712"/>
              <a:ext cx="1499912" cy="5675436"/>
              <a:chOff x="3357540" y="836712"/>
              <a:chExt cx="1499912" cy="5675436"/>
            </a:xfrm>
          </p:grpSpPr>
          <p:sp>
            <p:nvSpPr>
              <p:cNvPr id="253" name="Rectangle 252"/>
              <p:cNvSpPr/>
              <p:nvPr/>
            </p:nvSpPr>
            <p:spPr>
              <a:xfrm>
                <a:off x="3507680" y="1751112"/>
                <a:ext cx="1346200" cy="7493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54" name="Rectangle 253"/>
              <p:cNvSpPr/>
              <p:nvPr/>
            </p:nvSpPr>
            <p:spPr>
              <a:xfrm>
                <a:off x="3507680" y="2500412"/>
                <a:ext cx="1346200" cy="7366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55" name="Rectangle 254"/>
              <p:cNvSpPr/>
              <p:nvPr/>
            </p:nvSpPr>
            <p:spPr>
              <a:xfrm>
                <a:off x="3507680" y="4022452"/>
                <a:ext cx="1346200" cy="846708"/>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56" name="Rectangle 255"/>
              <p:cNvSpPr/>
              <p:nvPr/>
            </p:nvSpPr>
            <p:spPr>
              <a:xfrm>
                <a:off x="3507680" y="3212976"/>
                <a:ext cx="1346200" cy="8509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57" name="Rectangle 256"/>
              <p:cNvSpPr/>
              <p:nvPr/>
            </p:nvSpPr>
            <p:spPr>
              <a:xfrm>
                <a:off x="3507680" y="836712"/>
                <a:ext cx="1346200" cy="9144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pic>
            <p:nvPicPr>
              <p:cNvPr id="258" name="Picture 1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769291" y="980605"/>
                <a:ext cx="822081" cy="576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9" name="Rectangle 258"/>
              <p:cNvSpPr/>
              <p:nvPr/>
            </p:nvSpPr>
            <p:spPr>
              <a:xfrm>
                <a:off x="3507680" y="4869160"/>
                <a:ext cx="1346200" cy="8509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60" name="Rectangle 259"/>
              <p:cNvSpPr/>
              <p:nvPr/>
            </p:nvSpPr>
            <p:spPr>
              <a:xfrm>
                <a:off x="3507680" y="5720060"/>
                <a:ext cx="1349772" cy="792088"/>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pic>
            <p:nvPicPr>
              <p:cNvPr id="26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63516" y="1858509"/>
                <a:ext cx="379852" cy="52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2" name="Picture 9"/>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78329"/>
              <a:stretch/>
            </p:blipFill>
            <p:spPr bwMode="auto">
              <a:xfrm>
                <a:off x="3674310" y="1871848"/>
                <a:ext cx="371555" cy="447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3" name="Picture 26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632642" y="5812823"/>
                <a:ext cx="1042987" cy="573024"/>
              </a:xfrm>
              <a:prstGeom prst="rect">
                <a:avLst/>
              </a:prstGeom>
            </p:spPr>
          </p:pic>
          <p:pic>
            <p:nvPicPr>
              <p:cNvPr id="264" name="Picture 26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806486" y="2567428"/>
                <a:ext cx="695299" cy="548714"/>
              </a:xfrm>
              <a:prstGeom prst="rect">
                <a:avLst/>
              </a:prstGeom>
            </p:spPr>
          </p:pic>
          <p:pic>
            <p:nvPicPr>
              <p:cNvPr id="265" name="Picture 264"/>
              <p:cNvPicPr>
                <a:picLocks noChangeAspect="1"/>
              </p:cNvPicPr>
              <p:nvPr/>
            </p:nvPicPr>
            <p:blipFill>
              <a:blip r:embed="rId7" cstate="print">
                <a:extLst>
                  <a:ext uri="{BEBA8EAE-BF5A-486C-A8C5-ECC9F3942E4B}">
                    <a14:imgProps xmlns:a14="http://schemas.microsoft.com/office/drawing/2010/main" xmlns="">
                      <a14:imgLayer r:embed="rId8">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3874150" y="3341318"/>
                <a:ext cx="559970" cy="637879"/>
              </a:xfrm>
              <a:prstGeom prst="rect">
                <a:avLst/>
              </a:prstGeom>
            </p:spPr>
          </p:pic>
          <p:pic>
            <p:nvPicPr>
              <p:cNvPr id="266" name="Picture 265"/>
              <p:cNvPicPr>
                <a:picLocks noChangeAspect="1"/>
              </p:cNvPicPr>
              <p:nvPr/>
            </p:nvPicPr>
            <p:blipFill>
              <a:blip r:embed="rId12"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tretch>
                <a:fillRect/>
              </a:stretch>
            </p:blipFill>
            <p:spPr>
              <a:xfrm>
                <a:off x="3643019" y="4991476"/>
                <a:ext cx="1092369" cy="602283"/>
              </a:xfrm>
              <a:prstGeom prst="rect">
                <a:avLst/>
              </a:prstGeom>
            </p:spPr>
          </p:pic>
          <p:pic>
            <p:nvPicPr>
              <p:cNvPr id="267" name="Picture 266"/>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3649011" y="4225607"/>
                <a:ext cx="1014369" cy="548846"/>
              </a:xfrm>
              <a:prstGeom prst="rect">
                <a:avLst/>
              </a:prstGeom>
            </p:spPr>
          </p:pic>
          <p:sp>
            <p:nvSpPr>
              <p:cNvPr id="268" name="Left-Right Arrow 267"/>
              <p:cNvSpPr/>
              <p:nvPr/>
            </p:nvSpPr>
            <p:spPr>
              <a:xfrm rot="5400000">
                <a:off x="4524183" y="1694943"/>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69" name="Left-Right Arrow 268"/>
              <p:cNvSpPr/>
              <p:nvPr/>
            </p:nvSpPr>
            <p:spPr>
              <a:xfrm rot="5400000">
                <a:off x="4524183" y="2434610"/>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70" name="Left-Right Arrow 269"/>
              <p:cNvSpPr/>
              <p:nvPr/>
            </p:nvSpPr>
            <p:spPr>
              <a:xfrm rot="5400000">
                <a:off x="4524183" y="3124475"/>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71" name="Left-Right Arrow 270"/>
              <p:cNvSpPr/>
              <p:nvPr/>
            </p:nvSpPr>
            <p:spPr>
              <a:xfrm rot="5400000">
                <a:off x="4524183" y="3975267"/>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72" name="Left-Right Arrow 271"/>
              <p:cNvSpPr/>
              <p:nvPr/>
            </p:nvSpPr>
            <p:spPr>
              <a:xfrm rot="5400000">
                <a:off x="4524183" y="4808989"/>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73" name="Left-Right Arrow 272"/>
              <p:cNvSpPr/>
              <p:nvPr/>
            </p:nvSpPr>
            <p:spPr>
              <a:xfrm rot="5400000">
                <a:off x="4524183" y="5681752"/>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74" name="Left-Right Arrow 273"/>
              <p:cNvSpPr/>
              <p:nvPr/>
            </p:nvSpPr>
            <p:spPr>
              <a:xfrm>
                <a:off x="3364350" y="1168897"/>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75" name="Left-Right Arrow 274"/>
              <p:cNvSpPr/>
              <p:nvPr/>
            </p:nvSpPr>
            <p:spPr>
              <a:xfrm>
                <a:off x="3367138" y="2841563"/>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76" name="Left-Right Arrow 275"/>
              <p:cNvSpPr/>
              <p:nvPr/>
            </p:nvSpPr>
            <p:spPr>
              <a:xfrm>
                <a:off x="3368532" y="3552489"/>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77" name="Left-Right Arrow 276"/>
              <p:cNvSpPr/>
              <p:nvPr/>
            </p:nvSpPr>
            <p:spPr>
              <a:xfrm>
                <a:off x="3381662" y="4401294"/>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78" name="Left-Right Arrow 277"/>
              <p:cNvSpPr/>
              <p:nvPr/>
            </p:nvSpPr>
            <p:spPr>
              <a:xfrm>
                <a:off x="3357540" y="5178397"/>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79" name="Left-Right Arrow 278"/>
              <p:cNvSpPr/>
              <p:nvPr/>
            </p:nvSpPr>
            <p:spPr>
              <a:xfrm>
                <a:off x="3372714" y="6022537"/>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80" name="Left-Right Arrow 279"/>
              <p:cNvSpPr/>
              <p:nvPr/>
            </p:nvSpPr>
            <p:spPr>
              <a:xfrm>
                <a:off x="3367138" y="2005230"/>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grpSp>
        <p:grpSp>
          <p:nvGrpSpPr>
            <p:cNvPr id="166" name="Group 165"/>
            <p:cNvGrpSpPr/>
            <p:nvPr/>
          </p:nvGrpSpPr>
          <p:grpSpPr>
            <a:xfrm>
              <a:off x="4710948" y="836712"/>
              <a:ext cx="1489132" cy="5667805"/>
              <a:chOff x="4710948" y="836712"/>
              <a:chExt cx="1489132" cy="5667805"/>
            </a:xfrm>
          </p:grpSpPr>
          <p:sp>
            <p:nvSpPr>
              <p:cNvPr id="225" name="Rectangle 224"/>
              <p:cNvSpPr/>
              <p:nvPr/>
            </p:nvSpPr>
            <p:spPr>
              <a:xfrm>
                <a:off x="4853880" y="1751112"/>
                <a:ext cx="1346200" cy="7493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26" name="Rectangle 225"/>
              <p:cNvSpPr/>
              <p:nvPr/>
            </p:nvSpPr>
            <p:spPr>
              <a:xfrm>
                <a:off x="4860704" y="2500412"/>
                <a:ext cx="1339376" cy="7366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27" name="Rectangle 226"/>
              <p:cNvSpPr/>
              <p:nvPr/>
            </p:nvSpPr>
            <p:spPr>
              <a:xfrm>
                <a:off x="4853880" y="4022452"/>
                <a:ext cx="1346200" cy="846708"/>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28" name="Rectangle 227"/>
              <p:cNvSpPr/>
              <p:nvPr/>
            </p:nvSpPr>
            <p:spPr>
              <a:xfrm>
                <a:off x="4853880" y="3212976"/>
                <a:ext cx="1346200" cy="8509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29" name="Rectangle 228"/>
              <p:cNvSpPr/>
              <p:nvPr/>
            </p:nvSpPr>
            <p:spPr>
              <a:xfrm>
                <a:off x="4853880" y="836712"/>
                <a:ext cx="1346200" cy="9144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pic>
            <p:nvPicPr>
              <p:cNvPr id="230" name="Picture 13"/>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090466" y="980605"/>
                <a:ext cx="869058" cy="5746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1" name="Rectangle 230"/>
              <p:cNvSpPr/>
              <p:nvPr/>
            </p:nvSpPr>
            <p:spPr>
              <a:xfrm>
                <a:off x="4853880" y="4869160"/>
                <a:ext cx="1346200" cy="8509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32" name="Rectangle 231"/>
              <p:cNvSpPr/>
              <p:nvPr/>
            </p:nvSpPr>
            <p:spPr>
              <a:xfrm>
                <a:off x="4853881" y="5712429"/>
                <a:ext cx="1343620" cy="792088"/>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pic>
            <p:nvPicPr>
              <p:cNvPr id="233"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30261" y="1863028"/>
                <a:ext cx="379852" cy="52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4" name="Picture 9"/>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78329"/>
              <a:stretch/>
            </p:blipFill>
            <p:spPr bwMode="auto">
              <a:xfrm>
                <a:off x="5041055" y="1876367"/>
                <a:ext cx="371555" cy="447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 name="Picture 23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99387" y="5817342"/>
                <a:ext cx="1042987" cy="573024"/>
              </a:xfrm>
              <a:prstGeom prst="rect">
                <a:avLst/>
              </a:prstGeom>
            </p:spPr>
          </p:pic>
          <p:pic>
            <p:nvPicPr>
              <p:cNvPr id="236" name="Picture 23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173231" y="2571947"/>
                <a:ext cx="695299" cy="548714"/>
              </a:xfrm>
              <a:prstGeom prst="rect">
                <a:avLst/>
              </a:prstGeom>
            </p:spPr>
          </p:pic>
          <p:pic>
            <p:nvPicPr>
              <p:cNvPr id="237" name="Picture 236"/>
              <p:cNvPicPr>
                <a:picLocks noChangeAspect="1"/>
              </p:cNvPicPr>
              <p:nvPr/>
            </p:nvPicPr>
            <p:blipFill>
              <a:blip r:embed="rId7" cstate="print">
                <a:extLst>
                  <a:ext uri="{BEBA8EAE-BF5A-486C-A8C5-ECC9F3942E4B}">
                    <a14:imgProps xmlns:a14="http://schemas.microsoft.com/office/drawing/2010/main" xmlns="">
                      <a14:imgLayer r:embed="rId8">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5240895" y="3345837"/>
                <a:ext cx="559970" cy="637879"/>
              </a:xfrm>
              <a:prstGeom prst="rect">
                <a:avLst/>
              </a:prstGeom>
            </p:spPr>
          </p:pic>
          <p:pic>
            <p:nvPicPr>
              <p:cNvPr id="238" name="Picture 237"/>
              <p:cNvPicPr>
                <a:picLocks noChangeAspect="1"/>
              </p:cNvPicPr>
              <p:nvPr/>
            </p:nvPicPr>
            <p:blipFill>
              <a:blip r:embed="rId12"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tretch>
                <a:fillRect/>
              </a:stretch>
            </p:blipFill>
            <p:spPr>
              <a:xfrm>
                <a:off x="5011171" y="4995995"/>
                <a:ext cx="1092369" cy="602283"/>
              </a:xfrm>
              <a:prstGeom prst="rect">
                <a:avLst/>
              </a:prstGeom>
            </p:spPr>
          </p:pic>
          <p:pic>
            <p:nvPicPr>
              <p:cNvPr id="239" name="Picture 238"/>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5023420" y="4230126"/>
                <a:ext cx="1058906" cy="548846"/>
              </a:xfrm>
              <a:prstGeom prst="rect">
                <a:avLst/>
              </a:prstGeom>
            </p:spPr>
          </p:pic>
          <p:sp>
            <p:nvSpPr>
              <p:cNvPr id="240" name="Left-Right Arrow 239"/>
              <p:cNvSpPr/>
              <p:nvPr/>
            </p:nvSpPr>
            <p:spPr>
              <a:xfrm rot="5400000">
                <a:off x="5872391" y="1694943"/>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41" name="Left-Right Arrow 240"/>
              <p:cNvSpPr/>
              <p:nvPr/>
            </p:nvSpPr>
            <p:spPr>
              <a:xfrm rot="5400000">
                <a:off x="5872391" y="2434610"/>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42" name="Left-Right Arrow 241"/>
              <p:cNvSpPr/>
              <p:nvPr/>
            </p:nvSpPr>
            <p:spPr>
              <a:xfrm rot="5400000">
                <a:off x="5872391" y="3124475"/>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43" name="Left-Right Arrow 242"/>
              <p:cNvSpPr/>
              <p:nvPr/>
            </p:nvSpPr>
            <p:spPr>
              <a:xfrm rot="5400000">
                <a:off x="5872391" y="3975267"/>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44" name="Left-Right Arrow 243"/>
              <p:cNvSpPr/>
              <p:nvPr/>
            </p:nvSpPr>
            <p:spPr>
              <a:xfrm rot="5400000">
                <a:off x="5872391" y="4808989"/>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45" name="Left-Right Arrow 244"/>
              <p:cNvSpPr/>
              <p:nvPr/>
            </p:nvSpPr>
            <p:spPr>
              <a:xfrm rot="5400000">
                <a:off x="5872391" y="5681752"/>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46" name="Left-Right Arrow 245"/>
              <p:cNvSpPr/>
              <p:nvPr/>
            </p:nvSpPr>
            <p:spPr>
              <a:xfrm>
                <a:off x="4717758" y="1168897"/>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47" name="Left-Right Arrow 246"/>
              <p:cNvSpPr/>
              <p:nvPr/>
            </p:nvSpPr>
            <p:spPr>
              <a:xfrm>
                <a:off x="4710948" y="5178397"/>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48" name="Left-Right Arrow 247"/>
              <p:cNvSpPr/>
              <p:nvPr/>
            </p:nvSpPr>
            <p:spPr>
              <a:xfrm>
                <a:off x="4720546" y="2841563"/>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49" name="Left-Right Arrow 248"/>
              <p:cNvSpPr/>
              <p:nvPr/>
            </p:nvSpPr>
            <p:spPr>
              <a:xfrm>
                <a:off x="4721940" y="3552489"/>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50" name="Left-Right Arrow 249"/>
              <p:cNvSpPr/>
              <p:nvPr/>
            </p:nvSpPr>
            <p:spPr>
              <a:xfrm>
                <a:off x="4735070" y="4401294"/>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51" name="Left-Right Arrow 250"/>
              <p:cNvSpPr/>
              <p:nvPr/>
            </p:nvSpPr>
            <p:spPr>
              <a:xfrm>
                <a:off x="4726122" y="6022537"/>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52" name="Left-Right Arrow 251"/>
              <p:cNvSpPr/>
              <p:nvPr/>
            </p:nvSpPr>
            <p:spPr>
              <a:xfrm>
                <a:off x="4720546" y="2005230"/>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grpSp>
        <p:grpSp>
          <p:nvGrpSpPr>
            <p:cNvPr id="167" name="Group 166"/>
            <p:cNvGrpSpPr/>
            <p:nvPr/>
          </p:nvGrpSpPr>
          <p:grpSpPr>
            <a:xfrm>
              <a:off x="6064356" y="836712"/>
              <a:ext cx="1479344" cy="5667805"/>
              <a:chOff x="6064356" y="836712"/>
              <a:chExt cx="1479344" cy="5667805"/>
            </a:xfrm>
          </p:grpSpPr>
          <p:sp>
            <p:nvSpPr>
              <p:cNvPr id="197" name="Rectangle 196"/>
              <p:cNvSpPr/>
              <p:nvPr/>
            </p:nvSpPr>
            <p:spPr>
              <a:xfrm>
                <a:off x="6197500" y="1751112"/>
                <a:ext cx="1346200" cy="7493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198" name="Rectangle 197"/>
              <p:cNvSpPr/>
              <p:nvPr/>
            </p:nvSpPr>
            <p:spPr>
              <a:xfrm>
                <a:off x="6198325" y="2500412"/>
                <a:ext cx="1345375" cy="7366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199" name="Rectangle 198"/>
              <p:cNvSpPr/>
              <p:nvPr/>
            </p:nvSpPr>
            <p:spPr>
              <a:xfrm>
                <a:off x="6197500" y="4022452"/>
                <a:ext cx="1346200" cy="846708"/>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00" name="Rectangle 199"/>
              <p:cNvSpPr/>
              <p:nvPr/>
            </p:nvSpPr>
            <p:spPr>
              <a:xfrm>
                <a:off x="6197500" y="3212976"/>
                <a:ext cx="1346200" cy="8509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01" name="Rectangle 200"/>
              <p:cNvSpPr/>
              <p:nvPr/>
            </p:nvSpPr>
            <p:spPr>
              <a:xfrm>
                <a:off x="6197500" y="836712"/>
                <a:ext cx="1346200" cy="9144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pic>
            <p:nvPicPr>
              <p:cNvPr id="202" name="Picture 14"/>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6463580" y="980605"/>
                <a:ext cx="835453" cy="558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3" name="Rectangle 202"/>
              <p:cNvSpPr/>
              <p:nvPr/>
            </p:nvSpPr>
            <p:spPr>
              <a:xfrm>
                <a:off x="6197500" y="4869160"/>
                <a:ext cx="1346200" cy="8509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04" name="Rectangle 203"/>
              <p:cNvSpPr/>
              <p:nvPr/>
            </p:nvSpPr>
            <p:spPr>
              <a:xfrm>
                <a:off x="6197500" y="5712429"/>
                <a:ext cx="1346199" cy="792088"/>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pic>
            <p:nvPicPr>
              <p:cNvPr id="205"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68576" y="1867547"/>
                <a:ext cx="379852" cy="52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 name="Picture 9"/>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78329"/>
              <a:stretch/>
            </p:blipFill>
            <p:spPr bwMode="auto">
              <a:xfrm>
                <a:off x="6379370" y="1880886"/>
                <a:ext cx="371555" cy="447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7" name="Picture 20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37702" y="5821861"/>
                <a:ext cx="1042987" cy="573024"/>
              </a:xfrm>
              <a:prstGeom prst="rect">
                <a:avLst/>
              </a:prstGeom>
            </p:spPr>
          </p:pic>
          <p:pic>
            <p:nvPicPr>
              <p:cNvPr id="208" name="Picture 20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511546" y="2576466"/>
                <a:ext cx="695299" cy="548714"/>
              </a:xfrm>
              <a:prstGeom prst="rect">
                <a:avLst/>
              </a:prstGeom>
            </p:spPr>
          </p:pic>
          <p:pic>
            <p:nvPicPr>
              <p:cNvPr id="209" name="Picture 208"/>
              <p:cNvPicPr>
                <a:picLocks noChangeAspect="1"/>
              </p:cNvPicPr>
              <p:nvPr/>
            </p:nvPicPr>
            <p:blipFill>
              <a:blip r:embed="rId7" cstate="print">
                <a:extLst>
                  <a:ext uri="{BEBA8EAE-BF5A-486C-A8C5-ECC9F3942E4B}">
                    <a14:imgProps xmlns:a14="http://schemas.microsoft.com/office/drawing/2010/main" xmlns="">
                      <a14:imgLayer r:embed="rId8">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6579210" y="3350356"/>
                <a:ext cx="559970" cy="637879"/>
              </a:xfrm>
              <a:prstGeom prst="rect">
                <a:avLst/>
              </a:prstGeom>
            </p:spPr>
          </p:pic>
          <p:pic>
            <p:nvPicPr>
              <p:cNvPr id="210" name="Picture 209"/>
              <p:cNvPicPr>
                <a:picLocks noChangeAspect="1"/>
              </p:cNvPicPr>
              <p:nvPr/>
            </p:nvPicPr>
            <p:blipFill>
              <a:blip r:embed="rId15"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tretch>
                <a:fillRect/>
              </a:stretch>
            </p:blipFill>
            <p:spPr>
              <a:xfrm>
                <a:off x="6356572" y="5000514"/>
                <a:ext cx="1043112" cy="602283"/>
              </a:xfrm>
              <a:prstGeom prst="rect">
                <a:avLst/>
              </a:prstGeom>
            </p:spPr>
          </p:pic>
          <p:pic>
            <p:nvPicPr>
              <p:cNvPr id="211" name="Picture 210"/>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6390035" y="4234645"/>
                <a:ext cx="1009649" cy="548846"/>
              </a:xfrm>
              <a:prstGeom prst="rect">
                <a:avLst/>
              </a:prstGeom>
            </p:spPr>
          </p:pic>
          <p:sp>
            <p:nvSpPr>
              <p:cNvPr id="212" name="Left-Right Arrow 211"/>
              <p:cNvSpPr/>
              <p:nvPr/>
            </p:nvSpPr>
            <p:spPr>
              <a:xfrm rot="5400000">
                <a:off x="7261894" y="1694943"/>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13" name="Left-Right Arrow 212"/>
              <p:cNvSpPr/>
              <p:nvPr/>
            </p:nvSpPr>
            <p:spPr>
              <a:xfrm rot="5400000">
                <a:off x="7261894" y="2434610"/>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14" name="Left-Right Arrow 213"/>
              <p:cNvSpPr/>
              <p:nvPr/>
            </p:nvSpPr>
            <p:spPr>
              <a:xfrm rot="5400000">
                <a:off x="7261894" y="3124475"/>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15" name="Left-Right Arrow 214"/>
              <p:cNvSpPr/>
              <p:nvPr/>
            </p:nvSpPr>
            <p:spPr>
              <a:xfrm rot="5400000">
                <a:off x="7261894" y="3975267"/>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16" name="Left-Right Arrow 215"/>
              <p:cNvSpPr/>
              <p:nvPr/>
            </p:nvSpPr>
            <p:spPr>
              <a:xfrm rot="5400000">
                <a:off x="7261894" y="4808989"/>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17" name="Left-Right Arrow 216"/>
              <p:cNvSpPr/>
              <p:nvPr/>
            </p:nvSpPr>
            <p:spPr>
              <a:xfrm rot="5400000">
                <a:off x="7261894" y="5681752"/>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18" name="Left-Right Arrow 217"/>
              <p:cNvSpPr/>
              <p:nvPr/>
            </p:nvSpPr>
            <p:spPr>
              <a:xfrm>
                <a:off x="6071166" y="1168897"/>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19" name="Left-Right Arrow 218"/>
              <p:cNvSpPr/>
              <p:nvPr/>
            </p:nvSpPr>
            <p:spPr>
              <a:xfrm>
                <a:off x="6073954" y="2841563"/>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20" name="Left-Right Arrow 219"/>
              <p:cNvSpPr/>
              <p:nvPr/>
            </p:nvSpPr>
            <p:spPr>
              <a:xfrm>
                <a:off x="6075348" y="3552489"/>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21" name="Left-Right Arrow 220"/>
              <p:cNvSpPr/>
              <p:nvPr/>
            </p:nvSpPr>
            <p:spPr>
              <a:xfrm>
                <a:off x="6088478" y="4401294"/>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22" name="Left-Right Arrow 221"/>
              <p:cNvSpPr/>
              <p:nvPr/>
            </p:nvSpPr>
            <p:spPr>
              <a:xfrm>
                <a:off x="6064356" y="5178397"/>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23" name="Left-Right Arrow 222"/>
              <p:cNvSpPr/>
              <p:nvPr/>
            </p:nvSpPr>
            <p:spPr>
              <a:xfrm>
                <a:off x="6079530" y="6022537"/>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224" name="Left-Right Arrow 223"/>
              <p:cNvSpPr/>
              <p:nvPr/>
            </p:nvSpPr>
            <p:spPr>
              <a:xfrm>
                <a:off x="6073954" y="2005230"/>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grpSp>
        <p:grpSp>
          <p:nvGrpSpPr>
            <p:cNvPr id="168" name="Group 167"/>
            <p:cNvGrpSpPr/>
            <p:nvPr/>
          </p:nvGrpSpPr>
          <p:grpSpPr>
            <a:xfrm>
              <a:off x="7390423" y="836712"/>
              <a:ext cx="1502057" cy="5675436"/>
              <a:chOff x="7390423" y="836712"/>
              <a:chExt cx="1502057" cy="5675436"/>
            </a:xfrm>
          </p:grpSpPr>
          <p:sp>
            <p:nvSpPr>
              <p:cNvPr id="169" name="Rectangle 168"/>
              <p:cNvSpPr/>
              <p:nvPr/>
            </p:nvSpPr>
            <p:spPr>
              <a:xfrm>
                <a:off x="7546280" y="1751112"/>
                <a:ext cx="1346200" cy="7493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170" name="Rectangle 169"/>
              <p:cNvSpPr/>
              <p:nvPr/>
            </p:nvSpPr>
            <p:spPr>
              <a:xfrm>
                <a:off x="7546280" y="2500412"/>
                <a:ext cx="1346200" cy="7366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171" name="Rectangle 170"/>
              <p:cNvSpPr/>
              <p:nvPr/>
            </p:nvSpPr>
            <p:spPr>
              <a:xfrm>
                <a:off x="7546280" y="4022452"/>
                <a:ext cx="1346200" cy="846708"/>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172" name="Rectangle 171"/>
              <p:cNvSpPr/>
              <p:nvPr/>
            </p:nvSpPr>
            <p:spPr>
              <a:xfrm>
                <a:off x="7546280" y="3212976"/>
                <a:ext cx="1346200" cy="8509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173" name="Rectangle 172"/>
              <p:cNvSpPr/>
              <p:nvPr/>
            </p:nvSpPr>
            <p:spPr>
              <a:xfrm>
                <a:off x="7546280" y="836712"/>
                <a:ext cx="1346200" cy="9144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pic>
            <p:nvPicPr>
              <p:cNvPr id="174" name="Picture 15"/>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7759724" y="980605"/>
                <a:ext cx="921483" cy="5743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5" name="Rectangle 174"/>
              <p:cNvSpPr/>
              <p:nvPr/>
            </p:nvSpPr>
            <p:spPr>
              <a:xfrm>
                <a:off x="7546280" y="4869160"/>
                <a:ext cx="1346200" cy="850900"/>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176" name="Left-Right Arrow 175"/>
              <p:cNvSpPr/>
              <p:nvPr/>
            </p:nvSpPr>
            <p:spPr>
              <a:xfrm rot="5400000">
                <a:off x="8620510" y="1694943"/>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177" name="Rectangle 176"/>
              <p:cNvSpPr/>
              <p:nvPr/>
            </p:nvSpPr>
            <p:spPr>
              <a:xfrm>
                <a:off x="7543699" y="5720060"/>
                <a:ext cx="1346199" cy="792088"/>
              </a:xfrm>
              <a:prstGeom prst="rect">
                <a:avLst/>
              </a:prstGeom>
              <a:solidFill>
                <a:srgbClr val="CDDCEB"/>
              </a:solidFill>
              <a:ln w="1905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pic>
            <p:nvPicPr>
              <p:cNvPr id="17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06891" y="1872066"/>
                <a:ext cx="379852" cy="52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9" name="Picture 9"/>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78329"/>
              <a:stretch/>
            </p:blipFill>
            <p:spPr bwMode="auto">
              <a:xfrm>
                <a:off x="7717685" y="1885405"/>
                <a:ext cx="371555" cy="447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0" name="Picture 17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76017" y="5826380"/>
                <a:ext cx="1042987" cy="573024"/>
              </a:xfrm>
              <a:prstGeom prst="rect">
                <a:avLst/>
              </a:prstGeom>
            </p:spPr>
          </p:pic>
          <p:pic>
            <p:nvPicPr>
              <p:cNvPr id="181" name="Picture 18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849861" y="2580985"/>
                <a:ext cx="695299" cy="548714"/>
              </a:xfrm>
              <a:prstGeom prst="rect">
                <a:avLst/>
              </a:prstGeom>
            </p:spPr>
          </p:pic>
          <p:pic>
            <p:nvPicPr>
              <p:cNvPr id="182" name="Picture 181"/>
              <p:cNvPicPr>
                <a:picLocks noChangeAspect="1"/>
              </p:cNvPicPr>
              <p:nvPr/>
            </p:nvPicPr>
            <p:blipFill>
              <a:blip r:embed="rId7" cstate="print">
                <a:extLst>
                  <a:ext uri="{BEBA8EAE-BF5A-486C-A8C5-ECC9F3942E4B}">
                    <a14:imgProps xmlns:a14="http://schemas.microsoft.com/office/drawing/2010/main" xmlns="">
                      <a14:imgLayer r:embed="rId8">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7917525" y="3354875"/>
                <a:ext cx="559970" cy="637879"/>
              </a:xfrm>
              <a:prstGeom prst="rect">
                <a:avLst/>
              </a:prstGeom>
            </p:spPr>
          </p:pic>
          <p:pic>
            <p:nvPicPr>
              <p:cNvPr id="183" name="Picture 182"/>
              <p:cNvPicPr>
                <a:picLocks noChangeAspect="1"/>
              </p:cNvPicPr>
              <p:nvPr/>
            </p:nvPicPr>
            <p:blipFill>
              <a:blip r:embed="rId17"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tretch>
                <a:fillRect/>
              </a:stretch>
            </p:blipFill>
            <p:spPr>
              <a:xfrm>
                <a:off x="7713264" y="5005033"/>
                <a:ext cx="1054572" cy="602283"/>
              </a:xfrm>
              <a:prstGeom prst="rect">
                <a:avLst/>
              </a:prstGeom>
            </p:spPr>
          </p:pic>
          <p:pic>
            <p:nvPicPr>
              <p:cNvPr id="184" name="Picture 183"/>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7746727" y="4239164"/>
                <a:ext cx="1021109" cy="548846"/>
              </a:xfrm>
              <a:prstGeom prst="rect">
                <a:avLst/>
              </a:prstGeom>
            </p:spPr>
          </p:pic>
          <p:sp>
            <p:nvSpPr>
              <p:cNvPr id="185" name="Left-Right Arrow 184"/>
              <p:cNvSpPr/>
              <p:nvPr/>
            </p:nvSpPr>
            <p:spPr>
              <a:xfrm rot="5400000">
                <a:off x="8620510" y="2434610"/>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186" name="Left-Right Arrow 185"/>
              <p:cNvSpPr/>
              <p:nvPr/>
            </p:nvSpPr>
            <p:spPr>
              <a:xfrm rot="5400000">
                <a:off x="8620510" y="3124475"/>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187" name="Left-Right Arrow 186"/>
              <p:cNvSpPr/>
              <p:nvPr/>
            </p:nvSpPr>
            <p:spPr>
              <a:xfrm rot="5400000">
                <a:off x="8620510" y="3975267"/>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188" name="Left-Right Arrow 187"/>
              <p:cNvSpPr/>
              <p:nvPr/>
            </p:nvSpPr>
            <p:spPr>
              <a:xfrm rot="5400000">
                <a:off x="8620510" y="4808989"/>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189" name="Left-Right Arrow 188"/>
              <p:cNvSpPr/>
              <p:nvPr/>
            </p:nvSpPr>
            <p:spPr>
              <a:xfrm rot="5400000">
                <a:off x="8620510" y="5681752"/>
                <a:ext cx="270678" cy="131602"/>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190" name="Left-Right Arrow 189"/>
              <p:cNvSpPr/>
              <p:nvPr/>
            </p:nvSpPr>
            <p:spPr>
              <a:xfrm>
                <a:off x="7397233" y="1168897"/>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191" name="Left-Right Arrow 190"/>
              <p:cNvSpPr/>
              <p:nvPr/>
            </p:nvSpPr>
            <p:spPr>
              <a:xfrm>
                <a:off x="7400021" y="2841563"/>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192" name="Left-Right Arrow 191"/>
              <p:cNvSpPr/>
              <p:nvPr/>
            </p:nvSpPr>
            <p:spPr>
              <a:xfrm>
                <a:off x="7401415" y="3552489"/>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193" name="Left-Right Arrow 192"/>
              <p:cNvSpPr/>
              <p:nvPr/>
            </p:nvSpPr>
            <p:spPr>
              <a:xfrm>
                <a:off x="7390423" y="5178397"/>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194" name="Left-Right Arrow 193"/>
              <p:cNvSpPr/>
              <p:nvPr/>
            </p:nvSpPr>
            <p:spPr>
              <a:xfrm>
                <a:off x="7405597" y="6022537"/>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195" name="Left-Right Arrow 194"/>
              <p:cNvSpPr/>
              <p:nvPr/>
            </p:nvSpPr>
            <p:spPr>
              <a:xfrm>
                <a:off x="7400021" y="2005230"/>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sp>
            <p:nvSpPr>
              <p:cNvPr id="196" name="Left-Right Arrow 195"/>
              <p:cNvSpPr/>
              <p:nvPr/>
            </p:nvSpPr>
            <p:spPr>
              <a:xfrm>
                <a:off x="7414545" y="4401294"/>
                <a:ext cx="279388" cy="171871"/>
              </a:xfrm>
              <a:prstGeom prst="leftRightArrow">
                <a:avLst/>
              </a:prstGeom>
              <a:solidFill>
                <a:schemeClr val="accent1"/>
              </a:solid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sz="2000" dirty="0">
                  <a:solidFill>
                    <a:srgbClr val="004185"/>
                  </a:solidFill>
                  <a:latin typeface="Arial"/>
                </a:endParaRPr>
              </a:p>
            </p:txBody>
          </p:sp>
        </p:grpSp>
      </p:grpSp>
      <p:grpSp>
        <p:nvGrpSpPr>
          <p:cNvPr id="7" name="Group 6"/>
          <p:cNvGrpSpPr/>
          <p:nvPr/>
        </p:nvGrpSpPr>
        <p:grpSpPr>
          <a:xfrm>
            <a:off x="1526924" y="1035250"/>
            <a:ext cx="6456842" cy="2013742"/>
            <a:chOff x="1644476" y="1035250"/>
            <a:chExt cx="6456842" cy="2013742"/>
          </a:xfrm>
        </p:grpSpPr>
        <p:sp>
          <p:nvSpPr>
            <p:cNvPr id="2" name="Rounded Rectangle 1"/>
            <p:cNvSpPr/>
            <p:nvPr/>
          </p:nvSpPr>
          <p:spPr>
            <a:xfrm>
              <a:off x="1644476" y="1035250"/>
              <a:ext cx="4372809" cy="2013742"/>
            </a:xfrm>
            <a:prstGeom prst="roundRect">
              <a:avLst>
                <a:gd name="adj" fmla="val 3243"/>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00" dirty="0">
                <a:solidFill>
                  <a:prstClr val="white"/>
                </a:solidFill>
              </a:endParaRPr>
            </a:p>
          </p:txBody>
        </p:sp>
        <p:sp>
          <p:nvSpPr>
            <p:cNvPr id="3" name="Flowchart: Document 2"/>
            <p:cNvSpPr/>
            <p:nvPr/>
          </p:nvSpPr>
          <p:spPr>
            <a:xfrm>
              <a:off x="6435194" y="1566997"/>
              <a:ext cx="1666124" cy="946750"/>
            </a:xfrm>
            <a:prstGeom prst="flowChartDocumen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33" b="1" dirty="0" smtClean="0">
                  <a:solidFill>
                    <a:prstClr val="black"/>
                  </a:solidFill>
                </a:rPr>
                <a:t>eGovernment </a:t>
              </a:r>
              <a:r>
                <a:rPr lang="en-ZA" sz="1333" b="1" dirty="0">
                  <a:solidFill>
                    <a:prstClr val="black"/>
                  </a:solidFill>
                </a:rPr>
                <a:t>Strategy</a:t>
              </a:r>
            </a:p>
          </p:txBody>
        </p:sp>
        <p:cxnSp>
          <p:nvCxnSpPr>
            <p:cNvPr id="11" name="Straight Connector 10"/>
            <p:cNvCxnSpPr>
              <a:stCxn id="2" idx="3"/>
              <a:endCxn id="3" idx="1"/>
            </p:cNvCxnSpPr>
            <p:nvPr/>
          </p:nvCxnSpPr>
          <p:spPr>
            <a:xfrm flipV="1">
              <a:off x="6017284" y="2040373"/>
              <a:ext cx="417910" cy="174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524822" y="2594428"/>
            <a:ext cx="6463340" cy="2049885"/>
            <a:chOff x="1637978" y="2594427"/>
            <a:chExt cx="6463340" cy="2049885"/>
          </a:xfrm>
        </p:grpSpPr>
        <p:sp>
          <p:nvSpPr>
            <p:cNvPr id="157" name="Rounded Rectangle 156"/>
            <p:cNvSpPr/>
            <p:nvPr/>
          </p:nvSpPr>
          <p:spPr>
            <a:xfrm>
              <a:off x="1637978" y="2594427"/>
              <a:ext cx="4379307" cy="2049885"/>
            </a:xfrm>
            <a:prstGeom prst="roundRect">
              <a:avLst>
                <a:gd name="adj" fmla="val 3339"/>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00" dirty="0">
                <a:solidFill>
                  <a:prstClr val="white"/>
                </a:solidFill>
              </a:endParaRPr>
            </a:p>
          </p:txBody>
        </p:sp>
        <p:sp>
          <p:nvSpPr>
            <p:cNvPr id="160" name="Flowchart: Document 159"/>
            <p:cNvSpPr/>
            <p:nvPr/>
          </p:nvSpPr>
          <p:spPr>
            <a:xfrm>
              <a:off x="6435194" y="3145995"/>
              <a:ext cx="1666124" cy="946750"/>
            </a:xfrm>
            <a:prstGeom prst="flowChartDocumen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33" b="1" dirty="0">
                  <a:solidFill>
                    <a:prstClr val="black"/>
                  </a:solidFill>
                </a:rPr>
                <a:t>Cloud Computing Strategy</a:t>
              </a:r>
            </a:p>
          </p:txBody>
        </p:sp>
        <p:cxnSp>
          <p:nvCxnSpPr>
            <p:cNvPr id="318" name="Straight Connector 317"/>
            <p:cNvCxnSpPr>
              <a:stCxn id="157" idx="3"/>
              <a:endCxn id="160" idx="1"/>
            </p:cNvCxnSpPr>
            <p:nvPr/>
          </p:nvCxnSpPr>
          <p:spPr>
            <a:xfrm flipV="1">
              <a:off x="6017284" y="3619370"/>
              <a:ext cx="417910" cy="1"/>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1523152" y="4549794"/>
            <a:ext cx="6463340" cy="877945"/>
            <a:chOff x="1637978" y="4549793"/>
            <a:chExt cx="6463340" cy="877945"/>
          </a:xfrm>
        </p:grpSpPr>
        <p:sp>
          <p:nvSpPr>
            <p:cNvPr id="158" name="Rounded Rectangle 157"/>
            <p:cNvSpPr/>
            <p:nvPr/>
          </p:nvSpPr>
          <p:spPr>
            <a:xfrm>
              <a:off x="1637978" y="4640894"/>
              <a:ext cx="4379307" cy="695742"/>
            </a:xfrm>
            <a:prstGeom prst="roundRect">
              <a:avLst>
                <a:gd name="adj" fmla="val 8694"/>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00" dirty="0">
                <a:solidFill>
                  <a:prstClr val="white"/>
                </a:solidFill>
              </a:endParaRPr>
            </a:p>
          </p:txBody>
        </p:sp>
        <p:sp>
          <p:nvSpPr>
            <p:cNvPr id="161" name="Flowchart: Document 160"/>
            <p:cNvSpPr/>
            <p:nvPr/>
          </p:nvSpPr>
          <p:spPr>
            <a:xfrm>
              <a:off x="6435194" y="4549793"/>
              <a:ext cx="1666124" cy="877945"/>
            </a:xfrm>
            <a:prstGeom prst="flowChartDocumen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33" b="1" dirty="0">
                  <a:solidFill>
                    <a:prstClr val="black"/>
                  </a:solidFill>
                </a:rPr>
                <a:t>Network Transformation Strategy</a:t>
              </a:r>
            </a:p>
          </p:txBody>
        </p:sp>
        <p:cxnSp>
          <p:nvCxnSpPr>
            <p:cNvPr id="319" name="Straight Connector 318"/>
            <p:cNvCxnSpPr>
              <a:stCxn id="158" idx="3"/>
              <a:endCxn id="161" idx="1"/>
            </p:cNvCxnSpPr>
            <p:nvPr/>
          </p:nvCxnSpPr>
          <p:spPr>
            <a:xfrm flipV="1">
              <a:off x="6017284" y="4988765"/>
              <a:ext cx="417910" cy="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6" name="Right Arrow 5"/>
          <p:cNvSpPr/>
          <p:nvPr/>
        </p:nvSpPr>
        <p:spPr>
          <a:xfrm>
            <a:off x="1623616" y="668063"/>
            <a:ext cx="4220244" cy="313060"/>
          </a:xfrm>
          <a:prstGeom prst="rightArrow">
            <a:avLst>
              <a:gd name="adj1" fmla="val 71876"/>
              <a:gd name="adj2" fmla="val 6367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00" dirty="0">
                <a:solidFill>
                  <a:prstClr val="black"/>
                </a:solidFill>
              </a:rPr>
              <a:t>Life episodes of a citizen or objects</a:t>
            </a:r>
          </a:p>
        </p:txBody>
      </p:sp>
      <p:cxnSp>
        <p:nvCxnSpPr>
          <p:cNvPr id="320" name="Straight Connector 319"/>
          <p:cNvCxnSpPr/>
          <p:nvPr/>
        </p:nvCxnSpPr>
        <p:spPr>
          <a:xfrm flipV="1">
            <a:off x="7988162" y="1980986"/>
            <a:ext cx="548222" cy="175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flipV="1">
            <a:off x="7983766" y="3561800"/>
            <a:ext cx="552618" cy="2"/>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a:stCxn id="161" idx="3"/>
          </p:cNvCxnSpPr>
          <p:nvPr/>
        </p:nvCxnSpPr>
        <p:spPr>
          <a:xfrm>
            <a:off x="7986492" y="4988767"/>
            <a:ext cx="543529"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22" name="Rectangle 321"/>
          <p:cNvSpPr/>
          <p:nvPr/>
        </p:nvSpPr>
        <p:spPr>
          <a:xfrm>
            <a:off x="8526200" y="1057301"/>
            <a:ext cx="329314" cy="4169987"/>
          </a:xfrm>
          <a:prstGeom prst="rect">
            <a:avLst/>
          </a:prstGeom>
          <a:solidFill>
            <a:schemeClr val="accent1">
              <a:lumMod val="20000"/>
              <a:lumOff val="80000"/>
              <a:alpha val="60000"/>
            </a:schemeClr>
          </a:solidFill>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1500" b="1" dirty="0">
                <a:solidFill>
                  <a:srgbClr val="1F497D"/>
                </a:solidFill>
              </a:rPr>
              <a:t>ICT Security</a:t>
            </a:r>
          </a:p>
        </p:txBody>
      </p:sp>
      <p:sp>
        <p:nvSpPr>
          <p:cNvPr id="324" name="Rectangle 323"/>
          <p:cNvSpPr/>
          <p:nvPr/>
        </p:nvSpPr>
        <p:spPr>
          <a:xfrm>
            <a:off x="8846994" y="1057301"/>
            <a:ext cx="328981" cy="4169259"/>
          </a:xfrm>
          <a:prstGeom prst="rect">
            <a:avLst/>
          </a:prstGeom>
          <a:solidFill>
            <a:schemeClr val="accent1">
              <a:lumMod val="20000"/>
              <a:lumOff val="80000"/>
              <a:alpha val="60000"/>
            </a:schemeClr>
          </a:solidFill>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1500" b="1" dirty="0">
                <a:solidFill>
                  <a:srgbClr val="1F497D"/>
                </a:solidFill>
              </a:rPr>
              <a:t>Government Business Continuity</a:t>
            </a:r>
          </a:p>
        </p:txBody>
      </p:sp>
      <p:sp>
        <p:nvSpPr>
          <p:cNvPr id="316" name="Rectangle 315"/>
          <p:cNvSpPr/>
          <p:nvPr/>
        </p:nvSpPr>
        <p:spPr>
          <a:xfrm>
            <a:off x="9176166" y="1062944"/>
            <a:ext cx="328981" cy="4163616"/>
          </a:xfrm>
          <a:prstGeom prst="rect">
            <a:avLst/>
          </a:prstGeom>
          <a:solidFill>
            <a:schemeClr val="accent1">
              <a:lumMod val="20000"/>
              <a:lumOff val="80000"/>
              <a:alpha val="60000"/>
            </a:schemeClr>
          </a:solidFill>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1500" b="1" dirty="0" smtClean="0">
                <a:solidFill>
                  <a:srgbClr val="1F497D"/>
                </a:solidFill>
              </a:rPr>
              <a:t>Service Management</a:t>
            </a:r>
            <a:endParaRPr lang="en-US" sz="1500" b="1" dirty="0">
              <a:solidFill>
                <a:srgbClr val="1F497D"/>
              </a:solidFill>
            </a:endParaRPr>
          </a:p>
        </p:txBody>
      </p:sp>
    </p:spTree>
    <p:extLst>
      <p:ext uri="{BB962C8B-B14F-4D97-AF65-F5344CB8AC3E}">
        <p14:creationId xmlns:p14="http://schemas.microsoft.com/office/powerpoint/2010/main" xmlns="" val="413068949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9" name="Straight Connector 378"/>
          <p:cNvCxnSpPr/>
          <p:nvPr/>
        </p:nvCxnSpPr>
        <p:spPr>
          <a:xfrm flipV="1">
            <a:off x="6346197" y="1295585"/>
            <a:ext cx="0" cy="34882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2722140" y="1892079"/>
            <a:ext cx="25624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37" name="Rectangle 336"/>
          <p:cNvSpPr/>
          <p:nvPr/>
        </p:nvSpPr>
        <p:spPr>
          <a:xfrm>
            <a:off x="52191" y="696583"/>
            <a:ext cx="891570" cy="4681197"/>
          </a:xfrm>
          <a:prstGeom prst="rect">
            <a:avLst/>
          </a:prstGeom>
          <a:solidFill>
            <a:srgbClr val="E2F6E2"/>
          </a:solidFill>
        </p:spPr>
        <p:style>
          <a:lnRef idx="1">
            <a:schemeClr val="accent1"/>
          </a:lnRef>
          <a:fillRef idx="3">
            <a:schemeClr val="accent1"/>
          </a:fillRef>
          <a:effectRef idx="2">
            <a:schemeClr val="accent1"/>
          </a:effectRef>
          <a:fontRef idx="minor">
            <a:schemeClr val="lt1"/>
          </a:fontRef>
        </p:style>
        <p:txBody>
          <a:bodyPr wrap="square"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b="1" dirty="0">
              <a:solidFill>
                <a:srgbClr val="0070C0"/>
              </a:solidFill>
            </a:endParaRPr>
          </a:p>
          <a:p>
            <a:pPr algn="ctr"/>
            <a:endParaRPr lang="en-US" b="1" dirty="0">
              <a:solidFill>
                <a:srgbClr val="0070C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70C0"/>
              </a:solidFill>
            </a:endParaRPr>
          </a:p>
          <a:p>
            <a:pPr algn="ctr"/>
            <a:endParaRPr lang="en-US" b="1" dirty="0">
              <a:solidFill>
                <a:srgbClr val="0070C0"/>
              </a:solidFill>
            </a:endParaRPr>
          </a:p>
          <a:p>
            <a:pPr algn="ctr"/>
            <a:endParaRPr lang="en-US" b="1" dirty="0">
              <a:solidFill>
                <a:srgbClr val="0070C0"/>
              </a:solidFill>
            </a:endParaRPr>
          </a:p>
          <a:p>
            <a:pPr algn="ctr"/>
            <a:endParaRPr lang="en-US" b="1" dirty="0">
              <a:solidFill>
                <a:srgbClr val="0070C0"/>
              </a:solidFill>
            </a:endParaRPr>
          </a:p>
        </p:txBody>
      </p:sp>
      <p:sp>
        <p:nvSpPr>
          <p:cNvPr id="117" name="Rectangle 116"/>
          <p:cNvSpPr/>
          <p:nvPr/>
        </p:nvSpPr>
        <p:spPr>
          <a:xfrm>
            <a:off x="943760" y="3073524"/>
            <a:ext cx="2696080" cy="23042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ZA" sz="1000" b="1" dirty="0" smtClean="0">
              <a:solidFill>
                <a:srgbClr val="0070C0"/>
              </a:solidFill>
            </a:endParaRPr>
          </a:p>
          <a:p>
            <a:pPr algn="ctr"/>
            <a:endParaRPr lang="en-ZA" sz="1000" b="1" dirty="0">
              <a:solidFill>
                <a:srgbClr val="0070C0"/>
              </a:solidFill>
            </a:endParaRPr>
          </a:p>
          <a:p>
            <a:pPr algn="ctr"/>
            <a:endParaRPr lang="en-ZA" sz="1000" b="1" dirty="0" smtClean="0">
              <a:solidFill>
                <a:srgbClr val="0070C0"/>
              </a:solidFill>
            </a:endParaRPr>
          </a:p>
          <a:p>
            <a:pPr algn="ctr"/>
            <a:endParaRPr lang="en-ZA" sz="1000" b="1" dirty="0">
              <a:solidFill>
                <a:srgbClr val="0070C0"/>
              </a:solidFill>
            </a:endParaRPr>
          </a:p>
          <a:p>
            <a:pPr algn="ctr"/>
            <a:endParaRPr lang="en-GB" sz="1000" b="1" dirty="0">
              <a:solidFill>
                <a:srgbClr val="0070C0"/>
              </a:solidFill>
            </a:endParaRPr>
          </a:p>
        </p:txBody>
      </p:sp>
      <p:sp>
        <p:nvSpPr>
          <p:cNvPr id="116" name="Rectangle 115"/>
          <p:cNvSpPr/>
          <p:nvPr/>
        </p:nvSpPr>
        <p:spPr>
          <a:xfrm>
            <a:off x="943760" y="696583"/>
            <a:ext cx="2696080" cy="237694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ZA" sz="1000" b="1" dirty="0" smtClean="0">
              <a:solidFill>
                <a:srgbClr val="0070C0"/>
              </a:solidFill>
            </a:endParaRPr>
          </a:p>
          <a:p>
            <a:pPr algn="ctr"/>
            <a:endParaRPr lang="en-ZA" sz="1000" b="1" dirty="0">
              <a:solidFill>
                <a:srgbClr val="0070C0"/>
              </a:solidFill>
            </a:endParaRPr>
          </a:p>
          <a:p>
            <a:pPr algn="ctr"/>
            <a:endParaRPr lang="en-ZA" sz="1000" b="1" dirty="0" smtClean="0">
              <a:solidFill>
                <a:srgbClr val="0070C0"/>
              </a:solidFill>
            </a:endParaRPr>
          </a:p>
          <a:p>
            <a:pPr algn="ctr"/>
            <a:endParaRPr lang="en-ZA" sz="1000" b="1" dirty="0">
              <a:solidFill>
                <a:srgbClr val="0070C0"/>
              </a:solidFill>
            </a:endParaRPr>
          </a:p>
          <a:p>
            <a:pPr algn="ctr"/>
            <a:endParaRPr lang="en-ZA" sz="1000" b="1" dirty="0" smtClean="0">
              <a:solidFill>
                <a:srgbClr val="0070C0"/>
              </a:solidFill>
            </a:endParaRPr>
          </a:p>
          <a:p>
            <a:pPr algn="ctr"/>
            <a:endParaRPr lang="en-ZA" sz="1000" b="1" dirty="0">
              <a:solidFill>
                <a:srgbClr val="0070C0"/>
              </a:solidFill>
            </a:endParaRPr>
          </a:p>
          <a:p>
            <a:pPr algn="ctr"/>
            <a:endParaRPr lang="en-ZA" sz="1000" b="1" dirty="0" smtClean="0">
              <a:solidFill>
                <a:srgbClr val="0070C0"/>
              </a:solidFill>
            </a:endParaRPr>
          </a:p>
          <a:p>
            <a:pPr algn="ctr"/>
            <a:endParaRPr lang="en-ZA" sz="1000" b="1" dirty="0">
              <a:solidFill>
                <a:srgbClr val="0070C0"/>
              </a:solidFill>
            </a:endParaRPr>
          </a:p>
          <a:p>
            <a:pPr algn="ctr"/>
            <a:endParaRPr lang="en-ZA" sz="1000" b="1" dirty="0" smtClean="0">
              <a:solidFill>
                <a:srgbClr val="0070C0"/>
              </a:solidFill>
            </a:endParaRPr>
          </a:p>
          <a:p>
            <a:pPr algn="ctr"/>
            <a:endParaRPr lang="en-ZA" sz="1000" b="1" dirty="0">
              <a:solidFill>
                <a:srgbClr val="0070C0"/>
              </a:solidFill>
            </a:endParaRPr>
          </a:p>
          <a:p>
            <a:pPr algn="ctr"/>
            <a:endParaRPr lang="en-ZA" sz="1000" b="1" dirty="0" smtClean="0">
              <a:solidFill>
                <a:srgbClr val="0070C0"/>
              </a:solidFill>
            </a:endParaRPr>
          </a:p>
          <a:p>
            <a:pPr algn="ctr"/>
            <a:endParaRPr lang="en-ZA" sz="1000" b="1" dirty="0">
              <a:solidFill>
                <a:srgbClr val="0070C0"/>
              </a:solidFill>
            </a:endParaRPr>
          </a:p>
          <a:p>
            <a:pPr algn="ctr"/>
            <a:endParaRPr lang="en-ZA" sz="1000" b="1" dirty="0" smtClean="0">
              <a:solidFill>
                <a:srgbClr val="0070C0"/>
              </a:solidFill>
            </a:endParaRPr>
          </a:p>
          <a:p>
            <a:pPr algn="ctr"/>
            <a:endParaRPr lang="en-ZA" sz="1000" b="1" dirty="0">
              <a:solidFill>
                <a:srgbClr val="0070C0"/>
              </a:solidFill>
            </a:endParaRPr>
          </a:p>
          <a:p>
            <a:pPr algn="ctr"/>
            <a:endParaRPr lang="en-ZA" sz="1000" b="1" dirty="0" smtClean="0">
              <a:solidFill>
                <a:srgbClr val="0070C0"/>
              </a:solidFill>
            </a:endParaRPr>
          </a:p>
          <a:p>
            <a:pPr algn="ctr"/>
            <a:endParaRPr lang="en-ZA" sz="1000" b="1" dirty="0">
              <a:solidFill>
                <a:srgbClr val="0070C0"/>
              </a:solidFill>
            </a:endParaRPr>
          </a:p>
          <a:p>
            <a:pPr algn="ctr"/>
            <a:endParaRPr lang="en-GB" sz="1000" b="1" dirty="0">
              <a:solidFill>
                <a:srgbClr val="0070C0"/>
              </a:solidFill>
            </a:endParaRPr>
          </a:p>
        </p:txBody>
      </p:sp>
      <p:graphicFrame>
        <p:nvGraphicFramePr>
          <p:cNvPr id="45" name="Object 44" hidden="1"/>
          <p:cNvGraphicFramePr>
            <a:graphicFrameLocks/>
          </p:cNvGraphicFramePr>
          <p:nvPr>
            <p:extLst/>
          </p:nvPr>
        </p:nvGraphicFramePr>
        <p:xfrm>
          <a:off x="1271324" y="1324"/>
          <a:ext cx="1323" cy="1323"/>
        </p:xfrm>
        <a:graphic>
          <a:graphicData uri="http://schemas.openxmlformats.org/presentationml/2006/ole">
            <p:oleObj spid="_x0000_s5146" name="think-cell Slide" r:id="rId3" imgW="360" imgH="360" progId="">
              <p:embed/>
            </p:oleObj>
          </a:graphicData>
        </a:graphic>
      </p:graphicFrame>
      <p:sp>
        <p:nvSpPr>
          <p:cNvPr id="5" name="Title 1"/>
          <p:cNvSpPr>
            <a:spLocks noGrp="1"/>
          </p:cNvSpPr>
          <p:nvPr>
            <p:ph type="title"/>
          </p:nvPr>
        </p:nvSpPr>
        <p:spPr>
          <a:xfrm>
            <a:off x="217286" y="-6090"/>
            <a:ext cx="9720000" cy="523220"/>
          </a:xfrm>
        </p:spPr>
        <p:txBody>
          <a:bodyPr>
            <a:normAutofit fontScale="90000"/>
          </a:bodyPr>
          <a:lstStyle/>
          <a:p>
            <a:r>
              <a:rPr lang="en-US" sz="2000" dirty="0"/>
              <a:t>Consulting, Product /Service Lifecycle  and  Service Delivery Management , Solution Delivery Collaboration</a:t>
            </a:r>
          </a:p>
        </p:txBody>
      </p:sp>
      <p:grpSp>
        <p:nvGrpSpPr>
          <p:cNvPr id="37" name="Group 36"/>
          <p:cNvGrpSpPr/>
          <p:nvPr/>
        </p:nvGrpSpPr>
        <p:grpSpPr>
          <a:xfrm>
            <a:off x="6486689" y="1146692"/>
            <a:ext cx="360703" cy="279713"/>
            <a:chOff x="1975721" y="2682240"/>
            <a:chExt cx="4729879" cy="3667859"/>
          </a:xfrm>
          <a:solidFill>
            <a:schemeClr val="bg1"/>
          </a:solidFill>
        </p:grpSpPr>
        <p:sp>
          <p:nvSpPr>
            <p:cNvPr id="41" name="Oval 40"/>
            <p:cNvSpPr/>
            <p:nvPr/>
          </p:nvSpPr>
          <p:spPr bwMode="auto">
            <a:xfrm>
              <a:off x="3962400" y="2682240"/>
              <a:ext cx="762000" cy="7620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300" b="1">
                <a:solidFill>
                  <a:srgbClr val="000000"/>
                </a:solidFill>
              </a:endParaRPr>
            </a:p>
          </p:txBody>
        </p:sp>
        <p:sp>
          <p:nvSpPr>
            <p:cNvPr id="43" name="Oval 42"/>
            <p:cNvSpPr/>
            <p:nvPr/>
          </p:nvSpPr>
          <p:spPr bwMode="auto">
            <a:xfrm>
              <a:off x="5932611" y="3757612"/>
              <a:ext cx="762000" cy="7620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300" b="1">
                <a:solidFill>
                  <a:srgbClr val="000000"/>
                </a:solidFill>
              </a:endParaRPr>
            </a:p>
          </p:txBody>
        </p:sp>
        <p:sp>
          <p:nvSpPr>
            <p:cNvPr id="44" name="Oval 43"/>
            <p:cNvSpPr/>
            <p:nvPr/>
          </p:nvSpPr>
          <p:spPr bwMode="auto">
            <a:xfrm>
              <a:off x="1975721" y="3757612"/>
              <a:ext cx="762000" cy="76200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300" b="1">
                <a:solidFill>
                  <a:srgbClr val="000000"/>
                </a:solidFill>
              </a:endParaRPr>
            </a:p>
          </p:txBody>
        </p:sp>
        <p:sp>
          <p:nvSpPr>
            <p:cNvPr id="46" name="Freeform 45"/>
            <p:cNvSpPr/>
            <p:nvPr/>
          </p:nvSpPr>
          <p:spPr bwMode="auto">
            <a:xfrm>
              <a:off x="1981201" y="3595689"/>
              <a:ext cx="4724399" cy="2754410"/>
            </a:xfrm>
            <a:custGeom>
              <a:avLst/>
              <a:gdLst/>
              <a:ahLst/>
              <a:cxnLst/>
              <a:rect l="l" t="t" r="r" b="b"/>
              <a:pathLst>
                <a:path w="4724399" h="2754410">
                  <a:moveTo>
                    <a:pt x="3274863" y="1059108"/>
                  </a:moveTo>
                  <a:cubicBezTo>
                    <a:pt x="3262708" y="1060844"/>
                    <a:pt x="3251464" y="1065475"/>
                    <a:pt x="3241674" y="1074735"/>
                  </a:cubicBezTo>
                  <a:cubicBezTo>
                    <a:pt x="3202516" y="1111777"/>
                    <a:pt x="3186641" y="1222902"/>
                    <a:pt x="3159124" y="1296985"/>
                  </a:cubicBezTo>
                  <a:cubicBezTo>
                    <a:pt x="3113616" y="1385356"/>
                    <a:pt x="2840566" y="1448327"/>
                    <a:pt x="2854324" y="1185860"/>
                  </a:cubicBezTo>
                  <a:lnTo>
                    <a:pt x="2895599" y="1074735"/>
                  </a:lnTo>
                  <a:lnTo>
                    <a:pt x="1828799" y="1074735"/>
                  </a:lnTo>
                  <a:lnTo>
                    <a:pt x="1870074" y="1195385"/>
                  </a:lnTo>
                  <a:cubicBezTo>
                    <a:pt x="1874307" y="1398585"/>
                    <a:pt x="1634066" y="1433510"/>
                    <a:pt x="1558924" y="1290635"/>
                  </a:cubicBezTo>
                  <a:lnTo>
                    <a:pt x="1479549" y="1071560"/>
                  </a:lnTo>
                  <a:lnTo>
                    <a:pt x="1330324" y="1071560"/>
                  </a:lnTo>
                  <a:lnTo>
                    <a:pt x="1130299" y="1738310"/>
                  </a:lnTo>
                  <a:lnTo>
                    <a:pt x="1441449" y="1839911"/>
                  </a:lnTo>
                  <a:cubicBezTo>
                    <a:pt x="1534582" y="1880657"/>
                    <a:pt x="1575328" y="2128836"/>
                    <a:pt x="1358899" y="2138361"/>
                  </a:cubicBezTo>
                  <a:lnTo>
                    <a:pt x="1038224" y="2049460"/>
                  </a:lnTo>
                  <a:lnTo>
                    <a:pt x="962024" y="2303460"/>
                  </a:lnTo>
                  <a:lnTo>
                    <a:pt x="3756024" y="2303460"/>
                  </a:lnTo>
                  <a:lnTo>
                    <a:pt x="3686174" y="2055810"/>
                  </a:lnTo>
                  <a:lnTo>
                    <a:pt x="3406774" y="2141536"/>
                  </a:lnTo>
                  <a:cubicBezTo>
                    <a:pt x="3263899" y="2193394"/>
                    <a:pt x="3086099" y="1943628"/>
                    <a:pt x="3295649" y="1836736"/>
                  </a:cubicBezTo>
                  <a:lnTo>
                    <a:pt x="3590924" y="1741485"/>
                  </a:lnTo>
                  <a:lnTo>
                    <a:pt x="3394074" y="1074735"/>
                  </a:lnTo>
                  <a:cubicBezTo>
                    <a:pt x="3355974" y="1074735"/>
                    <a:pt x="3311326" y="1053899"/>
                    <a:pt x="3274863" y="1059108"/>
                  </a:cubicBezTo>
                  <a:close/>
                  <a:moveTo>
                    <a:pt x="2813049" y="484186"/>
                  </a:moveTo>
                  <a:lnTo>
                    <a:pt x="2743199" y="925511"/>
                  </a:lnTo>
                  <a:lnTo>
                    <a:pt x="2949574" y="925511"/>
                  </a:lnTo>
                  <a:lnTo>
                    <a:pt x="3006724" y="766761"/>
                  </a:lnTo>
                  <a:close/>
                  <a:moveTo>
                    <a:pt x="1914524" y="484186"/>
                  </a:moveTo>
                  <a:lnTo>
                    <a:pt x="1720849" y="766761"/>
                  </a:lnTo>
                  <a:lnTo>
                    <a:pt x="1777999" y="925511"/>
                  </a:lnTo>
                  <a:lnTo>
                    <a:pt x="1984374" y="925511"/>
                  </a:lnTo>
                  <a:close/>
                  <a:moveTo>
                    <a:pt x="2019299" y="0"/>
                  </a:moveTo>
                  <a:lnTo>
                    <a:pt x="2209799" y="404812"/>
                  </a:lnTo>
                  <a:lnTo>
                    <a:pt x="2305049" y="219075"/>
                  </a:lnTo>
                  <a:cubicBezTo>
                    <a:pt x="2250281" y="137318"/>
                    <a:pt x="2257424" y="96044"/>
                    <a:pt x="2262187" y="38100"/>
                  </a:cubicBezTo>
                  <a:cubicBezTo>
                    <a:pt x="2324100" y="-19050"/>
                    <a:pt x="2447924" y="16668"/>
                    <a:pt x="2462212" y="38100"/>
                  </a:cubicBezTo>
                  <a:cubicBezTo>
                    <a:pt x="2479674" y="123030"/>
                    <a:pt x="2444750" y="174625"/>
                    <a:pt x="2414587" y="214312"/>
                  </a:cubicBezTo>
                  <a:lnTo>
                    <a:pt x="2509837" y="409575"/>
                  </a:lnTo>
                  <a:lnTo>
                    <a:pt x="2705099" y="4762"/>
                  </a:lnTo>
                  <a:cubicBezTo>
                    <a:pt x="2855118" y="14287"/>
                    <a:pt x="2969418" y="114299"/>
                    <a:pt x="3019424" y="204787"/>
                  </a:cubicBezTo>
                  <a:lnTo>
                    <a:pt x="3314699" y="647700"/>
                  </a:lnTo>
                  <a:cubicBezTo>
                    <a:pt x="3360737" y="733425"/>
                    <a:pt x="3371055" y="771525"/>
                    <a:pt x="3295649" y="933450"/>
                  </a:cubicBezTo>
                  <a:lnTo>
                    <a:pt x="3409949" y="933450"/>
                  </a:lnTo>
                  <a:cubicBezTo>
                    <a:pt x="3480592" y="932656"/>
                    <a:pt x="3522662" y="979488"/>
                    <a:pt x="3543299" y="1052512"/>
                  </a:cubicBezTo>
                  <a:lnTo>
                    <a:pt x="3729037" y="1695450"/>
                  </a:lnTo>
                  <a:lnTo>
                    <a:pt x="3981449" y="1462087"/>
                  </a:lnTo>
                  <a:lnTo>
                    <a:pt x="4162424" y="1147762"/>
                  </a:lnTo>
                  <a:cubicBezTo>
                    <a:pt x="4182269" y="1112044"/>
                    <a:pt x="4209255" y="1078706"/>
                    <a:pt x="4271962" y="1076325"/>
                  </a:cubicBezTo>
                  <a:lnTo>
                    <a:pt x="4510087" y="1076325"/>
                  </a:lnTo>
                  <a:cubicBezTo>
                    <a:pt x="4619624" y="1080293"/>
                    <a:pt x="4722018" y="1153319"/>
                    <a:pt x="4724399" y="1281112"/>
                  </a:cubicBezTo>
                  <a:lnTo>
                    <a:pt x="4724399" y="2181225"/>
                  </a:lnTo>
                  <a:cubicBezTo>
                    <a:pt x="4716461" y="2237582"/>
                    <a:pt x="4663281" y="2296319"/>
                    <a:pt x="4600574" y="2286000"/>
                  </a:cubicBezTo>
                  <a:lnTo>
                    <a:pt x="4229099" y="2286000"/>
                  </a:lnTo>
                  <a:cubicBezTo>
                    <a:pt x="4174331" y="2286000"/>
                    <a:pt x="4121942" y="2281237"/>
                    <a:pt x="4100512" y="2200275"/>
                  </a:cubicBezTo>
                  <a:lnTo>
                    <a:pt x="4024312" y="1847850"/>
                  </a:lnTo>
                  <a:cubicBezTo>
                    <a:pt x="3959224" y="1900237"/>
                    <a:pt x="3906043" y="1997869"/>
                    <a:pt x="3829049" y="2005012"/>
                  </a:cubicBezTo>
                  <a:lnTo>
                    <a:pt x="3952874" y="2462212"/>
                  </a:lnTo>
                  <a:lnTo>
                    <a:pt x="3952874" y="2657475"/>
                  </a:lnTo>
                  <a:cubicBezTo>
                    <a:pt x="3958960" y="2724415"/>
                    <a:pt x="3894401" y="2756428"/>
                    <a:pt x="3809999" y="2754312"/>
                  </a:cubicBezTo>
                  <a:lnTo>
                    <a:pt x="914399" y="2754312"/>
                  </a:lnTo>
                  <a:cubicBezTo>
                    <a:pt x="871007" y="2748756"/>
                    <a:pt x="788723" y="2766218"/>
                    <a:pt x="761999" y="2665412"/>
                  </a:cubicBezTo>
                  <a:lnTo>
                    <a:pt x="761999" y="2455862"/>
                  </a:lnTo>
                  <a:lnTo>
                    <a:pt x="889000" y="2005012"/>
                  </a:lnTo>
                  <a:cubicBezTo>
                    <a:pt x="815711" y="1989137"/>
                    <a:pt x="718608" y="1875630"/>
                    <a:pt x="685800" y="1835943"/>
                  </a:cubicBezTo>
                  <a:cubicBezTo>
                    <a:pt x="678656" y="1954212"/>
                    <a:pt x="647700" y="2062956"/>
                    <a:pt x="628650" y="2176462"/>
                  </a:cubicBezTo>
                  <a:cubicBezTo>
                    <a:pt x="610393" y="2234406"/>
                    <a:pt x="608806" y="2292349"/>
                    <a:pt x="495300" y="2290762"/>
                  </a:cubicBezTo>
                  <a:cubicBezTo>
                    <a:pt x="400050" y="2293937"/>
                    <a:pt x="165100" y="2304256"/>
                    <a:pt x="80963" y="2281237"/>
                  </a:cubicBezTo>
                  <a:cubicBezTo>
                    <a:pt x="27782" y="2270124"/>
                    <a:pt x="11113" y="2222500"/>
                    <a:pt x="4763" y="2169319"/>
                  </a:cubicBezTo>
                  <a:cubicBezTo>
                    <a:pt x="3175" y="1866900"/>
                    <a:pt x="1588" y="1564481"/>
                    <a:pt x="0" y="1262062"/>
                  </a:cubicBezTo>
                  <a:cubicBezTo>
                    <a:pt x="7144" y="1151731"/>
                    <a:pt x="109537" y="1081881"/>
                    <a:pt x="173831" y="1081087"/>
                  </a:cubicBezTo>
                  <a:lnTo>
                    <a:pt x="435769" y="1076325"/>
                  </a:lnTo>
                  <a:cubicBezTo>
                    <a:pt x="488951" y="1067595"/>
                    <a:pt x="539750" y="1106487"/>
                    <a:pt x="564357" y="1147763"/>
                  </a:cubicBezTo>
                  <a:lnTo>
                    <a:pt x="752475" y="1443037"/>
                  </a:lnTo>
                  <a:lnTo>
                    <a:pt x="985838" y="1676400"/>
                  </a:lnTo>
                  <a:lnTo>
                    <a:pt x="1190625" y="1028700"/>
                  </a:lnTo>
                  <a:cubicBezTo>
                    <a:pt x="1212057" y="928687"/>
                    <a:pt x="1281113" y="921544"/>
                    <a:pt x="1426370" y="919163"/>
                  </a:cubicBezTo>
                  <a:cubicBezTo>
                    <a:pt x="1361282" y="778670"/>
                    <a:pt x="1365251" y="714375"/>
                    <a:pt x="1395413" y="666750"/>
                  </a:cubicBezTo>
                  <a:lnTo>
                    <a:pt x="1728788" y="152400"/>
                  </a:lnTo>
                  <a:cubicBezTo>
                    <a:pt x="1818481" y="44450"/>
                    <a:pt x="1908174" y="10319"/>
                    <a:pt x="2019299" y="0"/>
                  </a:cubicBezTo>
                  <a:close/>
                </a:path>
              </a:pathLst>
            </a:cu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300" b="1">
                <a:solidFill>
                  <a:srgbClr val="000000"/>
                </a:solidFill>
              </a:endParaRPr>
            </a:p>
          </p:txBody>
        </p:sp>
      </p:grpSp>
      <p:cxnSp>
        <p:nvCxnSpPr>
          <p:cNvPr id="112" name="Straight Connector 111"/>
          <p:cNvCxnSpPr/>
          <p:nvPr/>
        </p:nvCxnSpPr>
        <p:spPr>
          <a:xfrm>
            <a:off x="813969" y="1076666"/>
            <a:ext cx="0" cy="131426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940235" y="1067266"/>
            <a:ext cx="0" cy="203942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773188" y="1206324"/>
            <a:ext cx="321560" cy="1002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108" name="Rectangle 4107"/>
          <p:cNvSpPr/>
          <p:nvPr/>
        </p:nvSpPr>
        <p:spPr>
          <a:xfrm>
            <a:off x="3639840" y="697259"/>
            <a:ext cx="3207552" cy="234552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5" name="Straight Connector 124"/>
          <p:cNvCxnSpPr/>
          <p:nvPr/>
        </p:nvCxnSpPr>
        <p:spPr>
          <a:xfrm>
            <a:off x="5371979" y="1273115"/>
            <a:ext cx="0" cy="169284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36" name="TextBox 235"/>
          <p:cNvSpPr txBox="1">
            <a:spLocks/>
          </p:cNvSpPr>
          <p:nvPr/>
        </p:nvSpPr>
        <p:spPr>
          <a:xfrm>
            <a:off x="965034" y="4018536"/>
            <a:ext cx="1728216" cy="282531"/>
          </a:xfrm>
          <a:prstGeom prst="rect">
            <a:avLst/>
          </a:prstGeom>
          <a:solidFill>
            <a:schemeClr val="accent6">
              <a:lumMod val="20000"/>
              <a:lumOff val="80000"/>
            </a:schemeClr>
          </a:solidFill>
          <a:ln>
            <a:solidFill>
              <a:srgbClr val="2C7876"/>
            </a:solidFill>
          </a:ln>
          <a:scene3d>
            <a:camera prst="orthographicFront">
              <a:rot lat="0" lon="0" rev="5400000"/>
            </a:camera>
            <a:lightRig rig="threePt" dir="t"/>
          </a:scene3d>
        </p:spPr>
        <p:txBody>
          <a:bodyPr vert="horz" wrap="square" lIns="60005" tIns="60005" rIns="60005" bIns="60005" rtlCol="0" anchor="t" anchorCtr="0">
            <a:noAutofit/>
          </a:bodyPr>
          <a:lstStyle>
            <a:defPPr>
              <a:defRPr lang="en-US"/>
            </a:defPPr>
            <a:lvl1pPr lvl="0" indent="0" algn="ctr" defTabSz="913526" fontAlgn="base">
              <a:spcBef>
                <a:spcPct val="0"/>
              </a:spcBef>
              <a:spcAft>
                <a:spcPct val="0"/>
              </a:spcAft>
              <a:buClr>
                <a:srgbClr val="004185"/>
              </a:buClr>
              <a:defRPr sz="1000" b="1" baseline="0">
                <a:solidFill>
                  <a:srgbClr val="004185"/>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dirty="0" smtClean="0"/>
              <a:t>Standards and Certification</a:t>
            </a:r>
            <a:endParaRPr lang="en-US" dirty="0"/>
          </a:p>
        </p:txBody>
      </p:sp>
      <p:sp>
        <p:nvSpPr>
          <p:cNvPr id="237" name="TextBox 236"/>
          <p:cNvSpPr txBox="1">
            <a:spLocks/>
          </p:cNvSpPr>
          <p:nvPr/>
        </p:nvSpPr>
        <p:spPr>
          <a:xfrm>
            <a:off x="691706" y="4022549"/>
            <a:ext cx="1728192" cy="278518"/>
          </a:xfrm>
          <a:prstGeom prst="rect">
            <a:avLst/>
          </a:prstGeom>
          <a:solidFill>
            <a:schemeClr val="accent6">
              <a:lumMod val="20000"/>
              <a:lumOff val="80000"/>
            </a:schemeClr>
          </a:solidFill>
          <a:ln>
            <a:solidFill>
              <a:srgbClr val="2C7876"/>
            </a:solidFill>
          </a:ln>
          <a:scene3d>
            <a:camera prst="orthographicFront">
              <a:rot lat="0" lon="0" rev="5400000"/>
            </a:camera>
            <a:lightRig rig="threePt" dir="t"/>
          </a:scene3d>
        </p:spPr>
        <p:txBody>
          <a:bodyPr vert="horz" wrap="square" lIns="60005" tIns="60005" rIns="60005" bIns="60005" rtlCol="0" anchor="t" anchorCtr="0">
            <a:noAutofit/>
          </a:bodyPr>
          <a:lstStyle>
            <a:defPPr>
              <a:defRPr lang="en-US"/>
            </a:defPPr>
            <a:lvl1pPr lvl="0" indent="0" algn="ctr" defTabSz="913526" fontAlgn="base">
              <a:spcBef>
                <a:spcPct val="0"/>
              </a:spcBef>
              <a:spcAft>
                <a:spcPct val="0"/>
              </a:spcAft>
              <a:buClr>
                <a:srgbClr val="004185"/>
              </a:buClr>
              <a:defRPr sz="1000" b="1" baseline="0">
                <a:solidFill>
                  <a:srgbClr val="004185"/>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dirty="0" smtClean="0"/>
              <a:t>Specification Development</a:t>
            </a:r>
            <a:endParaRPr lang="en-US" dirty="0"/>
          </a:p>
        </p:txBody>
      </p:sp>
      <p:sp>
        <p:nvSpPr>
          <p:cNvPr id="238" name="Rectangle 237"/>
          <p:cNvSpPr/>
          <p:nvPr/>
        </p:nvSpPr>
        <p:spPr>
          <a:xfrm>
            <a:off x="3639840" y="3047266"/>
            <a:ext cx="3185154" cy="233051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9" name="TextBox 288"/>
          <p:cNvSpPr txBox="1"/>
          <p:nvPr/>
        </p:nvSpPr>
        <p:spPr>
          <a:xfrm>
            <a:off x="1224226" y="3038143"/>
            <a:ext cx="1128835" cy="246221"/>
          </a:xfrm>
          <a:prstGeom prst="rect">
            <a:avLst/>
          </a:prstGeom>
          <a:noFill/>
        </p:spPr>
        <p:txBody>
          <a:bodyPr wrap="none" rtlCol="0">
            <a:spAutoFit/>
          </a:bodyPr>
          <a:lstStyle/>
          <a:p>
            <a:r>
              <a:rPr lang="en-US" sz="1000" b="1" dirty="0" smtClean="0">
                <a:solidFill>
                  <a:srgbClr val="0070C0"/>
                </a:solidFill>
              </a:rPr>
              <a:t>Tactical Consulting</a:t>
            </a:r>
            <a:endParaRPr lang="en-US" sz="1000" b="1" dirty="0">
              <a:solidFill>
                <a:srgbClr val="0070C0"/>
              </a:solidFill>
            </a:endParaRPr>
          </a:p>
        </p:txBody>
      </p:sp>
      <p:sp>
        <p:nvSpPr>
          <p:cNvPr id="290" name="TextBox 289"/>
          <p:cNvSpPr txBox="1"/>
          <p:nvPr/>
        </p:nvSpPr>
        <p:spPr>
          <a:xfrm>
            <a:off x="1235112" y="659839"/>
            <a:ext cx="1192955" cy="246221"/>
          </a:xfrm>
          <a:prstGeom prst="rect">
            <a:avLst/>
          </a:prstGeom>
          <a:noFill/>
        </p:spPr>
        <p:txBody>
          <a:bodyPr wrap="none" rtlCol="0">
            <a:spAutoFit/>
          </a:bodyPr>
          <a:lstStyle/>
          <a:p>
            <a:r>
              <a:rPr lang="en-US" sz="1000" b="1" dirty="0" smtClean="0">
                <a:solidFill>
                  <a:srgbClr val="0070C0"/>
                </a:solidFill>
              </a:rPr>
              <a:t>Strategic Consulting</a:t>
            </a:r>
            <a:endParaRPr lang="en-US" sz="1000" b="1" dirty="0">
              <a:solidFill>
                <a:srgbClr val="0070C0"/>
              </a:solidFill>
            </a:endParaRPr>
          </a:p>
        </p:txBody>
      </p:sp>
      <p:sp>
        <p:nvSpPr>
          <p:cNvPr id="304" name="Rectangle 303"/>
          <p:cNvSpPr/>
          <p:nvPr/>
        </p:nvSpPr>
        <p:spPr>
          <a:xfrm>
            <a:off x="6756446" y="708014"/>
            <a:ext cx="3259448" cy="466976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95" name="Picture 1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79590" y="1490561"/>
            <a:ext cx="2634784" cy="2950795"/>
          </a:xfrm>
          <a:prstGeom prst="rect">
            <a:avLst/>
          </a:prstGeom>
          <a:noFill/>
          <a:ln w="9525">
            <a:solidFill>
              <a:schemeClr val="tx2">
                <a:lumMod val="40000"/>
                <a:lumOff val="60000"/>
              </a:schemeClr>
            </a:solidFill>
            <a:miter lim="800000"/>
            <a:headEnd/>
            <a:tailEnd/>
          </a:ln>
          <a:extLst>
            <a:ext uri="{909E8E84-426E-40DD-AFC4-6F175D3DCCD1}">
              <a14:hiddenFill xmlns:a14="http://schemas.microsoft.com/office/drawing/2010/main" xmlns="">
                <a:solidFill>
                  <a:schemeClr val="accent1"/>
                </a:solidFill>
              </a14:hiddenFill>
            </a:ext>
          </a:extLst>
        </p:spPr>
      </p:pic>
      <p:sp>
        <p:nvSpPr>
          <p:cNvPr id="317" name="TextBox 316"/>
          <p:cNvSpPr txBox="1"/>
          <p:nvPr/>
        </p:nvSpPr>
        <p:spPr>
          <a:xfrm>
            <a:off x="7970377" y="754448"/>
            <a:ext cx="1042273" cy="246221"/>
          </a:xfrm>
          <a:prstGeom prst="rect">
            <a:avLst/>
          </a:prstGeom>
          <a:noFill/>
        </p:spPr>
        <p:txBody>
          <a:bodyPr wrap="none" rtlCol="0">
            <a:spAutoFit/>
          </a:bodyPr>
          <a:lstStyle/>
          <a:p>
            <a:r>
              <a:rPr lang="en-US" sz="1000" b="1" dirty="0" smtClean="0">
                <a:solidFill>
                  <a:srgbClr val="0070C0"/>
                </a:solidFill>
              </a:rPr>
              <a:t>Solution Delivery</a:t>
            </a:r>
            <a:endParaRPr lang="en-US" sz="1000" b="1" dirty="0">
              <a:solidFill>
                <a:srgbClr val="0070C0"/>
              </a:solidFill>
            </a:endParaRPr>
          </a:p>
        </p:txBody>
      </p:sp>
      <p:cxnSp>
        <p:nvCxnSpPr>
          <p:cNvPr id="323" name="Straight Connector 322"/>
          <p:cNvCxnSpPr/>
          <p:nvPr/>
        </p:nvCxnSpPr>
        <p:spPr>
          <a:xfrm>
            <a:off x="7168232" y="2118157"/>
            <a:ext cx="0" cy="22198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7157346" y="2129043"/>
            <a:ext cx="12812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7155652" y="3226061"/>
            <a:ext cx="12812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7462146" y="2433843"/>
            <a:ext cx="12812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7168232" y="3760331"/>
            <a:ext cx="12812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7157346" y="4333966"/>
            <a:ext cx="12812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33" name="Chevron 332"/>
          <p:cNvSpPr/>
          <p:nvPr/>
        </p:nvSpPr>
        <p:spPr>
          <a:xfrm>
            <a:off x="3551022" y="350604"/>
            <a:ext cx="3469088" cy="341376"/>
          </a:xfrm>
          <a:prstGeom prst="chevron">
            <a:avLst/>
          </a:prstGeom>
          <a:solidFill>
            <a:schemeClr val="accent6">
              <a:lumMod val="20000"/>
              <a:lumOff val="80000"/>
            </a:schemeClr>
          </a:solidFill>
          <a:ln w="3175">
            <a:solidFill>
              <a:srgbClr val="4A7EBB"/>
            </a:solidFill>
          </a:ln>
        </p:spPr>
        <p:style>
          <a:lnRef idx="1">
            <a:schemeClr val="accent1"/>
          </a:lnRef>
          <a:fillRef idx="0">
            <a:schemeClr val="accent1"/>
          </a:fillRef>
          <a:effectRef idx="0">
            <a:schemeClr val="accent1"/>
          </a:effectRef>
          <a:fontRef idx="minor">
            <a:schemeClr val="tx1"/>
          </a:fontRef>
        </p:style>
        <p:txBody>
          <a:bodyPr wrap="square" rtlCol="0" anchor="ctr" anchorCtr="1"/>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US" sz="900" b="1" dirty="0">
              <a:solidFill>
                <a:sysClr val="windowText" lastClr="000000"/>
              </a:solidFill>
            </a:endParaRPr>
          </a:p>
          <a:p>
            <a:pPr algn="ctr">
              <a:defRPr/>
            </a:pPr>
            <a:r>
              <a:rPr lang="en-US" sz="900" b="1" dirty="0">
                <a:solidFill>
                  <a:sysClr val="windowText" lastClr="000000"/>
                </a:solidFill>
              </a:rPr>
              <a:t>SITA </a:t>
            </a:r>
            <a:r>
              <a:rPr lang="en-US" sz="900" b="1" dirty="0" smtClean="0">
                <a:solidFill>
                  <a:sysClr val="windowText" lastClr="000000"/>
                </a:solidFill>
              </a:rPr>
              <a:t> PRODUCT AND  SERVICE  LIFECYCLE  AND  DELIVERY MANAGEMENT</a:t>
            </a:r>
          </a:p>
          <a:p>
            <a:pPr algn="ctr">
              <a:defRPr/>
            </a:pPr>
            <a:endParaRPr lang="en-US" sz="900" b="1" dirty="0">
              <a:solidFill>
                <a:sysClr val="windowText" lastClr="000000"/>
              </a:solidFill>
            </a:endParaRPr>
          </a:p>
        </p:txBody>
      </p:sp>
      <p:sp>
        <p:nvSpPr>
          <p:cNvPr id="334" name="Pentagon 333"/>
          <p:cNvSpPr/>
          <p:nvPr/>
        </p:nvSpPr>
        <p:spPr>
          <a:xfrm>
            <a:off x="52190" y="350604"/>
            <a:ext cx="1169411" cy="341376"/>
          </a:xfrm>
          <a:prstGeom prst="homePlate">
            <a:avLst/>
          </a:prstGeom>
          <a:solidFill>
            <a:srgbClr val="E2F6E2"/>
          </a:solidFill>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900" b="1" dirty="0" smtClean="0">
              <a:solidFill>
                <a:sysClr val="windowText" lastClr="000000"/>
              </a:solidFill>
            </a:endParaRPr>
          </a:p>
          <a:p>
            <a:pPr algn="ctr"/>
            <a:r>
              <a:rPr lang="en-US" sz="900" b="1" dirty="0" smtClean="0">
                <a:solidFill>
                  <a:sysClr val="windowText" lastClr="000000"/>
                </a:solidFill>
              </a:rPr>
              <a:t>CLUSTER </a:t>
            </a:r>
            <a:endParaRPr lang="en-US" sz="900" dirty="0">
              <a:solidFill>
                <a:sysClr val="windowText" lastClr="000000"/>
              </a:solidFill>
            </a:endParaRPr>
          </a:p>
          <a:p>
            <a:pPr algn="ctr"/>
            <a:r>
              <a:rPr lang="en-US" sz="900" b="1" dirty="0">
                <a:solidFill>
                  <a:sysClr val="windowText" lastClr="000000"/>
                </a:solidFill>
              </a:rPr>
              <a:t>PLANS OF ACTION </a:t>
            </a:r>
            <a:endParaRPr lang="en-US" sz="900" dirty="0">
              <a:solidFill>
                <a:sysClr val="windowText" lastClr="000000"/>
              </a:solidFill>
            </a:endParaRPr>
          </a:p>
          <a:p>
            <a:pPr algn="ctr"/>
            <a:endParaRPr lang="en-US" sz="900" b="1" dirty="0">
              <a:solidFill>
                <a:sysClr val="windowText" lastClr="000000"/>
              </a:solidFill>
            </a:endParaRPr>
          </a:p>
        </p:txBody>
      </p:sp>
      <p:sp>
        <p:nvSpPr>
          <p:cNvPr id="335" name="Chevron 334"/>
          <p:cNvSpPr/>
          <p:nvPr/>
        </p:nvSpPr>
        <p:spPr>
          <a:xfrm>
            <a:off x="1037181" y="339718"/>
            <a:ext cx="2688030" cy="360800"/>
          </a:xfrm>
          <a:prstGeom prst="chevron">
            <a:avLst/>
          </a:prstGeom>
          <a:solidFill>
            <a:schemeClr val="accent6">
              <a:lumMod val="40000"/>
              <a:lumOff val="60000"/>
            </a:schemeClr>
          </a:solidFill>
          <a:ln w="3175">
            <a:solidFill>
              <a:srgbClr val="4A7EBB"/>
            </a:solidFill>
          </a:ln>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900" b="1">
                <a:solidFill>
                  <a:sysClr val="windowText" lastClr="000000"/>
                </a:solidFill>
              </a:rPr>
              <a:t>                 SITA CONSULTING  </a:t>
            </a:r>
          </a:p>
        </p:txBody>
      </p:sp>
      <p:sp>
        <p:nvSpPr>
          <p:cNvPr id="336" name="Chevron 335"/>
          <p:cNvSpPr/>
          <p:nvPr/>
        </p:nvSpPr>
        <p:spPr>
          <a:xfrm>
            <a:off x="6847391" y="350603"/>
            <a:ext cx="3168503" cy="357411"/>
          </a:xfrm>
          <a:prstGeom prst="chevron">
            <a:avLst/>
          </a:prstGeom>
          <a:solidFill>
            <a:srgbClr val="FFFFCC"/>
          </a:solidFill>
          <a:ln w="3175">
            <a:solidFill>
              <a:srgbClr val="4A7EBB"/>
            </a:solidFill>
          </a:ln>
        </p:spPr>
        <p:style>
          <a:lnRef idx="1">
            <a:schemeClr val="accent1"/>
          </a:lnRef>
          <a:fillRef idx="0">
            <a:schemeClr val="accent1"/>
          </a:fillRef>
          <a:effectRef idx="0">
            <a:schemeClr val="accent1"/>
          </a:effectRef>
          <a:fontRef idx="minor">
            <a:schemeClr val="tx1"/>
          </a:fontRef>
        </p:style>
        <p:txBody>
          <a:bodyPr wrap="square" rtlCol="0" anchor="ctr" anchorCtr="1"/>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US" sz="900" b="1" dirty="0" smtClean="0">
              <a:solidFill>
                <a:sysClr val="windowText" lastClr="000000"/>
              </a:solidFill>
            </a:endParaRPr>
          </a:p>
          <a:p>
            <a:pPr algn="ctr">
              <a:defRPr/>
            </a:pPr>
            <a:endParaRPr lang="en-US" sz="900" b="1" dirty="0" smtClean="0">
              <a:solidFill>
                <a:sysClr val="windowText" lastClr="000000"/>
              </a:solidFill>
            </a:endParaRPr>
          </a:p>
          <a:p>
            <a:pPr algn="ctr">
              <a:defRPr/>
            </a:pPr>
            <a:r>
              <a:rPr lang="en-US" sz="900" b="1" dirty="0" smtClean="0">
                <a:solidFill>
                  <a:sysClr val="windowText" lastClr="000000"/>
                </a:solidFill>
              </a:rPr>
              <a:t>SITA  SOLUTION  DELIVERY</a:t>
            </a:r>
          </a:p>
          <a:p>
            <a:pPr algn="ctr">
              <a:defRPr/>
            </a:pPr>
            <a:endParaRPr lang="en-US" sz="900" b="1" dirty="0">
              <a:solidFill>
                <a:sysClr val="windowText" lastClr="000000"/>
              </a:solidFill>
            </a:endParaRPr>
          </a:p>
          <a:p>
            <a:pPr algn="ctr">
              <a:defRPr/>
            </a:pPr>
            <a:endParaRPr lang="en-US" sz="900" b="1" dirty="0">
              <a:solidFill>
                <a:sysClr val="windowText" lastClr="000000"/>
              </a:solidFill>
            </a:endParaRPr>
          </a:p>
        </p:txBody>
      </p:sp>
      <p:cxnSp>
        <p:nvCxnSpPr>
          <p:cNvPr id="353" name="Straight Connector 352"/>
          <p:cNvCxnSpPr/>
          <p:nvPr/>
        </p:nvCxnSpPr>
        <p:spPr>
          <a:xfrm>
            <a:off x="5360406" y="2946208"/>
            <a:ext cx="179694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9" name="TextBox 358"/>
          <p:cNvSpPr txBox="1">
            <a:spLocks/>
          </p:cNvSpPr>
          <p:nvPr/>
        </p:nvSpPr>
        <p:spPr>
          <a:xfrm>
            <a:off x="1307992" y="3958481"/>
            <a:ext cx="1728216" cy="406436"/>
          </a:xfrm>
          <a:prstGeom prst="rect">
            <a:avLst/>
          </a:prstGeom>
          <a:solidFill>
            <a:schemeClr val="accent6">
              <a:lumMod val="20000"/>
              <a:lumOff val="80000"/>
            </a:schemeClr>
          </a:solidFill>
          <a:ln>
            <a:solidFill>
              <a:srgbClr val="2C7876"/>
            </a:solidFill>
          </a:ln>
          <a:scene3d>
            <a:camera prst="orthographicFront">
              <a:rot lat="0" lon="0" rev="5400000"/>
            </a:camera>
            <a:lightRig rig="threePt" dir="t"/>
          </a:scene3d>
        </p:spPr>
        <p:txBody>
          <a:bodyPr vert="horz" wrap="square" lIns="60005" tIns="60005" rIns="60005" bIns="60005" rtlCol="0" anchor="t" anchorCtr="0">
            <a:noAutofit/>
          </a:bodyPr>
          <a:lstStyle>
            <a:defPPr>
              <a:defRPr lang="en-US"/>
            </a:defPPr>
            <a:lvl1pPr lvl="0" indent="0" algn="ctr" defTabSz="913526" fontAlgn="base">
              <a:spcBef>
                <a:spcPct val="0"/>
              </a:spcBef>
              <a:spcAft>
                <a:spcPct val="0"/>
              </a:spcAft>
              <a:buClr>
                <a:srgbClr val="004185"/>
              </a:buClr>
              <a:defRPr sz="1000" b="1" baseline="0">
                <a:solidFill>
                  <a:srgbClr val="004185"/>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dirty="0" smtClean="0"/>
              <a:t>Government Wide Enterprise Architecture</a:t>
            </a:r>
            <a:endParaRPr lang="en-US" dirty="0"/>
          </a:p>
        </p:txBody>
      </p:sp>
      <p:sp>
        <p:nvSpPr>
          <p:cNvPr id="322" name="Left-Right Arrow 321"/>
          <p:cNvSpPr/>
          <p:nvPr/>
        </p:nvSpPr>
        <p:spPr>
          <a:xfrm>
            <a:off x="6765223" y="3484780"/>
            <a:ext cx="360193" cy="196239"/>
          </a:xfrm>
          <a:prstGeom prst="lef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prstClr val="white"/>
              </a:solidFill>
            </a:endParaRPr>
          </a:p>
        </p:txBody>
      </p:sp>
      <p:sp>
        <p:nvSpPr>
          <p:cNvPr id="56" name="TextBox 55"/>
          <p:cNvSpPr txBox="1">
            <a:spLocks/>
          </p:cNvSpPr>
          <p:nvPr/>
        </p:nvSpPr>
        <p:spPr>
          <a:xfrm>
            <a:off x="91624" y="1825435"/>
            <a:ext cx="611782" cy="456001"/>
          </a:xfrm>
          <a:prstGeom prst="rect">
            <a:avLst/>
          </a:prstGeom>
          <a:solidFill>
            <a:srgbClr val="00B050"/>
          </a:solidFill>
          <a:ln>
            <a:solidFill>
              <a:schemeClr val="bg1"/>
            </a:solidFill>
          </a:ln>
        </p:spPr>
        <p:txBody>
          <a:bodyPr vert="horz" wrap="square" lIns="60005" tIns="60005" rIns="60005" bIns="60005" rtlCol="0" anchor="ctr" anchorCtr="0">
            <a:noAutofit/>
          </a:bodyPr>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4185"/>
              </a:buClr>
            </a:pPr>
            <a:r>
              <a:rPr lang="en-US" sz="1000" b="1" dirty="0" smtClean="0">
                <a:solidFill>
                  <a:prstClr val="white"/>
                </a:solidFill>
              </a:rPr>
              <a:t>PGITOs</a:t>
            </a:r>
            <a:endParaRPr lang="en-US" sz="1000" b="1" dirty="0">
              <a:solidFill>
                <a:prstClr val="white"/>
              </a:solidFill>
            </a:endParaRPr>
          </a:p>
          <a:p>
            <a:pPr fontAlgn="base">
              <a:spcBef>
                <a:spcPct val="0"/>
              </a:spcBef>
              <a:spcAft>
                <a:spcPct val="0"/>
              </a:spcAft>
              <a:buClr>
                <a:srgbClr val="004185"/>
              </a:buClr>
            </a:pPr>
            <a:endParaRPr lang="en-US" sz="1000" b="1" dirty="0">
              <a:solidFill>
                <a:prstClr val="white"/>
              </a:solidFill>
            </a:endParaRPr>
          </a:p>
        </p:txBody>
      </p:sp>
      <p:sp>
        <p:nvSpPr>
          <p:cNvPr id="164" name="Freeform 163"/>
          <p:cNvSpPr>
            <a:spLocks/>
          </p:cNvSpPr>
          <p:nvPr/>
        </p:nvSpPr>
        <p:spPr>
          <a:xfrm>
            <a:off x="462599" y="2029609"/>
            <a:ext cx="199360" cy="240941"/>
          </a:xfrm>
          <a:custGeom>
            <a:avLst/>
            <a:gdLst/>
            <a:ahLst/>
            <a:cxnLst/>
            <a:rect l="l" t="t" r="r" b="b"/>
            <a:pathLst>
              <a:path w="541159" h="532085">
                <a:moveTo>
                  <a:pt x="203352" y="255126"/>
                </a:moveTo>
                <a:lnTo>
                  <a:pt x="203352" y="288810"/>
                </a:lnTo>
                <a:cubicBezTo>
                  <a:pt x="172163" y="353684"/>
                  <a:pt x="223313" y="455984"/>
                  <a:pt x="240779" y="479687"/>
                </a:cubicBezTo>
                <a:lnTo>
                  <a:pt x="242215" y="466285"/>
                </a:lnTo>
                <a:cubicBezTo>
                  <a:pt x="242601" y="463691"/>
                  <a:pt x="241608" y="461687"/>
                  <a:pt x="240498" y="459726"/>
                </a:cubicBezTo>
                <a:lnTo>
                  <a:pt x="249230" y="376140"/>
                </a:lnTo>
                <a:lnTo>
                  <a:pt x="236755" y="359921"/>
                </a:lnTo>
                <a:cubicBezTo>
                  <a:pt x="230725" y="354307"/>
                  <a:pt x="230933" y="344951"/>
                  <a:pt x="235507" y="341208"/>
                </a:cubicBezTo>
                <a:lnTo>
                  <a:pt x="260458" y="319999"/>
                </a:lnTo>
                <a:cubicBezTo>
                  <a:pt x="263852" y="318433"/>
                  <a:pt x="267245" y="317113"/>
                  <a:pt x="270580" y="318065"/>
                </a:cubicBezTo>
                <a:cubicBezTo>
                  <a:pt x="273914" y="317113"/>
                  <a:pt x="277307" y="318433"/>
                  <a:pt x="280701" y="319999"/>
                </a:cubicBezTo>
                <a:lnTo>
                  <a:pt x="305652" y="341208"/>
                </a:lnTo>
                <a:cubicBezTo>
                  <a:pt x="310226" y="344951"/>
                  <a:pt x="310434" y="354307"/>
                  <a:pt x="304404" y="359921"/>
                </a:cubicBezTo>
                <a:lnTo>
                  <a:pt x="291929" y="376140"/>
                </a:lnTo>
                <a:lnTo>
                  <a:pt x="300662" y="459726"/>
                </a:lnTo>
                <a:lnTo>
                  <a:pt x="298944" y="466285"/>
                </a:lnTo>
                <a:lnTo>
                  <a:pt x="300380" y="479687"/>
                </a:lnTo>
                <a:cubicBezTo>
                  <a:pt x="308569" y="468574"/>
                  <a:pt x="324162" y="440185"/>
                  <a:pt x="334734" y="406323"/>
                </a:cubicBezTo>
                <a:lnTo>
                  <a:pt x="339901" y="385417"/>
                </a:lnTo>
                <a:cubicBezTo>
                  <a:pt x="349337" y="352739"/>
                  <a:pt x="351452" y="317192"/>
                  <a:pt x="337807" y="288810"/>
                </a:cubicBezTo>
                <a:lnTo>
                  <a:pt x="337807" y="255126"/>
                </a:lnTo>
                <a:lnTo>
                  <a:pt x="340583" y="256836"/>
                </a:lnTo>
                <a:lnTo>
                  <a:pt x="340583" y="255126"/>
                </a:lnTo>
                <a:cubicBezTo>
                  <a:pt x="358434" y="265505"/>
                  <a:pt x="373799" y="272153"/>
                  <a:pt x="384795" y="289978"/>
                </a:cubicBezTo>
                <a:lnTo>
                  <a:pt x="385107" y="290058"/>
                </a:lnTo>
                <a:lnTo>
                  <a:pt x="396100" y="290058"/>
                </a:lnTo>
                <a:lnTo>
                  <a:pt x="396564" y="292985"/>
                </a:lnTo>
                <a:cubicBezTo>
                  <a:pt x="428640" y="300132"/>
                  <a:pt x="462556" y="308710"/>
                  <a:pt x="493752" y="329980"/>
                </a:cubicBezTo>
                <a:cubicBezTo>
                  <a:pt x="515792" y="363664"/>
                  <a:pt x="539080" y="452241"/>
                  <a:pt x="541159" y="532085"/>
                </a:cubicBezTo>
                <a:lnTo>
                  <a:pt x="290681" y="532085"/>
                </a:lnTo>
                <a:lnTo>
                  <a:pt x="250478" y="532085"/>
                </a:lnTo>
                <a:lnTo>
                  <a:pt x="0" y="532085"/>
                </a:lnTo>
                <a:cubicBezTo>
                  <a:pt x="2079" y="452241"/>
                  <a:pt x="25367" y="363664"/>
                  <a:pt x="47407" y="329980"/>
                </a:cubicBezTo>
                <a:cubicBezTo>
                  <a:pt x="84002" y="305029"/>
                  <a:pt x="124340" y="297543"/>
                  <a:pt x="160935" y="288810"/>
                </a:cubicBezTo>
                <a:cubicBezTo>
                  <a:pt x="175074" y="271345"/>
                  <a:pt x="182975" y="266354"/>
                  <a:pt x="203352" y="255126"/>
                </a:cubicBezTo>
                <a:close/>
                <a:moveTo>
                  <a:pt x="275710" y="0"/>
                </a:moveTo>
                <a:cubicBezTo>
                  <a:pt x="385495" y="2703"/>
                  <a:pt x="421051" y="135152"/>
                  <a:pt x="365534" y="189629"/>
                </a:cubicBezTo>
                <a:cubicBezTo>
                  <a:pt x="368653" y="160311"/>
                  <a:pt x="368653" y="135984"/>
                  <a:pt x="352435" y="112904"/>
                </a:cubicBezTo>
                <a:cubicBezTo>
                  <a:pt x="314384" y="137440"/>
                  <a:pt x="280700" y="124548"/>
                  <a:pt x="236412" y="109785"/>
                </a:cubicBezTo>
                <a:cubicBezTo>
                  <a:pt x="198361" y="97517"/>
                  <a:pt x="170291" y="122677"/>
                  <a:pt x="180272" y="192748"/>
                </a:cubicBezTo>
                <a:cubicBezTo>
                  <a:pt x="114151" y="110409"/>
                  <a:pt x="179024" y="1248"/>
                  <a:pt x="275710" y="0"/>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noAutofit/>
          </a:bodyPr>
          <a:lstStyle/>
          <a:p>
            <a:pPr algn="ctr" fontAlgn="base">
              <a:spcBef>
                <a:spcPct val="0"/>
              </a:spcBef>
              <a:spcAft>
                <a:spcPct val="0"/>
              </a:spcAft>
            </a:pPr>
            <a:endParaRPr lang="en-US" sz="1000" dirty="0" err="1">
              <a:solidFill>
                <a:srgbClr val="000000"/>
              </a:solidFill>
            </a:endParaRPr>
          </a:p>
        </p:txBody>
      </p:sp>
      <p:sp>
        <p:nvSpPr>
          <p:cNvPr id="83" name="TextBox 82"/>
          <p:cNvSpPr txBox="1">
            <a:spLocks/>
          </p:cNvSpPr>
          <p:nvPr/>
        </p:nvSpPr>
        <p:spPr>
          <a:xfrm>
            <a:off x="111449" y="757813"/>
            <a:ext cx="590142" cy="517954"/>
          </a:xfrm>
          <a:prstGeom prst="rect">
            <a:avLst/>
          </a:prstGeom>
          <a:solidFill>
            <a:srgbClr val="00B050"/>
          </a:solidFill>
          <a:ln>
            <a:solidFill>
              <a:schemeClr val="bg1"/>
            </a:solidFill>
          </a:ln>
        </p:spPr>
        <p:txBody>
          <a:bodyPr vert="horz" wrap="square" lIns="60005" tIns="60005" rIns="60005" bIns="60005" rtlCol="0" anchor="ctr" anchorCtr="0">
            <a:noAutofit/>
          </a:bodyPr>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4185"/>
              </a:buClr>
            </a:pPr>
            <a:r>
              <a:rPr lang="en-US" sz="1000" b="1" dirty="0" smtClean="0">
                <a:solidFill>
                  <a:prstClr val="white"/>
                </a:solidFill>
              </a:rPr>
              <a:t>DDGs</a:t>
            </a:r>
            <a:endParaRPr lang="en-US" sz="1000" b="1" dirty="0">
              <a:solidFill>
                <a:prstClr val="white"/>
              </a:solidFill>
            </a:endParaRPr>
          </a:p>
          <a:p>
            <a:pPr fontAlgn="base">
              <a:spcBef>
                <a:spcPct val="0"/>
              </a:spcBef>
              <a:spcAft>
                <a:spcPct val="0"/>
              </a:spcAft>
              <a:buClr>
                <a:srgbClr val="004185"/>
              </a:buClr>
            </a:pPr>
            <a:endParaRPr lang="en-US" sz="1000" b="1" dirty="0">
              <a:solidFill>
                <a:prstClr val="white"/>
              </a:solidFill>
            </a:endParaRPr>
          </a:p>
          <a:p>
            <a:pPr fontAlgn="base">
              <a:spcBef>
                <a:spcPct val="0"/>
              </a:spcBef>
              <a:spcAft>
                <a:spcPct val="0"/>
              </a:spcAft>
              <a:buClr>
                <a:srgbClr val="004185"/>
              </a:buClr>
            </a:pPr>
            <a:endParaRPr lang="en-US" sz="1000" b="1" dirty="0">
              <a:solidFill>
                <a:prstClr val="white"/>
              </a:solidFill>
            </a:endParaRPr>
          </a:p>
        </p:txBody>
      </p:sp>
      <p:sp>
        <p:nvSpPr>
          <p:cNvPr id="86" name="Freeform 85"/>
          <p:cNvSpPr>
            <a:spLocks/>
          </p:cNvSpPr>
          <p:nvPr/>
        </p:nvSpPr>
        <p:spPr>
          <a:xfrm>
            <a:off x="451713" y="1014805"/>
            <a:ext cx="199360" cy="240941"/>
          </a:xfrm>
          <a:custGeom>
            <a:avLst/>
            <a:gdLst/>
            <a:ahLst/>
            <a:cxnLst/>
            <a:rect l="l" t="t" r="r" b="b"/>
            <a:pathLst>
              <a:path w="541159" h="532085">
                <a:moveTo>
                  <a:pt x="203352" y="255126"/>
                </a:moveTo>
                <a:lnTo>
                  <a:pt x="203352" y="288810"/>
                </a:lnTo>
                <a:cubicBezTo>
                  <a:pt x="172163" y="353684"/>
                  <a:pt x="223313" y="455984"/>
                  <a:pt x="240779" y="479687"/>
                </a:cubicBezTo>
                <a:lnTo>
                  <a:pt x="242215" y="466285"/>
                </a:lnTo>
                <a:cubicBezTo>
                  <a:pt x="242601" y="463691"/>
                  <a:pt x="241608" y="461687"/>
                  <a:pt x="240498" y="459726"/>
                </a:cubicBezTo>
                <a:lnTo>
                  <a:pt x="249230" y="376140"/>
                </a:lnTo>
                <a:lnTo>
                  <a:pt x="236755" y="359921"/>
                </a:lnTo>
                <a:cubicBezTo>
                  <a:pt x="230725" y="354307"/>
                  <a:pt x="230933" y="344951"/>
                  <a:pt x="235507" y="341208"/>
                </a:cubicBezTo>
                <a:lnTo>
                  <a:pt x="260458" y="319999"/>
                </a:lnTo>
                <a:cubicBezTo>
                  <a:pt x="263852" y="318433"/>
                  <a:pt x="267245" y="317113"/>
                  <a:pt x="270580" y="318065"/>
                </a:cubicBezTo>
                <a:cubicBezTo>
                  <a:pt x="273914" y="317113"/>
                  <a:pt x="277307" y="318433"/>
                  <a:pt x="280701" y="319999"/>
                </a:cubicBezTo>
                <a:lnTo>
                  <a:pt x="305652" y="341208"/>
                </a:lnTo>
                <a:cubicBezTo>
                  <a:pt x="310226" y="344951"/>
                  <a:pt x="310434" y="354307"/>
                  <a:pt x="304404" y="359921"/>
                </a:cubicBezTo>
                <a:lnTo>
                  <a:pt x="291929" y="376140"/>
                </a:lnTo>
                <a:lnTo>
                  <a:pt x="300662" y="459726"/>
                </a:lnTo>
                <a:lnTo>
                  <a:pt x="298944" y="466285"/>
                </a:lnTo>
                <a:lnTo>
                  <a:pt x="300380" y="479687"/>
                </a:lnTo>
                <a:cubicBezTo>
                  <a:pt x="308569" y="468574"/>
                  <a:pt x="324162" y="440185"/>
                  <a:pt x="334734" y="406323"/>
                </a:cubicBezTo>
                <a:lnTo>
                  <a:pt x="339901" y="385417"/>
                </a:lnTo>
                <a:cubicBezTo>
                  <a:pt x="349337" y="352739"/>
                  <a:pt x="351452" y="317192"/>
                  <a:pt x="337807" y="288810"/>
                </a:cubicBezTo>
                <a:lnTo>
                  <a:pt x="337807" y="255126"/>
                </a:lnTo>
                <a:lnTo>
                  <a:pt x="340583" y="256836"/>
                </a:lnTo>
                <a:lnTo>
                  <a:pt x="340583" y="255126"/>
                </a:lnTo>
                <a:cubicBezTo>
                  <a:pt x="358434" y="265505"/>
                  <a:pt x="373799" y="272153"/>
                  <a:pt x="384795" y="289978"/>
                </a:cubicBezTo>
                <a:lnTo>
                  <a:pt x="385107" y="290058"/>
                </a:lnTo>
                <a:lnTo>
                  <a:pt x="396100" y="290058"/>
                </a:lnTo>
                <a:lnTo>
                  <a:pt x="396564" y="292985"/>
                </a:lnTo>
                <a:cubicBezTo>
                  <a:pt x="428640" y="300132"/>
                  <a:pt x="462556" y="308710"/>
                  <a:pt x="493752" y="329980"/>
                </a:cubicBezTo>
                <a:cubicBezTo>
                  <a:pt x="515792" y="363664"/>
                  <a:pt x="539080" y="452241"/>
                  <a:pt x="541159" y="532085"/>
                </a:cubicBezTo>
                <a:lnTo>
                  <a:pt x="290681" y="532085"/>
                </a:lnTo>
                <a:lnTo>
                  <a:pt x="250478" y="532085"/>
                </a:lnTo>
                <a:lnTo>
                  <a:pt x="0" y="532085"/>
                </a:lnTo>
                <a:cubicBezTo>
                  <a:pt x="2079" y="452241"/>
                  <a:pt x="25367" y="363664"/>
                  <a:pt x="47407" y="329980"/>
                </a:cubicBezTo>
                <a:cubicBezTo>
                  <a:pt x="84002" y="305029"/>
                  <a:pt x="124340" y="297543"/>
                  <a:pt x="160935" y="288810"/>
                </a:cubicBezTo>
                <a:cubicBezTo>
                  <a:pt x="175074" y="271345"/>
                  <a:pt x="182975" y="266354"/>
                  <a:pt x="203352" y="255126"/>
                </a:cubicBezTo>
                <a:close/>
                <a:moveTo>
                  <a:pt x="275710" y="0"/>
                </a:moveTo>
                <a:cubicBezTo>
                  <a:pt x="385495" y="2703"/>
                  <a:pt x="421051" y="135152"/>
                  <a:pt x="365534" y="189629"/>
                </a:cubicBezTo>
                <a:cubicBezTo>
                  <a:pt x="368653" y="160311"/>
                  <a:pt x="368653" y="135984"/>
                  <a:pt x="352435" y="112904"/>
                </a:cubicBezTo>
                <a:cubicBezTo>
                  <a:pt x="314384" y="137440"/>
                  <a:pt x="280700" y="124548"/>
                  <a:pt x="236412" y="109785"/>
                </a:cubicBezTo>
                <a:cubicBezTo>
                  <a:pt x="198361" y="97517"/>
                  <a:pt x="170291" y="122677"/>
                  <a:pt x="180272" y="192748"/>
                </a:cubicBezTo>
                <a:cubicBezTo>
                  <a:pt x="114151" y="110409"/>
                  <a:pt x="179024" y="1248"/>
                  <a:pt x="275710" y="0"/>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noAutofit/>
          </a:bodyPr>
          <a:lstStyle/>
          <a:p>
            <a:pPr algn="ctr" fontAlgn="base">
              <a:spcBef>
                <a:spcPct val="0"/>
              </a:spcBef>
              <a:spcAft>
                <a:spcPct val="0"/>
              </a:spcAft>
            </a:pPr>
            <a:endParaRPr lang="en-US" sz="1000" dirty="0" err="1">
              <a:solidFill>
                <a:srgbClr val="000000"/>
              </a:solidFill>
            </a:endParaRPr>
          </a:p>
        </p:txBody>
      </p:sp>
      <p:sp>
        <p:nvSpPr>
          <p:cNvPr id="243" name="TextBox 242"/>
          <p:cNvSpPr txBox="1">
            <a:spLocks/>
          </p:cNvSpPr>
          <p:nvPr/>
        </p:nvSpPr>
        <p:spPr>
          <a:xfrm>
            <a:off x="1658426" y="4023794"/>
            <a:ext cx="1728192" cy="283464"/>
          </a:xfrm>
          <a:prstGeom prst="rect">
            <a:avLst/>
          </a:prstGeom>
          <a:solidFill>
            <a:schemeClr val="accent6">
              <a:lumMod val="20000"/>
              <a:lumOff val="80000"/>
            </a:schemeClr>
          </a:solidFill>
          <a:ln>
            <a:solidFill>
              <a:srgbClr val="2C7876"/>
            </a:solidFill>
          </a:ln>
          <a:scene3d>
            <a:camera prst="orthographicFront">
              <a:rot lat="0" lon="0" rev="5400000"/>
            </a:camera>
            <a:lightRig rig="threePt" dir="t"/>
          </a:scene3d>
        </p:spPr>
        <p:txBody>
          <a:bodyPr vert="horz" wrap="square" lIns="60005" tIns="60005" rIns="60005" bIns="60005" rtlCol="0" anchor="t" anchorCtr="0">
            <a:noAutofit/>
          </a:bodyPr>
          <a:lstStyle>
            <a:defPPr>
              <a:defRPr lang="en-US"/>
            </a:defPPr>
            <a:lvl1pPr lvl="0" indent="0" algn="ctr" defTabSz="913526" fontAlgn="base">
              <a:spcBef>
                <a:spcPct val="0"/>
              </a:spcBef>
              <a:spcAft>
                <a:spcPct val="0"/>
              </a:spcAft>
              <a:buClr>
                <a:srgbClr val="004185"/>
              </a:buClr>
              <a:defRPr sz="1000" b="1" baseline="0">
                <a:solidFill>
                  <a:srgbClr val="004185"/>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dirty="0" smtClean="0"/>
              <a:t>Business Advisory Services</a:t>
            </a:r>
            <a:endParaRPr lang="en-US" dirty="0"/>
          </a:p>
        </p:txBody>
      </p:sp>
      <p:sp>
        <p:nvSpPr>
          <p:cNvPr id="171" name="TextBox 170"/>
          <p:cNvSpPr txBox="1">
            <a:spLocks/>
          </p:cNvSpPr>
          <p:nvPr/>
        </p:nvSpPr>
        <p:spPr>
          <a:xfrm>
            <a:off x="2852546" y="708014"/>
            <a:ext cx="352008" cy="4669766"/>
          </a:xfrm>
          <a:prstGeom prst="rect">
            <a:avLst/>
          </a:prstGeom>
          <a:solidFill>
            <a:schemeClr val="accent6">
              <a:lumMod val="40000"/>
              <a:lumOff val="60000"/>
            </a:schemeClr>
          </a:solidFill>
          <a:ln>
            <a:solidFill>
              <a:srgbClr val="2C7876"/>
            </a:solidFill>
          </a:ln>
        </p:spPr>
        <p:txBody>
          <a:bodyPr vert="vert270" wrap="square" lIns="60005" tIns="60005" rIns="60005" bIns="60005" rtlCol="0" anchor="t" anchorCtr="0">
            <a:noAutofit/>
          </a:bodyPr>
          <a:lstStyle>
            <a:defPPr>
              <a:defRPr lang="en-US"/>
            </a:defPPr>
            <a:lvl1pPr lvl="0" indent="0" defTabSz="913526" fontAlgn="base">
              <a:spcBef>
                <a:spcPct val="0"/>
              </a:spcBef>
              <a:spcAft>
                <a:spcPct val="0"/>
              </a:spcAft>
              <a:buClr>
                <a:srgbClr val="004185"/>
              </a:buClr>
              <a:defRPr sz="1400" b="1" baseline="0">
                <a:solidFill>
                  <a:srgbClr val="004185"/>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ctr"/>
            <a:r>
              <a:rPr lang="en-US" sz="1100" dirty="0" smtClean="0">
                <a:solidFill>
                  <a:srgbClr val="FF0000"/>
                </a:solidFill>
              </a:rPr>
              <a:t>Cust</a:t>
            </a:r>
            <a:r>
              <a:rPr lang="en-US" sz="1100" dirty="0">
                <a:solidFill>
                  <a:srgbClr val="FF0000"/>
                </a:solidFill>
              </a:rPr>
              <a:t>omer Cluster </a:t>
            </a:r>
            <a:r>
              <a:rPr lang="en-US" sz="1100" dirty="0" smtClean="0">
                <a:solidFill>
                  <a:srgbClr val="FF0000"/>
                </a:solidFill>
              </a:rPr>
              <a:t>* </a:t>
            </a:r>
            <a:r>
              <a:rPr lang="en-US" sz="1100" dirty="0" smtClean="0"/>
              <a:t>Customer </a:t>
            </a:r>
            <a:r>
              <a:rPr lang="en-US" sz="1100" dirty="0"/>
              <a:t>Relationship  </a:t>
            </a:r>
            <a:r>
              <a:rPr lang="en-US" sz="1100" dirty="0" smtClean="0"/>
              <a:t>Management </a:t>
            </a:r>
            <a:endParaRPr lang="en-US" sz="1100" dirty="0"/>
          </a:p>
          <a:p>
            <a:pPr algn="ctr"/>
            <a:endParaRPr lang="en-US" sz="1100" dirty="0"/>
          </a:p>
        </p:txBody>
      </p:sp>
      <p:sp>
        <p:nvSpPr>
          <p:cNvPr id="233" name="TextBox 232"/>
          <p:cNvSpPr txBox="1">
            <a:spLocks/>
          </p:cNvSpPr>
          <p:nvPr/>
        </p:nvSpPr>
        <p:spPr>
          <a:xfrm>
            <a:off x="3306763" y="708014"/>
            <a:ext cx="379119" cy="4669765"/>
          </a:xfrm>
          <a:prstGeom prst="rect">
            <a:avLst/>
          </a:prstGeom>
          <a:solidFill>
            <a:schemeClr val="accent6">
              <a:lumMod val="40000"/>
              <a:lumOff val="60000"/>
            </a:schemeClr>
          </a:solidFill>
          <a:ln>
            <a:solidFill>
              <a:srgbClr val="2C7876"/>
            </a:solidFill>
          </a:ln>
        </p:spPr>
        <p:txBody>
          <a:bodyPr vert="vert270" wrap="square" lIns="60005" tIns="60005" rIns="60005" bIns="60005" rtlCol="0" anchor="t" anchorCtr="0">
            <a:noAutofit/>
          </a:bodyPr>
          <a:lstStyle>
            <a:defPPr>
              <a:defRPr lang="en-US"/>
            </a:defPPr>
            <a:lvl1pPr lvl="0" indent="0" defTabSz="913526" fontAlgn="base">
              <a:spcBef>
                <a:spcPct val="0"/>
              </a:spcBef>
              <a:spcAft>
                <a:spcPct val="0"/>
              </a:spcAft>
              <a:buClr>
                <a:srgbClr val="004185"/>
              </a:buClr>
              <a:defRPr sz="1400" b="1" baseline="0">
                <a:solidFill>
                  <a:srgbClr val="004185"/>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ctr"/>
            <a:r>
              <a:rPr lang="en-US" sz="1100" dirty="0" smtClean="0">
                <a:solidFill>
                  <a:srgbClr val="FF0000"/>
                </a:solidFill>
              </a:rPr>
              <a:t>Customer Cluster</a:t>
            </a:r>
            <a:r>
              <a:rPr lang="en-US" sz="1100" dirty="0" smtClean="0"/>
              <a:t> </a:t>
            </a:r>
            <a:r>
              <a:rPr lang="en-US" sz="1100" dirty="0" smtClean="0">
                <a:solidFill>
                  <a:srgbClr val="FF0000"/>
                </a:solidFill>
              </a:rPr>
              <a:t>* </a:t>
            </a:r>
            <a:r>
              <a:rPr lang="en-US" sz="1100" dirty="0" smtClean="0"/>
              <a:t>Programme Management </a:t>
            </a:r>
            <a:endParaRPr lang="en-US" sz="1100" dirty="0"/>
          </a:p>
        </p:txBody>
      </p:sp>
      <p:sp>
        <p:nvSpPr>
          <p:cNvPr id="225" name="TextBox 224"/>
          <p:cNvSpPr txBox="1">
            <a:spLocks/>
          </p:cNvSpPr>
          <p:nvPr/>
        </p:nvSpPr>
        <p:spPr>
          <a:xfrm>
            <a:off x="1307992" y="1067267"/>
            <a:ext cx="1414148" cy="1266024"/>
          </a:xfrm>
          <a:prstGeom prst="rect">
            <a:avLst/>
          </a:prstGeom>
          <a:solidFill>
            <a:schemeClr val="accent6">
              <a:lumMod val="40000"/>
              <a:lumOff val="60000"/>
            </a:schemeClr>
          </a:solidFill>
          <a:ln>
            <a:solidFill>
              <a:srgbClr val="2C7876"/>
            </a:solidFill>
          </a:ln>
        </p:spPr>
        <p:txBody>
          <a:bodyPr vert="horz" wrap="square" lIns="60005" tIns="60005" rIns="60005" bIns="60005" rtlCol="0" anchor="t" anchorCtr="0">
            <a:noAutofit/>
          </a:bodyPr>
          <a:lstStyle>
            <a:defPPr>
              <a:defRPr lang="en-US"/>
            </a:defPPr>
            <a:lvl1pPr lvl="0" indent="0" defTabSz="913526" fontAlgn="base">
              <a:spcBef>
                <a:spcPct val="0"/>
              </a:spcBef>
              <a:spcAft>
                <a:spcPct val="0"/>
              </a:spcAft>
              <a:buClr>
                <a:srgbClr val="004185"/>
              </a:buClr>
              <a:defRPr sz="1400" b="1" baseline="0">
                <a:solidFill>
                  <a:srgbClr val="004185"/>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endParaRPr lang="en-US" sz="1100" dirty="0" smtClean="0">
              <a:solidFill>
                <a:srgbClr val="FF0000"/>
              </a:solidFill>
            </a:endParaRPr>
          </a:p>
          <a:p>
            <a:r>
              <a:rPr lang="en-US" sz="1100" dirty="0" smtClean="0">
                <a:solidFill>
                  <a:srgbClr val="FF0000"/>
                </a:solidFill>
              </a:rPr>
              <a:t>Customer Cluster *</a:t>
            </a:r>
            <a:r>
              <a:rPr lang="en-US" sz="1100" dirty="0" smtClean="0"/>
              <a:t>Business  Architect </a:t>
            </a:r>
          </a:p>
          <a:p>
            <a:r>
              <a:rPr lang="en-US" sz="1100" dirty="0" smtClean="0">
                <a:solidFill>
                  <a:srgbClr val="FF0000"/>
                </a:solidFill>
              </a:rPr>
              <a:t>*</a:t>
            </a:r>
            <a:r>
              <a:rPr lang="en-US" sz="1100" dirty="0" smtClean="0"/>
              <a:t>Business Analysis </a:t>
            </a:r>
          </a:p>
          <a:p>
            <a:r>
              <a:rPr lang="en-US" sz="1100" dirty="0" smtClean="0">
                <a:solidFill>
                  <a:srgbClr val="FF0000"/>
                </a:solidFill>
              </a:rPr>
              <a:t>*</a:t>
            </a:r>
            <a:r>
              <a:rPr lang="en-US" sz="1100" dirty="0" smtClean="0"/>
              <a:t> Solution Design</a:t>
            </a:r>
          </a:p>
          <a:p>
            <a:r>
              <a:rPr lang="en-US" sz="1100" dirty="0" smtClean="0">
                <a:solidFill>
                  <a:srgbClr val="FF0000"/>
                </a:solidFill>
              </a:rPr>
              <a:t>*</a:t>
            </a:r>
            <a:r>
              <a:rPr lang="en-US" sz="1100" dirty="0" smtClean="0"/>
              <a:t> Solution Architecture</a:t>
            </a:r>
            <a:endParaRPr lang="en-US" sz="1100" dirty="0"/>
          </a:p>
          <a:p>
            <a:endParaRPr lang="en-US" sz="1100" dirty="0"/>
          </a:p>
        </p:txBody>
      </p:sp>
      <p:grpSp>
        <p:nvGrpSpPr>
          <p:cNvPr id="161" name="Group 160"/>
          <p:cNvGrpSpPr/>
          <p:nvPr/>
        </p:nvGrpSpPr>
        <p:grpSpPr>
          <a:xfrm>
            <a:off x="1855683" y="1113718"/>
            <a:ext cx="330407" cy="193782"/>
            <a:chOff x="652463" y="3364706"/>
            <a:chExt cx="4379118" cy="2429669"/>
          </a:xfrm>
          <a:solidFill>
            <a:schemeClr val="tx2"/>
          </a:solidFill>
        </p:grpSpPr>
        <p:sp>
          <p:nvSpPr>
            <p:cNvPr id="188" name="Freeform 187"/>
            <p:cNvSpPr/>
            <p:nvPr/>
          </p:nvSpPr>
          <p:spPr>
            <a:xfrm>
              <a:off x="1901333" y="3555840"/>
              <a:ext cx="1962309" cy="2238535"/>
            </a:xfrm>
            <a:custGeom>
              <a:avLst/>
              <a:gdLst/>
              <a:ahLst/>
              <a:cxnLst/>
              <a:rect l="l" t="t" r="r" b="b"/>
              <a:pathLst>
                <a:path w="1962309" h="2238535">
                  <a:moveTo>
                    <a:pt x="1174597" y="424767"/>
                  </a:moveTo>
                  <a:cubicBezTo>
                    <a:pt x="1152157" y="423494"/>
                    <a:pt x="1127882" y="425346"/>
                    <a:pt x="1102217" y="431960"/>
                  </a:cubicBezTo>
                  <a:cubicBezTo>
                    <a:pt x="1111742" y="466885"/>
                    <a:pt x="1153017" y="524035"/>
                    <a:pt x="1273667" y="565310"/>
                  </a:cubicBezTo>
                  <a:cubicBezTo>
                    <a:pt x="1113859" y="603410"/>
                    <a:pt x="877850" y="631985"/>
                    <a:pt x="641842" y="508160"/>
                  </a:cubicBezTo>
                  <a:cubicBezTo>
                    <a:pt x="578342" y="661618"/>
                    <a:pt x="591042" y="942077"/>
                    <a:pt x="746617" y="1101885"/>
                  </a:cubicBezTo>
                  <a:cubicBezTo>
                    <a:pt x="747675" y="1165385"/>
                    <a:pt x="748734" y="1228885"/>
                    <a:pt x="749792" y="1292385"/>
                  </a:cubicBezTo>
                  <a:lnTo>
                    <a:pt x="600567" y="1336835"/>
                  </a:lnTo>
                  <a:cubicBezTo>
                    <a:pt x="655600" y="1482885"/>
                    <a:pt x="672534" y="1578135"/>
                    <a:pt x="698992" y="1755935"/>
                  </a:cubicBezTo>
                  <a:cubicBezTo>
                    <a:pt x="856684" y="1858593"/>
                    <a:pt x="1115975" y="1872352"/>
                    <a:pt x="1276842" y="1740060"/>
                  </a:cubicBezTo>
                  <a:cubicBezTo>
                    <a:pt x="1290600" y="1628935"/>
                    <a:pt x="1320234" y="1473360"/>
                    <a:pt x="1365742" y="1340010"/>
                  </a:cubicBezTo>
                  <a:lnTo>
                    <a:pt x="1216517" y="1295560"/>
                  </a:lnTo>
                  <a:lnTo>
                    <a:pt x="1222867" y="1101885"/>
                  </a:lnTo>
                  <a:cubicBezTo>
                    <a:pt x="1326584" y="979118"/>
                    <a:pt x="1408075" y="751577"/>
                    <a:pt x="1314942" y="476410"/>
                  </a:cubicBezTo>
                  <a:cubicBezTo>
                    <a:pt x="1292717" y="460535"/>
                    <a:pt x="1241917" y="428587"/>
                    <a:pt x="1174597" y="424767"/>
                  </a:cubicBezTo>
                  <a:close/>
                  <a:moveTo>
                    <a:pt x="987917" y="160"/>
                  </a:moveTo>
                  <a:cubicBezTo>
                    <a:pt x="1455700" y="1218"/>
                    <a:pt x="1621859" y="453127"/>
                    <a:pt x="1591167" y="651035"/>
                  </a:cubicBezTo>
                  <a:cubicBezTo>
                    <a:pt x="1580584" y="865877"/>
                    <a:pt x="1474750" y="1185493"/>
                    <a:pt x="1521317" y="1276510"/>
                  </a:cubicBezTo>
                  <a:cubicBezTo>
                    <a:pt x="1599634" y="1414093"/>
                    <a:pt x="1747800" y="1345302"/>
                    <a:pt x="1889617" y="1527335"/>
                  </a:cubicBezTo>
                  <a:cubicBezTo>
                    <a:pt x="2007092" y="1703018"/>
                    <a:pt x="1949942" y="1888227"/>
                    <a:pt x="1937242" y="2235360"/>
                  </a:cubicBezTo>
                  <a:lnTo>
                    <a:pt x="1226042" y="2235360"/>
                  </a:lnTo>
                  <a:cubicBezTo>
                    <a:pt x="1217575" y="2121060"/>
                    <a:pt x="1231334" y="2006760"/>
                    <a:pt x="1248267" y="1892460"/>
                  </a:cubicBezTo>
                  <a:cubicBezTo>
                    <a:pt x="1084225" y="1957018"/>
                    <a:pt x="936059" y="1986652"/>
                    <a:pt x="718042" y="1905160"/>
                  </a:cubicBezTo>
                  <a:cubicBezTo>
                    <a:pt x="728625" y="1984535"/>
                    <a:pt x="755084" y="2111535"/>
                    <a:pt x="730742" y="2238535"/>
                  </a:cubicBezTo>
                  <a:lnTo>
                    <a:pt x="19542" y="2238535"/>
                  </a:lnTo>
                  <a:cubicBezTo>
                    <a:pt x="30125" y="2010993"/>
                    <a:pt x="-48623" y="1760615"/>
                    <a:pt x="51292" y="1555910"/>
                  </a:cubicBezTo>
                  <a:cubicBezTo>
                    <a:pt x="138075" y="1378110"/>
                    <a:pt x="332809" y="1413035"/>
                    <a:pt x="406892" y="1317785"/>
                  </a:cubicBezTo>
                  <a:cubicBezTo>
                    <a:pt x="486267" y="1236293"/>
                    <a:pt x="359267" y="859527"/>
                    <a:pt x="368792" y="597060"/>
                  </a:cubicBezTo>
                  <a:cubicBezTo>
                    <a:pt x="387842" y="242518"/>
                    <a:pt x="629142" y="-7248"/>
                    <a:pt x="987917" y="16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189" name="Freeform 188"/>
            <p:cNvSpPr/>
            <p:nvPr/>
          </p:nvSpPr>
          <p:spPr>
            <a:xfrm>
              <a:off x="652463" y="4338638"/>
              <a:ext cx="1179647" cy="1057275"/>
            </a:xfrm>
            <a:custGeom>
              <a:avLst/>
              <a:gdLst>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71700"/>
                <a:gd name="connsiteY0" fmla="*/ 1057275 h 1057275"/>
                <a:gd name="connsiteX1" fmla="*/ 1109662 w 1171700"/>
                <a:gd name="connsiteY1" fmla="*/ 1057275 h 1057275"/>
                <a:gd name="connsiteX2" fmla="*/ 1147762 w 1171700"/>
                <a:gd name="connsiteY2" fmla="*/ 781050 h 1057275"/>
                <a:gd name="connsiteX3" fmla="*/ 1114425 w 1171700"/>
                <a:gd name="connsiteY3" fmla="*/ 461962 h 1057275"/>
                <a:gd name="connsiteX4" fmla="*/ 1162050 w 1171700"/>
                <a:gd name="connsiteY4" fmla="*/ 400050 h 1057275"/>
                <a:gd name="connsiteX5" fmla="*/ 1166812 w 1171700"/>
                <a:gd name="connsiteY5" fmla="*/ 328612 h 1057275"/>
                <a:gd name="connsiteX6" fmla="*/ 1071562 w 1171700"/>
                <a:gd name="connsiteY6" fmla="*/ 247650 h 1057275"/>
                <a:gd name="connsiteX7" fmla="*/ 1009650 w 1171700"/>
                <a:gd name="connsiteY7" fmla="*/ 247650 h 1057275"/>
                <a:gd name="connsiteX8" fmla="*/ 923925 w 1171700"/>
                <a:gd name="connsiteY8" fmla="*/ 323850 h 1057275"/>
                <a:gd name="connsiteX9" fmla="*/ 914400 w 1171700"/>
                <a:gd name="connsiteY9" fmla="*/ 385762 h 1057275"/>
                <a:gd name="connsiteX10" fmla="*/ 962025 w 1171700"/>
                <a:gd name="connsiteY10" fmla="*/ 457200 h 1057275"/>
                <a:gd name="connsiteX11" fmla="*/ 919162 w 1171700"/>
                <a:gd name="connsiteY11" fmla="*/ 857250 h 1057275"/>
                <a:gd name="connsiteX12" fmla="*/ 776287 w 1171700"/>
                <a:gd name="connsiteY12" fmla="*/ 128587 h 1057275"/>
                <a:gd name="connsiteX13" fmla="*/ 776287 w 1171700"/>
                <a:gd name="connsiteY13" fmla="*/ 0 h 1057275"/>
                <a:gd name="connsiteX14" fmla="*/ 614362 w 1171700"/>
                <a:gd name="connsiteY14" fmla="*/ 128587 h 1057275"/>
                <a:gd name="connsiteX15" fmla="*/ 180975 w 1171700"/>
                <a:gd name="connsiteY15" fmla="*/ 285750 h 1057275"/>
                <a:gd name="connsiteX16" fmla="*/ 0 w 1171700"/>
                <a:gd name="connsiteY16" fmla="*/ 1057275 h 1057275"/>
                <a:gd name="connsiteX0" fmla="*/ 0 w 1177826"/>
                <a:gd name="connsiteY0" fmla="*/ 1057275 h 1057275"/>
                <a:gd name="connsiteX1" fmla="*/ 1109662 w 1177826"/>
                <a:gd name="connsiteY1" fmla="*/ 1057275 h 1057275"/>
                <a:gd name="connsiteX2" fmla="*/ 1147762 w 1177826"/>
                <a:gd name="connsiteY2" fmla="*/ 781050 h 1057275"/>
                <a:gd name="connsiteX3" fmla="*/ 1114425 w 1177826"/>
                <a:gd name="connsiteY3" fmla="*/ 461962 h 1057275"/>
                <a:gd name="connsiteX4" fmla="*/ 1162050 w 1177826"/>
                <a:gd name="connsiteY4" fmla="*/ 400050 h 1057275"/>
                <a:gd name="connsiteX5" fmla="*/ 1166812 w 1177826"/>
                <a:gd name="connsiteY5" fmla="*/ 328612 h 1057275"/>
                <a:gd name="connsiteX6" fmla="*/ 1071562 w 1177826"/>
                <a:gd name="connsiteY6" fmla="*/ 247650 h 1057275"/>
                <a:gd name="connsiteX7" fmla="*/ 1009650 w 1177826"/>
                <a:gd name="connsiteY7" fmla="*/ 247650 h 1057275"/>
                <a:gd name="connsiteX8" fmla="*/ 923925 w 1177826"/>
                <a:gd name="connsiteY8" fmla="*/ 323850 h 1057275"/>
                <a:gd name="connsiteX9" fmla="*/ 914400 w 1177826"/>
                <a:gd name="connsiteY9" fmla="*/ 385762 h 1057275"/>
                <a:gd name="connsiteX10" fmla="*/ 962025 w 1177826"/>
                <a:gd name="connsiteY10" fmla="*/ 457200 h 1057275"/>
                <a:gd name="connsiteX11" fmla="*/ 919162 w 1177826"/>
                <a:gd name="connsiteY11" fmla="*/ 857250 h 1057275"/>
                <a:gd name="connsiteX12" fmla="*/ 776287 w 1177826"/>
                <a:gd name="connsiteY12" fmla="*/ 128587 h 1057275"/>
                <a:gd name="connsiteX13" fmla="*/ 776287 w 1177826"/>
                <a:gd name="connsiteY13" fmla="*/ 0 h 1057275"/>
                <a:gd name="connsiteX14" fmla="*/ 614362 w 1177826"/>
                <a:gd name="connsiteY14" fmla="*/ 128587 h 1057275"/>
                <a:gd name="connsiteX15" fmla="*/ 180975 w 1177826"/>
                <a:gd name="connsiteY15" fmla="*/ 285750 h 1057275"/>
                <a:gd name="connsiteX16" fmla="*/ 0 w 1177826"/>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9647" h="1057275">
                  <a:moveTo>
                    <a:pt x="0" y="1057275"/>
                  </a:moveTo>
                  <a:lnTo>
                    <a:pt x="1109662" y="1057275"/>
                  </a:lnTo>
                  <a:cubicBezTo>
                    <a:pt x="1110456" y="984250"/>
                    <a:pt x="1096962" y="870744"/>
                    <a:pt x="1147762" y="781050"/>
                  </a:cubicBezTo>
                  <a:lnTo>
                    <a:pt x="1114425" y="461962"/>
                  </a:lnTo>
                  <a:lnTo>
                    <a:pt x="1162050" y="400050"/>
                  </a:lnTo>
                  <a:cubicBezTo>
                    <a:pt x="1185068" y="378618"/>
                    <a:pt x="1184274" y="342900"/>
                    <a:pt x="1166812" y="328612"/>
                  </a:cubicBezTo>
                  <a:lnTo>
                    <a:pt x="1071562" y="247650"/>
                  </a:lnTo>
                  <a:cubicBezTo>
                    <a:pt x="1050925" y="238125"/>
                    <a:pt x="1030287" y="230981"/>
                    <a:pt x="1009650" y="247650"/>
                  </a:cubicBezTo>
                  <a:lnTo>
                    <a:pt x="923925" y="323850"/>
                  </a:lnTo>
                  <a:cubicBezTo>
                    <a:pt x="894556" y="344487"/>
                    <a:pt x="898525" y="369887"/>
                    <a:pt x="914400" y="385762"/>
                  </a:cubicBezTo>
                  <a:lnTo>
                    <a:pt x="962025" y="457200"/>
                  </a:lnTo>
                  <a:lnTo>
                    <a:pt x="919162" y="857250"/>
                  </a:lnTo>
                  <a:cubicBezTo>
                    <a:pt x="852487" y="766762"/>
                    <a:pt x="657224" y="376238"/>
                    <a:pt x="776287" y="128587"/>
                  </a:cubicBezTo>
                  <a:lnTo>
                    <a:pt x="776287" y="0"/>
                  </a:lnTo>
                  <a:cubicBezTo>
                    <a:pt x="698499" y="42862"/>
                    <a:pt x="668337" y="61913"/>
                    <a:pt x="614362" y="128587"/>
                  </a:cubicBezTo>
                  <a:cubicBezTo>
                    <a:pt x="474663" y="161925"/>
                    <a:pt x="320675" y="190500"/>
                    <a:pt x="180975" y="285750"/>
                  </a:cubicBezTo>
                  <a:cubicBezTo>
                    <a:pt x="96838" y="414337"/>
                    <a:pt x="7937" y="752475"/>
                    <a:pt x="0" y="105727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190" name="Freeform 189"/>
            <p:cNvSpPr/>
            <p:nvPr/>
          </p:nvSpPr>
          <p:spPr>
            <a:xfrm>
              <a:off x="1924050" y="4338638"/>
              <a:ext cx="273844" cy="602456"/>
            </a:xfrm>
            <a:custGeom>
              <a:avLst/>
              <a:gdLst>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44" h="602456">
                  <a:moveTo>
                    <a:pt x="0" y="602456"/>
                  </a:moveTo>
                  <a:cubicBezTo>
                    <a:pt x="55562" y="545307"/>
                    <a:pt x="146845" y="492918"/>
                    <a:pt x="273844" y="452437"/>
                  </a:cubicBezTo>
                  <a:cubicBezTo>
                    <a:pt x="269875" y="346075"/>
                    <a:pt x="268288" y="244474"/>
                    <a:pt x="240506" y="133350"/>
                  </a:cubicBezTo>
                  <a:lnTo>
                    <a:pt x="197644" y="133350"/>
                  </a:lnTo>
                  <a:cubicBezTo>
                    <a:pt x="155575" y="65088"/>
                    <a:pt x="96837" y="39687"/>
                    <a:pt x="28575" y="0"/>
                  </a:cubicBezTo>
                  <a:lnTo>
                    <a:pt x="28575" y="135731"/>
                  </a:lnTo>
                  <a:cubicBezTo>
                    <a:pt x="116681" y="236537"/>
                    <a:pt x="45244" y="430212"/>
                    <a:pt x="0" y="60245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191" name="Freeform 190"/>
            <p:cNvSpPr/>
            <p:nvPr/>
          </p:nvSpPr>
          <p:spPr>
            <a:xfrm>
              <a:off x="1237912" y="3364706"/>
              <a:ext cx="908757" cy="735807"/>
            </a:xfrm>
            <a:custGeom>
              <a:avLst/>
              <a:gdLst>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8452 h 738452"/>
                <a:gd name="connsiteX1" fmla="*/ 214312 w 707231"/>
                <a:gd name="connsiteY1" fmla="*/ 421745 h 738452"/>
                <a:gd name="connsiteX2" fmla="*/ 657225 w 707231"/>
                <a:gd name="connsiteY2" fmla="*/ 433652 h 738452"/>
                <a:gd name="connsiteX3" fmla="*/ 707231 w 707231"/>
                <a:gd name="connsiteY3" fmla="*/ 726545 h 738452"/>
                <a:gd name="connsiteX4" fmla="*/ 364331 w 707231"/>
                <a:gd name="connsiteY4" fmla="*/ 2645 h 738452"/>
                <a:gd name="connsiteX5" fmla="*/ 0 w 707231"/>
                <a:gd name="connsiteY5" fmla="*/ 738452 h 738452"/>
                <a:gd name="connsiteX0" fmla="*/ 102731 w 809962"/>
                <a:gd name="connsiteY0" fmla="*/ 738452 h 738452"/>
                <a:gd name="connsiteX1" fmla="*/ 317043 w 809962"/>
                <a:gd name="connsiteY1" fmla="*/ 421745 h 738452"/>
                <a:gd name="connsiteX2" fmla="*/ 759956 w 809962"/>
                <a:gd name="connsiteY2" fmla="*/ 433652 h 738452"/>
                <a:gd name="connsiteX3" fmla="*/ 809962 w 809962"/>
                <a:gd name="connsiteY3" fmla="*/ 726545 h 738452"/>
                <a:gd name="connsiteX4" fmla="*/ 467062 w 809962"/>
                <a:gd name="connsiteY4" fmla="*/ 2645 h 738452"/>
                <a:gd name="connsiteX5" fmla="*/ 102731 w 809962"/>
                <a:gd name="connsiteY5" fmla="*/ 738452 h 738452"/>
                <a:gd name="connsiteX0" fmla="*/ 102731 w 809962"/>
                <a:gd name="connsiteY0" fmla="*/ 735807 h 735807"/>
                <a:gd name="connsiteX1" fmla="*/ 317043 w 809962"/>
                <a:gd name="connsiteY1" fmla="*/ 419100 h 735807"/>
                <a:gd name="connsiteX2" fmla="*/ 759956 w 809962"/>
                <a:gd name="connsiteY2" fmla="*/ 431007 h 735807"/>
                <a:gd name="connsiteX3" fmla="*/ 809962 w 809962"/>
                <a:gd name="connsiteY3" fmla="*/ 723900 h 735807"/>
                <a:gd name="connsiteX4" fmla="*/ 467062 w 809962"/>
                <a:gd name="connsiteY4" fmla="*/ 0 h 735807"/>
                <a:gd name="connsiteX5" fmla="*/ 102731 w 809962"/>
                <a:gd name="connsiteY5" fmla="*/ 735807 h 735807"/>
                <a:gd name="connsiteX0" fmla="*/ 102731 w 908488"/>
                <a:gd name="connsiteY0" fmla="*/ 735807 h 735807"/>
                <a:gd name="connsiteX1" fmla="*/ 317043 w 908488"/>
                <a:gd name="connsiteY1" fmla="*/ 419100 h 735807"/>
                <a:gd name="connsiteX2" fmla="*/ 759956 w 908488"/>
                <a:gd name="connsiteY2" fmla="*/ 431007 h 735807"/>
                <a:gd name="connsiteX3" fmla="*/ 809962 w 908488"/>
                <a:gd name="connsiteY3" fmla="*/ 723900 h 735807"/>
                <a:gd name="connsiteX4" fmla="*/ 467062 w 908488"/>
                <a:gd name="connsiteY4" fmla="*/ 0 h 735807"/>
                <a:gd name="connsiteX5" fmla="*/ 102731 w 908488"/>
                <a:gd name="connsiteY5" fmla="*/ 735807 h 735807"/>
                <a:gd name="connsiteX0" fmla="*/ 102731 w 896093"/>
                <a:gd name="connsiteY0" fmla="*/ 735807 h 735807"/>
                <a:gd name="connsiteX1" fmla="*/ 317043 w 896093"/>
                <a:gd name="connsiteY1" fmla="*/ 419100 h 735807"/>
                <a:gd name="connsiteX2" fmla="*/ 759956 w 896093"/>
                <a:gd name="connsiteY2" fmla="*/ 431007 h 735807"/>
                <a:gd name="connsiteX3" fmla="*/ 809962 w 896093"/>
                <a:gd name="connsiteY3" fmla="*/ 723900 h 735807"/>
                <a:gd name="connsiteX4" fmla="*/ 467062 w 896093"/>
                <a:gd name="connsiteY4" fmla="*/ 0 h 735807"/>
                <a:gd name="connsiteX5" fmla="*/ 102731 w 896093"/>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757" h="735807">
                  <a:moveTo>
                    <a:pt x="102731" y="735807"/>
                  </a:moveTo>
                  <a:cubicBezTo>
                    <a:pt x="64631" y="468313"/>
                    <a:pt x="171787" y="372269"/>
                    <a:pt x="317043" y="419100"/>
                  </a:cubicBezTo>
                  <a:cubicBezTo>
                    <a:pt x="486112" y="475456"/>
                    <a:pt x="614699" y="524670"/>
                    <a:pt x="759956" y="431007"/>
                  </a:cubicBezTo>
                  <a:cubicBezTo>
                    <a:pt x="821868" y="519113"/>
                    <a:pt x="821868" y="611982"/>
                    <a:pt x="809962" y="723900"/>
                  </a:cubicBezTo>
                  <a:cubicBezTo>
                    <a:pt x="1021894" y="515937"/>
                    <a:pt x="886161" y="10319"/>
                    <a:pt x="467062" y="0"/>
                  </a:cubicBezTo>
                  <a:cubicBezTo>
                    <a:pt x="97968" y="4763"/>
                    <a:pt x="-149682" y="421482"/>
                    <a:pt x="102731" y="7358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192" name="Freeform 191"/>
            <p:cNvSpPr/>
            <p:nvPr/>
          </p:nvSpPr>
          <p:spPr>
            <a:xfrm flipH="1">
              <a:off x="3609921" y="3364706"/>
              <a:ext cx="908757" cy="735807"/>
            </a:xfrm>
            <a:custGeom>
              <a:avLst/>
              <a:gdLst>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8452 h 738452"/>
                <a:gd name="connsiteX1" fmla="*/ 214312 w 707231"/>
                <a:gd name="connsiteY1" fmla="*/ 421745 h 738452"/>
                <a:gd name="connsiteX2" fmla="*/ 657225 w 707231"/>
                <a:gd name="connsiteY2" fmla="*/ 433652 h 738452"/>
                <a:gd name="connsiteX3" fmla="*/ 707231 w 707231"/>
                <a:gd name="connsiteY3" fmla="*/ 726545 h 738452"/>
                <a:gd name="connsiteX4" fmla="*/ 364331 w 707231"/>
                <a:gd name="connsiteY4" fmla="*/ 2645 h 738452"/>
                <a:gd name="connsiteX5" fmla="*/ 0 w 707231"/>
                <a:gd name="connsiteY5" fmla="*/ 738452 h 738452"/>
                <a:gd name="connsiteX0" fmla="*/ 102731 w 809962"/>
                <a:gd name="connsiteY0" fmla="*/ 738452 h 738452"/>
                <a:gd name="connsiteX1" fmla="*/ 317043 w 809962"/>
                <a:gd name="connsiteY1" fmla="*/ 421745 h 738452"/>
                <a:gd name="connsiteX2" fmla="*/ 759956 w 809962"/>
                <a:gd name="connsiteY2" fmla="*/ 433652 h 738452"/>
                <a:gd name="connsiteX3" fmla="*/ 809962 w 809962"/>
                <a:gd name="connsiteY3" fmla="*/ 726545 h 738452"/>
                <a:gd name="connsiteX4" fmla="*/ 467062 w 809962"/>
                <a:gd name="connsiteY4" fmla="*/ 2645 h 738452"/>
                <a:gd name="connsiteX5" fmla="*/ 102731 w 809962"/>
                <a:gd name="connsiteY5" fmla="*/ 738452 h 738452"/>
                <a:gd name="connsiteX0" fmla="*/ 102731 w 809962"/>
                <a:gd name="connsiteY0" fmla="*/ 735807 h 735807"/>
                <a:gd name="connsiteX1" fmla="*/ 317043 w 809962"/>
                <a:gd name="connsiteY1" fmla="*/ 419100 h 735807"/>
                <a:gd name="connsiteX2" fmla="*/ 759956 w 809962"/>
                <a:gd name="connsiteY2" fmla="*/ 431007 h 735807"/>
                <a:gd name="connsiteX3" fmla="*/ 809962 w 809962"/>
                <a:gd name="connsiteY3" fmla="*/ 723900 h 735807"/>
                <a:gd name="connsiteX4" fmla="*/ 467062 w 809962"/>
                <a:gd name="connsiteY4" fmla="*/ 0 h 735807"/>
                <a:gd name="connsiteX5" fmla="*/ 102731 w 809962"/>
                <a:gd name="connsiteY5" fmla="*/ 735807 h 735807"/>
                <a:gd name="connsiteX0" fmla="*/ 102731 w 908488"/>
                <a:gd name="connsiteY0" fmla="*/ 735807 h 735807"/>
                <a:gd name="connsiteX1" fmla="*/ 317043 w 908488"/>
                <a:gd name="connsiteY1" fmla="*/ 419100 h 735807"/>
                <a:gd name="connsiteX2" fmla="*/ 759956 w 908488"/>
                <a:gd name="connsiteY2" fmla="*/ 431007 h 735807"/>
                <a:gd name="connsiteX3" fmla="*/ 809962 w 908488"/>
                <a:gd name="connsiteY3" fmla="*/ 723900 h 735807"/>
                <a:gd name="connsiteX4" fmla="*/ 467062 w 908488"/>
                <a:gd name="connsiteY4" fmla="*/ 0 h 735807"/>
                <a:gd name="connsiteX5" fmla="*/ 102731 w 908488"/>
                <a:gd name="connsiteY5" fmla="*/ 735807 h 735807"/>
                <a:gd name="connsiteX0" fmla="*/ 102731 w 896093"/>
                <a:gd name="connsiteY0" fmla="*/ 735807 h 735807"/>
                <a:gd name="connsiteX1" fmla="*/ 317043 w 896093"/>
                <a:gd name="connsiteY1" fmla="*/ 419100 h 735807"/>
                <a:gd name="connsiteX2" fmla="*/ 759956 w 896093"/>
                <a:gd name="connsiteY2" fmla="*/ 431007 h 735807"/>
                <a:gd name="connsiteX3" fmla="*/ 809962 w 896093"/>
                <a:gd name="connsiteY3" fmla="*/ 723900 h 735807"/>
                <a:gd name="connsiteX4" fmla="*/ 467062 w 896093"/>
                <a:gd name="connsiteY4" fmla="*/ 0 h 735807"/>
                <a:gd name="connsiteX5" fmla="*/ 102731 w 896093"/>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757" h="735807">
                  <a:moveTo>
                    <a:pt x="102731" y="735807"/>
                  </a:moveTo>
                  <a:cubicBezTo>
                    <a:pt x="64631" y="468313"/>
                    <a:pt x="171787" y="372269"/>
                    <a:pt x="317043" y="419100"/>
                  </a:cubicBezTo>
                  <a:cubicBezTo>
                    <a:pt x="486112" y="475456"/>
                    <a:pt x="614699" y="524670"/>
                    <a:pt x="759956" y="431007"/>
                  </a:cubicBezTo>
                  <a:cubicBezTo>
                    <a:pt x="821868" y="519113"/>
                    <a:pt x="821868" y="611982"/>
                    <a:pt x="809962" y="723900"/>
                  </a:cubicBezTo>
                  <a:cubicBezTo>
                    <a:pt x="1021894" y="515937"/>
                    <a:pt x="886161" y="10319"/>
                    <a:pt x="467062" y="0"/>
                  </a:cubicBezTo>
                  <a:cubicBezTo>
                    <a:pt x="97968" y="4763"/>
                    <a:pt x="-149682" y="421482"/>
                    <a:pt x="102731" y="7358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193" name="Freeform 192"/>
            <p:cNvSpPr/>
            <p:nvPr/>
          </p:nvSpPr>
          <p:spPr>
            <a:xfrm>
              <a:off x="4321969" y="4352925"/>
              <a:ext cx="709612" cy="1002506"/>
            </a:xfrm>
            <a:custGeom>
              <a:avLst/>
              <a:gdLst>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612" h="1002506">
                  <a:moveTo>
                    <a:pt x="569119" y="1002506"/>
                  </a:moveTo>
                  <a:lnTo>
                    <a:pt x="709612" y="1002506"/>
                  </a:lnTo>
                  <a:cubicBezTo>
                    <a:pt x="670719" y="616743"/>
                    <a:pt x="638969" y="438150"/>
                    <a:pt x="557212" y="252413"/>
                  </a:cubicBezTo>
                  <a:cubicBezTo>
                    <a:pt x="481012" y="176213"/>
                    <a:pt x="292893" y="142875"/>
                    <a:pt x="135731" y="95250"/>
                  </a:cubicBezTo>
                  <a:cubicBezTo>
                    <a:pt x="88106" y="46832"/>
                    <a:pt x="45244" y="19844"/>
                    <a:pt x="0" y="0"/>
                  </a:cubicBezTo>
                  <a:lnTo>
                    <a:pt x="0" y="157163"/>
                  </a:lnTo>
                  <a:lnTo>
                    <a:pt x="66675" y="211931"/>
                  </a:lnTo>
                  <a:cubicBezTo>
                    <a:pt x="193675" y="254000"/>
                    <a:pt x="313531" y="281781"/>
                    <a:pt x="447675" y="338138"/>
                  </a:cubicBezTo>
                  <a:cubicBezTo>
                    <a:pt x="535781" y="576263"/>
                    <a:pt x="557213" y="795338"/>
                    <a:pt x="569119" y="100250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194" name="Freeform 193"/>
            <p:cNvSpPr/>
            <p:nvPr/>
          </p:nvSpPr>
          <p:spPr>
            <a:xfrm>
              <a:off x="3576638" y="4345781"/>
              <a:ext cx="207168" cy="259557"/>
            </a:xfrm>
            <a:custGeom>
              <a:avLst/>
              <a:gdLst>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26193 w 207168"/>
                <a:gd name="connsiteY5"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168" h="259557">
                  <a:moveTo>
                    <a:pt x="26193" y="107157"/>
                  </a:moveTo>
                  <a:lnTo>
                    <a:pt x="0" y="259557"/>
                  </a:lnTo>
                  <a:cubicBezTo>
                    <a:pt x="36512" y="247651"/>
                    <a:pt x="80168" y="233363"/>
                    <a:pt x="145256" y="223838"/>
                  </a:cubicBezTo>
                  <a:lnTo>
                    <a:pt x="207168" y="157163"/>
                  </a:lnTo>
                  <a:lnTo>
                    <a:pt x="207168" y="0"/>
                  </a:lnTo>
                  <a:cubicBezTo>
                    <a:pt x="166687" y="24607"/>
                    <a:pt x="116681" y="53975"/>
                    <a:pt x="73818" y="100013"/>
                  </a:cubicBezTo>
                  <a:lnTo>
                    <a:pt x="26193" y="107157"/>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195" name="Freeform 194"/>
            <p:cNvSpPr/>
            <p:nvPr/>
          </p:nvSpPr>
          <p:spPr>
            <a:xfrm>
              <a:off x="3914735" y="4510088"/>
              <a:ext cx="283410" cy="847725"/>
            </a:xfrm>
            <a:custGeom>
              <a:avLst/>
              <a:gdLst>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528 w 283409"/>
                <a:gd name="connsiteY0" fmla="*/ 847725 h 847725"/>
                <a:gd name="connsiteX1" fmla="*/ 271503 w 283409"/>
                <a:gd name="connsiteY1" fmla="*/ 847725 h 847725"/>
                <a:gd name="connsiteX2" fmla="*/ 204828 w 283409"/>
                <a:gd name="connsiteY2" fmla="*/ 219075 h 847725"/>
                <a:gd name="connsiteX3" fmla="*/ 283409 w 283409"/>
                <a:gd name="connsiteY3" fmla="*/ 147637 h 847725"/>
                <a:gd name="connsiteX4" fmla="*/ 135771 w 283409"/>
                <a:gd name="connsiteY4" fmla="*/ 0 h 847725"/>
                <a:gd name="connsiteX5" fmla="*/ 40 w 283409"/>
                <a:gd name="connsiteY5" fmla="*/ 150018 h 847725"/>
                <a:gd name="connsiteX6" fmla="*/ 66715 w 283409"/>
                <a:gd name="connsiteY6" fmla="*/ 219075 h 847725"/>
                <a:gd name="connsiteX7" fmla="*/ 26234 w 283409"/>
                <a:gd name="connsiteY7" fmla="*/ 566737 h 847725"/>
                <a:gd name="connsiteX8" fmla="*/ 90528 w 283409"/>
                <a:gd name="connsiteY8" fmla="*/ 847725 h 847725"/>
                <a:gd name="connsiteX0" fmla="*/ 90532 w 283413"/>
                <a:gd name="connsiteY0" fmla="*/ 847725 h 847725"/>
                <a:gd name="connsiteX1" fmla="*/ 271507 w 283413"/>
                <a:gd name="connsiteY1" fmla="*/ 847725 h 847725"/>
                <a:gd name="connsiteX2" fmla="*/ 204832 w 283413"/>
                <a:gd name="connsiteY2" fmla="*/ 219075 h 847725"/>
                <a:gd name="connsiteX3" fmla="*/ 283413 w 283413"/>
                <a:gd name="connsiteY3" fmla="*/ 147637 h 847725"/>
                <a:gd name="connsiteX4" fmla="*/ 135775 w 283413"/>
                <a:gd name="connsiteY4" fmla="*/ 0 h 847725"/>
                <a:gd name="connsiteX5" fmla="*/ 44 w 283413"/>
                <a:gd name="connsiteY5" fmla="*/ 150018 h 847725"/>
                <a:gd name="connsiteX6" fmla="*/ 66719 w 283413"/>
                <a:gd name="connsiteY6" fmla="*/ 219075 h 847725"/>
                <a:gd name="connsiteX7" fmla="*/ 26238 w 283413"/>
                <a:gd name="connsiteY7" fmla="*/ 566737 h 847725"/>
                <a:gd name="connsiteX8" fmla="*/ 90532 w 283413"/>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10" h="847725">
                  <a:moveTo>
                    <a:pt x="90529" y="847725"/>
                  </a:moveTo>
                  <a:lnTo>
                    <a:pt x="271504" y="847725"/>
                  </a:lnTo>
                  <a:lnTo>
                    <a:pt x="204829" y="219075"/>
                  </a:lnTo>
                  <a:cubicBezTo>
                    <a:pt x="231023" y="195262"/>
                    <a:pt x="281029" y="173831"/>
                    <a:pt x="283410" y="147637"/>
                  </a:cubicBezTo>
                  <a:cubicBezTo>
                    <a:pt x="279441" y="124619"/>
                    <a:pt x="154029" y="1587"/>
                    <a:pt x="135772" y="0"/>
                  </a:cubicBezTo>
                  <a:cubicBezTo>
                    <a:pt x="111959" y="2381"/>
                    <a:pt x="-2340" y="133350"/>
                    <a:pt x="41" y="150018"/>
                  </a:cubicBezTo>
                  <a:cubicBezTo>
                    <a:pt x="-1547" y="175418"/>
                    <a:pt x="44491" y="196056"/>
                    <a:pt x="66716" y="219075"/>
                  </a:cubicBezTo>
                  <a:lnTo>
                    <a:pt x="26235" y="566737"/>
                  </a:lnTo>
                  <a:cubicBezTo>
                    <a:pt x="73860" y="643731"/>
                    <a:pt x="90529" y="696912"/>
                    <a:pt x="90529" y="84772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grpSp>
      <p:sp>
        <p:nvSpPr>
          <p:cNvPr id="166" name="TextBox 165"/>
          <p:cNvSpPr txBox="1">
            <a:spLocks/>
          </p:cNvSpPr>
          <p:nvPr/>
        </p:nvSpPr>
        <p:spPr>
          <a:xfrm>
            <a:off x="948037" y="708014"/>
            <a:ext cx="228497" cy="4669766"/>
          </a:xfrm>
          <a:prstGeom prst="rect">
            <a:avLst/>
          </a:prstGeom>
          <a:solidFill>
            <a:schemeClr val="accent6">
              <a:lumMod val="40000"/>
              <a:lumOff val="60000"/>
            </a:schemeClr>
          </a:solidFill>
          <a:ln>
            <a:solidFill>
              <a:srgbClr val="2C7876"/>
            </a:solidFill>
          </a:ln>
        </p:spPr>
        <p:txBody>
          <a:bodyPr vert="vert270" wrap="square" lIns="60005" tIns="60005" rIns="60005" bIns="60005" rtlCol="0" anchor="ctr" anchorCtr="0">
            <a:noAutofit/>
          </a:bodyPr>
          <a:lstStyle>
            <a:defPPr>
              <a:defRPr lang="en-US"/>
            </a:defPPr>
            <a:lvl1pPr lvl="0" indent="0" defTabSz="913526" fontAlgn="base">
              <a:spcBef>
                <a:spcPct val="0"/>
              </a:spcBef>
              <a:spcAft>
                <a:spcPct val="0"/>
              </a:spcAft>
              <a:buClr>
                <a:srgbClr val="004185"/>
              </a:buClr>
              <a:defRPr sz="1400" b="1" baseline="0">
                <a:solidFill>
                  <a:srgbClr val="004185"/>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ctr"/>
            <a:r>
              <a:rPr lang="en-US" sz="1100" dirty="0" smtClean="0">
                <a:solidFill>
                  <a:srgbClr val="FF0000"/>
                </a:solidFill>
              </a:rPr>
              <a:t>Customer Cluster *  </a:t>
            </a:r>
            <a:r>
              <a:rPr lang="en-US" sz="1100" dirty="0" smtClean="0"/>
              <a:t>Strategic Business Consultant </a:t>
            </a:r>
            <a:endParaRPr lang="en-US" sz="1100" dirty="0"/>
          </a:p>
        </p:txBody>
      </p:sp>
      <p:sp>
        <p:nvSpPr>
          <p:cNvPr id="234" name="Freeform 233"/>
          <p:cNvSpPr>
            <a:spLocks/>
          </p:cNvSpPr>
          <p:nvPr/>
        </p:nvSpPr>
        <p:spPr>
          <a:xfrm>
            <a:off x="1020127" y="1094102"/>
            <a:ext cx="207946" cy="254782"/>
          </a:xfrm>
          <a:custGeom>
            <a:avLst/>
            <a:gdLst/>
            <a:ahLst/>
            <a:cxnLst/>
            <a:rect l="l" t="t" r="r" b="b"/>
            <a:pathLst>
              <a:path w="541159" h="532085">
                <a:moveTo>
                  <a:pt x="203352" y="255126"/>
                </a:moveTo>
                <a:lnTo>
                  <a:pt x="203352" y="288810"/>
                </a:lnTo>
                <a:cubicBezTo>
                  <a:pt x="172163" y="353684"/>
                  <a:pt x="223313" y="455984"/>
                  <a:pt x="240779" y="479687"/>
                </a:cubicBezTo>
                <a:lnTo>
                  <a:pt x="242215" y="466285"/>
                </a:lnTo>
                <a:cubicBezTo>
                  <a:pt x="242601" y="463691"/>
                  <a:pt x="241608" y="461687"/>
                  <a:pt x="240498" y="459726"/>
                </a:cubicBezTo>
                <a:lnTo>
                  <a:pt x="249230" y="376140"/>
                </a:lnTo>
                <a:lnTo>
                  <a:pt x="236755" y="359921"/>
                </a:lnTo>
                <a:cubicBezTo>
                  <a:pt x="230725" y="354307"/>
                  <a:pt x="230933" y="344951"/>
                  <a:pt x="235507" y="341208"/>
                </a:cubicBezTo>
                <a:lnTo>
                  <a:pt x="260458" y="319999"/>
                </a:lnTo>
                <a:cubicBezTo>
                  <a:pt x="263852" y="318433"/>
                  <a:pt x="267245" y="317113"/>
                  <a:pt x="270580" y="318065"/>
                </a:cubicBezTo>
                <a:cubicBezTo>
                  <a:pt x="273914" y="317113"/>
                  <a:pt x="277307" y="318433"/>
                  <a:pt x="280701" y="319999"/>
                </a:cubicBezTo>
                <a:lnTo>
                  <a:pt x="305652" y="341208"/>
                </a:lnTo>
                <a:cubicBezTo>
                  <a:pt x="310226" y="344951"/>
                  <a:pt x="310434" y="354307"/>
                  <a:pt x="304404" y="359921"/>
                </a:cubicBezTo>
                <a:lnTo>
                  <a:pt x="291929" y="376140"/>
                </a:lnTo>
                <a:lnTo>
                  <a:pt x="300662" y="459726"/>
                </a:lnTo>
                <a:lnTo>
                  <a:pt x="298944" y="466285"/>
                </a:lnTo>
                <a:lnTo>
                  <a:pt x="300380" y="479687"/>
                </a:lnTo>
                <a:cubicBezTo>
                  <a:pt x="308569" y="468574"/>
                  <a:pt x="324162" y="440185"/>
                  <a:pt x="334734" y="406323"/>
                </a:cubicBezTo>
                <a:lnTo>
                  <a:pt x="339901" y="385417"/>
                </a:lnTo>
                <a:cubicBezTo>
                  <a:pt x="349337" y="352739"/>
                  <a:pt x="351452" y="317192"/>
                  <a:pt x="337807" y="288810"/>
                </a:cubicBezTo>
                <a:lnTo>
                  <a:pt x="337807" y="255126"/>
                </a:lnTo>
                <a:lnTo>
                  <a:pt x="340583" y="256836"/>
                </a:lnTo>
                <a:lnTo>
                  <a:pt x="340583" y="255126"/>
                </a:lnTo>
                <a:cubicBezTo>
                  <a:pt x="358434" y="265505"/>
                  <a:pt x="373799" y="272153"/>
                  <a:pt x="384795" y="289978"/>
                </a:cubicBezTo>
                <a:lnTo>
                  <a:pt x="385107" y="290058"/>
                </a:lnTo>
                <a:lnTo>
                  <a:pt x="396100" y="290058"/>
                </a:lnTo>
                <a:lnTo>
                  <a:pt x="396564" y="292985"/>
                </a:lnTo>
                <a:cubicBezTo>
                  <a:pt x="428640" y="300132"/>
                  <a:pt x="462556" y="308710"/>
                  <a:pt x="493752" y="329980"/>
                </a:cubicBezTo>
                <a:cubicBezTo>
                  <a:pt x="515792" y="363664"/>
                  <a:pt x="539080" y="452241"/>
                  <a:pt x="541159" y="532085"/>
                </a:cubicBezTo>
                <a:lnTo>
                  <a:pt x="290681" y="532085"/>
                </a:lnTo>
                <a:lnTo>
                  <a:pt x="250478" y="532085"/>
                </a:lnTo>
                <a:lnTo>
                  <a:pt x="0" y="532085"/>
                </a:lnTo>
                <a:cubicBezTo>
                  <a:pt x="2079" y="452241"/>
                  <a:pt x="25367" y="363664"/>
                  <a:pt x="47407" y="329980"/>
                </a:cubicBezTo>
                <a:cubicBezTo>
                  <a:pt x="84002" y="305029"/>
                  <a:pt x="124340" y="297543"/>
                  <a:pt x="160935" y="288810"/>
                </a:cubicBezTo>
                <a:cubicBezTo>
                  <a:pt x="175074" y="271345"/>
                  <a:pt x="182975" y="266354"/>
                  <a:pt x="203352" y="255126"/>
                </a:cubicBezTo>
                <a:close/>
                <a:moveTo>
                  <a:pt x="275710" y="0"/>
                </a:moveTo>
                <a:cubicBezTo>
                  <a:pt x="385495" y="2703"/>
                  <a:pt x="421051" y="135152"/>
                  <a:pt x="365534" y="189629"/>
                </a:cubicBezTo>
                <a:cubicBezTo>
                  <a:pt x="368653" y="160311"/>
                  <a:pt x="368653" y="135984"/>
                  <a:pt x="352435" y="112904"/>
                </a:cubicBezTo>
                <a:cubicBezTo>
                  <a:pt x="314384" y="137440"/>
                  <a:pt x="280700" y="124548"/>
                  <a:pt x="236412" y="109785"/>
                </a:cubicBezTo>
                <a:cubicBezTo>
                  <a:pt x="198361" y="97517"/>
                  <a:pt x="170291" y="122677"/>
                  <a:pt x="180272" y="192748"/>
                </a:cubicBezTo>
                <a:cubicBezTo>
                  <a:pt x="114151" y="110409"/>
                  <a:pt x="179024" y="1248"/>
                  <a:pt x="275710" y="0"/>
                </a:cubicBez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noAutofit/>
          </a:bodyPr>
          <a:lstStyle/>
          <a:p>
            <a:pPr algn="ctr" fontAlgn="base">
              <a:spcBef>
                <a:spcPct val="0"/>
              </a:spcBef>
              <a:spcAft>
                <a:spcPct val="0"/>
              </a:spcAft>
            </a:pPr>
            <a:endParaRPr lang="en-US" sz="800" dirty="0" err="1">
              <a:solidFill>
                <a:srgbClr val="004185"/>
              </a:solidFill>
            </a:endParaRPr>
          </a:p>
        </p:txBody>
      </p:sp>
      <p:sp>
        <p:nvSpPr>
          <p:cNvPr id="231" name="TextBox 230"/>
          <p:cNvSpPr txBox="1">
            <a:spLocks/>
          </p:cNvSpPr>
          <p:nvPr/>
        </p:nvSpPr>
        <p:spPr>
          <a:xfrm>
            <a:off x="97022" y="2329491"/>
            <a:ext cx="611782" cy="456001"/>
          </a:xfrm>
          <a:prstGeom prst="rect">
            <a:avLst/>
          </a:prstGeom>
          <a:solidFill>
            <a:srgbClr val="00B050"/>
          </a:solidFill>
          <a:ln>
            <a:solidFill>
              <a:schemeClr val="bg1"/>
            </a:solidFill>
          </a:ln>
        </p:spPr>
        <p:txBody>
          <a:bodyPr vert="horz" wrap="square" lIns="60005" tIns="60005" rIns="60005" bIns="60005" rtlCol="0" anchor="ctr" anchorCtr="0">
            <a:noAutofit/>
          </a:bodyPr>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4185"/>
              </a:buClr>
            </a:pPr>
            <a:r>
              <a:rPr lang="en-US" sz="1000" b="1" dirty="0" smtClean="0">
                <a:solidFill>
                  <a:prstClr val="white"/>
                </a:solidFill>
              </a:rPr>
              <a:t>DGITOs</a:t>
            </a:r>
            <a:endParaRPr lang="en-US" sz="1000" b="1" dirty="0">
              <a:solidFill>
                <a:prstClr val="white"/>
              </a:solidFill>
            </a:endParaRPr>
          </a:p>
          <a:p>
            <a:pPr fontAlgn="base">
              <a:spcBef>
                <a:spcPct val="0"/>
              </a:spcBef>
              <a:spcAft>
                <a:spcPct val="0"/>
              </a:spcAft>
              <a:buClr>
                <a:srgbClr val="004185"/>
              </a:buClr>
            </a:pPr>
            <a:endParaRPr lang="en-US" sz="1000" b="1" dirty="0">
              <a:solidFill>
                <a:prstClr val="white"/>
              </a:solidFill>
            </a:endParaRPr>
          </a:p>
        </p:txBody>
      </p:sp>
      <p:sp>
        <p:nvSpPr>
          <p:cNvPr id="232" name="Freeform 231"/>
          <p:cNvSpPr>
            <a:spLocks/>
          </p:cNvSpPr>
          <p:nvPr/>
        </p:nvSpPr>
        <p:spPr>
          <a:xfrm>
            <a:off x="473094" y="2544014"/>
            <a:ext cx="199360" cy="240941"/>
          </a:xfrm>
          <a:custGeom>
            <a:avLst/>
            <a:gdLst/>
            <a:ahLst/>
            <a:cxnLst/>
            <a:rect l="l" t="t" r="r" b="b"/>
            <a:pathLst>
              <a:path w="541159" h="532085">
                <a:moveTo>
                  <a:pt x="203352" y="255126"/>
                </a:moveTo>
                <a:lnTo>
                  <a:pt x="203352" y="288810"/>
                </a:lnTo>
                <a:cubicBezTo>
                  <a:pt x="172163" y="353684"/>
                  <a:pt x="223313" y="455984"/>
                  <a:pt x="240779" y="479687"/>
                </a:cubicBezTo>
                <a:lnTo>
                  <a:pt x="242215" y="466285"/>
                </a:lnTo>
                <a:cubicBezTo>
                  <a:pt x="242601" y="463691"/>
                  <a:pt x="241608" y="461687"/>
                  <a:pt x="240498" y="459726"/>
                </a:cubicBezTo>
                <a:lnTo>
                  <a:pt x="249230" y="376140"/>
                </a:lnTo>
                <a:lnTo>
                  <a:pt x="236755" y="359921"/>
                </a:lnTo>
                <a:cubicBezTo>
                  <a:pt x="230725" y="354307"/>
                  <a:pt x="230933" y="344951"/>
                  <a:pt x="235507" y="341208"/>
                </a:cubicBezTo>
                <a:lnTo>
                  <a:pt x="260458" y="319999"/>
                </a:lnTo>
                <a:cubicBezTo>
                  <a:pt x="263852" y="318433"/>
                  <a:pt x="267245" y="317113"/>
                  <a:pt x="270580" y="318065"/>
                </a:cubicBezTo>
                <a:cubicBezTo>
                  <a:pt x="273914" y="317113"/>
                  <a:pt x="277307" y="318433"/>
                  <a:pt x="280701" y="319999"/>
                </a:cubicBezTo>
                <a:lnTo>
                  <a:pt x="305652" y="341208"/>
                </a:lnTo>
                <a:cubicBezTo>
                  <a:pt x="310226" y="344951"/>
                  <a:pt x="310434" y="354307"/>
                  <a:pt x="304404" y="359921"/>
                </a:cubicBezTo>
                <a:lnTo>
                  <a:pt x="291929" y="376140"/>
                </a:lnTo>
                <a:lnTo>
                  <a:pt x="300662" y="459726"/>
                </a:lnTo>
                <a:lnTo>
                  <a:pt x="298944" y="466285"/>
                </a:lnTo>
                <a:lnTo>
                  <a:pt x="300380" y="479687"/>
                </a:lnTo>
                <a:cubicBezTo>
                  <a:pt x="308569" y="468574"/>
                  <a:pt x="324162" y="440185"/>
                  <a:pt x="334734" y="406323"/>
                </a:cubicBezTo>
                <a:lnTo>
                  <a:pt x="339901" y="385417"/>
                </a:lnTo>
                <a:cubicBezTo>
                  <a:pt x="349337" y="352739"/>
                  <a:pt x="351452" y="317192"/>
                  <a:pt x="337807" y="288810"/>
                </a:cubicBezTo>
                <a:lnTo>
                  <a:pt x="337807" y="255126"/>
                </a:lnTo>
                <a:lnTo>
                  <a:pt x="340583" y="256836"/>
                </a:lnTo>
                <a:lnTo>
                  <a:pt x="340583" y="255126"/>
                </a:lnTo>
                <a:cubicBezTo>
                  <a:pt x="358434" y="265505"/>
                  <a:pt x="373799" y="272153"/>
                  <a:pt x="384795" y="289978"/>
                </a:cubicBezTo>
                <a:lnTo>
                  <a:pt x="385107" y="290058"/>
                </a:lnTo>
                <a:lnTo>
                  <a:pt x="396100" y="290058"/>
                </a:lnTo>
                <a:lnTo>
                  <a:pt x="396564" y="292985"/>
                </a:lnTo>
                <a:cubicBezTo>
                  <a:pt x="428640" y="300132"/>
                  <a:pt x="462556" y="308710"/>
                  <a:pt x="493752" y="329980"/>
                </a:cubicBezTo>
                <a:cubicBezTo>
                  <a:pt x="515792" y="363664"/>
                  <a:pt x="539080" y="452241"/>
                  <a:pt x="541159" y="532085"/>
                </a:cubicBezTo>
                <a:lnTo>
                  <a:pt x="290681" y="532085"/>
                </a:lnTo>
                <a:lnTo>
                  <a:pt x="250478" y="532085"/>
                </a:lnTo>
                <a:lnTo>
                  <a:pt x="0" y="532085"/>
                </a:lnTo>
                <a:cubicBezTo>
                  <a:pt x="2079" y="452241"/>
                  <a:pt x="25367" y="363664"/>
                  <a:pt x="47407" y="329980"/>
                </a:cubicBezTo>
                <a:cubicBezTo>
                  <a:pt x="84002" y="305029"/>
                  <a:pt x="124340" y="297543"/>
                  <a:pt x="160935" y="288810"/>
                </a:cubicBezTo>
                <a:cubicBezTo>
                  <a:pt x="175074" y="271345"/>
                  <a:pt x="182975" y="266354"/>
                  <a:pt x="203352" y="255126"/>
                </a:cubicBezTo>
                <a:close/>
                <a:moveTo>
                  <a:pt x="275710" y="0"/>
                </a:moveTo>
                <a:cubicBezTo>
                  <a:pt x="385495" y="2703"/>
                  <a:pt x="421051" y="135152"/>
                  <a:pt x="365534" y="189629"/>
                </a:cubicBezTo>
                <a:cubicBezTo>
                  <a:pt x="368653" y="160311"/>
                  <a:pt x="368653" y="135984"/>
                  <a:pt x="352435" y="112904"/>
                </a:cubicBezTo>
                <a:cubicBezTo>
                  <a:pt x="314384" y="137440"/>
                  <a:pt x="280700" y="124548"/>
                  <a:pt x="236412" y="109785"/>
                </a:cubicBezTo>
                <a:cubicBezTo>
                  <a:pt x="198361" y="97517"/>
                  <a:pt x="170291" y="122677"/>
                  <a:pt x="180272" y="192748"/>
                </a:cubicBezTo>
                <a:cubicBezTo>
                  <a:pt x="114151" y="110409"/>
                  <a:pt x="179024" y="1248"/>
                  <a:pt x="275710" y="0"/>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noAutofit/>
          </a:bodyPr>
          <a:lstStyle/>
          <a:p>
            <a:pPr algn="ctr" fontAlgn="base">
              <a:spcBef>
                <a:spcPct val="0"/>
              </a:spcBef>
              <a:spcAft>
                <a:spcPct val="0"/>
              </a:spcAft>
            </a:pPr>
            <a:endParaRPr lang="en-US" sz="1000" dirty="0" err="1">
              <a:solidFill>
                <a:srgbClr val="000000"/>
              </a:solidFill>
            </a:endParaRPr>
          </a:p>
        </p:txBody>
      </p:sp>
      <p:grpSp>
        <p:nvGrpSpPr>
          <p:cNvPr id="174" name="Group 173"/>
          <p:cNvGrpSpPr/>
          <p:nvPr/>
        </p:nvGrpSpPr>
        <p:grpSpPr>
          <a:xfrm>
            <a:off x="2873183" y="1115908"/>
            <a:ext cx="330407" cy="193782"/>
            <a:chOff x="652463" y="3364706"/>
            <a:chExt cx="4379118" cy="2429669"/>
          </a:xfrm>
          <a:solidFill>
            <a:schemeClr val="tx2"/>
          </a:solidFill>
        </p:grpSpPr>
        <p:sp>
          <p:nvSpPr>
            <p:cNvPr id="175" name="Freeform 174"/>
            <p:cNvSpPr/>
            <p:nvPr/>
          </p:nvSpPr>
          <p:spPr>
            <a:xfrm>
              <a:off x="1901333" y="3555840"/>
              <a:ext cx="1962309" cy="2238535"/>
            </a:xfrm>
            <a:custGeom>
              <a:avLst/>
              <a:gdLst/>
              <a:ahLst/>
              <a:cxnLst/>
              <a:rect l="l" t="t" r="r" b="b"/>
              <a:pathLst>
                <a:path w="1962309" h="2238535">
                  <a:moveTo>
                    <a:pt x="1174597" y="424767"/>
                  </a:moveTo>
                  <a:cubicBezTo>
                    <a:pt x="1152157" y="423494"/>
                    <a:pt x="1127882" y="425346"/>
                    <a:pt x="1102217" y="431960"/>
                  </a:cubicBezTo>
                  <a:cubicBezTo>
                    <a:pt x="1111742" y="466885"/>
                    <a:pt x="1153017" y="524035"/>
                    <a:pt x="1273667" y="565310"/>
                  </a:cubicBezTo>
                  <a:cubicBezTo>
                    <a:pt x="1113859" y="603410"/>
                    <a:pt x="877850" y="631985"/>
                    <a:pt x="641842" y="508160"/>
                  </a:cubicBezTo>
                  <a:cubicBezTo>
                    <a:pt x="578342" y="661618"/>
                    <a:pt x="591042" y="942077"/>
                    <a:pt x="746617" y="1101885"/>
                  </a:cubicBezTo>
                  <a:cubicBezTo>
                    <a:pt x="747675" y="1165385"/>
                    <a:pt x="748734" y="1228885"/>
                    <a:pt x="749792" y="1292385"/>
                  </a:cubicBezTo>
                  <a:lnTo>
                    <a:pt x="600567" y="1336835"/>
                  </a:lnTo>
                  <a:cubicBezTo>
                    <a:pt x="655600" y="1482885"/>
                    <a:pt x="672534" y="1578135"/>
                    <a:pt x="698992" y="1755935"/>
                  </a:cubicBezTo>
                  <a:cubicBezTo>
                    <a:pt x="856684" y="1858593"/>
                    <a:pt x="1115975" y="1872352"/>
                    <a:pt x="1276842" y="1740060"/>
                  </a:cubicBezTo>
                  <a:cubicBezTo>
                    <a:pt x="1290600" y="1628935"/>
                    <a:pt x="1320234" y="1473360"/>
                    <a:pt x="1365742" y="1340010"/>
                  </a:cubicBezTo>
                  <a:lnTo>
                    <a:pt x="1216517" y="1295560"/>
                  </a:lnTo>
                  <a:lnTo>
                    <a:pt x="1222867" y="1101885"/>
                  </a:lnTo>
                  <a:cubicBezTo>
                    <a:pt x="1326584" y="979118"/>
                    <a:pt x="1408075" y="751577"/>
                    <a:pt x="1314942" y="476410"/>
                  </a:cubicBezTo>
                  <a:cubicBezTo>
                    <a:pt x="1292717" y="460535"/>
                    <a:pt x="1241917" y="428587"/>
                    <a:pt x="1174597" y="424767"/>
                  </a:cubicBezTo>
                  <a:close/>
                  <a:moveTo>
                    <a:pt x="987917" y="160"/>
                  </a:moveTo>
                  <a:cubicBezTo>
                    <a:pt x="1455700" y="1218"/>
                    <a:pt x="1621859" y="453127"/>
                    <a:pt x="1591167" y="651035"/>
                  </a:cubicBezTo>
                  <a:cubicBezTo>
                    <a:pt x="1580584" y="865877"/>
                    <a:pt x="1474750" y="1185493"/>
                    <a:pt x="1521317" y="1276510"/>
                  </a:cubicBezTo>
                  <a:cubicBezTo>
                    <a:pt x="1599634" y="1414093"/>
                    <a:pt x="1747800" y="1345302"/>
                    <a:pt x="1889617" y="1527335"/>
                  </a:cubicBezTo>
                  <a:cubicBezTo>
                    <a:pt x="2007092" y="1703018"/>
                    <a:pt x="1949942" y="1888227"/>
                    <a:pt x="1937242" y="2235360"/>
                  </a:cubicBezTo>
                  <a:lnTo>
                    <a:pt x="1226042" y="2235360"/>
                  </a:lnTo>
                  <a:cubicBezTo>
                    <a:pt x="1217575" y="2121060"/>
                    <a:pt x="1231334" y="2006760"/>
                    <a:pt x="1248267" y="1892460"/>
                  </a:cubicBezTo>
                  <a:cubicBezTo>
                    <a:pt x="1084225" y="1957018"/>
                    <a:pt x="936059" y="1986652"/>
                    <a:pt x="718042" y="1905160"/>
                  </a:cubicBezTo>
                  <a:cubicBezTo>
                    <a:pt x="728625" y="1984535"/>
                    <a:pt x="755084" y="2111535"/>
                    <a:pt x="730742" y="2238535"/>
                  </a:cubicBezTo>
                  <a:lnTo>
                    <a:pt x="19542" y="2238535"/>
                  </a:lnTo>
                  <a:cubicBezTo>
                    <a:pt x="30125" y="2010993"/>
                    <a:pt x="-48623" y="1760615"/>
                    <a:pt x="51292" y="1555910"/>
                  </a:cubicBezTo>
                  <a:cubicBezTo>
                    <a:pt x="138075" y="1378110"/>
                    <a:pt x="332809" y="1413035"/>
                    <a:pt x="406892" y="1317785"/>
                  </a:cubicBezTo>
                  <a:cubicBezTo>
                    <a:pt x="486267" y="1236293"/>
                    <a:pt x="359267" y="859527"/>
                    <a:pt x="368792" y="597060"/>
                  </a:cubicBezTo>
                  <a:cubicBezTo>
                    <a:pt x="387842" y="242518"/>
                    <a:pt x="629142" y="-7248"/>
                    <a:pt x="987917" y="16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176" name="Freeform 175"/>
            <p:cNvSpPr/>
            <p:nvPr/>
          </p:nvSpPr>
          <p:spPr>
            <a:xfrm>
              <a:off x="652463" y="4338638"/>
              <a:ext cx="1179647" cy="1057275"/>
            </a:xfrm>
            <a:custGeom>
              <a:avLst/>
              <a:gdLst>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71700"/>
                <a:gd name="connsiteY0" fmla="*/ 1057275 h 1057275"/>
                <a:gd name="connsiteX1" fmla="*/ 1109662 w 1171700"/>
                <a:gd name="connsiteY1" fmla="*/ 1057275 h 1057275"/>
                <a:gd name="connsiteX2" fmla="*/ 1147762 w 1171700"/>
                <a:gd name="connsiteY2" fmla="*/ 781050 h 1057275"/>
                <a:gd name="connsiteX3" fmla="*/ 1114425 w 1171700"/>
                <a:gd name="connsiteY3" fmla="*/ 461962 h 1057275"/>
                <a:gd name="connsiteX4" fmla="*/ 1162050 w 1171700"/>
                <a:gd name="connsiteY4" fmla="*/ 400050 h 1057275"/>
                <a:gd name="connsiteX5" fmla="*/ 1166812 w 1171700"/>
                <a:gd name="connsiteY5" fmla="*/ 328612 h 1057275"/>
                <a:gd name="connsiteX6" fmla="*/ 1071562 w 1171700"/>
                <a:gd name="connsiteY6" fmla="*/ 247650 h 1057275"/>
                <a:gd name="connsiteX7" fmla="*/ 1009650 w 1171700"/>
                <a:gd name="connsiteY7" fmla="*/ 247650 h 1057275"/>
                <a:gd name="connsiteX8" fmla="*/ 923925 w 1171700"/>
                <a:gd name="connsiteY8" fmla="*/ 323850 h 1057275"/>
                <a:gd name="connsiteX9" fmla="*/ 914400 w 1171700"/>
                <a:gd name="connsiteY9" fmla="*/ 385762 h 1057275"/>
                <a:gd name="connsiteX10" fmla="*/ 962025 w 1171700"/>
                <a:gd name="connsiteY10" fmla="*/ 457200 h 1057275"/>
                <a:gd name="connsiteX11" fmla="*/ 919162 w 1171700"/>
                <a:gd name="connsiteY11" fmla="*/ 857250 h 1057275"/>
                <a:gd name="connsiteX12" fmla="*/ 776287 w 1171700"/>
                <a:gd name="connsiteY12" fmla="*/ 128587 h 1057275"/>
                <a:gd name="connsiteX13" fmla="*/ 776287 w 1171700"/>
                <a:gd name="connsiteY13" fmla="*/ 0 h 1057275"/>
                <a:gd name="connsiteX14" fmla="*/ 614362 w 1171700"/>
                <a:gd name="connsiteY14" fmla="*/ 128587 h 1057275"/>
                <a:gd name="connsiteX15" fmla="*/ 180975 w 1171700"/>
                <a:gd name="connsiteY15" fmla="*/ 285750 h 1057275"/>
                <a:gd name="connsiteX16" fmla="*/ 0 w 1171700"/>
                <a:gd name="connsiteY16" fmla="*/ 1057275 h 1057275"/>
                <a:gd name="connsiteX0" fmla="*/ 0 w 1177826"/>
                <a:gd name="connsiteY0" fmla="*/ 1057275 h 1057275"/>
                <a:gd name="connsiteX1" fmla="*/ 1109662 w 1177826"/>
                <a:gd name="connsiteY1" fmla="*/ 1057275 h 1057275"/>
                <a:gd name="connsiteX2" fmla="*/ 1147762 w 1177826"/>
                <a:gd name="connsiteY2" fmla="*/ 781050 h 1057275"/>
                <a:gd name="connsiteX3" fmla="*/ 1114425 w 1177826"/>
                <a:gd name="connsiteY3" fmla="*/ 461962 h 1057275"/>
                <a:gd name="connsiteX4" fmla="*/ 1162050 w 1177826"/>
                <a:gd name="connsiteY4" fmla="*/ 400050 h 1057275"/>
                <a:gd name="connsiteX5" fmla="*/ 1166812 w 1177826"/>
                <a:gd name="connsiteY5" fmla="*/ 328612 h 1057275"/>
                <a:gd name="connsiteX6" fmla="*/ 1071562 w 1177826"/>
                <a:gd name="connsiteY6" fmla="*/ 247650 h 1057275"/>
                <a:gd name="connsiteX7" fmla="*/ 1009650 w 1177826"/>
                <a:gd name="connsiteY7" fmla="*/ 247650 h 1057275"/>
                <a:gd name="connsiteX8" fmla="*/ 923925 w 1177826"/>
                <a:gd name="connsiteY8" fmla="*/ 323850 h 1057275"/>
                <a:gd name="connsiteX9" fmla="*/ 914400 w 1177826"/>
                <a:gd name="connsiteY9" fmla="*/ 385762 h 1057275"/>
                <a:gd name="connsiteX10" fmla="*/ 962025 w 1177826"/>
                <a:gd name="connsiteY10" fmla="*/ 457200 h 1057275"/>
                <a:gd name="connsiteX11" fmla="*/ 919162 w 1177826"/>
                <a:gd name="connsiteY11" fmla="*/ 857250 h 1057275"/>
                <a:gd name="connsiteX12" fmla="*/ 776287 w 1177826"/>
                <a:gd name="connsiteY12" fmla="*/ 128587 h 1057275"/>
                <a:gd name="connsiteX13" fmla="*/ 776287 w 1177826"/>
                <a:gd name="connsiteY13" fmla="*/ 0 h 1057275"/>
                <a:gd name="connsiteX14" fmla="*/ 614362 w 1177826"/>
                <a:gd name="connsiteY14" fmla="*/ 128587 h 1057275"/>
                <a:gd name="connsiteX15" fmla="*/ 180975 w 1177826"/>
                <a:gd name="connsiteY15" fmla="*/ 285750 h 1057275"/>
                <a:gd name="connsiteX16" fmla="*/ 0 w 1177826"/>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9647" h="1057275">
                  <a:moveTo>
                    <a:pt x="0" y="1057275"/>
                  </a:moveTo>
                  <a:lnTo>
                    <a:pt x="1109662" y="1057275"/>
                  </a:lnTo>
                  <a:cubicBezTo>
                    <a:pt x="1110456" y="984250"/>
                    <a:pt x="1096962" y="870744"/>
                    <a:pt x="1147762" y="781050"/>
                  </a:cubicBezTo>
                  <a:lnTo>
                    <a:pt x="1114425" y="461962"/>
                  </a:lnTo>
                  <a:lnTo>
                    <a:pt x="1162050" y="400050"/>
                  </a:lnTo>
                  <a:cubicBezTo>
                    <a:pt x="1185068" y="378618"/>
                    <a:pt x="1184274" y="342900"/>
                    <a:pt x="1166812" y="328612"/>
                  </a:cubicBezTo>
                  <a:lnTo>
                    <a:pt x="1071562" y="247650"/>
                  </a:lnTo>
                  <a:cubicBezTo>
                    <a:pt x="1050925" y="238125"/>
                    <a:pt x="1030287" y="230981"/>
                    <a:pt x="1009650" y="247650"/>
                  </a:cubicBezTo>
                  <a:lnTo>
                    <a:pt x="923925" y="323850"/>
                  </a:lnTo>
                  <a:cubicBezTo>
                    <a:pt x="894556" y="344487"/>
                    <a:pt x="898525" y="369887"/>
                    <a:pt x="914400" y="385762"/>
                  </a:cubicBezTo>
                  <a:lnTo>
                    <a:pt x="962025" y="457200"/>
                  </a:lnTo>
                  <a:lnTo>
                    <a:pt x="919162" y="857250"/>
                  </a:lnTo>
                  <a:cubicBezTo>
                    <a:pt x="852487" y="766762"/>
                    <a:pt x="657224" y="376238"/>
                    <a:pt x="776287" y="128587"/>
                  </a:cubicBezTo>
                  <a:lnTo>
                    <a:pt x="776287" y="0"/>
                  </a:lnTo>
                  <a:cubicBezTo>
                    <a:pt x="698499" y="42862"/>
                    <a:pt x="668337" y="61913"/>
                    <a:pt x="614362" y="128587"/>
                  </a:cubicBezTo>
                  <a:cubicBezTo>
                    <a:pt x="474663" y="161925"/>
                    <a:pt x="320675" y="190500"/>
                    <a:pt x="180975" y="285750"/>
                  </a:cubicBezTo>
                  <a:cubicBezTo>
                    <a:pt x="96838" y="414337"/>
                    <a:pt x="7937" y="752475"/>
                    <a:pt x="0" y="105727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177" name="Freeform 176"/>
            <p:cNvSpPr/>
            <p:nvPr/>
          </p:nvSpPr>
          <p:spPr>
            <a:xfrm>
              <a:off x="1924050" y="4338638"/>
              <a:ext cx="273844" cy="602456"/>
            </a:xfrm>
            <a:custGeom>
              <a:avLst/>
              <a:gdLst>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44" h="602456">
                  <a:moveTo>
                    <a:pt x="0" y="602456"/>
                  </a:moveTo>
                  <a:cubicBezTo>
                    <a:pt x="55562" y="545307"/>
                    <a:pt x="146845" y="492918"/>
                    <a:pt x="273844" y="452437"/>
                  </a:cubicBezTo>
                  <a:cubicBezTo>
                    <a:pt x="269875" y="346075"/>
                    <a:pt x="268288" y="244474"/>
                    <a:pt x="240506" y="133350"/>
                  </a:cubicBezTo>
                  <a:lnTo>
                    <a:pt x="197644" y="133350"/>
                  </a:lnTo>
                  <a:cubicBezTo>
                    <a:pt x="155575" y="65088"/>
                    <a:pt x="96837" y="39687"/>
                    <a:pt x="28575" y="0"/>
                  </a:cubicBezTo>
                  <a:lnTo>
                    <a:pt x="28575" y="135731"/>
                  </a:lnTo>
                  <a:cubicBezTo>
                    <a:pt x="116681" y="236537"/>
                    <a:pt x="45244" y="430212"/>
                    <a:pt x="0" y="60245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178" name="Freeform 177"/>
            <p:cNvSpPr/>
            <p:nvPr/>
          </p:nvSpPr>
          <p:spPr>
            <a:xfrm>
              <a:off x="1237912" y="3364706"/>
              <a:ext cx="908757" cy="735807"/>
            </a:xfrm>
            <a:custGeom>
              <a:avLst/>
              <a:gdLst>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8452 h 738452"/>
                <a:gd name="connsiteX1" fmla="*/ 214312 w 707231"/>
                <a:gd name="connsiteY1" fmla="*/ 421745 h 738452"/>
                <a:gd name="connsiteX2" fmla="*/ 657225 w 707231"/>
                <a:gd name="connsiteY2" fmla="*/ 433652 h 738452"/>
                <a:gd name="connsiteX3" fmla="*/ 707231 w 707231"/>
                <a:gd name="connsiteY3" fmla="*/ 726545 h 738452"/>
                <a:gd name="connsiteX4" fmla="*/ 364331 w 707231"/>
                <a:gd name="connsiteY4" fmla="*/ 2645 h 738452"/>
                <a:gd name="connsiteX5" fmla="*/ 0 w 707231"/>
                <a:gd name="connsiteY5" fmla="*/ 738452 h 738452"/>
                <a:gd name="connsiteX0" fmla="*/ 102731 w 809962"/>
                <a:gd name="connsiteY0" fmla="*/ 738452 h 738452"/>
                <a:gd name="connsiteX1" fmla="*/ 317043 w 809962"/>
                <a:gd name="connsiteY1" fmla="*/ 421745 h 738452"/>
                <a:gd name="connsiteX2" fmla="*/ 759956 w 809962"/>
                <a:gd name="connsiteY2" fmla="*/ 433652 h 738452"/>
                <a:gd name="connsiteX3" fmla="*/ 809962 w 809962"/>
                <a:gd name="connsiteY3" fmla="*/ 726545 h 738452"/>
                <a:gd name="connsiteX4" fmla="*/ 467062 w 809962"/>
                <a:gd name="connsiteY4" fmla="*/ 2645 h 738452"/>
                <a:gd name="connsiteX5" fmla="*/ 102731 w 809962"/>
                <a:gd name="connsiteY5" fmla="*/ 738452 h 738452"/>
                <a:gd name="connsiteX0" fmla="*/ 102731 w 809962"/>
                <a:gd name="connsiteY0" fmla="*/ 735807 h 735807"/>
                <a:gd name="connsiteX1" fmla="*/ 317043 w 809962"/>
                <a:gd name="connsiteY1" fmla="*/ 419100 h 735807"/>
                <a:gd name="connsiteX2" fmla="*/ 759956 w 809962"/>
                <a:gd name="connsiteY2" fmla="*/ 431007 h 735807"/>
                <a:gd name="connsiteX3" fmla="*/ 809962 w 809962"/>
                <a:gd name="connsiteY3" fmla="*/ 723900 h 735807"/>
                <a:gd name="connsiteX4" fmla="*/ 467062 w 809962"/>
                <a:gd name="connsiteY4" fmla="*/ 0 h 735807"/>
                <a:gd name="connsiteX5" fmla="*/ 102731 w 809962"/>
                <a:gd name="connsiteY5" fmla="*/ 735807 h 735807"/>
                <a:gd name="connsiteX0" fmla="*/ 102731 w 908488"/>
                <a:gd name="connsiteY0" fmla="*/ 735807 h 735807"/>
                <a:gd name="connsiteX1" fmla="*/ 317043 w 908488"/>
                <a:gd name="connsiteY1" fmla="*/ 419100 h 735807"/>
                <a:gd name="connsiteX2" fmla="*/ 759956 w 908488"/>
                <a:gd name="connsiteY2" fmla="*/ 431007 h 735807"/>
                <a:gd name="connsiteX3" fmla="*/ 809962 w 908488"/>
                <a:gd name="connsiteY3" fmla="*/ 723900 h 735807"/>
                <a:gd name="connsiteX4" fmla="*/ 467062 w 908488"/>
                <a:gd name="connsiteY4" fmla="*/ 0 h 735807"/>
                <a:gd name="connsiteX5" fmla="*/ 102731 w 908488"/>
                <a:gd name="connsiteY5" fmla="*/ 735807 h 735807"/>
                <a:gd name="connsiteX0" fmla="*/ 102731 w 896093"/>
                <a:gd name="connsiteY0" fmla="*/ 735807 h 735807"/>
                <a:gd name="connsiteX1" fmla="*/ 317043 w 896093"/>
                <a:gd name="connsiteY1" fmla="*/ 419100 h 735807"/>
                <a:gd name="connsiteX2" fmla="*/ 759956 w 896093"/>
                <a:gd name="connsiteY2" fmla="*/ 431007 h 735807"/>
                <a:gd name="connsiteX3" fmla="*/ 809962 w 896093"/>
                <a:gd name="connsiteY3" fmla="*/ 723900 h 735807"/>
                <a:gd name="connsiteX4" fmla="*/ 467062 w 896093"/>
                <a:gd name="connsiteY4" fmla="*/ 0 h 735807"/>
                <a:gd name="connsiteX5" fmla="*/ 102731 w 896093"/>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757" h="735807">
                  <a:moveTo>
                    <a:pt x="102731" y="735807"/>
                  </a:moveTo>
                  <a:cubicBezTo>
                    <a:pt x="64631" y="468313"/>
                    <a:pt x="171787" y="372269"/>
                    <a:pt x="317043" y="419100"/>
                  </a:cubicBezTo>
                  <a:cubicBezTo>
                    <a:pt x="486112" y="475456"/>
                    <a:pt x="614699" y="524670"/>
                    <a:pt x="759956" y="431007"/>
                  </a:cubicBezTo>
                  <a:cubicBezTo>
                    <a:pt x="821868" y="519113"/>
                    <a:pt x="821868" y="611982"/>
                    <a:pt x="809962" y="723900"/>
                  </a:cubicBezTo>
                  <a:cubicBezTo>
                    <a:pt x="1021894" y="515937"/>
                    <a:pt x="886161" y="10319"/>
                    <a:pt x="467062" y="0"/>
                  </a:cubicBezTo>
                  <a:cubicBezTo>
                    <a:pt x="97968" y="4763"/>
                    <a:pt x="-149682" y="421482"/>
                    <a:pt x="102731" y="7358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179" name="Freeform 178"/>
            <p:cNvSpPr/>
            <p:nvPr/>
          </p:nvSpPr>
          <p:spPr>
            <a:xfrm flipH="1">
              <a:off x="3609921" y="3364706"/>
              <a:ext cx="908757" cy="735807"/>
            </a:xfrm>
            <a:custGeom>
              <a:avLst/>
              <a:gdLst>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8452 h 738452"/>
                <a:gd name="connsiteX1" fmla="*/ 214312 w 707231"/>
                <a:gd name="connsiteY1" fmla="*/ 421745 h 738452"/>
                <a:gd name="connsiteX2" fmla="*/ 657225 w 707231"/>
                <a:gd name="connsiteY2" fmla="*/ 433652 h 738452"/>
                <a:gd name="connsiteX3" fmla="*/ 707231 w 707231"/>
                <a:gd name="connsiteY3" fmla="*/ 726545 h 738452"/>
                <a:gd name="connsiteX4" fmla="*/ 364331 w 707231"/>
                <a:gd name="connsiteY4" fmla="*/ 2645 h 738452"/>
                <a:gd name="connsiteX5" fmla="*/ 0 w 707231"/>
                <a:gd name="connsiteY5" fmla="*/ 738452 h 738452"/>
                <a:gd name="connsiteX0" fmla="*/ 102731 w 809962"/>
                <a:gd name="connsiteY0" fmla="*/ 738452 h 738452"/>
                <a:gd name="connsiteX1" fmla="*/ 317043 w 809962"/>
                <a:gd name="connsiteY1" fmla="*/ 421745 h 738452"/>
                <a:gd name="connsiteX2" fmla="*/ 759956 w 809962"/>
                <a:gd name="connsiteY2" fmla="*/ 433652 h 738452"/>
                <a:gd name="connsiteX3" fmla="*/ 809962 w 809962"/>
                <a:gd name="connsiteY3" fmla="*/ 726545 h 738452"/>
                <a:gd name="connsiteX4" fmla="*/ 467062 w 809962"/>
                <a:gd name="connsiteY4" fmla="*/ 2645 h 738452"/>
                <a:gd name="connsiteX5" fmla="*/ 102731 w 809962"/>
                <a:gd name="connsiteY5" fmla="*/ 738452 h 738452"/>
                <a:gd name="connsiteX0" fmla="*/ 102731 w 809962"/>
                <a:gd name="connsiteY0" fmla="*/ 735807 h 735807"/>
                <a:gd name="connsiteX1" fmla="*/ 317043 w 809962"/>
                <a:gd name="connsiteY1" fmla="*/ 419100 h 735807"/>
                <a:gd name="connsiteX2" fmla="*/ 759956 w 809962"/>
                <a:gd name="connsiteY2" fmla="*/ 431007 h 735807"/>
                <a:gd name="connsiteX3" fmla="*/ 809962 w 809962"/>
                <a:gd name="connsiteY3" fmla="*/ 723900 h 735807"/>
                <a:gd name="connsiteX4" fmla="*/ 467062 w 809962"/>
                <a:gd name="connsiteY4" fmla="*/ 0 h 735807"/>
                <a:gd name="connsiteX5" fmla="*/ 102731 w 809962"/>
                <a:gd name="connsiteY5" fmla="*/ 735807 h 735807"/>
                <a:gd name="connsiteX0" fmla="*/ 102731 w 908488"/>
                <a:gd name="connsiteY0" fmla="*/ 735807 h 735807"/>
                <a:gd name="connsiteX1" fmla="*/ 317043 w 908488"/>
                <a:gd name="connsiteY1" fmla="*/ 419100 h 735807"/>
                <a:gd name="connsiteX2" fmla="*/ 759956 w 908488"/>
                <a:gd name="connsiteY2" fmla="*/ 431007 h 735807"/>
                <a:gd name="connsiteX3" fmla="*/ 809962 w 908488"/>
                <a:gd name="connsiteY3" fmla="*/ 723900 h 735807"/>
                <a:gd name="connsiteX4" fmla="*/ 467062 w 908488"/>
                <a:gd name="connsiteY4" fmla="*/ 0 h 735807"/>
                <a:gd name="connsiteX5" fmla="*/ 102731 w 908488"/>
                <a:gd name="connsiteY5" fmla="*/ 735807 h 735807"/>
                <a:gd name="connsiteX0" fmla="*/ 102731 w 896093"/>
                <a:gd name="connsiteY0" fmla="*/ 735807 h 735807"/>
                <a:gd name="connsiteX1" fmla="*/ 317043 w 896093"/>
                <a:gd name="connsiteY1" fmla="*/ 419100 h 735807"/>
                <a:gd name="connsiteX2" fmla="*/ 759956 w 896093"/>
                <a:gd name="connsiteY2" fmla="*/ 431007 h 735807"/>
                <a:gd name="connsiteX3" fmla="*/ 809962 w 896093"/>
                <a:gd name="connsiteY3" fmla="*/ 723900 h 735807"/>
                <a:gd name="connsiteX4" fmla="*/ 467062 w 896093"/>
                <a:gd name="connsiteY4" fmla="*/ 0 h 735807"/>
                <a:gd name="connsiteX5" fmla="*/ 102731 w 896093"/>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757" h="735807">
                  <a:moveTo>
                    <a:pt x="102731" y="735807"/>
                  </a:moveTo>
                  <a:cubicBezTo>
                    <a:pt x="64631" y="468313"/>
                    <a:pt x="171787" y="372269"/>
                    <a:pt x="317043" y="419100"/>
                  </a:cubicBezTo>
                  <a:cubicBezTo>
                    <a:pt x="486112" y="475456"/>
                    <a:pt x="614699" y="524670"/>
                    <a:pt x="759956" y="431007"/>
                  </a:cubicBezTo>
                  <a:cubicBezTo>
                    <a:pt x="821868" y="519113"/>
                    <a:pt x="821868" y="611982"/>
                    <a:pt x="809962" y="723900"/>
                  </a:cubicBezTo>
                  <a:cubicBezTo>
                    <a:pt x="1021894" y="515937"/>
                    <a:pt x="886161" y="10319"/>
                    <a:pt x="467062" y="0"/>
                  </a:cubicBezTo>
                  <a:cubicBezTo>
                    <a:pt x="97968" y="4763"/>
                    <a:pt x="-149682" y="421482"/>
                    <a:pt x="102731" y="7358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180" name="Freeform 179"/>
            <p:cNvSpPr/>
            <p:nvPr/>
          </p:nvSpPr>
          <p:spPr>
            <a:xfrm>
              <a:off x="4321969" y="4352925"/>
              <a:ext cx="709612" cy="1002506"/>
            </a:xfrm>
            <a:custGeom>
              <a:avLst/>
              <a:gdLst>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612" h="1002506">
                  <a:moveTo>
                    <a:pt x="569119" y="1002506"/>
                  </a:moveTo>
                  <a:lnTo>
                    <a:pt x="709612" y="1002506"/>
                  </a:lnTo>
                  <a:cubicBezTo>
                    <a:pt x="670719" y="616743"/>
                    <a:pt x="638969" y="438150"/>
                    <a:pt x="557212" y="252413"/>
                  </a:cubicBezTo>
                  <a:cubicBezTo>
                    <a:pt x="481012" y="176213"/>
                    <a:pt x="292893" y="142875"/>
                    <a:pt x="135731" y="95250"/>
                  </a:cubicBezTo>
                  <a:cubicBezTo>
                    <a:pt x="88106" y="46832"/>
                    <a:pt x="45244" y="19844"/>
                    <a:pt x="0" y="0"/>
                  </a:cubicBezTo>
                  <a:lnTo>
                    <a:pt x="0" y="157163"/>
                  </a:lnTo>
                  <a:lnTo>
                    <a:pt x="66675" y="211931"/>
                  </a:lnTo>
                  <a:cubicBezTo>
                    <a:pt x="193675" y="254000"/>
                    <a:pt x="313531" y="281781"/>
                    <a:pt x="447675" y="338138"/>
                  </a:cubicBezTo>
                  <a:cubicBezTo>
                    <a:pt x="535781" y="576263"/>
                    <a:pt x="557213" y="795338"/>
                    <a:pt x="569119" y="100250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181" name="Freeform 180"/>
            <p:cNvSpPr/>
            <p:nvPr/>
          </p:nvSpPr>
          <p:spPr>
            <a:xfrm>
              <a:off x="3576638" y="4345781"/>
              <a:ext cx="207168" cy="259557"/>
            </a:xfrm>
            <a:custGeom>
              <a:avLst/>
              <a:gdLst>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26193 w 207168"/>
                <a:gd name="connsiteY5"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168" h="259557">
                  <a:moveTo>
                    <a:pt x="26193" y="107157"/>
                  </a:moveTo>
                  <a:lnTo>
                    <a:pt x="0" y="259557"/>
                  </a:lnTo>
                  <a:cubicBezTo>
                    <a:pt x="36512" y="247651"/>
                    <a:pt x="80168" y="233363"/>
                    <a:pt x="145256" y="223838"/>
                  </a:cubicBezTo>
                  <a:lnTo>
                    <a:pt x="207168" y="157163"/>
                  </a:lnTo>
                  <a:lnTo>
                    <a:pt x="207168" y="0"/>
                  </a:lnTo>
                  <a:cubicBezTo>
                    <a:pt x="166687" y="24607"/>
                    <a:pt x="116681" y="53975"/>
                    <a:pt x="73818" y="100013"/>
                  </a:cubicBezTo>
                  <a:lnTo>
                    <a:pt x="26193" y="107157"/>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182" name="Freeform 181"/>
            <p:cNvSpPr/>
            <p:nvPr/>
          </p:nvSpPr>
          <p:spPr>
            <a:xfrm>
              <a:off x="3914735" y="4510088"/>
              <a:ext cx="283410" cy="847725"/>
            </a:xfrm>
            <a:custGeom>
              <a:avLst/>
              <a:gdLst>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528 w 283409"/>
                <a:gd name="connsiteY0" fmla="*/ 847725 h 847725"/>
                <a:gd name="connsiteX1" fmla="*/ 271503 w 283409"/>
                <a:gd name="connsiteY1" fmla="*/ 847725 h 847725"/>
                <a:gd name="connsiteX2" fmla="*/ 204828 w 283409"/>
                <a:gd name="connsiteY2" fmla="*/ 219075 h 847725"/>
                <a:gd name="connsiteX3" fmla="*/ 283409 w 283409"/>
                <a:gd name="connsiteY3" fmla="*/ 147637 h 847725"/>
                <a:gd name="connsiteX4" fmla="*/ 135771 w 283409"/>
                <a:gd name="connsiteY4" fmla="*/ 0 h 847725"/>
                <a:gd name="connsiteX5" fmla="*/ 40 w 283409"/>
                <a:gd name="connsiteY5" fmla="*/ 150018 h 847725"/>
                <a:gd name="connsiteX6" fmla="*/ 66715 w 283409"/>
                <a:gd name="connsiteY6" fmla="*/ 219075 h 847725"/>
                <a:gd name="connsiteX7" fmla="*/ 26234 w 283409"/>
                <a:gd name="connsiteY7" fmla="*/ 566737 h 847725"/>
                <a:gd name="connsiteX8" fmla="*/ 90528 w 283409"/>
                <a:gd name="connsiteY8" fmla="*/ 847725 h 847725"/>
                <a:gd name="connsiteX0" fmla="*/ 90532 w 283413"/>
                <a:gd name="connsiteY0" fmla="*/ 847725 h 847725"/>
                <a:gd name="connsiteX1" fmla="*/ 271507 w 283413"/>
                <a:gd name="connsiteY1" fmla="*/ 847725 h 847725"/>
                <a:gd name="connsiteX2" fmla="*/ 204832 w 283413"/>
                <a:gd name="connsiteY2" fmla="*/ 219075 h 847725"/>
                <a:gd name="connsiteX3" fmla="*/ 283413 w 283413"/>
                <a:gd name="connsiteY3" fmla="*/ 147637 h 847725"/>
                <a:gd name="connsiteX4" fmla="*/ 135775 w 283413"/>
                <a:gd name="connsiteY4" fmla="*/ 0 h 847725"/>
                <a:gd name="connsiteX5" fmla="*/ 44 w 283413"/>
                <a:gd name="connsiteY5" fmla="*/ 150018 h 847725"/>
                <a:gd name="connsiteX6" fmla="*/ 66719 w 283413"/>
                <a:gd name="connsiteY6" fmla="*/ 219075 h 847725"/>
                <a:gd name="connsiteX7" fmla="*/ 26238 w 283413"/>
                <a:gd name="connsiteY7" fmla="*/ 566737 h 847725"/>
                <a:gd name="connsiteX8" fmla="*/ 90532 w 283413"/>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10" h="847725">
                  <a:moveTo>
                    <a:pt x="90529" y="847725"/>
                  </a:moveTo>
                  <a:lnTo>
                    <a:pt x="271504" y="847725"/>
                  </a:lnTo>
                  <a:lnTo>
                    <a:pt x="204829" y="219075"/>
                  </a:lnTo>
                  <a:cubicBezTo>
                    <a:pt x="231023" y="195262"/>
                    <a:pt x="281029" y="173831"/>
                    <a:pt x="283410" y="147637"/>
                  </a:cubicBezTo>
                  <a:cubicBezTo>
                    <a:pt x="279441" y="124619"/>
                    <a:pt x="154029" y="1587"/>
                    <a:pt x="135772" y="0"/>
                  </a:cubicBezTo>
                  <a:cubicBezTo>
                    <a:pt x="111959" y="2381"/>
                    <a:pt x="-2340" y="133350"/>
                    <a:pt x="41" y="150018"/>
                  </a:cubicBezTo>
                  <a:cubicBezTo>
                    <a:pt x="-1547" y="175418"/>
                    <a:pt x="44491" y="196056"/>
                    <a:pt x="66716" y="219075"/>
                  </a:cubicBezTo>
                  <a:lnTo>
                    <a:pt x="26235" y="566737"/>
                  </a:lnTo>
                  <a:cubicBezTo>
                    <a:pt x="73860" y="643731"/>
                    <a:pt x="90529" y="696912"/>
                    <a:pt x="90529" y="84772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grpSp>
      <p:grpSp>
        <p:nvGrpSpPr>
          <p:cNvPr id="255" name="Group 254"/>
          <p:cNvGrpSpPr/>
          <p:nvPr/>
        </p:nvGrpSpPr>
        <p:grpSpPr>
          <a:xfrm>
            <a:off x="3330391" y="1094132"/>
            <a:ext cx="330407" cy="193782"/>
            <a:chOff x="652463" y="3364706"/>
            <a:chExt cx="4379118" cy="2429669"/>
          </a:xfrm>
          <a:solidFill>
            <a:schemeClr val="tx2"/>
          </a:solidFill>
        </p:grpSpPr>
        <p:sp>
          <p:nvSpPr>
            <p:cNvPr id="256" name="Freeform 255"/>
            <p:cNvSpPr/>
            <p:nvPr/>
          </p:nvSpPr>
          <p:spPr>
            <a:xfrm>
              <a:off x="1901333" y="3555840"/>
              <a:ext cx="1962309" cy="2238535"/>
            </a:xfrm>
            <a:custGeom>
              <a:avLst/>
              <a:gdLst/>
              <a:ahLst/>
              <a:cxnLst/>
              <a:rect l="l" t="t" r="r" b="b"/>
              <a:pathLst>
                <a:path w="1962309" h="2238535">
                  <a:moveTo>
                    <a:pt x="1174597" y="424767"/>
                  </a:moveTo>
                  <a:cubicBezTo>
                    <a:pt x="1152157" y="423494"/>
                    <a:pt x="1127882" y="425346"/>
                    <a:pt x="1102217" y="431960"/>
                  </a:cubicBezTo>
                  <a:cubicBezTo>
                    <a:pt x="1111742" y="466885"/>
                    <a:pt x="1153017" y="524035"/>
                    <a:pt x="1273667" y="565310"/>
                  </a:cubicBezTo>
                  <a:cubicBezTo>
                    <a:pt x="1113859" y="603410"/>
                    <a:pt x="877850" y="631985"/>
                    <a:pt x="641842" y="508160"/>
                  </a:cubicBezTo>
                  <a:cubicBezTo>
                    <a:pt x="578342" y="661618"/>
                    <a:pt x="591042" y="942077"/>
                    <a:pt x="746617" y="1101885"/>
                  </a:cubicBezTo>
                  <a:cubicBezTo>
                    <a:pt x="747675" y="1165385"/>
                    <a:pt x="748734" y="1228885"/>
                    <a:pt x="749792" y="1292385"/>
                  </a:cubicBezTo>
                  <a:lnTo>
                    <a:pt x="600567" y="1336835"/>
                  </a:lnTo>
                  <a:cubicBezTo>
                    <a:pt x="655600" y="1482885"/>
                    <a:pt x="672534" y="1578135"/>
                    <a:pt x="698992" y="1755935"/>
                  </a:cubicBezTo>
                  <a:cubicBezTo>
                    <a:pt x="856684" y="1858593"/>
                    <a:pt x="1115975" y="1872352"/>
                    <a:pt x="1276842" y="1740060"/>
                  </a:cubicBezTo>
                  <a:cubicBezTo>
                    <a:pt x="1290600" y="1628935"/>
                    <a:pt x="1320234" y="1473360"/>
                    <a:pt x="1365742" y="1340010"/>
                  </a:cubicBezTo>
                  <a:lnTo>
                    <a:pt x="1216517" y="1295560"/>
                  </a:lnTo>
                  <a:lnTo>
                    <a:pt x="1222867" y="1101885"/>
                  </a:lnTo>
                  <a:cubicBezTo>
                    <a:pt x="1326584" y="979118"/>
                    <a:pt x="1408075" y="751577"/>
                    <a:pt x="1314942" y="476410"/>
                  </a:cubicBezTo>
                  <a:cubicBezTo>
                    <a:pt x="1292717" y="460535"/>
                    <a:pt x="1241917" y="428587"/>
                    <a:pt x="1174597" y="424767"/>
                  </a:cubicBezTo>
                  <a:close/>
                  <a:moveTo>
                    <a:pt x="987917" y="160"/>
                  </a:moveTo>
                  <a:cubicBezTo>
                    <a:pt x="1455700" y="1218"/>
                    <a:pt x="1621859" y="453127"/>
                    <a:pt x="1591167" y="651035"/>
                  </a:cubicBezTo>
                  <a:cubicBezTo>
                    <a:pt x="1580584" y="865877"/>
                    <a:pt x="1474750" y="1185493"/>
                    <a:pt x="1521317" y="1276510"/>
                  </a:cubicBezTo>
                  <a:cubicBezTo>
                    <a:pt x="1599634" y="1414093"/>
                    <a:pt x="1747800" y="1345302"/>
                    <a:pt x="1889617" y="1527335"/>
                  </a:cubicBezTo>
                  <a:cubicBezTo>
                    <a:pt x="2007092" y="1703018"/>
                    <a:pt x="1949942" y="1888227"/>
                    <a:pt x="1937242" y="2235360"/>
                  </a:cubicBezTo>
                  <a:lnTo>
                    <a:pt x="1226042" y="2235360"/>
                  </a:lnTo>
                  <a:cubicBezTo>
                    <a:pt x="1217575" y="2121060"/>
                    <a:pt x="1231334" y="2006760"/>
                    <a:pt x="1248267" y="1892460"/>
                  </a:cubicBezTo>
                  <a:cubicBezTo>
                    <a:pt x="1084225" y="1957018"/>
                    <a:pt x="936059" y="1986652"/>
                    <a:pt x="718042" y="1905160"/>
                  </a:cubicBezTo>
                  <a:cubicBezTo>
                    <a:pt x="728625" y="1984535"/>
                    <a:pt x="755084" y="2111535"/>
                    <a:pt x="730742" y="2238535"/>
                  </a:cubicBezTo>
                  <a:lnTo>
                    <a:pt x="19542" y="2238535"/>
                  </a:lnTo>
                  <a:cubicBezTo>
                    <a:pt x="30125" y="2010993"/>
                    <a:pt x="-48623" y="1760615"/>
                    <a:pt x="51292" y="1555910"/>
                  </a:cubicBezTo>
                  <a:cubicBezTo>
                    <a:pt x="138075" y="1378110"/>
                    <a:pt x="332809" y="1413035"/>
                    <a:pt x="406892" y="1317785"/>
                  </a:cubicBezTo>
                  <a:cubicBezTo>
                    <a:pt x="486267" y="1236293"/>
                    <a:pt x="359267" y="859527"/>
                    <a:pt x="368792" y="597060"/>
                  </a:cubicBezTo>
                  <a:cubicBezTo>
                    <a:pt x="387842" y="242518"/>
                    <a:pt x="629142" y="-7248"/>
                    <a:pt x="987917" y="16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257" name="Freeform 256"/>
            <p:cNvSpPr/>
            <p:nvPr/>
          </p:nvSpPr>
          <p:spPr>
            <a:xfrm>
              <a:off x="652463" y="4338638"/>
              <a:ext cx="1179647" cy="1057275"/>
            </a:xfrm>
            <a:custGeom>
              <a:avLst/>
              <a:gdLst>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71700"/>
                <a:gd name="connsiteY0" fmla="*/ 1057275 h 1057275"/>
                <a:gd name="connsiteX1" fmla="*/ 1109662 w 1171700"/>
                <a:gd name="connsiteY1" fmla="*/ 1057275 h 1057275"/>
                <a:gd name="connsiteX2" fmla="*/ 1147762 w 1171700"/>
                <a:gd name="connsiteY2" fmla="*/ 781050 h 1057275"/>
                <a:gd name="connsiteX3" fmla="*/ 1114425 w 1171700"/>
                <a:gd name="connsiteY3" fmla="*/ 461962 h 1057275"/>
                <a:gd name="connsiteX4" fmla="*/ 1162050 w 1171700"/>
                <a:gd name="connsiteY4" fmla="*/ 400050 h 1057275"/>
                <a:gd name="connsiteX5" fmla="*/ 1166812 w 1171700"/>
                <a:gd name="connsiteY5" fmla="*/ 328612 h 1057275"/>
                <a:gd name="connsiteX6" fmla="*/ 1071562 w 1171700"/>
                <a:gd name="connsiteY6" fmla="*/ 247650 h 1057275"/>
                <a:gd name="connsiteX7" fmla="*/ 1009650 w 1171700"/>
                <a:gd name="connsiteY7" fmla="*/ 247650 h 1057275"/>
                <a:gd name="connsiteX8" fmla="*/ 923925 w 1171700"/>
                <a:gd name="connsiteY8" fmla="*/ 323850 h 1057275"/>
                <a:gd name="connsiteX9" fmla="*/ 914400 w 1171700"/>
                <a:gd name="connsiteY9" fmla="*/ 385762 h 1057275"/>
                <a:gd name="connsiteX10" fmla="*/ 962025 w 1171700"/>
                <a:gd name="connsiteY10" fmla="*/ 457200 h 1057275"/>
                <a:gd name="connsiteX11" fmla="*/ 919162 w 1171700"/>
                <a:gd name="connsiteY11" fmla="*/ 857250 h 1057275"/>
                <a:gd name="connsiteX12" fmla="*/ 776287 w 1171700"/>
                <a:gd name="connsiteY12" fmla="*/ 128587 h 1057275"/>
                <a:gd name="connsiteX13" fmla="*/ 776287 w 1171700"/>
                <a:gd name="connsiteY13" fmla="*/ 0 h 1057275"/>
                <a:gd name="connsiteX14" fmla="*/ 614362 w 1171700"/>
                <a:gd name="connsiteY14" fmla="*/ 128587 h 1057275"/>
                <a:gd name="connsiteX15" fmla="*/ 180975 w 1171700"/>
                <a:gd name="connsiteY15" fmla="*/ 285750 h 1057275"/>
                <a:gd name="connsiteX16" fmla="*/ 0 w 1171700"/>
                <a:gd name="connsiteY16" fmla="*/ 1057275 h 1057275"/>
                <a:gd name="connsiteX0" fmla="*/ 0 w 1177826"/>
                <a:gd name="connsiteY0" fmla="*/ 1057275 h 1057275"/>
                <a:gd name="connsiteX1" fmla="*/ 1109662 w 1177826"/>
                <a:gd name="connsiteY1" fmla="*/ 1057275 h 1057275"/>
                <a:gd name="connsiteX2" fmla="*/ 1147762 w 1177826"/>
                <a:gd name="connsiteY2" fmla="*/ 781050 h 1057275"/>
                <a:gd name="connsiteX3" fmla="*/ 1114425 w 1177826"/>
                <a:gd name="connsiteY3" fmla="*/ 461962 h 1057275"/>
                <a:gd name="connsiteX4" fmla="*/ 1162050 w 1177826"/>
                <a:gd name="connsiteY4" fmla="*/ 400050 h 1057275"/>
                <a:gd name="connsiteX5" fmla="*/ 1166812 w 1177826"/>
                <a:gd name="connsiteY5" fmla="*/ 328612 h 1057275"/>
                <a:gd name="connsiteX6" fmla="*/ 1071562 w 1177826"/>
                <a:gd name="connsiteY6" fmla="*/ 247650 h 1057275"/>
                <a:gd name="connsiteX7" fmla="*/ 1009650 w 1177826"/>
                <a:gd name="connsiteY7" fmla="*/ 247650 h 1057275"/>
                <a:gd name="connsiteX8" fmla="*/ 923925 w 1177826"/>
                <a:gd name="connsiteY8" fmla="*/ 323850 h 1057275"/>
                <a:gd name="connsiteX9" fmla="*/ 914400 w 1177826"/>
                <a:gd name="connsiteY9" fmla="*/ 385762 h 1057275"/>
                <a:gd name="connsiteX10" fmla="*/ 962025 w 1177826"/>
                <a:gd name="connsiteY10" fmla="*/ 457200 h 1057275"/>
                <a:gd name="connsiteX11" fmla="*/ 919162 w 1177826"/>
                <a:gd name="connsiteY11" fmla="*/ 857250 h 1057275"/>
                <a:gd name="connsiteX12" fmla="*/ 776287 w 1177826"/>
                <a:gd name="connsiteY12" fmla="*/ 128587 h 1057275"/>
                <a:gd name="connsiteX13" fmla="*/ 776287 w 1177826"/>
                <a:gd name="connsiteY13" fmla="*/ 0 h 1057275"/>
                <a:gd name="connsiteX14" fmla="*/ 614362 w 1177826"/>
                <a:gd name="connsiteY14" fmla="*/ 128587 h 1057275"/>
                <a:gd name="connsiteX15" fmla="*/ 180975 w 1177826"/>
                <a:gd name="connsiteY15" fmla="*/ 285750 h 1057275"/>
                <a:gd name="connsiteX16" fmla="*/ 0 w 1177826"/>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9647" h="1057275">
                  <a:moveTo>
                    <a:pt x="0" y="1057275"/>
                  </a:moveTo>
                  <a:lnTo>
                    <a:pt x="1109662" y="1057275"/>
                  </a:lnTo>
                  <a:cubicBezTo>
                    <a:pt x="1110456" y="984250"/>
                    <a:pt x="1096962" y="870744"/>
                    <a:pt x="1147762" y="781050"/>
                  </a:cubicBezTo>
                  <a:lnTo>
                    <a:pt x="1114425" y="461962"/>
                  </a:lnTo>
                  <a:lnTo>
                    <a:pt x="1162050" y="400050"/>
                  </a:lnTo>
                  <a:cubicBezTo>
                    <a:pt x="1185068" y="378618"/>
                    <a:pt x="1184274" y="342900"/>
                    <a:pt x="1166812" y="328612"/>
                  </a:cubicBezTo>
                  <a:lnTo>
                    <a:pt x="1071562" y="247650"/>
                  </a:lnTo>
                  <a:cubicBezTo>
                    <a:pt x="1050925" y="238125"/>
                    <a:pt x="1030287" y="230981"/>
                    <a:pt x="1009650" y="247650"/>
                  </a:cubicBezTo>
                  <a:lnTo>
                    <a:pt x="923925" y="323850"/>
                  </a:lnTo>
                  <a:cubicBezTo>
                    <a:pt x="894556" y="344487"/>
                    <a:pt x="898525" y="369887"/>
                    <a:pt x="914400" y="385762"/>
                  </a:cubicBezTo>
                  <a:lnTo>
                    <a:pt x="962025" y="457200"/>
                  </a:lnTo>
                  <a:lnTo>
                    <a:pt x="919162" y="857250"/>
                  </a:lnTo>
                  <a:cubicBezTo>
                    <a:pt x="852487" y="766762"/>
                    <a:pt x="657224" y="376238"/>
                    <a:pt x="776287" y="128587"/>
                  </a:cubicBezTo>
                  <a:lnTo>
                    <a:pt x="776287" y="0"/>
                  </a:lnTo>
                  <a:cubicBezTo>
                    <a:pt x="698499" y="42862"/>
                    <a:pt x="668337" y="61913"/>
                    <a:pt x="614362" y="128587"/>
                  </a:cubicBezTo>
                  <a:cubicBezTo>
                    <a:pt x="474663" y="161925"/>
                    <a:pt x="320675" y="190500"/>
                    <a:pt x="180975" y="285750"/>
                  </a:cubicBezTo>
                  <a:cubicBezTo>
                    <a:pt x="96838" y="414337"/>
                    <a:pt x="7937" y="752475"/>
                    <a:pt x="0" y="105727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258" name="Freeform 257"/>
            <p:cNvSpPr/>
            <p:nvPr/>
          </p:nvSpPr>
          <p:spPr>
            <a:xfrm>
              <a:off x="1924050" y="4338638"/>
              <a:ext cx="273844" cy="602456"/>
            </a:xfrm>
            <a:custGeom>
              <a:avLst/>
              <a:gdLst>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44" h="602456">
                  <a:moveTo>
                    <a:pt x="0" y="602456"/>
                  </a:moveTo>
                  <a:cubicBezTo>
                    <a:pt x="55562" y="545307"/>
                    <a:pt x="146845" y="492918"/>
                    <a:pt x="273844" y="452437"/>
                  </a:cubicBezTo>
                  <a:cubicBezTo>
                    <a:pt x="269875" y="346075"/>
                    <a:pt x="268288" y="244474"/>
                    <a:pt x="240506" y="133350"/>
                  </a:cubicBezTo>
                  <a:lnTo>
                    <a:pt x="197644" y="133350"/>
                  </a:lnTo>
                  <a:cubicBezTo>
                    <a:pt x="155575" y="65088"/>
                    <a:pt x="96837" y="39687"/>
                    <a:pt x="28575" y="0"/>
                  </a:cubicBezTo>
                  <a:lnTo>
                    <a:pt x="28575" y="135731"/>
                  </a:lnTo>
                  <a:cubicBezTo>
                    <a:pt x="116681" y="236537"/>
                    <a:pt x="45244" y="430212"/>
                    <a:pt x="0" y="60245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259" name="Freeform 258"/>
            <p:cNvSpPr/>
            <p:nvPr/>
          </p:nvSpPr>
          <p:spPr>
            <a:xfrm>
              <a:off x="1237912" y="3364706"/>
              <a:ext cx="908757" cy="735807"/>
            </a:xfrm>
            <a:custGeom>
              <a:avLst/>
              <a:gdLst>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8452 h 738452"/>
                <a:gd name="connsiteX1" fmla="*/ 214312 w 707231"/>
                <a:gd name="connsiteY1" fmla="*/ 421745 h 738452"/>
                <a:gd name="connsiteX2" fmla="*/ 657225 w 707231"/>
                <a:gd name="connsiteY2" fmla="*/ 433652 h 738452"/>
                <a:gd name="connsiteX3" fmla="*/ 707231 w 707231"/>
                <a:gd name="connsiteY3" fmla="*/ 726545 h 738452"/>
                <a:gd name="connsiteX4" fmla="*/ 364331 w 707231"/>
                <a:gd name="connsiteY4" fmla="*/ 2645 h 738452"/>
                <a:gd name="connsiteX5" fmla="*/ 0 w 707231"/>
                <a:gd name="connsiteY5" fmla="*/ 738452 h 738452"/>
                <a:gd name="connsiteX0" fmla="*/ 102731 w 809962"/>
                <a:gd name="connsiteY0" fmla="*/ 738452 h 738452"/>
                <a:gd name="connsiteX1" fmla="*/ 317043 w 809962"/>
                <a:gd name="connsiteY1" fmla="*/ 421745 h 738452"/>
                <a:gd name="connsiteX2" fmla="*/ 759956 w 809962"/>
                <a:gd name="connsiteY2" fmla="*/ 433652 h 738452"/>
                <a:gd name="connsiteX3" fmla="*/ 809962 w 809962"/>
                <a:gd name="connsiteY3" fmla="*/ 726545 h 738452"/>
                <a:gd name="connsiteX4" fmla="*/ 467062 w 809962"/>
                <a:gd name="connsiteY4" fmla="*/ 2645 h 738452"/>
                <a:gd name="connsiteX5" fmla="*/ 102731 w 809962"/>
                <a:gd name="connsiteY5" fmla="*/ 738452 h 738452"/>
                <a:gd name="connsiteX0" fmla="*/ 102731 w 809962"/>
                <a:gd name="connsiteY0" fmla="*/ 735807 h 735807"/>
                <a:gd name="connsiteX1" fmla="*/ 317043 w 809962"/>
                <a:gd name="connsiteY1" fmla="*/ 419100 h 735807"/>
                <a:gd name="connsiteX2" fmla="*/ 759956 w 809962"/>
                <a:gd name="connsiteY2" fmla="*/ 431007 h 735807"/>
                <a:gd name="connsiteX3" fmla="*/ 809962 w 809962"/>
                <a:gd name="connsiteY3" fmla="*/ 723900 h 735807"/>
                <a:gd name="connsiteX4" fmla="*/ 467062 w 809962"/>
                <a:gd name="connsiteY4" fmla="*/ 0 h 735807"/>
                <a:gd name="connsiteX5" fmla="*/ 102731 w 809962"/>
                <a:gd name="connsiteY5" fmla="*/ 735807 h 735807"/>
                <a:gd name="connsiteX0" fmla="*/ 102731 w 908488"/>
                <a:gd name="connsiteY0" fmla="*/ 735807 h 735807"/>
                <a:gd name="connsiteX1" fmla="*/ 317043 w 908488"/>
                <a:gd name="connsiteY1" fmla="*/ 419100 h 735807"/>
                <a:gd name="connsiteX2" fmla="*/ 759956 w 908488"/>
                <a:gd name="connsiteY2" fmla="*/ 431007 h 735807"/>
                <a:gd name="connsiteX3" fmla="*/ 809962 w 908488"/>
                <a:gd name="connsiteY3" fmla="*/ 723900 h 735807"/>
                <a:gd name="connsiteX4" fmla="*/ 467062 w 908488"/>
                <a:gd name="connsiteY4" fmla="*/ 0 h 735807"/>
                <a:gd name="connsiteX5" fmla="*/ 102731 w 908488"/>
                <a:gd name="connsiteY5" fmla="*/ 735807 h 735807"/>
                <a:gd name="connsiteX0" fmla="*/ 102731 w 896093"/>
                <a:gd name="connsiteY0" fmla="*/ 735807 h 735807"/>
                <a:gd name="connsiteX1" fmla="*/ 317043 w 896093"/>
                <a:gd name="connsiteY1" fmla="*/ 419100 h 735807"/>
                <a:gd name="connsiteX2" fmla="*/ 759956 w 896093"/>
                <a:gd name="connsiteY2" fmla="*/ 431007 h 735807"/>
                <a:gd name="connsiteX3" fmla="*/ 809962 w 896093"/>
                <a:gd name="connsiteY3" fmla="*/ 723900 h 735807"/>
                <a:gd name="connsiteX4" fmla="*/ 467062 w 896093"/>
                <a:gd name="connsiteY4" fmla="*/ 0 h 735807"/>
                <a:gd name="connsiteX5" fmla="*/ 102731 w 896093"/>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757" h="735807">
                  <a:moveTo>
                    <a:pt x="102731" y="735807"/>
                  </a:moveTo>
                  <a:cubicBezTo>
                    <a:pt x="64631" y="468313"/>
                    <a:pt x="171787" y="372269"/>
                    <a:pt x="317043" y="419100"/>
                  </a:cubicBezTo>
                  <a:cubicBezTo>
                    <a:pt x="486112" y="475456"/>
                    <a:pt x="614699" y="524670"/>
                    <a:pt x="759956" y="431007"/>
                  </a:cubicBezTo>
                  <a:cubicBezTo>
                    <a:pt x="821868" y="519113"/>
                    <a:pt x="821868" y="611982"/>
                    <a:pt x="809962" y="723900"/>
                  </a:cubicBezTo>
                  <a:cubicBezTo>
                    <a:pt x="1021894" y="515937"/>
                    <a:pt x="886161" y="10319"/>
                    <a:pt x="467062" y="0"/>
                  </a:cubicBezTo>
                  <a:cubicBezTo>
                    <a:pt x="97968" y="4763"/>
                    <a:pt x="-149682" y="421482"/>
                    <a:pt x="102731" y="7358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260" name="Freeform 259"/>
            <p:cNvSpPr/>
            <p:nvPr/>
          </p:nvSpPr>
          <p:spPr>
            <a:xfrm flipH="1">
              <a:off x="3609921" y="3364706"/>
              <a:ext cx="908757" cy="735807"/>
            </a:xfrm>
            <a:custGeom>
              <a:avLst/>
              <a:gdLst>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8452 h 738452"/>
                <a:gd name="connsiteX1" fmla="*/ 214312 w 707231"/>
                <a:gd name="connsiteY1" fmla="*/ 421745 h 738452"/>
                <a:gd name="connsiteX2" fmla="*/ 657225 w 707231"/>
                <a:gd name="connsiteY2" fmla="*/ 433652 h 738452"/>
                <a:gd name="connsiteX3" fmla="*/ 707231 w 707231"/>
                <a:gd name="connsiteY3" fmla="*/ 726545 h 738452"/>
                <a:gd name="connsiteX4" fmla="*/ 364331 w 707231"/>
                <a:gd name="connsiteY4" fmla="*/ 2645 h 738452"/>
                <a:gd name="connsiteX5" fmla="*/ 0 w 707231"/>
                <a:gd name="connsiteY5" fmla="*/ 738452 h 738452"/>
                <a:gd name="connsiteX0" fmla="*/ 102731 w 809962"/>
                <a:gd name="connsiteY0" fmla="*/ 738452 h 738452"/>
                <a:gd name="connsiteX1" fmla="*/ 317043 w 809962"/>
                <a:gd name="connsiteY1" fmla="*/ 421745 h 738452"/>
                <a:gd name="connsiteX2" fmla="*/ 759956 w 809962"/>
                <a:gd name="connsiteY2" fmla="*/ 433652 h 738452"/>
                <a:gd name="connsiteX3" fmla="*/ 809962 w 809962"/>
                <a:gd name="connsiteY3" fmla="*/ 726545 h 738452"/>
                <a:gd name="connsiteX4" fmla="*/ 467062 w 809962"/>
                <a:gd name="connsiteY4" fmla="*/ 2645 h 738452"/>
                <a:gd name="connsiteX5" fmla="*/ 102731 w 809962"/>
                <a:gd name="connsiteY5" fmla="*/ 738452 h 738452"/>
                <a:gd name="connsiteX0" fmla="*/ 102731 w 809962"/>
                <a:gd name="connsiteY0" fmla="*/ 735807 h 735807"/>
                <a:gd name="connsiteX1" fmla="*/ 317043 w 809962"/>
                <a:gd name="connsiteY1" fmla="*/ 419100 h 735807"/>
                <a:gd name="connsiteX2" fmla="*/ 759956 w 809962"/>
                <a:gd name="connsiteY2" fmla="*/ 431007 h 735807"/>
                <a:gd name="connsiteX3" fmla="*/ 809962 w 809962"/>
                <a:gd name="connsiteY3" fmla="*/ 723900 h 735807"/>
                <a:gd name="connsiteX4" fmla="*/ 467062 w 809962"/>
                <a:gd name="connsiteY4" fmla="*/ 0 h 735807"/>
                <a:gd name="connsiteX5" fmla="*/ 102731 w 809962"/>
                <a:gd name="connsiteY5" fmla="*/ 735807 h 735807"/>
                <a:gd name="connsiteX0" fmla="*/ 102731 w 908488"/>
                <a:gd name="connsiteY0" fmla="*/ 735807 h 735807"/>
                <a:gd name="connsiteX1" fmla="*/ 317043 w 908488"/>
                <a:gd name="connsiteY1" fmla="*/ 419100 h 735807"/>
                <a:gd name="connsiteX2" fmla="*/ 759956 w 908488"/>
                <a:gd name="connsiteY2" fmla="*/ 431007 h 735807"/>
                <a:gd name="connsiteX3" fmla="*/ 809962 w 908488"/>
                <a:gd name="connsiteY3" fmla="*/ 723900 h 735807"/>
                <a:gd name="connsiteX4" fmla="*/ 467062 w 908488"/>
                <a:gd name="connsiteY4" fmla="*/ 0 h 735807"/>
                <a:gd name="connsiteX5" fmla="*/ 102731 w 908488"/>
                <a:gd name="connsiteY5" fmla="*/ 735807 h 735807"/>
                <a:gd name="connsiteX0" fmla="*/ 102731 w 896093"/>
                <a:gd name="connsiteY0" fmla="*/ 735807 h 735807"/>
                <a:gd name="connsiteX1" fmla="*/ 317043 w 896093"/>
                <a:gd name="connsiteY1" fmla="*/ 419100 h 735807"/>
                <a:gd name="connsiteX2" fmla="*/ 759956 w 896093"/>
                <a:gd name="connsiteY2" fmla="*/ 431007 h 735807"/>
                <a:gd name="connsiteX3" fmla="*/ 809962 w 896093"/>
                <a:gd name="connsiteY3" fmla="*/ 723900 h 735807"/>
                <a:gd name="connsiteX4" fmla="*/ 467062 w 896093"/>
                <a:gd name="connsiteY4" fmla="*/ 0 h 735807"/>
                <a:gd name="connsiteX5" fmla="*/ 102731 w 896093"/>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757" h="735807">
                  <a:moveTo>
                    <a:pt x="102731" y="735807"/>
                  </a:moveTo>
                  <a:cubicBezTo>
                    <a:pt x="64631" y="468313"/>
                    <a:pt x="171787" y="372269"/>
                    <a:pt x="317043" y="419100"/>
                  </a:cubicBezTo>
                  <a:cubicBezTo>
                    <a:pt x="486112" y="475456"/>
                    <a:pt x="614699" y="524670"/>
                    <a:pt x="759956" y="431007"/>
                  </a:cubicBezTo>
                  <a:cubicBezTo>
                    <a:pt x="821868" y="519113"/>
                    <a:pt x="821868" y="611982"/>
                    <a:pt x="809962" y="723900"/>
                  </a:cubicBezTo>
                  <a:cubicBezTo>
                    <a:pt x="1021894" y="515937"/>
                    <a:pt x="886161" y="10319"/>
                    <a:pt x="467062" y="0"/>
                  </a:cubicBezTo>
                  <a:cubicBezTo>
                    <a:pt x="97968" y="4763"/>
                    <a:pt x="-149682" y="421482"/>
                    <a:pt x="102731" y="7358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261" name="Freeform 260"/>
            <p:cNvSpPr/>
            <p:nvPr/>
          </p:nvSpPr>
          <p:spPr>
            <a:xfrm>
              <a:off x="4321969" y="4352925"/>
              <a:ext cx="709612" cy="1002506"/>
            </a:xfrm>
            <a:custGeom>
              <a:avLst/>
              <a:gdLst>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612" h="1002506">
                  <a:moveTo>
                    <a:pt x="569119" y="1002506"/>
                  </a:moveTo>
                  <a:lnTo>
                    <a:pt x="709612" y="1002506"/>
                  </a:lnTo>
                  <a:cubicBezTo>
                    <a:pt x="670719" y="616743"/>
                    <a:pt x="638969" y="438150"/>
                    <a:pt x="557212" y="252413"/>
                  </a:cubicBezTo>
                  <a:cubicBezTo>
                    <a:pt x="481012" y="176213"/>
                    <a:pt x="292893" y="142875"/>
                    <a:pt x="135731" y="95250"/>
                  </a:cubicBezTo>
                  <a:cubicBezTo>
                    <a:pt x="88106" y="46832"/>
                    <a:pt x="45244" y="19844"/>
                    <a:pt x="0" y="0"/>
                  </a:cubicBezTo>
                  <a:lnTo>
                    <a:pt x="0" y="157163"/>
                  </a:lnTo>
                  <a:lnTo>
                    <a:pt x="66675" y="211931"/>
                  </a:lnTo>
                  <a:cubicBezTo>
                    <a:pt x="193675" y="254000"/>
                    <a:pt x="313531" y="281781"/>
                    <a:pt x="447675" y="338138"/>
                  </a:cubicBezTo>
                  <a:cubicBezTo>
                    <a:pt x="535781" y="576263"/>
                    <a:pt x="557213" y="795338"/>
                    <a:pt x="569119" y="100250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262" name="Freeform 261"/>
            <p:cNvSpPr/>
            <p:nvPr/>
          </p:nvSpPr>
          <p:spPr>
            <a:xfrm>
              <a:off x="3576638" y="4345781"/>
              <a:ext cx="207168" cy="259557"/>
            </a:xfrm>
            <a:custGeom>
              <a:avLst/>
              <a:gdLst>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26193 w 207168"/>
                <a:gd name="connsiteY5"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168" h="259557">
                  <a:moveTo>
                    <a:pt x="26193" y="107157"/>
                  </a:moveTo>
                  <a:lnTo>
                    <a:pt x="0" y="259557"/>
                  </a:lnTo>
                  <a:cubicBezTo>
                    <a:pt x="36512" y="247651"/>
                    <a:pt x="80168" y="233363"/>
                    <a:pt x="145256" y="223838"/>
                  </a:cubicBezTo>
                  <a:lnTo>
                    <a:pt x="207168" y="157163"/>
                  </a:lnTo>
                  <a:lnTo>
                    <a:pt x="207168" y="0"/>
                  </a:lnTo>
                  <a:cubicBezTo>
                    <a:pt x="166687" y="24607"/>
                    <a:pt x="116681" y="53975"/>
                    <a:pt x="73818" y="100013"/>
                  </a:cubicBezTo>
                  <a:lnTo>
                    <a:pt x="26193" y="107157"/>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273" name="Freeform 272"/>
            <p:cNvSpPr/>
            <p:nvPr/>
          </p:nvSpPr>
          <p:spPr>
            <a:xfrm>
              <a:off x="3914735" y="4510088"/>
              <a:ext cx="283410" cy="847725"/>
            </a:xfrm>
            <a:custGeom>
              <a:avLst/>
              <a:gdLst>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528 w 283409"/>
                <a:gd name="connsiteY0" fmla="*/ 847725 h 847725"/>
                <a:gd name="connsiteX1" fmla="*/ 271503 w 283409"/>
                <a:gd name="connsiteY1" fmla="*/ 847725 h 847725"/>
                <a:gd name="connsiteX2" fmla="*/ 204828 w 283409"/>
                <a:gd name="connsiteY2" fmla="*/ 219075 h 847725"/>
                <a:gd name="connsiteX3" fmla="*/ 283409 w 283409"/>
                <a:gd name="connsiteY3" fmla="*/ 147637 h 847725"/>
                <a:gd name="connsiteX4" fmla="*/ 135771 w 283409"/>
                <a:gd name="connsiteY4" fmla="*/ 0 h 847725"/>
                <a:gd name="connsiteX5" fmla="*/ 40 w 283409"/>
                <a:gd name="connsiteY5" fmla="*/ 150018 h 847725"/>
                <a:gd name="connsiteX6" fmla="*/ 66715 w 283409"/>
                <a:gd name="connsiteY6" fmla="*/ 219075 h 847725"/>
                <a:gd name="connsiteX7" fmla="*/ 26234 w 283409"/>
                <a:gd name="connsiteY7" fmla="*/ 566737 h 847725"/>
                <a:gd name="connsiteX8" fmla="*/ 90528 w 283409"/>
                <a:gd name="connsiteY8" fmla="*/ 847725 h 847725"/>
                <a:gd name="connsiteX0" fmla="*/ 90532 w 283413"/>
                <a:gd name="connsiteY0" fmla="*/ 847725 h 847725"/>
                <a:gd name="connsiteX1" fmla="*/ 271507 w 283413"/>
                <a:gd name="connsiteY1" fmla="*/ 847725 h 847725"/>
                <a:gd name="connsiteX2" fmla="*/ 204832 w 283413"/>
                <a:gd name="connsiteY2" fmla="*/ 219075 h 847725"/>
                <a:gd name="connsiteX3" fmla="*/ 283413 w 283413"/>
                <a:gd name="connsiteY3" fmla="*/ 147637 h 847725"/>
                <a:gd name="connsiteX4" fmla="*/ 135775 w 283413"/>
                <a:gd name="connsiteY4" fmla="*/ 0 h 847725"/>
                <a:gd name="connsiteX5" fmla="*/ 44 w 283413"/>
                <a:gd name="connsiteY5" fmla="*/ 150018 h 847725"/>
                <a:gd name="connsiteX6" fmla="*/ 66719 w 283413"/>
                <a:gd name="connsiteY6" fmla="*/ 219075 h 847725"/>
                <a:gd name="connsiteX7" fmla="*/ 26238 w 283413"/>
                <a:gd name="connsiteY7" fmla="*/ 566737 h 847725"/>
                <a:gd name="connsiteX8" fmla="*/ 90532 w 283413"/>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10" h="847725">
                  <a:moveTo>
                    <a:pt x="90529" y="847725"/>
                  </a:moveTo>
                  <a:lnTo>
                    <a:pt x="271504" y="847725"/>
                  </a:lnTo>
                  <a:lnTo>
                    <a:pt x="204829" y="219075"/>
                  </a:lnTo>
                  <a:cubicBezTo>
                    <a:pt x="231023" y="195262"/>
                    <a:pt x="281029" y="173831"/>
                    <a:pt x="283410" y="147637"/>
                  </a:cubicBezTo>
                  <a:cubicBezTo>
                    <a:pt x="279441" y="124619"/>
                    <a:pt x="154029" y="1587"/>
                    <a:pt x="135772" y="0"/>
                  </a:cubicBezTo>
                  <a:cubicBezTo>
                    <a:pt x="111959" y="2381"/>
                    <a:pt x="-2340" y="133350"/>
                    <a:pt x="41" y="150018"/>
                  </a:cubicBezTo>
                  <a:cubicBezTo>
                    <a:pt x="-1547" y="175418"/>
                    <a:pt x="44491" y="196056"/>
                    <a:pt x="66716" y="219075"/>
                  </a:cubicBezTo>
                  <a:lnTo>
                    <a:pt x="26235" y="566737"/>
                  </a:lnTo>
                  <a:cubicBezTo>
                    <a:pt x="73860" y="643731"/>
                    <a:pt x="90529" y="696912"/>
                    <a:pt x="90529" y="84772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grpSp>
      <p:sp>
        <p:nvSpPr>
          <p:cNvPr id="4109" name="TextBox 4108"/>
          <p:cNvSpPr txBox="1"/>
          <p:nvPr/>
        </p:nvSpPr>
        <p:spPr>
          <a:xfrm>
            <a:off x="3639840" y="2998278"/>
            <a:ext cx="1697901" cy="246221"/>
          </a:xfrm>
          <a:prstGeom prst="rect">
            <a:avLst/>
          </a:prstGeom>
          <a:noFill/>
        </p:spPr>
        <p:txBody>
          <a:bodyPr wrap="none" rtlCol="0">
            <a:spAutoFit/>
          </a:bodyPr>
          <a:lstStyle>
            <a:defPPr>
              <a:defRPr lang="en-US"/>
            </a:defPPr>
            <a:lvl1pPr>
              <a:defRPr sz="1000" b="1">
                <a:solidFill>
                  <a:srgbClr val="0070C0"/>
                </a:solidFill>
              </a:defRPr>
            </a:lvl1pPr>
          </a:lstStyle>
          <a:p>
            <a:r>
              <a:rPr lang="en-US" dirty="0"/>
              <a:t>Service Delivery Management</a:t>
            </a:r>
          </a:p>
        </p:txBody>
      </p:sp>
      <p:sp>
        <p:nvSpPr>
          <p:cNvPr id="240" name="TextBox 239"/>
          <p:cNvSpPr txBox="1"/>
          <p:nvPr/>
        </p:nvSpPr>
        <p:spPr>
          <a:xfrm>
            <a:off x="3672498" y="667360"/>
            <a:ext cx="2364750" cy="246221"/>
          </a:xfrm>
          <a:prstGeom prst="rect">
            <a:avLst/>
          </a:prstGeom>
          <a:noFill/>
        </p:spPr>
        <p:txBody>
          <a:bodyPr wrap="none" rtlCol="0">
            <a:spAutoFit/>
          </a:bodyPr>
          <a:lstStyle/>
          <a:p>
            <a:r>
              <a:rPr lang="en-US" sz="1000" b="1" dirty="0" smtClean="0">
                <a:solidFill>
                  <a:srgbClr val="0070C0"/>
                </a:solidFill>
              </a:rPr>
              <a:t>Product and Service Lifecycle Management</a:t>
            </a:r>
            <a:endParaRPr lang="en-US" sz="1000" b="1" dirty="0">
              <a:solidFill>
                <a:srgbClr val="0070C0"/>
              </a:solidFill>
            </a:endParaRPr>
          </a:p>
        </p:txBody>
      </p:sp>
      <p:sp>
        <p:nvSpPr>
          <p:cNvPr id="358" name="TextBox 357"/>
          <p:cNvSpPr txBox="1">
            <a:spLocks/>
          </p:cNvSpPr>
          <p:nvPr/>
        </p:nvSpPr>
        <p:spPr>
          <a:xfrm>
            <a:off x="948557" y="5115809"/>
            <a:ext cx="9056451" cy="25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algn="ctr">
              <a:defRPr sz="1000" b="1">
                <a:solidFill>
                  <a:srgbClr val="0070C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rgbClr val="1F497D"/>
                </a:solidFill>
              </a:rPr>
              <a:t>Strategic Stakeholder Management</a:t>
            </a:r>
          </a:p>
        </p:txBody>
      </p:sp>
      <p:sp>
        <p:nvSpPr>
          <p:cNvPr id="274" name="TextBox 273"/>
          <p:cNvSpPr txBox="1">
            <a:spLocks/>
          </p:cNvSpPr>
          <p:nvPr/>
        </p:nvSpPr>
        <p:spPr>
          <a:xfrm>
            <a:off x="5074110" y="1683032"/>
            <a:ext cx="1975104" cy="375664"/>
          </a:xfrm>
          <a:prstGeom prst="rect">
            <a:avLst/>
          </a:prstGeom>
          <a:solidFill>
            <a:schemeClr val="accent6">
              <a:lumMod val="20000"/>
              <a:lumOff val="80000"/>
            </a:schemeClr>
          </a:solidFill>
          <a:ln>
            <a:solidFill>
              <a:srgbClr val="2C7876"/>
            </a:solidFill>
          </a:ln>
          <a:scene3d>
            <a:camera prst="orthographicFront">
              <a:rot lat="0" lon="0" rev="5400000"/>
            </a:camera>
            <a:lightRig rig="threePt" dir="t"/>
          </a:scene3d>
        </p:spPr>
        <p:txBody>
          <a:bodyPr vert="horz" wrap="square" lIns="60005" tIns="60005" rIns="60005" bIns="60005" rtlCol="0" anchor="t" anchorCtr="0">
            <a:noAutofit/>
          </a:bodyPr>
          <a:lstStyle>
            <a:defPPr>
              <a:defRPr lang="en-US"/>
            </a:defPPr>
            <a:lvl1pPr lvl="0" indent="0" defTabSz="913526" fontAlgn="base">
              <a:spcBef>
                <a:spcPct val="0"/>
              </a:spcBef>
              <a:spcAft>
                <a:spcPct val="0"/>
              </a:spcAft>
              <a:buClr>
                <a:srgbClr val="004185"/>
              </a:buClr>
              <a:defRPr sz="1400" b="1" baseline="0">
                <a:solidFill>
                  <a:srgbClr val="004185"/>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ctr"/>
            <a:r>
              <a:rPr lang="en-US" sz="1000" dirty="0" smtClean="0"/>
              <a:t>Costing, Pricing and Financial Sustainability Management</a:t>
            </a:r>
            <a:endParaRPr lang="en-US" sz="1100" dirty="0"/>
          </a:p>
        </p:txBody>
      </p:sp>
      <p:sp>
        <p:nvSpPr>
          <p:cNvPr id="275" name="TextBox 274"/>
          <p:cNvSpPr txBox="1">
            <a:spLocks/>
          </p:cNvSpPr>
          <p:nvPr/>
        </p:nvSpPr>
        <p:spPr>
          <a:xfrm>
            <a:off x="3824219" y="913284"/>
            <a:ext cx="1434953" cy="719663"/>
          </a:xfrm>
          <a:prstGeom prst="rect">
            <a:avLst/>
          </a:prstGeom>
          <a:solidFill>
            <a:schemeClr val="accent6">
              <a:lumMod val="20000"/>
              <a:lumOff val="80000"/>
            </a:schemeClr>
          </a:solidFill>
          <a:ln>
            <a:solidFill>
              <a:srgbClr val="2C7876"/>
            </a:solidFill>
          </a:ln>
        </p:spPr>
        <p:txBody>
          <a:bodyPr vert="horz" wrap="square" lIns="60005" tIns="60005" rIns="60005" bIns="60005" rtlCol="0" anchor="t" anchorCtr="0">
            <a:noAutofit/>
          </a:bodyPr>
          <a:lstStyle>
            <a:defPPr>
              <a:defRPr lang="en-US"/>
            </a:defPPr>
            <a:lvl1pPr lvl="0" indent="0" defTabSz="913526" fontAlgn="base">
              <a:spcBef>
                <a:spcPct val="0"/>
              </a:spcBef>
              <a:spcAft>
                <a:spcPct val="0"/>
              </a:spcAft>
              <a:buClr>
                <a:srgbClr val="004185"/>
              </a:buClr>
              <a:defRPr sz="1400" b="1" baseline="0">
                <a:solidFill>
                  <a:srgbClr val="004185"/>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ctr"/>
            <a:endParaRPr lang="en-US" sz="1100" dirty="0" smtClean="0">
              <a:solidFill>
                <a:srgbClr val="FF0000"/>
              </a:solidFill>
            </a:endParaRPr>
          </a:p>
          <a:p>
            <a:pPr algn="ctr"/>
            <a:r>
              <a:rPr lang="en-US" sz="1100" dirty="0" smtClean="0">
                <a:solidFill>
                  <a:srgbClr val="FF0000"/>
                </a:solidFill>
              </a:rPr>
              <a:t>Customer Cluster *</a:t>
            </a:r>
            <a:r>
              <a:rPr lang="en-US" sz="1100" dirty="0" smtClean="0"/>
              <a:t>Technical  Design (Virtual Team Model)</a:t>
            </a:r>
            <a:endParaRPr lang="en-US" sz="1100" dirty="0"/>
          </a:p>
          <a:p>
            <a:pPr algn="ctr"/>
            <a:endParaRPr lang="en-US" sz="1100" dirty="0"/>
          </a:p>
          <a:p>
            <a:pPr algn="ctr"/>
            <a:endParaRPr lang="en-US" sz="1100" dirty="0"/>
          </a:p>
        </p:txBody>
      </p:sp>
      <p:sp>
        <p:nvSpPr>
          <p:cNvPr id="279" name="TextBox 278"/>
          <p:cNvSpPr txBox="1">
            <a:spLocks/>
          </p:cNvSpPr>
          <p:nvPr/>
        </p:nvSpPr>
        <p:spPr>
          <a:xfrm>
            <a:off x="3824220" y="1756001"/>
            <a:ext cx="1408198" cy="511972"/>
          </a:xfrm>
          <a:prstGeom prst="rect">
            <a:avLst/>
          </a:prstGeom>
          <a:solidFill>
            <a:schemeClr val="accent6">
              <a:lumMod val="20000"/>
              <a:lumOff val="80000"/>
            </a:schemeClr>
          </a:solidFill>
          <a:ln>
            <a:solidFill>
              <a:srgbClr val="2C7876"/>
            </a:solidFill>
          </a:ln>
        </p:spPr>
        <p:txBody>
          <a:bodyPr vert="horz" wrap="square" lIns="60005" tIns="60005" rIns="60005" bIns="60005" rtlCol="0" anchor="t" anchorCtr="0">
            <a:noAutofit/>
          </a:bodyPr>
          <a:lstStyle>
            <a:defPPr>
              <a:defRPr lang="en-US"/>
            </a:defPPr>
            <a:lvl1pPr lvl="0" indent="0" defTabSz="913526" fontAlgn="base">
              <a:spcBef>
                <a:spcPct val="0"/>
              </a:spcBef>
              <a:spcAft>
                <a:spcPct val="0"/>
              </a:spcAft>
              <a:buClr>
                <a:srgbClr val="004185"/>
              </a:buClr>
              <a:defRPr sz="1400" b="1" baseline="0">
                <a:solidFill>
                  <a:srgbClr val="004185"/>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ctr"/>
            <a:endParaRPr lang="en-US" sz="1000" dirty="0" smtClean="0">
              <a:solidFill>
                <a:srgbClr val="FF0000"/>
              </a:solidFill>
            </a:endParaRPr>
          </a:p>
          <a:p>
            <a:pPr algn="ctr"/>
            <a:r>
              <a:rPr lang="en-US" sz="1000" dirty="0" smtClean="0">
                <a:solidFill>
                  <a:srgbClr val="FF0000"/>
                </a:solidFill>
              </a:rPr>
              <a:t>Customer Cluster *</a:t>
            </a:r>
            <a:r>
              <a:rPr lang="en-US" sz="1000" dirty="0" smtClean="0"/>
              <a:t>Business Analysis</a:t>
            </a:r>
            <a:endParaRPr lang="en-US" sz="1100" dirty="0"/>
          </a:p>
        </p:txBody>
      </p:sp>
      <p:sp>
        <p:nvSpPr>
          <p:cNvPr id="294" name="TextBox 293"/>
          <p:cNvSpPr txBox="1">
            <a:spLocks/>
          </p:cNvSpPr>
          <p:nvPr/>
        </p:nvSpPr>
        <p:spPr>
          <a:xfrm>
            <a:off x="3829769" y="2333290"/>
            <a:ext cx="1413848" cy="560814"/>
          </a:xfrm>
          <a:prstGeom prst="rect">
            <a:avLst/>
          </a:prstGeom>
          <a:solidFill>
            <a:schemeClr val="accent6">
              <a:lumMod val="20000"/>
              <a:lumOff val="80000"/>
            </a:schemeClr>
          </a:solidFill>
          <a:ln>
            <a:solidFill>
              <a:srgbClr val="2C7876"/>
            </a:solidFill>
          </a:ln>
        </p:spPr>
        <p:txBody>
          <a:bodyPr vert="horz" wrap="square" lIns="60005" tIns="60005" rIns="60005" bIns="60005" rtlCol="0" anchor="t" anchorCtr="0">
            <a:noAutofit/>
          </a:bodyPr>
          <a:lstStyle>
            <a:defPPr>
              <a:defRPr lang="en-US"/>
            </a:defPPr>
            <a:lvl1pPr lvl="0" indent="0" defTabSz="913526" fontAlgn="base">
              <a:spcBef>
                <a:spcPct val="0"/>
              </a:spcBef>
              <a:spcAft>
                <a:spcPct val="0"/>
              </a:spcAft>
              <a:buClr>
                <a:srgbClr val="004185"/>
              </a:buClr>
              <a:defRPr sz="1400" b="1" baseline="0">
                <a:solidFill>
                  <a:srgbClr val="004185"/>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endParaRPr lang="en-US" sz="1000" dirty="0" smtClean="0">
              <a:solidFill>
                <a:srgbClr val="FF0000"/>
              </a:solidFill>
            </a:endParaRPr>
          </a:p>
          <a:p>
            <a:r>
              <a:rPr lang="en-US" sz="1000" dirty="0" smtClean="0">
                <a:solidFill>
                  <a:srgbClr val="FF0000"/>
                </a:solidFill>
              </a:rPr>
              <a:t>Customer Cluster</a:t>
            </a:r>
            <a:r>
              <a:rPr lang="en-US" sz="1000" dirty="0" smtClean="0"/>
              <a:t> </a:t>
            </a:r>
            <a:r>
              <a:rPr lang="en-US" sz="1000" dirty="0" smtClean="0">
                <a:solidFill>
                  <a:srgbClr val="FF0000"/>
                </a:solidFill>
              </a:rPr>
              <a:t>*</a:t>
            </a:r>
            <a:r>
              <a:rPr lang="en-US" sz="1000" dirty="0" smtClean="0"/>
              <a:t>Proposal Development</a:t>
            </a:r>
          </a:p>
        </p:txBody>
      </p:sp>
      <p:sp>
        <p:nvSpPr>
          <p:cNvPr id="307" name="TextBox 306"/>
          <p:cNvSpPr txBox="1">
            <a:spLocks/>
          </p:cNvSpPr>
          <p:nvPr/>
        </p:nvSpPr>
        <p:spPr>
          <a:xfrm>
            <a:off x="4691310" y="1680817"/>
            <a:ext cx="1972866" cy="375664"/>
          </a:xfrm>
          <a:prstGeom prst="rect">
            <a:avLst/>
          </a:prstGeom>
          <a:solidFill>
            <a:schemeClr val="accent6">
              <a:lumMod val="20000"/>
              <a:lumOff val="80000"/>
            </a:schemeClr>
          </a:solidFill>
          <a:ln>
            <a:solidFill>
              <a:srgbClr val="2C7876"/>
            </a:solidFill>
          </a:ln>
          <a:scene3d>
            <a:camera prst="orthographicFront">
              <a:rot lat="0" lon="0" rev="5400000"/>
            </a:camera>
            <a:lightRig rig="threePt" dir="t"/>
          </a:scene3d>
        </p:spPr>
        <p:txBody>
          <a:bodyPr vert="horz" wrap="square" lIns="60005" tIns="60005" rIns="60005" bIns="60005" rtlCol="0" anchor="t" anchorCtr="0">
            <a:noAutofit/>
          </a:bodyPr>
          <a:lstStyle>
            <a:defPPr>
              <a:defRPr lang="en-US"/>
            </a:defPPr>
            <a:lvl1pPr lvl="0" indent="0" algn="ctr" defTabSz="913526" fontAlgn="base">
              <a:spcBef>
                <a:spcPct val="0"/>
              </a:spcBef>
              <a:spcAft>
                <a:spcPct val="0"/>
              </a:spcAft>
              <a:buClr>
                <a:srgbClr val="004185"/>
              </a:buClr>
              <a:defRPr sz="1000" b="1" baseline="0">
                <a:solidFill>
                  <a:srgbClr val="004185"/>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dirty="0" smtClean="0"/>
              <a:t>Product  Commercial Design and Packaging</a:t>
            </a:r>
            <a:endParaRPr lang="en-US" dirty="0"/>
          </a:p>
        </p:txBody>
      </p:sp>
      <p:sp>
        <p:nvSpPr>
          <p:cNvPr id="308" name="TextBox 307"/>
          <p:cNvSpPr txBox="1">
            <a:spLocks/>
          </p:cNvSpPr>
          <p:nvPr/>
        </p:nvSpPr>
        <p:spPr>
          <a:xfrm>
            <a:off x="5455194" y="1683867"/>
            <a:ext cx="1975104" cy="375664"/>
          </a:xfrm>
          <a:prstGeom prst="rect">
            <a:avLst/>
          </a:prstGeom>
          <a:solidFill>
            <a:schemeClr val="accent6">
              <a:lumMod val="20000"/>
              <a:lumOff val="80000"/>
            </a:schemeClr>
          </a:solidFill>
          <a:ln>
            <a:solidFill>
              <a:srgbClr val="2C7876"/>
            </a:solidFill>
          </a:ln>
          <a:scene3d>
            <a:camera prst="orthographicFront">
              <a:rot lat="0" lon="0" rev="5400000"/>
            </a:camera>
            <a:lightRig rig="threePt" dir="t"/>
          </a:scene3d>
        </p:spPr>
        <p:txBody>
          <a:bodyPr vert="horz" wrap="square" lIns="60005" tIns="60005" rIns="60005" bIns="60005" rtlCol="0" anchor="t" anchorCtr="0">
            <a:noAutofit/>
          </a:bodyPr>
          <a:lstStyle>
            <a:defPPr>
              <a:defRPr lang="en-US"/>
            </a:defPPr>
            <a:lvl1pPr lvl="0" indent="0" defTabSz="913526" fontAlgn="base">
              <a:spcBef>
                <a:spcPct val="0"/>
              </a:spcBef>
              <a:spcAft>
                <a:spcPct val="0"/>
              </a:spcAft>
              <a:buClr>
                <a:srgbClr val="004185"/>
              </a:buClr>
              <a:defRPr sz="1400" b="1" baseline="0">
                <a:solidFill>
                  <a:srgbClr val="004185"/>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ctr"/>
            <a:r>
              <a:rPr lang="en-US" sz="1000" dirty="0" smtClean="0"/>
              <a:t>Market Analysis and Benchmarking</a:t>
            </a:r>
            <a:endParaRPr lang="en-US" sz="1100" dirty="0"/>
          </a:p>
        </p:txBody>
      </p:sp>
      <p:grpSp>
        <p:nvGrpSpPr>
          <p:cNvPr id="319" name="Group 318"/>
          <p:cNvGrpSpPr/>
          <p:nvPr/>
        </p:nvGrpSpPr>
        <p:grpSpPr>
          <a:xfrm>
            <a:off x="3994973" y="942811"/>
            <a:ext cx="330407" cy="193782"/>
            <a:chOff x="652463" y="3364706"/>
            <a:chExt cx="4379118" cy="2429669"/>
          </a:xfrm>
          <a:solidFill>
            <a:schemeClr val="tx2"/>
          </a:solidFill>
        </p:grpSpPr>
        <p:sp>
          <p:nvSpPr>
            <p:cNvPr id="320" name="Freeform 319"/>
            <p:cNvSpPr/>
            <p:nvPr/>
          </p:nvSpPr>
          <p:spPr>
            <a:xfrm>
              <a:off x="1901333" y="3555840"/>
              <a:ext cx="1962309" cy="2238535"/>
            </a:xfrm>
            <a:custGeom>
              <a:avLst/>
              <a:gdLst/>
              <a:ahLst/>
              <a:cxnLst/>
              <a:rect l="l" t="t" r="r" b="b"/>
              <a:pathLst>
                <a:path w="1962309" h="2238535">
                  <a:moveTo>
                    <a:pt x="1174597" y="424767"/>
                  </a:moveTo>
                  <a:cubicBezTo>
                    <a:pt x="1152157" y="423494"/>
                    <a:pt x="1127882" y="425346"/>
                    <a:pt x="1102217" y="431960"/>
                  </a:cubicBezTo>
                  <a:cubicBezTo>
                    <a:pt x="1111742" y="466885"/>
                    <a:pt x="1153017" y="524035"/>
                    <a:pt x="1273667" y="565310"/>
                  </a:cubicBezTo>
                  <a:cubicBezTo>
                    <a:pt x="1113859" y="603410"/>
                    <a:pt x="877850" y="631985"/>
                    <a:pt x="641842" y="508160"/>
                  </a:cubicBezTo>
                  <a:cubicBezTo>
                    <a:pt x="578342" y="661618"/>
                    <a:pt x="591042" y="942077"/>
                    <a:pt x="746617" y="1101885"/>
                  </a:cubicBezTo>
                  <a:cubicBezTo>
                    <a:pt x="747675" y="1165385"/>
                    <a:pt x="748734" y="1228885"/>
                    <a:pt x="749792" y="1292385"/>
                  </a:cubicBezTo>
                  <a:lnTo>
                    <a:pt x="600567" y="1336835"/>
                  </a:lnTo>
                  <a:cubicBezTo>
                    <a:pt x="655600" y="1482885"/>
                    <a:pt x="672534" y="1578135"/>
                    <a:pt x="698992" y="1755935"/>
                  </a:cubicBezTo>
                  <a:cubicBezTo>
                    <a:pt x="856684" y="1858593"/>
                    <a:pt x="1115975" y="1872352"/>
                    <a:pt x="1276842" y="1740060"/>
                  </a:cubicBezTo>
                  <a:cubicBezTo>
                    <a:pt x="1290600" y="1628935"/>
                    <a:pt x="1320234" y="1473360"/>
                    <a:pt x="1365742" y="1340010"/>
                  </a:cubicBezTo>
                  <a:lnTo>
                    <a:pt x="1216517" y="1295560"/>
                  </a:lnTo>
                  <a:lnTo>
                    <a:pt x="1222867" y="1101885"/>
                  </a:lnTo>
                  <a:cubicBezTo>
                    <a:pt x="1326584" y="979118"/>
                    <a:pt x="1408075" y="751577"/>
                    <a:pt x="1314942" y="476410"/>
                  </a:cubicBezTo>
                  <a:cubicBezTo>
                    <a:pt x="1292717" y="460535"/>
                    <a:pt x="1241917" y="428587"/>
                    <a:pt x="1174597" y="424767"/>
                  </a:cubicBezTo>
                  <a:close/>
                  <a:moveTo>
                    <a:pt x="987917" y="160"/>
                  </a:moveTo>
                  <a:cubicBezTo>
                    <a:pt x="1455700" y="1218"/>
                    <a:pt x="1621859" y="453127"/>
                    <a:pt x="1591167" y="651035"/>
                  </a:cubicBezTo>
                  <a:cubicBezTo>
                    <a:pt x="1580584" y="865877"/>
                    <a:pt x="1474750" y="1185493"/>
                    <a:pt x="1521317" y="1276510"/>
                  </a:cubicBezTo>
                  <a:cubicBezTo>
                    <a:pt x="1599634" y="1414093"/>
                    <a:pt x="1747800" y="1345302"/>
                    <a:pt x="1889617" y="1527335"/>
                  </a:cubicBezTo>
                  <a:cubicBezTo>
                    <a:pt x="2007092" y="1703018"/>
                    <a:pt x="1949942" y="1888227"/>
                    <a:pt x="1937242" y="2235360"/>
                  </a:cubicBezTo>
                  <a:lnTo>
                    <a:pt x="1226042" y="2235360"/>
                  </a:lnTo>
                  <a:cubicBezTo>
                    <a:pt x="1217575" y="2121060"/>
                    <a:pt x="1231334" y="2006760"/>
                    <a:pt x="1248267" y="1892460"/>
                  </a:cubicBezTo>
                  <a:cubicBezTo>
                    <a:pt x="1084225" y="1957018"/>
                    <a:pt x="936059" y="1986652"/>
                    <a:pt x="718042" y="1905160"/>
                  </a:cubicBezTo>
                  <a:cubicBezTo>
                    <a:pt x="728625" y="1984535"/>
                    <a:pt x="755084" y="2111535"/>
                    <a:pt x="730742" y="2238535"/>
                  </a:cubicBezTo>
                  <a:lnTo>
                    <a:pt x="19542" y="2238535"/>
                  </a:lnTo>
                  <a:cubicBezTo>
                    <a:pt x="30125" y="2010993"/>
                    <a:pt x="-48623" y="1760615"/>
                    <a:pt x="51292" y="1555910"/>
                  </a:cubicBezTo>
                  <a:cubicBezTo>
                    <a:pt x="138075" y="1378110"/>
                    <a:pt x="332809" y="1413035"/>
                    <a:pt x="406892" y="1317785"/>
                  </a:cubicBezTo>
                  <a:cubicBezTo>
                    <a:pt x="486267" y="1236293"/>
                    <a:pt x="359267" y="859527"/>
                    <a:pt x="368792" y="597060"/>
                  </a:cubicBezTo>
                  <a:cubicBezTo>
                    <a:pt x="387842" y="242518"/>
                    <a:pt x="629142" y="-7248"/>
                    <a:pt x="987917" y="16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321" name="Freeform 320"/>
            <p:cNvSpPr/>
            <p:nvPr/>
          </p:nvSpPr>
          <p:spPr>
            <a:xfrm>
              <a:off x="652463" y="4338638"/>
              <a:ext cx="1179647" cy="1057275"/>
            </a:xfrm>
            <a:custGeom>
              <a:avLst/>
              <a:gdLst>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71700"/>
                <a:gd name="connsiteY0" fmla="*/ 1057275 h 1057275"/>
                <a:gd name="connsiteX1" fmla="*/ 1109662 w 1171700"/>
                <a:gd name="connsiteY1" fmla="*/ 1057275 h 1057275"/>
                <a:gd name="connsiteX2" fmla="*/ 1147762 w 1171700"/>
                <a:gd name="connsiteY2" fmla="*/ 781050 h 1057275"/>
                <a:gd name="connsiteX3" fmla="*/ 1114425 w 1171700"/>
                <a:gd name="connsiteY3" fmla="*/ 461962 h 1057275"/>
                <a:gd name="connsiteX4" fmla="*/ 1162050 w 1171700"/>
                <a:gd name="connsiteY4" fmla="*/ 400050 h 1057275"/>
                <a:gd name="connsiteX5" fmla="*/ 1166812 w 1171700"/>
                <a:gd name="connsiteY5" fmla="*/ 328612 h 1057275"/>
                <a:gd name="connsiteX6" fmla="*/ 1071562 w 1171700"/>
                <a:gd name="connsiteY6" fmla="*/ 247650 h 1057275"/>
                <a:gd name="connsiteX7" fmla="*/ 1009650 w 1171700"/>
                <a:gd name="connsiteY7" fmla="*/ 247650 h 1057275"/>
                <a:gd name="connsiteX8" fmla="*/ 923925 w 1171700"/>
                <a:gd name="connsiteY8" fmla="*/ 323850 h 1057275"/>
                <a:gd name="connsiteX9" fmla="*/ 914400 w 1171700"/>
                <a:gd name="connsiteY9" fmla="*/ 385762 h 1057275"/>
                <a:gd name="connsiteX10" fmla="*/ 962025 w 1171700"/>
                <a:gd name="connsiteY10" fmla="*/ 457200 h 1057275"/>
                <a:gd name="connsiteX11" fmla="*/ 919162 w 1171700"/>
                <a:gd name="connsiteY11" fmla="*/ 857250 h 1057275"/>
                <a:gd name="connsiteX12" fmla="*/ 776287 w 1171700"/>
                <a:gd name="connsiteY12" fmla="*/ 128587 h 1057275"/>
                <a:gd name="connsiteX13" fmla="*/ 776287 w 1171700"/>
                <a:gd name="connsiteY13" fmla="*/ 0 h 1057275"/>
                <a:gd name="connsiteX14" fmla="*/ 614362 w 1171700"/>
                <a:gd name="connsiteY14" fmla="*/ 128587 h 1057275"/>
                <a:gd name="connsiteX15" fmla="*/ 180975 w 1171700"/>
                <a:gd name="connsiteY15" fmla="*/ 285750 h 1057275"/>
                <a:gd name="connsiteX16" fmla="*/ 0 w 1171700"/>
                <a:gd name="connsiteY16" fmla="*/ 1057275 h 1057275"/>
                <a:gd name="connsiteX0" fmla="*/ 0 w 1177826"/>
                <a:gd name="connsiteY0" fmla="*/ 1057275 h 1057275"/>
                <a:gd name="connsiteX1" fmla="*/ 1109662 w 1177826"/>
                <a:gd name="connsiteY1" fmla="*/ 1057275 h 1057275"/>
                <a:gd name="connsiteX2" fmla="*/ 1147762 w 1177826"/>
                <a:gd name="connsiteY2" fmla="*/ 781050 h 1057275"/>
                <a:gd name="connsiteX3" fmla="*/ 1114425 w 1177826"/>
                <a:gd name="connsiteY3" fmla="*/ 461962 h 1057275"/>
                <a:gd name="connsiteX4" fmla="*/ 1162050 w 1177826"/>
                <a:gd name="connsiteY4" fmla="*/ 400050 h 1057275"/>
                <a:gd name="connsiteX5" fmla="*/ 1166812 w 1177826"/>
                <a:gd name="connsiteY5" fmla="*/ 328612 h 1057275"/>
                <a:gd name="connsiteX6" fmla="*/ 1071562 w 1177826"/>
                <a:gd name="connsiteY6" fmla="*/ 247650 h 1057275"/>
                <a:gd name="connsiteX7" fmla="*/ 1009650 w 1177826"/>
                <a:gd name="connsiteY7" fmla="*/ 247650 h 1057275"/>
                <a:gd name="connsiteX8" fmla="*/ 923925 w 1177826"/>
                <a:gd name="connsiteY8" fmla="*/ 323850 h 1057275"/>
                <a:gd name="connsiteX9" fmla="*/ 914400 w 1177826"/>
                <a:gd name="connsiteY9" fmla="*/ 385762 h 1057275"/>
                <a:gd name="connsiteX10" fmla="*/ 962025 w 1177826"/>
                <a:gd name="connsiteY10" fmla="*/ 457200 h 1057275"/>
                <a:gd name="connsiteX11" fmla="*/ 919162 w 1177826"/>
                <a:gd name="connsiteY11" fmla="*/ 857250 h 1057275"/>
                <a:gd name="connsiteX12" fmla="*/ 776287 w 1177826"/>
                <a:gd name="connsiteY12" fmla="*/ 128587 h 1057275"/>
                <a:gd name="connsiteX13" fmla="*/ 776287 w 1177826"/>
                <a:gd name="connsiteY13" fmla="*/ 0 h 1057275"/>
                <a:gd name="connsiteX14" fmla="*/ 614362 w 1177826"/>
                <a:gd name="connsiteY14" fmla="*/ 128587 h 1057275"/>
                <a:gd name="connsiteX15" fmla="*/ 180975 w 1177826"/>
                <a:gd name="connsiteY15" fmla="*/ 285750 h 1057275"/>
                <a:gd name="connsiteX16" fmla="*/ 0 w 1177826"/>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9647" h="1057275">
                  <a:moveTo>
                    <a:pt x="0" y="1057275"/>
                  </a:moveTo>
                  <a:lnTo>
                    <a:pt x="1109662" y="1057275"/>
                  </a:lnTo>
                  <a:cubicBezTo>
                    <a:pt x="1110456" y="984250"/>
                    <a:pt x="1096962" y="870744"/>
                    <a:pt x="1147762" y="781050"/>
                  </a:cubicBezTo>
                  <a:lnTo>
                    <a:pt x="1114425" y="461962"/>
                  </a:lnTo>
                  <a:lnTo>
                    <a:pt x="1162050" y="400050"/>
                  </a:lnTo>
                  <a:cubicBezTo>
                    <a:pt x="1185068" y="378618"/>
                    <a:pt x="1184274" y="342900"/>
                    <a:pt x="1166812" y="328612"/>
                  </a:cubicBezTo>
                  <a:lnTo>
                    <a:pt x="1071562" y="247650"/>
                  </a:lnTo>
                  <a:cubicBezTo>
                    <a:pt x="1050925" y="238125"/>
                    <a:pt x="1030287" y="230981"/>
                    <a:pt x="1009650" y="247650"/>
                  </a:cubicBezTo>
                  <a:lnTo>
                    <a:pt x="923925" y="323850"/>
                  </a:lnTo>
                  <a:cubicBezTo>
                    <a:pt x="894556" y="344487"/>
                    <a:pt x="898525" y="369887"/>
                    <a:pt x="914400" y="385762"/>
                  </a:cubicBezTo>
                  <a:lnTo>
                    <a:pt x="962025" y="457200"/>
                  </a:lnTo>
                  <a:lnTo>
                    <a:pt x="919162" y="857250"/>
                  </a:lnTo>
                  <a:cubicBezTo>
                    <a:pt x="852487" y="766762"/>
                    <a:pt x="657224" y="376238"/>
                    <a:pt x="776287" y="128587"/>
                  </a:cubicBezTo>
                  <a:lnTo>
                    <a:pt x="776287" y="0"/>
                  </a:lnTo>
                  <a:cubicBezTo>
                    <a:pt x="698499" y="42862"/>
                    <a:pt x="668337" y="61913"/>
                    <a:pt x="614362" y="128587"/>
                  </a:cubicBezTo>
                  <a:cubicBezTo>
                    <a:pt x="474663" y="161925"/>
                    <a:pt x="320675" y="190500"/>
                    <a:pt x="180975" y="285750"/>
                  </a:cubicBezTo>
                  <a:cubicBezTo>
                    <a:pt x="96838" y="414337"/>
                    <a:pt x="7937" y="752475"/>
                    <a:pt x="0" y="105727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324" name="Freeform 323"/>
            <p:cNvSpPr/>
            <p:nvPr/>
          </p:nvSpPr>
          <p:spPr>
            <a:xfrm>
              <a:off x="1924050" y="4338638"/>
              <a:ext cx="273844" cy="602456"/>
            </a:xfrm>
            <a:custGeom>
              <a:avLst/>
              <a:gdLst>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44" h="602456">
                  <a:moveTo>
                    <a:pt x="0" y="602456"/>
                  </a:moveTo>
                  <a:cubicBezTo>
                    <a:pt x="55562" y="545307"/>
                    <a:pt x="146845" y="492918"/>
                    <a:pt x="273844" y="452437"/>
                  </a:cubicBezTo>
                  <a:cubicBezTo>
                    <a:pt x="269875" y="346075"/>
                    <a:pt x="268288" y="244474"/>
                    <a:pt x="240506" y="133350"/>
                  </a:cubicBezTo>
                  <a:lnTo>
                    <a:pt x="197644" y="133350"/>
                  </a:lnTo>
                  <a:cubicBezTo>
                    <a:pt x="155575" y="65088"/>
                    <a:pt x="96837" y="39687"/>
                    <a:pt x="28575" y="0"/>
                  </a:cubicBezTo>
                  <a:lnTo>
                    <a:pt x="28575" y="135731"/>
                  </a:lnTo>
                  <a:cubicBezTo>
                    <a:pt x="116681" y="236537"/>
                    <a:pt x="45244" y="430212"/>
                    <a:pt x="0" y="60245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330" name="Freeform 329"/>
            <p:cNvSpPr/>
            <p:nvPr/>
          </p:nvSpPr>
          <p:spPr>
            <a:xfrm>
              <a:off x="1237912" y="3364706"/>
              <a:ext cx="908757" cy="735807"/>
            </a:xfrm>
            <a:custGeom>
              <a:avLst/>
              <a:gdLst>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8452 h 738452"/>
                <a:gd name="connsiteX1" fmla="*/ 214312 w 707231"/>
                <a:gd name="connsiteY1" fmla="*/ 421745 h 738452"/>
                <a:gd name="connsiteX2" fmla="*/ 657225 w 707231"/>
                <a:gd name="connsiteY2" fmla="*/ 433652 h 738452"/>
                <a:gd name="connsiteX3" fmla="*/ 707231 w 707231"/>
                <a:gd name="connsiteY3" fmla="*/ 726545 h 738452"/>
                <a:gd name="connsiteX4" fmla="*/ 364331 w 707231"/>
                <a:gd name="connsiteY4" fmla="*/ 2645 h 738452"/>
                <a:gd name="connsiteX5" fmla="*/ 0 w 707231"/>
                <a:gd name="connsiteY5" fmla="*/ 738452 h 738452"/>
                <a:gd name="connsiteX0" fmla="*/ 102731 w 809962"/>
                <a:gd name="connsiteY0" fmla="*/ 738452 h 738452"/>
                <a:gd name="connsiteX1" fmla="*/ 317043 w 809962"/>
                <a:gd name="connsiteY1" fmla="*/ 421745 h 738452"/>
                <a:gd name="connsiteX2" fmla="*/ 759956 w 809962"/>
                <a:gd name="connsiteY2" fmla="*/ 433652 h 738452"/>
                <a:gd name="connsiteX3" fmla="*/ 809962 w 809962"/>
                <a:gd name="connsiteY3" fmla="*/ 726545 h 738452"/>
                <a:gd name="connsiteX4" fmla="*/ 467062 w 809962"/>
                <a:gd name="connsiteY4" fmla="*/ 2645 h 738452"/>
                <a:gd name="connsiteX5" fmla="*/ 102731 w 809962"/>
                <a:gd name="connsiteY5" fmla="*/ 738452 h 738452"/>
                <a:gd name="connsiteX0" fmla="*/ 102731 w 809962"/>
                <a:gd name="connsiteY0" fmla="*/ 735807 h 735807"/>
                <a:gd name="connsiteX1" fmla="*/ 317043 w 809962"/>
                <a:gd name="connsiteY1" fmla="*/ 419100 h 735807"/>
                <a:gd name="connsiteX2" fmla="*/ 759956 w 809962"/>
                <a:gd name="connsiteY2" fmla="*/ 431007 h 735807"/>
                <a:gd name="connsiteX3" fmla="*/ 809962 w 809962"/>
                <a:gd name="connsiteY3" fmla="*/ 723900 h 735807"/>
                <a:gd name="connsiteX4" fmla="*/ 467062 w 809962"/>
                <a:gd name="connsiteY4" fmla="*/ 0 h 735807"/>
                <a:gd name="connsiteX5" fmla="*/ 102731 w 809962"/>
                <a:gd name="connsiteY5" fmla="*/ 735807 h 735807"/>
                <a:gd name="connsiteX0" fmla="*/ 102731 w 908488"/>
                <a:gd name="connsiteY0" fmla="*/ 735807 h 735807"/>
                <a:gd name="connsiteX1" fmla="*/ 317043 w 908488"/>
                <a:gd name="connsiteY1" fmla="*/ 419100 h 735807"/>
                <a:gd name="connsiteX2" fmla="*/ 759956 w 908488"/>
                <a:gd name="connsiteY2" fmla="*/ 431007 h 735807"/>
                <a:gd name="connsiteX3" fmla="*/ 809962 w 908488"/>
                <a:gd name="connsiteY3" fmla="*/ 723900 h 735807"/>
                <a:gd name="connsiteX4" fmla="*/ 467062 w 908488"/>
                <a:gd name="connsiteY4" fmla="*/ 0 h 735807"/>
                <a:gd name="connsiteX5" fmla="*/ 102731 w 908488"/>
                <a:gd name="connsiteY5" fmla="*/ 735807 h 735807"/>
                <a:gd name="connsiteX0" fmla="*/ 102731 w 896093"/>
                <a:gd name="connsiteY0" fmla="*/ 735807 h 735807"/>
                <a:gd name="connsiteX1" fmla="*/ 317043 w 896093"/>
                <a:gd name="connsiteY1" fmla="*/ 419100 h 735807"/>
                <a:gd name="connsiteX2" fmla="*/ 759956 w 896093"/>
                <a:gd name="connsiteY2" fmla="*/ 431007 h 735807"/>
                <a:gd name="connsiteX3" fmla="*/ 809962 w 896093"/>
                <a:gd name="connsiteY3" fmla="*/ 723900 h 735807"/>
                <a:gd name="connsiteX4" fmla="*/ 467062 w 896093"/>
                <a:gd name="connsiteY4" fmla="*/ 0 h 735807"/>
                <a:gd name="connsiteX5" fmla="*/ 102731 w 896093"/>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757" h="735807">
                  <a:moveTo>
                    <a:pt x="102731" y="735807"/>
                  </a:moveTo>
                  <a:cubicBezTo>
                    <a:pt x="64631" y="468313"/>
                    <a:pt x="171787" y="372269"/>
                    <a:pt x="317043" y="419100"/>
                  </a:cubicBezTo>
                  <a:cubicBezTo>
                    <a:pt x="486112" y="475456"/>
                    <a:pt x="614699" y="524670"/>
                    <a:pt x="759956" y="431007"/>
                  </a:cubicBezTo>
                  <a:cubicBezTo>
                    <a:pt x="821868" y="519113"/>
                    <a:pt x="821868" y="611982"/>
                    <a:pt x="809962" y="723900"/>
                  </a:cubicBezTo>
                  <a:cubicBezTo>
                    <a:pt x="1021894" y="515937"/>
                    <a:pt x="886161" y="10319"/>
                    <a:pt x="467062" y="0"/>
                  </a:cubicBezTo>
                  <a:cubicBezTo>
                    <a:pt x="97968" y="4763"/>
                    <a:pt x="-149682" y="421482"/>
                    <a:pt x="102731" y="7358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331" name="Freeform 330"/>
            <p:cNvSpPr/>
            <p:nvPr/>
          </p:nvSpPr>
          <p:spPr>
            <a:xfrm flipH="1">
              <a:off x="3609921" y="3364706"/>
              <a:ext cx="908757" cy="735807"/>
            </a:xfrm>
            <a:custGeom>
              <a:avLst/>
              <a:gdLst>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8452 h 738452"/>
                <a:gd name="connsiteX1" fmla="*/ 214312 w 707231"/>
                <a:gd name="connsiteY1" fmla="*/ 421745 h 738452"/>
                <a:gd name="connsiteX2" fmla="*/ 657225 w 707231"/>
                <a:gd name="connsiteY2" fmla="*/ 433652 h 738452"/>
                <a:gd name="connsiteX3" fmla="*/ 707231 w 707231"/>
                <a:gd name="connsiteY3" fmla="*/ 726545 h 738452"/>
                <a:gd name="connsiteX4" fmla="*/ 364331 w 707231"/>
                <a:gd name="connsiteY4" fmla="*/ 2645 h 738452"/>
                <a:gd name="connsiteX5" fmla="*/ 0 w 707231"/>
                <a:gd name="connsiteY5" fmla="*/ 738452 h 738452"/>
                <a:gd name="connsiteX0" fmla="*/ 102731 w 809962"/>
                <a:gd name="connsiteY0" fmla="*/ 738452 h 738452"/>
                <a:gd name="connsiteX1" fmla="*/ 317043 w 809962"/>
                <a:gd name="connsiteY1" fmla="*/ 421745 h 738452"/>
                <a:gd name="connsiteX2" fmla="*/ 759956 w 809962"/>
                <a:gd name="connsiteY2" fmla="*/ 433652 h 738452"/>
                <a:gd name="connsiteX3" fmla="*/ 809962 w 809962"/>
                <a:gd name="connsiteY3" fmla="*/ 726545 h 738452"/>
                <a:gd name="connsiteX4" fmla="*/ 467062 w 809962"/>
                <a:gd name="connsiteY4" fmla="*/ 2645 h 738452"/>
                <a:gd name="connsiteX5" fmla="*/ 102731 w 809962"/>
                <a:gd name="connsiteY5" fmla="*/ 738452 h 738452"/>
                <a:gd name="connsiteX0" fmla="*/ 102731 w 809962"/>
                <a:gd name="connsiteY0" fmla="*/ 735807 h 735807"/>
                <a:gd name="connsiteX1" fmla="*/ 317043 w 809962"/>
                <a:gd name="connsiteY1" fmla="*/ 419100 h 735807"/>
                <a:gd name="connsiteX2" fmla="*/ 759956 w 809962"/>
                <a:gd name="connsiteY2" fmla="*/ 431007 h 735807"/>
                <a:gd name="connsiteX3" fmla="*/ 809962 w 809962"/>
                <a:gd name="connsiteY3" fmla="*/ 723900 h 735807"/>
                <a:gd name="connsiteX4" fmla="*/ 467062 w 809962"/>
                <a:gd name="connsiteY4" fmla="*/ 0 h 735807"/>
                <a:gd name="connsiteX5" fmla="*/ 102731 w 809962"/>
                <a:gd name="connsiteY5" fmla="*/ 735807 h 735807"/>
                <a:gd name="connsiteX0" fmla="*/ 102731 w 908488"/>
                <a:gd name="connsiteY0" fmla="*/ 735807 h 735807"/>
                <a:gd name="connsiteX1" fmla="*/ 317043 w 908488"/>
                <a:gd name="connsiteY1" fmla="*/ 419100 h 735807"/>
                <a:gd name="connsiteX2" fmla="*/ 759956 w 908488"/>
                <a:gd name="connsiteY2" fmla="*/ 431007 h 735807"/>
                <a:gd name="connsiteX3" fmla="*/ 809962 w 908488"/>
                <a:gd name="connsiteY3" fmla="*/ 723900 h 735807"/>
                <a:gd name="connsiteX4" fmla="*/ 467062 w 908488"/>
                <a:gd name="connsiteY4" fmla="*/ 0 h 735807"/>
                <a:gd name="connsiteX5" fmla="*/ 102731 w 908488"/>
                <a:gd name="connsiteY5" fmla="*/ 735807 h 735807"/>
                <a:gd name="connsiteX0" fmla="*/ 102731 w 896093"/>
                <a:gd name="connsiteY0" fmla="*/ 735807 h 735807"/>
                <a:gd name="connsiteX1" fmla="*/ 317043 w 896093"/>
                <a:gd name="connsiteY1" fmla="*/ 419100 h 735807"/>
                <a:gd name="connsiteX2" fmla="*/ 759956 w 896093"/>
                <a:gd name="connsiteY2" fmla="*/ 431007 h 735807"/>
                <a:gd name="connsiteX3" fmla="*/ 809962 w 896093"/>
                <a:gd name="connsiteY3" fmla="*/ 723900 h 735807"/>
                <a:gd name="connsiteX4" fmla="*/ 467062 w 896093"/>
                <a:gd name="connsiteY4" fmla="*/ 0 h 735807"/>
                <a:gd name="connsiteX5" fmla="*/ 102731 w 896093"/>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757" h="735807">
                  <a:moveTo>
                    <a:pt x="102731" y="735807"/>
                  </a:moveTo>
                  <a:cubicBezTo>
                    <a:pt x="64631" y="468313"/>
                    <a:pt x="171787" y="372269"/>
                    <a:pt x="317043" y="419100"/>
                  </a:cubicBezTo>
                  <a:cubicBezTo>
                    <a:pt x="486112" y="475456"/>
                    <a:pt x="614699" y="524670"/>
                    <a:pt x="759956" y="431007"/>
                  </a:cubicBezTo>
                  <a:cubicBezTo>
                    <a:pt x="821868" y="519113"/>
                    <a:pt x="821868" y="611982"/>
                    <a:pt x="809962" y="723900"/>
                  </a:cubicBezTo>
                  <a:cubicBezTo>
                    <a:pt x="1021894" y="515937"/>
                    <a:pt x="886161" y="10319"/>
                    <a:pt x="467062" y="0"/>
                  </a:cubicBezTo>
                  <a:cubicBezTo>
                    <a:pt x="97968" y="4763"/>
                    <a:pt x="-149682" y="421482"/>
                    <a:pt x="102731" y="7358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332" name="Freeform 331"/>
            <p:cNvSpPr/>
            <p:nvPr/>
          </p:nvSpPr>
          <p:spPr>
            <a:xfrm>
              <a:off x="4321969" y="4352925"/>
              <a:ext cx="709612" cy="1002506"/>
            </a:xfrm>
            <a:custGeom>
              <a:avLst/>
              <a:gdLst>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612" h="1002506">
                  <a:moveTo>
                    <a:pt x="569119" y="1002506"/>
                  </a:moveTo>
                  <a:lnTo>
                    <a:pt x="709612" y="1002506"/>
                  </a:lnTo>
                  <a:cubicBezTo>
                    <a:pt x="670719" y="616743"/>
                    <a:pt x="638969" y="438150"/>
                    <a:pt x="557212" y="252413"/>
                  </a:cubicBezTo>
                  <a:cubicBezTo>
                    <a:pt x="481012" y="176213"/>
                    <a:pt x="292893" y="142875"/>
                    <a:pt x="135731" y="95250"/>
                  </a:cubicBezTo>
                  <a:cubicBezTo>
                    <a:pt x="88106" y="46832"/>
                    <a:pt x="45244" y="19844"/>
                    <a:pt x="0" y="0"/>
                  </a:cubicBezTo>
                  <a:lnTo>
                    <a:pt x="0" y="157163"/>
                  </a:lnTo>
                  <a:lnTo>
                    <a:pt x="66675" y="211931"/>
                  </a:lnTo>
                  <a:cubicBezTo>
                    <a:pt x="193675" y="254000"/>
                    <a:pt x="313531" y="281781"/>
                    <a:pt x="447675" y="338138"/>
                  </a:cubicBezTo>
                  <a:cubicBezTo>
                    <a:pt x="535781" y="576263"/>
                    <a:pt x="557213" y="795338"/>
                    <a:pt x="569119" y="100250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338" name="Freeform 337"/>
            <p:cNvSpPr/>
            <p:nvPr/>
          </p:nvSpPr>
          <p:spPr>
            <a:xfrm>
              <a:off x="3576638" y="4345781"/>
              <a:ext cx="207168" cy="259557"/>
            </a:xfrm>
            <a:custGeom>
              <a:avLst/>
              <a:gdLst>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26193 w 207168"/>
                <a:gd name="connsiteY5"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168" h="259557">
                  <a:moveTo>
                    <a:pt x="26193" y="107157"/>
                  </a:moveTo>
                  <a:lnTo>
                    <a:pt x="0" y="259557"/>
                  </a:lnTo>
                  <a:cubicBezTo>
                    <a:pt x="36512" y="247651"/>
                    <a:pt x="80168" y="233363"/>
                    <a:pt x="145256" y="223838"/>
                  </a:cubicBezTo>
                  <a:lnTo>
                    <a:pt x="207168" y="157163"/>
                  </a:lnTo>
                  <a:lnTo>
                    <a:pt x="207168" y="0"/>
                  </a:lnTo>
                  <a:cubicBezTo>
                    <a:pt x="166687" y="24607"/>
                    <a:pt x="116681" y="53975"/>
                    <a:pt x="73818" y="100013"/>
                  </a:cubicBezTo>
                  <a:lnTo>
                    <a:pt x="26193" y="107157"/>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339" name="Freeform 338"/>
            <p:cNvSpPr/>
            <p:nvPr/>
          </p:nvSpPr>
          <p:spPr>
            <a:xfrm>
              <a:off x="3914735" y="4510088"/>
              <a:ext cx="283410" cy="847725"/>
            </a:xfrm>
            <a:custGeom>
              <a:avLst/>
              <a:gdLst>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528 w 283409"/>
                <a:gd name="connsiteY0" fmla="*/ 847725 h 847725"/>
                <a:gd name="connsiteX1" fmla="*/ 271503 w 283409"/>
                <a:gd name="connsiteY1" fmla="*/ 847725 h 847725"/>
                <a:gd name="connsiteX2" fmla="*/ 204828 w 283409"/>
                <a:gd name="connsiteY2" fmla="*/ 219075 h 847725"/>
                <a:gd name="connsiteX3" fmla="*/ 283409 w 283409"/>
                <a:gd name="connsiteY3" fmla="*/ 147637 h 847725"/>
                <a:gd name="connsiteX4" fmla="*/ 135771 w 283409"/>
                <a:gd name="connsiteY4" fmla="*/ 0 h 847725"/>
                <a:gd name="connsiteX5" fmla="*/ 40 w 283409"/>
                <a:gd name="connsiteY5" fmla="*/ 150018 h 847725"/>
                <a:gd name="connsiteX6" fmla="*/ 66715 w 283409"/>
                <a:gd name="connsiteY6" fmla="*/ 219075 h 847725"/>
                <a:gd name="connsiteX7" fmla="*/ 26234 w 283409"/>
                <a:gd name="connsiteY7" fmla="*/ 566737 h 847725"/>
                <a:gd name="connsiteX8" fmla="*/ 90528 w 283409"/>
                <a:gd name="connsiteY8" fmla="*/ 847725 h 847725"/>
                <a:gd name="connsiteX0" fmla="*/ 90532 w 283413"/>
                <a:gd name="connsiteY0" fmla="*/ 847725 h 847725"/>
                <a:gd name="connsiteX1" fmla="*/ 271507 w 283413"/>
                <a:gd name="connsiteY1" fmla="*/ 847725 h 847725"/>
                <a:gd name="connsiteX2" fmla="*/ 204832 w 283413"/>
                <a:gd name="connsiteY2" fmla="*/ 219075 h 847725"/>
                <a:gd name="connsiteX3" fmla="*/ 283413 w 283413"/>
                <a:gd name="connsiteY3" fmla="*/ 147637 h 847725"/>
                <a:gd name="connsiteX4" fmla="*/ 135775 w 283413"/>
                <a:gd name="connsiteY4" fmla="*/ 0 h 847725"/>
                <a:gd name="connsiteX5" fmla="*/ 44 w 283413"/>
                <a:gd name="connsiteY5" fmla="*/ 150018 h 847725"/>
                <a:gd name="connsiteX6" fmla="*/ 66719 w 283413"/>
                <a:gd name="connsiteY6" fmla="*/ 219075 h 847725"/>
                <a:gd name="connsiteX7" fmla="*/ 26238 w 283413"/>
                <a:gd name="connsiteY7" fmla="*/ 566737 h 847725"/>
                <a:gd name="connsiteX8" fmla="*/ 90532 w 283413"/>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10" h="847725">
                  <a:moveTo>
                    <a:pt x="90529" y="847725"/>
                  </a:moveTo>
                  <a:lnTo>
                    <a:pt x="271504" y="847725"/>
                  </a:lnTo>
                  <a:lnTo>
                    <a:pt x="204829" y="219075"/>
                  </a:lnTo>
                  <a:cubicBezTo>
                    <a:pt x="231023" y="195262"/>
                    <a:pt x="281029" y="173831"/>
                    <a:pt x="283410" y="147637"/>
                  </a:cubicBezTo>
                  <a:cubicBezTo>
                    <a:pt x="279441" y="124619"/>
                    <a:pt x="154029" y="1587"/>
                    <a:pt x="135772" y="0"/>
                  </a:cubicBezTo>
                  <a:cubicBezTo>
                    <a:pt x="111959" y="2381"/>
                    <a:pt x="-2340" y="133350"/>
                    <a:pt x="41" y="150018"/>
                  </a:cubicBezTo>
                  <a:cubicBezTo>
                    <a:pt x="-1547" y="175418"/>
                    <a:pt x="44491" y="196056"/>
                    <a:pt x="66716" y="219075"/>
                  </a:cubicBezTo>
                  <a:lnTo>
                    <a:pt x="26235" y="566737"/>
                  </a:lnTo>
                  <a:cubicBezTo>
                    <a:pt x="73860" y="643731"/>
                    <a:pt x="90529" y="696912"/>
                    <a:pt x="90529" y="84772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grpSp>
      <p:grpSp>
        <p:nvGrpSpPr>
          <p:cNvPr id="340" name="Group 339"/>
          <p:cNvGrpSpPr/>
          <p:nvPr/>
        </p:nvGrpSpPr>
        <p:grpSpPr>
          <a:xfrm>
            <a:off x="3973840" y="1795188"/>
            <a:ext cx="330407" cy="193782"/>
            <a:chOff x="652463" y="3364706"/>
            <a:chExt cx="4379118" cy="2429669"/>
          </a:xfrm>
          <a:solidFill>
            <a:schemeClr val="tx2"/>
          </a:solidFill>
        </p:grpSpPr>
        <p:sp>
          <p:nvSpPr>
            <p:cNvPr id="341" name="Freeform 340"/>
            <p:cNvSpPr/>
            <p:nvPr/>
          </p:nvSpPr>
          <p:spPr>
            <a:xfrm>
              <a:off x="1901333" y="3555840"/>
              <a:ext cx="1962309" cy="2238535"/>
            </a:xfrm>
            <a:custGeom>
              <a:avLst/>
              <a:gdLst/>
              <a:ahLst/>
              <a:cxnLst/>
              <a:rect l="l" t="t" r="r" b="b"/>
              <a:pathLst>
                <a:path w="1962309" h="2238535">
                  <a:moveTo>
                    <a:pt x="1174597" y="424767"/>
                  </a:moveTo>
                  <a:cubicBezTo>
                    <a:pt x="1152157" y="423494"/>
                    <a:pt x="1127882" y="425346"/>
                    <a:pt x="1102217" y="431960"/>
                  </a:cubicBezTo>
                  <a:cubicBezTo>
                    <a:pt x="1111742" y="466885"/>
                    <a:pt x="1153017" y="524035"/>
                    <a:pt x="1273667" y="565310"/>
                  </a:cubicBezTo>
                  <a:cubicBezTo>
                    <a:pt x="1113859" y="603410"/>
                    <a:pt x="877850" y="631985"/>
                    <a:pt x="641842" y="508160"/>
                  </a:cubicBezTo>
                  <a:cubicBezTo>
                    <a:pt x="578342" y="661618"/>
                    <a:pt x="591042" y="942077"/>
                    <a:pt x="746617" y="1101885"/>
                  </a:cubicBezTo>
                  <a:cubicBezTo>
                    <a:pt x="747675" y="1165385"/>
                    <a:pt x="748734" y="1228885"/>
                    <a:pt x="749792" y="1292385"/>
                  </a:cubicBezTo>
                  <a:lnTo>
                    <a:pt x="600567" y="1336835"/>
                  </a:lnTo>
                  <a:cubicBezTo>
                    <a:pt x="655600" y="1482885"/>
                    <a:pt x="672534" y="1578135"/>
                    <a:pt x="698992" y="1755935"/>
                  </a:cubicBezTo>
                  <a:cubicBezTo>
                    <a:pt x="856684" y="1858593"/>
                    <a:pt x="1115975" y="1872352"/>
                    <a:pt x="1276842" y="1740060"/>
                  </a:cubicBezTo>
                  <a:cubicBezTo>
                    <a:pt x="1290600" y="1628935"/>
                    <a:pt x="1320234" y="1473360"/>
                    <a:pt x="1365742" y="1340010"/>
                  </a:cubicBezTo>
                  <a:lnTo>
                    <a:pt x="1216517" y="1295560"/>
                  </a:lnTo>
                  <a:lnTo>
                    <a:pt x="1222867" y="1101885"/>
                  </a:lnTo>
                  <a:cubicBezTo>
                    <a:pt x="1326584" y="979118"/>
                    <a:pt x="1408075" y="751577"/>
                    <a:pt x="1314942" y="476410"/>
                  </a:cubicBezTo>
                  <a:cubicBezTo>
                    <a:pt x="1292717" y="460535"/>
                    <a:pt x="1241917" y="428587"/>
                    <a:pt x="1174597" y="424767"/>
                  </a:cubicBezTo>
                  <a:close/>
                  <a:moveTo>
                    <a:pt x="987917" y="160"/>
                  </a:moveTo>
                  <a:cubicBezTo>
                    <a:pt x="1455700" y="1218"/>
                    <a:pt x="1621859" y="453127"/>
                    <a:pt x="1591167" y="651035"/>
                  </a:cubicBezTo>
                  <a:cubicBezTo>
                    <a:pt x="1580584" y="865877"/>
                    <a:pt x="1474750" y="1185493"/>
                    <a:pt x="1521317" y="1276510"/>
                  </a:cubicBezTo>
                  <a:cubicBezTo>
                    <a:pt x="1599634" y="1414093"/>
                    <a:pt x="1747800" y="1345302"/>
                    <a:pt x="1889617" y="1527335"/>
                  </a:cubicBezTo>
                  <a:cubicBezTo>
                    <a:pt x="2007092" y="1703018"/>
                    <a:pt x="1949942" y="1888227"/>
                    <a:pt x="1937242" y="2235360"/>
                  </a:cubicBezTo>
                  <a:lnTo>
                    <a:pt x="1226042" y="2235360"/>
                  </a:lnTo>
                  <a:cubicBezTo>
                    <a:pt x="1217575" y="2121060"/>
                    <a:pt x="1231334" y="2006760"/>
                    <a:pt x="1248267" y="1892460"/>
                  </a:cubicBezTo>
                  <a:cubicBezTo>
                    <a:pt x="1084225" y="1957018"/>
                    <a:pt x="936059" y="1986652"/>
                    <a:pt x="718042" y="1905160"/>
                  </a:cubicBezTo>
                  <a:cubicBezTo>
                    <a:pt x="728625" y="1984535"/>
                    <a:pt x="755084" y="2111535"/>
                    <a:pt x="730742" y="2238535"/>
                  </a:cubicBezTo>
                  <a:lnTo>
                    <a:pt x="19542" y="2238535"/>
                  </a:lnTo>
                  <a:cubicBezTo>
                    <a:pt x="30125" y="2010993"/>
                    <a:pt x="-48623" y="1760615"/>
                    <a:pt x="51292" y="1555910"/>
                  </a:cubicBezTo>
                  <a:cubicBezTo>
                    <a:pt x="138075" y="1378110"/>
                    <a:pt x="332809" y="1413035"/>
                    <a:pt x="406892" y="1317785"/>
                  </a:cubicBezTo>
                  <a:cubicBezTo>
                    <a:pt x="486267" y="1236293"/>
                    <a:pt x="359267" y="859527"/>
                    <a:pt x="368792" y="597060"/>
                  </a:cubicBezTo>
                  <a:cubicBezTo>
                    <a:pt x="387842" y="242518"/>
                    <a:pt x="629142" y="-7248"/>
                    <a:pt x="987917" y="16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342" name="Freeform 341"/>
            <p:cNvSpPr/>
            <p:nvPr/>
          </p:nvSpPr>
          <p:spPr>
            <a:xfrm>
              <a:off x="652463" y="4338638"/>
              <a:ext cx="1179647" cy="1057275"/>
            </a:xfrm>
            <a:custGeom>
              <a:avLst/>
              <a:gdLst>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71700"/>
                <a:gd name="connsiteY0" fmla="*/ 1057275 h 1057275"/>
                <a:gd name="connsiteX1" fmla="*/ 1109662 w 1171700"/>
                <a:gd name="connsiteY1" fmla="*/ 1057275 h 1057275"/>
                <a:gd name="connsiteX2" fmla="*/ 1147762 w 1171700"/>
                <a:gd name="connsiteY2" fmla="*/ 781050 h 1057275"/>
                <a:gd name="connsiteX3" fmla="*/ 1114425 w 1171700"/>
                <a:gd name="connsiteY3" fmla="*/ 461962 h 1057275"/>
                <a:gd name="connsiteX4" fmla="*/ 1162050 w 1171700"/>
                <a:gd name="connsiteY4" fmla="*/ 400050 h 1057275"/>
                <a:gd name="connsiteX5" fmla="*/ 1166812 w 1171700"/>
                <a:gd name="connsiteY5" fmla="*/ 328612 h 1057275"/>
                <a:gd name="connsiteX6" fmla="*/ 1071562 w 1171700"/>
                <a:gd name="connsiteY6" fmla="*/ 247650 h 1057275"/>
                <a:gd name="connsiteX7" fmla="*/ 1009650 w 1171700"/>
                <a:gd name="connsiteY7" fmla="*/ 247650 h 1057275"/>
                <a:gd name="connsiteX8" fmla="*/ 923925 w 1171700"/>
                <a:gd name="connsiteY8" fmla="*/ 323850 h 1057275"/>
                <a:gd name="connsiteX9" fmla="*/ 914400 w 1171700"/>
                <a:gd name="connsiteY9" fmla="*/ 385762 h 1057275"/>
                <a:gd name="connsiteX10" fmla="*/ 962025 w 1171700"/>
                <a:gd name="connsiteY10" fmla="*/ 457200 h 1057275"/>
                <a:gd name="connsiteX11" fmla="*/ 919162 w 1171700"/>
                <a:gd name="connsiteY11" fmla="*/ 857250 h 1057275"/>
                <a:gd name="connsiteX12" fmla="*/ 776287 w 1171700"/>
                <a:gd name="connsiteY12" fmla="*/ 128587 h 1057275"/>
                <a:gd name="connsiteX13" fmla="*/ 776287 w 1171700"/>
                <a:gd name="connsiteY13" fmla="*/ 0 h 1057275"/>
                <a:gd name="connsiteX14" fmla="*/ 614362 w 1171700"/>
                <a:gd name="connsiteY14" fmla="*/ 128587 h 1057275"/>
                <a:gd name="connsiteX15" fmla="*/ 180975 w 1171700"/>
                <a:gd name="connsiteY15" fmla="*/ 285750 h 1057275"/>
                <a:gd name="connsiteX16" fmla="*/ 0 w 1171700"/>
                <a:gd name="connsiteY16" fmla="*/ 1057275 h 1057275"/>
                <a:gd name="connsiteX0" fmla="*/ 0 w 1177826"/>
                <a:gd name="connsiteY0" fmla="*/ 1057275 h 1057275"/>
                <a:gd name="connsiteX1" fmla="*/ 1109662 w 1177826"/>
                <a:gd name="connsiteY1" fmla="*/ 1057275 h 1057275"/>
                <a:gd name="connsiteX2" fmla="*/ 1147762 w 1177826"/>
                <a:gd name="connsiteY2" fmla="*/ 781050 h 1057275"/>
                <a:gd name="connsiteX3" fmla="*/ 1114425 w 1177826"/>
                <a:gd name="connsiteY3" fmla="*/ 461962 h 1057275"/>
                <a:gd name="connsiteX4" fmla="*/ 1162050 w 1177826"/>
                <a:gd name="connsiteY4" fmla="*/ 400050 h 1057275"/>
                <a:gd name="connsiteX5" fmla="*/ 1166812 w 1177826"/>
                <a:gd name="connsiteY5" fmla="*/ 328612 h 1057275"/>
                <a:gd name="connsiteX6" fmla="*/ 1071562 w 1177826"/>
                <a:gd name="connsiteY6" fmla="*/ 247650 h 1057275"/>
                <a:gd name="connsiteX7" fmla="*/ 1009650 w 1177826"/>
                <a:gd name="connsiteY7" fmla="*/ 247650 h 1057275"/>
                <a:gd name="connsiteX8" fmla="*/ 923925 w 1177826"/>
                <a:gd name="connsiteY8" fmla="*/ 323850 h 1057275"/>
                <a:gd name="connsiteX9" fmla="*/ 914400 w 1177826"/>
                <a:gd name="connsiteY9" fmla="*/ 385762 h 1057275"/>
                <a:gd name="connsiteX10" fmla="*/ 962025 w 1177826"/>
                <a:gd name="connsiteY10" fmla="*/ 457200 h 1057275"/>
                <a:gd name="connsiteX11" fmla="*/ 919162 w 1177826"/>
                <a:gd name="connsiteY11" fmla="*/ 857250 h 1057275"/>
                <a:gd name="connsiteX12" fmla="*/ 776287 w 1177826"/>
                <a:gd name="connsiteY12" fmla="*/ 128587 h 1057275"/>
                <a:gd name="connsiteX13" fmla="*/ 776287 w 1177826"/>
                <a:gd name="connsiteY13" fmla="*/ 0 h 1057275"/>
                <a:gd name="connsiteX14" fmla="*/ 614362 w 1177826"/>
                <a:gd name="connsiteY14" fmla="*/ 128587 h 1057275"/>
                <a:gd name="connsiteX15" fmla="*/ 180975 w 1177826"/>
                <a:gd name="connsiteY15" fmla="*/ 285750 h 1057275"/>
                <a:gd name="connsiteX16" fmla="*/ 0 w 1177826"/>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9647" h="1057275">
                  <a:moveTo>
                    <a:pt x="0" y="1057275"/>
                  </a:moveTo>
                  <a:lnTo>
                    <a:pt x="1109662" y="1057275"/>
                  </a:lnTo>
                  <a:cubicBezTo>
                    <a:pt x="1110456" y="984250"/>
                    <a:pt x="1096962" y="870744"/>
                    <a:pt x="1147762" y="781050"/>
                  </a:cubicBezTo>
                  <a:lnTo>
                    <a:pt x="1114425" y="461962"/>
                  </a:lnTo>
                  <a:lnTo>
                    <a:pt x="1162050" y="400050"/>
                  </a:lnTo>
                  <a:cubicBezTo>
                    <a:pt x="1185068" y="378618"/>
                    <a:pt x="1184274" y="342900"/>
                    <a:pt x="1166812" y="328612"/>
                  </a:cubicBezTo>
                  <a:lnTo>
                    <a:pt x="1071562" y="247650"/>
                  </a:lnTo>
                  <a:cubicBezTo>
                    <a:pt x="1050925" y="238125"/>
                    <a:pt x="1030287" y="230981"/>
                    <a:pt x="1009650" y="247650"/>
                  </a:cubicBezTo>
                  <a:lnTo>
                    <a:pt x="923925" y="323850"/>
                  </a:lnTo>
                  <a:cubicBezTo>
                    <a:pt x="894556" y="344487"/>
                    <a:pt x="898525" y="369887"/>
                    <a:pt x="914400" y="385762"/>
                  </a:cubicBezTo>
                  <a:lnTo>
                    <a:pt x="962025" y="457200"/>
                  </a:lnTo>
                  <a:lnTo>
                    <a:pt x="919162" y="857250"/>
                  </a:lnTo>
                  <a:cubicBezTo>
                    <a:pt x="852487" y="766762"/>
                    <a:pt x="657224" y="376238"/>
                    <a:pt x="776287" y="128587"/>
                  </a:cubicBezTo>
                  <a:lnTo>
                    <a:pt x="776287" y="0"/>
                  </a:lnTo>
                  <a:cubicBezTo>
                    <a:pt x="698499" y="42862"/>
                    <a:pt x="668337" y="61913"/>
                    <a:pt x="614362" y="128587"/>
                  </a:cubicBezTo>
                  <a:cubicBezTo>
                    <a:pt x="474663" y="161925"/>
                    <a:pt x="320675" y="190500"/>
                    <a:pt x="180975" y="285750"/>
                  </a:cubicBezTo>
                  <a:cubicBezTo>
                    <a:pt x="96838" y="414337"/>
                    <a:pt x="7937" y="752475"/>
                    <a:pt x="0" y="105727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343" name="Freeform 342"/>
            <p:cNvSpPr/>
            <p:nvPr/>
          </p:nvSpPr>
          <p:spPr>
            <a:xfrm>
              <a:off x="1924050" y="4338638"/>
              <a:ext cx="273844" cy="602456"/>
            </a:xfrm>
            <a:custGeom>
              <a:avLst/>
              <a:gdLst>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44" h="602456">
                  <a:moveTo>
                    <a:pt x="0" y="602456"/>
                  </a:moveTo>
                  <a:cubicBezTo>
                    <a:pt x="55562" y="545307"/>
                    <a:pt x="146845" y="492918"/>
                    <a:pt x="273844" y="452437"/>
                  </a:cubicBezTo>
                  <a:cubicBezTo>
                    <a:pt x="269875" y="346075"/>
                    <a:pt x="268288" y="244474"/>
                    <a:pt x="240506" y="133350"/>
                  </a:cubicBezTo>
                  <a:lnTo>
                    <a:pt x="197644" y="133350"/>
                  </a:lnTo>
                  <a:cubicBezTo>
                    <a:pt x="155575" y="65088"/>
                    <a:pt x="96837" y="39687"/>
                    <a:pt x="28575" y="0"/>
                  </a:cubicBezTo>
                  <a:lnTo>
                    <a:pt x="28575" y="135731"/>
                  </a:lnTo>
                  <a:cubicBezTo>
                    <a:pt x="116681" y="236537"/>
                    <a:pt x="45244" y="430212"/>
                    <a:pt x="0" y="60245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344" name="Freeform 343"/>
            <p:cNvSpPr/>
            <p:nvPr/>
          </p:nvSpPr>
          <p:spPr>
            <a:xfrm>
              <a:off x="1237912" y="3364706"/>
              <a:ext cx="908757" cy="735807"/>
            </a:xfrm>
            <a:custGeom>
              <a:avLst/>
              <a:gdLst>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8452 h 738452"/>
                <a:gd name="connsiteX1" fmla="*/ 214312 w 707231"/>
                <a:gd name="connsiteY1" fmla="*/ 421745 h 738452"/>
                <a:gd name="connsiteX2" fmla="*/ 657225 w 707231"/>
                <a:gd name="connsiteY2" fmla="*/ 433652 h 738452"/>
                <a:gd name="connsiteX3" fmla="*/ 707231 w 707231"/>
                <a:gd name="connsiteY3" fmla="*/ 726545 h 738452"/>
                <a:gd name="connsiteX4" fmla="*/ 364331 w 707231"/>
                <a:gd name="connsiteY4" fmla="*/ 2645 h 738452"/>
                <a:gd name="connsiteX5" fmla="*/ 0 w 707231"/>
                <a:gd name="connsiteY5" fmla="*/ 738452 h 738452"/>
                <a:gd name="connsiteX0" fmla="*/ 102731 w 809962"/>
                <a:gd name="connsiteY0" fmla="*/ 738452 h 738452"/>
                <a:gd name="connsiteX1" fmla="*/ 317043 w 809962"/>
                <a:gd name="connsiteY1" fmla="*/ 421745 h 738452"/>
                <a:gd name="connsiteX2" fmla="*/ 759956 w 809962"/>
                <a:gd name="connsiteY2" fmla="*/ 433652 h 738452"/>
                <a:gd name="connsiteX3" fmla="*/ 809962 w 809962"/>
                <a:gd name="connsiteY3" fmla="*/ 726545 h 738452"/>
                <a:gd name="connsiteX4" fmla="*/ 467062 w 809962"/>
                <a:gd name="connsiteY4" fmla="*/ 2645 h 738452"/>
                <a:gd name="connsiteX5" fmla="*/ 102731 w 809962"/>
                <a:gd name="connsiteY5" fmla="*/ 738452 h 738452"/>
                <a:gd name="connsiteX0" fmla="*/ 102731 w 809962"/>
                <a:gd name="connsiteY0" fmla="*/ 735807 h 735807"/>
                <a:gd name="connsiteX1" fmla="*/ 317043 w 809962"/>
                <a:gd name="connsiteY1" fmla="*/ 419100 h 735807"/>
                <a:gd name="connsiteX2" fmla="*/ 759956 w 809962"/>
                <a:gd name="connsiteY2" fmla="*/ 431007 h 735807"/>
                <a:gd name="connsiteX3" fmla="*/ 809962 w 809962"/>
                <a:gd name="connsiteY3" fmla="*/ 723900 h 735807"/>
                <a:gd name="connsiteX4" fmla="*/ 467062 w 809962"/>
                <a:gd name="connsiteY4" fmla="*/ 0 h 735807"/>
                <a:gd name="connsiteX5" fmla="*/ 102731 w 809962"/>
                <a:gd name="connsiteY5" fmla="*/ 735807 h 735807"/>
                <a:gd name="connsiteX0" fmla="*/ 102731 w 908488"/>
                <a:gd name="connsiteY0" fmla="*/ 735807 h 735807"/>
                <a:gd name="connsiteX1" fmla="*/ 317043 w 908488"/>
                <a:gd name="connsiteY1" fmla="*/ 419100 h 735807"/>
                <a:gd name="connsiteX2" fmla="*/ 759956 w 908488"/>
                <a:gd name="connsiteY2" fmla="*/ 431007 h 735807"/>
                <a:gd name="connsiteX3" fmla="*/ 809962 w 908488"/>
                <a:gd name="connsiteY3" fmla="*/ 723900 h 735807"/>
                <a:gd name="connsiteX4" fmla="*/ 467062 w 908488"/>
                <a:gd name="connsiteY4" fmla="*/ 0 h 735807"/>
                <a:gd name="connsiteX5" fmla="*/ 102731 w 908488"/>
                <a:gd name="connsiteY5" fmla="*/ 735807 h 735807"/>
                <a:gd name="connsiteX0" fmla="*/ 102731 w 896093"/>
                <a:gd name="connsiteY0" fmla="*/ 735807 h 735807"/>
                <a:gd name="connsiteX1" fmla="*/ 317043 w 896093"/>
                <a:gd name="connsiteY1" fmla="*/ 419100 h 735807"/>
                <a:gd name="connsiteX2" fmla="*/ 759956 w 896093"/>
                <a:gd name="connsiteY2" fmla="*/ 431007 h 735807"/>
                <a:gd name="connsiteX3" fmla="*/ 809962 w 896093"/>
                <a:gd name="connsiteY3" fmla="*/ 723900 h 735807"/>
                <a:gd name="connsiteX4" fmla="*/ 467062 w 896093"/>
                <a:gd name="connsiteY4" fmla="*/ 0 h 735807"/>
                <a:gd name="connsiteX5" fmla="*/ 102731 w 896093"/>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757" h="735807">
                  <a:moveTo>
                    <a:pt x="102731" y="735807"/>
                  </a:moveTo>
                  <a:cubicBezTo>
                    <a:pt x="64631" y="468313"/>
                    <a:pt x="171787" y="372269"/>
                    <a:pt x="317043" y="419100"/>
                  </a:cubicBezTo>
                  <a:cubicBezTo>
                    <a:pt x="486112" y="475456"/>
                    <a:pt x="614699" y="524670"/>
                    <a:pt x="759956" y="431007"/>
                  </a:cubicBezTo>
                  <a:cubicBezTo>
                    <a:pt x="821868" y="519113"/>
                    <a:pt x="821868" y="611982"/>
                    <a:pt x="809962" y="723900"/>
                  </a:cubicBezTo>
                  <a:cubicBezTo>
                    <a:pt x="1021894" y="515937"/>
                    <a:pt x="886161" y="10319"/>
                    <a:pt x="467062" y="0"/>
                  </a:cubicBezTo>
                  <a:cubicBezTo>
                    <a:pt x="97968" y="4763"/>
                    <a:pt x="-149682" y="421482"/>
                    <a:pt x="102731" y="7358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345" name="Freeform 344"/>
            <p:cNvSpPr/>
            <p:nvPr/>
          </p:nvSpPr>
          <p:spPr>
            <a:xfrm flipH="1">
              <a:off x="3609921" y="3364706"/>
              <a:ext cx="908757" cy="735807"/>
            </a:xfrm>
            <a:custGeom>
              <a:avLst/>
              <a:gdLst>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8452 h 738452"/>
                <a:gd name="connsiteX1" fmla="*/ 214312 w 707231"/>
                <a:gd name="connsiteY1" fmla="*/ 421745 h 738452"/>
                <a:gd name="connsiteX2" fmla="*/ 657225 w 707231"/>
                <a:gd name="connsiteY2" fmla="*/ 433652 h 738452"/>
                <a:gd name="connsiteX3" fmla="*/ 707231 w 707231"/>
                <a:gd name="connsiteY3" fmla="*/ 726545 h 738452"/>
                <a:gd name="connsiteX4" fmla="*/ 364331 w 707231"/>
                <a:gd name="connsiteY4" fmla="*/ 2645 h 738452"/>
                <a:gd name="connsiteX5" fmla="*/ 0 w 707231"/>
                <a:gd name="connsiteY5" fmla="*/ 738452 h 738452"/>
                <a:gd name="connsiteX0" fmla="*/ 102731 w 809962"/>
                <a:gd name="connsiteY0" fmla="*/ 738452 h 738452"/>
                <a:gd name="connsiteX1" fmla="*/ 317043 w 809962"/>
                <a:gd name="connsiteY1" fmla="*/ 421745 h 738452"/>
                <a:gd name="connsiteX2" fmla="*/ 759956 w 809962"/>
                <a:gd name="connsiteY2" fmla="*/ 433652 h 738452"/>
                <a:gd name="connsiteX3" fmla="*/ 809962 w 809962"/>
                <a:gd name="connsiteY3" fmla="*/ 726545 h 738452"/>
                <a:gd name="connsiteX4" fmla="*/ 467062 w 809962"/>
                <a:gd name="connsiteY4" fmla="*/ 2645 h 738452"/>
                <a:gd name="connsiteX5" fmla="*/ 102731 w 809962"/>
                <a:gd name="connsiteY5" fmla="*/ 738452 h 738452"/>
                <a:gd name="connsiteX0" fmla="*/ 102731 w 809962"/>
                <a:gd name="connsiteY0" fmla="*/ 735807 h 735807"/>
                <a:gd name="connsiteX1" fmla="*/ 317043 w 809962"/>
                <a:gd name="connsiteY1" fmla="*/ 419100 h 735807"/>
                <a:gd name="connsiteX2" fmla="*/ 759956 w 809962"/>
                <a:gd name="connsiteY2" fmla="*/ 431007 h 735807"/>
                <a:gd name="connsiteX3" fmla="*/ 809962 w 809962"/>
                <a:gd name="connsiteY3" fmla="*/ 723900 h 735807"/>
                <a:gd name="connsiteX4" fmla="*/ 467062 w 809962"/>
                <a:gd name="connsiteY4" fmla="*/ 0 h 735807"/>
                <a:gd name="connsiteX5" fmla="*/ 102731 w 809962"/>
                <a:gd name="connsiteY5" fmla="*/ 735807 h 735807"/>
                <a:gd name="connsiteX0" fmla="*/ 102731 w 908488"/>
                <a:gd name="connsiteY0" fmla="*/ 735807 h 735807"/>
                <a:gd name="connsiteX1" fmla="*/ 317043 w 908488"/>
                <a:gd name="connsiteY1" fmla="*/ 419100 h 735807"/>
                <a:gd name="connsiteX2" fmla="*/ 759956 w 908488"/>
                <a:gd name="connsiteY2" fmla="*/ 431007 h 735807"/>
                <a:gd name="connsiteX3" fmla="*/ 809962 w 908488"/>
                <a:gd name="connsiteY3" fmla="*/ 723900 h 735807"/>
                <a:gd name="connsiteX4" fmla="*/ 467062 w 908488"/>
                <a:gd name="connsiteY4" fmla="*/ 0 h 735807"/>
                <a:gd name="connsiteX5" fmla="*/ 102731 w 908488"/>
                <a:gd name="connsiteY5" fmla="*/ 735807 h 735807"/>
                <a:gd name="connsiteX0" fmla="*/ 102731 w 896093"/>
                <a:gd name="connsiteY0" fmla="*/ 735807 h 735807"/>
                <a:gd name="connsiteX1" fmla="*/ 317043 w 896093"/>
                <a:gd name="connsiteY1" fmla="*/ 419100 h 735807"/>
                <a:gd name="connsiteX2" fmla="*/ 759956 w 896093"/>
                <a:gd name="connsiteY2" fmla="*/ 431007 h 735807"/>
                <a:gd name="connsiteX3" fmla="*/ 809962 w 896093"/>
                <a:gd name="connsiteY3" fmla="*/ 723900 h 735807"/>
                <a:gd name="connsiteX4" fmla="*/ 467062 w 896093"/>
                <a:gd name="connsiteY4" fmla="*/ 0 h 735807"/>
                <a:gd name="connsiteX5" fmla="*/ 102731 w 896093"/>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757" h="735807">
                  <a:moveTo>
                    <a:pt x="102731" y="735807"/>
                  </a:moveTo>
                  <a:cubicBezTo>
                    <a:pt x="64631" y="468313"/>
                    <a:pt x="171787" y="372269"/>
                    <a:pt x="317043" y="419100"/>
                  </a:cubicBezTo>
                  <a:cubicBezTo>
                    <a:pt x="486112" y="475456"/>
                    <a:pt x="614699" y="524670"/>
                    <a:pt x="759956" y="431007"/>
                  </a:cubicBezTo>
                  <a:cubicBezTo>
                    <a:pt x="821868" y="519113"/>
                    <a:pt x="821868" y="611982"/>
                    <a:pt x="809962" y="723900"/>
                  </a:cubicBezTo>
                  <a:cubicBezTo>
                    <a:pt x="1021894" y="515937"/>
                    <a:pt x="886161" y="10319"/>
                    <a:pt x="467062" y="0"/>
                  </a:cubicBezTo>
                  <a:cubicBezTo>
                    <a:pt x="97968" y="4763"/>
                    <a:pt x="-149682" y="421482"/>
                    <a:pt x="102731" y="7358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346" name="Freeform 345"/>
            <p:cNvSpPr/>
            <p:nvPr/>
          </p:nvSpPr>
          <p:spPr>
            <a:xfrm>
              <a:off x="4321969" y="4352925"/>
              <a:ext cx="709612" cy="1002506"/>
            </a:xfrm>
            <a:custGeom>
              <a:avLst/>
              <a:gdLst>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612" h="1002506">
                  <a:moveTo>
                    <a:pt x="569119" y="1002506"/>
                  </a:moveTo>
                  <a:lnTo>
                    <a:pt x="709612" y="1002506"/>
                  </a:lnTo>
                  <a:cubicBezTo>
                    <a:pt x="670719" y="616743"/>
                    <a:pt x="638969" y="438150"/>
                    <a:pt x="557212" y="252413"/>
                  </a:cubicBezTo>
                  <a:cubicBezTo>
                    <a:pt x="481012" y="176213"/>
                    <a:pt x="292893" y="142875"/>
                    <a:pt x="135731" y="95250"/>
                  </a:cubicBezTo>
                  <a:cubicBezTo>
                    <a:pt x="88106" y="46832"/>
                    <a:pt x="45244" y="19844"/>
                    <a:pt x="0" y="0"/>
                  </a:cubicBezTo>
                  <a:lnTo>
                    <a:pt x="0" y="157163"/>
                  </a:lnTo>
                  <a:lnTo>
                    <a:pt x="66675" y="211931"/>
                  </a:lnTo>
                  <a:cubicBezTo>
                    <a:pt x="193675" y="254000"/>
                    <a:pt x="313531" y="281781"/>
                    <a:pt x="447675" y="338138"/>
                  </a:cubicBezTo>
                  <a:cubicBezTo>
                    <a:pt x="535781" y="576263"/>
                    <a:pt x="557213" y="795338"/>
                    <a:pt x="569119" y="100250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347" name="Freeform 346"/>
            <p:cNvSpPr/>
            <p:nvPr/>
          </p:nvSpPr>
          <p:spPr>
            <a:xfrm>
              <a:off x="3576638" y="4345781"/>
              <a:ext cx="207168" cy="259557"/>
            </a:xfrm>
            <a:custGeom>
              <a:avLst/>
              <a:gdLst>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26193 w 207168"/>
                <a:gd name="connsiteY5"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168" h="259557">
                  <a:moveTo>
                    <a:pt x="26193" y="107157"/>
                  </a:moveTo>
                  <a:lnTo>
                    <a:pt x="0" y="259557"/>
                  </a:lnTo>
                  <a:cubicBezTo>
                    <a:pt x="36512" y="247651"/>
                    <a:pt x="80168" y="233363"/>
                    <a:pt x="145256" y="223838"/>
                  </a:cubicBezTo>
                  <a:lnTo>
                    <a:pt x="207168" y="157163"/>
                  </a:lnTo>
                  <a:lnTo>
                    <a:pt x="207168" y="0"/>
                  </a:lnTo>
                  <a:cubicBezTo>
                    <a:pt x="166687" y="24607"/>
                    <a:pt x="116681" y="53975"/>
                    <a:pt x="73818" y="100013"/>
                  </a:cubicBezTo>
                  <a:lnTo>
                    <a:pt x="26193" y="107157"/>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348" name="Freeform 347"/>
            <p:cNvSpPr/>
            <p:nvPr/>
          </p:nvSpPr>
          <p:spPr>
            <a:xfrm>
              <a:off x="3914735" y="4510088"/>
              <a:ext cx="283410" cy="847725"/>
            </a:xfrm>
            <a:custGeom>
              <a:avLst/>
              <a:gdLst>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528 w 283409"/>
                <a:gd name="connsiteY0" fmla="*/ 847725 h 847725"/>
                <a:gd name="connsiteX1" fmla="*/ 271503 w 283409"/>
                <a:gd name="connsiteY1" fmla="*/ 847725 h 847725"/>
                <a:gd name="connsiteX2" fmla="*/ 204828 w 283409"/>
                <a:gd name="connsiteY2" fmla="*/ 219075 h 847725"/>
                <a:gd name="connsiteX3" fmla="*/ 283409 w 283409"/>
                <a:gd name="connsiteY3" fmla="*/ 147637 h 847725"/>
                <a:gd name="connsiteX4" fmla="*/ 135771 w 283409"/>
                <a:gd name="connsiteY4" fmla="*/ 0 h 847725"/>
                <a:gd name="connsiteX5" fmla="*/ 40 w 283409"/>
                <a:gd name="connsiteY5" fmla="*/ 150018 h 847725"/>
                <a:gd name="connsiteX6" fmla="*/ 66715 w 283409"/>
                <a:gd name="connsiteY6" fmla="*/ 219075 h 847725"/>
                <a:gd name="connsiteX7" fmla="*/ 26234 w 283409"/>
                <a:gd name="connsiteY7" fmla="*/ 566737 h 847725"/>
                <a:gd name="connsiteX8" fmla="*/ 90528 w 283409"/>
                <a:gd name="connsiteY8" fmla="*/ 847725 h 847725"/>
                <a:gd name="connsiteX0" fmla="*/ 90532 w 283413"/>
                <a:gd name="connsiteY0" fmla="*/ 847725 h 847725"/>
                <a:gd name="connsiteX1" fmla="*/ 271507 w 283413"/>
                <a:gd name="connsiteY1" fmla="*/ 847725 h 847725"/>
                <a:gd name="connsiteX2" fmla="*/ 204832 w 283413"/>
                <a:gd name="connsiteY2" fmla="*/ 219075 h 847725"/>
                <a:gd name="connsiteX3" fmla="*/ 283413 w 283413"/>
                <a:gd name="connsiteY3" fmla="*/ 147637 h 847725"/>
                <a:gd name="connsiteX4" fmla="*/ 135775 w 283413"/>
                <a:gd name="connsiteY4" fmla="*/ 0 h 847725"/>
                <a:gd name="connsiteX5" fmla="*/ 44 w 283413"/>
                <a:gd name="connsiteY5" fmla="*/ 150018 h 847725"/>
                <a:gd name="connsiteX6" fmla="*/ 66719 w 283413"/>
                <a:gd name="connsiteY6" fmla="*/ 219075 h 847725"/>
                <a:gd name="connsiteX7" fmla="*/ 26238 w 283413"/>
                <a:gd name="connsiteY7" fmla="*/ 566737 h 847725"/>
                <a:gd name="connsiteX8" fmla="*/ 90532 w 283413"/>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10" h="847725">
                  <a:moveTo>
                    <a:pt x="90529" y="847725"/>
                  </a:moveTo>
                  <a:lnTo>
                    <a:pt x="271504" y="847725"/>
                  </a:lnTo>
                  <a:lnTo>
                    <a:pt x="204829" y="219075"/>
                  </a:lnTo>
                  <a:cubicBezTo>
                    <a:pt x="231023" y="195262"/>
                    <a:pt x="281029" y="173831"/>
                    <a:pt x="283410" y="147637"/>
                  </a:cubicBezTo>
                  <a:cubicBezTo>
                    <a:pt x="279441" y="124619"/>
                    <a:pt x="154029" y="1587"/>
                    <a:pt x="135772" y="0"/>
                  </a:cubicBezTo>
                  <a:cubicBezTo>
                    <a:pt x="111959" y="2381"/>
                    <a:pt x="-2340" y="133350"/>
                    <a:pt x="41" y="150018"/>
                  </a:cubicBezTo>
                  <a:cubicBezTo>
                    <a:pt x="-1547" y="175418"/>
                    <a:pt x="44491" y="196056"/>
                    <a:pt x="66716" y="219075"/>
                  </a:cubicBezTo>
                  <a:lnTo>
                    <a:pt x="26235" y="566737"/>
                  </a:lnTo>
                  <a:cubicBezTo>
                    <a:pt x="73860" y="643731"/>
                    <a:pt x="90529" y="696912"/>
                    <a:pt x="90529" y="84772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grpSp>
      <p:grpSp>
        <p:nvGrpSpPr>
          <p:cNvPr id="350" name="Group 349"/>
          <p:cNvGrpSpPr/>
          <p:nvPr/>
        </p:nvGrpSpPr>
        <p:grpSpPr>
          <a:xfrm>
            <a:off x="3971416" y="2347846"/>
            <a:ext cx="330407" cy="193782"/>
            <a:chOff x="652463" y="3364706"/>
            <a:chExt cx="4379118" cy="2429669"/>
          </a:xfrm>
          <a:solidFill>
            <a:schemeClr val="tx2"/>
          </a:solidFill>
        </p:grpSpPr>
        <p:sp>
          <p:nvSpPr>
            <p:cNvPr id="351" name="Freeform 350"/>
            <p:cNvSpPr/>
            <p:nvPr/>
          </p:nvSpPr>
          <p:spPr>
            <a:xfrm>
              <a:off x="1901333" y="3555840"/>
              <a:ext cx="1962309" cy="2238535"/>
            </a:xfrm>
            <a:custGeom>
              <a:avLst/>
              <a:gdLst/>
              <a:ahLst/>
              <a:cxnLst/>
              <a:rect l="l" t="t" r="r" b="b"/>
              <a:pathLst>
                <a:path w="1962309" h="2238535">
                  <a:moveTo>
                    <a:pt x="1174597" y="424767"/>
                  </a:moveTo>
                  <a:cubicBezTo>
                    <a:pt x="1152157" y="423494"/>
                    <a:pt x="1127882" y="425346"/>
                    <a:pt x="1102217" y="431960"/>
                  </a:cubicBezTo>
                  <a:cubicBezTo>
                    <a:pt x="1111742" y="466885"/>
                    <a:pt x="1153017" y="524035"/>
                    <a:pt x="1273667" y="565310"/>
                  </a:cubicBezTo>
                  <a:cubicBezTo>
                    <a:pt x="1113859" y="603410"/>
                    <a:pt x="877850" y="631985"/>
                    <a:pt x="641842" y="508160"/>
                  </a:cubicBezTo>
                  <a:cubicBezTo>
                    <a:pt x="578342" y="661618"/>
                    <a:pt x="591042" y="942077"/>
                    <a:pt x="746617" y="1101885"/>
                  </a:cubicBezTo>
                  <a:cubicBezTo>
                    <a:pt x="747675" y="1165385"/>
                    <a:pt x="748734" y="1228885"/>
                    <a:pt x="749792" y="1292385"/>
                  </a:cubicBezTo>
                  <a:lnTo>
                    <a:pt x="600567" y="1336835"/>
                  </a:lnTo>
                  <a:cubicBezTo>
                    <a:pt x="655600" y="1482885"/>
                    <a:pt x="672534" y="1578135"/>
                    <a:pt x="698992" y="1755935"/>
                  </a:cubicBezTo>
                  <a:cubicBezTo>
                    <a:pt x="856684" y="1858593"/>
                    <a:pt x="1115975" y="1872352"/>
                    <a:pt x="1276842" y="1740060"/>
                  </a:cubicBezTo>
                  <a:cubicBezTo>
                    <a:pt x="1290600" y="1628935"/>
                    <a:pt x="1320234" y="1473360"/>
                    <a:pt x="1365742" y="1340010"/>
                  </a:cubicBezTo>
                  <a:lnTo>
                    <a:pt x="1216517" y="1295560"/>
                  </a:lnTo>
                  <a:lnTo>
                    <a:pt x="1222867" y="1101885"/>
                  </a:lnTo>
                  <a:cubicBezTo>
                    <a:pt x="1326584" y="979118"/>
                    <a:pt x="1408075" y="751577"/>
                    <a:pt x="1314942" y="476410"/>
                  </a:cubicBezTo>
                  <a:cubicBezTo>
                    <a:pt x="1292717" y="460535"/>
                    <a:pt x="1241917" y="428587"/>
                    <a:pt x="1174597" y="424767"/>
                  </a:cubicBezTo>
                  <a:close/>
                  <a:moveTo>
                    <a:pt x="987917" y="160"/>
                  </a:moveTo>
                  <a:cubicBezTo>
                    <a:pt x="1455700" y="1218"/>
                    <a:pt x="1621859" y="453127"/>
                    <a:pt x="1591167" y="651035"/>
                  </a:cubicBezTo>
                  <a:cubicBezTo>
                    <a:pt x="1580584" y="865877"/>
                    <a:pt x="1474750" y="1185493"/>
                    <a:pt x="1521317" y="1276510"/>
                  </a:cubicBezTo>
                  <a:cubicBezTo>
                    <a:pt x="1599634" y="1414093"/>
                    <a:pt x="1747800" y="1345302"/>
                    <a:pt x="1889617" y="1527335"/>
                  </a:cubicBezTo>
                  <a:cubicBezTo>
                    <a:pt x="2007092" y="1703018"/>
                    <a:pt x="1949942" y="1888227"/>
                    <a:pt x="1937242" y="2235360"/>
                  </a:cubicBezTo>
                  <a:lnTo>
                    <a:pt x="1226042" y="2235360"/>
                  </a:lnTo>
                  <a:cubicBezTo>
                    <a:pt x="1217575" y="2121060"/>
                    <a:pt x="1231334" y="2006760"/>
                    <a:pt x="1248267" y="1892460"/>
                  </a:cubicBezTo>
                  <a:cubicBezTo>
                    <a:pt x="1084225" y="1957018"/>
                    <a:pt x="936059" y="1986652"/>
                    <a:pt x="718042" y="1905160"/>
                  </a:cubicBezTo>
                  <a:cubicBezTo>
                    <a:pt x="728625" y="1984535"/>
                    <a:pt x="755084" y="2111535"/>
                    <a:pt x="730742" y="2238535"/>
                  </a:cubicBezTo>
                  <a:lnTo>
                    <a:pt x="19542" y="2238535"/>
                  </a:lnTo>
                  <a:cubicBezTo>
                    <a:pt x="30125" y="2010993"/>
                    <a:pt x="-48623" y="1760615"/>
                    <a:pt x="51292" y="1555910"/>
                  </a:cubicBezTo>
                  <a:cubicBezTo>
                    <a:pt x="138075" y="1378110"/>
                    <a:pt x="332809" y="1413035"/>
                    <a:pt x="406892" y="1317785"/>
                  </a:cubicBezTo>
                  <a:cubicBezTo>
                    <a:pt x="486267" y="1236293"/>
                    <a:pt x="359267" y="859527"/>
                    <a:pt x="368792" y="597060"/>
                  </a:cubicBezTo>
                  <a:cubicBezTo>
                    <a:pt x="387842" y="242518"/>
                    <a:pt x="629142" y="-7248"/>
                    <a:pt x="987917" y="16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352" name="Freeform 351"/>
            <p:cNvSpPr/>
            <p:nvPr/>
          </p:nvSpPr>
          <p:spPr>
            <a:xfrm>
              <a:off x="652463" y="4338638"/>
              <a:ext cx="1179647" cy="1057275"/>
            </a:xfrm>
            <a:custGeom>
              <a:avLst/>
              <a:gdLst>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71700"/>
                <a:gd name="connsiteY0" fmla="*/ 1057275 h 1057275"/>
                <a:gd name="connsiteX1" fmla="*/ 1109662 w 1171700"/>
                <a:gd name="connsiteY1" fmla="*/ 1057275 h 1057275"/>
                <a:gd name="connsiteX2" fmla="*/ 1147762 w 1171700"/>
                <a:gd name="connsiteY2" fmla="*/ 781050 h 1057275"/>
                <a:gd name="connsiteX3" fmla="*/ 1114425 w 1171700"/>
                <a:gd name="connsiteY3" fmla="*/ 461962 h 1057275"/>
                <a:gd name="connsiteX4" fmla="*/ 1162050 w 1171700"/>
                <a:gd name="connsiteY4" fmla="*/ 400050 h 1057275"/>
                <a:gd name="connsiteX5" fmla="*/ 1166812 w 1171700"/>
                <a:gd name="connsiteY5" fmla="*/ 328612 h 1057275"/>
                <a:gd name="connsiteX6" fmla="*/ 1071562 w 1171700"/>
                <a:gd name="connsiteY6" fmla="*/ 247650 h 1057275"/>
                <a:gd name="connsiteX7" fmla="*/ 1009650 w 1171700"/>
                <a:gd name="connsiteY7" fmla="*/ 247650 h 1057275"/>
                <a:gd name="connsiteX8" fmla="*/ 923925 w 1171700"/>
                <a:gd name="connsiteY8" fmla="*/ 323850 h 1057275"/>
                <a:gd name="connsiteX9" fmla="*/ 914400 w 1171700"/>
                <a:gd name="connsiteY9" fmla="*/ 385762 h 1057275"/>
                <a:gd name="connsiteX10" fmla="*/ 962025 w 1171700"/>
                <a:gd name="connsiteY10" fmla="*/ 457200 h 1057275"/>
                <a:gd name="connsiteX11" fmla="*/ 919162 w 1171700"/>
                <a:gd name="connsiteY11" fmla="*/ 857250 h 1057275"/>
                <a:gd name="connsiteX12" fmla="*/ 776287 w 1171700"/>
                <a:gd name="connsiteY12" fmla="*/ 128587 h 1057275"/>
                <a:gd name="connsiteX13" fmla="*/ 776287 w 1171700"/>
                <a:gd name="connsiteY13" fmla="*/ 0 h 1057275"/>
                <a:gd name="connsiteX14" fmla="*/ 614362 w 1171700"/>
                <a:gd name="connsiteY14" fmla="*/ 128587 h 1057275"/>
                <a:gd name="connsiteX15" fmla="*/ 180975 w 1171700"/>
                <a:gd name="connsiteY15" fmla="*/ 285750 h 1057275"/>
                <a:gd name="connsiteX16" fmla="*/ 0 w 1171700"/>
                <a:gd name="connsiteY16" fmla="*/ 1057275 h 1057275"/>
                <a:gd name="connsiteX0" fmla="*/ 0 w 1177826"/>
                <a:gd name="connsiteY0" fmla="*/ 1057275 h 1057275"/>
                <a:gd name="connsiteX1" fmla="*/ 1109662 w 1177826"/>
                <a:gd name="connsiteY1" fmla="*/ 1057275 h 1057275"/>
                <a:gd name="connsiteX2" fmla="*/ 1147762 w 1177826"/>
                <a:gd name="connsiteY2" fmla="*/ 781050 h 1057275"/>
                <a:gd name="connsiteX3" fmla="*/ 1114425 w 1177826"/>
                <a:gd name="connsiteY3" fmla="*/ 461962 h 1057275"/>
                <a:gd name="connsiteX4" fmla="*/ 1162050 w 1177826"/>
                <a:gd name="connsiteY4" fmla="*/ 400050 h 1057275"/>
                <a:gd name="connsiteX5" fmla="*/ 1166812 w 1177826"/>
                <a:gd name="connsiteY5" fmla="*/ 328612 h 1057275"/>
                <a:gd name="connsiteX6" fmla="*/ 1071562 w 1177826"/>
                <a:gd name="connsiteY6" fmla="*/ 247650 h 1057275"/>
                <a:gd name="connsiteX7" fmla="*/ 1009650 w 1177826"/>
                <a:gd name="connsiteY7" fmla="*/ 247650 h 1057275"/>
                <a:gd name="connsiteX8" fmla="*/ 923925 w 1177826"/>
                <a:gd name="connsiteY8" fmla="*/ 323850 h 1057275"/>
                <a:gd name="connsiteX9" fmla="*/ 914400 w 1177826"/>
                <a:gd name="connsiteY9" fmla="*/ 385762 h 1057275"/>
                <a:gd name="connsiteX10" fmla="*/ 962025 w 1177826"/>
                <a:gd name="connsiteY10" fmla="*/ 457200 h 1057275"/>
                <a:gd name="connsiteX11" fmla="*/ 919162 w 1177826"/>
                <a:gd name="connsiteY11" fmla="*/ 857250 h 1057275"/>
                <a:gd name="connsiteX12" fmla="*/ 776287 w 1177826"/>
                <a:gd name="connsiteY12" fmla="*/ 128587 h 1057275"/>
                <a:gd name="connsiteX13" fmla="*/ 776287 w 1177826"/>
                <a:gd name="connsiteY13" fmla="*/ 0 h 1057275"/>
                <a:gd name="connsiteX14" fmla="*/ 614362 w 1177826"/>
                <a:gd name="connsiteY14" fmla="*/ 128587 h 1057275"/>
                <a:gd name="connsiteX15" fmla="*/ 180975 w 1177826"/>
                <a:gd name="connsiteY15" fmla="*/ 285750 h 1057275"/>
                <a:gd name="connsiteX16" fmla="*/ 0 w 1177826"/>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9647" h="1057275">
                  <a:moveTo>
                    <a:pt x="0" y="1057275"/>
                  </a:moveTo>
                  <a:lnTo>
                    <a:pt x="1109662" y="1057275"/>
                  </a:lnTo>
                  <a:cubicBezTo>
                    <a:pt x="1110456" y="984250"/>
                    <a:pt x="1096962" y="870744"/>
                    <a:pt x="1147762" y="781050"/>
                  </a:cubicBezTo>
                  <a:lnTo>
                    <a:pt x="1114425" y="461962"/>
                  </a:lnTo>
                  <a:lnTo>
                    <a:pt x="1162050" y="400050"/>
                  </a:lnTo>
                  <a:cubicBezTo>
                    <a:pt x="1185068" y="378618"/>
                    <a:pt x="1184274" y="342900"/>
                    <a:pt x="1166812" y="328612"/>
                  </a:cubicBezTo>
                  <a:lnTo>
                    <a:pt x="1071562" y="247650"/>
                  </a:lnTo>
                  <a:cubicBezTo>
                    <a:pt x="1050925" y="238125"/>
                    <a:pt x="1030287" y="230981"/>
                    <a:pt x="1009650" y="247650"/>
                  </a:cubicBezTo>
                  <a:lnTo>
                    <a:pt x="923925" y="323850"/>
                  </a:lnTo>
                  <a:cubicBezTo>
                    <a:pt x="894556" y="344487"/>
                    <a:pt x="898525" y="369887"/>
                    <a:pt x="914400" y="385762"/>
                  </a:cubicBezTo>
                  <a:lnTo>
                    <a:pt x="962025" y="457200"/>
                  </a:lnTo>
                  <a:lnTo>
                    <a:pt x="919162" y="857250"/>
                  </a:lnTo>
                  <a:cubicBezTo>
                    <a:pt x="852487" y="766762"/>
                    <a:pt x="657224" y="376238"/>
                    <a:pt x="776287" y="128587"/>
                  </a:cubicBezTo>
                  <a:lnTo>
                    <a:pt x="776287" y="0"/>
                  </a:lnTo>
                  <a:cubicBezTo>
                    <a:pt x="698499" y="42862"/>
                    <a:pt x="668337" y="61913"/>
                    <a:pt x="614362" y="128587"/>
                  </a:cubicBezTo>
                  <a:cubicBezTo>
                    <a:pt x="474663" y="161925"/>
                    <a:pt x="320675" y="190500"/>
                    <a:pt x="180975" y="285750"/>
                  </a:cubicBezTo>
                  <a:cubicBezTo>
                    <a:pt x="96838" y="414337"/>
                    <a:pt x="7937" y="752475"/>
                    <a:pt x="0" y="105727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354" name="Freeform 353"/>
            <p:cNvSpPr/>
            <p:nvPr/>
          </p:nvSpPr>
          <p:spPr>
            <a:xfrm>
              <a:off x="1924050" y="4338638"/>
              <a:ext cx="273844" cy="602456"/>
            </a:xfrm>
            <a:custGeom>
              <a:avLst/>
              <a:gdLst>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44" h="602456">
                  <a:moveTo>
                    <a:pt x="0" y="602456"/>
                  </a:moveTo>
                  <a:cubicBezTo>
                    <a:pt x="55562" y="545307"/>
                    <a:pt x="146845" y="492918"/>
                    <a:pt x="273844" y="452437"/>
                  </a:cubicBezTo>
                  <a:cubicBezTo>
                    <a:pt x="269875" y="346075"/>
                    <a:pt x="268288" y="244474"/>
                    <a:pt x="240506" y="133350"/>
                  </a:cubicBezTo>
                  <a:lnTo>
                    <a:pt x="197644" y="133350"/>
                  </a:lnTo>
                  <a:cubicBezTo>
                    <a:pt x="155575" y="65088"/>
                    <a:pt x="96837" y="39687"/>
                    <a:pt x="28575" y="0"/>
                  </a:cubicBezTo>
                  <a:lnTo>
                    <a:pt x="28575" y="135731"/>
                  </a:lnTo>
                  <a:cubicBezTo>
                    <a:pt x="116681" y="236537"/>
                    <a:pt x="45244" y="430212"/>
                    <a:pt x="0" y="60245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355" name="Freeform 354"/>
            <p:cNvSpPr/>
            <p:nvPr/>
          </p:nvSpPr>
          <p:spPr>
            <a:xfrm>
              <a:off x="1237912" y="3364706"/>
              <a:ext cx="908757" cy="735807"/>
            </a:xfrm>
            <a:custGeom>
              <a:avLst/>
              <a:gdLst>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8452 h 738452"/>
                <a:gd name="connsiteX1" fmla="*/ 214312 w 707231"/>
                <a:gd name="connsiteY1" fmla="*/ 421745 h 738452"/>
                <a:gd name="connsiteX2" fmla="*/ 657225 w 707231"/>
                <a:gd name="connsiteY2" fmla="*/ 433652 h 738452"/>
                <a:gd name="connsiteX3" fmla="*/ 707231 w 707231"/>
                <a:gd name="connsiteY3" fmla="*/ 726545 h 738452"/>
                <a:gd name="connsiteX4" fmla="*/ 364331 w 707231"/>
                <a:gd name="connsiteY4" fmla="*/ 2645 h 738452"/>
                <a:gd name="connsiteX5" fmla="*/ 0 w 707231"/>
                <a:gd name="connsiteY5" fmla="*/ 738452 h 738452"/>
                <a:gd name="connsiteX0" fmla="*/ 102731 w 809962"/>
                <a:gd name="connsiteY0" fmla="*/ 738452 h 738452"/>
                <a:gd name="connsiteX1" fmla="*/ 317043 w 809962"/>
                <a:gd name="connsiteY1" fmla="*/ 421745 h 738452"/>
                <a:gd name="connsiteX2" fmla="*/ 759956 w 809962"/>
                <a:gd name="connsiteY2" fmla="*/ 433652 h 738452"/>
                <a:gd name="connsiteX3" fmla="*/ 809962 w 809962"/>
                <a:gd name="connsiteY3" fmla="*/ 726545 h 738452"/>
                <a:gd name="connsiteX4" fmla="*/ 467062 w 809962"/>
                <a:gd name="connsiteY4" fmla="*/ 2645 h 738452"/>
                <a:gd name="connsiteX5" fmla="*/ 102731 w 809962"/>
                <a:gd name="connsiteY5" fmla="*/ 738452 h 738452"/>
                <a:gd name="connsiteX0" fmla="*/ 102731 w 809962"/>
                <a:gd name="connsiteY0" fmla="*/ 735807 h 735807"/>
                <a:gd name="connsiteX1" fmla="*/ 317043 w 809962"/>
                <a:gd name="connsiteY1" fmla="*/ 419100 h 735807"/>
                <a:gd name="connsiteX2" fmla="*/ 759956 w 809962"/>
                <a:gd name="connsiteY2" fmla="*/ 431007 h 735807"/>
                <a:gd name="connsiteX3" fmla="*/ 809962 w 809962"/>
                <a:gd name="connsiteY3" fmla="*/ 723900 h 735807"/>
                <a:gd name="connsiteX4" fmla="*/ 467062 w 809962"/>
                <a:gd name="connsiteY4" fmla="*/ 0 h 735807"/>
                <a:gd name="connsiteX5" fmla="*/ 102731 w 809962"/>
                <a:gd name="connsiteY5" fmla="*/ 735807 h 735807"/>
                <a:gd name="connsiteX0" fmla="*/ 102731 w 908488"/>
                <a:gd name="connsiteY0" fmla="*/ 735807 h 735807"/>
                <a:gd name="connsiteX1" fmla="*/ 317043 w 908488"/>
                <a:gd name="connsiteY1" fmla="*/ 419100 h 735807"/>
                <a:gd name="connsiteX2" fmla="*/ 759956 w 908488"/>
                <a:gd name="connsiteY2" fmla="*/ 431007 h 735807"/>
                <a:gd name="connsiteX3" fmla="*/ 809962 w 908488"/>
                <a:gd name="connsiteY3" fmla="*/ 723900 h 735807"/>
                <a:gd name="connsiteX4" fmla="*/ 467062 w 908488"/>
                <a:gd name="connsiteY4" fmla="*/ 0 h 735807"/>
                <a:gd name="connsiteX5" fmla="*/ 102731 w 908488"/>
                <a:gd name="connsiteY5" fmla="*/ 735807 h 735807"/>
                <a:gd name="connsiteX0" fmla="*/ 102731 w 896093"/>
                <a:gd name="connsiteY0" fmla="*/ 735807 h 735807"/>
                <a:gd name="connsiteX1" fmla="*/ 317043 w 896093"/>
                <a:gd name="connsiteY1" fmla="*/ 419100 h 735807"/>
                <a:gd name="connsiteX2" fmla="*/ 759956 w 896093"/>
                <a:gd name="connsiteY2" fmla="*/ 431007 h 735807"/>
                <a:gd name="connsiteX3" fmla="*/ 809962 w 896093"/>
                <a:gd name="connsiteY3" fmla="*/ 723900 h 735807"/>
                <a:gd name="connsiteX4" fmla="*/ 467062 w 896093"/>
                <a:gd name="connsiteY4" fmla="*/ 0 h 735807"/>
                <a:gd name="connsiteX5" fmla="*/ 102731 w 896093"/>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757" h="735807">
                  <a:moveTo>
                    <a:pt x="102731" y="735807"/>
                  </a:moveTo>
                  <a:cubicBezTo>
                    <a:pt x="64631" y="468313"/>
                    <a:pt x="171787" y="372269"/>
                    <a:pt x="317043" y="419100"/>
                  </a:cubicBezTo>
                  <a:cubicBezTo>
                    <a:pt x="486112" y="475456"/>
                    <a:pt x="614699" y="524670"/>
                    <a:pt x="759956" y="431007"/>
                  </a:cubicBezTo>
                  <a:cubicBezTo>
                    <a:pt x="821868" y="519113"/>
                    <a:pt x="821868" y="611982"/>
                    <a:pt x="809962" y="723900"/>
                  </a:cubicBezTo>
                  <a:cubicBezTo>
                    <a:pt x="1021894" y="515937"/>
                    <a:pt x="886161" y="10319"/>
                    <a:pt x="467062" y="0"/>
                  </a:cubicBezTo>
                  <a:cubicBezTo>
                    <a:pt x="97968" y="4763"/>
                    <a:pt x="-149682" y="421482"/>
                    <a:pt x="102731" y="7358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356" name="Freeform 355"/>
            <p:cNvSpPr/>
            <p:nvPr/>
          </p:nvSpPr>
          <p:spPr>
            <a:xfrm flipH="1">
              <a:off x="3609921" y="3364706"/>
              <a:ext cx="908757" cy="735807"/>
            </a:xfrm>
            <a:custGeom>
              <a:avLst/>
              <a:gdLst>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8452 h 738452"/>
                <a:gd name="connsiteX1" fmla="*/ 214312 w 707231"/>
                <a:gd name="connsiteY1" fmla="*/ 421745 h 738452"/>
                <a:gd name="connsiteX2" fmla="*/ 657225 w 707231"/>
                <a:gd name="connsiteY2" fmla="*/ 433652 h 738452"/>
                <a:gd name="connsiteX3" fmla="*/ 707231 w 707231"/>
                <a:gd name="connsiteY3" fmla="*/ 726545 h 738452"/>
                <a:gd name="connsiteX4" fmla="*/ 364331 w 707231"/>
                <a:gd name="connsiteY4" fmla="*/ 2645 h 738452"/>
                <a:gd name="connsiteX5" fmla="*/ 0 w 707231"/>
                <a:gd name="connsiteY5" fmla="*/ 738452 h 738452"/>
                <a:gd name="connsiteX0" fmla="*/ 102731 w 809962"/>
                <a:gd name="connsiteY0" fmla="*/ 738452 h 738452"/>
                <a:gd name="connsiteX1" fmla="*/ 317043 w 809962"/>
                <a:gd name="connsiteY1" fmla="*/ 421745 h 738452"/>
                <a:gd name="connsiteX2" fmla="*/ 759956 w 809962"/>
                <a:gd name="connsiteY2" fmla="*/ 433652 h 738452"/>
                <a:gd name="connsiteX3" fmla="*/ 809962 w 809962"/>
                <a:gd name="connsiteY3" fmla="*/ 726545 h 738452"/>
                <a:gd name="connsiteX4" fmla="*/ 467062 w 809962"/>
                <a:gd name="connsiteY4" fmla="*/ 2645 h 738452"/>
                <a:gd name="connsiteX5" fmla="*/ 102731 w 809962"/>
                <a:gd name="connsiteY5" fmla="*/ 738452 h 738452"/>
                <a:gd name="connsiteX0" fmla="*/ 102731 w 809962"/>
                <a:gd name="connsiteY0" fmla="*/ 735807 h 735807"/>
                <a:gd name="connsiteX1" fmla="*/ 317043 w 809962"/>
                <a:gd name="connsiteY1" fmla="*/ 419100 h 735807"/>
                <a:gd name="connsiteX2" fmla="*/ 759956 w 809962"/>
                <a:gd name="connsiteY2" fmla="*/ 431007 h 735807"/>
                <a:gd name="connsiteX3" fmla="*/ 809962 w 809962"/>
                <a:gd name="connsiteY3" fmla="*/ 723900 h 735807"/>
                <a:gd name="connsiteX4" fmla="*/ 467062 w 809962"/>
                <a:gd name="connsiteY4" fmla="*/ 0 h 735807"/>
                <a:gd name="connsiteX5" fmla="*/ 102731 w 809962"/>
                <a:gd name="connsiteY5" fmla="*/ 735807 h 735807"/>
                <a:gd name="connsiteX0" fmla="*/ 102731 w 908488"/>
                <a:gd name="connsiteY0" fmla="*/ 735807 h 735807"/>
                <a:gd name="connsiteX1" fmla="*/ 317043 w 908488"/>
                <a:gd name="connsiteY1" fmla="*/ 419100 h 735807"/>
                <a:gd name="connsiteX2" fmla="*/ 759956 w 908488"/>
                <a:gd name="connsiteY2" fmla="*/ 431007 h 735807"/>
                <a:gd name="connsiteX3" fmla="*/ 809962 w 908488"/>
                <a:gd name="connsiteY3" fmla="*/ 723900 h 735807"/>
                <a:gd name="connsiteX4" fmla="*/ 467062 w 908488"/>
                <a:gd name="connsiteY4" fmla="*/ 0 h 735807"/>
                <a:gd name="connsiteX5" fmla="*/ 102731 w 908488"/>
                <a:gd name="connsiteY5" fmla="*/ 735807 h 735807"/>
                <a:gd name="connsiteX0" fmla="*/ 102731 w 896093"/>
                <a:gd name="connsiteY0" fmla="*/ 735807 h 735807"/>
                <a:gd name="connsiteX1" fmla="*/ 317043 w 896093"/>
                <a:gd name="connsiteY1" fmla="*/ 419100 h 735807"/>
                <a:gd name="connsiteX2" fmla="*/ 759956 w 896093"/>
                <a:gd name="connsiteY2" fmla="*/ 431007 h 735807"/>
                <a:gd name="connsiteX3" fmla="*/ 809962 w 896093"/>
                <a:gd name="connsiteY3" fmla="*/ 723900 h 735807"/>
                <a:gd name="connsiteX4" fmla="*/ 467062 w 896093"/>
                <a:gd name="connsiteY4" fmla="*/ 0 h 735807"/>
                <a:gd name="connsiteX5" fmla="*/ 102731 w 896093"/>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757" h="735807">
                  <a:moveTo>
                    <a:pt x="102731" y="735807"/>
                  </a:moveTo>
                  <a:cubicBezTo>
                    <a:pt x="64631" y="468313"/>
                    <a:pt x="171787" y="372269"/>
                    <a:pt x="317043" y="419100"/>
                  </a:cubicBezTo>
                  <a:cubicBezTo>
                    <a:pt x="486112" y="475456"/>
                    <a:pt x="614699" y="524670"/>
                    <a:pt x="759956" y="431007"/>
                  </a:cubicBezTo>
                  <a:cubicBezTo>
                    <a:pt x="821868" y="519113"/>
                    <a:pt x="821868" y="611982"/>
                    <a:pt x="809962" y="723900"/>
                  </a:cubicBezTo>
                  <a:cubicBezTo>
                    <a:pt x="1021894" y="515937"/>
                    <a:pt x="886161" y="10319"/>
                    <a:pt x="467062" y="0"/>
                  </a:cubicBezTo>
                  <a:cubicBezTo>
                    <a:pt x="97968" y="4763"/>
                    <a:pt x="-149682" y="421482"/>
                    <a:pt x="102731" y="7358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357" name="Freeform 356"/>
            <p:cNvSpPr/>
            <p:nvPr/>
          </p:nvSpPr>
          <p:spPr>
            <a:xfrm>
              <a:off x="4321969" y="4352925"/>
              <a:ext cx="709612" cy="1002506"/>
            </a:xfrm>
            <a:custGeom>
              <a:avLst/>
              <a:gdLst>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612" h="1002506">
                  <a:moveTo>
                    <a:pt x="569119" y="1002506"/>
                  </a:moveTo>
                  <a:lnTo>
                    <a:pt x="709612" y="1002506"/>
                  </a:lnTo>
                  <a:cubicBezTo>
                    <a:pt x="670719" y="616743"/>
                    <a:pt x="638969" y="438150"/>
                    <a:pt x="557212" y="252413"/>
                  </a:cubicBezTo>
                  <a:cubicBezTo>
                    <a:pt x="481012" y="176213"/>
                    <a:pt x="292893" y="142875"/>
                    <a:pt x="135731" y="95250"/>
                  </a:cubicBezTo>
                  <a:cubicBezTo>
                    <a:pt x="88106" y="46832"/>
                    <a:pt x="45244" y="19844"/>
                    <a:pt x="0" y="0"/>
                  </a:cubicBezTo>
                  <a:lnTo>
                    <a:pt x="0" y="157163"/>
                  </a:lnTo>
                  <a:lnTo>
                    <a:pt x="66675" y="211931"/>
                  </a:lnTo>
                  <a:cubicBezTo>
                    <a:pt x="193675" y="254000"/>
                    <a:pt x="313531" y="281781"/>
                    <a:pt x="447675" y="338138"/>
                  </a:cubicBezTo>
                  <a:cubicBezTo>
                    <a:pt x="535781" y="576263"/>
                    <a:pt x="557213" y="795338"/>
                    <a:pt x="569119" y="100250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360" name="Freeform 359"/>
            <p:cNvSpPr/>
            <p:nvPr/>
          </p:nvSpPr>
          <p:spPr>
            <a:xfrm>
              <a:off x="3576638" y="4345781"/>
              <a:ext cx="207168" cy="259557"/>
            </a:xfrm>
            <a:custGeom>
              <a:avLst/>
              <a:gdLst>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26193 w 207168"/>
                <a:gd name="connsiteY5"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168" h="259557">
                  <a:moveTo>
                    <a:pt x="26193" y="107157"/>
                  </a:moveTo>
                  <a:lnTo>
                    <a:pt x="0" y="259557"/>
                  </a:lnTo>
                  <a:cubicBezTo>
                    <a:pt x="36512" y="247651"/>
                    <a:pt x="80168" y="233363"/>
                    <a:pt x="145256" y="223838"/>
                  </a:cubicBezTo>
                  <a:lnTo>
                    <a:pt x="207168" y="157163"/>
                  </a:lnTo>
                  <a:lnTo>
                    <a:pt x="207168" y="0"/>
                  </a:lnTo>
                  <a:cubicBezTo>
                    <a:pt x="166687" y="24607"/>
                    <a:pt x="116681" y="53975"/>
                    <a:pt x="73818" y="100013"/>
                  </a:cubicBezTo>
                  <a:lnTo>
                    <a:pt x="26193" y="107157"/>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362" name="Freeform 361"/>
            <p:cNvSpPr/>
            <p:nvPr/>
          </p:nvSpPr>
          <p:spPr>
            <a:xfrm>
              <a:off x="3914735" y="4510088"/>
              <a:ext cx="283410" cy="847725"/>
            </a:xfrm>
            <a:custGeom>
              <a:avLst/>
              <a:gdLst>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528 w 283409"/>
                <a:gd name="connsiteY0" fmla="*/ 847725 h 847725"/>
                <a:gd name="connsiteX1" fmla="*/ 271503 w 283409"/>
                <a:gd name="connsiteY1" fmla="*/ 847725 h 847725"/>
                <a:gd name="connsiteX2" fmla="*/ 204828 w 283409"/>
                <a:gd name="connsiteY2" fmla="*/ 219075 h 847725"/>
                <a:gd name="connsiteX3" fmla="*/ 283409 w 283409"/>
                <a:gd name="connsiteY3" fmla="*/ 147637 h 847725"/>
                <a:gd name="connsiteX4" fmla="*/ 135771 w 283409"/>
                <a:gd name="connsiteY4" fmla="*/ 0 h 847725"/>
                <a:gd name="connsiteX5" fmla="*/ 40 w 283409"/>
                <a:gd name="connsiteY5" fmla="*/ 150018 h 847725"/>
                <a:gd name="connsiteX6" fmla="*/ 66715 w 283409"/>
                <a:gd name="connsiteY6" fmla="*/ 219075 h 847725"/>
                <a:gd name="connsiteX7" fmla="*/ 26234 w 283409"/>
                <a:gd name="connsiteY7" fmla="*/ 566737 h 847725"/>
                <a:gd name="connsiteX8" fmla="*/ 90528 w 283409"/>
                <a:gd name="connsiteY8" fmla="*/ 847725 h 847725"/>
                <a:gd name="connsiteX0" fmla="*/ 90532 w 283413"/>
                <a:gd name="connsiteY0" fmla="*/ 847725 h 847725"/>
                <a:gd name="connsiteX1" fmla="*/ 271507 w 283413"/>
                <a:gd name="connsiteY1" fmla="*/ 847725 h 847725"/>
                <a:gd name="connsiteX2" fmla="*/ 204832 w 283413"/>
                <a:gd name="connsiteY2" fmla="*/ 219075 h 847725"/>
                <a:gd name="connsiteX3" fmla="*/ 283413 w 283413"/>
                <a:gd name="connsiteY3" fmla="*/ 147637 h 847725"/>
                <a:gd name="connsiteX4" fmla="*/ 135775 w 283413"/>
                <a:gd name="connsiteY4" fmla="*/ 0 h 847725"/>
                <a:gd name="connsiteX5" fmla="*/ 44 w 283413"/>
                <a:gd name="connsiteY5" fmla="*/ 150018 h 847725"/>
                <a:gd name="connsiteX6" fmla="*/ 66719 w 283413"/>
                <a:gd name="connsiteY6" fmla="*/ 219075 h 847725"/>
                <a:gd name="connsiteX7" fmla="*/ 26238 w 283413"/>
                <a:gd name="connsiteY7" fmla="*/ 566737 h 847725"/>
                <a:gd name="connsiteX8" fmla="*/ 90532 w 283413"/>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10" h="847725">
                  <a:moveTo>
                    <a:pt x="90529" y="847725"/>
                  </a:moveTo>
                  <a:lnTo>
                    <a:pt x="271504" y="847725"/>
                  </a:lnTo>
                  <a:lnTo>
                    <a:pt x="204829" y="219075"/>
                  </a:lnTo>
                  <a:cubicBezTo>
                    <a:pt x="231023" y="195262"/>
                    <a:pt x="281029" y="173831"/>
                    <a:pt x="283410" y="147637"/>
                  </a:cubicBezTo>
                  <a:cubicBezTo>
                    <a:pt x="279441" y="124619"/>
                    <a:pt x="154029" y="1587"/>
                    <a:pt x="135772" y="0"/>
                  </a:cubicBezTo>
                  <a:cubicBezTo>
                    <a:pt x="111959" y="2381"/>
                    <a:pt x="-2340" y="133350"/>
                    <a:pt x="41" y="150018"/>
                  </a:cubicBezTo>
                  <a:cubicBezTo>
                    <a:pt x="-1547" y="175418"/>
                    <a:pt x="44491" y="196056"/>
                    <a:pt x="66716" y="219075"/>
                  </a:cubicBezTo>
                  <a:lnTo>
                    <a:pt x="26235" y="566737"/>
                  </a:lnTo>
                  <a:cubicBezTo>
                    <a:pt x="73860" y="643731"/>
                    <a:pt x="90529" y="696912"/>
                    <a:pt x="90529" y="84772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grpSp>
      <p:sp>
        <p:nvSpPr>
          <p:cNvPr id="363" name="TextBox 362"/>
          <p:cNvSpPr txBox="1">
            <a:spLocks/>
          </p:cNvSpPr>
          <p:nvPr/>
        </p:nvSpPr>
        <p:spPr>
          <a:xfrm>
            <a:off x="3824219" y="3234111"/>
            <a:ext cx="1111765" cy="724370"/>
          </a:xfrm>
          <a:prstGeom prst="rect">
            <a:avLst/>
          </a:prstGeom>
          <a:solidFill>
            <a:schemeClr val="accent6">
              <a:lumMod val="20000"/>
              <a:lumOff val="80000"/>
            </a:schemeClr>
          </a:solidFill>
          <a:ln>
            <a:solidFill>
              <a:srgbClr val="2C7876"/>
            </a:solidFill>
          </a:ln>
        </p:spPr>
        <p:txBody>
          <a:bodyPr vert="horz" wrap="square" lIns="60005" tIns="60005" rIns="60005" bIns="60005" rtlCol="0" anchor="t" anchorCtr="0">
            <a:noAutofit/>
          </a:bodyPr>
          <a:lstStyle>
            <a:defPPr>
              <a:defRPr lang="en-US"/>
            </a:defPPr>
            <a:lvl1pPr lvl="0" indent="0" defTabSz="913526" fontAlgn="base">
              <a:spcBef>
                <a:spcPct val="0"/>
              </a:spcBef>
              <a:spcAft>
                <a:spcPct val="0"/>
              </a:spcAft>
              <a:buClr>
                <a:srgbClr val="004185"/>
              </a:buClr>
              <a:defRPr sz="1400" b="1" baseline="0">
                <a:solidFill>
                  <a:srgbClr val="004185"/>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ctr"/>
            <a:endParaRPr lang="en-US" sz="1100" dirty="0" smtClean="0">
              <a:solidFill>
                <a:srgbClr val="FF0000"/>
              </a:solidFill>
            </a:endParaRPr>
          </a:p>
          <a:p>
            <a:pPr algn="ctr"/>
            <a:r>
              <a:rPr lang="en-US" sz="1100" dirty="0" smtClean="0">
                <a:solidFill>
                  <a:srgbClr val="FF0000"/>
                </a:solidFill>
              </a:rPr>
              <a:t>Customer Cluster</a:t>
            </a:r>
            <a:r>
              <a:rPr lang="en-US" sz="1100" dirty="0" smtClean="0"/>
              <a:t> </a:t>
            </a:r>
            <a:r>
              <a:rPr lang="en-US" sz="1100" dirty="0" smtClean="0">
                <a:solidFill>
                  <a:srgbClr val="FF0000"/>
                </a:solidFill>
              </a:rPr>
              <a:t>*</a:t>
            </a:r>
            <a:r>
              <a:rPr lang="en-US" sz="1100" dirty="0" smtClean="0"/>
              <a:t> Service Delivery Manager</a:t>
            </a:r>
            <a:endParaRPr lang="en-US" sz="1100" dirty="0"/>
          </a:p>
        </p:txBody>
      </p:sp>
      <p:sp>
        <p:nvSpPr>
          <p:cNvPr id="365" name="TextBox 364"/>
          <p:cNvSpPr txBox="1">
            <a:spLocks/>
          </p:cNvSpPr>
          <p:nvPr/>
        </p:nvSpPr>
        <p:spPr>
          <a:xfrm>
            <a:off x="4721006" y="3963669"/>
            <a:ext cx="1823794" cy="375664"/>
          </a:xfrm>
          <a:prstGeom prst="rect">
            <a:avLst/>
          </a:prstGeom>
          <a:solidFill>
            <a:schemeClr val="accent6">
              <a:lumMod val="20000"/>
              <a:lumOff val="80000"/>
            </a:schemeClr>
          </a:solidFill>
          <a:ln>
            <a:solidFill>
              <a:srgbClr val="2C7876"/>
            </a:solidFill>
          </a:ln>
          <a:scene3d>
            <a:camera prst="orthographicFront">
              <a:rot lat="0" lon="0" rev="5400000"/>
            </a:camera>
            <a:lightRig rig="threePt" dir="t"/>
          </a:scene3d>
        </p:spPr>
        <p:txBody>
          <a:bodyPr vert="horz" wrap="square" lIns="60005" tIns="60005" rIns="60005" bIns="60005" rtlCol="0" anchor="t" anchorCtr="0">
            <a:noAutofit/>
          </a:bodyPr>
          <a:lstStyle>
            <a:defPPr>
              <a:defRPr lang="en-US"/>
            </a:defPPr>
            <a:lvl1pPr lvl="0" indent="0" algn="ctr" defTabSz="913526" fontAlgn="base">
              <a:spcBef>
                <a:spcPct val="0"/>
              </a:spcBef>
              <a:spcAft>
                <a:spcPct val="0"/>
              </a:spcAft>
              <a:buClr>
                <a:srgbClr val="004185"/>
              </a:buClr>
              <a:defRPr sz="1000" b="1" baseline="0">
                <a:solidFill>
                  <a:srgbClr val="004185"/>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dirty="0"/>
              <a:t>Change and Configuration </a:t>
            </a:r>
          </a:p>
          <a:p>
            <a:r>
              <a:rPr lang="en-US" dirty="0"/>
              <a:t>Management</a:t>
            </a:r>
          </a:p>
          <a:p>
            <a:endParaRPr lang="en-US" dirty="0"/>
          </a:p>
          <a:p>
            <a:endParaRPr lang="en-US" dirty="0"/>
          </a:p>
        </p:txBody>
      </p:sp>
      <p:sp>
        <p:nvSpPr>
          <p:cNvPr id="366" name="TextBox 365"/>
          <p:cNvSpPr txBox="1">
            <a:spLocks/>
          </p:cNvSpPr>
          <p:nvPr/>
        </p:nvSpPr>
        <p:spPr>
          <a:xfrm>
            <a:off x="5108464" y="3965540"/>
            <a:ext cx="1828800" cy="375664"/>
          </a:xfrm>
          <a:prstGeom prst="rect">
            <a:avLst/>
          </a:prstGeom>
          <a:solidFill>
            <a:schemeClr val="accent6">
              <a:lumMod val="20000"/>
              <a:lumOff val="80000"/>
            </a:schemeClr>
          </a:solidFill>
          <a:ln>
            <a:solidFill>
              <a:srgbClr val="2C7876"/>
            </a:solidFill>
          </a:ln>
          <a:scene3d>
            <a:camera prst="orthographicFront">
              <a:rot lat="0" lon="0" rev="5400000"/>
            </a:camera>
            <a:lightRig rig="threePt" dir="t"/>
          </a:scene3d>
        </p:spPr>
        <p:txBody>
          <a:bodyPr vert="horz" wrap="square" lIns="60005" tIns="60005" rIns="60005" bIns="60005" rtlCol="0" anchor="t" anchorCtr="0">
            <a:noAutofit/>
          </a:bodyPr>
          <a:lstStyle>
            <a:defPPr>
              <a:defRPr lang="en-US"/>
            </a:defPPr>
            <a:lvl1pPr lvl="0" indent="0" algn="ctr" defTabSz="913526" fontAlgn="base">
              <a:spcBef>
                <a:spcPct val="0"/>
              </a:spcBef>
              <a:spcAft>
                <a:spcPct val="0"/>
              </a:spcAft>
              <a:buClr>
                <a:srgbClr val="004185"/>
              </a:buClr>
              <a:defRPr sz="1000" b="1" baseline="0">
                <a:solidFill>
                  <a:srgbClr val="004185"/>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dirty="0"/>
              <a:t>Service Provider  Performance Management</a:t>
            </a:r>
          </a:p>
        </p:txBody>
      </p:sp>
      <p:sp>
        <p:nvSpPr>
          <p:cNvPr id="367" name="TextBox 366"/>
          <p:cNvSpPr txBox="1">
            <a:spLocks/>
          </p:cNvSpPr>
          <p:nvPr/>
        </p:nvSpPr>
        <p:spPr>
          <a:xfrm>
            <a:off x="3784075" y="4084446"/>
            <a:ext cx="1151909" cy="989052"/>
          </a:xfrm>
          <a:prstGeom prst="rect">
            <a:avLst/>
          </a:prstGeom>
          <a:solidFill>
            <a:schemeClr val="accent6">
              <a:lumMod val="20000"/>
              <a:lumOff val="80000"/>
            </a:schemeClr>
          </a:solidFill>
          <a:ln>
            <a:solidFill>
              <a:srgbClr val="2C7876"/>
            </a:solidFill>
          </a:ln>
        </p:spPr>
        <p:txBody>
          <a:bodyPr vert="horz" wrap="square" lIns="60005" tIns="60005" rIns="60005" bIns="60005" rtlCol="0" anchor="t" anchorCtr="0">
            <a:noAutofit/>
          </a:bodyPr>
          <a:lstStyle>
            <a:defPPr>
              <a:defRPr lang="en-US"/>
            </a:defPPr>
            <a:lvl1pPr lvl="0" indent="0" defTabSz="913526" fontAlgn="base">
              <a:spcBef>
                <a:spcPct val="0"/>
              </a:spcBef>
              <a:spcAft>
                <a:spcPct val="0"/>
              </a:spcAft>
              <a:buClr>
                <a:srgbClr val="004185"/>
              </a:buClr>
              <a:defRPr sz="1400" b="1" baseline="0">
                <a:solidFill>
                  <a:srgbClr val="004185"/>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endParaRPr lang="en-US" sz="1000" dirty="0" smtClean="0">
              <a:solidFill>
                <a:srgbClr val="FF0000"/>
              </a:solidFill>
            </a:endParaRPr>
          </a:p>
          <a:p>
            <a:r>
              <a:rPr lang="en-US" sz="1000" dirty="0" smtClean="0">
                <a:solidFill>
                  <a:srgbClr val="FF0000"/>
                </a:solidFill>
              </a:rPr>
              <a:t>Customer Cluster *</a:t>
            </a:r>
            <a:r>
              <a:rPr lang="en-US" sz="1000" dirty="0" smtClean="0"/>
              <a:t>Incident , Problem  and Continual </a:t>
            </a:r>
          </a:p>
          <a:p>
            <a:r>
              <a:rPr lang="en-US" sz="1000" dirty="0" smtClean="0"/>
              <a:t>Improvement Management</a:t>
            </a:r>
            <a:endParaRPr lang="en-US" sz="1100" dirty="0"/>
          </a:p>
        </p:txBody>
      </p:sp>
      <p:sp>
        <p:nvSpPr>
          <p:cNvPr id="368" name="TextBox 367"/>
          <p:cNvSpPr txBox="1">
            <a:spLocks/>
          </p:cNvSpPr>
          <p:nvPr/>
        </p:nvSpPr>
        <p:spPr>
          <a:xfrm>
            <a:off x="5053840" y="3234111"/>
            <a:ext cx="402270" cy="1837123"/>
          </a:xfrm>
          <a:prstGeom prst="rect">
            <a:avLst/>
          </a:prstGeom>
          <a:solidFill>
            <a:schemeClr val="accent6">
              <a:lumMod val="40000"/>
              <a:lumOff val="60000"/>
              <a:alpha val="0"/>
            </a:schemeClr>
          </a:solidFill>
          <a:ln>
            <a:solidFill>
              <a:srgbClr val="2C7876"/>
            </a:solidFill>
          </a:ln>
        </p:spPr>
        <p:txBody>
          <a:bodyPr vert="vert270" wrap="square" lIns="60005" tIns="60005" rIns="60005" bIns="60005" rtlCol="0" anchor="ctr" anchorCtr="0">
            <a:noAutofit/>
          </a:bodyPr>
          <a:lstStyle>
            <a:defPPr>
              <a:defRPr lang="en-US"/>
            </a:defPPr>
            <a:lvl1pPr lvl="0" indent="0" algn="ctr" defTabSz="913526" fontAlgn="base">
              <a:spcBef>
                <a:spcPct val="0"/>
              </a:spcBef>
              <a:spcAft>
                <a:spcPct val="0"/>
              </a:spcAft>
              <a:buClr>
                <a:srgbClr val="004185"/>
              </a:buClr>
              <a:defRPr sz="1100" b="1" baseline="0">
                <a:solidFill>
                  <a:srgbClr val="FF0000"/>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dirty="0"/>
              <a:t>Customer Cluster </a:t>
            </a:r>
          </a:p>
          <a:p>
            <a:r>
              <a:rPr lang="en-US" dirty="0" smtClean="0"/>
              <a:t>*</a:t>
            </a:r>
            <a:r>
              <a:rPr lang="en-US" dirty="0" smtClean="0">
                <a:solidFill>
                  <a:srgbClr val="1F497D"/>
                </a:solidFill>
              </a:rPr>
              <a:t> Project </a:t>
            </a:r>
            <a:r>
              <a:rPr lang="en-US" dirty="0">
                <a:solidFill>
                  <a:srgbClr val="1F497D"/>
                </a:solidFill>
              </a:rPr>
              <a:t>Management</a:t>
            </a:r>
          </a:p>
        </p:txBody>
      </p:sp>
      <p:sp>
        <p:nvSpPr>
          <p:cNvPr id="381" name="Rectangle 380"/>
          <p:cNvSpPr/>
          <p:nvPr/>
        </p:nvSpPr>
        <p:spPr>
          <a:xfrm>
            <a:off x="7279590" y="2934745"/>
            <a:ext cx="1816324" cy="171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prstClr val="white"/>
                </a:solidFill>
              </a:rPr>
              <a:t>DOC – Data Center Operations Centre</a:t>
            </a:r>
            <a:endParaRPr lang="en-US" sz="800" b="1" dirty="0">
              <a:solidFill>
                <a:prstClr val="white"/>
              </a:solidFill>
            </a:endParaRPr>
          </a:p>
        </p:txBody>
      </p:sp>
      <p:sp>
        <p:nvSpPr>
          <p:cNvPr id="382" name="Rectangle 381"/>
          <p:cNvSpPr/>
          <p:nvPr/>
        </p:nvSpPr>
        <p:spPr>
          <a:xfrm>
            <a:off x="7279590" y="3532580"/>
            <a:ext cx="1816324" cy="14843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prstClr val="white"/>
                </a:solidFill>
              </a:rPr>
              <a:t>NOC – Network Operations Centre</a:t>
            </a:r>
            <a:endParaRPr lang="en-US" sz="800" b="1" dirty="0">
              <a:solidFill>
                <a:prstClr val="white"/>
              </a:solidFill>
            </a:endParaRPr>
          </a:p>
        </p:txBody>
      </p:sp>
      <p:sp>
        <p:nvSpPr>
          <p:cNvPr id="383" name="Rectangle 382"/>
          <p:cNvSpPr/>
          <p:nvPr/>
        </p:nvSpPr>
        <p:spPr>
          <a:xfrm>
            <a:off x="7705990" y="2894104"/>
            <a:ext cx="2929359" cy="130633"/>
          </a:xfrm>
          <a:prstGeom prst="rect">
            <a:avLst/>
          </a:prstGeom>
          <a:solidFill>
            <a:srgbClr val="002060"/>
          </a:solidFill>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prstClr val="white"/>
                </a:solidFill>
              </a:rPr>
              <a:t>SOC – Security Operations Centre</a:t>
            </a:r>
            <a:endParaRPr lang="en-US" sz="800" b="1" dirty="0">
              <a:solidFill>
                <a:prstClr val="white"/>
              </a:solidFill>
            </a:endParaRPr>
          </a:p>
        </p:txBody>
      </p:sp>
      <p:sp>
        <p:nvSpPr>
          <p:cNvPr id="378" name="TextBox 377"/>
          <p:cNvSpPr txBox="1">
            <a:spLocks/>
          </p:cNvSpPr>
          <p:nvPr/>
        </p:nvSpPr>
        <p:spPr>
          <a:xfrm>
            <a:off x="5418268" y="4040308"/>
            <a:ext cx="1828800" cy="230905"/>
          </a:xfrm>
          <a:prstGeom prst="rect">
            <a:avLst/>
          </a:prstGeom>
          <a:solidFill>
            <a:schemeClr val="accent6">
              <a:lumMod val="20000"/>
              <a:lumOff val="80000"/>
            </a:schemeClr>
          </a:solidFill>
          <a:ln>
            <a:solidFill>
              <a:srgbClr val="2C7876"/>
            </a:solidFill>
          </a:ln>
          <a:scene3d>
            <a:camera prst="orthographicFront">
              <a:rot lat="0" lon="0" rev="5400000"/>
            </a:camera>
            <a:lightRig rig="threePt" dir="t"/>
          </a:scene3d>
        </p:spPr>
        <p:txBody>
          <a:bodyPr vert="horz" wrap="square" lIns="60005" tIns="60005" rIns="60005" bIns="60005" rtlCol="0" anchor="t" anchorCtr="0">
            <a:noAutofit/>
          </a:bodyPr>
          <a:lstStyle>
            <a:defPPr>
              <a:defRPr lang="en-US"/>
            </a:defPPr>
            <a:lvl1pPr lvl="0" indent="0" algn="ctr" defTabSz="913526" fontAlgn="base">
              <a:spcBef>
                <a:spcPct val="0"/>
              </a:spcBef>
              <a:spcAft>
                <a:spcPct val="0"/>
              </a:spcAft>
              <a:buClr>
                <a:srgbClr val="004185"/>
              </a:buClr>
              <a:defRPr sz="1000" b="1" baseline="0">
                <a:solidFill>
                  <a:srgbClr val="004185"/>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dirty="0"/>
              <a:t>Software Asset Management</a:t>
            </a:r>
          </a:p>
        </p:txBody>
      </p:sp>
      <p:sp>
        <p:nvSpPr>
          <p:cNvPr id="391" name="Freeform 390"/>
          <p:cNvSpPr/>
          <p:nvPr/>
        </p:nvSpPr>
        <p:spPr>
          <a:xfrm>
            <a:off x="6394594" y="2138986"/>
            <a:ext cx="15631" cy="20701"/>
          </a:xfrm>
          <a:custGeom>
            <a:avLst/>
            <a:gdLst>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26193 w 207168"/>
              <a:gd name="connsiteY5"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168" h="259557">
                <a:moveTo>
                  <a:pt x="26193" y="107157"/>
                </a:moveTo>
                <a:lnTo>
                  <a:pt x="0" y="259557"/>
                </a:lnTo>
                <a:cubicBezTo>
                  <a:pt x="36512" y="247651"/>
                  <a:pt x="80168" y="233363"/>
                  <a:pt x="145256" y="223838"/>
                </a:cubicBezTo>
                <a:lnTo>
                  <a:pt x="207168" y="157163"/>
                </a:lnTo>
                <a:lnTo>
                  <a:pt x="207168" y="0"/>
                </a:lnTo>
                <a:cubicBezTo>
                  <a:pt x="166687" y="24607"/>
                  <a:pt x="116681" y="53975"/>
                  <a:pt x="73818" y="100013"/>
                </a:cubicBezTo>
                <a:lnTo>
                  <a:pt x="26193" y="107157"/>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394" name="Freeform 393"/>
          <p:cNvSpPr/>
          <p:nvPr/>
        </p:nvSpPr>
        <p:spPr>
          <a:xfrm>
            <a:off x="3897043" y="3269240"/>
            <a:ext cx="148057" cy="178538"/>
          </a:xfrm>
          <a:custGeom>
            <a:avLst/>
            <a:gdLst/>
            <a:ahLst/>
            <a:cxnLst/>
            <a:rect l="l" t="t" r="r" b="b"/>
            <a:pathLst>
              <a:path w="1962309" h="2238535">
                <a:moveTo>
                  <a:pt x="1174597" y="424767"/>
                </a:moveTo>
                <a:cubicBezTo>
                  <a:pt x="1152157" y="423494"/>
                  <a:pt x="1127882" y="425346"/>
                  <a:pt x="1102217" y="431960"/>
                </a:cubicBezTo>
                <a:cubicBezTo>
                  <a:pt x="1111742" y="466885"/>
                  <a:pt x="1153017" y="524035"/>
                  <a:pt x="1273667" y="565310"/>
                </a:cubicBezTo>
                <a:cubicBezTo>
                  <a:pt x="1113859" y="603410"/>
                  <a:pt x="877850" y="631985"/>
                  <a:pt x="641842" y="508160"/>
                </a:cubicBezTo>
                <a:cubicBezTo>
                  <a:pt x="578342" y="661618"/>
                  <a:pt x="591042" y="942077"/>
                  <a:pt x="746617" y="1101885"/>
                </a:cubicBezTo>
                <a:cubicBezTo>
                  <a:pt x="747675" y="1165385"/>
                  <a:pt x="748734" y="1228885"/>
                  <a:pt x="749792" y="1292385"/>
                </a:cubicBezTo>
                <a:lnTo>
                  <a:pt x="600567" y="1336835"/>
                </a:lnTo>
                <a:cubicBezTo>
                  <a:pt x="655600" y="1482885"/>
                  <a:pt x="672534" y="1578135"/>
                  <a:pt x="698992" y="1755935"/>
                </a:cubicBezTo>
                <a:cubicBezTo>
                  <a:pt x="856684" y="1858593"/>
                  <a:pt x="1115975" y="1872352"/>
                  <a:pt x="1276842" y="1740060"/>
                </a:cubicBezTo>
                <a:cubicBezTo>
                  <a:pt x="1290600" y="1628935"/>
                  <a:pt x="1320234" y="1473360"/>
                  <a:pt x="1365742" y="1340010"/>
                </a:cubicBezTo>
                <a:lnTo>
                  <a:pt x="1216517" y="1295560"/>
                </a:lnTo>
                <a:lnTo>
                  <a:pt x="1222867" y="1101885"/>
                </a:lnTo>
                <a:cubicBezTo>
                  <a:pt x="1326584" y="979118"/>
                  <a:pt x="1408075" y="751577"/>
                  <a:pt x="1314942" y="476410"/>
                </a:cubicBezTo>
                <a:cubicBezTo>
                  <a:pt x="1292717" y="460535"/>
                  <a:pt x="1241917" y="428587"/>
                  <a:pt x="1174597" y="424767"/>
                </a:cubicBezTo>
                <a:close/>
                <a:moveTo>
                  <a:pt x="987917" y="160"/>
                </a:moveTo>
                <a:cubicBezTo>
                  <a:pt x="1455700" y="1218"/>
                  <a:pt x="1621859" y="453127"/>
                  <a:pt x="1591167" y="651035"/>
                </a:cubicBezTo>
                <a:cubicBezTo>
                  <a:pt x="1580584" y="865877"/>
                  <a:pt x="1474750" y="1185493"/>
                  <a:pt x="1521317" y="1276510"/>
                </a:cubicBezTo>
                <a:cubicBezTo>
                  <a:pt x="1599634" y="1414093"/>
                  <a:pt x="1747800" y="1345302"/>
                  <a:pt x="1889617" y="1527335"/>
                </a:cubicBezTo>
                <a:cubicBezTo>
                  <a:pt x="2007092" y="1703018"/>
                  <a:pt x="1949942" y="1888227"/>
                  <a:pt x="1937242" y="2235360"/>
                </a:cubicBezTo>
                <a:lnTo>
                  <a:pt x="1226042" y="2235360"/>
                </a:lnTo>
                <a:cubicBezTo>
                  <a:pt x="1217575" y="2121060"/>
                  <a:pt x="1231334" y="2006760"/>
                  <a:pt x="1248267" y="1892460"/>
                </a:cubicBezTo>
                <a:cubicBezTo>
                  <a:pt x="1084225" y="1957018"/>
                  <a:pt x="936059" y="1986652"/>
                  <a:pt x="718042" y="1905160"/>
                </a:cubicBezTo>
                <a:cubicBezTo>
                  <a:pt x="728625" y="1984535"/>
                  <a:pt x="755084" y="2111535"/>
                  <a:pt x="730742" y="2238535"/>
                </a:cubicBezTo>
                <a:lnTo>
                  <a:pt x="19542" y="2238535"/>
                </a:lnTo>
                <a:cubicBezTo>
                  <a:pt x="30125" y="2010993"/>
                  <a:pt x="-48623" y="1760615"/>
                  <a:pt x="51292" y="1555910"/>
                </a:cubicBezTo>
                <a:cubicBezTo>
                  <a:pt x="138075" y="1378110"/>
                  <a:pt x="332809" y="1413035"/>
                  <a:pt x="406892" y="1317785"/>
                </a:cubicBezTo>
                <a:cubicBezTo>
                  <a:pt x="486267" y="1236293"/>
                  <a:pt x="359267" y="859527"/>
                  <a:pt x="368792" y="597060"/>
                </a:cubicBezTo>
                <a:cubicBezTo>
                  <a:pt x="387842" y="242518"/>
                  <a:pt x="629142" y="-7248"/>
                  <a:pt x="987917" y="160"/>
                </a:cubicBez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400" name="Freeform 399"/>
          <p:cNvSpPr/>
          <p:nvPr/>
        </p:nvSpPr>
        <p:spPr>
          <a:xfrm>
            <a:off x="5708490" y="2107019"/>
            <a:ext cx="15631" cy="20701"/>
          </a:xfrm>
          <a:custGeom>
            <a:avLst/>
            <a:gdLst>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26193 w 207168"/>
              <a:gd name="connsiteY5"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168" h="259557">
                <a:moveTo>
                  <a:pt x="26193" y="107157"/>
                </a:moveTo>
                <a:lnTo>
                  <a:pt x="0" y="259557"/>
                </a:lnTo>
                <a:cubicBezTo>
                  <a:pt x="36512" y="247651"/>
                  <a:pt x="80168" y="233363"/>
                  <a:pt x="145256" y="223838"/>
                </a:cubicBezTo>
                <a:lnTo>
                  <a:pt x="207168" y="157163"/>
                </a:lnTo>
                <a:lnTo>
                  <a:pt x="207168" y="0"/>
                </a:lnTo>
                <a:cubicBezTo>
                  <a:pt x="166687" y="24607"/>
                  <a:pt x="116681" y="53975"/>
                  <a:pt x="73818" y="100013"/>
                </a:cubicBezTo>
                <a:lnTo>
                  <a:pt x="26193" y="107157"/>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cxnSp>
        <p:nvCxnSpPr>
          <p:cNvPr id="402" name="Straight Connector 401"/>
          <p:cNvCxnSpPr/>
          <p:nvPr/>
        </p:nvCxnSpPr>
        <p:spPr>
          <a:xfrm>
            <a:off x="659964" y="1935197"/>
            <a:ext cx="305070" cy="0"/>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678579" y="2390933"/>
            <a:ext cx="305070" cy="0"/>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672454" y="1068439"/>
            <a:ext cx="305070" cy="0"/>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a:off x="1100332" y="1644414"/>
            <a:ext cx="305070" cy="0"/>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a:off x="2612615" y="1632947"/>
            <a:ext cx="305070" cy="0"/>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a:off x="3639840" y="1335205"/>
            <a:ext cx="305070" cy="0"/>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a:off x="3113881" y="1643571"/>
            <a:ext cx="305070" cy="0"/>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flipV="1">
            <a:off x="4585745" y="1602778"/>
            <a:ext cx="0" cy="276659"/>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flipV="1">
            <a:off x="2376485" y="2337180"/>
            <a:ext cx="0" cy="968957"/>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flipV="1">
            <a:off x="4607267" y="2241567"/>
            <a:ext cx="0" cy="276659"/>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14" name="Group 413"/>
          <p:cNvGrpSpPr/>
          <p:nvPr/>
        </p:nvGrpSpPr>
        <p:grpSpPr>
          <a:xfrm>
            <a:off x="3829769" y="4121771"/>
            <a:ext cx="330407" cy="193782"/>
            <a:chOff x="652463" y="3364706"/>
            <a:chExt cx="4379118" cy="2429669"/>
          </a:xfrm>
          <a:solidFill>
            <a:schemeClr val="tx2"/>
          </a:solidFill>
        </p:grpSpPr>
        <p:sp>
          <p:nvSpPr>
            <p:cNvPr id="415" name="Freeform 414"/>
            <p:cNvSpPr/>
            <p:nvPr/>
          </p:nvSpPr>
          <p:spPr>
            <a:xfrm>
              <a:off x="1901333" y="3555840"/>
              <a:ext cx="1962309" cy="2238535"/>
            </a:xfrm>
            <a:custGeom>
              <a:avLst/>
              <a:gdLst/>
              <a:ahLst/>
              <a:cxnLst/>
              <a:rect l="l" t="t" r="r" b="b"/>
              <a:pathLst>
                <a:path w="1962309" h="2238535">
                  <a:moveTo>
                    <a:pt x="1174597" y="424767"/>
                  </a:moveTo>
                  <a:cubicBezTo>
                    <a:pt x="1152157" y="423494"/>
                    <a:pt x="1127882" y="425346"/>
                    <a:pt x="1102217" y="431960"/>
                  </a:cubicBezTo>
                  <a:cubicBezTo>
                    <a:pt x="1111742" y="466885"/>
                    <a:pt x="1153017" y="524035"/>
                    <a:pt x="1273667" y="565310"/>
                  </a:cubicBezTo>
                  <a:cubicBezTo>
                    <a:pt x="1113859" y="603410"/>
                    <a:pt x="877850" y="631985"/>
                    <a:pt x="641842" y="508160"/>
                  </a:cubicBezTo>
                  <a:cubicBezTo>
                    <a:pt x="578342" y="661618"/>
                    <a:pt x="591042" y="942077"/>
                    <a:pt x="746617" y="1101885"/>
                  </a:cubicBezTo>
                  <a:cubicBezTo>
                    <a:pt x="747675" y="1165385"/>
                    <a:pt x="748734" y="1228885"/>
                    <a:pt x="749792" y="1292385"/>
                  </a:cubicBezTo>
                  <a:lnTo>
                    <a:pt x="600567" y="1336835"/>
                  </a:lnTo>
                  <a:cubicBezTo>
                    <a:pt x="655600" y="1482885"/>
                    <a:pt x="672534" y="1578135"/>
                    <a:pt x="698992" y="1755935"/>
                  </a:cubicBezTo>
                  <a:cubicBezTo>
                    <a:pt x="856684" y="1858593"/>
                    <a:pt x="1115975" y="1872352"/>
                    <a:pt x="1276842" y="1740060"/>
                  </a:cubicBezTo>
                  <a:cubicBezTo>
                    <a:pt x="1290600" y="1628935"/>
                    <a:pt x="1320234" y="1473360"/>
                    <a:pt x="1365742" y="1340010"/>
                  </a:cubicBezTo>
                  <a:lnTo>
                    <a:pt x="1216517" y="1295560"/>
                  </a:lnTo>
                  <a:lnTo>
                    <a:pt x="1222867" y="1101885"/>
                  </a:lnTo>
                  <a:cubicBezTo>
                    <a:pt x="1326584" y="979118"/>
                    <a:pt x="1408075" y="751577"/>
                    <a:pt x="1314942" y="476410"/>
                  </a:cubicBezTo>
                  <a:cubicBezTo>
                    <a:pt x="1292717" y="460535"/>
                    <a:pt x="1241917" y="428587"/>
                    <a:pt x="1174597" y="424767"/>
                  </a:cubicBezTo>
                  <a:close/>
                  <a:moveTo>
                    <a:pt x="987917" y="160"/>
                  </a:moveTo>
                  <a:cubicBezTo>
                    <a:pt x="1455700" y="1218"/>
                    <a:pt x="1621859" y="453127"/>
                    <a:pt x="1591167" y="651035"/>
                  </a:cubicBezTo>
                  <a:cubicBezTo>
                    <a:pt x="1580584" y="865877"/>
                    <a:pt x="1474750" y="1185493"/>
                    <a:pt x="1521317" y="1276510"/>
                  </a:cubicBezTo>
                  <a:cubicBezTo>
                    <a:pt x="1599634" y="1414093"/>
                    <a:pt x="1747800" y="1345302"/>
                    <a:pt x="1889617" y="1527335"/>
                  </a:cubicBezTo>
                  <a:cubicBezTo>
                    <a:pt x="2007092" y="1703018"/>
                    <a:pt x="1949942" y="1888227"/>
                    <a:pt x="1937242" y="2235360"/>
                  </a:cubicBezTo>
                  <a:lnTo>
                    <a:pt x="1226042" y="2235360"/>
                  </a:lnTo>
                  <a:cubicBezTo>
                    <a:pt x="1217575" y="2121060"/>
                    <a:pt x="1231334" y="2006760"/>
                    <a:pt x="1248267" y="1892460"/>
                  </a:cubicBezTo>
                  <a:cubicBezTo>
                    <a:pt x="1084225" y="1957018"/>
                    <a:pt x="936059" y="1986652"/>
                    <a:pt x="718042" y="1905160"/>
                  </a:cubicBezTo>
                  <a:cubicBezTo>
                    <a:pt x="728625" y="1984535"/>
                    <a:pt x="755084" y="2111535"/>
                    <a:pt x="730742" y="2238535"/>
                  </a:cubicBezTo>
                  <a:lnTo>
                    <a:pt x="19542" y="2238535"/>
                  </a:lnTo>
                  <a:cubicBezTo>
                    <a:pt x="30125" y="2010993"/>
                    <a:pt x="-48623" y="1760615"/>
                    <a:pt x="51292" y="1555910"/>
                  </a:cubicBezTo>
                  <a:cubicBezTo>
                    <a:pt x="138075" y="1378110"/>
                    <a:pt x="332809" y="1413035"/>
                    <a:pt x="406892" y="1317785"/>
                  </a:cubicBezTo>
                  <a:cubicBezTo>
                    <a:pt x="486267" y="1236293"/>
                    <a:pt x="359267" y="859527"/>
                    <a:pt x="368792" y="597060"/>
                  </a:cubicBezTo>
                  <a:cubicBezTo>
                    <a:pt x="387842" y="242518"/>
                    <a:pt x="629142" y="-7248"/>
                    <a:pt x="987917" y="16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416" name="Freeform 415"/>
            <p:cNvSpPr/>
            <p:nvPr/>
          </p:nvSpPr>
          <p:spPr>
            <a:xfrm>
              <a:off x="652463" y="4338638"/>
              <a:ext cx="1179647" cy="1057275"/>
            </a:xfrm>
            <a:custGeom>
              <a:avLst/>
              <a:gdLst>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71700"/>
                <a:gd name="connsiteY0" fmla="*/ 1057275 h 1057275"/>
                <a:gd name="connsiteX1" fmla="*/ 1109662 w 1171700"/>
                <a:gd name="connsiteY1" fmla="*/ 1057275 h 1057275"/>
                <a:gd name="connsiteX2" fmla="*/ 1147762 w 1171700"/>
                <a:gd name="connsiteY2" fmla="*/ 781050 h 1057275"/>
                <a:gd name="connsiteX3" fmla="*/ 1114425 w 1171700"/>
                <a:gd name="connsiteY3" fmla="*/ 461962 h 1057275"/>
                <a:gd name="connsiteX4" fmla="*/ 1162050 w 1171700"/>
                <a:gd name="connsiteY4" fmla="*/ 400050 h 1057275"/>
                <a:gd name="connsiteX5" fmla="*/ 1166812 w 1171700"/>
                <a:gd name="connsiteY5" fmla="*/ 328612 h 1057275"/>
                <a:gd name="connsiteX6" fmla="*/ 1071562 w 1171700"/>
                <a:gd name="connsiteY6" fmla="*/ 247650 h 1057275"/>
                <a:gd name="connsiteX7" fmla="*/ 1009650 w 1171700"/>
                <a:gd name="connsiteY7" fmla="*/ 247650 h 1057275"/>
                <a:gd name="connsiteX8" fmla="*/ 923925 w 1171700"/>
                <a:gd name="connsiteY8" fmla="*/ 323850 h 1057275"/>
                <a:gd name="connsiteX9" fmla="*/ 914400 w 1171700"/>
                <a:gd name="connsiteY9" fmla="*/ 385762 h 1057275"/>
                <a:gd name="connsiteX10" fmla="*/ 962025 w 1171700"/>
                <a:gd name="connsiteY10" fmla="*/ 457200 h 1057275"/>
                <a:gd name="connsiteX11" fmla="*/ 919162 w 1171700"/>
                <a:gd name="connsiteY11" fmla="*/ 857250 h 1057275"/>
                <a:gd name="connsiteX12" fmla="*/ 776287 w 1171700"/>
                <a:gd name="connsiteY12" fmla="*/ 128587 h 1057275"/>
                <a:gd name="connsiteX13" fmla="*/ 776287 w 1171700"/>
                <a:gd name="connsiteY13" fmla="*/ 0 h 1057275"/>
                <a:gd name="connsiteX14" fmla="*/ 614362 w 1171700"/>
                <a:gd name="connsiteY14" fmla="*/ 128587 h 1057275"/>
                <a:gd name="connsiteX15" fmla="*/ 180975 w 1171700"/>
                <a:gd name="connsiteY15" fmla="*/ 285750 h 1057275"/>
                <a:gd name="connsiteX16" fmla="*/ 0 w 1171700"/>
                <a:gd name="connsiteY16" fmla="*/ 1057275 h 1057275"/>
                <a:gd name="connsiteX0" fmla="*/ 0 w 1177826"/>
                <a:gd name="connsiteY0" fmla="*/ 1057275 h 1057275"/>
                <a:gd name="connsiteX1" fmla="*/ 1109662 w 1177826"/>
                <a:gd name="connsiteY1" fmla="*/ 1057275 h 1057275"/>
                <a:gd name="connsiteX2" fmla="*/ 1147762 w 1177826"/>
                <a:gd name="connsiteY2" fmla="*/ 781050 h 1057275"/>
                <a:gd name="connsiteX3" fmla="*/ 1114425 w 1177826"/>
                <a:gd name="connsiteY3" fmla="*/ 461962 h 1057275"/>
                <a:gd name="connsiteX4" fmla="*/ 1162050 w 1177826"/>
                <a:gd name="connsiteY4" fmla="*/ 400050 h 1057275"/>
                <a:gd name="connsiteX5" fmla="*/ 1166812 w 1177826"/>
                <a:gd name="connsiteY5" fmla="*/ 328612 h 1057275"/>
                <a:gd name="connsiteX6" fmla="*/ 1071562 w 1177826"/>
                <a:gd name="connsiteY6" fmla="*/ 247650 h 1057275"/>
                <a:gd name="connsiteX7" fmla="*/ 1009650 w 1177826"/>
                <a:gd name="connsiteY7" fmla="*/ 247650 h 1057275"/>
                <a:gd name="connsiteX8" fmla="*/ 923925 w 1177826"/>
                <a:gd name="connsiteY8" fmla="*/ 323850 h 1057275"/>
                <a:gd name="connsiteX9" fmla="*/ 914400 w 1177826"/>
                <a:gd name="connsiteY9" fmla="*/ 385762 h 1057275"/>
                <a:gd name="connsiteX10" fmla="*/ 962025 w 1177826"/>
                <a:gd name="connsiteY10" fmla="*/ 457200 h 1057275"/>
                <a:gd name="connsiteX11" fmla="*/ 919162 w 1177826"/>
                <a:gd name="connsiteY11" fmla="*/ 857250 h 1057275"/>
                <a:gd name="connsiteX12" fmla="*/ 776287 w 1177826"/>
                <a:gd name="connsiteY12" fmla="*/ 128587 h 1057275"/>
                <a:gd name="connsiteX13" fmla="*/ 776287 w 1177826"/>
                <a:gd name="connsiteY13" fmla="*/ 0 h 1057275"/>
                <a:gd name="connsiteX14" fmla="*/ 614362 w 1177826"/>
                <a:gd name="connsiteY14" fmla="*/ 128587 h 1057275"/>
                <a:gd name="connsiteX15" fmla="*/ 180975 w 1177826"/>
                <a:gd name="connsiteY15" fmla="*/ 285750 h 1057275"/>
                <a:gd name="connsiteX16" fmla="*/ 0 w 1177826"/>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9647" h="1057275">
                  <a:moveTo>
                    <a:pt x="0" y="1057275"/>
                  </a:moveTo>
                  <a:lnTo>
                    <a:pt x="1109662" y="1057275"/>
                  </a:lnTo>
                  <a:cubicBezTo>
                    <a:pt x="1110456" y="984250"/>
                    <a:pt x="1096962" y="870744"/>
                    <a:pt x="1147762" y="781050"/>
                  </a:cubicBezTo>
                  <a:lnTo>
                    <a:pt x="1114425" y="461962"/>
                  </a:lnTo>
                  <a:lnTo>
                    <a:pt x="1162050" y="400050"/>
                  </a:lnTo>
                  <a:cubicBezTo>
                    <a:pt x="1185068" y="378618"/>
                    <a:pt x="1184274" y="342900"/>
                    <a:pt x="1166812" y="328612"/>
                  </a:cubicBezTo>
                  <a:lnTo>
                    <a:pt x="1071562" y="247650"/>
                  </a:lnTo>
                  <a:cubicBezTo>
                    <a:pt x="1050925" y="238125"/>
                    <a:pt x="1030287" y="230981"/>
                    <a:pt x="1009650" y="247650"/>
                  </a:cubicBezTo>
                  <a:lnTo>
                    <a:pt x="923925" y="323850"/>
                  </a:lnTo>
                  <a:cubicBezTo>
                    <a:pt x="894556" y="344487"/>
                    <a:pt x="898525" y="369887"/>
                    <a:pt x="914400" y="385762"/>
                  </a:cubicBezTo>
                  <a:lnTo>
                    <a:pt x="962025" y="457200"/>
                  </a:lnTo>
                  <a:lnTo>
                    <a:pt x="919162" y="857250"/>
                  </a:lnTo>
                  <a:cubicBezTo>
                    <a:pt x="852487" y="766762"/>
                    <a:pt x="657224" y="376238"/>
                    <a:pt x="776287" y="128587"/>
                  </a:cubicBezTo>
                  <a:lnTo>
                    <a:pt x="776287" y="0"/>
                  </a:lnTo>
                  <a:cubicBezTo>
                    <a:pt x="698499" y="42862"/>
                    <a:pt x="668337" y="61913"/>
                    <a:pt x="614362" y="128587"/>
                  </a:cubicBezTo>
                  <a:cubicBezTo>
                    <a:pt x="474663" y="161925"/>
                    <a:pt x="320675" y="190500"/>
                    <a:pt x="180975" y="285750"/>
                  </a:cubicBezTo>
                  <a:cubicBezTo>
                    <a:pt x="96838" y="414337"/>
                    <a:pt x="7937" y="752475"/>
                    <a:pt x="0" y="105727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417" name="Freeform 416"/>
            <p:cNvSpPr/>
            <p:nvPr/>
          </p:nvSpPr>
          <p:spPr>
            <a:xfrm>
              <a:off x="1924050" y="4338638"/>
              <a:ext cx="273844" cy="602456"/>
            </a:xfrm>
            <a:custGeom>
              <a:avLst/>
              <a:gdLst>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44" h="602456">
                  <a:moveTo>
                    <a:pt x="0" y="602456"/>
                  </a:moveTo>
                  <a:cubicBezTo>
                    <a:pt x="55562" y="545307"/>
                    <a:pt x="146845" y="492918"/>
                    <a:pt x="273844" y="452437"/>
                  </a:cubicBezTo>
                  <a:cubicBezTo>
                    <a:pt x="269875" y="346075"/>
                    <a:pt x="268288" y="244474"/>
                    <a:pt x="240506" y="133350"/>
                  </a:cubicBezTo>
                  <a:lnTo>
                    <a:pt x="197644" y="133350"/>
                  </a:lnTo>
                  <a:cubicBezTo>
                    <a:pt x="155575" y="65088"/>
                    <a:pt x="96837" y="39687"/>
                    <a:pt x="28575" y="0"/>
                  </a:cubicBezTo>
                  <a:lnTo>
                    <a:pt x="28575" y="135731"/>
                  </a:lnTo>
                  <a:cubicBezTo>
                    <a:pt x="116681" y="236537"/>
                    <a:pt x="45244" y="430212"/>
                    <a:pt x="0" y="60245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418" name="Freeform 417"/>
            <p:cNvSpPr/>
            <p:nvPr/>
          </p:nvSpPr>
          <p:spPr>
            <a:xfrm>
              <a:off x="1237912" y="3364706"/>
              <a:ext cx="908757" cy="735807"/>
            </a:xfrm>
            <a:custGeom>
              <a:avLst/>
              <a:gdLst>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8452 h 738452"/>
                <a:gd name="connsiteX1" fmla="*/ 214312 w 707231"/>
                <a:gd name="connsiteY1" fmla="*/ 421745 h 738452"/>
                <a:gd name="connsiteX2" fmla="*/ 657225 w 707231"/>
                <a:gd name="connsiteY2" fmla="*/ 433652 h 738452"/>
                <a:gd name="connsiteX3" fmla="*/ 707231 w 707231"/>
                <a:gd name="connsiteY3" fmla="*/ 726545 h 738452"/>
                <a:gd name="connsiteX4" fmla="*/ 364331 w 707231"/>
                <a:gd name="connsiteY4" fmla="*/ 2645 h 738452"/>
                <a:gd name="connsiteX5" fmla="*/ 0 w 707231"/>
                <a:gd name="connsiteY5" fmla="*/ 738452 h 738452"/>
                <a:gd name="connsiteX0" fmla="*/ 102731 w 809962"/>
                <a:gd name="connsiteY0" fmla="*/ 738452 h 738452"/>
                <a:gd name="connsiteX1" fmla="*/ 317043 w 809962"/>
                <a:gd name="connsiteY1" fmla="*/ 421745 h 738452"/>
                <a:gd name="connsiteX2" fmla="*/ 759956 w 809962"/>
                <a:gd name="connsiteY2" fmla="*/ 433652 h 738452"/>
                <a:gd name="connsiteX3" fmla="*/ 809962 w 809962"/>
                <a:gd name="connsiteY3" fmla="*/ 726545 h 738452"/>
                <a:gd name="connsiteX4" fmla="*/ 467062 w 809962"/>
                <a:gd name="connsiteY4" fmla="*/ 2645 h 738452"/>
                <a:gd name="connsiteX5" fmla="*/ 102731 w 809962"/>
                <a:gd name="connsiteY5" fmla="*/ 738452 h 738452"/>
                <a:gd name="connsiteX0" fmla="*/ 102731 w 809962"/>
                <a:gd name="connsiteY0" fmla="*/ 735807 h 735807"/>
                <a:gd name="connsiteX1" fmla="*/ 317043 w 809962"/>
                <a:gd name="connsiteY1" fmla="*/ 419100 h 735807"/>
                <a:gd name="connsiteX2" fmla="*/ 759956 w 809962"/>
                <a:gd name="connsiteY2" fmla="*/ 431007 h 735807"/>
                <a:gd name="connsiteX3" fmla="*/ 809962 w 809962"/>
                <a:gd name="connsiteY3" fmla="*/ 723900 h 735807"/>
                <a:gd name="connsiteX4" fmla="*/ 467062 w 809962"/>
                <a:gd name="connsiteY4" fmla="*/ 0 h 735807"/>
                <a:gd name="connsiteX5" fmla="*/ 102731 w 809962"/>
                <a:gd name="connsiteY5" fmla="*/ 735807 h 735807"/>
                <a:gd name="connsiteX0" fmla="*/ 102731 w 908488"/>
                <a:gd name="connsiteY0" fmla="*/ 735807 h 735807"/>
                <a:gd name="connsiteX1" fmla="*/ 317043 w 908488"/>
                <a:gd name="connsiteY1" fmla="*/ 419100 h 735807"/>
                <a:gd name="connsiteX2" fmla="*/ 759956 w 908488"/>
                <a:gd name="connsiteY2" fmla="*/ 431007 h 735807"/>
                <a:gd name="connsiteX3" fmla="*/ 809962 w 908488"/>
                <a:gd name="connsiteY3" fmla="*/ 723900 h 735807"/>
                <a:gd name="connsiteX4" fmla="*/ 467062 w 908488"/>
                <a:gd name="connsiteY4" fmla="*/ 0 h 735807"/>
                <a:gd name="connsiteX5" fmla="*/ 102731 w 908488"/>
                <a:gd name="connsiteY5" fmla="*/ 735807 h 735807"/>
                <a:gd name="connsiteX0" fmla="*/ 102731 w 896093"/>
                <a:gd name="connsiteY0" fmla="*/ 735807 h 735807"/>
                <a:gd name="connsiteX1" fmla="*/ 317043 w 896093"/>
                <a:gd name="connsiteY1" fmla="*/ 419100 h 735807"/>
                <a:gd name="connsiteX2" fmla="*/ 759956 w 896093"/>
                <a:gd name="connsiteY2" fmla="*/ 431007 h 735807"/>
                <a:gd name="connsiteX3" fmla="*/ 809962 w 896093"/>
                <a:gd name="connsiteY3" fmla="*/ 723900 h 735807"/>
                <a:gd name="connsiteX4" fmla="*/ 467062 w 896093"/>
                <a:gd name="connsiteY4" fmla="*/ 0 h 735807"/>
                <a:gd name="connsiteX5" fmla="*/ 102731 w 896093"/>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757" h="735807">
                  <a:moveTo>
                    <a:pt x="102731" y="735807"/>
                  </a:moveTo>
                  <a:cubicBezTo>
                    <a:pt x="64631" y="468313"/>
                    <a:pt x="171787" y="372269"/>
                    <a:pt x="317043" y="419100"/>
                  </a:cubicBezTo>
                  <a:cubicBezTo>
                    <a:pt x="486112" y="475456"/>
                    <a:pt x="614699" y="524670"/>
                    <a:pt x="759956" y="431007"/>
                  </a:cubicBezTo>
                  <a:cubicBezTo>
                    <a:pt x="821868" y="519113"/>
                    <a:pt x="821868" y="611982"/>
                    <a:pt x="809962" y="723900"/>
                  </a:cubicBezTo>
                  <a:cubicBezTo>
                    <a:pt x="1021894" y="515937"/>
                    <a:pt x="886161" y="10319"/>
                    <a:pt x="467062" y="0"/>
                  </a:cubicBezTo>
                  <a:cubicBezTo>
                    <a:pt x="97968" y="4763"/>
                    <a:pt x="-149682" y="421482"/>
                    <a:pt x="102731" y="7358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419" name="Freeform 418"/>
            <p:cNvSpPr/>
            <p:nvPr/>
          </p:nvSpPr>
          <p:spPr>
            <a:xfrm flipH="1">
              <a:off x="3609921" y="3364706"/>
              <a:ext cx="908757" cy="735807"/>
            </a:xfrm>
            <a:custGeom>
              <a:avLst/>
              <a:gdLst>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8452 h 738452"/>
                <a:gd name="connsiteX1" fmla="*/ 214312 w 707231"/>
                <a:gd name="connsiteY1" fmla="*/ 421745 h 738452"/>
                <a:gd name="connsiteX2" fmla="*/ 657225 w 707231"/>
                <a:gd name="connsiteY2" fmla="*/ 433652 h 738452"/>
                <a:gd name="connsiteX3" fmla="*/ 707231 w 707231"/>
                <a:gd name="connsiteY3" fmla="*/ 726545 h 738452"/>
                <a:gd name="connsiteX4" fmla="*/ 364331 w 707231"/>
                <a:gd name="connsiteY4" fmla="*/ 2645 h 738452"/>
                <a:gd name="connsiteX5" fmla="*/ 0 w 707231"/>
                <a:gd name="connsiteY5" fmla="*/ 738452 h 738452"/>
                <a:gd name="connsiteX0" fmla="*/ 102731 w 809962"/>
                <a:gd name="connsiteY0" fmla="*/ 738452 h 738452"/>
                <a:gd name="connsiteX1" fmla="*/ 317043 w 809962"/>
                <a:gd name="connsiteY1" fmla="*/ 421745 h 738452"/>
                <a:gd name="connsiteX2" fmla="*/ 759956 w 809962"/>
                <a:gd name="connsiteY2" fmla="*/ 433652 h 738452"/>
                <a:gd name="connsiteX3" fmla="*/ 809962 w 809962"/>
                <a:gd name="connsiteY3" fmla="*/ 726545 h 738452"/>
                <a:gd name="connsiteX4" fmla="*/ 467062 w 809962"/>
                <a:gd name="connsiteY4" fmla="*/ 2645 h 738452"/>
                <a:gd name="connsiteX5" fmla="*/ 102731 w 809962"/>
                <a:gd name="connsiteY5" fmla="*/ 738452 h 738452"/>
                <a:gd name="connsiteX0" fmla="*/ 102731 w 809962"/>
                <a:gd name="connsiteY0" fmla="*/ 735807 h 735807"/>
                <a:gd name="connsiteX1" fmla="*/ 317043 w 809962"/>
                <a:gd name="connsiteY1" fmla="*/ 419100 h 735807"/>
                <a:gd name="connsiteX2" fmla="*/ 759956 w 809962"/>
                <a:gd name="connsiteY2" fmla="*/ 431007 h 735807"/>
                <a:gd name="connsiteX3" fmla="*/ 809962 w 809962"/>
                <a:gd name="connsiteY3" fmla="*/ 723900 h 735807"/>
                <a:gd name="connsiteX4" fmla="*/ 467062 w 809962"/>
                <a:gd name="connsiteY4" fmla="*/ 0 h 735807"/>
                <a:gd name="connsiteX5" fmla="*/ 102731 w 809962"/>
                <a:gd name="connsiteY5" fmla="*/ 735807 h 735807"/>
                <a:gd name="connsiteX0" fmla="*/ 102731 w 908488"/>
                <a:gd name="connsiteY0" fmla="*/ 735807 h 735807"/>
                <a:gd name="connsiteX1" fmla="*/ 317043 w 908488"/>
                <a:gd name="connsiteY1" fmla="*/ 419100 h 735807"/>
                <a:gd name="connsiteX2" fmla="*/ 759956 w 908488"/>
                <a:gd name="connsiteY2" fmla="*/ 431007 h 735807"/>
                <a:gd name="connsiteX3" fmla="*/ 809962 w 908488"/>
                <a:gd name="connsiteY3" fmla="*/ 723900 h 735807"/>
                <a:gd name="connsiteX4" fmla="*/ 467062 w 908488"/>
                <a:gd name="connsiteY4" fmla="*/ 0 h 735807"/>
                <a:gd name="connsiteX5" fmla="*/ 102731 w 908488"/>
                <a:gd name="connsiteY5" fmla="*/ 735807 h 735807"/>
                <a:gd name="connsiteX0" fmla="*/ 102731 w 896093"/>
                <a:gd name="connsiteY0" fmla="*/ 735807 h 735807"/>
                <a:gd name="connsiteX1" fmla="*/ 317043 w 896093"/>
                <a:gd name="connsiteY1" fmla="*/ 419100 h 735807"/>
                <a:gd name="connsiteX2" fmla="*/ 759956 w 896093"/>
                <a:gd name="connsiteY2" fmla="*/ 431007 h 735807"/>
                <a:gd name="connsiteX3" fmla="*/ 809962 w 896093"/>
                <a:gd name="connsiteY3" fmla="*/ 723900 h 735807"/>
                <a:gd name="connsiteX4" fmla="*/ 467062 w 896093"/>
                <a:gd name="connsiteY4" fmla="*/ 0 h 735807"/>
                <a:gd name="connsiteX5" fmla="*/ 102731 w 896093"/>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757" h="735807">
                  <a:moveTo>
                    <a:pt x="102731" y="735807"/>
                  </a:moveTo>
                  <a:cubicBezTo>
                    <a:pt x="64631" y="468313"/>
                    <a:pt x="171787" y="372269"/>
                    <a:pt x="317043" y="419100"/>
                  </a:cubicBezTo>
                  <a:cubicBezTo>
                    <a:pt x="486112" y="475456"/>
                    <a:pt x="614699" y="524670"/>
                    <a:pt x="759956" y="431007"/>
                  </a:cubicBezTo>
                  <a:cubicBezTo>
                    <a:pt x="821868" y="519113"/>
                    <a:pt x="821868" y="611982"/>
                    <a:pt x="809962" y="723900"/>
                  </a:cubicBezTo>
                  <a:cubicBezTo>
                    <a:pt x="1021894" y="515937"/>
                    <a:pt x="886161" y="10319"/>
                    <a:pt x="467062" y="0"/>
                  </a:cubicBezTo>
                  <a:cubicBezTo>
                    <a:pt x="97968" y="4763"/>
                    <a:pt x="-149682" y="421482"/>
                    <a:pt x="102731" y="7358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420" name="Freeform 419"/>
            <p:cNvSpPr/>
            <p:nvPr/>
          </p:nvSpPr>
          <p:spPr>
            <a:xfrm>
              <a:off x="4321969" y="4352925"/>
              <a:ext cx="709612" cy="1002506"/>
            </a:xfrm>
            <a:custGeom>
              <a:avLst/>
              <a:gdLst>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612" h="1002506">
                  <a:moveTo>
                    <a:pt x="569119" y="1002506"/>
                  </a:moveTo>
                  <a:lnTo>
                    <a:pt x="709612" y="1002506"/>
                  </a:lnTo>
                  <a:cubicBezTo>
                    <a:pt x="670719" y="616743"/>
                    <a:pt x="638969" y="438150"/>
                    <a:pt x="557212" y="252413"/>
                  </a:cubicBezTo>
                  <a:cubicBezTo>
                    <a:pt x="481012" y="176213"/>
                    <a:pt x="292893" y="142875"/>
                    <a:pt x="135731" y="95250"/>
                  </a:cubicBezTo>
                  <a:cubicBezTo>
                    <a:pt x="88106" y="46832"/>
                    <a:pt x="45244" y="19844"/>
                    <a:pt x="0" y="0"/>
                  </a:cubicBezTo>
                  <a:lnTo>
                    <a:pt x="0" y="157163"/>
                  </a:lnTo>
                  <a:lnTo>
                    <a:pt x="66675" y="211931"/>
                  </a:lnTo>
                  <a:cubicBezTo>
                    <a:pt x="193675" y="254000"/>
                    <a:pt x="313531" y="281781"/>
                    <a:pt x="447675" y="338138"/>
                  </a:cubicBezTo>
                  <a:cubicBezTo>
                    <a:pt x="535781" y="576263"/>
                    <a:pt x="557213" y="795338"/>
                    <a:pt x="569119" y="100250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421" name="Freeform 420"/>
            <p:cNvSpPr/>
            <p:nvPr/>
          </p:nvSpPr>
          <p:spPr>
            <a:xfrm>
              <a:off x="3576638" y="4345781"/>
              <a:ext cx="207168" cy="259557"/>
            </a:xfrm>
            <a:custGeom>
              <a:avLst/>
              <a:gdLst>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26193 w 207168"/>
                <a:gd name="connsiteY5"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168" h="259557">
                  <a:moveTo>
                    <a:pt x="26193" y="107157"/>
                  </a:moveTo>
                  <a:lnTo>
                    <a:pt x="0" y="259557"/>
                  </a:lnTo>
                  <a:cubicBezTo>
                    <a:pt x="36512" y="247651"/>
                    <a:pt x="80168" y="233363"/>
                    <a:pt x="145256" y="223838"/>
                  </a:cubicBezTo>
                  <a:lnTo>
                    <a:pt x="207168" y="157163"/>
                  </a:lnTo>
                  <a:lnTo>
                    <a:pt x="207168" y="0"/>
                  </a:lnTo>
                  <a:cubicBezTo>
                    <a:pt x="166687" y="24607"/>
                    <a:pt x="116681" y="53975"/>
                    <a:pt x="73818" y="100013"/>
                  </a:cubicBezTo>
                  <a:lnTo>
                    <a:pt x="26193" y="107157"/>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422" name="Freeform 421"/>
            <p:cNvSpPr/>
            <p:nvPr/>
          </p:nvSpPr>
          <p:spPr>
            <a:xfrm>
              <a:off x="3914735" y="4510088"/>
              <a:ext cx="283410" cy="847725"/>
            </a:xfrm>
            <a:custGeom>
              <a:avLst/>
              <a:gdLst>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528 w 283409"/>
                <a:gd name="connsiteY0" fmla="*/ 847725 h 847725"/>
                <a:gd name="connsiteX1" fmla="*/ 271503 w 283409"/>
                <a:gd name="connsiteY1" fmla="*/ 847725 h 847725"/>
                <a:gd name="connsiteX2" fmla="*/ 204828 w 283409"/>
                <a:gd name="connsiteY2" fmla="*/ 219075 h 847725"/>
                <a:gd name="connsiteX3" fmla="*/ 283409 w 283409"/>
                <a:gd name="connsiteY3" fmla="*/ 147637 h 847725"/>
                <a:gd name="connsiteX4" fmla="*/ 135771 w 283409"/>
                <a:gd name="connsiteY4" fmla="*/ 0 h 847725"/>
                <a:gd name="connsiteX5" fmla="*/ 40 w 283409"/>
                <a:gd name="connsiteY5" fmla="*/ 150018 h 847725"/>
                <a:gd name="connsiteX6" fmla="*/ 66715 w 283409"/>
                <a:gd name="connsiteY6" fmla="*/ 219075 h 847725"/>
                <a:gd name="connsiteX7" fmla="*/ 26234 w 283409"/>
                <a:gd name="connsiteY7" fmla="*/ 566737 h 847725"/>
                <a:gd name="connsiteX8" fmla="*/ 90528 w 283409"/>
                <a:gd name="connsiteY8" fmla="*/ 847725 h 847725"/>
                <a:gd name="connsiteX0" fmla="*/ 90532 w 283413"/>
                <a:gd name="connsiteY0" fmla="*/ 847725 h 847725"/>
                <a:gd name="connsiteX1" fmla="*/ 271507 w 283413"/>
                <a:gd name="connsiteY1" fmla="*/ 847725 h 847725"/>
                <a:gd name="connsiteX2" fmla="*/ 204832 w 283413"/>
                <a:gd name="connsiteY2" fmla="*/ 219075 h 847725"/>
                <a:gd name="connsiteX3" fmla="*/ 283413 w 283413"/>
                <a:gd name="connsiteY3" fmla="*/ 147637 h 847725"/>
                <a:gd name="connsiteX4" fmla="*/ 135775 w 283413"/>
                <a:gd name="connsiteY4" fmla="*/ 0 h 847725"/>
                <a:gd name="connsiteX5" fmla="*/ 44 w 283413"/>
                <a:gd name="connsiteY5" fmla="*/ 150018 h 847725"/>
                <a:gd name="connsiteX6" fmla="*/ 66719 w 283413"/>
                <a:gd name="connsiteY6" fmla="*/ 219075 h 847725"/>
                <a:gd name="connsiteX7" fmla="*/ 26238 w 283413"/>
                <a:gd name="connsiteY7" fmla="*/ 566737 h 847725"/>
                <a:gd name="connsiteX8" fmla="*/ 90532 w 283413"/>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10" h="847725">
                  <a:moveTo>
                    <a:pt x="90529" y="847725"/>
                  </a:moveTo>
                  <a:lnTo>
                    <a:pt x="271504" y="847725"/>
                  </a:lnTo>
                  <a:lnTo>
                    <a:pt x="204829" y="219075"/>
                  </a:lnTo>
                  <a:cubicBezTo>
                    <a:pt x="231023" y="195262"/>
                    <a:pt x="281029" y="173831"/>
                    <a:pt x="283410" y="147637"/>
                  </a:cubicBezTo>
                  <a:cubicBezTo>
                    <a:pt x="279441" y="124619"/>
                    <a:pt x="154029" y="1587"/>
                    <a:pt x="135772" y="0"/>
                  </a:cubicBezTo>
                  <a:cubicBezTo>
                    <a:pt x="111959" y="2381"/>
                    <a:pt x="-2340" y="133350"/>
                    <a:pt x="41" y="150018"/>
                  </a:cubicBezTo>
                  <a:cubicBezTo>
                    <a:pt x="-1547" y="175418"/>
                    <a:pt x="44491" y="196056"/>
                    <a:pt x="66716" y="219075"/>
                  </a:cubicBezTo>
                  <a:lnTo>
                    <a:pt x="26235" y="566737"/>
                  </a:lnTo>
                  <a:cubicBezTo>
                    <a:pt x="73860" y="643731"/>
                    <a:pt x="90529" y="696912"/>
                    <a:pt x="90529" y="84772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grpSp>
      <p:cxnSp>
        <p:nvCxnSpPr>
          <p:cNvPr id="424" name="Straight Connector 423"/>
          <p:cNvCxnSpPr/>
          <p:nvPr/>
        </p:nvCxnSpPr>
        <p:spPr>
          <a:xfrm>
            <a:off x="4797208" y="3460968"/>
            <a:ext cx="305070" cy="0"/>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a:off x="4801843" y="4801716"/>
            <a:ext cx="305070" cy="0"/>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a:off x="3572676" y="3545417"/>
            <a:ext cx="305070" cy="0"/>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flipV="1">
            <a:off x="4423248" y="3931536"/>
            <a:ext cx="0" cy="276659"/>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a:off x="3093814" y="3532580"/>
            <a:ext cx="305070" cy="0"/>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31" name="Group 430"/>
          <p:cNvGrpSpPr/>
          <p:nvPr/>
        </p:nvGrpSpPr>
        <p:grpSpPr>
          <a:xfrm>
            <a:off x="5102278" y="3290998"/>
            <a:ext cx="330407" cy="193782"/>
            <a:chOff x="652463" y="3364706"/>
            <a:chExt cx="4379118" cy="2429669"/>
          </a:xfrm>
          <a:solidFill>
            <a:schemeClr val="tx2"/>
          </a:solidFill>
        </p:grpSpPr>
        <p:sp>
          <p:nvSpPr>
            <p:cNvPr id="432" name="Freeform 431"/>
            <p:cNvSpPr/>
            <p:nvPr/>
          </p:nvSpPr>
          <p:spPr>
            <a:xfrm>
              <a:off x="1901333" y="3555840"/>
              <a:ext cx="1962309" cy="2238535"/>
            </a:xfrm>
            <a:custGeom>
              <a:avLst/>
              <a:gdLst/>
              <a:ahLst/>
              <a:cxnLst/>
              <a:rect l="l" t="t" r="r" b="b"/>
              <a:pathLst>
                <a:path w="1962309" h="2238535">
                  <a:moveTo>
                    <a:pt x="1174597" y="424767"/>
                  </a:moveTo>
                  <a:cubicBezTo>
                    <a:pt x="1152157" y="423494"/>
                    <a:pt x="1127882" y="425346"/>
                    <a:pt x="1102217" y="431960"/>
                  </a:cubicBezTo>
                  <a:cubicBezTo>
                    <a:pt x="1111742" y="466885"/>
                    <a:pt x="1153017" y="524035"/>
                    <a:pt x="1273667" y="565310"/>
                  </a:cubicBezTo>
                  <a:cubicBezTo>
                    <a:pt x="1113859" y="603410"/>
                    <a:pt x="877850" y="631985"/>
                    <a:pt x="641842" y="508160"/>
                  </a:cubicBezTo>
                  <a:cubicBezTo>
                    <a:pt x="578342" y="661618"/>
                    <a:pt x="591042" y="942077"/>
                    <a:pt x="746617" y="1101885"/>
                  </a:cubicBezTo>
                  <a:cubicBezTo>
                    <a:pt x="747675" y="1165385"/>
                    <a:pt x="748734" y="1228885"/>
                    <a:pt x="749792" y="1292385"/>
                  </a:cubicBezTo>
                  <a:lnTo>
                    <a:pt x="600567" y="1336835"/>
                  </a:lnTo>
                  <a:cubicBezTo>
                    <a:pt x="655600" y="1482885"/>
                    <a:pt x="672534" y="1578135"/>
                    <a:pt x="698992" y="1755935"/>
                  </a:cubicBezTo>
                  <a:cubicBezTo>
                    <a:pt x="856684" y="1858593"/>
                    <a:pt x="1115975" y="1872352"/>
                    <a:pt x="1276842" y="1740060"/>
                  </a:cubicBezTo>
                  <a:cubicBezTo>
                    <a:pt x="1290600" y="1628935"/>
                    <a:pt x="1320234" y="1473360"/>
                    <a:pt x="1365742" y="1340010"/>
                  </a:cubicBezTo>
                  <a:lnTo>
                    <a:pt x="1216517" y="1295560"/>
                  </a:lnTo>
                  <a:lnTo>
                    <a:pt x="1222867" y="1101885"/>
                  </a:lnTo>
                  <a:cubicBezTo>
                    <a:pt x="1326584" y="979118"/>
                    <a:pt x="1408075" y="751577"/>
                    <a:pt x="1314942" y="476410"/>
                  </a:cubicBezTo>
                  <a:cubicBezTo>
                    <a:pt x="1292717" y="460535"/>
                    <a:pt x="1241917" y="428587"/>
                    <a:pt x="1174597" y="424767"/>
                  </a:cubicBezTo>
                  <a:close/>
                  <a:moveTo>
                    <a:pt x="987917" y="160"/>
                  </a:moveTo>
                  <a:cubicBezTo>
                    <a:pt x="1455700" y="1218"/>
                    <a:pt x="1621859" y="453127"/>
                    <a:pt x="1591167" y="651035"/>
                  </a:cubicBezTo>
                  <a:cubicBezTo>
                    <a:pt x="1580584" y="865877"/>
                    <a:pt x="1474750" y="1185493"/>
                    <a:pt x="1521317" y="1276510"/>
                  </a:cubicBezTo>
                  <a:cubicBezTo>
                    <a:pt x="1599634" y="1414093"/>
                    <a:pt x="1747800" y="1345302"/>
                    <a:pt x="1889617" y="1527335"/>
                  </a:cubicBezTo>
                  <a:cubicBezTo>
                    <a:pt x="2007092" y="1703018"/>
                    <a:pt x="1949942" y="1888227"/>
                    <a:pt x="1937242" y="2235360"/>
                  </a:cubicBezTo>
                  <a:lnTo>
                    <a:pt x="1226042" y="2235360"/>
                  </a:lnTo>
                  <a:cubicBezTo>
                    <a:pt x="1217575" y="2121060"/>
                    <a:pt x="1231334" y="2006760"/>
                    <a:pt x="1248267" y="1892460"/>
                  </a:cubicBezTo>
                  <a:cubicBezTo>
                    <a:pt x="1084225" y="1957018"/>
                    <a:pt x="936059" y="1986652"/>
                    <a:pt x="718042" y="1905160"/>
                  </a:cubicBezTo>
                  <a:cubicBezTo>
                    <a:pt x="728625" y="1984535"/>
                    <a:pt x="755084" y="2111535"/>
                    <a:pt x="730742" y="2238535"/>
                  </a:cubicBezTo>
                  <a:lnTo>
                    <a:pt x="19542" y="2238535"/>
                  </a:lnTo>
                  <a:cubicBezTo>
                    <a:pt x="30125" y="2010993"/>
                    <a:pt x="-48623" y="1760615"/>
                    <a:pt x="51292" y="1555910"/>
                  </a:cubicBezTo>
                  <a:cubicBezTo>
                    <a:pt x="138075" y="1378110"/>
                    <a:pt x="332809" y="1413035"/>
                    <a:pt x="406892" y="1317785"/>
                  </a:cubicBezTo>
                  <a:cubicBezTo>
                    <a:pt x="486267" y="1236293"/>
                    <a:pt x="359267" y="859527"/>
                    <a:pt x="368792" y="597060"/>
                  </a:cubicBezTo>
                  <a:cubicBezTo>
                    <a:pt x="387842" y="242518"/>
                    <a:pt x="629142" y="-7248"/>
                    <a:pt x="987917" y="16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433" name="Freeform 432"/>
            <p:cNvSpPr/>
            <p:nvPr/>
          </p:nvSpPr>
          <p:spPr>
            <a:xfrm>
              <a:off x="652463" y="4338638"/>
              <a:ext cx="1179647" cy="1057275"/>
            </a:xfrm>
            <a:custGeom>
              <a:avLst/>
              <a:gdLst>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66812"/>
                <a:gd name="connsiteY0" fmla="*/ 1057275 h 1057275"/>
                <a:gd name="connsiteX1" fmla="*/ 1109662 w 1166812"/>
                <a:gd name="connsiteY1" fmla="*/ 1057275 h 1057275"/>
                <a:gd name="connsiteX2" fmla="*/ 1147762 w 1166812"/>
                <a:gd name="connsiteY2" fmla="*/ 781050 h 1057275"/>
                <a:gd name="connsiteX3" fmla="*/ 1114425 w 1166812"/>
                <a:gd name="connsiteY3" fmla="*/ 461962 h 1057275"/>
                <a:gd name="connsiteX4" fmla="*/ 1162050 w 1166812"/>
                <a:gd name="connsiteY4" fmla="*/ 400050 h 1057275"/>
                <a:gd name="connsiteX5" fmla="*/ 1166812 w 1166812"/>
                <a:gd name="connsiteY5" fmla="*/ 328612 h 1057275"/>
                <a:gd name="connsiteX6" fmla="*/ 1071562 w 1166812"/>
                <a:gd name="connsiteY6" fmla="*/ 247650 h 1057275"/>
                <a:gd name="connsiteX7" fmla="*/ 1009650 w 1166812"/>
                <a:gd name="connsiteY7" fmla="*/ 247650 h 1057275"/>
                <a:gd name="connsiteX8" fmla="*/ 923925 w 1166812"/>
                <a:gd name="connsiteY8" fmla="*/ 323850 h 1057275"/>
                <a:gd name="connsiteX9" fmla="*/ 914400 w 1166812"/>
                <a:gd name="connsiteY9" fmla="*/ 385762 h 1057275"/>
                <a:gd name="connsiteX10" fmla="*/ 962025 w 1166812"/>
                <a:gd name="connsiteY10" fmla="*/ 457200 h 1057275"/>
                <a:gd name="connsiteX11" fmla="*/ 919162 w 1166812"/>
                <a:gd name="connsiteY11" fmla="*/ 857250 h 1057275"/>
                <a:gd name="connsiteX12" fmla="*/ 776287 w 1166812"/>
                <a:gd name="connsiteY12" fmla="*/ 128587 h 1057275"/>
                <a:gd name="connsiteX13" fmla="*/ 776287 w 1166812"/>
                <a:gd name="connsiteY13" fmla="*/ 0 h 1057275"/>
                <a:gd name="connsiteX14" fmla="*/ 614362 w 1166812"/>
                <a:gd name="connsiteY14" fmla="*/ 128587 h 1057275"/>
                <a:gd name="connsiteX15" fmla="*/ 180975 w 1166812"/>
                <a:gd name="connsiteY15" fmla="*/ 285750 h 1057275"/>
                <a:gd name="connsiteX16" fmla="*/ 0 w 1166812"/>
                <a:gd name="connsiteY16" fmla="*/ 1057275 h 1057275"/>
                <a:gd name="connsiteX0" fmla="*/ 0 w 1171700"/>
                <a:gd name="connsiteY0" fmla="*/ 1057275 h 1057275"/>
                <a:gd name="connsiteX1" fmla="*/ 1109662 w 1171700"/>
                <a:gd name="connsiteY1" fmla="*/ 1057275 h 1057275"/>
                <a:gd name="connsiteX2" fmla="*/ 1147762 w 1171700"/>
                <a:gd name="connsiteY2" fmla="*/ 781050 h 1057275"/>
                <a:gd name="connsiteX3" fmla="*/ 1114425 w 1171700"/>
                <a:gd name="connsiteY3" fmla="*/ 461962 h 1057275"/>
                <a:gd name="connsiteX4" fmla="*/ 1162050 w 1171700"/>
                <a:gd name="connsiteY4" fmla="*/ 400050 h 1057275"/>
                <a:gd name="connsiteX5" fmla="*/ 1166812 w 1171700"/>
                <a:gd name="connsiteY5" fmla="*/ 328612 h 1057275"/>
                <a:gd name="connsiteX6" fmla="*/ 1071562 w 1171700"/>
                <a:gd name="connsiteY6" fmla="*/ 247650 h 1057275"/>
                <a:gd name="connsiteX7" fmla="*/ 1009650 w 1171700"/>
                <a:gd name="connsiteY7" fmla="*/ 247650 h 1057275"/>
                <a:gd name="connsiteX8" fmla="*/ 923925 w 1171700"/>
                <a:gd name="connsiteY8" fmla="*/ 323850 h 1057275"/>
                <a:gd name="connsiteX9" fmla="*/ 914400 w 1171700"/>
                <a:gd name="connsiteY9" fmla="*/ 385762 h 1057275"/>
                <a:gd name="connsiteX10" fmla="*/ 962025 w 1171700"/>
                <a:gd name="connsiteY10" fmla="*/ 457200 h 1057275"/>
                <a:gd name="connsiteX11" fmla="*/ 919162 w 1171700"/>
                <a:gd name="connsiteY11" fmla="*/ 857250 h 1057275"/>
                <a:gd name="connsiteX12" fmla="*/ 776287 w 1171700"/>
                <a:gd name="connsiteY12" fmla="*/ 128587 h 1057275"/>
                <a:gd name="connsiteX13" fmla="*/ 776287 w 1171700"/>
                <a:gd name="connsiteY13" fmla="*/ 0 h 1057275"/>
                <a:gd name="connsiteX14" fmla="*/ 614362 w 1171700"/>
                <a:gd name="connsiteY14" fmla="*/ 128587 h 1057275"/>
                <a:gd name="connsiteX15" fmla="*/ 180975 w 1171700"/>
                <a:gd name="connsiteY15" fmla="*/ 285750 h 1057275"/>
                <a:gd name="connsiteX16" fmla="*/ 0 w 1171700"/>
                <a:gd name="connsiteY16" fmla="*/ 1057275 h 1057275"/>
                <a:gd name="connsiteX0" fmla="*/ 0 w 1177826"/>
                <a:gd name="connsiteY0" fmla="*/ 1057275 h 1057275"/>
                <a:gd name="connsiteX1" fmla="*/ 1109662 w 1177826"/>
                <a:gd name="connsiteY1" fmla="*/ 1057275 h 1057275"/>
                <a:gd name="connsiteX2" fmla="*/ 1147762 w 1177826"/>
                <a:gd name="connsiteY2" fmla="*/ 781050 h 1057275"/>
                <a:gd name="connsiteX3" fmla="*/ 1114425 w 1177826"/>
                <a:gd name="connsiteY3" fmla="*/ 461962 h 1057275"/>
                <a:gd name="connsiteX4" fmla="*/ 1162050 w 1177826"/>
                <a:gd name="connsiteY4" fmla="*/ 400050 h 1057275"/>
                <a:gd name="connsiteX5" fmla="*/ 1166812 w 1177826"/>
                <a:gd name="connsiteY5" fmla="*/ 328612 h 1057275"/>
                <a:gd name="connsiteX6" fmla="*/ 1071562 w 1177826"/>
                <a:gd name="connsiteY6" fmla="*/ 247650 h 1057275"/>
                <a:gd name="connsiteX7" fmla="*/ 1009650 w 1177826"/>
                <a:gd name="connsiteY7" fmla="*/ 247650 h 1057275"/>
                <a:gd name="connsiteX8" fmla="*/ 923925 w 1177826"/>
                <a:gd name="connsiteY8" fmla="*/ 323850 h 1057275"/>
                <a:gd name="connsiteX9" fmla="*/ 914400 w 1177826"/>
                <a:gd name="connsiteY9" fmla="*/ 385762 h 1057275"/>
                <a:gd name="connsiteX10" fmla="*/ 962025 w 1177826"/>
                <a:gd name="connsiteY10" fmla="*/ 457200 h 1057275"/>
                <a:gd name="connsiteX11" fmla="*/ 919162 w 1177826"/>
                <a:gd name="connsiteY11" fmla="*/ 857250 h 1057275"/>
                <a:gd name="connsiteX12" fmla="*/ 776287 w 1177826"/>
                <a:gd name="connsiteY12" fmla="*/ 128587 h 1057275"/>
                <a:gd name="connsiteX13" fmla="*/ 776287 w 1177826"/>
                <a:gd name="connsiteY13" fmla="*/ 0 h 1057275"/>
                <a:gd name="connsiteX14" fmla="*/ 614362 w 1177826"/>
                <a:gd name="connsiteY14" fmla="*/ 128587 h 1057275"/>
                <a:gd name="connsiteX15" fmla="*/ 180975 w 1177826"/>
                <a:gd name="connsiteY15" fmla="*/ 285750 h 1057275"/>
                <a:gd name="connsiteX16" fmla="*/ 0 w 1177826"/>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 name="connsiteX0" fmla="*/ 0 w 1179647"/>
                <a:gd name="connsiteY0" fmla="*/ 1057275 h 1057275"/>
                <a:gd name="connsiteX1" fmla="*/ 1109662 w 1179647"/>
                <a:gd name="connsiteY1" fmla="*/ 1057275 h 1057275"/>
                <a:gd name="connsiteX2" fmla="*/ 1147762 w 1179647"/>
                <a:gd name="connsiteY2" fmla="*/ 781050 h 1057275"/>
                <a:gd name="connsiteX3" fmla="*/ 1114425 w 1179647"/>
                <a:gd name="connsiteY3" fmla="*/ 461962 h 1057275"/>
                <a:gd name="connsiteX4" fmla="*/ 1162050 w 1179647"/>
                <a:gd name="connsiteY4" fmla="*/ 400050 h 1057275"/>
                <a:gd name="connsiteX5" fmla="*/ 1166812 w 1179647"/>
                <a:gd name="connsiteY5" fmla="*/ 328612 h 1057275"/>
                <a:gd name="connsiteX6" fmla="*/ 1071562 w 1179647"/>
                <a:gd name="connsiteY6" fmla="*/ 247650 h 1057275"/>
                <a:gd name="connsiteX7" fmla="*/ 1009650 w 1179647"/>
                <a:gd name="connsiteY7" fmla="*/ 247650 h 1057275"/>
                <a:gd name="connsiteX8" fmla="*/ 923925 w 1179647"/>
                <a:gd name="connsiteY8" fmla="*/ 323850 h 1057275"/>
                <a:gd name="connsiteX9" fmla="*/ 914400 w 1179647"/>
                <a:gd name="connsiteY9" fmla="*/ 385762 h 1057275"/>
                <a:gd name="connsiteX10" fmla="*/ 962025 w 1179647"/>
                <a:gd name="connsiteY10" fmla="*/ 457200 h 1057275"/>
                <a:gd name="connsiteX11" fmla="*/ 919162 w 1179647"/>
                <a:gd name="connsiteY11" fmla="*/ 857250 h 1057275"/>
                <a:gd name="connsiteX12" fmla="*/ 776287 w 1179647"/>
                <a:gd name="connsiteY12" fmla="*/ 128587 h 1057275"/>
                <a:gd name="connsiteX13" fmla="*/ 776287 w 1179647"/>
                <a:gd name="connsiteY13" fmla="*/ 0 h 1057275"/>
                <a:gd name="connsiteX14" fmla="*/ 614362 w 1179647"/>
                <a:gd name="connsiteY14" fmla="*/ 128587 h 1057275"/>
                <a:gd name="connsiteX15" fmla="*/ 180975 w 1179647"/>
                <a:gd name="connsiteY15" fmla="*/ 285750 h 1057275"/>
                <a:gd name="connsiteX16" fmla="*/ 0 w 1179647"/>
                <a:gd name="connsiteY16" fmla="*/ 1057275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9647" h="1057275">
                  <a:moveTo>
                    <a:pt x="0" y="1057275"/>
                  </a:moveTo>
                  <a:lnTo>
                    <a:pt x="1109662" y="1057275"/>
                  </a:lnTo>
                  <a:cubicBezTo>
                    <a:pt x="1110456" y="984250"/>
                    <a:pt x="1096962" y="870744"/>
                    <a:pt x="1147762" y="781050"/>
                  </a:cubicBezTo>
                  <a:lnTo>
                    <a:pt x="1114425" y="461962"/>
                  </a:lnTo>
                  <a:lnTo>
                    <a:pt x="1162050" y="400050"/>
                  </a:lnTo>
                  <a:cubicBezTo>
                    <a:pt x="1185068" y="378618"/>
                    <a:pt x="1184274" y="342900"/>
                    <a:pt x="1166812" y="328612"/>
                  </a:cubicBezTo>
                  <a:lnTo>
                    <a:pt x="1071562" y="247650"/>
                  </a:lnTo>
                  <a:cubicBezTo>
                    <a:pt x="1050925" y="238125"/>
                    <a:pt x="1030287" y="230981"/>
                    <a:pt x="1009650" y="247650"/>
                  </a:cubicBezTo>
                  <a:lnTo>
                    <a:pt x="923925" y="323850"/>
                  </a:lnTo>
                  <a:cubicBezTo>
                    <a:pt x="894556" y="344487"/>
                    <a:pt x="898525" y="369887"/>
                    <a:pt x="914400" y="385762"/>
                  </a:cubicBezTo>
                  <a:lnTo>
                    <a:pt x="962025" y="457200"/>
                  </a:lnTo>
                  <a:lnTo>
                    <a:pt x="919162" y="857250"/>
                  </a:lnTo>
                  <a:cubicBezTo>
                    <a:pt x="852487" y="766762"/>
                    <a:pt x="657224" y="376238"/>
                    <a:pt x="776287" y="128587"/>
                  </a:cubicBezTo>
                  <a:lnTo>
                    <a:pt x="776287" y="0"/>
                  </a:lnTo>
                  <a:cubicBezTo>
                    <a:pt x="698499" y="42862"/>
                    <a:pt x="668337" y="61913"/>
                    <a:pt x="614362" y="128587"/>
                  </a:cubicBezTo>
                  <a:cubicBezTo>
                    <a:pt x="474663" y="161925"/>
                    <a:pt x="320675" y="190500"/>
                    <a:pt x="180975" y="285750"/>
                  </a:cubicBezTo>
                  <a:cubicBezTo>
                    <a:pt x="96838" y="414337"/>
                    <a:pt x="7937" y="752475"/>
                    <a:pt x="0" y="105727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434" name="Freeform 433"/>
            <p:cNvSpPr/>
            <p:nvPr/>
          </p:nvSpPr>
          <p:spPr>
            <a:xfrm>
              <a:off x="1924050" y="4338638"/>
              <a:ext cx="273844" cy="602456"/>
            </a:xfrm>
            <a:custGeom>
              <a:avLst/>
              <a:gdLst>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 name="connsiteX0" fmla="*/ 0 w 273844"/>
                <a:gd name="connsiteY0" fmla="*/ 602456 h 602456"/>
                <a:gd name="connsiteX1" fmla="*/ 273844 w 273844"/>
                <a:gd name="connsiteY1" fmla="*/ 452437 h 602456"/>
                <a:gd name="connsiteX2" fmla="*/ 240506 w 273844"/>
                <a:gd name="connsiteY2" fmla="*/ 133350 h 602456"/>
                <a:gd name="connsiteX3" fmla="*/ 197644 w 273844"/>
                <a:gd name="connsiteY3" fmla="*/ 133350 h 602456"/>
                <a:gd name="connsiteX4" fmla="*/ 28575 w 273844"/>
                <a:gd name="connsiteY4" fmla="*/ 0 h 602456"/>
                <a:gd name="connsiteX5" fmla="*/ 28575 w 273844"/>
                <a:gd name="connsiteY5" fmla="*/ 135731 h 602456"/>
                <a:gd name="connsiteX6" fmla="*/ 0 w 273844"/>
                <a:gd name="connsiteY6" fmla="*/ 602456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44" h="602456">
                  <a:moveTo>
                    <a:pt x="0" y="602456"/>
                  </a:moveTo>
                  <a:cubicBezTo>
                    <a:pt x="55562" y="545307"/>
                    <a:pt x="146845" y="492918"/>
                    <a:pt x="273844" y="452437"/>
                  </a:cubicBezTo>
                  <a:cubicBezTo>
                    <a:pt x="269875" y="346075"/>
                    <a:pt x="268288" y="244474"/>
                    <a:pt x="240506" y="133350"/>
                  </a:cubicBezTo>
                  <a:lnTo>
                    <a:pt x="197644" y="133350"/>
                  </a:lnTo>
                  <a:cubicBezTo>
                    <a:pt x="155575" y="65088"/>
                    <a:pt x="96837" y="39687"/>
                    <a:pt x="28575" y="0"/>
                  </a:cubicBezTo>
                  <a:lnTo>
                    <a:pt x="28575" y="135731"/>
                  </a:lnTo>
                  <a:cubicBezTo>
                    <a:pt x="116681" y="236537"/>
                    <a:pt x="45244" y="430212"/>
                    <a:pt x="0" y="60245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435" name="Freeform 434"/>
            <p:cNvSpPr/>
            <p:nvPr/>
          </p:nvSpPr>
          <p:spPr>
            <a:xfrm>
              <a:off x="1237912" y="3364706"/>
              <a:ext cx="908757" cy="735807"/>
            </a:xfrm>
            <a:custGeom>
              <a:avLst/>
              <a:gdLst>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8452 h 738452"/>
                <a:gd name="connsiteX1" fmla="*/ 214312 w 707231"/>
                <a:gd name="connsiteY1" fmla="*/ 421745 h 738452"/>
                <a:gd name="connsiteX2" fmla="*/ 657225 w 707231"/>
                <a:gd name="connsiteY2" fmla="*/ 433652 h 738452"/>
                <a:gd name="connsiteX3" fmla="*/ 707231 w 707231"/>
                <a:gd name="connsiteY3" fmla="*/ 726545 h 738452"/>
                <a:gd name="connsiteX4" fmla="*/ 364331 w 707231"/>
                <a:gd name="connsiteY4" fmla="*/ 2645 h 738452"/>
                <a:gd name="connsiteX5" fmla="*/ 0 w 707231"/>
                <a:gd name="connsiteY5" fmla="*/ 738452 h 738452"/>
                <a:gd name="connsiteX0" fmla="*/ 102731 w 809962"/>
                <a:gd name="connsiteY0" fmla="*/ 738452 h 738452"/>
                <a:gd name="connsiteX1" fmla="*/ 317043 w 809962"/>
                <a:gd name="connsiteY1" fmla="*/ 421745 h 738452"/>
                <a:gd name="connsiteX2" fmla="*/ 759956 w 809962"/>
                <a:gd name="connsiteY2" fmla="*/ 433652 h 738452"/>
                <a:gd name="connsiteX3" fmla="*/ 809962 w 809962"/>
                <a:gd name="connsiteY3" fmla="*/ 726545 h 738452"/>
                <a:gd name="connsiteX4" fmla="*/ 467062 w 809962"/>
                <a:gd name="connsiteY4" fmla="*/ 2645 h 738452"/>
                <a:gd name="connsiteX5" fmla="*/ 102731 w 809962"/>
                <a:gd name="connsiteY5" fmla="*/ 738452 h 738452"/>
                <a:gd name="connsiteX0" fmla="*/ 102731 w 809962"/>
                <a:gd name="connsiteY0" fmla="*/ 735807 h 735807"/>
                <a:gd name="connsiteX1" fmla="*/ 317043 w 809962"/>
                <a:gd name="connsiteY1" fmla="*/ 419100 h 735807"/>
                <a:gd name="connsiteX2" fmla="*/ 759956 w 809962"/>
                <a:gd name="connsiteY2" fmla="*/ 431007 h 735807"/>
                <a:gd name="connsiteX3" fmla="*/ 809962 w 809962"/>
                <a:gd name="connsiteY3" fmla="*/ 723900 h 735807"/>
                <a:gd name="connsiteX4" fmla="*/ 467062 w 809962"/>
                <a:gd name="connsiteY4" fmla="*/ 0 h 735807"/>
                <a:gd name="connsiteX5" fmla="*/ 102731 w 809962"/>
                <a:gd name="connsiteY5" fmla="*/ 735807 h 735807"/>
                <a:gd name="connsiteX0" fmla="*/ 102731 w 908488"/>
                <a:gd name="connsiteY0" fmla="*/ 735807 h 735807"/>
                <a:gd name="connsiteX1" fmla="*/ 317043 w 908488"/>
                <a:gd name="connsiteY1" fmla="*/ 419100 h 735807"/>
                <a:gd name="connsiteX2" fmla="*/ 759956 w 908488"/>
                <a:gd name="connsiteY2" fmla="*/ 431007 h 735807"/>
                <a:gd name="connsiteX3" fmla="*/ 809962 w 908488"/>
                <a:gd name="connsiteY3" fmla="*/ 723900 h 735807"/>
                <a:gd name="connsiteX4" fmla="*/ 467062 w 908488"/>
                <a:gd name="connsiteY4" fmla="*/ 0 h 735807"/>
                <a:gd name="connsiteX5" fmla="*/ 102731 w 908488"/>
                <a:gd name="connsiteY5" fmla="*/ 735807 h 735807"/>
                <a:gd name="connsiteX0" fmla="*/ 102731 w 896093"/>
                <a:gd name="connsiteY0" fmla="*/ 735807 h 735807"/>
                <a:gd name="connsiteX1" fmla="*/ 317043 w 896093"/>
                <a:gd name="connsiteY1" fmla="*/ 419100 h 735807"/>
                <a:gd name="connsiteX2" fmla="*/ 759956 w 896093"/>
                <a:gd name="connsiteY2" fmla="*/ 431007 h 735807"/>
                <a:gd name="connsiteX3" fmla="*/ 809962 w 896093"/>
                <a:gd name="connsiteY3" fmla="*/ 723900 h 735807"/>
                <a:gd name="connsiteX4" fmla="*/ 467062 w 896093"/>
                <a:gd name="connsiteY4" fmla="*/ 0 h 735807"/>
                <a:gd name="connsiteX5" fmla="*/ 102731 w 896093"/>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757" h="735807">
                  <a:moveTo>
                    <a:pt x="102731" y="735807"/>
                  </a:moveTo>
                  <a:cubicBezTo>
                    <a:pt x="64631" y="468313"/>
                    <a:pt x="171787" y="372269"/>
                    <a:pt x="317043" y="419100"/>
                  </a:cubicBezTo>
                  <a:cubicBezTo>
                    <a:pt x="486112" y="475456"/>
                    <a:pt x="614699" y="524670"/>
                    <a:pt x="759956" y="431007"/>
                  </a:cubicBezTo>
                  <a:cubicBezTo>
                    <a:pt x="821868" y="519113"/>
                    <a:pt x="821868" y="611982"/>
                    <a:pt x="809962" y="723900"/>
                  </a:cubicBezTo>
                  <a:cubicBezTo>
                    <a:pt x="1021894" y="515937"/>
                    <a:pt x="886161" y="10319"/>
                    <a:pt x="467062" y="0"/>
                  </a:cubicBezTo>
                  <a:cubicBezTo>
                    <a:pt x="97968" y="4763"/>
                    <a:pt x="-149682" y="421482"/>
                    <a:pt x="102731" y="7358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436" name="Freeform 435"/>
            <p:cNvSpPr/>
            <p:nvPr/>
          </p:nvSpPr>
          <p:spPr>
            <a:xfrm flipH="1">
              <a:off x="3609921" y="3364706"/>
              <a:ext cx="908757" cy="735807"/>
            </a:xfrm>
            <a:custGeom>
              <a:avLst/>
              <a:gdLst>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5807 h 735807"/>
                <a:gd name="connsiteX1" fmla="*/ 214312 w 707231"/>
                <a:gd name="connsiteY1" fmla="*/ 419100 h 735807"/>
                <a:gd name="connsiteX2" fmla="*/ 657225 w 707231"/>
                <a:gd name="connsiteY2" fmla="*/ 431007 h 735807"/>
                <a:gd name="connsiteX3" fmla="*/ 707231 w 707231"/>
                <a:gd name="connsiteY3" fmla="*/ 723900 h 735807"/>
                <a:gd name="connsiteX4" fmla="*/ 364331 w 707231"/>
                <a:gd name="connsiteY4" fmla="*/ 0 h 735807"/>
                <a:gd name="connsiteX5" fmla="*/ 0 w 707231"/>
                <a:gd name="connsiteY5" fmla="*/ 735807 h 735807"/>
                <a:gd name="connsiteX0" fmla="*/ 0 w 707231"/>
                <a:gd name="connsiteY0" fmla="*/ 738452 h 738452"/>
                <a:gd name="connsiteX1" fmla="*/ 214312 w 707231"/>
                <a:gd name="connsiteY1" fmla="*/ 421745 h 738452"/>
                <a:gd name="connsiteX2" fmla="*/ 657225 w 707231"/>
                <a:gd name="connsiteY2" fmla="*/ 433652 h 738452"/>
                <a:gd name="connsiteX3" fmla="*/ 707231 w 707231"/>
                <a:gd name="connsiteY3" fmla="*/ 726545 h 738452"/>
                <a:gd name="connsiteX4" fmla="*/ 364331 w 707231"/>
                <a:gd name="connsiteY4" fmla="*/ 2645 h 738452"/>
                <a:gd name="connsiteX5" fmla="*/ 0 w 707231"/>
                <a:gd name="connsiteY5" fmla="*/ 738452 h 738452"/>
                <a:gd name="connsiteX0" fmla="*/ 102731 w 809962"/>
                <a:gd name="connsiteY0" fmla="*/ 738452 h 738452"/>
                <a:gd name="connsiteX1" fmla="*/ 317043 w 809962"/>
                <a:gd name="connsiteY1" fmla="*/ 421745 h 738452"/>
                <a:gd name="connsiteX2" fmla="*/ 759956 w 809962"/>
                <a:gd name="connsiteY2" fmla="*/ 433652 h 738452"/>
                <a:gd name="connsiteX3" fmla="*/ 809962 w 809962"/>
                <a:gd name="connsiteY3" fmla="*/ 726545 h 738452"/>
                <a:gd name="connsiteX4" fmla="*/ 467062 w 809962"/>
                <a:gd name="connsiteY4" fmla="*/ 2645 h 738452"/>
                <a:gd name="connsiteX5" fmla="*/ 102731 w 809962"/>
                <a:gd name="connsiteY5" fmla="*/ 738452 h 738452"/>
                <a:gd name="connsiteX0" fmla="*/ 102731 w 809962"/>
                <a:gd name="connsiteY0" fmla="*/ 735807 h 735807"/>
                <a:gd name="connsiteX1" fmla="*/ 317043 w 809962"/>
                <a:gd name="connsiteY1" fmla="*/ 419100 h 735807"/>
                <a:gd name="connsiteX2" fmla="*/ 759956 w 809962"/>
                <a:gd name="connsiteY2" fmla="*/ 431007 h 735807"/>
                <a:gd name="connsiteX3" fmla="*/ 809962 w 809962"/>
                <a:gd name="connsiteY3" fmla="*/ 723900 h 735807"/>
                <a:gd name="connsiteX4" fmla="*/ 467062 w 809962"/>
                <a:gd name="connsiteY4" fmla="*/ 0 h 735807"/>
                <a:gd name="connsiteX5" fmla="*/ 102731 w 809962"/>
                <a:gd name="connsiteY5" fmla="*/ 735807 h 735807"/>
                <a:gd name="connsiteX0" fmla="*/ 102731 w 908488"/>
                <a:gd name="connsiteY0" fmla="*/ 735807 h 735807"/>
                <a:gd name="connsiteX1" fmla="*/ 317043 w 908488"/>
                <a:gd name="connsiteY1" fmla="*/ 419100 h 735807"/>
                <a:gd name="connsiteX2" fmla="*/ 759956 w 908488"/>
                <a:gd name="connsiteY2" fmla="*/ 431007 h 735807"/>
                <a:gd name="connsiteX3" fmla="*/ 809962 w 908488"/>
                <a:gd name="connsiteY3" fmla="*/ 723900 h 735807"/>
                <a:gd name="connsiteX4" fmla="*/ 467062 w 908488"/>
                <a:gd name="connsiteY4" fmla="*/ 0 h 735807"/>
                <a:gd name="connsiteX5" fmla="*/ 102731 w 908488"/>
                <a:gd name="connsiteY5" fmla="*/ 735807 h 735807"/>
                <a:gd name="connsiteX0" fmla="*/ 102731 w 896093"/>
                <a:gd name="connsiteY0" fmla="*/ 735807 h 735807"/>
                <a:gd name="connsiteX1" fmla="*/ 317043 w 896093"/>
                <a:gd name="connsiteY1" fmla="*/ 419100 h 735807"/>
                <a:gd name="connsiteX2" fmla="*/ 759956 w 896093"/>
                <a:gd name="connsiteY2" fmla="*/ 431007 h 735807"/>
                <a:gd name="connsiteX3" fmla="*/ 809962 w 896093"/>
                <a:gd name="connsiteY3" fmla="*/ 723900 h 735807"/>
                <a:gd name="connsiteX4" fmla="*/ 467062 w 896093"/>
                <a:gd name="connsiteY4" fmla="*/ 0 h 735807"/>
                <a:gd name="connsiteX5" fmla="*/ 102731 w 896093"/>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 name="connsiteX0" fmla="*/ 102731 w 908757"/>
                <a:gd name="connsiteY0" fmla="*/ 735807 h 735807"/>
                <a:gd name="connsiteX1" fmla="*/ 317043 w 908757"/>
                <a:gd name="connsiteY1" fmla="*/ 419100 h 735807"/>
                <a:gd name="connsiteX2" fmla="*/ 759956 w 908757"/>
                <a:gd name="connsiteY2" fmla="*/ 431007 h 735807"/>
                <a:gd name="connsiteX3" fmla="*/ 809962 w 908757"/>
                <a:gd name="connsiteY3" fmla="*/ 723900 h 735807"/>
                <a:gd name="connsiteX4" fmla="*/ 467062 w 908757"/>
                <a:gd name="connsiteY4" fmla="*/ 0 h 735807"/>
                <a:gd name="connsiteX5" fmla="*/ 102731 w 908757"/>
                <a:gd name="connsiteY5" fmla="*/ 735807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757" h="735807">
                  <a:moveTo>
                    <a:pt x="102731" y="735807"/>
                  </a:moveTo>
                  <a:cubicBezTo>
                    <a:pt x="64631" y="468313"/>
                    <a:pt x="171787" y="372269"/>
                    <a:pt x="317043" y="419100"/>
                  </a:cubicBezTo>
                  <a:cubicBezTo>
                    <a:pt x="486112" y="475456"/>
                    <a:pt x="614699" y="524670"/>
                    <a:pt x="759956" y="431007"/>
                  </a:cubicBezTo>
                  <a:cubicBezTo>
                    <a:pt x="821868" y="519113"/>
                    <a:pt x="821868" y="611982"/>
                    <a:pt x="809962" y="723900"/>
                  </a:cubicBezTo>
                  <a:cubicBezTo>
                    <a:pt x="1021894" y="515937"/>
                    <a:pt x="886161" y="10319"/>
                    <a:pt x="467062" y="0"/>
                  </a:cubicBezTo>
                  <a:cubicBezTo>
                    <a:pt x="97968" y="4763"/>
                    <a:pt x="-149682" y="421482"/>
                    <a:pt x="102731" y="7358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437" name="Freeform 436"/>
            <p:cNvSpPr/>
            <p:nvPr/>
          </p:nvSpPr>
          <p:spPr>
            <a:xfrm>
              <a:off x="4321969" y="4352925"/>
              <a:ext cx="709612" cy="1002506"/>
            </a:xfrm>
            <a:custGeom>
              <a:avLst/>
              <a:gdLst>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 name="connsiteX0" fmla="*/ 569119 w 709612"/>
                <a:gd name="connsiteY0" fmla="*/ 1002506 h 1002506"/>
                <a:gd name="connsiteX1" fmla="*/ 709612 w 709612"/>
                <a:gd name="connsiteY1" fmla="*/ 1002506 h 1002506"/>
                <a:gd name="connsiteX2" fmla="*/ 557212 w 709612"/>
                <a:gd name="connsiteY2" fmla="*/ 252413 h 1002506"/>
                <a:gd name="connsiteX3" fmla="*/ 135731 w 709612"/>
                <a:gd name="connsiteY3" fmla="*/ 95250 h 1002506"/>
                <a:gd name="connsiteX4" fmla="*/ 0 w 709612"/>
                <a:gd name="connsiteY4" fmla="*/ 0 h 1002506"/>
                <a:gd name="connsiteX5" fmla="*/ 0 w 709612"/>
                <a:gd name="connsiteY5" fmla="*/ 157163 h 1002506"/>
                <a:gd name="connsiteX6" fmla="*/ 66675 w 709612"/>
                <a:gd name="connsiteY6" fmla="*/ 211931 h 1002506"/>
                <a:gd name="connsiteX7" fmla="*/ 447675 w 709612"/>
                <a:gd name="connsiteY7" fmla="*/ 338138 h 1002506"/>
                <a:gd name="connsiteX8" fmla="*/ 569119 w 709612"/>
                <a:gd name="connsiteY8" fmla="*/ 1002506 h 100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612" h="1002506">
                  <a:moveTo>
                    <a:pt x="569119" y="1002506"/>
                  </a:moveTo>
                  <a:lnTo>
                    <a:pt x="709612" y="1002506"/>
                  </a:lnTo>
                  <a:cubicBezTo>
                    <a:pt x="670719" y="616743"/>
                    <a:pt x="638969" y="438150"/>
                    <a:pt x="557212" y="252413"/>
                  </a:cubicBezTo>
                  <a:cubicBezTo>
                    <a:pt x="481012" y="176213"/>
                    <a:pt x="292893" y="142875"/>
                    <a:pt x="135731" y="95250"/>
                  </a:cubicBezTo>
                  <a:cubicBezTo>
                    <a:pt x="88106" y="46832"/>
                    <a:pt x="45244" y="19844"/>
                    <a:pt x="0" y="0"/>
                  </a:cubicBezTo>
                  <a:lnTo>
                    <a:pt x="0" y="157163"/>
                  </a:lnTo>
                  <a:lnTo>
                    <a:pt x="66675" y="211931"/>
                  </a:lnTo>
                  <a:cubicBezTo>
                    <a:pt x="193675" y="254000"/>
                    <a:pt x="313531" y="281781"/>
                    <a:pt x="447675" y="338138"/>
                  </a:cubicBezTo>
                  <a:cubicBezTo>
                    <a:pt x="535781" y="576263"/>
                    <a:pt x="557213" y="795338"/>
                    <a:pt x="569119" y="100250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438" name="Freeform 437"/>
            <p:cNvSpPr/>
            <p:nvPr/>
          </p:nvSpPr>
          <p:spPr>
            <a:xfrm>
              <a:off x="3576638" y="4345781"/>
              <a:ext cx="207168" cy="259557"/>
            </a:xfrm>
            <a:custGeom>
              <a:avLst/>
              <a:gdLst>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26193 w 207168"/>
                <a:gd name="connsiteY5"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 name="connsiteX0" fmla="*/ 26193 w 207168"/>
                <a:gd name="connsiteY0" fmla="*/ 107157 h 259557"/>
                <a:gd name="connsiteX1" fmla="*/ 0 w 207168"/>
                <a:gd name="connsiteY1" fmla="*/ 259557 h 259557"/>
                <a:gd name="connsiteX2" fmla="*/ 145256 w 207168"/>
                <a:gd name="connsiteY2" fmla="*/ 223838 h 259557"/>
                <a:gd name="connsiteX3" fmla="*/ 207168 w 207168"/>
                <a:gd name="connsiteY3" fmla="*/ 157163 h 259557"/>
                <a:gd name="connsiteX4" fmla="*/ 207168 w 207168"/>
                <a:gd name="connsiteY4" fmla="*/ 0 h 259557"/>
                <a:gd name="connsiteX5" fmla="*/ 73818 w 207168"/>
                <a:gd name="connsiteY5" fmla="*/ 100013 h 259557"/>
                <a:gd name="connsiteX6" fmla="*/ 26193 w 207168"/>
                <a:gd name="connsiteY6" fmla="*/ 107157 h 25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168" h="259557">
                  <a:moveTo>
                    <a:pt x="26193" y="107157"/>
                  </a:moveTo>
                  <a:lnTo>
                    <a:pt x="0" y="259557"/>
                  </a:lnTo>
                  <a:cubicBezTo>
                    <a:pt x="36512" y="247651"/>
                    <a:pt x="80168" y="233363"/>
                    <a:pt x="145256" y="223838"/>
                  </a:cubicBezTo>
                  <a:lnTo>
                    <a:pt x="207168" y="157163"/>
                  </a:lnTo>
                  <a:lnTo>
                    <a:pt x="207168" y="0"/>
                  </a:lnTo>
                  <a:cubicBezTo>
                    <a:pt x="166687" y="24607"/>
                    <a:pt x="116681" y="53975"/>
                    <a:pt x="73818" y="100013"/>
                  </a:cubicBezTo>
                  <a:lnTo>
                    <a:pt x="26193" y="107157"/>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sp>
          <p:nvSpPr>
            <p:cNvPr id="439" name="Freeform 438"/>
            <p:cNvSpPr/>
            <p:nvPr/>
          </p:nvSpPr>
          <p:spPr>
            <a:xfrm>
              <a:off x="3914735" y="4510088"/>
              <a:ext cx="283410" cy="847725"/>
            </a:xfrm>
            <a:custGeom>
              <a:avLst/>
              <a:gdLst>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488 w 283369"/>
                <a:gd name="connsiteY0" fmla="*/ 847725 h 847725"/>
                <a:gd name="connsiteX1" fmla="*/ 271463 w 283369"/>
                <a:gd name="connsiteY1" fmla="*/ 847725 h 847725"/>
                <a:gd name="connsiteX2" fmla="*/ 204788 w 283369"/>
                <a:gd name="connsiteY2" fmla="*/ 219075 h 847725"/>
                <a:gd name="connsiteX3" fmla="*/ 283369 w 283369"/>
                <a:gd name="connsiteY3" fmla="*/ 147637 h 847725"/>
                <a:gd name="connsiteX4" fmla="*/ 135731 w 283369"/>
                <a:gd name="connsiteY4" fmla="*/ 0 h 847725"/>
                <a:gd name="connsiteX5" fmla="*/ 0 w 283369"/>
                <a:gd name="connsiteY5" fmla="*/ 150018 h 847725"/>
                <a:gd name="connsiteX6" fmla="*/ 66675 w 283369"/>
                <a:gd name="connsiteY6" fmla="*/ 219075 h 847725"/>
                <a:gd name="connsiteX7" fmla="*/ 26194 w 283369"/>
                <a:gd name="connsiteY7" fmla="*/ 566737 h 847725"/>
                <a:gd name="connsiteX8" fmla="*/ 90488 w 283369"/>
                <a:gd name="connsiteY8" fmla="*/ 847725 h 847725"/>
                <a:gd name="connsiteX0" fmla="*/ 90528 w 283409"/>
                <a:gd name="connsiteY0" fmla="*/ 847725 h 847725"/>
                <a:gd name="connsiteX1" fmla="*/ 271503 w 283409"/>
                <a:gd name="connsiteY1" fmla="*/ 847725 h 847725"/>
                <a:gd name="connsiteX2" fmla="*/ 204828 w 283409"/>
                <a:gd name="connsiteY2" fmla="*/ 219075 h 847725"/>
                <a:gd name="connsiteX3" fmla="*/ 283409 w 283409"/>
                <a:gd name="connsiteY3" fmla="*/ 147637 h 847725"/>
                <a:gd name="connsiteX4" fmla="*/ 135771 w 283409"/>
                <a:gd name="connsiteY4" fmla="*/ 0 h 847725"/>
                <a:gd name="connsiteX5" fmla="*/ 40 w 283409"/>
                <a:gd name="connsiteY5" fmla="*/ 150018 h 847725"/>
                <a:gd name="connsiteX6" fmla="*/ 66715 w 283409"/>
                <a:gd name="connsiteY6" fmla="*/ 219075 h 847725"/>
                <a:gd name="connsiteX7" fmla="*/ 26234 w 283409"/>
                <a:gd name="connsiteY7" fmla="*/ 566737 h 847725"/>
                <a:gd name="connsiteX8" fmla="*/ 90528 w 283409"/>
                <a:gd name="connsiteY8" fmla="*/ 847725 h 847725"/>
                <a:gd name="connsiteX0" fmla="*/ 90532 w 283413"/>
                <a:gd name="connsiteY0" fmla="*/ 847725 h 847725"/>
                <a:gd name="connsiteX1" fmla="*/ 271507 w 283413"/>
                <a:gd name="connsiteY1" fmla="*/ 847725 h 847725"/>
                <a:gd name="connsiteX2" fmla="*/ 204832 w 283413"/>
                <a:gd name="connsiteY2" fmla="*/ 219075 h 847725"/>
                <a:gd name="connsiteX3" fmla="*/ 283413 w 283413"/>
                <a:gd name="connsiteY3" fmla="*/ 147637 h 847725"/>
                <a:gd name="connsiteX4" fmla="*/ 135775 w 283413"/>
                <a:gd name="connsiteY4" fmla="*/ 0 h 847725"/>
                <a:gd name="connsiteX5" fmla="*/ 44 w 283413"/>
                <a:gd name="connsiteY5" fmla="*/ 150018 h 847725"/>
                <a:gd name="connsiteX6" fmla="*/ 66719 w 283413"/>
                <a:gd name="connsiteY6" fmla="*/ 219075 h 847725"/>
                <a:gd name="connsiteX7" fmla="*/ 26238 w 283413"/>
                <a:gd name="connsiteY7" fmla="*/ 566737 h 847725"/>
                <a:gd name="connsiteX8" fmla="*/ 90532 w 283413"/>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 name="connsiteX0" fmla="*/ 90529 w 283410"/>
                <a:gd name="connsiteY0" fmla="*/ 847725 h 847725"/>
                <a:gd name="connsiteX1" fmla="*/ 271504 w 283410"/>
                <a:gd name="connsiteY1" fmla="*/ 847725 h 847725"/>
                <a:gd name="connsiteX2" fmla="*/ 204829 w 283410"/>
                <a:gd name="connsiteY2" fmla="*/ 219075 h 847725"/>
                <a:gd name="connsiteX3" fmla="*/ 283410 w 283410"/>
                <a:gd name="connsiteY3" fmla="*/ 147637 h 847725"/>
                <a:gd name="connsiteX4" fmla="*/ 135772 w 283410"/>
                <a:gd name="connsiteY4" fmla="*/ 0 h 847725"/>
                <a:gd name="connsiteX5" fmla="*/ 41 w 283410"/>
                <a:gd name="connsiteY5" fmla="*/ 150018 h 847725"/>
                <a:gd name="connsiteX6" fmla="*/ 66716 w 283410"/>
                <a:gd name="connsiteY6" fmla="*/ 219075 h 847725"/>
                <a:gd name="connsiteX7" fmla="*/ 26235 w 283410"/>
                <a:gd name="connsiteY7" fmla="*/ 566737 h 847725"/>
                <a:gd name="connsiteX8" fmla="*/ 90529 w 283410"/>
                <a:gd name="connsiteY8" fmla="*/ 847725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10" h="847725">
                  <a:moveTo>
                    <a:pt x="90529" y="847725"/>
                  </a:moveTo>
                  <a:lnTo>
                    <a:pt x="271504" y="847725"/>
                  </a:lnTo>
                  <a:lnTo>
                    <a:pt x="204829" y="219075"/>
                  </a:lnTo>
                  <a:cubicBezTo>
                    <a:pt x="231023" y="195262"/>
                    <a:pt x="281029" y="173831"/>
                    <a:pt x="283410" y="147637"/>
                  </a:cubicBezTo>
                  <a:cubicBezTo>
                    <a:pt x="279441" y="124619"/>
                    <a:pt x="154029" y="1587"/>
                    <a:pt x="135772" y="0"/>
                  </a:cubicBezTo>
                  <a:cubicBezTo>
                    <a:pt x="111959" y="2381"/>
                    <a:pt x="-2340" y="133350"/>
                    <a:pt x="41" y="150018"/>
                  </a:cubicBezTo>
                  <a:cubicBezTo>
                    <a:pt x="-1547" y="175418"/>
                    <a:pt x="44491" y="196056"/>
                    <a:pt x="66716" y="219075"/>
                  </a:cubicBezTo>
                  <a:lnTo>
                    <a:pt x="26235" y="566737"/>
                  </a:lnTo>
                  <a:cubicBezTo>
                    <a:pt x="73860" y="643731"/>
                    <a:pt x="90529" y="696912"/>
                    <a:pt x="90529" y="84772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dirty="0" err="1">
                <a:solidFill>
                  <a:srgbClr val="000000"/>
                </a:solidFill>
              </a:endParaRPr>
            </a:p>
          </p:txBody>
        </p:sp>
      </p:grpSp>
      <p:cxnSp>
        <p:nvCxnSpPr>
          <p:cNvPr id="440" name="Straight Connector 439"/>
          <p:cNvCxnSpPr/>
          <p:nvPr/>
        </p:nvCxnSpPr>
        <p:spPr>
          <a:xfrm flipV="1">
            <a:off x="5379144" y="2960288"/>
            <a:ext cx="0" cy="276659"/>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403399" y="3304469"/>
            <a:ext cx="1278965" cy="1726742"/>
          </a:xfrm>
          <a:prstGeom prst="rect">
            <a:avLst/>
          </a:prstGeom>
          <a:solidFill>
            <a:schemeClr val="accent1">
              <a:alpha val="0"/>
            </a:schemeClr>
          </a:solidFill>
          <a:ln w="25400">
            <a:solidFill>
              <a:srgbClr val="2C7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1" name="Rectangle 440"/>
          <p:cNvSpPr/>
          <p:nvPr/>
        </p:nvSpPr>
        <p:spPr>
          <a:xfrm>
            <a:off x="5490276" y="879685"/>
            <a:ext cx="1127415" cy="1992125"/>
          </a:xfrm>
          <a:prstGeom prst="rect">
            <a:avLst/>
          </a:prstGeom>
          <a:solidFill>
            <a:schemeClr val="accent1">
              <a:alpha val="0"/>
            </a:schemeClr>
          </a:solidFill>
          <a:ln w="25400">
            <a:solidFill>
              <a:srgbClr val="2C7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2" name="Rectangle 441"/>
          <p:cNvSpPr/>
          <p:nvPr/>
        </p:nvSpPr>
        <p:spPr>
          <a:xfrm>
            <a:off x="5445224" y="3244499"/>
            <a:ext cx="1030580" cy="1828999"/>
          </a:xfrm>
          <a:prstGeom prst="rect">
            <a:avLst/>
          </a:prstGeom>
          <a:solidFill>
            <a:schemeClr val="accent1">
              <a:alpha val="0"/>
            </a:schemeClr>
          </a:solidFill>
          <a:ln w="25400">
            <a:solidFill>
              <a:srgbClr val="2C7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43" name="Straight Connector 442"/>
          <p:cNvCxnSpPr/>
          <p:nvPr/>
        </p:nvCxnSpPr>
        <p:spPr>
          <a:xfrm flipV="1">
            <a:off x="1972287" y="5031909"/>
            <a:ext cx="0" cy="276659"/>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4" name="Straight Connector 443"/>
          <p:cNvCxnSpPr/>
          <p:nvPr/>
        </p:nvCxnSpPr>
        <p:spPr>
          <a:xfrm flipV="1">
            <a:off x="3041439" y="5016948"/>
            <a:ext cx="0" cy="276659"/>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flipV="1">
            <a:off x="3498647" y="5021023"/>
            <a:ext cx="0" cy="276659"/>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flipV="1">
            <a:off x="8187752" y="4441357"/>
            <a:ext cx="0" cy="801951"/>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flipV="1">
            <a:off x="5284030" y="4896172"/>
            <a:ext cx="0" cy="276659"/>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flipV="1">
            <a:off x="4340724" y="5026324"/>
            <a:ext cx="0" cy="276659"/>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flipV="1">
            <a:off x="6080757" y="4902065"/>
            <a:ext cx="0" cy="276659"/>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a:off x="3618927" y="2057203"/>
            <a:ext cx="305070" cy="0"/>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a:off x="3597914" y="2552612"/>
            <a:ext cx="305070" cy="0"/>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a:off x="3533347" y="4578972"/>
            <a:ext cx="305070" cy="0"/>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0" name="TextBox 379"/>
          <p:cNvSpPr txBox="1">
            <a:spLocks/>
          </p:cNvSpPr>
          <p:nvPr/>
        </p:nvSpPr>
        <p:spPr>
          <a:xfrm>
            <a:off x="5695637" y="4015973"/>
            <a:ext cx="1828800" cy="281962"/>
          </a:xfrm>
          <a:prstGeom prst="rect">
            <a:avLst/>
          </a:prstGeom>
          <a:solidFill>
            <a:srgbClr val="002060"/>
          </a:solidFill>
          <a:ln>
            <a:solidFill>
              <a:srgbClr val="2C7876"/>
            </a:solidFill>
          </a:ln>
          <a:scene3d>
            <a:camera prst="orthographicFront">
              <a:rot lat="0" lon="0" rev="5400000"/>
            </a:camera>
            <a:lightRig rig="threePt" dir="t"/>
          </a:scene3d>
        </p:spPr>
        <p:txBody>
          <a:bodyPr vert="horz" wrap="square" lIns="60005" tIns="60005" rIns="60005" bIns="60005" rtlCol="0" anchor="t" anchorCtr="0">
            <a:noAutofit/>
          </a:bodyPr>
          <a:lstStyle>
            <a:defPPr>
              <a:defRPr lang="en-US"/>
            </a:defPPr>
            <a:lvl1pPr lvl="0" indent="0" algn="ctr" defTabSz="913526" fontAlgn="base">
              <a:spcBef>
                <a:spcPct val="0"/>
              </a:spcBef>
              <a:spcAft>
                <a:spcPct val="0"/>
              </a:spcAft>
              <a:buClr>
                <a:srgbClr val="004185"/>
              </a:buClr>
              <a:defRPr sz="1000" b="1" baseline="0">
                <a:solidFill>
                  <a:srgbClr val="004185"/>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dirty="0" smtClean="0">
                <a:solidFill>
                  <a:prstClr val="white"/>
                </a:solidFill>
              </a:rPr>
              <a:t>Integrated Operations Centre</a:t>
            </a:r>
            <a:endParaRPr lang="en-US" dirty="0">
              <a:solidFill>
                <a:prstClr val="white"/>
              </a:solidFill>
            </a:endParaRPr>
          </a:p>
        </p:txBody>
      </p:sp>
      <p:cxnSp>
        <p:nvCxnSpPr>
          <p:cNvPr id="412" name="Straight Connector 411"/>
          <p:cNvCxnSpPr/>
          <p:nvPr/>
        </p:nvCxnSpPr>
        <p:spPr>
          <a:xfrm>
            <a:off x="1144571" y="4121771"/>
            <a:ext cx="305070" cy="0"/>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a:off x="2612615" y="3534645"/>
            <a:ext cx="305070" cy="0"/>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5207871" y="1266732"/>
            <a:ext cx="305070" cy="0"/>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a:off x="5191421" y="2015976"/>
            <a:ext cx="305070" cy="0"/>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5207871" y="2518226"/>
            <a:ext cx="305070" cy="0"/>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5" name="TextBox 184"/>
          <p:cNvSpPr txBox="1">
            <a:spLocks/>
          </p:cNvSpPr>
          <p:nvPr/>
        </p:nvSpPr>
        <p:spPr>
          <a:xfrm>
            <a:off x="97018" y="1327754"/>
            <a:ext cx="611782" cy="456001"/>
          </a:xfrm>
          <a:prstGeom prst="rect">
            <a:avLst/>
          </a:prstGeom>
          <a:solidFill>
            <a:srgbClr val="00B050"/>
          </a:solidFill>
          <a:ln>
            <a:solidFill>
              <a:schemeClr val="bg1"/>
            </a:solidFill>
          </a:ln>
        </p:spPr>
        <p:txBody>
          <a:bodyPr vert="horz" wrap="square" lIns="60005" tIns="60005" rIns="60005" bIns="60005" rtlCol="0" anchor="ctr" anchorCtr="0">
            <a:noAutofit/>
          </a:bodyPr>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4185"/>
              </a:buClr>
            </a:pPr>
            <a:r>
              <a:rPr lang="en-US" sz="1000" b="1" dirty="0" smtClean="0">
                <a:solidFill>
                  <a:prstClr val="white"/>
                </a:solidFill>
              </a:rPr>
              <a:t>GITOs</a:t>
            </a:r>
            <a:endParaRPr lang="en-US" sz="1000" b="1" dirty="0">
              <a:solidFill>
                <a:prstClr val="white"/>
              </a:solidFill>
            </a:endParaRPr>
          </a:p>
          <a:p>
            <a:pPr fontAlgn="base">
              <a:spcBef>
                <a:spcPct val="0"/>
              </a:spcBef>
              <a:spcAft>
                <a:spcPct val="0"/>
              </a:spcAft>
              <a:buClr>
                <a:srgbClr val="004185"/>
              </a:buClr>
            </a:pPr>
            <a:endParaRPr lang="en-US" sz="1000" b="1" dirty="0">
              <a:solidFill>
                <a:prstClr val="white"/>
              </a:solidFill>
            </a:endParaRPr>
          </a:p>
        </p:txBody>
      </p:sp>
      <p:sp>
        <p:nvSpPr>
          <p:cNvPr id="186" name="Freeform 185"/>
          <p:cNvSpPr>
            <a:spLocks/>
          </p:cNvSpPr>
          <p:nvPr/>
        </p:nvSpPr>
        <p:spPr>
          <a:xfrm>
            <a:off x="473090" y="1531391"/>
            <a:ext cx="199360" cy="240941"/>
          </a:xfrm>
          <a:custGeom>
            <a:avLst/>
            <a:gdLst/>
            <a:ahLst/>
            <a:cxnLst/>
            <a:rect l="l" t="t" r="r" b="b"/>
            <a:pathLst>
              <a:path w="541159" h="532085">
                <a:moveTo>
                  <a:pt x="203352" y="255126"/>
                </a:moveTo>
                <a:lnTo>
                  <a:pt x="203352" y="288810"/>
                </a:lnTo>
                <a:cubicBezTo>
                  <a:pt x="172163" y="353684"/>
                  <a:pt x="223313" y="455984"/>
                  <a:pt x="240779" y="479687"/>
                </a:cubicBezTo>
                <a:lnTo>
                  <a:pt x="242215" y="466285"/>
                </a:lnTo>
                <a:cubicBezTo>
                  <a:pt x="242601" y="463691"/>
                  <a:pt x="241608" y="461687"/>
                  <a:pt x="240498" y="459726"/>
                </a:cubicBezTo>
                <a:lnTo>
                  <a:pt x="249230" y="376140"/>
                </a:lnTo>
                <a:lnTo>
                  <a:pt x="236755" y="359921"/>
                </a:lnTo>
                <a:cubicBezTo>
                  <a:pt x="230725" y="354307"/>
                  <a:pt x="230933" y="344951"/>
                  <a:pt x="235507" y="341208"/>
                </a:cubicBezTo>
                <a:lnTo>
                  <a:pt x="260458" y="319999"/>
                </a:lnTo>
                <a:cubicBezTo>
                  <a:pt x="263852" y="318433"/>
                  <a:pt x="267245" y="317113"/>
                  <a:pt x="270580" y="318065"/>
                </a:cubicBezTo>
                <a:cubicBezTo>
                  <a:pt x="273914" y="317113"/>
                  <a:pt x="277307" y="318433"/>
                  <a:pt x="280701" y="319999"/>
                </a:cubicBezTo>
                <a:lnTo>
                  <a:pt x="305652" y="341208"/>
                </a:lnTo>
                <a:cubicBezTo>
                  <a:pt x="310226" y="344951"/>
                  <a:pt x="310434" y="354307"/>
                  <a:pt x="304404" y="359921"/>
                </a:cubicBezTo>
                <a:lnTo>
                  <a:pt x="291929" y="376140"/>
                </a:lnTo>
                <a:lnTo>
                  <a:pt x="300662" y="459726"/>
                </a:lnTo>
                <a:lnTo>
                  <a:pt x="298944" y="466285"/>
                </a:lnTo>
                <a:lnTo>
                  <a:pt x="300380" y="479687"/>
                </a:lnTo>
                <a:cubicBezTo>
                  <a:pt x="308569" y="468574"/>
                  <a:pt x="324162" y="440185"/>
                  <a:pt x="334734" y="406323"/>
                </a:cubicBezTo>
                <a:lnTo>
                  <a:pt x="339901" y="385417"/>
                </a:lnTo>
                <a:cubicBezTo>
                  <a:pt x="349337" y="352739"/>
                  <a:pt x="351452" y="317192"/>
                  <a:pt x="337807" y="288810"/>
                </a:cubicBezTo>
                <a:lnTo>
                  <a:pt x="337807" y="255126"/>
                </a:lnTo>
                <a:lnTo>
                  <a:pt x="340583" y="256836"/>
                </a:lnTo>
                <a:lnTo>
                  <a:pt x="340583" y="255126"/>
                </a:lnTo>
                <a:cubicBezTo>
                  <a:pt x="358434" y="265505"/>
                  <a:pt x="373799" y="272153"/>
                  <a:pt x="384795" y="289978"/>
                </a:cubicBezTo>
                <a:lnTo>
                  <a:pt x="385107" y="290058"/>
                </a:lnTo>
                <a:lnTo>
                  <a:pt x="396100" y="290058"/>
                </a:lnTo>
                <a:lnTo>
                  <a:pt x="396564" y="292985"/>
                </a:lnTo>
                <a:cubicBezTo>
                  <a:pt x="428640" y="300132"/>
                  <a:pt x="462556" y="308710"/>
                  <a:pt x="493752" y="329980"/>
                </a:cubicBezTo>
                <a:cubicBezTo>
                  <a:pt x="515792" y="363664"/>
                  <a:pt x="539080" y="452241"/>
                  <a:pt x="541159" y="532085"/>
                </a:cubicBezTo>
                <a:lnTo>
                  <a:pt x="290681" y="532085"/>
                </a:lnTo>
                <a:lnTo>
                  <a:pt x="250478" y="532085"/>
                </a:lnTo>
                <a:lnTo>
                  <a:pt x="0" y="532085"/>
                </a:lnTo>
                <a:cubicBezTo>
                  <a:pt x="2079" y="452241"/>
                  <a:pt x="25367" y="363664"/>
                  <a:pt x="47407" y="329980"/>
                </a:cubicBezTo>
                <a:cubicBezTo>
                  <a:pt x="84002" y="305029"/>
                  <a:pt x="124340" y="297543"/>
                  <a:pt x="160935" y="288810"/>
                </a:cubicBezTo>
                <a:cubicBezTo>
                  <a:pt x="175074" y="271345"/>
                  <a:pt x="182975" y="266354"/>
                  <a:pt x="203352" y="255126"/>
                </a:cubicBezTo>
                <a:close/>
                <a:moveTo>
                  <a:pt x="275710" y="0"/>
                </a:moveTo>
                <a:cubicBezTo>
                  <a:pt x="385495" y="2703"/>
                  <a:pt x="421051" y="135152"/>
                  <a:pt x="365534" y="189629"/>
                </a:cubicBezTo>
                <a:cubicBezTo>
                  <a:pt x="368653" y="160311"/>
                  <a:pt x="368653" y="135984"/>
                  <a:pt x="352435" y="112904"/>
                </a:cubicBezTo>
                <a:cubicBezTo>
                  <a:pt x="314384" y="137440"/>
                  <a:pt x="280700" y="124548"/>
                  <a:pt x="236412" y="109785"/>
                </a:cubicBezTo>
                <a:cubicBezTo>
                  <a:pt x="198361" y="97517"/>
                  <a:pt x="170291" y="122677"/>
                  <a:pt x="180272" y="192748"/>
                </a:cubicBezTo>
                <a:cubicBezTo>
                  <a:pt x="114151" y="110409"/>
                  <a:pt x="179024" y="1248"/>
                  <a:pt x="275710" y="0"/>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noAutofit/>
          </a:bodyPr>
          <a:lstStyle/>
          <a:p>
            <a:pPr algn="ctr" fontAlgn="base">
              <a:spcBef>
                <a:spcPct val="0"/>
              </a:spcBef>
              <a:spcAft>
                <a:spcPct val="0"/>
              </a:spcAft>
            </a:pPr>
            <a:endParaRPr lang="en-US" sz="1000" dirty="0" err="1">
              <a:solidFill>
                <a:srgbClr val="000000"/>
              </a:solidFill>
            </a:endParaRPr>
          </a:p>
        </p:txBody>
      </p:sp>
      <p:cxnSp>
        <p:nvCxnSpPr>
          <p:cNvPr id="187" name="Straight Connector 186"/>
          <p:cNvCxnSpPr/>
          <p:nvPr/>
        </p:nvCxnSpPr>
        <p:spPr>
          <a:xfrm>
            <a:off x="676626" y="1565550"/>
            <a:ext cx="305070" cy="0"/>
          </a:xfrm>
          <a:prstGeom prst="line">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44785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9455" y="1172833"/>
            <a:ext cx="9631024" cy="3524981"/>
            <a:chOff x="130543" y="1013852"/>
            <a:chExt cx="8862586" cy="5148135"/>
          </a:xfrm>
        </p:grpSpPr>
        <p:grpSp>
          <p:nvGrpSpPr>
            <p:cNvPr id="8" name="Group 7"/>
            <p:cNvGrpSpPr/>
            <p:nvPr/>
          </p:nvGrpSpPr>
          <p:grpSpPr>
            <a:xfrm>
              <a:off x="5693484" y="1031958"/>
              <a:ext cx="626489" cy="235988"/>
              <a:chOff x="6542171" y="208162"/>
              <a:chExt cx="614017" cy="231290"/>
            </a:xfrm>
          </p:grpSpPr>
          <p:sp>
            <p:nvSpPr>
              <p:cNvPr id="72" name="Legend1"/>
              <p:cNvSpPr>
                <a:spLocks noChangeArrowheads="1"/>
              </p:cNvSpPr>
              <p:nvPr/>
            </p:nvSpPr>
            <p:spPr bwMode="auto">
              <a:xfrm>
                <a:off x="6726804" y="208162"/>
                <a:ext cx="429384" cy="231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p>
                <a:pPr defTabSz="671414" fontAlgn="base">
                  <a:spcBef>
                    <a:spcPct val="0"/>
                  </a:spcBef>
                  <a:spcAft>
                    <a:spcPct val="0"/>
                  </a:spcAft>
                  <a:buClr>
                    <a:srgbClr val="004185"/>
                  </a:buClr>
                  <a:defRPr/>
                </a:pPr>
                <a:r>
                  <a:rPr lang="en-ZA" sz="1050" kern="0" dirty="0">
                    <a:solidFill>
                      <a:srgbClr val="000000"/>
                    </a:solidFill>
                    <a:ea typeface="ＭＳ Ｐゴシック"/>
                  </a:rPr>
                  <a:t>In-house</a:t>
                </a:r>
              </a:p>
            </p:txBody>
          </p:sp>
          <p:sp>
            <p:nvSpPr>
              <p:cNvPr id="73" name="LegendRectangle1"/>
              <p:cNvSpPr>
                <a:spLocks noChangeArrowheads="1"/>
              </p:cNvSpPr>
              <p:nvPr/>
            </p:nvSpPr>
            <p:spPr bwMode="auto">
              <a:xfrm>
                <a:off x="6542171" y="262251"/>
                <a:ext cx="128016" cy="123111"/>
              </a:xfrm>
              <a:prstGeom prst="rect">
                <a:avLst/>
              </a:prstGeom>
              <a:solidFill>
                <a:srgbClr val="7FA5CC"/>
              </a:solidFill>
              <a:ln w="19050" cap="flat" cmpd="sng" algn="ctr">
                <a:noFill/>
                <a:prstDash val="solid"/>
              </a:ln>
              <a:effectLst/>
            </p:spPr>
            <p:txBody>
              <a:bodyPr wrap="none" rtlCol="0" anchor="ctr" anchorCtr="1">
                <a:noAutofit/>
              </a:bodyPr>
              <a:lstStyle/>
              <a:p>
                <a:pPr algn="ctr" defTabSz="685800" fontAlgn="base">
                  <a:spcBef>
                    <a:spcPct val="0"/>
                  </a:spcBef>
                  <a:spcAft>
                    <a:spcPct val="0"/>
                  </a:spcAft>
                  <a:defRPr/>
                </a:pPr>
                <a:endParaRPr lang="en-ZA" sz="825" kern="0" dirty="0">
                  <a:solidFill>
                    <a:srgbClr val="004185"/>
                  </a:solidFill>
                  <a:ea typeface="ＭＳ Ｐゴシック"/>
                </a:endParaRPr>
              </a:p>
            </p:txBody>
          </p:sp>
        </p:grpSp>
        <p:grpSp>
          <p:nvGrpSpPr>
            <p:cNvPr id="9" name="Group 8"/>
            <p:cNvGrpSpPr/>
            <p:nvPr/>
          </p:nvGrpSpPr>
          <p:grpSpPr>
            <a:xfrm>
              <a:off x="6576988" y="1013852"/>
              <a:ext cx="2017420" cy="254087"/>
              <a:chOff x="6650860" y="454926"/>
              <a:chExt cx="1977264" cy="249032"/>
            </a:xfrm>
          </p:grpSpPr>
          <p:sp>
            <p:nvSpPr>
              <p:cNvPr id="70" name="Legend2"/>
              <p:cNvSpPr>
                <a:spLocks noChangeArrowheads="1"/>
              </p:cNvSpPr>
              <p:nvPr/>
            </p:nvSpPr>
            <p:spPr bwMode="auto">
              <a:xfrm>
                <a:off x="7843086" y="472666"/>
                <a:ext cx="785038" cy="2312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p>
                <a:pPr defTabSz="671414" fontAlgn="base">
                  <a:spcBef>
                    <a:spcPct val="0"/>
                  </a:spcBef>
                  <a:spcAft>
                    <a:spcPct val="0"/>
                  </a:spcAft>
                  <a:buClr>
                    <a:srgbClr val="004185"/>
                  </a:buClr>
                  <a:defRPr/>
                </a:pPr>
                <a:r>
                  <a:rPr lang="en-ZA" sz="1050" kern="0" dirty="0">
                    <a:solidFill>
                      <a:srgbClr val="000000"/>
                    </a:solidFill>
                    <a:ea typeface="ＭＳ Ｐゴシック"/>
                  </a:rPr>
                  <a:t>Partner delivery</a:t>
                </a:r>
              </a:p>
            </p:txBody>
          </p:sp>
          <p:sp>
            <p:nvSpPr>
              <p:cNvPr id="71" name="LegendRectangle2"/>
              <p:cNvSpPr>
                <a:spLocks noChangeArrowheads="1"/>
              </p:cNvSpPr>
              <p:nvPr/>
            </p:nvSpPr>
            <p:spPr bwMode="auto">
              <a:xfrm>
                <a:off x="7658451" y="526755"/>
                <a:ext cx="128016" cy="123111"/>
              </a:xfrm>
              <a:prstGeom prst="rect">
                <a:avLst/>
              </a:prstGeom>
              <a:pattFill prst="wdDnDiag">
                <a:fgClr>
                  <a:srgbClr val="7FA5CC"/>
                </a:fgClr>
                <a:bgClr>
                  <a:srgbClr val="FFFFFF"/>
                </a:bgClr>
              </a:pattFill>
              <a:ln w="19050" cap="flat" cmpd="sng" algn="ctr">
                <a:noFill/>
                <a:prstDash val="solid"/>
              </a:ln>
              <a:effectLst/>
            </p:spPr>
            <p:txBody>
              <a:bodyPr wrap="none" rtlCol="0" anchor="ctr" anchorCtr="1">
                <a:noAutofit/>
              </a:bodyPr>
              <a:lstStyle/>
              <a:p>
                <a:pPr algn="ctr" defTabSz="685800" fontAlgn="base">
                  <a:spcBef>
                    <a:spcPct val="0"/>
                  </a:spcBef>
                  <a:spcAft>
                    <a:spcPct val="0"/>
                  </a:spcAft>
                  <a:defRPr/>
                </a:pPr>
                <a:endParaRPr lang="en-ZA" sz="825" kern="0" dirty="0">
                  <a:solidFill>
                    <a:srgbClr val="004185"/>
                  </a:solidFill>
                  <a:ea typeface="ＭＳ Ｐゴシック"/>
                </a:endParaRPr>
              </a:p>
            </p:txBody>
          </p:sp>
          <p:sp>
            <p:nvSpPr>
              <p:cNvPr id="76" name="Legend2"/>
              <p:cNvSpPr>
                <a:spLocks noChangeArrowheads="1"/>
              </p:cNvSpPr>
              <p:nvPr/>
            </p:nvSpPr>
            <p:spPr bwMode="auto">
              <a:xfrm>
                <a:off x="6835497" y="454926"/>
                <a:ext cx="618777" cy="2312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p>
                <a:pPr defTabSz="671414" fontAlgn="base">
                  <a:spcBef>
                    <a:spcPct val="0"/>
                  </a:spcBef>
                  <a:spcAft>
                    <a:spcPct val="0"/>
                  </a:spcAft>
                  <a:buClr>
                    <a:srgbClr val="004185"/>
                  </a:buClr>
                  <a:defRPr/>
                </a:pPr>
                <a:r>
                  <a:rPr lang="en-ZA" sz="1050" kern="0" dirty="0">
                    <a:solidFill>
                      <a:srgbClr val="000000"/>
                    </a:solidFill>
                    <a:ea typeface="ＭＳ Ｐゴシック"/>
                  </a:rPr>
                  <a:t>SITA owns IP</a:t>
                </a:r>
              </a:p>
            </p:txBody>
          </p:sp>
          <p:sp>
            <p:nvSpPr>
              <p:cNvPr id="77" name="LegendRectangle2"/>
              <p:cNvSpPr>
                <a:spLocks noChangeArrowheads="1"/>
              </p:cNvSpPr>
              <p:nvPr/>
            </p:nvSpPr>
            <p:spPr bwMode="auto">
              <a:xfrm>
                <a:off x="6650860" y="509014"/>
                <a:ext cx="128016" cy="123111"/>
              </a:xfrm>
              <a:prstGeom prst="rect">
                <a:avLst/>
              </a:prstGeom>
              <a:pattFill prst="wdDnDiag">
                <a:fgClr>
                  <a:srgbClr val="00B050"/>
                </a:fgClr>
                <a:bgClr>
                  <a:srgbClr val="FFFFFF"/>
                </a:bgClr>
              </a:pattFill>
              <a:ln w="19050" cap="flat" cmpd="sng" algn="ctr">
                <a:noFill/>
                <a:prstDash val="solid"/>
              </a:ln>
              <a:effectLst/>
            </p:spPr>
            <p:txBody>
              <a:bodyPr wrap="none" rtlCol="0" anchor="ctr" anchorCtr="1">
                <a:noAutofit/>
              </a:bodyPr>
              <a:lstStyle/>
              <a:p>
                <a:pPr algn="ctr" defTabSz="685800" fontAlgn="base">
                  <a:spcBef>
                    <a:spcPct val="0"/>
                  </a:spcBef>
                  <a:spcAft>
                    <a:spcPct val="0"/>
                  </a:spcAft>
                  <a:defRPr/>
                </a:pPr>
                <a:endParaRPr lang="en-ZA" sz="825" kern="0" dirty="0">
                  <a:solidFill>
                    <a:srgbClr val="004185"/>
                  </a:solidFill>
                  <a:ea typeface="ＭＳ Ｐゴシック"/>
                </a:endParaRPr>
              </a:p>
            </p:txBody>
          </p:sp>
        </p:grpSp>
        <p:sp>
          <p:nvSpPr>
            <p:cNvPr id="10" name="Rectangle 9"/>
            <p:cNvSpPr/>
            <p:nvPr/>
          </p:nvSpPr>
          <p:spPr>
            <a:xfrm>
              <a:off x="130543" y="1266889"/>
              <a:ext cx="8862586" cy="4462599"/>
            </a:xfrm>
            <a:prstGeom prst="rect">
              <a:avLst/>
            </a:prstGeom>
            <a:solidFill>
              <a:srgbClr val="FFFFFF"/>
            </a:solidFill>
            <a:ln w="19050" cap="flat" cmpd="sng" algn="ctr">
              <a:solidFill>
                <a:srgbClr val="CDDCEB"/>
              </a:solidFill>
              <a:prstDash val="solid"/>
            </a:ln>
            <a:effectLst>
              <a:outerShdw blurRad="50800" dist="38100" dir="2700000" algn="tl" rotWithShape="0">
                <a:prstClr val="black">
                  <a:alpha val="40000"/>
                </a:prstClr>
              </a:outerShdw>
            </a:effectLst>
          </p:spPr>
          <p:txBody>
            <a:bodyPr rtlCol="0" anchor="ctr"/>
            <a:lstStyle/>
            <a:p>
              <a:pPr algn="ctr" defTabSz="685800" fontAlgn="base">
                <a:spcBef>
                  <a:spcPct val="0"/>
                </a:spcBef>
                <a:spcAft>
                  <a:spcPct val="0"/>
                </a:spcAft>
                <a:defRPr/>
              </a:pPr>
              <a:endParaRPr lang="en-ZA" sz="825" kern="0" dirty="0">
                <a:solidFill>
                  <a:srgbClr val="000000"/>
                </a:solidFill>
                <a:ea typeface="ＭＳ Ｐゴシック"/>
              </a:endParaRPr>
            </a:p>
          </p:txBody>
        </p:sp>
        <p:sp>
          <p:nvSpPr>
            <p:cNvPr id="11" name="TextBox 10"/>
            <p:cNvSpPr txBox="1"/>
            <p:nvPr/>
          </p:nvSpPr>
          <p:spPr>
            <a:xfrm>
              <a:off x="1715282" y="5527485"/>
              <a:ext cx="5584900" cy="634502"/>
            </a:xfrm>
            <a:prstGeom prst="rect">
              <a:avLst/>
            </a:prstGeom>
            <a:solidFill>
              <a:srgbClr val="033669"/>
            </a:solidFill>
            <a:ln w="19050">
              <a:solidFill>
                <a:srgbClr val="033669"/>
              </a:solidFill>
            </a:ln>
            <a:effectLst>
              <a:outerShdw blurRad="50800" dist="38100" dir="2700000" algn="tl" rotWithShape="0">
                <a:prstClr val="black">
                  <a:alpha val="40000"/>
                </a:prstClr>
              </a:outerShdw>
            </a:effectLst>
          </p:spPr>
          <p:txBody>
            <a:bodyPr vert="horz" wrap="square" lIns="55104" tIns="55104" rIns="55104" bIns="55104" rtlCol="0" anchor="ctr" anchorCtr="0">
              <a:spAutoFit/>
            </a:bodyPr>
            <a:lstStyle>
              <a:lvl1pPr marL="0" lvl="0" indent="0" defTabSz="895255" eaLnBrk="1" hangingPunct="1">
                <a:buClr>
                  <a:schemeClr val="tx2"/>
                </a:buClr>
                <a:defRPr sz="1568" baseline="0">
                  <a:latin typeface="+mn-lt"/>
                </a:defRPr>
              </a:lvl1pPr>
              <a:lvl2pPr marL="193655" indent="-192067" defTabSz="895255" eaLnBrk="1" hangingPunct="1">
                <a:buClr>
                  <a:schemeClr val="tx2"/>
                </a:buClr>
                <a:buSzPct val="125000"/>
                <a:buFont typeface="Arial" charset="0"/>
                <a:buChar char="▪"/>
                <a:defRPr sz="1568" baseline="0">
                  <a:latin typeface="+mn-lt"/>
                </a:defRPr>
              </a:lvl2pPr>
              <a:lvl3pPr marL="457151" indent="-261910" defTabSz="895255" eaLnBrk="1" hangingPunct="1">
                <a:buClr>
                  <a:schemeClr val="tx2"/>
                </a:buClr>
                <a:buSzPct val="120000"/>
                <a:buFont typeface="Arial" charset="0"/>
                <a:buChar char="–"/>
                <a:defRPr sz="1568" baseline="0">
                  <a:latin typeface="+mn-lt"/>
                </a:defRPr>
              </a:lvl3pPr>
              <a:lvl4pPr marL="614298" indent="-155558" defTabSz="895255" eaLnBrk="1" hangingPunct="1">
                <a:buClr>
                  <a:schemeClr val="tx2"/>
                </a:buClr>
                <a:buSzPct val="120000"/>
                <a:buFont typeface="Arial" charset="0"/>
                <a:buChar char="▫"/>
                <a:defRPr sz="1568" baseline="0">
                  <a:latin typeface="+mn-lt"/>
                </a:defRPr>
              </a:lvl4pPr>
              <a:lvl5pPr marL="749728"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algn="ctr" fontAlgn="base">
                <a:spcBef>
                  <a:spcPct val="0"/>
                </a:spcBef>
                <a:spcAft>
                  <a:spcPct val="0"/>
                </a:spcAft>
                <a:buClr>
                  <a:srgbClr val="004185"/>
                </a:buClr>
                <a:defRPr/>
              </a:pPr>
              <a:r>
                <a:rPr lang="en-ZA" sz="1050" b="1" kern="0" dirty="0">
                  <a:solidFill>
                    <a:srgbClr val="FFFFFF"/>
                  </a:solidFill>
                  <a:ea typeface="ＭＳ Ｐゴシック"/>
                </a:rPr>
                <a:t>SITA should transfer bulk printing and BPO services, </a:t>
              </a:r>
              <a:r>
                <a:rPr lang="en-ZA" sz="1050" kern="0" dirty="0">
                  <a:solidFill>
                    <a:srgbClr val="FFFFFF"/>
                  </a:solidFill>
                  <a:ea typeface="ＭＳ Ｐゴシック"/>
                </a:rPr>
                <a:t>as other government entities are better positioned to deliver the service to government</a:t>
              </a:r>
              <a:endParaRPr lang="en-ZA" sz="1050" b="1" kern="0" dirty="0">
                <a:solidFill>
                  <a:srgbClr val="FFFFFF"/>
                </a:solidFill>
                <a:ea typeface="ＭＳ Ｐゴシック"/>
              </a:endParaRPr>
            </a:p>
          </p:txBody>
        </p:sp>
        <p:sp>
          <p:nvSpPr>
            <p:cNvPr id="12" name="TextBox 11"/>
            <p:cNvSpPr txBox="1">
              <a:spLocks/>
            </p:cNvSpPr>
            <p:nvPr>
              <p:custDataLst>
                <p:tags r:id="rId1"/>
              </p:custDataLst>
            </p:nvPr>
          </p:nvSpPr>
          <p:spPr>
            <a:xfrm>
              <a:off x="200024" y="3800114"/>
              <a:ext cx="682610" cy="755964"/>
            </a:xfrm>
            <a:prstGeom prst="rect">
              <a:avLst/>
            </a:prstGeom>
            <a:solidFill>
              <a:srgbClr val="CDDCEB"/>
            </a:solidFill>
            <a:ln>
              <a:noFill/>
            </a:ln>
          </p:spPr>
          <p:txBody>
            <a:bodyPr vert="horz" wrap="square" lIns="25949" tIns="25949" rIns="25949" bIns="25949" rtlCol="0" anchor="ctr" anchorCtr="0">
              <a:noAutofit/>
            </a:bodyPr>
            <a:lstStyle>
              <a:lvl1pPr marL="0" lvl="0" indent="0" defTabSz="895255" eaLnBrk="1" hangingPunct="1">
                <a:buClr>
                  <a:schemeClr val="tx2"/>
                </a:buClr>
                <a:defRPr sz="1568" baseline="0">
                  <a:latin typeface="+mn-lt"/>
                </a:defRPr>
              </a:lvl1pPr>
              <a:lvl2pPr marL="193655" indent="-192067" defTabSz="895255" eaLnBrk="1" hangingPunct="1">
                <a:buClr>
                  <a:schemeClr val="tx2"/>
                </a:buClr>
                <a:buSzPct val="125000"/>
                <a:buFont typeface="Arial" charset="0"/>
                <a:buChar char="▪"/>
                <a:defRPr sz="1568" baseline="0">
                  <a:latin typeface="+mn-lt"/>
                </a:defRPr>
              </a:lvl2pPr>
              <a:lvl3pPr marL="457151" indent="-261910" defTabSz="895255" eaLnBrk="1" hangingPunct="1">
                <a:buClr>
                  <a:schemeClr val="tx2"/>
                </a:buClr>
                <a:buSzPct val="120000"/>
                <a:buFont typeface="Arial" charset="0"/>
                <a:buChar char="–"/>
                <a:defRPr sz="1568" baseline="0">
                  <a:latin typeface="+mn-lt"/>
                </a:defRPr>
              </a:lvl3pPr>
              <a:lvl4pPr marL="614298" indent="-155558" defTabSz="895255" eaLnBrk="1" hangingPunct="1">
                <a:buClr>
                  <a:schemeClr val="tx2"/>
                </a:buClr>
                <a:buSzPct val="120000"/>
                <a:buFont typeface="Arial" charset="0"/>
                <a:buChar char="▫"/>
                <a:defRPr sz="1568" baseline="0">
                  <a:latin typeface="+mn-lt"/>
                </a:defRPr>
              </a:lvl4pPr>
              <a:lvl5pPr marL="749728"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fontAlgn="base">
                <a:spcBef>
                  <a:spcPct val="0"/>
                </a:spcBef>
                <a:spcAft>
                  <a:spcPct val="0"/>
                </a:spcAft>
                <a:buClr>
                  <a:srgbClr val="004185"/>
                </a:buClr>
                <a:defRPr/>
              </a:pPr>
              <a:r>
                <a:rPr lang="en-ZA" sz="900" b="1" kern="0" dirty="0">
                  <a:solidFill>
                    <a:srgbClr val="004185"/>
                  </a:solidFill>
                  <a:ea typeface="ＭＳ Ｐゴシック"/>
                </a:rPr>
                <a:t>Design and optimise</a:t>
              </a:r>
            </a:p>
          </p:txBody>
        </p:sp>
        <p:sp>
          <p:nvSpPr>
            <p:cNvPr id="13" name="TextBox 12"/>
            <p:cNvSpPr txBox="1">
              <a:spLocks/>
            </p:cNvSpPr>
            <p:nvPr>
              <p:custDataLst>
                <p:tags r:id="rId2"/>
              </p:custDataLst>
            </p:nvPr>
          </p:nvSpPr>
          <p:spPr>
            <a:xfrm>
              <a:off x="200024" y="2910130"/>
              <a:ext cx="682610" cy="755964"/>
            </a:xfrm>
            <a:prstGeom prst="rect">
              <a:avLst/>
            </a:prstGeom>
            <a:solidFill>
              <a:srgbClr val="CDDCEB"/>
            </a:solidFill>
            <a:ln>
              <a:noFill/>
            </a:ln>
          </p:spPr>
          <p:txBody>
            <a:bodyPr vert="horz" wrap="square" lIns="25949" tIns="25949" rIns="25949" bIns="25949" rtlCol="0" anchor="ctr" anchorCtr="0">
              <a:noAutofit/>
            </a:bodyPr>
            <a:lstStyle>
              <a:lvl1pPr marL="0" lvl="0" indent="0" defTabSz="895255" eaLnBrk="1" hangingPunct="1">
                <a:buClr>
                  <a:schemeClr val="tx2"/>
                </a:buClr>
                <a:defRPr sz="1568" baseline="0">
                  <a:latin typeface="+mn-lt"/>
                </a:defRPr>
              </a:lvl1pPr>
              <a:lvl2pPr marL="193655" indent="-192067" defTabSz="895255" eaLnBrk="1" hangingPunct="1">
                <a:buClr>
                  <a:schemeClr val="tx2"/>
                </a:buClr>
                <a:buSzPct val="125000"/>
                <a:buFont typeface="Arial" charset="0"/>
                <a:buChar char="▪"/>
                <a:defRPr sz="1568" baseline="0">
                  <a:latin typeface="+mn-lt"/>
                </a:defRPr>
              </a:lvl2pPr>
              <a:lvl3pPr marL="457151" indent="-261910" defTabSz="895255" eaLnBrk="1" hangingPunct="1">
                <a:buClr>
                  <a:schemeClr val="tx2"/>
                </a:buClr>
                <a:buSzPct val="120000"/>
                <a:buFont typeface="Arial" charset="0"/>
                <a:buChar char="–"/>
                <a:defRPr sz="1568" baseline="0">
                  <a:latin typeface="+mn-lt"/>
                </a:defRPr>
              </a:lvl3pPr>
              <a:lvl4pPr marL="614298" indent="-155558" defTabSz="895255" eaLnBrk="1" hangingPunct="1">
                <a:buClr>
                  <a:schemeClr val="tx2"/>
                </a:buClr>
                <a:buSzPct val="120000"/>
                <a:buFont typeface="Arial" charset="0"/>
                <a:buChar char="▫"/>
                <a:defRPr sz="1568" baseline="0">
                  <a:latin typeface="+mn-lt"/>
                </a:defRPr>
              </a:lvl4pPr>
              <a:lvl5pPr marL="749728"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fontAlgn="base">
                <a:spcBef>
                  <a:spcPct val="0"/>
                </a:spcBef>
                <a:spcAft>
                  <a:spcPct val="0"/>
                </a:spcAft>
                <a:buClr>
                  <a:srgbClr val="004185"/>
                </a:buClr>
                <a:defRPr/>
              </a:pPr>
              <a:r>
                <a:rPr lang="en-ZA" sz="900" b="1" kern="0" dirty="0">
                  <a:solidFill>
                    <a:srgbClr val="004185"/>
                  </a:solidFill>
                  <a:ea typeface="ＭＳ Ｐゴシック"/>
                </a:rPr>
                <a:t>Strategy and plan</a:t>
              </a:r>
            </a:p>
          </p:txBody>
        </p:sp>
        <p:sp>
          <p:nvSpPr>
            <p:cNvPr id="14" name="TextBox 13"/>
            <p:cNvSpPr txBox="1">
              <a:spLocks/>
            </p:cNvSpPr>
            <p:nvPr>
              <p:custDataLst>
                <p:tags r:id="rId3"/>
              </p:custDataLst>
            </p:nvPr>
          </p:nvSpPr>
          <p:spPr>
            <a:xfrm>
              <a:off x="200024" y="4690097"/>
              <a:ext cx="682610" cy="755964"/>
            </a:xfrm>
            <a:prstGeom prst="rect">
              <a:avLst/>
            </a:prstGeom>
            <a:solidFill>
              <a:srgbClr val="CDDCEB"/>
            </a:solidFill>
            <a:ln>
              <a:noFill/>
            </a:ln>
          </p:spPr>
          <p:txBody>
            <a:bodyPr vert="horz" wrap="square" lIns="25949" tIns="25949" rIns="25949" bIns="25949" rtlCol="0" anchor="ctr" anchorCtr="0">
              <a:noAutofit/>
            </a:bodyPr>
            <a:lstStyle>
              <a:lvl1pPr marL="0" lvl="0" indent="0" defTabSz="895255" eaLnBrk="1" hangingPunct="1">
                <a:buClr>
                  <a:schemeClr val="tx2"/>
                </a:buClr>
                <a:defRPr sz="1568" baseline="0">
                  <a:latin typeface="+mn-lt"/>
                </a:defRPr>
              </a:lvl1pPr>
              <a:lvl2pPr marL="193655" indent="-192067" defTabSz="895255" eaLnBrk="1" hangingPunct="1">
                <a:buClr>
                  <a:schemeClr val="tx2"/>
                </a:buClr>
                <a:buSzPct val="125000"/>
                <a:buFont typeface="Arial" charset="0"/>
                <a:buChar char="▪"/>
                <a:defRPr sz="1568" baseline="0">
                  <a:latin typeface="+mn-lt"/>
                </a:defRPr>
              </a:lvl2pPr>
              <a:lvl3pPr marL="457151" indent="-261910" defTabSz="895255" eaLnBrk="1" hangingPunct="1">
                <a:buClr>
                  <a:schemeClr val="tx2"/>
                </a:buClr>
                <a:buSzPct val="120000"/>
                <a:buFont typeface="Arial" charset="0"/>
                <a:buChar char="–"/>
                <a:defRPr sz="1568" baseline="0">
                  <a:latin typeface="+mn-lt"/>
                </a:defRPr>
              </a:lvl3pPr>
              <a:lvl4pPr marL="614298" indent="-155558" defTabSz="895255" eaLnBrk="1" hangingPunct="1">
                <a:buClr>
                  <a:schemeClr val="tx2"/>
                </a:buClr>
                <a:buSzPct val="120000"/>
                <a:buFont typeface="Arial" charset="0"/>
                <a:buChar char="▫"/>
                <a:defRPr sz="1568" baseline="0">
                  <a:latin typeface="+mn-lt"/>
                </a:defRPr>
              </a:lvl4pPr>
              <a:lvl5pPr marL="749728"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fontAlgn="base">
                <a:spcBef>
                  <a:spcPct val="0"/>
                </a:spcBef>
                <a:spcAft>
                  <a:spcPct val="0"/>
                </a:spcAft>
                <a:buClr>
                  <a:srgbClr val="004185"/>
                </a:buClr>
                <a:defRPr/>
              </a:pPr>
              <a:r>
                <a:rPr lang="en-ZA" sz="900" b="1" kern="0" dirty="0">
                  <a:solidFill>
                    <a:srgbClr val="004185"/>
                  </a:solidFill>
                  <a:ea typeface="ＭＳ Ｐゴシック"/>
                </a:rPr>
                <a:t>Build and operate</a:t>
              </a:r>
            </a:p>
          </p:txBody>
        </p:sp>
        <p:sp>
          <p:nvSpPr>
            <p:cNvPr id="15" name="TextBox 14"/>
            <p:cNvSpPr txBox="1">
              <a:spLocks/>
            </p:cNvSpPr>
            <p:nvPr>
              <p:custDataLst>
                <p:tags r:id="rId4"/>
              </p:custDataLst>
            </p:nvPr>
          </p:nvSpPr>
          <p:spPr>
            <a:xfrm>
              <a:off x="200024" y="2631974"/>
              <a:ext cx="682610" cy="206055"/>
            </a:xfrm>
            <a:prstGeom prst="rect">
              <a:avLst/>
            </a:prstGeom>
          </p:spPr>
          <p:txBody>
            <a:bodyPr vert="horz" wrap="square" lIns="0" tIns="0" rIns="0" bIns="13994" rtlCol="0" anchor="b">
              <a:spAutoFit/>
            </a:bodyPr>
            <a:lstStyle>
              <a:lvl1pPr marL="0" lvl="0" indent="0" defTabSz="895255" eaLnBrk="1" hangingPunct="1">
                <a:buClr>
                  <a:schemeClr val="tx2"/>
                </a:buClr>
                <a:defRPr sz="1568" baseline="0">
                  <a:latin typeface="+mn-lt"/>
                </a:defRPr>
              </a:lvl1pPr>
              <a:lvl2pPr marL="193655" indent="-192067" defTabSz="895255" eaLnBrk="1" hangingPunct="1">
                <a:buClr>
                  <a:schemeClr val="tx2"/>
                </a:buClr>
                <a:buSzPct val="125000"/>
                <a:buFont typeface="Arial" charset="0"/>
                <a:buChar char="▪"/>
                <a:defRPr sz="1568" baseline="0">
                  <a:latin typeface="+mn-lt"/>
                </a:defRPr>
              </a:lvl2pPr>
              <a:lvl3pPr marL="457151" indent="-261910" defTabSz="895255" eaLnBrk="1" hangingPunct="1">
                <a:buClr>
                  <a:schemeClr val="tx2"/>
                </a:buClr>
                <a:buSzPct val="120000"/>
                <a:buFont typeface="Arial" charset="0"/>
                <a:buChar char="–"/>
                <a:defRPr sz="1568" baseline="0">
                  <a:latin typeface="+mn-lt"/>
                </a:defRPr>
              </a:lvl3pPr>
              <a:lvl4pPr marL="614298" indent="-155558" defTabSz="895255" eaLnBrk="1" hangingPunct="1">
                <a:buClr>
                  <a:schemeClr val="tx2"/>
                </a:buClr>
                <a:buSzPct val="120000"/>
                <a:buFont typeface="Arial" charset="0"/>
                <a:buChar char="▫"/>
                <a:defRPr sz="1568" baseline="0">
                  <a:latin typeface="+mn-lt"/>
                </a:defRPr>
              </a:lvl4pPr>
              <a:lvl5pPr marL="749728"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fontAlgn="base">
                <a:spcBef>
                  <a:spcPct val="0"/>
                </a:spcBef>
                <a:spcAft>
                  <a:spcPct val="0"/>
                </a:spcAft>
                <a:buClr>
                  <a:srgbClr val="004185"/>
                </a:buClr>
                <a:defRPr/>
              </a:pPr>
              <a:r>
                <a:rPr lang="en-ZA" sz="825" b="1" kern="0" dirty="0">
                  <a:solidFill>
                    <a:srgbClr val="004185"/>
                  </a:solidFill>
                  <a:ea typeface="ＭＳ Ｐゴシック"/>
                </a:rPr>
                <a:t>Business area</a:t>
              </a:r>
            </a:p>
          </p:txBody>
        </p:sp>
        <p:sp>
          <p:nvSpPr>
            <p:cNvPr id="16" name="Rectangle 2"/>
            <p:cNvSpPr txBox="1">
              <a:spLocks/>
            </p:cNvSpPr>
            <p:nvPr/>
          </p:nvSpPr>
          <p:spPr>
            <a:xfrm>
              <a:off x="998638" y="1293317"/>
              <a:ext cx="3892169" cy="934295"/>
            </a:xfrm>
            <a:prstGeom prst="rect">
              <a:avLst/>
            </a:prstGeom>
            <a:solidFill>
              <a:srgbClr val="CDDCEB"/>
            </a:solidFill>
            <a:ln>
              <a:solidFill>
                <a:srgbClr val="FFFFFF"/>
              </a:solidFill>
            </a:ln>
            <a:effectLst/>
          </p:spPr>
          <p:txBody>
            <a:bodyPr vert="horz" wrap="square" lIns="55104" tIns="55104" rIns="55104" bIns="55104"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fontAlgn="base">
                <a:spcBef>
                  <a:spcPct val="0"/>
                </a:spcBef>
                <a:spcAft>
                  <a:spcPct val="0"/>
                </a:spcAft>
                <a:buClr>
                  <a:srgbClr val="004185"/>
                </a:buClr>
                <a:defRPr/>
              </a:pPr>
              <a:r>
                <a:rPr lang="en-ZA" sz="1050" b="1" kern="0" dirty="0">
                  <a:solidFill>
                    <a:srgbClr val="004185"/>
                  </a:solidFill>
                  <a:ea typeface="ＭＳ Ｐゴシック"/>
                </a:rPr>
                <a:t>Build core capability in IT thought leadership, virtualised hosting </a:t>
              </a:r>
            </a:p>
            <a:p>
              <a:pPr algn="ctr" fontAlgn="base">
                <a:spcBef>
                  <a:spcPct val="0"/>
                </a:spcBef>
                <a:spcAft>
                  <a:spcPct val="0"/>
                </a:spcAft>
                <a:buClr>
                  <a:srgbClr val="004185"/>
                </a:buClr>
                <a:defRPr/>
              </a:pPr>
              <a:r>
                <a:rPr lang="en-ZA" sz="1050" b="1" kern="0" dirty="0">
                  <a:solidFill>
                    <a:srgbClr val="004185"/>
                  </a:solidFill>
                  <a:ea typeface="ＭＳ Ｐゴシック"/>
                </a:rPr>
                <a:t>service orchestration and IT facilities</a:t>
              </a:r>
            </a:p>
          </p:txBody>
        </p:sp>
        <p:sp>
          <p:nvSpPr>
            <p:cNvPr id="17" name="Rectangle 2"/>
            <p:cNvSpPr txBox="1">
              <a:spLocks/>
            </p:cNvSpPr>
            <p:nvPr/>
          </p:nvSpPr>
          <p:spPr>
            <a:xfrm>
              <a:off x="4971391" y="1301533"/>
              <a:ext cx="1100038" cy="870458"/>
            </a:xfrm>
            <a:prstGeom prst="rect">
              <a:avLst/>
            </a:prstGeom>
            <a:solidFill>
              <a:srgbClr val="CDDCEB"/>
            </a:solidFill>
            <a:ln>
              <a:solidFill>
                <a:srgbClr val="FFFFFF"/>
              </a:solidFill>
            </a:ln>
            <a:effectLst/>
          </p:spPr>
          <p:txBody>
            <a:bodyPr vert="horz" wrap="square" lIns="55104" tIns="55104" rIns="55104" bIns="55104"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fontAlgn="base">
                <a:spcBef>
                  <a:spcPct val="0"/>
                </a:spcBef>
                <a:spcAft>
                  <a:spcPct val="0"/>
                </a:spcAft>
                <a:buClr>
                  <a:srgbClr val="004185"/>
                </a:buClr>
                <a:defRPr/>
              </a:pPr>
              <a:r>
                <a:rPr lang="en-US" sz="788" b="1" kern="0" dirty="0">
                  <a:solidFill>
                    <a:srgbClr val="004185"/>
                  </a:solidFill>
                  <a:ea typeface="ＭＳ Ｐゴシック"/>
                </a:rPr>
                <a:t>Provide in-house IT support for high risk national security clients</a:t>
              </a:r>
            </a:p>
          </p:txBody>
        </p:sp>
        <p:sp>
          <p:nvSpPr>
            <p:cNvPr id="18" name="Rectangle 2"/>
            <p:cNvSpPr txBox="1">
              <a:spLocks/>
            </p:cNvSpPr>
            <p:nvPr/>
          </p:nvSpPr>
          <p:spPr>
            <a:xfrm>
              <a:off x="6121964" y="1301532"/>
              <a:ext cx="2844050" cy="909746"/>
            </a:xfrm>
            <a:prstGeom prst="rect">
              <a:avLst/>
            </a:prstGeom>
            <a:solidFill>
              <a:srgbClr val="CDDCEB"/>
            </a:solidFill>
            <a:ln>
              <a:solidFill>
                <a:srgbClr val="FFFFFF"/>
              </a:solidFill>
            </a:ln>
            <a:effectLst/>
          </p:spPr>
          <p:txBody>
            <a:bodyPr vert="horz" wrap="square" lIns="55104" tIns="55104" rIns="55104" bIns="55104"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fontAlgn="base">
                <a:spcBef>
                  <a:spcPct val="0"/>
                </a:spcBef>
                <a:spcAft>
                  <a:spcPct val="0"/>
                </a:spcAft>
                <a:buClr>
                  <a:srgbClr val="004185"/>
                </a:buClr>
                <a:defRPr/>
              </a:pPr>
              <a:r>
                <a:rPr lang="en-ZA" sz="1050" b="1" kern="0" dirty="0">
                  <a:solidFill>
                    <a:srgbClr val="004185"/>
                  </a:solidFill>
                  <a:ea typeface="ＭＳ Ｐゴシック"/>
                </a:rPr>
                <a:t>Excel in vendor management for  WAN, applications and End User Computing </a:t>
              </a:r>
            </a:p>
          </p:txBody>
        </p:sp>
        <p:cxnSp>
          <p:nvCxnSpPr>
            <p:cNvPr id="19" name="Straight Connector 18"/>
            <p:cNvCxnSpPr/>
            <p:nvPr/>
          </p:nvCxnSpPr>
          <p:spPr>
            <a:xfrm>
              <a:off x="6096000" y="1436124"/>
              <a:ext cx="0" cy="4021253"/>
            </a:xfrm>
            <a:prstGeom prst="line">
              <a:avLst/>
            </a:prstGeom>
            <a:noFill/>
            <a:ln w="9525" cap="flat" cmpd="sng" algn="ctr">
              <a:solidFill>
                <a:srgbClr val="808080"/>
              </a:solidFill>
              <a:prstDash val="dash"/>
            </a:ln>
            <a:effectLst/>
          </p:spPr>
        </p:cxnSp>
        <p:cxnSp>
          <p:nvCxnSpPr>
            <p:cNvPr id="20" name="Straight Connector 19"/>
            <p:cNvCxnSpPr/>
            <p:nvPr/>
          </p:nvCxnSpPr>
          <p:spPr>
            <a:xfrm>
              <a:off x="4946820" y="1436124"/>
              <a:ext cx="0" cy="4021253"/>
            </a:xfrm>
            <a:prstGeom prst="line">
              <a:avLst/>
            </a:prstGeom>
            <a:noFill/>
            <a:ln w="9525" cap="flat" cmpd="sng" algn="ctr">
              <a:solidFill>
                <a:srgbClr val="808080"/>
              </a:solidFill>
              <a:prstDash val="dash"/>
            </a:ln>
            <a:effectLst/>
          </p:spPr>
        </p:cxnSp>
        <p:cxnSp>
          <p:nvCxnSpPr>
            <p:cNvPr id="21" name="Straight Connector 20"/>
            <p:cNvCxnSpPr>
              <a:cxnSpLocks/>
            </p:cNvCxnSpPr>
            <p:nvPr>
              <p:custDataLst>
                <p:tags r:id="rId5"/>
              </p:custDataLst>
            </p:nvPr>
          </p:nvCxnSpPr>
          <p:spPr>
            <a:xfrm>
              <a:off x="6660384" y="2288524"/>
              <a:ext cx="0" cy="3167284"/>
            </a:xfrm>
            <a:prstGeom prst="line">
              <a:avLst/>
            </a:prstGeom>
            <a:noFill/>
            <a:ln w="3175" cap="flat" cmpd="sng" algn="ctr">
              <a:solidFill>
                <a:srgbClr val="808080"/>
              </a:solidFill>
              <a:prstDash val="dash"/>
            </a:ln>
            <a:effectLst/>
          </p:spPr>
        </p:cxnSp>
        <p:cxnSp>
          <p:nvCxnSpPr>
            <p:cNvPr id="22" name="Straight Connector 21"/>
            <p:cNvCxnSpPr>
              <a:cxnSpLocks/>
            </p:cNvCxnSpPr>
            <p:nvPr>
              <p:custDataLst>
                <p:tags r:id="rId6"/>
              </p:custDataLst>
            </p:nvPr>
          </p:nvCxnSpPr>
          <p:spPr>
            <a:xfrm>
              <a:off x="7300182" y="2288524"/>
              <a:ext cx="0" cy="3167284"/>
            </a:xfrm>
            <a:prstGeom prst="line">
              <a:avLst/>
            </a:prstGeom>
            <a:noFill/>
            <a:ln w="3175" cap="flat" cmpd="sng" algn="ctr">
              <a:solidFill>
                <a:srgbClr val="808080"/>
              </a:solidFill>
              <a:prstDash val="dash"/>
            </a:ln>
            <a:effectLst/>
          </p:spPr>
        </p:cxnSp>
        <p:cxnSp>
          <p:nvCxnSpPr>
            <p:cNvPr id="23" name="Straight Connector 22"/>
            <p:cNvCxnSpPr>
              <a:cxnSpLocks/>
            </p:cNvCxnSpPr>
            <p:nvPr>
              <p:custDataLst>
                <p:tags r:id="rId7"/>
              </p:custDataLst>
            </p:nvPr>
          </p:nvCxnSpPr>
          <p:spPr>
            <a:xfrm>
              <a:off x="4343400" y="2286000"/>
              <a:ext cx="0" cy="3167284"/>
            </a:xfrm>
            <a:prstGeom prst="line">
              <a:avLst/>
            </a:prstGeom>
            <a:noFill/>
            <a:ln w="3175" cap="flat" cmpd="sng" algn="ctr">
              <a:solidFill>
                <a:srgbClr val="808080"/>
              </a:solidFill>
              <a:prstDash val="dash"/>
            </a:ln>
            <a:effectLst/>
          </p:spPr>
        </p:cxnSp>
        <p:cxnSp>
          <p:nvCxnSpPr>
            <p:cNvPr id="24" name="Straight Connector 23"/>
            <p:cNvCxnSpPr>
              <a:cxnSpLocks/>
            </p:cNvCxnSpPr>
            <p:nvPr>
              <p:custDataLst>
                <p:tags r:id="rId8"/>
              </p:custDataLst>
            </p:nvPr>
          </p:nvCxnSpPr>
          <p:spPr>
            <a:xfrm>
              <a:off x="3782268" y="2286000"/>
              <a:ext cx="0" cy="3167284"/>
            </a:xfrm>
            <a:prstGeom prst="line">
              <a:avLst/>
            </a:prstGeom>
            <a:noFill/>
            <a:ln w="3175" cap="flat" cmpd="sng" algn="ctr">
              <a:solidFill>
                <a:srgbClr val="808080"/>
              </a:solidFill>
              <a:prstDash val="dash"/>
            </a:ln>
            <a:effectLst/>
          </p:spPr>
        </p:cxnSp>
        <p:cxnSp>
          <p:nvCxnSpPr>
            <p:cNvPr id="25" name="Straight Connector 24"/>
            <p:cNvCxnSpPr>
              <a:cxnSpLocks/>
            </p:cNvCxnSpPr>
            <p:nvPr>
              <p:custDataLst>
                <p:tags r:id="rId9"/>
              </p:custDataLst>
            </p:nvPr>
          </p:nvCxnSpPr>
          <p:spPr>
            <a:xfrm>
              <a:off x="3221138" y="2286000"/>
              <a:ext cx="0" cy="3167284"/>
            </a:xfrm>
            <a:prstGeom prst="line">
              <a:avLst/>
            </a:prstGeom>
            <a:noFill/>
            <a:ln w="3175" cap="flat" cmpd="sng" algn="ctr">
              <a:solidFill>
                <a:srgbClr val="808080"/>
              </a:solidFill>
              <a:prstDash val="dash"/>
            </a:ln>
            <a:effectLst/>
          </p:spPr>
        </p:cxnSp>
        <p:cxnSp>
          <p:nvCxnSpPr>
            <p:cNvPr id="26" name="Straight Connector 25"/>
            <p:cNvCxnSpPr>
              <a:cxnSpLocks/>
            </p:cNvCxnSpPr>
            <p:nvPr>
              <p:custDataLst>
                <p:tags r:id="rId10"/>
              </p:custDataLst>
            </p:nvPr>
          </p:nvCxnSpPr>
          <p:spPr>
            <a:xfrm>
              <a:off x="2660008" y="2286000"/>
              <a:ext cx="0" cy="3167284"/>
            </a:xfrm>
            <a:prstGeom prst="line">
              <a:avLst/>
            </a:prstGeom>
            <a:noFill/>
            <a:ln w="3175" cap="flat" cmpd="sng" algn="ctr">
              <a:solidFill>
                <a:srgbClr val="808080"/>
              </a:solidFill>
              <a:prstDash val="dash"/>
            </a:ln>
            <a:effectLst/>
          </p:spPr>
        </p:cxnSp>
        <p:cxnSp>
          <p:nvCxnSpPr>
            <p:cNvPr id="27" name="Straight Connector 26"/>
            <p:cNvCxnSpPr>
              <a:cxnSpLocks/>
            </p:cNvCxnSpPr>
            <p:nvPr>
              <p:custDataLst>
                <p:tags r:id="rId11"/>
              </p:custDataLst>
            </p:nvPr>
          </p:nvCxnSpPr>
          <p:spPr>
            <a:xfrm>
              <a:off x="7863174" y="2288524"/>
              <a:ext cx="0" cy="3167284"/>
            </a:xfrm>
            <a:prstGeom prst="line">
              <a:avLst/>
            </a:prstGeom>
            <a:noFill/>
            <a:ln w="3175" cap="flat" cmpd="sng" algn="ctr">
              <a:solidFill>
                <a:srgbClr val="808080"/>
              </a:solidFill>
              <a:prstDash val="dash"/>
            </a:ln>
            <a:effectLst/>
          </p:spPr>
        </p:cxnSp>
        <p:cxnSp>
          <p:nvCxnSpPr>
            <p:cNvPr id="28" name="Straight Connector 27"/>
            <p:cNvCxnSpPr>
              <a:cxnSpLocks/>
            </p:cNvCxnSpPr>
            <p:nvPr>
              <p:custDataLst>
                <p:tags r:id="rId12"/>
              </p:custDataLst>
            </p:nvPr>
          </p:nvCxnSpPr>
          <p:spPr>
            <a:xfrm>
              <a:off x="6096000" y="4623089"/>
              <a:ext cx="2819400" cy="0"/>
            </a:xfrm>
            <a:prstGeom prst="line">
              <a:avLst/>
            </a:prstGeom>
            <a:noFill/>
            <a:ln w="12700" cap="flat" cmpd="sng" algn="ctr">
              <a:solidFill>
                <a:srgbClr val="808080"/>
              </a:solidFill>
              <a:prstDash val="sysDot"/>
            </a:ln>
            <a:effectLst/>
          </p:spPr>
        </p:cxnSp>
        <p:sp>
          <p:nvSpPr>
            <p:cNvPr id="29" name="Rectangle 28"/>
            <p:cNvSpPr>
              <a:spLocks/>
            </p:cNvSpPr>
            <p:nvPr/>
          </p:nvSpPr>
          <p:spPr>
            <a:xfrm>
              <a:off x="5509442" y="2910130"/>
              <a:ext cx="561987" cy="2535931"/>
            </a:xfrm>
            <a:prstGeom prst="rect">
              <a:avLst/>
            </a:prstGeom>
            <a:solidFill>
              <a:srgbClr val="7FA5CC"/>
            </a:solidFill>
            <a:ln w="19050" cap="flat" cmpd="sng" algn="ctr">
              <a:noFill/>
              <a:prstDash val="solid"/>
            </a:ln>
            <a:effectLst/>
          </p:spPr>
          <p:txBody>
            <a:bodyPr wrap="none" rtlCol="0" anchor="ctr" anchorCtr="1">
              <a:noAutofit/>
            </a:bodyPr>
            <a:lstStyle/>
            <a:p>
              <a:pPr algn="ctr" defTabSz="685800" fontAlgn="base">
                <a:spcBef>
                  <a:spcPct val="0"/>
                </a:spcBef>
                <a:spcAft>
                  <a:spcPct val="0"/>
                </a:spcAft>
                <a:defRPr/>
              </a:pPr>
              <a:endParaRPr lang="en-ZA" sz="825" kern="0" dirty="0">
                <a:solidFill>
                  <a:srgbClr val="004185"/>
                </a:solidFill>
                <a:ea typeface="ＭＳ Ｐゴシック"/>
              </a:endParaRPr>
            </a:p>
          </p:txBody>
        </p:sp>
        <p:sp>
          <p:nvSpPr>
            <p:cNvPr id="30" name="TextBox 29"/>
            <p:cNvSpPr txBox="1">
              <a:spLocks/>
            </p:cNvSpPr>
            <p:nvPr>
              <p:custDataLst>
                <p:tags r:id="rId13"/>
              </p:custDataLst>
            </p:nvPr>
          </p:nvSpPr>
          <p:spPr>
            <a:xfrm>
              <a:off x="5538676" y="2495557"/>
              <a:ext cx="561987" cy="391474"/>
            </a:xfrm>
            <a:prstGeom prst="rect">
              <a:avLst/>
            </a:prstGeom>
          </p:spPr>
          <p:txBody>
            <a:bodyPr vert="horz" wrap="square" lIns="0" tIns="0" rIns="0" bIns="13994" rtlCol="0" anchor="b">
              <a:spAutoFit/>
            </a:bodyPr>
            <a:lstStyle>
              <a:lvl1pPr marL="0" lvl="0" indent="0" defTabSz="895255" eaLnBrk="1" hangingPunct="1">
                <a:buClr>
                  <a:schemeClr val="tx2"/>
                </a:buClr>
                <a:defRPr sz="1568" baseline="0">
                  <a:latin typeface="+mn-lt"/>
                </a:defRPr>
              </a:lvl1pPr>
              <a:lvl2pPr marL="193655" indent="-192067" defTabSz="895255" eaLnBrk="1" hangingPunct="1">
                <a:buClr>
                  <a:schemeClr val="tx2"/>
                </a:buClr>
                <a:buSzPct val="125000"/>
                <a:buFont typeface="Arial" charset="0"/>
                <a:buChar char="▪"/>
                <a:defRPr sz="1568" baseline="0">
                  <a:latin typeface="+mn-lt"/>
                </a:defRPr>
              </a:lvl2pPr>
              <a:lvl3pPr marL="457151" indent="-261910" defTabSz="895255" eaLnBrk="1" hangingPunct="1">
                <a:buClr>
                  <a:schemeClr val="tx2"/>
                </a:buClr>
                <a:buSzPct val="120000"/>
                <a:buFont typeface="Arial" charset="0"/>
                <a:buChar char="–"/>
                <a:defRPr sz="1568" baseline="0">
                  <a:latin typeface="+mn-lt"/>
                </a:defRPr>
              </a:lvl3pPr>
              <a:lvl4pPr marL="614298" indent="-155558" defTabSz="895255" eaLnBrk="1" hangingPunct="1">
                <a:buClr>
                  <a:schemeClr val="tx2"/>
                </a:buClr>
                <a:buSzPct val="120000"/>
                <a:buFont typeface="Arial" charset="0"/>
                <a:buChar char="▫"/>
                <a:defRPr sz="1568" baseline="0">
                  <a:latin typeface="+mn-lt"/>
                </a:defRPr>
              </a:lvl4pPr>
              <a:lvl5pPr marL="749728"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algn="ctr" fontAlgn="base">
                <a:spcBef>
                  <a:spcPct val="0"/>
                </a:spcBef>
                <a:spcAft>
                  <a:spcPct val="0"/>
                </a:spcAft>
                <a:buClr>
                  <a:srgbClr val="004185"/>
                </a:buClr>
                <a:defRPr/>
              </a:pPr>
              <a:r>
                <a:rPr lang="en-ZA" sz="825" b="1" kern="0" dirty="0">
                  <a:solidFill>
                    <a:srgbClr val="004185"/>
                  </a:solidFill>
                  <a:ea typeface="ＭＳ Ｐゴシック"/>
                </a:rPr>
                <a:t>App maintain (high risk)</a:t>
              </a:r>
            </a:p>
          </p:txBody>
        </p:sp>
        <p:sp>
          <p:nvSpPr>
            <p:cNvPr id="31" name="TextBox 30"/>
            <p:cNvSpPr txBox="1">
              <a:spLocks/>
            </p:cNvSpPr>
            <p:nvPr>
              <p:custDataLst>
                <p:tags r:id="rId14"/>
              </p:custDataLst>
            </p:nvPr>
          </p:nvSpPr>
          <p:spPr>
            <a:xfrm>
              <a:off x="4971391" y="2446554"/>
              <a:ext cx="488909" cy="391474"/>
            </a:xfrm>
            <a:prstGeom prst="rect">
              <a:avLst/>
            </a:prstGeom>
          </p:spPr>
          <p:txBody>
            <a:bodyPr vert="horz" wrap="square" lIns="0" tIns="0" rIns="0" bIns="13994" rtlCol="0" anchor="b">
              <a:spAutoFit/>
            </a:bodyPr>
            <a:lstStyle>
              <a:lvl1pPr marL="0" lvl="0" indent="0" defTabSz="895255" eaLnBrk="1" hangingPunct="1">
                <a:buClr>
                  <a:schemeClr val="tx2"/>
                </a:buClr>
                <a:defRPr sz="1568" baseline="0">
                  <a:latin typeface="+mn-lt"/>
                </a:defRPr>
              </a:lvl1pPr>
              <a:lvl2pPr marL="193655" indent="-192067" defTabSz="895255" eaLnBrk="1" hangingPunct="1">
                <a:buClr>
                  <a:schemeClr val="tx2"/>
                </a:buClr>
                <a:buSzPct val="125000"/>
                <a:buFont typeface="Arial" charset="0"/>
                <a:buChar char="▪"/>
                <a:defRPr sz="1568" baseline="0">
                  <a:latin typeface="+mn-lt"/>
                </a:defRPr>
              </a:lvl2pPr>
              <a:lvl3pPr marL="457151" indent="-261910" defTabSz="895255" eaLnBrk="1" hangingPunct="1">
                <a:buClr>
                  <a:schemeClr val="tx2"/>
                </a:buClr>
                <a:buSzPct val="120000"/>
                <a:buFont typeface="Arial" charset="0"/>
                <a:buChar char="–"/>
                <a:defRPr sz="1568" baseline="0">
                  <a:latin typeface="+mn-lt"/>
                </a:defRPr>
              </a:lvl3pPr>
              <a:lvl4pPr marL="614298" indent="-155558" defTabSz="895255" eaLnBrk="1" hangingPunct="1">
                <a:buClr>
                  <a:schemeClr val="tx2"/>
                </a:buClr>
                <a:buSzPct val="120000"/>
                <a:buFont typeface="Arial" charset="0"/>
                <a:buChar char="▫"/>
                <a:defRPr sz="1568" baseline="0">
                  <a:latin typeface="+mn-lt"/>
                </a:defRPr>
              </a:lvl4pPr>
              <a:lvl5pPr marL="749728"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algn="ctr" fontAlgn="base">
                <a:spcBef>
                  <a:spcPct val="0"/>
                </a:spcBef>
                <a:spcAft>
                  <a:spcPct val="0"/>
                </a:spcAft>
                <a:buClr>
                  <a:srgbClr val="004185"/>
                </a:buClr>
                <a:defRPr/>
              </a:pPr>
              <a:r>
                <a:rPr lang="en-ZA" sz="825" b="1" kern="0" dirty="0">
                  <a:solidFill>
                    <a:srgbClr val="004185"/>
                  </a:solidFill>
                  <a:ea typeface="ＭＳ Ｐゴシック"/>
                </a:rPr>
                <a:t>EUC</a:t>
              </a:r>
              <a:r>
                <a:rPr lang="en-ZA" sz="825" b="1" kern="0" baseline="30000" dirty="0">
                  <a:solidFill>
                    <a:srgbClr val="004185"/>
                  </a:solidFill>
                  <a:ea typeface="ＭＳ Ｐゴシック"/>
                </a:rPr>
                <a:t>2 </a:t>
              </a:r>
              <a:r>
                <a:rPr lang="en-ZA" sz="825" b="1" kern="0" dirty="0">
                  <a:solidFill>
                    <a:srgbClr val="004185"/>
                  </a:solidFill>
                  <a:ea typeface="ＭＳ Ｐゴシック"/>
                </a:rPr>
                <a:t>(high risk)</a:t>
              </a:r>
              <a:endParaRPr lang="en-ZA" sz="825" b="1" kern="0" baseline="30000" dirty="0">
                <a:solidFill>
                  <a:srgbClr val="004185"/>
                </a:solidFill>
                <a:ea typeface="ＭＳ Ｐゴシック"/>
              </a:endParaRPr>
            </a:p>
          </p:txBody>
        </p:sp>
        <p:sp>
          <p:nvSpPr>
            <p:cNvPr id="32" name="Rectangle 31"/>
            <p:cNvSpPr>
              <a:spLocks/>
            </p:cNvSpPr>
            <p:nvPr/>
          </p:nvSpPr>
          <p:spPr>
            <a:xfrm>
              <a:off x="4971391" y="2910130"/>
              <a:ext cx="488909" cy="2535931"/>
            </a:xfrm>
            <a:prstGeom prst="rect">
              <a:avLst/>
            </a:prstGeom>
            <a:solidFill>
              <a:srgbClr val="7FA5CC"/>
            </a:solidFill>
            <a:ln w="19050" cap="flat" cmpd="sng" algn="ctr">
              <a:noFill/>
              <a:prstDash val="solid"/>
            </a:ln>
            <a:effectLst/>
          </p:spPr>
          <p:txBody>
            <a:bodyPr wrap="none" rtlCol="0" anchor="ctr" anchorCtr="1">
              <a:noAutofit/>
            </a:bodyPr>
            <a:lstStyle/>
            <a:p>
              <a:pPr algn="ctr" defTabSz="685800" fontAlgn="base">
                <a:spcBef>
                  <a:spcPct val="0"/>
                </a:spcBef>
                <a:spcAft>
                  <a:spcPct val="0"/>
                </a:spcAft>
                <a:defRPr/>
              </a:pPr>
              <a:endParaRPr lang="en-ZA" sz="825" kern="0" dirty="0">
                <a:solidFill>
                  <a:srgbClr val="004185"/>
                </a:solidFill>
                <a:ea typeface="ＭＳ Ｐゴシック"/>
              </a:endParaRPr>
            </a:p>
          </p:txBody>
        </p:sp>
        <p:sp>
          <p:nvSpPr>
            <p:cNvPr id="33" name="TextBox 32"/>
            <p:cNvSpPr txBox="1">
              <a:spLocks/>
            </p:cNvSpPr>
            <p:nvPr>
              <p:custDataLst>
                <p:tags r:id="rId15"/>
              </p:custDataLst>
            </p:nvPr>
          </p:nvSpPr>
          <p:spPr>
            <a:xfrm>
              <a:off x="6121964" y="2631974"/>
              <a:ext cx="513849" cy="206055"/>
            </a:xfrm>
            <a:prstGeom prst="rect">
              <a:avLst/>
            </a:prstGeom>
          </p:spPr>
          <p:txBody>
            <a:bodyPr vert="horz" wrap="square" lIns="0" tIns="0" rIns="0" bIns="13994" rtlCol="0" anchor="b">
              <a:spAutoFit/>
            </a:bodyPr>
            <a:lstStyle>
              <a:lvl1pPr marL="0" lvl="0" indent="0" defTabSz="895255" eaLnBrk="1" hangingPunct="1">
                <a:buClr>
                  <a:schemeClr val="tx2"/>
                </a:buClr>
                <a:defRPr sz="1568" baseline="0">
                  <a:latin typeface="+mn-lt"/>
                </a:defRPr>
              </a:lvl1pPr>
              <a:lvl2pPr marL="193655" indent="-192067" defTabSz="895255" eaLnBrk="1" hangingPunct="1">
                <a:buClr>
                  <a:schemeClr val="tx2"/>
                </a:buClr>
                <a:buSzPct val="125000"/>
                <a:buFont typeface="Arial" charset="0"/>
                <a:buChar char="▪"/>
                <a:defRPr sz="1568" baseline="0">
                  <a:latin typeface="+mn-lt"/>
                </a:defRPr>
              </a:lvl2pPr>
              <a:lvl3pPr marL="457151" indent="-261910" defTabSz="895255" eaLnBrk="1" hangingPunct="1">
                <a:buClr>
                  <a:schemeClr val="tx2"/>
                </a:buClr>
                <a:buSzPct val="120000"/>
                <a:buFont typeface="Arial" charset="0"/>
                <a:buChar char="–"/>
                <a:defRPr sz="1568" baseline="0">
                  <a:latin typeface="+mn-lt"/>
                </a:defRPr>
              </a:lvl3pPr>
              <a:lvl4pPr marL="614298" indent="-155558" defTabSz="895255" eaLnBrk="1" hangingPunct="1">
                <a:buClr>
                  <a:schemeClr val="tx2"/>
                </a:buClr>
                <a:buSzPct val="120000"/>
                <a:buFont typeface="Arial" charset="0"/>
                <a:buChar char="▫"/>
                <a:defRPr sz="1568" baseline="0">
                  <a:latin typeface="+mn-lt"/>
                </a:defRPr>
              </a:lvl4pPr>
              <a:lvl5pPr marL="749728"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algn="ctr" fontAlgn="base">
                <a:spcBef>
                  <a:spcPct val="0"/>
                </a:spcBef>
                <a:spcAft>
                  <a:spcPct val="0"/>
                </a:spcAft>
                <a:buClr>
                  <a:srgbClr val="004185"/>
                </a:buClr>
                <a:defRPr/>
              </a:pPr>
              <a:r>
                <a:rPr lang="en-ZA" sz="825" b="1" kern="0" dirty="0">
                  <a:solidFill>
                    <a:srgbClr val="004185"/>
                  </a:solidFill>
                  <a:ea typeface="ＭＳ Ｐゴシック"/>
                </a:rPr>
                <a:t>WAN</a:t>
              </a:r>
            </a:p>
          </p:txBody>
        </p:sp>
        <p:sp>
          <p:nvSpPr>
            <p:cNvPr id="34" name="Rectangle 33"/>
            <p:cNvSpPr>
              <a:spLocks/>
            </p:cNvSpPr>
            <p:nvPr/>
          </p:nvSpPr>
          <p:spPr>
            <a:xfrm>
              <a:off x="6121964" y="2910130"/>
              <a:ext cx="513849" cy="1645948"/>
            </a:xfrm>
            <a:prstGeom prst="rect">
              <a:avLst/>
            </a:prstGeom>
            <a:solidFill>
              <a:srgbClr val="7FA5CC"/>
            </a:solidFill>
            <a:ln w="19050" cap="flat" cmpd="sng" algn="ctr">
              <a:noFill/>
              <a:prstDash val="solid"/>
            </a:ln>
            <a:effectLst/>
          </p:spPr>
          <p:txBody>
            <a:bodyPr wrap="none" rtlCol="0" anchor="ctr" anchorCtr="1">
              <a:noAutofit/>
            </a:bodyPr>
            <a:lstStyle/>
            <a:p>
              <a:pPr algn="ctr" defTabSz="685800" fontAlgn="base">
                <a:spcBef>
                  <a:spcPct val="0"/>
                </a:spcBef>
                <a:spcAft>
                  <a:spcPct val="0"/>
                </a:spcAft>
                <a:defRPr/>
              </a:pPr>
              <a:endParaRPr lang="en-ZA" sz="825" kern="0" dirty="0">
                <a:solidFill>
                  <a:srgbClr val="004185"/>
                </a:solidFill>
                <a:ea typeface="ＭＳ Ｐゴシック"/>
              </a:endParaRPr>
            </a:p>
          </p:txBody>
        </p:sp>
        <p:sp>
          <p:nvSpPr>
            <p:cNvPr id="35" name="Rectangle 34"/>
            <p:cNvSpPr>
              <a:spLocks/>
            </p:cNvSpPr>
            <p:nvPr/>
          </p:nvSpPr>
          <p:spPr>
            <a:xfrm>
              <a:off x="6121964" y="4690097"/>
              <a:ext cx="513849" cy="755964"/>
            </a:xfrm>
            <a:prstGeom prst="rect">
              <a:avLst/>
            </a:prstGeom>
            <a:pattFill prst="wdDnDiag">
              <a:fgClr>
                <a:srgbClr val="7FA5CC"/>
              </a:fgClr>
              <a:bgClr>
                <a:srgbClr val="FFFFFF"/>
              </a:bgClr>
            </a:pattFill>
            <a:ln w="19050" cap="flat" cmpd="sng" algn="ctr">
              <a:noFill/>
              <a:prstDash val="solid"/>
            </a:ln>
            <a:effectLst/>
          </p:spPr>
          <p:txBody>
            <a:bodyPr wrap="none" rtlCol="0" anchor="ctr" anchorCtr="1">
              <a:noAutofit/>
            </a:bodyPr>
            <a:lstStyle/>
            <a:p>
              <a:pPr algn="ctr" defTabSz="685800" fontAlgn="base">
                <a:spcBef>
                  <a:spcPct val="0"/>
                </a:spcBef>
                <a:spcAft>
                  <a:spcPct val="0"/>
                </a:spcAft>
                <a:defRPr/>
              </a:pPr>
              <a:endParaRPr lang="en-ZA" sz="825" kern="0" dirty="0">
                <a:solidFill>
                  <a:srgbClr val="004185"/>
                </a:solidFill>
                <a:ea typeface="ＭＳ Ｐゴシック"/>
              </a:endParaRPr>
            </a:p>
          </p:txBody>
        </p:sp>
        <p:sp>
          <p:nvSpPr>
            <p:cNvPr id="36" name="TextBox 35"/>
            <p:cNvSpPr txBox="1">
              <a:spLocks/>
            </p:cNvSpPr>
            <p:nvPr>
              <p:custDataLst>
                <p:tags r:id="rId16"/>
              </p:custDataLst>
            </p:nvPr>
          </p:nvSpPr>
          <p:spPr>
            <a:xfrm>
              <a:off x="6684955" y="2446554"/>
              <a:ext cx="590656" cy="391474"/>
            </a:xfrm>
            <a:prstGeom prst="rect">
              <a:avLst/>
            </a:prstGeom>
          </p:spPr>
          <p:txBody>
            <a:bodyPr vert="horz" wrap="square" lIns="0" tIns="0" rIns="0" bIns="13994" rtlCol="0" anchor="b">
              <a:spAutoFit/>
            </a:bodyPr>
            <a:lstStyle>
              <a:lvl1pPr marL="0" lvl="0" indent="0" defTabSz="895255" eaLnBrk="1" hangingPunct="1">
                <a:buClr>
                  <a:schemeClr val="tx2"/>
                </a:buClr>
                <a:defRPr sz="1568" baseline="0">
                  <a:latin typeface="+mn-lt"/>
                </a:defRPr>
              </a:lvl1pPr>
              <a:lvl2pPr marL="193655" indent="-192067" defTabSz="895255" eaLnBrk="1" hangingPunct="1">
                <a:buClr>
                  <a:schemeClr val="tx2"/>
                </a:buClr>
                <a:buSzPct val="125000"/>
                <a:buFont typeface="Arial" charset="0"/>
                <a:buChar char="▪"/>
                <a:defRPr sz="1568" baseline="0">
                  <a:latin typeface="+mn-lt"/>
                </a:defRPr>
              </a:lvl2pPr>
              <a:lvl3pPr marL="457151" indent="-261910" defTabSz="895255" eaLnBrk="1" hangingPunct="1">
                <a:buClr>
                  <a:schemeClr val="tx2"/>
                </a:buClr>
                <a:buSzPct val="120000"/>
                <a:buFont typeface="Arial" charset="0"/>
                <a:buChar char="–"/>
                <a:defRPr sz="1568" baseline="0">
                  <a:latin typeface="+mn-lt"/>
                </a:defRPr>
              </a:lvl3pPr>
              <a:lvl4pPr marL="614298" indent="-155558" defTabSz="895255" eaLnBrk="1" hangingPunct="1">
                <a:buClr>
                  <a:schemeClr val="tx2"/>
                </a:buClr>
                <a:buSzPct val="120000"/>
                <a:buFont typeface="Arial" charset="0"/>
                <a:buChar char="▫"/>
                <a:defRPr sz="1568" baseline="0">
                  <a:latin typeface="+mn-lt"/>
                </a:defRPr>
              </a:lvl4pPr>
              <a:lvl5pPr marL="749728"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algn="ctr" fontAlgn="base">
                <a:spcBef>
                  <a:spcPct val="0"/>
                </a:spcBef>
                <a:spcAft>
                  <a:spcPct val="0"/>
                </a:spcAft>
                <a:buClr>
                  <a:srgbClr val="004185"/>
                </a:buClr>
                <a:defRPr/>
              </a:pPr>
              <a:r>
                <a:rPr lang="en-ZA" sz="825" b="1" kern="0" dirty="0">
                  <a:solidFill>
                    <a:srgbClr val="004185"/>
                  </a:solidFill>
                  <a:ea typeface="ＭＳ Ｐゴシック"/>
                </a:rPr>
                <a:t>App</a:t>
              </a:r>
            </a:p>
            <a:p>
              <a:pPr algn="ctr" fontAlgn="base">
                <a:spcBef>
                  <a:spcPct val="0"/>
                </a:spcBef>
                <a:spcAft>
                  <a:spcPct val="0"/>
                </a:spcAft>
                <a:buClr>
                  <a:srgbClr val="004185"/>
                </a:buClr>
                <a:defRPr/>
              </a:pPr>
              <a:r>
                <a:rPr lang="en-ZA" sz="825" b="1" kern="0" dirty="0">
                  <a:solidFill>
                    <a:srgbClr val="004185"/>
                  </a:solidFill>
                  <a:ea typeface="ＭＳ Ｐゴシック"/>
                </a:rPr>
                <a:t>Develop</a:t>
              </a:r>
            </a:p>
          </p:txBody>
        </p:sp>
        <p:sp>
          <p:nvSpPr>
            <p:cNvPr id="37" name="Rectangle 36"/>
            <p:cNvSpPr>
              <a:spLocks/>
            </p:cNvSpPr>
            <p:nvPr/>
          </p:nvSpPr>
          <p:spPr>
            <a:xfrm>
              <a:off x="6684955" y="2910130"/>
              <a:ext cx="590656" cy="1645948"/>
            </a:xfrm>
            <a:prstGeom prst="rect">
              <a:avLst/>
            </a:prstGeom>
            <a:solidFill>
              <a:srgbClr val="7FA5CC"/>
            </a:solidFill>
            <a:ln w="19050" cap="flat" cmpd="sng" algn="ctr">
              <a:noFill/>
              <a:prstDash val="solid"/>
            </a:ln>
            <a:effectLst/>
          </p:spPr>
          <p:txBody>
            <a:bodyPr wrap="none" rtlCol="0" anchor="ctr" anchorCtr="1">
              <a:noAutofit/>
            </a:bodyPr>
            <a:lstStyle/>
            <a:p>
              <a:pPr algn="ctr" defTabSz="685800" fontAlgn="base">
                <a:spcBef>
                  <a:spcPct val="0"/>
                </a:spcBef>
                <a:spcAft>
                  <a:spcPct val="0"/>
                </a:spcAft>
                <a:defRPr/>
              </a:pPr>
              <a:endParaRPr lang="en-ZA" sz="825" kern="0" dirty="0">
                <a:solidFill>
                  <a:srgbClr val="004185"/>
                </a:solidFill>
                <a:ea typeface="ＭＳ Ｐゴシック"/>
              </a:endParaRPr>
            </a:p>
          </p:txBody>
        </p:sp>
        <p:sp>
          <p:nvSpPr>
            <p:cNvPr id="38" name="Rectangle 37"/>
            <p:cNvSpPr>
              <a:spLocks/>
            </p:cNvSpPr>
            <p:nvPr/>
          </p:nvSpPr>
          <p:spPr>
            <a:xfrm>
              <a:off x="6684955" y="4690097"/>
              <a:ext cx="590656" cy="755964"/>
            </a:xfrm>
            <a:prstGeom prst="rect">
              <a:avLst/>
            </a:prstGeom>
            <a:pattFill prst="wdDnDiag">
              <a:fgClr>
                <a:srgbClr val="00B050"/>
              </a:fgClr>
              <a:bgClr>
                <a:srgbClr val="FFFFFF"/>
              </a:bgClr>
            </a:pattFill>
            <a:ln w="19050" cap="flat" cmpd="sng" algn="ctr">
              <a:noFill/>
              <a:prstDash val="solid"/>
            </a:ln>
            <a:effectLst/>
          </p:spPr>
          <p:txBody>
            <a:bodyPr wrap="none" rtlCol="0" anchor="ctr" anchorCtr="1">
              <a:noAutofit/>
            </a:bodyPr>
            <a:lstStyle/>
            <a:p>
              <a:pPr algn="ctr" defTabSz="685800" fontAlgn="base">
                <a:spcBef>
                  <a:spcPct val="0"/>
                </a:spcBef>
                <a:spcAft>
                  <a:spcPct val="0"/>
                </a:spcAft>
                <a:defRPr/>
              </a:pPr>
              <a:endParaRPr lang="en-ZA" sz="825" kern="0" dirty="0">
                <a:solidFill>
                  <a:srgbClr val="004185"/>
                </a:solidFill>
                <a:ea typeface="ＭＳ Ｐゴシック"/>
              </a:endParaRPr>
            </a:p>
          </p:txBody>
        </p:sp>
        <p:sp>
          <p:nvSpPr>
            <p:cNvPr id="39" name="Rectangle 38"/>
            <p:cNvSpPr>
              <a:spLocks/>
            </p:cNvSpPr>
            <p:nvPr/>
          </p:nvSpPr>
          <p:spPr>
            <a:xfrm>
              <a:off x="4391575" y="2910129"/>
              <a:ext cx="513849" cy="2524839"/>
            </a:xfrm>
            <a:prstGeom prst="rect">
              <a:avLst/>
            </a:prstGeom>
            <a:solidFill>
              <a:srgbClr val="7FA5CC"/>
            </a:solidFill>
            <a:ln w="19050" cap="flat" cmpd="sng" algn="ctr">
              <a:noFill/>
              <a:prstDash val="solid"/>
            </a:ln>
            <a:effectLst/>
          </p:spPr>
          <p:txBody>
            <a:bodyPr wrap="none" rtlCol="0" anchor="ctr" anchorCtr="1">
              <a:noAutofit/>
            </a:bodyPr>
            <a:lstStyle/>
            <a:p>
              <a:pPr algn="ctr" defTabSz="685800" fontAlgn="base">
                <a:spcBef>
                  <a:spcPct val="0"/>
                </a:spcBef>
                <a:spcAft>
                  <a:spcPct val="0"/>
                </a:spcAft>
                <a:defRPr/>
              </a:pPr>
              <a:endParaRPr lang="en-ZA" sz="825" kern="0" dirty="0">
                <a:solidFill>
                  <a:srgbClr val="004185"/>
                </a:solidFill>
                <a:ea typeface="ＭＳ Ｐゴシック"/>
              </a:endParaRPr>
            </a:p>
          </p:txBody>
        </p:sp>
        <p:sp>
          <p:nvSpPr>
            <p:cNvPr id="40" name="TextBox 39"/>
            <p:cNvSpPr txBox="1">
              <a:spLocks/>
            </p:cNvSpPr>
            <p:nvPr>
              <p:custDataLst>
                <p:tags r:id="rId17"/>
              </p:custDataLst>
            </p:nvPr>
          </p:nvSpPr>
          <p:spPr>
            <a:xfrm>
              <a:off x="7324755" y="2446553"/>
              <a:ext cx="513849" cy="391474"/>
            </a:xfrm>
            <a:prstGeom prst="rect">
              <a:avLst/>
            </a:prstGeom>
          </p:spPr>
          <p:txBody>
            <a:bodyPr vert="horz" wrap="square" lIns="0" tIns="0" rIns="0" bIns="13994" rtlCol="0" anchor="b">
              <a:spAutoFit/>
            </a:bodyPr>
            <a:lstStyle>
              <a:lvl1pPr marL="0" lvl="0" indent="0" defTabSz="895255" eaLnBrk="1" hangingPunct="1">
                <a:buClr>
                  <a:schemeClr val="tx2"/>
                </a:buClr>
                <a:defRPr sz="1568" baseline="0">
                  <a:latin typeface="+mn-lt"/>
                </a:defRPr>
              </a:lvl1pPr>
              <a:lvl2pPr marL="193655" indent="-192067" defTabSz="895255" eaLnBrk="1" hangingPunct="1">
                <a:buClr>
                  <a:schemeClr val="tx2"/>
                </a:buClr>
                <a:buSzPct val="125000"/>
                <a:buFont typeface="Arial" charset="0"/>
                <a:buChar char="▪"/>
                <a:defRPr sz="1568" baseline="0">
                  <a:latin typeface="+mn-lt"/>
                </a:defRPr>
              </a:lvl2pPr>
              <a:lvl3pPr marL="457151" indent="-261910" defTabSz="895255" eaLnBrk="1" hangingPunct="1">
                <a:buClr>
                  <a:schemeClr val="tx2"/>
                </a:buClr>
                <a:buSzPct val="120000"/>
                <a:buFont typeface="Arial" charset="0"/>
                <a:buChar char="–"/>
                <a:defRPr sz="1568" baseline="0">
                  <a:latin typeface="+mn-lt"/>
                </a:defRPr>
              </a:lvl3pPr>
              <a:lvl4pPr marL="614298" indent="-155558" defTabSz="895255" eaLnBrk="1" hangingPunct="1">
                <a:buClr>
                  <a:schemeClr val="tx2"/>
                </a:buClr>
                <a:buSzPct val="120000"/>
                <a:buFont typeface="Arial" charset="0"/>
                <a:buChar char="▫"/>
                <a:defRPr sz="1568" baseline="0">
                  <a:latin typeface="+mn-lt"/>
                </a:defRPr>
              </a:lvl4pPr>
              <a:lvl5pPr marL="749728"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algn="ctr" fontAlgn="base">
                <a:spcBef>
                  <a:spcPct val="0"/>
                </a:spcBef>
                <a:spcAft>
                  <a:spcPct val="0"/>
                </a:spcAft>
                <a:buClr>
                  <a:srgbClr val="004185"/>
                </a:buClr>
                <a:defRPr/>
              </a:pPr>
              <a:r>
                <a:rPr lang="en-ZA" sz="825" b="1" kern="0" dirty="0">
                  <a:solidFill>
                    <a:srgbClr val="004185"/>
                  </a:solidFill>
                  <a:ea typeface="ＭＳ Ｐゴシック"/>
                </a:rPr>
                <a:t>App </a:t>
              </a:r>
            </a:p>
            <a:p>
              <a:pPr algn="ctr" fontAlgn="base">
                <a:spcBef>
                  <a:spcPct val="0"/>
                </a:spcBef>
                <a:spcAft>
                  <a:spcPct val="0"/>
                </a:spcAft>
                <a:buClr>
                  <a:srgbClr val="004185"/>
                </a:buClr>
                <a:defRPr/>
              </a:pPr>
              <a:r>
                <a:rPr lang="en-ZA" sz="825" b="1" kern="0" dirty="0">
                  <a:solidFill>
                    <a:srgbClr val="004185"/>
                  </a:solidFill>
                  <a:ea typeface="ＭＳ Ｐゴシック"/>
                </a:rPr>
                <a:t>maintain</a:t>
              </a:r>
            </a:p>
          </p:txBody>
        </p:sp>
        <p:sp>
          <p:nvSpPr>
            <p:cNvPr id="41" name="TextBox 40"/>
            <p:cNvSpPr txBox="1">
              <a:spLocks/>
            </p:cNvSpPr>
            <p:nvPr>
              <p:custDataLst>
                <p:tags r:id="rId18"/>
              </p:custDataLst>
            </p:nvPr>
          </p:nvSpPr>
          <p:spPr>
            <a:xfrm>
              <a:off x="3827190" y="2446554"/>
              <a:ext cx="515242" cy="391474"/>
            </a:xfrm>
            <a:prstGeom prst="rect">
              <a:avLst/>
            </a:prstGeom>
          </p:spPr>
          <p:txBody>
            <a:bodyPr vert="horz" wrap="square" lIns="0" tIns="0" rIns="0" bIns="13994" rtlCol="0" anchor="b">
              <a:spAutoFit/>
            </a:bodyPr>
            <a:lstStyle>
              <a:lvl1pPr marL="0" lvl="0" indent="0" defTabSz="895255" eaLnBrk="1" hangingPunct="1">
                <a:buClr>
                  <a:schemeClr val="tx2"/>
                </a:buClr>
                <a:defRPr sz="1568" baseline="0">
                  <a:latin typeface="+mn-lt"/>
                </a:defRPr>
              </a:lvl1pPr>
              <a:lvl2pPr marL="193655" indent="-192067" defTabSz="895255" eaLnBrk="1" hangingPunct="1">
                <a:buClr>
                  <a:schemeClr val="tx2"/>
                </a:buClr>
                <a:buSzPct val="125000"/>
                <a:buFont typeface="Arial" charset="0"/>
                <a:buChar char="▪"/>
                <a:defRPr sz="1568" baseline="0">
                  <a:latin typeface="+mn-lt"/>
                </a:defRPr>
              </a:lvl2pPr>
              <a:lvl3pPr marL="457151" indent="-261910" defTabSz="895255" eaLnBrk="1" hangingPunct="1">
                <a:buClr>
                  <a:schemeClr val="tx2"/>
                </a:buClr>
                <a:buSzPct val="120000"/>
                <a:buFont typeface="Arial" charset="0"/>
                <a:buChar char="–"/>
                <a:defRPr sz="1568" baseline="0">
                  <a:latin typeface="+mn-lt"/>
                </a:defRPr>
              </a:lvl3pPr>
              <a:lvl4pPr marL="614298" indent="-155558" defTabSz="895255" eaLnBrk="1" hangingPunct="1">
                <a:buClr>
                  <a:schemeClr val="tx2"/>
                </a:buClr>
                <a:buSzPct val="120000"/>
                <a:buFont typeface="Arial" charset="0"/>
                <a:buChar char="▫"/>
                <a:defRPr sz="1568" baseline="0">
                  <a:latin typeface="+mn-lt"/>
                </a:defRPr>
              </a:lvl4pPr>
              <a:lvl5pPr marL="749728"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algn="ctr" fontAlgn="base">
                <a:spcBef>
                  <a:spcPct val="0"/>
                </a:spcBef>
                <a:spcAft>
                  <a:spcPct val="0"/>
                </a:spcAft>
                <a:buClr>
                  <a:srgbClr val="004185"/>
                </a:buClr>
                <a:defRPr/>
              </a:pPr>
              <a:r>
                <a:rPr lang="en-ZA" sz="825" b="1" kern="0" dirty="0">
                  <a:solidFill>
                    <a:srgbClr val="004185"/>
                  </a:solidFill>
                  <a:ea typeface="ＭＳ Ｐゴシック"/>
                </a:rPr>
                <a:t>Service mgmt</a:t>
              </a:r>
            </a:p>
          </p:txBody>
        </p:sp>
        <p:sp>
          <p:nvSpPr>
            <p:cNvPr id="42" name="Rectangle 41"/>
            <p:cNvSpPr>
              <a:spLocks/>
            </p:cNvSpPr>
            <p:nvPr/>
          </p:nvSpPr>
          <p:spPr>
            <a:xfrm>
              <a:off x="3827191" y="2910130"/>
              <a:ext cx="515242" cy="2535931"/>
            </a:xfrm>
            <a:prstGeom prst="rect">
              <a:avLst/>
            </a:prstGeom>
            <a:solidFill>
              <a:srgbClr val="7FA5CC"/>
            </a:solidFill>
            <a:ln w="19050" cap="flat" cmpd="sng" algn="ctr">
              <a:noFill/>
              <a:prstDash val="solid"/>
            </a:ln>
            <a:effectLst/>
          </p:spPr>
          <p:txBody>
            <a:bodyPr wrap="none" rtlCol="0" anchor="ctr" anchorCtr="1">
              <a:noAutofit/>
            </a:bodyPr>
            <a:lstStyle/>
            <a:p>
              <a:pPr algn="ctr" defTabSz="685800" fontAlgn="base">
                <a:spcBef>
                  <a:spcPct val="0"/>
                </a:spcBef>
                <a:spcAft>
                  <a:spcPct val="0"/>
                </a:spcAft>
                <a:defRPr/>
              </a:pPr>
              <a:endParaRPr lang="en-ZA" sz="825" kern="0" dirty="0">
                <a:solidFill>
                  <a:srgbClr val="004185"/>
                </a:solidFill>
                <a:ea typeface="ＭＳ Ｐゴシック"/>
              </a:endParaRPr>
            </a:p>
          </p:txBody>
        </p:sp>
        <p:sp>
          <p:nvSpPr>
            <p:cNvPr id="43" name="TextBox 42"/>
            <p:cNvSpPr txBox="1">
              <a:spLocks/>
            </p:cNvSpPr>
            <p:nvPr>
              <p:custDataLst>
                <p:tags r:id="rId19"/>
              </p:custDataLst>
            </p:nvPr>
          </p:nvSpPr>
          <p:spPr>
            <a:xfrm>
              <a:off x="3262806" y="2631974"/>
              <a:ext cx="515242" cy="206055"/>
            </a:xfrm>
            <a:prstGeom prst="rect">
              <a:avLst/>
            </a:prstGeom>
          </p:spPr>
          <p:txBody>
            <a:bodyPr vert="horz" wrap="square" lIns="0" tIns="0" rIns="0" bIns="13994" rtlCol="0" anchor="b">
              <a:spAutoFit/>
            </a:bodyPr>
            <a:lstStyle>
              <a:lvl1pPr marL="0" lvl="0" indent="0" defTabSz="895255" eaLnBrk="1" hangingPunct="1">
                <a:buClr>
                  <a:schemeClr val="tx2"/>
                </a:buClr>
                <a:defRPr sz="1568" baseline="0">
                  <a:latin typeface="+mn-lt"/>
                </a:defRPr>
              </a:lvl1pPr>
              <a:lvl2pPr marL="193655" indent="-192067" defTabSz="895255" eaLnBrk="1" hangingPunct="1">
                <a:buClr>
                  <a:schemeClr val="tx2"/>
                </a:buClr>
                <a:buSzPct val="125000"/>
                <a:buFont typeface="Arial" charset="0"/>
                <a:buChar char="▪"/>
                <a:defRPr sz="1568" baseline="0">
                  <a:latin typeface="+mn-lt"/>
                </a:defRPr>
              </a:lvl2pPr>
              <a:lvl3pPr marL="457151" indent="-261910" defTabSz="895255" eaLnBrk="1" hangingPunct="1">
                <a:buClr>
                  <a:schemeClr val="tx2"/>
                </a:buClr>
                <a:buSzPct val="120000"/>
                <a:buFont typeface="Arial" charset="0"/>
                <a:buChar char="–"/>
                <a:defRPr sz="1568" baseline="0">
                  <a:latin typeface="+mn-lt"/>
                </a:defRPr>
              </a:lvl3pPr>
              <a:lvl4pPr marL="614298" indent="-155558" defTabSz="895255" eaLnBrk="1" hangingPunct="1">
                <a:buClr>
                  <a:schemeClr val="tx2"/>
                </a:buClr>
                <a:buSzPct val="120000"/>
                <a:buFont typeface="Arial" charset="0"/>
                <a:buChar char="▫"/>
                <a:defRPr sz="1568" baseline="0">
                  <a:latin typeface="+mn-lt"/>
                </a:defRPr>
              </a:lvl4pPr>
              <a:lvl5pPr marL="749728"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algn="ctr" fontAlgn="base">
                <a:spcBef>
                  <a:spcPct val="0"/>
                </a:spcBef>
                <a:spcAft>
                  <a:spcPct val="0"/>
                </a:spcAft>
                <a:buClr>
                  <a:srgbClr val="004185"/>
                </a:buClr>
                <a:defRPr/>
              </a:pPr>
              <a:r>
                <a:rPr lang="en-ZA" sz="825" b="1" kern="0" dirty="0">
                  <a:solidFill>
                    <a:srgbClr val="004185"/>
                  </a:solidFill>
                  <a:ea typeface="ＭＳ Ｐゴシック"/>
                </a:rPr>
                <a:t>Hosting</a:t>
              </a:r>
            </a:p>
          </p:txBody>
        </p:sp>
        <p:sp>
          <p:nvSpPr>
            <p:cNvPr id="44" name="Rectangle 43"/>
            <p:cNvSpPr>
              <a:spLocks/>
            </p:cNvSpPr>
            <p:nvPr/>
          </p:nvSpPr>
          <p:spPr>
            <a:xfrm>
              <a:off x="3262807" y="2910130"/>
              <a:ext cx="515242" cy="2535931"/>
            </a:xfrm>
            <a:prstGeom prst="rect">
              <a:avLst/>
            </a:prstGeom>
            <a:solidFill>
              <a:srgbClr val="7FA5CC"/>
            </a:solidFill>
            <a:ln w="19050" cap="flat" cmpd="sng" algn="ctr">
              <a:noFill/>
              <a:prstDash val="solid"/>
            </a:ln>
            <a:effectLst/>
          </p:spPr>
          <p:txBody>
            <a:bodyPr wrap="none" rtlCol="0" anchor="ctr" anchorCtr="1">
              <a:noAutofit/>
            </a:bodyPr>
            <a:lstStyle/>
            <a:p>
              <a:pPr algn="ctr" defTabSz="685800" fontAlgn="base">
                <a:spcBef>
                  <a:spcPct val="0"/>
                </a:spcBef>
                <a:spcAft>
                  <a:spcPct val="0"/>
                </a:spcAft>
                <a:defRPr/>
              </a:pPr>
              <a:endParaRPr lang="en-ZA" sz="825" kern="0" dirty="0">
                <a:solidFill>
                  <a:srgbClr val="004185"/>
                </a:solidFill>
                <a:ea typeface="ＭＳ Ｐゴシック"/>
              </a:endParaRPr>
            </a:p>
          </p:txBody>
        </p:sp>
        <p:sp>
          <p:nvSpPr>
            <p:cNvPr id="45" name="TextBox 44"/>
            <p:cNvSpPr txBox="1">
              <a:spLocks/>
            </p:cNvSpPr>
            <p:nvPr>
              <p:custDataLst>
                <p:tags r:id="rId20"/>
              </p:custDataLst>
            </p:nvPr>
          </p:nvSpPr>
          <p:spPr>
            <a:xfrm>
              <a:off x="2134038" y="2631974"/>
              <a:ext cx="515242" cy="206055"/>
            </a:xfrm>
            <a:prstGeom prst="rect">
              <a:avLst/>
            </a:prstGeom>
          </p:spPr>
          <p:txBody>
            <a:bodyPr vert="horz" wrap="square" lIns="0" tIns="0" rIns="0" bIns="13994" rtlCol="0" anchor="b">
              <a:spAutoFit/>
            </a:bodyPr>
            <a:lstStyle>
              <a:lvl1pPr marL="0" lvl="0" indent="0" defTabSz="895255" eaLnBrk="1" hangingPunct="1">
                <a:buClr>
                  <a:schemeClr val="tx2"/>
                </a:buClr>
                <a:defRPr sz="1568" baseline="0">
                  <a:latin typeface="+mn-lt"/>
                </a:defRPr>
              </a:lvl1pPr>
              <a:lvl2pPr marL="193655" indent="-192067" defTabSz="895255" eaLnBrk="1" hangingPunct="1">
                <a:buClr>
                  <a:schemeClr val="tx2"/>
                </a:buClr>
                <a:buSzPct val="125000"/>
                <a:buFont typeface="Arial" charset="0"/>
                <a:buChar char="▪"/>
                <a:defRPr sz="1568" baseline="0">
                  <a:latin typeface="+mn-lt"/>
                </a:defRPr>
              </a:lvl2pPr>
              <a:lvl3pPr marL="457151" indent="-261910" defTabSz="895255" eaLnBrk="1" hangingPunct="1">
                <a:buClr>
                  <a:schemeClr val="tx2"/>
                </a:buClr>
                <a:buSzPct val="120000"/>
                <a:buFont typeface="Arial" charset="0"/>
                <a:buChar char="–"/>
                <a:defRPr sz="1568" baseline="0">
                  <a:latin typeface="+mn-lt"/>
                </a:defRPr>
              </a:lvl3pPr>
              <a:lvl4pPr marL="614298" indent="-155558" defTabSz="895255" eaLnBrk="1" hangingPunct="1">
                <a:buClr>
                  <a:schemeClr val="tx2"/>
                </a:buClr>
                <a:buSzPct val="120000"/>
                <a:buFont typeface="Arial" charset="0"/>
                <a:buChar char="▫"/>
                <a:defRPr sz="1568" baseline="0">
                  <a:latin typeface="+mn-lt"/>
                </a:defRPr>
              </a:lvl4pPr>
              <a:lvl5pPr marL="749728"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algn="ctr" fontAlgn="base">
                <a:spcBef>
                  <a:spcPct val="0"/>
                </a:spcBef>
                <a:spcAft>
                  <a:spcPct val="0"/>
                </a:spcAft>
                <a:buClr>
                  <a:srgbClr val="004185"/>
                </a:buClr>
                <a:defRPr/>
              </a:pPr>
              <a:r>
                <a:rPr lang="en-ZA" sz="825" b="1" kern="0" dirty="0">
                  <a:solidFill>
                    <a:srgbClr val="004185"/>
                  </a:solidFill>
                  <a:ea typeface="ＭＳ Ｐゴシック"/>
                </a:rPr>
                <a:t>Security</a:t>
              </a:r>
            </a:p>
          </p:txBody>
        </p:sp>
        <p:sp>
          <p:nvSpPr>
            <p:cNvPr id="46" name="Rectangle 45"/>
            <p:cNvSpPr>
              <a:spLocks/>
            </p:cNvSpPr>
            <p:nvPr/>
          </p:nvSpPr>
          <p:spPr>
            <a:xfrm>
              <a:off x="2134038" y="2910130"/>
              <a:ext cx="515242" cy="2535931"/>
            </a:xfrm>
            <a:prstGeom prst="rect">
              <a:avLst/>
            </a:prstGeom>
            <a:solidFill>
              <a:srgbClr val="7FA5CC"/>
            </a:solidFill>
            <a:ln w="19050" cap="flat" cmpd="sng" algn="ctr">
              <a:noFill/>
              <a:prstDash val="solid"/>
            </a:ln>
            <a:effectLst/>
          </p:spPr>
          <p:txBody>
            <a:bodyPr wrap="none" rtlCol="0" anchor="ctr" anchorCtr="1">
              <a:noAutofit/>
            </a:bodyPr>
            <a:lstStyle/>
            <a:p>
              <a:pPr algn="ctr" defTabSz="685800" fontAlgn="base">
                <a:spcBef>
                  <a:spcPct val="0"/>
                </a:spcBef>
                <a:spcAft>
                  <a:spcPct val="0"/>
                </a:spcAft>
                <a:defRPr/>
              </a:pPr>
              <a:endParaRPr lang="en-ZA" sz="825" kern="0" dirty="0">
                <a:solidFill>
                  <a:srgbClr val="004185"/>
                </a:solidFill>
                <a:ea typeface="ＭＳ Ｐゴシック"/>
              </a:endParaRPr>
            </a:p>
          </p:txBody>
        </p:sp>
        <p:sp>
          <p:nvSpPr>
            <p:cNvPr id="47" name="TextBox 46"/>
            <p:cNvSpPr txBox="1">
              <a:spLocks/>
            </p:cNvSpPr>
            <p:nvPr>
              <p:custDataLst>
                <p:tags r:id="rId21"/>
              </p:custDataLst>
            </p:nvPr>
          </p:nvSpPr>
          <p:spPr>
            <a:xfrm>
              <a:off x="2698422" y="2631974"/>
              <a:ext cx="515242" cy="206055"/>
            </a:xfrm>
            <a:prstGeom prst="rect">
              <a:avLst/>
            </a:prstGeom>
          </p:spPr>
          <p:txBody>
            <a:bodyPr vert="horz" wrap="square" lIns="0" tIns="0" rIns="0" bIns="13994" rtlCol="0" anchor="b">
              <a:spAutoFit/>
            </a:bodyPr>
            <a:lstStyle>
              <a:lvl1pPr marL="0" lvl="0" indent="0" defTabSz="895255" eaLnBrk="1" hangingPunct="1">
                <a:buClr>
                  <a:schemeClr val="tx2"/>
                </a:buClr>
                <a:defRPr sz="1568" baseline="0">
                  <a:latin typeface="+mn-lt"/>
                </a:defRPr>
              </a:lvl1pPr>
              <a:lvl2pPr marL="193655" indent="-192067" defTabSz="895255" eaLnBrk="1" hangingPunct="1">
                <a:buClr>
                  <a:schemeClr val="tx2"/>
                </a:buClr>
                <a:buSzPct val="125000"/>
                <a:buFont typeface="Arial" charset="0"/>
                <a:buChar char="▪"/>
                <a:defRPr sz="1568" baseline="0">
                  <a:latin typeface="+mn-lt"/>
                </a:defRPr>
              </a:lvl2pPr>
              <a:lvl3pPr marL="457151" indent="-261910" defTabSz="895255" eaLnBrk="1" hangingPunct="1">
                <a:buClr>
                  <a:schemeClr val="tx2"/>
                </a:buClr>
                <a:buSzPct val="120000"/>
                <a:buFont typeface="Arial" charset="0"/>
                <a:buChar char="–"/>
                <a:defRPr sz="1568" baseline="0">
                  <a:latin typeface="+mn-lt"/>
                </a:defRPr>
              </a:lvl3pPr>
              <a:lvl4pPr marL="614298" indent="-155558" defTabSz="895255" eaLnBrk="1" hangingPunct="1">
                <a:buClr>
                  <a:schemeClr val="tx2"/>
                </a:buClr>
                <a:buSzPct val="120000"/>
                <a:buFont typeface="Arial" charset="0"/>
                <a:buChar char="▫"/>
                <a:defRPr sz="1568" baseline="0">
                  <a:latin typeface="+mn-lt"/>
                </a:defRPr>
              </a:lvl4pPr>
              <a:lvl5pPr marL="749728"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algn="ctr" fontAlgn="base">
                <a:spcBef>
                  <a:spcPct val="0"/>
                </a:spcBef>
                <a:spcAft>
                  <a:spcPct val="0"/>
                </a:spcAft>
                <a:buClr>
                  <a:srgbClr val="004185"/>
                </a:buClr>
                <a:defRPr/>
              </a:pPr>
              <a:r>
                <a:rPr lang="en-ZA" sz="825" b="1" kern="0" dirty="0">
                  <a:solidFill>
                    <a:srgbClr val="004185"/>
                  </a:solidFill>
                  <a:ea typeface="ＭＳ Ｐゴシック"/>
                </a:rPr>
                <a:t>Standards</a:t>
              </a:r>
            </a:p>
          </p:txBody>
        </p:sp>
        <p:sp>
          <p:nvSpPr>
            <p:cNvPr id="48" name="Rectangle 47"/>
            <p:cNvSpPr>
              <a:spLocks/>
            </p:cNvSpPr>
            <p:nvPr/>
          </p:nvSpPr>
          <p:spPr>
            <a:xfrm>
              <a:off x="2698422" y="2910130"/>
              <a:ext cx="515242" cy="2535931"/>
            </a:xfrm>
            <a:prstGeom prst="rect">
              <a:avLst/>
            </a:prstGeom>
            <a:solidFill>
              <a:srgbClr val="7FA5CC"/>
            </a:solidFill>
            <a:ln w="19050" cap="flat" cmpd="sng" algn="ctr">
              <a:noFill/>
              <a:prstDash val="solid"/>
            </a:ln>
            <a:effectLst/>
          </p:spPr>
          <p:txBody>
            <a:bodyPr wrap="none" rtlCol="0" anchor="ctr" anchorCtr="1">
              <a:noAutofit/>
            </a:bodyPr>
            <a:lstStyle/>
            <a:p>
              <a:pPr algn="ctr" defTabSz="685800" fontAlgn="base">
                <a:spcBef>
                  <a:spcPct val="0"/>
                </a:spcBef>
                <a:spcAft>
                  <a:spcPct val="0"/>
                </a:spcAft>
                <a:defRPr/>
              </a:pPr>
              <a:endParaRPr lang="en-ZA" sz="825" kern="0" dirty="0">
                <a:solidFill>
                  <a:srgbClr val="004185"/>
                </a:solidFill>
                <a:ea typeface="ＭＳ Ｐゴシック"/>
              </a:endParaRPr>
            </a:p>
          </p:txBody>
        </p:sp>
        <p:sp>
          <p:nvSpPr>
            <p:cNvPr id="49" name="TextBox 48"/>
            <p:cNvSpPr txBox="1">
              <a:spLocks/>
            </p:cNvSpPr>
            <p:nvPr>
              <p:custDataLst>
                <p:tags r:id="rId22"/>
              </p:custDataLst>
            </p:nvPr>
          </p:nvSpPr>
          <p:spPr>
            <a:xfrm>
              <a:off x="4391576" y="2631973"/>
              <a:ext cx="537026" cy="206055"/>
            </a:xfrm>
            <a:prstGeom prst="rect">
              <a:avLst/>
            </a:prstGeom>
          </p:spPr>
          <p:txBody>
            <a:bodyPr vert="horz" wrap="square" lIns="0" tIns="0" rIns="0" bIns="13994" rtlCol="0" anchor="b">
              <a:spAutoFit/>
            </a:bodyPr>
            <a:lstStyle>
              <a:lvl1pPr marL="0" lvl="0" indent="0" defTabSz="895255" eaLnBrk="1" hangingPunct="1">
                <a:buClr>
                  <a:schemeClr val="tx2"/>
                </a:buClr>
                <a:defRPr sz="1568" baseline="0">
                  <a:latin typeface="+mn-lt"/>
                </a:defRPr>
              </a:lvl1pPr>
              <a:lvl2pPr marL="193655" indent="-192067" defTabSz="895255" eaLnBrk="1" hangingPunct="1">
                <a:buClr>
                  <a:schemeClr val="tx2"/>
                </a:buClr>
                <a:buSzPct val="125000"/>
                <a:buFont typeface="Arial" charset="0"/>
                <a:buChar char="▪"/>
                <a:defRPr sz="1568" baseline="0">
                  <a:latin typeface="+mn-lt"/>
                </a:defRPr>
              </a:lvl2pPr>
              <a:lvl3pPr marL="457151" indent="-261910" defTabSz="895255" eaLnBrk="1" hangingPunct="1">
                <a:buClr>
                  <a:schemeClr val="tx2"/>
                </a:buClr>
                <a:buSzPct val="120000"/>
                <a:buFont typeface="Arial" charset="0"/>
                <a:buChar char="–"/>
                <a:defRPr sz="1568" baseline="0">
                  <a:latin typeface="+mn-lt"/>
                </a:defRPr>
              </a:lvl3pPr>
              <a:lvl4pPr marL="614298" indent="-155558" defTabSz="895255" eaLnBrk="1" hangingPunct="1">
                <a:buClr>
                  <a:schemeClr val="tx2"/>
                </a:buClr>
                <a:buSzPct val="120000"/>
                <a:buFont typeface="Arial" charset="0"/>
                <a:buChar char="▫"/>
                <a:defRPr sz="1568" baseline="0">
                  <a:latin typeface="+mn-lt"/>
                </a:defRPr>
              </a:lvl4pPr>
              <a:lvl5pPr marL="749728"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algn="ctr" fontAlgn="base">
                <a:spcBef>
                  <a:spcPct val="0"/>
                </a:spcBef>
                <a:spcAft>
                  <a:spcPct val="0"/>
                </a:spcAft>
                <a:buClr>
                  <a:srgbClr val="004185"/>
                </a:buClr>
                <a:defRPr/>
              </a:pPr>
              <a:r>
                <a:rPr lang="en-ZA" sz="825" b="1" kern="0" dirty="0">
                  <a:solidFill>
                    <a:srgbClr val="004185"/>
                  </a:solidFill>
                  <a:ea typeface="ＭＳ Ｐゴシック"/>
                </a:rPr>
                <a:t>Data centres</a:t>
              </a:r>
              <a:r>
                <a:rPr lang="en-ZA" sz="825" b="1" kern="0" baseline="30000" dirty="0">
                  <a:solidFill>
                    <a:srgbClr val="004185"/>
                  </a:solidFill>
                  <a:ea typeface="ＭＳ Ｐゴシック"/>
                </a:rPr>
                <a:t>1</a:t>
              </a:r>
              <a:endParaRPr lang="en-ZA" sz="825" b="1" kern="0" dirty="0">
                <a:solidFill>
                  <a:srgbClr val="004185"/>
                </a:solidFill>
                <a:ea typeface="ＭＳ Ｐゴシック"/>
              </a:endParaRPr>
            </a:p>
          </p:txBody>
        </p:sp>
        <p:sp>
          <p:nvSpPr>
            <p:cNvPr id="50" name="TextBox 49"/>
            <p:cNvSpPr txBox="1">
              <a:spLocks/>
            </p:cNvSpPr>
            <p:nvPr>
              <p:custDataLst>
                <p:tags r:id="rId23"/>
              </p:custDataLst>
            </p:nvPr>
          </p:nvSpPr>
          <p:spPr>
            <a:xfrm>
              <a:off x="7887747" y="2631974"/>
              <a:ext cx="515242" cy="206055"/>
            </a:xfrm>
            <a:prstGeom prst="rect">
              <a:avLst/>
            </a:prstGeom>
          </p:spPr>
          <p:txBody>
            <a:bodyPr vert="horz" wrap="square" lIns="0" tIns="0" rIns="0" bIns="13994" rtlCol="0" anchor="b">
              <a:spAutoFit/>
            </a:bodyPr>
            <a:lstStyle>
              <a:lvl1pPr marL="0" lvl="0" indent="0" defTabSz="895255" eaLnBrk="1" hangingPunct="1">
                <a:buClr>
                  <a:schemeClr val="tx2"/>
                </a:buClr>
                <a:defRPr sz="1568" baseline="0">
                  <a:latin typeface="+mn-lt"/>
                </a:defRPr>
              </a:lvl1pPr>
              <a:lvl2pPr marL="193655" indent="-192067" defTabSz="895255" eaLnBrk="1" hangingPunct="1">
                <a:buClr>
                  <a:schemeClr val="tx2"/>
                </a:buClr>
                <a:buSzPct val="125000"/>
                <a:buFont typeface="Arial" charset="0"/>
                <a:buChar char="▪"/>
                <a:defRPr sz="1568" baseline="0">
                  <a:latin typeface="+mn-lt"/>
                </a:defRPr>
              </a:lvl2pPr>
              <a:lvl3pPr marL="457151" indent="-261910" defTabSz="895255" eaLnBrk="1" hangingPunct="1">
                <a:buClr>
                  <a:schemeClr val="tx2"/>
                </a:buClr>
                <a:buSzPct val="120000"/>
                <a:buFont typeface="Arial" charset="0"/>
                <a:buChar char="–"/>
                <a:defRPr sz="1568" baseline="0">
                  <a:latin typeface="+mn-lt"/>
                </a:defRPr>
              </a:lvl3pPr>
              <a:lvl4pPr marL="614298" indent="-155558" defTabSz="895255" eaLnBrk="1" hangingPunct="1">
                <a:buClr>
                  <a:schemeClr val="tx2"/>
                </a:buClr>
                <a:buSzPct val="120000"/>
                <a:buFont typeface="Arial" charset="0"/>
                <a:buChar char="▫"/>
                <a:defRPr sz="1568" baseline="0">
                  <a:latin typeface="+mn-lt"/>
                </a:defRPr>
              </a:lvl4pPr>
              <a:lvl5pPr marL="749728"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algn="ctr" fontAlgn="base">
                <a:spcBef>
                  <a:spcPct val="0"/>
                </a:spcBef>
                <a:spcAft>
                  <a:spcPct val="0"/>
                </a:spcAft>
                <a:buClr>
                  <a:srgbClr val="004185"/>
                </a:buClr>
                <a:defRPr/>
              </a:pPr>
              <a:r>
                <a:rPr lang="en-ZA" sz="825" b="1" kern="0" dirty="0">
                  <a:solidFill>
                    <a:srgbClr val="004185"/>
                  </a:solidFill>
                  <a:ea typeface="ＭＳ Ｐゴシック"/>
                </a:rPr>
                <a:t>EUC</a:t>
              </a:r>
              <a:r>
                <a:rPr lang="en-ZA" sz="825" b="1" kern="0" baseline="30000" dirty="0">
                  <a:solidFill>
                    <a:srgbClr val="004185"/>
                  </a:solidFill>
                  <a:ea typeface="ＭＳ Ｐゴシック"/>
                </a:rPr>
                <a:t>2</a:t>
              </a:r>
              <a:r>
                <a:rPr lang="en-ZA" sz="825" b="1" kern="0" dirty="0">
                  <a:solidFill>
                    <a:srgbClr val="004185"/>
                  </a:solidFill>
                  <a:ea typeface="ＭＳ Ｐゴシック"/>
                </a:rPr>
                <a:t> </a:t>
              </a:r>
            </a:p>
          </p:txBody>
        </p:sp>
        <p:sp>
          <p:nvSpPr>
            <p:cNvPr id="51" name="Rectangle 50"/>
            <p:cNvSpPr>
              <a:spLocks/>
            </p:cNvSpPr>
            <p:nvPr/>
          </p:nvSpPr>
          <p:spPr>
            <a:xfrm>
              <a:off x="7887747" y="2910130"/>
              <a:ext cx="515242" cy="755964"/>
            </a:xfrm>
            <a:prstGeom prst="rect">
              <a:avLst/>
            </a:prstGeom>
            <a:solidFill>
              <a:srgbClr val="7FA5CC"/>
            </a:solidFill>
            <a:ln w="19050" cap="flat" cmpd="sng" algn="ctr">
              <a:noFill/>
              <a:prstDash val="solid"/>
            </a:ln>
            <a:effectLst/>
          </p:spPr>
          <p:txBody>
            <a:bodyPr wrap="none" rtlCol="0" anchor="ctr" anchorCtr="1">
              <a:noAutofit/>
            </a:bodyPr>
            <a:lstStyle/>
            <a:p>
              <a:pPr algn="ctr" defTabSz="685800" fontAlgn="base">
                <a:spcBef>
                  <a:spcPct val="0"/>
                </a:spcBef>
                <a:spcAft>
                  <a:spcPct val="0"/>
                </a:spcAft>
                <a:defRPr/>
              </a:pPr>
              <a:endParaRPr lang="en-ZA" sz="825" kern="0" dirty="0">
                <a:solidFill>
                  <a:srgbClr val="004185"/>
                </a:solidFill>
                <a:ea typeface="ＭＳ Ｐゴシック"/>
              </a:endParaRPr>
            </a:p>
          </p:txBody>
        </p:sp>
        <p:sp>
          <p:nvSpPr>
            <p:cNvPr id="52" name="Rectangle 51"/>
            <p:cNvSpPr>
              <a:spLocks/>
            </p:cNvSpPr>
            <p:nvPr/>
          </p:nvSpPr>
          <p:spPr>
            <a:xfrm>
              <a:off x="7333044" y="2921445"/>
              <a:ext cx="513849" cy="1645948"/>
            </a:xfrm>
            <a:prstGeom prst="rect">
              <a:avLst/>
            </a:prstGeom>
            <a:solidFill>
              <a:srgbClr val="7FA5CC"/>
            </a:solidFill>
            <a:ln w="19050" cap="flat" cmpd="sng" algn="ctr">
              <a:noFill/>
              <a:prstDash val="solid"/>
            </a:ln>
            <a:effectLst/>
          </p:spPr>
          <p:txBody>
            <a:bodyPr wrap="none" rtlCol="0" anchor="ctr" anchorCtr="1">
              <a:noAutofit/>
            </a:bodyPr>
            <a:lstStyle/>
            <a:p>
              <a:pPr algn="ctr" defTabSz="685800" fontAlgn="base">
                <a:spcBef>
                  <a:spcPct val="0"/>
                </a:spcBef>
                <a:spcAft>
                  <a:spcPct val="0"/>
                </a:spcAft>
                <a:defRPr/>
              </a:pPr>
              <a:endParaRPr lang="en-ZA" sz="825" kern="0" dirty="0">
                <a:solidFill>
                  <a:srgbClr val="004185"/>
                </a:solidFill>
                <a:ea typeface="ＭＳ Ｐゴシック"/>
              </a:endParaRPr>
            </a:p>
          </p:txBody>
        </p:sp>
        <p:sp>
          <p:nvSpPr>
            <p:cNvPr id="53" name="Rectangle 52"/>
            <p:cNvSpPr>
              <a:spLocks/>
            </p:cNvSpPr>
            <p:nvPr/>
          </p:nvSpPr>
          <p:spPr>
            <a:xfrm>
              <a:off x="7333044" y="4701413"/>
              <a:ext cx="513849" cy="755964"/>
            </a:xfrm>
            <a:prstGeom prst="rect">
              <a:avLst/>
            </a:prstGeom>
            <a:pattFill prst="wdDnDiag">
              <a:fgClr>
                <a:srgbClr val="7FA5CC"/>
              </a:fgClr>
              <a:bgClr>
                <a:srgbClr val="FFFFFF"/>
              </a:bgClr>
            </a:pattFill>
            <a:ln w="19050" cap="flat" cmpd="sng" algn="ctr">
              <a:noFill/>
              <a:prstDash val="solid"/>
            </a:ln>
            <a:effectLst/>
          </p:spPr>
          <p:txBody>
            <a:bodyPr wrap="none" rtlCol="0" anchor="ctr" anchorCtr="1">
              <a:noAutofit/>
            </a:bodyPr>
            <a:lstStyle/>
            <a:p>
              <a:pPr algn="ctr" defTabSz="685800" fontAlgn="base">
                <a:spcBef>
                  <a:spcPct val="0"/>
                </a:spcBef>
                <a:spcAft>
                  <a:spcPct val="0"/>
                </a:spcAft>
                <a:defRPr/>
              </a:pPr>
              <a:endParaRPr lang="en-ZA" sz="825" kern="0" dirty="0">
                <a:solidFill>
                  <a:srgbClr val="004185"/>
                </a:solidFill>
                <a:ea typeface="ＭＳ Ｐゴシック"/>
              </a:endParaRPr>
            </a:p>
          </p:txBody>
        </p:sp>
        <p:sp>
          <p:nvSpPr>
            <p:cNvPr id="54" name="TextBox 53"/>
            <p:cNvSpPr txBox="1">
              <a:spLocks/>
            </p:cNvSpPr>
            <p:nvPr>
              <p:custDataLst>
                <p:tags r:id="rId24"/>
              </p:custDataLst>
            </p:nvPr>
          </p:nvSpPr>
          <p:spPr>
            <a:xfrm>
              <a:off x="1013256" y="2640714"/>
              <a:ext cx="515242" cy="189200"/>
            </a:xfrm>
            <a:prstGeom prst="rect">
              <a:avLst/>
            </a:prstGeom>
          </p:spPr>
          <p:txBody>
            <a:bodyPr vert="horz" wrap="square" lIns="0" tIns="0" rIns="0" bIns="13994" rtlCol="0" anchor="b">
              <a:spAutoFit/>
            </a:bodyPr>
            <a:lstStyle>
              <a:lvl1pPr marL="0" lvl="0" indent="0" defTabSz="895255" eaLnBrk="1" hangingPunct="1">
                <a:buClr>
                  <a:schemeClr val="tx2"/>
                </a:buClr>
                <a:defRPr sz="1568" baseline="0">
                  <a:latin typeface="+mn-lt"/>
                </a:defRPr>
              </a:lvl1pPr>
              <a:lvl2pPr marL="193655" indent="-192067" defTabSz="895255" eaLnBrk="1" hangingPunct="1">
                <a:buClr>
                  <a:schemeClr val="tx2"/>
                </a:buClr>
                <a:buSzPct val="125000"/>
                <a:buFont typeface="Arial" charset="0"/>
                <a:buChar char="▪"/>
                <a:defRPr sz="1568" baseline="0">
                  <a:latin typeface="+mn-lt"/>
                </a:defRPr>
              </a:lvl2pPr>
              <a:lvl3pPr marL="457151" indent="-261910" defTabSz="895255" eaLnBrk="1" hangingPunct="1">
                <a:buClr>
                  <a:schemeClr val="tx2"/>
                </a:buClr>
                <a:buSzPct val="120000"/>
                <a:buFont typeface="Arial" charset="0"/>
                <a:buChar char="–"/>
                <a:defRPr sz="1568" baseline="0">
                  <a:latin typeface="+mn-lt"/>
                </a:defRPr>
              </a:lvl3pPr>
              <a:lvl4pPr marL="614298" indent="-155558" defTabSz="895255" eaLnBrk="1" hangingPunct="1">
                <a:buClr>
                  <a:schemeClr val="tx2"/>
                </a:buClr>
                <a:buSzPct val="120000"/>
                <a:buFont typeface="Arial" charset="0"/>
                <a:buChar char="▫"/>
                <a:defRPr sz="1568" baseline="0">
                  <a:latin typeface="+mn-lt"/>
                </a:defRPr>
              </a:lvl4pPr>
              <a:lvl5pPr marL="749728"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algn="ctr" fontAlgn="base">
                <a:spcBef>
                  <a:spcPct val="0"/>
                </a:spcBef>
                <a:spcAft>
                  <a:spcPct val="0"/>
                </a:spcAft>
                <a:buClr>
                  <a:srgbClr val="004185"/>
                </a:buClr>
                <a:defRPr/>
              </a:pPr>
              <a:r>
                <a:rPr lang="en-ZA" sz="750" b="1" kern="0" dirty="0">
                  <a:solidFill>
                    <a:srgbClr val="004185"/>
                  </a:solidFill>
                  <a:ea typeface="ＭＳ Ｐゴシック"/>
                </a:rPr>
                <a:t>Architecture</a:t>
              </a:r>
            </a:p>
          </p:txBody>
        </p:sp>
        <p:sp>
          <p:nvSpPr>
            <p:cNvPr id="55" name="Rectangle 54"/>
            <p:cNvSpPr>
              <a:spLocks/>
            </p:cNvSpPr>
            <p:nvPr/>
          </p:nvSpPr>
          <p:spPr>
            <a:xfrm>
              <a:off x="1013256" y="2902017"/>
              <a:ext cx="515242" cy="2535931"/>
            </a:xfrm>
            <a:prstGeom prst="rect">
              <a:avLst/>
            </a:prstGeom>
            <a:solidFill>
              <a:srgbClr val="7FA5CC"/>
            </a:solidFill>
            <a:ln w="19050" cap="flat" cmpd="sng" algn="ctr">
              <a:noFill/>
              <a:prstDash val="solid"/>
            </a:ln>
            <a:effectLst/>
          </p:spPr>
          <p:txBody>
            <a:bodyPr wrap="none" rtlCol="0" anchor="ctr" anchorCtr="1">
              <a:noAutofit/>
            </a:bodyPr>
            <a:lstStyle/>
            <a:p>
              <a:pPr algn="ctr" defTabSz="685800" fontAlgn="base">
                <a:spcBef>
                  <a:spcPct val="0"/>
                </a:spcBef>
                <a:spcAft>
                  <a:spcPct val="0"/>
                </a:spcAft>
                <a:defRPr/>
              </a:pPr>
              <a:endParaRPr lang="en-ZA" sz="825" kern="0" dirty="0">
                <a:solidFill>
                  <a:srgbClr val="004185"/>
                </a:solidFill>
                <a:ea typeface="ＭＳ Ｐゴシック"/>
              </a:endParaRPr>
            </a:p>
          </p:txBody>
        </p:sp>
        <p:sp>
          <p:nvSpPr>
            <p:cNvPr id="56" name="TextBox 55"/>
            <p:cNvSpPr txBox="1">
              <a:spLocks/>
            </p:cNvSpPr>
            <p:nvPr>
              <p:custDataLst>
                <p:tags r:id="rId25"/>
              </p:custDataLst>
            </p:nvPr>
          </p:nvSpPr>
          <p:spPr>
            <a:xfrm>
              <a:off x="1577640" y="2623861"/>
              <a:ext cx="515242" cy="206055"/>
            </a:xfrm>
            <a:prstGeom prst="rect">
              <a:avLst/>
            </a:prstGeom>
          </p:spPr>
          <p:txBody>
            <a:bodyPr vert="horz" wrap="square" lIns="0" tIns="0" rIns="0" bIns="13994" rtlCol="0" anchor="b">
              <a:spAutoFit/>
            </a:bodyPr>
            <a:lstStyle>
              <a:lvl1pPr marL="0" lvl="0" indent="0" defTabSz="895255" eaLnBrk="1" hangingPunct="1">
                <a:buClr>
                  <a:schemeClr val="tx2"/>
                </a:buClr>
                <a:defRPr sz="1568" baseline="0">
                  <a:latin typeface="+mn-lt"/>
                </a:defRPr>
              </a:lvl1pPr>
              <a:lvl2pPr marL="193655" indent="-192067" defTabSz="895255" eaLnBrk="1" hangingPunct="1">
                <a:buClr>
                  <a:schemeClr val="tx2"/>
                </a:buClr>
                <a:buSzPct val="125000"/>
                <a:buFont typeface="Arial" charset="0"/>
                <a:buChar char="▪"/>
                <a:defRPr sz="1568" baseline="0">
                  <a:latin typeface="+mn-lt"/>
                </a:defRPr>
              </a:lvl2pPr>
              <a:lvl3pPr marL="457151" indent="-261910" defTabSz="895255" eaLnBrk="1" hangingPunct="1">
                <a:buClr>
                  <a:schemeClr val="tx2"/>
                </a:buClr>
                <a:buSzPct val="120000"/>
                <a:buFont typeface="Arial" charset="0"/>
                <a:buChar char="–"/>
                <a:defRPr sz="1568" baseline="0">
                  <a:latin typeface="+mn-lt"/>
                </a:defRPr>
              </a:lvl3pPr>
              <a:lvl4pPr marL="614298" indent="-155558" defTabSz="895255" eaLnBrk="1" hangingPunct="1">
                <a:buClr>
                  <a:schemeClr val="tx2"/>
                </a:buClr>
                <a:buSzPct val="120000"/>
                <a:buFont typeface="Arial" charset="0"/>
                <a:buChar char="▫"/>
                <a:defRPr sz="1568" baseline="0">
                  <a:latin typeface="+mn-lt"/>
                </a:defRPr>
              </a:lvl4pPr>
              <a:lvl5pPr marL="749728"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algn="ctr" fontAlgn="base">
                <a:spcBef>
                  <a:spcPct val="0"/>
                </a:spcBef>
                <a:spcAft>
                  <a:spcPct val="0"/>
                </a:spcAft>
                <a:buClr>
                  <a:srgbClr val="004185"/>
                </a:buClr>
                <a:defRPr/>
              </a:pPr>
              <a:r>
                <a:rPr lang="en-ZA" sz="825" b="1" kern="0" dirty="0">
                  <a:solidFill>
                    <a:srgbClr val="004185"/>
                  </a:solidFill>
                  <a:ea typeface="ＭＳ Ｐゴシック"/>
                </a:rPr>
                <a:t>Re-search</a:t>
              </a:r>
            </a:p>
          </p:txBody>
        </p:sp>
        <p:sp>
          <p:nvSpPr>
            <p:cNvPr id="57" name="Rectangle 56"/>
            <p:cNvSpPr>
              <a:spLocks/>
            </p:cNvSpPr>
            <p:nvPr/>
          </p:nvSpPr>
          <p:spPr>
            <a:xfrm>
              <a:off x="1577640" y="2902017"/>
              <a:ext cx="515242" cy="2535931"/>
            </a:xfrm>
            <a:prstGeom prst="rect">
              <a:avLst/>
            </a:prstGeom>
            <a:solidFill>
              <a:srgbClr val="7FA5CC"/>
            </a:solidFill>
            <a:ln w="19050" cap="flat" cmpd="sng" algn="ctr">
              <a:noFill/>
              <a:prstDash val="solid"/>
            </a:ln>
            <a:effectLst/>
          </p:spPr>
          <p:txBody>
            <a:bodyPr wrap="none" rtlCol="0" anchor="ctr" anchorCtr="1">
              <a:noAutofit/>
            </a:bodyPr>
            <a:lstStyle/>
            <a:p>
              <a:pPr algn="ctr" defTabSz="685800" fontAlgn="base">
                <a:spcBef>
                  <a:spcPct val="0"/>
                </a:spcBef>
                <a:spcAft>
                  <a:spcPct val="0"/>
                </a:spcAft>
                <a:defRPr/>
              </a:pPr>
              <a:endParaRPr lang="en-ZA" sz="825" kern="0" dirty="0">
                <a:solidFill>
                  <a:srgbClr val="004185"/>
                </a:solidFill>
                <a:ea typeface="ＭＳ Ｐゴシック"/>
              </a:endParaRPr>
            </a:p>
          </p:txBody>
        </p:sp>
        <p:cxnSp>
          <p:nvCxnSpPr>
            <p:cNvPr id="58" name="Straight Connector 57"/>
            <p:cNvCxnSpPr>
              <a:cxnSpLocks/>
            </p:cNvCxnSpPr>
            <p:nvPr>
              <p:custDataLst>
                <p:tags r:id="rId26"/>
              </p:custDataLst>
            </p:nvPr>
          </p:nvCxnSpPr>
          <p:spPr>
            <a:xfrm>
              <a:off x="8413511" y="2280410"/>
              <a:ext cx="0" cy="3167284"/>
            </a:xfrm>
            <a:prstGeom prst="line">
              <a:avLst/>
            </a:prstGeom>
            <a:noFill/>
            <a:ln w="3175" cap="flat" cmpd="sng" algn="ctr">
              <a:solidFill>
                <a:srgbClr val="808080"/>
              </a:solidFill>
              <a:prstDash val="dash"/>
            </a:ln>
            <a:effectLst/>
          </p:spPr>
        </p:cxnSp>
        <p:sp>
          <p:nvSpPr>
            <p:cNvPr id="59" name="TextBox 58"/>
            <p:cNvSpPr txBox="1">
              <a:spLocks/>
            </p:cNvSpPr>
            <p:nvPr>
              <p:custDataLst>
                <p:tags r:id="rId27"/>
              </p:custDataLst>
            </p:nvPr>
          </p:nvSpPr>
          <p:spPr>
            <a:xfrm>
              <a:off x="8438085" y="2623860"/>
              <a:ext cx="515242" cy="206055"/>
            </a:xfrm>
            <a:prstGeom prst="rect">
              <a:avLst/>
            </a:prstGeom>
          </p:spPr>
          <p:txBody>
            <a:bodyPr vert="horz" wrap="square" lIns="0" tIns="0" rIns="0" bIns="13994" rtlCol="0" anchor="b">
              <a:spAutoFit/>
            </a:bodyPr>
            <a:lstStyle>
              <a:lvl1pPr marL="0" lvl="0" indent="0" defTabSz="895255" eaLnBrk="1" hangingPunct="1">
                <a:buClr>
                  <a:schemeClr val="tx2"/>
                </a:buClr>
                <a:defRPr sz="1568" baseline="0">
                  <a:latin typeface="+mn-lt"/>
                </a:defRPr>
              </a:lvl1pPr>
              <a:lvl2pPr marL="193655" indent="-192067" defTabSz="895255" eaLnBrk="1" hangingPunct="1">
                <a:buClr>
                  <a:schemeClr val="tx2"/>
                </a:buClr>
                <a:buSzPct val="125000"/>
                <a:buFont typeface="Arial" charset="0"/>
                <a:buChar char="▪"/>
                <a:defRPr sz="1568" baseline="0">
                  <a:latin typeface="+mn-lt"/>
                </a:defRPr>
              </a:lvl2pPr>
              <a:lvl3pPr marL="457151" indent="-261910" defTabSz="895255" eaLnBrk="1" hangingPunct="1">
                <a:buClr>
                  <a:schemeClr val="tx2"/>
                </a:buClr>
                <a:buSzPct val="120000"/>
                <a:buFont typeface="Arial" charset="0"/>
                <a:buChar char="–"/>
                <a:defRPr sz="1568" baseline="0">
                  <a:latin typeface="+mn-lt"/>
                </a:defRPr>
              </a:lvl3pPr>
              <a:lvl4pPr marL="614298" indent="-155558" defTabSz="895255" eaLnBrk="1" hangingPunct="1">
                <a:buClr>
                  <a:schemeClr val="tx2"/>
                </a:buClr>
                <a:buSzPct val="120000"/>
                <a:buFont typeface="Arial" charset="0"/>
                <a:buChar char="▫"/>
                <a:defRPr sz="1568" baseline="0">
                  <a:latin typeface="+mn-lt"/>
                </a:defRPr>
              </a:lvl4pPr>
              <a:lvl5pPr marL="749728"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algn="ctr" fontAlgn="base">
                <a:spcBef>
                  <a:spcPct val="0"/>
                </a:spcBef>
                <a:spcAft>
                  <a:spcPct val="0"/>
                </a:spcAft>
                <a:buClr>
                  <a:srgbClr val="004185"/>
                </a:buClr>
                <a:defRPr/>
              </a:pPr>
              <a:r>
                <a:rPr lang="en-ZA" sz="825" b="1" kern="0" dirty="0">
                  <a:solidFill>
                    <a:srgbClr val="004185"/>
                  </a:solidFill>
                  <a:ea typeface="ＭＳ Ｐゴシック"/>
                </a:rPr>
                <a:t>Training</a:t>
              </a:r>
            </a:p>
          </p:txBody>
        </p:sp>
        <p:sp>
          <p:nvSpPr>
            <p:cNvPr id="60" name="Rectangle 59"/>
            <p:cNvSpPr>
              <a:spLocks/>
            </p:cNvSpPr>
            <p:nvPr/>
          </p:nvSpPr>
          <p:spPr>
            <a:xfrm>
              <a:off x="8438084" y="4679004"/>
              <a:ext cx="515242" cy="758944"/>
            </a:xfrm>
            <a:prstGeom prst="rect">
              <a:avLst/>
            </a:prstGeom>
            <a:pattFill prst="wdDnDiag">
              <a:fgClr>
                <a:srgbClr val="7FA5CC"/>
              </a:fgClr>
              <a:bgClr>
                <a:srgbClr val="FFFFFF"/>
              </a:bgClr>
            </a:pattFill>
            <a:ln w="19050" cap="flat" cmpd="sng" algn="ctr">
              <a:noFill/>
              <a:prstDash val="solid"/>
            </a:ln>
            <a:effectLst/>
          </p:spPr>
          <p:txBody>
            <a:bodyPr wrap="none" rtlCol="0" anchor="ctr" anchorCtr="1">
              <a:noAutofit/>
            </a:bodyPr>
            <a:lstStyle/>
            <a:p>
              <a:pPr algn="ctr" defTabSz="685800" fontAlgn="base">
                <a:spcBef>
                  <a:spcPct val="0"/>
                </a:spcBef>
                <a:spcAft>
                  <a:spcPct val="0"/>
                </a:spcAft>
                <a:defRPr/>
              </a:pPr>
              <a:endParaRPr lang="en-ZA" sz="825" kern="0" dirty="0">
                <a:solidFill>
                  <a:srgbClr val="004185"/>
                </a:solidFill>
                <a:ea typeface="ＭＳ Ｐゴシック"/>
              </a:endParaRPr>
            </a:p>
          </p:txBody>
        </p:sp>
        <p:sp>
          <p:nvSpPr>
            <p:cNvPr id="61" name="Rectangle 60"/>
            <p:cNvSpPr>
              <a:spLocks/>
            </p:cNvSpPr>
            <p:nvPr/>
          </p:nvSpPr>
          <p:spPr>
            <a:xfrm>
              <a:off x="8438084" y="2902016"/>
              <a:ext cx="515242" cy="1654062"/>
            </a:xfrm>
            <a:prstGeom prst="rect">
              <a:avLst/>
            </a:prstGeom>
            <a:solidFill>
              <a:srgbClr val="7FA5CC"/>
            </a:solidFill>
            <a:ln w="19050" cap="flat" cmpd="sng" algn="ctr">
              <a:noFill/>
              <a:prstDash val="solid"/>
            </a:ln>
            <a:effectLst/>
          </p:spPr>
          <p:txBody>
            <a:bodyPr wrap="none" rtlCol="0" anchor="ctr" anchorCtr="1">
              <a:noAutofit/>
            </a:bodyPr>
            <a:lstStyle/>
            <a:p>
              <a:pPr algn="ctr" defTabSz="685800" fontAlgn="base">
                <a:spcBef>
                  <a:spcPct val="0"/>
                </a:spcBef>
                <a:spcAft>
                  <a:spcPct val="0"/>
                </a:spcAft>
                <a:defRPr/>
              </a:pPr>
              <a:endParaRPr lang="en-ZA" sz="825" kern="0" dirty="0">
                <a:solidFill>
                  <a:srgbClr val="004185"/>
                </a:solidFill>
                <a:ea typeface="ＭＳ Ｐゴシック"/>
              </a:endParaRPr>
            </a:p>
          </p:txBody>
        </p:sp>
        <p:sp>
          <p:nvSpPr>
            <p:cNvPr id="62" name="Rectangle 61"/>
            <p:cNvSpPr>
              <a:spLocks/>
            </p:cNvSpPr>
            <p:nvPr/>
          </p:nvSpPr>
          <p:spPr>
            <a:xfrm>
              <a:off x="7892326" y="2899036"/>
              <a:ext cx="513849" cy="1657042"/>
            </a:xfrm>
            <a:prstGeom prst="rect">
              <a:avLst/>
            </a:prstGeom>
            <a:solidFill>
              <a:srgbClr val="7FA5CC"/>
            </a:solidFill>
            <a:ln w="19050" cap="flat" cmpd="sng" algn="ctr">
              <a:noFill/>
              <a:prstDash val="solid"/>
            </a:ln>
            <a:effectLst/>
          </p:spPr>
          <p:txBody>
            <a:bodyPr wrap="none" rtlCol="0" anchor="ctr" anchorCtr="1">
              <a:noAutofit/>
            </a:bodyPr>
            <a:lstStyle/>
            <a:p>
              <a:pPr algn="ctr" defTabSz="685800" fontAlgn="base">
                <a:spcBef>
                  <a:spcPct val="0"/>
                </a:spcBef>
                <a:spcAft>
                  <a:spcPct val="0"/>
                </a:spcAft>
                <a:defRPr/>
              </a:pPr>
              <a:endParaRPr lang="en-ZA" sz="825" kern="0" dirty="0">
                <a:solidFill>
                  <a:srgbClr val="004185"/>
                </a:solidFill>
                <a:ea typeface="ＭＳ Ｐゴシック"/>
              </a:endParaRPr>
            </a:p>
          </p:txBody>
        </p:sp>
        <p:sp>
          <p:nvSpPr>
            <p:cNvPr id="63" name="Rectangle 62"/>
            <p:cNvSpPr>
              <a:spLocks/>
            </p:cNvSpPr>
            <p:nvPr/>
          </p:nvSpPr>
          <p:spPr>
            <a:xfrm>
              <a:off x="7892326" y="4679004"/>
              <a:ext cx="513849" cy="755964"/>
            </a:xfrm>
            <a:prstGeom prst="rect">
              <a:avLst/>
            </a:prstGeom>
            <a:pattFill prst="wdDnDiag">
              <a:fgClr>
                <a:srgbClr val="7FA5CC"/>
              </a:fgClr>
              <a:bgClr>
                <a:srgbClr val="FFFFFF"/>
              </a:bgClr>
            </a:pattFill>
            <a:ln w="19050" cap="flat" cmpd="sng" algn="ctr">
              <a:noFill/>
              <a:prstDash val="solid"/>
            </a:ln>
            <a:effectLst/>
          </p:spPr>
          <p:txBody>
            <a:bodyPr wrap="none" rtlCol="0" anchor="ctr" anchorCtr="1">
              <a:noAutofit/>
            </a:bodyPr>
            <a:lstStyle/>
            <a:p>
              <a:pPr algn="ctr" defTabSz="685800" fontAlgn="base">
                <a:spcBef>
                  <a:spcPct val="0"/>
                </a:spcBef>
                <a:spcAft>
                  <a:spcPct val="0"/>
                </a:spcAft>
                <a:defRPr/>
              </a:pPr>
              <a:endParaRPr lang="en-ZA" sz="825" kern="0" dirty="0">
                <a:solidFill>
                  <a:srgbClr val="004185"/>
                </a:solidFill>
                <a:ea typeface="ＭＳ Ｐゴシック"/>
              </a:endParaRPr>
            </a:p>
          </p:txBody>
        </p:sp>
        <p:cxnSp>
          <p:nvCxnSpPr>
            <p:cNvPr id="64" name="Straight Connector 63"/>
            <p:cNvCxnSpPr>
              <a:cxnSpLocks/>
            </p:cNvCxnSpPr>
            <p:nvPr>
              <p:custDataLst>
                <p:tags r:id="rId28"/>
              </p:custDataLst>
            </p:nvPr>
          </p:nvCxnSpPr>
          <p:spPr>
            <a:xfrm>
              <a:off x="2098878" y="2286000"/>
              <a:ext cx="0" cy="3167284"/>
            </a:xfrm>
            <a:prstGeom prst="line">
              <a:avLst/>
            </a:prstGeom>
            <a:noFill/>
            <a:ln w="3175" cap="flat" cmpd="sng" algn="ctr">
              <a:solidFill>
                <a:srgbClr val="808080"/>
              </a:solidFill>
              <a:prstDash val="dash"/>
            </a:ln>
            <a:effectLst/>
          </p:spPr>
        </p:cxnSp>
        <p:cxnSp>
          <p:nvCxnSpPr>
            <p:cNvPr id="65" name="Straight Connector 64"/>
            <p:cNvCxnSpPr>
              <a:cxnSpLocks/>
            </p:cNvCxnSpPr>
            <p:nvPr>
              <p:custDataLst>
                <p:tags r:id="rId29"/>
              </p:custDataLst>
            </p:nvPr>
          </p:nvCxnSpPr>
          <p:spPr>
            <a:xfrm>
              <a:off x="1537748" y="2286000"/>
              <a:ext cx="0" cy="3167284"/>
            </a:xfrm>
            <a:prstGeom prst="line">
              <a:avLst/>
            </a:prstGeom>
            <a:noFill/>
            <a:ln w="3175" cap="flat" cmpd="sng" algn="ctr">
              <a:solidFill>
                <a:srgbClr val="808080"/>
              </a:solidFill>
              <a:prstDash val="dash"/>
            </a:ln>
            <a:effectLst/>
          </p:spPr>
        </p:cxnSp>
        <p:cxnSp>
          <p:nvCxnSpPr>
            <p:cNvPr id="66" name="Straight Connector 65"/>
            <p:cNvCxnSpPr>
              <a:cxnSpLocks/>
            </p:cNvCxnSpPr>
            <p:nvPr>
              <p:custDataLst>
                <p:tags r:id="rId30"/>
              </p:custDataLst>
            </p:nvPr>
          </p:nvCxnSpPr>
          <p:spPr>
            <a:xfrm>
              <a:off x="5486400" y="2278777"/>
              <a:ext cx="0" cy="3167284"/>
            </a:xfrm>
            <a:prstGeom prst="line">
              <a:avLst/>
            </a:prstGeom>
            <a:noFill/>
            <a:ln w="3175" cap="flat" cmpd="sng" algn="ctr">
              <a:solidFill>
                <a:srgbClr val="808080"/>
              </a:solidFill>
              <a:prstDash val="dash"/>
            </a:ln>
            <a:effectLst/>
          </p:spPr>
        </p:cxnSp>
        <p:sp>
          <p:nvSpPr>
            <p:cNvPr id="67" name="Rectangle 5"/>
            <p:cNvSpPr txBox="1">
              <a:spLocks/>
            </p:cNvSpPr>
            <p:nvPr>
              <p:custDataLst>
                <p:tags r:id="rId31"/>
              </p:custDataLst>
            </p:nvPr>
          </p:nvSpPr>
          <p:spPr>
            <a:xfrm>
              <a:off x="981988" y="2858345"/>
              <a:ext cx="2239150" cy="2599032"/>
            </a:xfrm>
            <a:prstGeom prst="rect">
              <a:avLst/>
            </a:prstGeom>
            <a:noFill/>
            <a:ln>
              <a:solidFill>
                <a:srgbClr val="044F9B"/>
              </a:solidFill>
              <a:prstDash val="sysDash"/>
            </a:ln>
          </p:spPr>
          <p:txBody>
            <a:bodyPr vert="horz" lIns="57150" tIns="57150" rIns="57150" bIns="57150" rtlCol="0" anchor="t" anchorCtr="0">
              <a:noAutofit/>
            </a:bodyPr>
            <a:lstStyle>
              <a:defPPr>
                <a:defRPr lang="en-US"/>
              </a:defPPr>
              <a:lvl1pPr lvl="0" indent="0" algn="ctr" defTabSz="913526">
                <a:buClr>
                  <a:schemeClr val="tx2"/>
                </a:buClr>
                <a:defRPr baseline="0">
                  <a:solidFill>
                    <a:schemeClr val="tx2"/>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buClr>
                  <a:srgbClr val="004185"/>
                </a:buClr>
                <a:defRPr/>
              </a:pPr>
              <a:r>
                <a:rPr lang="en-US" sz="2100" b="1" kern="0" dirty="0">
                  <a:solidFill>
                    <a:srgbClr val="004185"/>
                  </a:solidFill>
                  <a:ea typeface="ＭＳ Ｐゴシック"/>
                </a:rPr>
                <a:t>Consulting</a:t>
              </a:r>
              <a:endParaRPr lang="en-ZA" sz="2100" b="1" kern="0" dirty="0">
                <a:solidFill>
                  <a:srgbClr val="004185"/>
                </a:solidFill>
                <a:ea typeface="ＭＳ Ｐゴシック"/>
              </a:endParaRPr>
            </a:p>
          </p:txBody>
        </p:sp>
        <p:sp>
          <p:nvSpPr>
            <p:cNvPr id="68" name="Rectangle 5"/>
            <p:cNvSpPr txBox="1">
              <a:spLocks/>
            </p:cNvSpPr>
            <p:nvPr>
              <p:custDataLst>
                <p:tags r:id="rId32"/>
              </p:custDataLst>
            </p:nvPr>
          </p:nvSpPr>
          <p:spPr>
            <a:xfrm>
              <a:off x="6134200" y="2865570"/>
              <a:ext cx="2831363" cy="2587715"/>
            </a:xfrm>
            <a:prstGeom prst="rect">
              <a:avLst/>
            </a:prstGeom>
            <a:noFill/>
            <a:ln>
              <a:solidFill>
                <a:srgbClr val="044F9B"/>
              </a:solidFill>
              <a:prstDash val="sysDash"/>
            </a:ln>
          </p:spPr>
          <p:txBody>
            <a:bodyPr vert="horz" lIns="57150" tIns="57150" rIns="57150" bIns="57150" rtlCol="0" anchor="t" anchorCtr="0">
              <a:noAutofit/>
            </a:bodyPr>
            <a:lstStyle>
              <a:defPPr>
                <a:defRPr lang="en-US"/>
              </a:defPPr>
              <a:lvl1pPr lvl="0" indent="0" algn="ctr" defTabSz="913526">
                <a:buClr>
                  <a:schemeClr val="tx2"/>
                </a:buClr>
                <a:defRPr baseline="0">
                  <a:solidFill>
                    <a:schemeClr val="tx2"/>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buClr>
                  <a:srgbClr val="004185"/>
                </a:buClr>
                <a:defRPr/>
              </a:pPr>
              <a:r>
                <a:rPr lang="en-US" sz="2100" b="1" kern="0" dirty="0">
                  <a:solidFill>
                    <a:srgbClr val="004185"/>
                  </a:solidFill>
                  <a:ea typeface="ＭＳ Ｐゴシック"/>
                </a:rPr>
                <a:t>Partner-delivered solutions</a:t>
              </a:r>
              <a:endParaRPr lang="en-ZA" sz="2100" b="1" kern="0" dirty="0">
                <a:solidFill>
                  <a:srgbClr val="004185"/>
                </a:solidFill>
                <a:ea typeface="ＭＳ Ｐゴシック"/>
              </a:endParaRPr>
            </a:p>
          </p:txBody>
        </p:sp>
        <p:sp>
          <p:nvSpPr>
            <p:cNvPr id="69" name="Rectangle 5"/>
            <p:cNvSpPr txBox="1">
              <a:spLocks/>
            </p:cNvSpPr>
            <p:nvPr>
              <p:custDataLst>
                <p:tags r:id="rId33"/>
              </p:custDataLst>
            </p:nvPr>
          </p:nvSpPr>
          <p:spPr>
            <a:xfrm>
              <a:off x="3262806" y="2858345"/>
              <a:ext cx="2808623" cy="2599032"/>
            </a:xfrm>
            <a:prstGeom prst="rect">
              <a:avLst/>
            </a:prstGeom>
            <a:noFill/>
            <a:ln>
              <a:solidFill>
                <a:srgbClr val="044F9B"/>
              </a:solidFill>
              <a:prstDash val="sysDash"/>
            </a:ln>
          </p:spPr>
          <p:txBody>
            <a:bodyPr vert="horz" lIns="57150" tIns="57150" rIns="57150" bIns="57150" rtlCol="0" anchor="t" anchorCtr="0">
              <a:noAutofit/>
            </a:bodyPr>
            <a:lstStyle>
              <a:defPPr>
                <a:defRPr lang="en-US"/>
              </a:defPPr>
              <a:lvl1pPr lvl="0" indent="0" algn="ctr" defTabSz="913526">
                <a:buClr>
                  <a:schemeClr val="tx2"/>
                </a:buClr>
                <a:defRPr baseline="0">
                  <a:solidFill>
                    <a:schemeClr val="tx2"/>
                  </a:solidFill>
                </a:defRPr>
              </a:lvl1pPr>
              <a:lvl2pPr marL="197607" indent="-195987" defTabSz="913526">
                <a:buClr>
                  <a:schemeClr val="tx2"/>
                </a:buClr>
                <a:buSzPct val="125000"/>
                <a:buFont typeface="Arial" charset="0"/>
                <a:buChar char="▪"/>
                <a:defRPr baseline="0"/>
              </a:lvl2pPr>
              <a:lvl3pPr marL="466481" indent="-267255" defTabSz="913526">
                <a:buClr>
                  <a:schemeClr val="tx2"/>
                </a:buClr>
                <a:buSzPct val="120000"/>
                <a:buFont typeface="Arial" charset="0"/>
                <a:buChar char="–"/>
                <a:defRPr baseline="0"/>
              </a:lvl3pPr>
              <a:lvl4pPr marL="626835" indent="-158733" defTabSz="913526">
                <a:buClr>
                  <a:schemeClr val="tx2"/>
                </a:buClr>
                <a:buSzPct val="120000"/>
                <a:buFont typeface="Arial" charset="0"/>
                <a:buChar char="▫"/>
                <a:defRPr baseline="0"/>
              </a:lvl4pPr>
              <a:lvl5pPr marL="765029" indent="-132818" defTabSz="913526">
                <a:buClr>
                  <a:schemeClr val="tx2"/>
                </a:buClr>
                <a:buSzPct val="89000"/>
                <a:buFont typeface="Arial" charset="0"/>
                <a:buChar char="-"/>
                <a:defRPr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buClr>
                  <a:srgbClr val="004185"/>
                </a:buClr>
                <a:defRPr/>
              </a:pPr>
              <a:r>
                <a:rPr lang="en-US" sz="2100" b="1" kern="0" dirty="0">
                  <a:solidFill>
                    <a:srgbClr val="004185"/>
                  </a:solidFill>
                  <a:ea typeface="ＭＳ Ｐゴシック"/>
                </a:rPr>
                <a:t>In-house service lines</a:t>
              </a:r>
              <a:endParaRPr lang="en-ZA" sz="2100" b="1" kern="0" dirty="0">
                <a:solidFill>
                  <a:srgbClr val="004185"/>
                </a:solidFill>
                <a:ea typeface="ＭＳ Ｐゴシック"/>
              </a:endParaRPr>
            </a:p>
          </p:txBody>
        </p:sp>
      </p:grpSp>
      <p:sp>
        <p:nvSpPr>
          <p:cNvPr id="2" name="Title 1"/>
          <p:cNvSpPr>
            <a:spLocks noGrp="1"/>
          </p:cNvSpPr>
          <p:nvPr>
            <p:ph type="title"/>
          </p:nvPr>
        </p:nvSpPr>
        <p:spPr/>
        <p:txBody>
          <a:bodyPr wrap="square">
            <a:spAutoFit/>
          </a:bodyPr>
          <a:lstStyle/>
          <a:p>
            <a:pPr defTabSz="914400"/>
            <a:r>
              <a:rPr lang="en-ZA" sz="3200" baseline="30000" dirty="0">
                <a:solidFill>
                  <a:schemeClr val="tx2"/>
                </a:solidFill>
                <a:ea typeface="+mn-ea"/>
              </a:rPr>
              <a:t>SITA Services Business Model (Today)</a:t>
            </a:r>
          </a:p>
        </p:txBody>
      </p:sp>
    </p:spTree>
    <p:extLst>
      <p:ext uri="{BB962C8B-B14F-4D97-AF65-F5344CB8AC3E}">
        <p14:creationId xmlns:p14="http://schemas.microsoft.com/office/powerpoint/2010/main" xmlns="" val="977228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150" y="16421"/>
            <a:ext cx="9720000" cy="584775"/>
          </a:xfrm>
        </p:spPr>
        <p:txBody>
          <a:bodyPr wrap="square">
            <a:spAutoFit/>
          </a:bodyPr>
          <a:lstStyle/>
          <a:p>
            <a:pPr defTabSz="914400"/>
            <a:r>
              <a:rPr lang="en-ZA" sz="3200" baseline="30000" dirty="0" smtClean="0">
                <a:solidFill>
                  <a:schemeClr val="tx2"/>
                </a:solidFill>
                <a:ea typeface="+mn-ea"/>
              </a:rPr>
              <a:t>The Current</a:t>
            </a:r>
            <a:r>
              <a:rPr lang="en-ZA" sz="3200" dirty="0" smtClean="0">
                <a:solidFill>
                  <a:schemeClr val="tx2"/>
                </a:solidFill>
                <a:ea typeface="+mn-ea"/>
              </a:rPr>
              <a:t> </a:t>
            </a:r>
            <a:r>
              <a:rPr lang="en-ZA" sz="3200" baseline="30000" dirty="0" smtClean="0">
                <a:solidFill>
                  <a:schemeClr val="tx2"/>
                </a:solidFill>
                <a:ea typeface="+mn-ea"/>
              </a:rPr>
              <a:t>Blueprint</a:t>
            </a:r>
            <a:endParaRPr lang="en-ZA" sz="3200" baseline="30000" dirty="0">
              <a:solidFill>
                <a:schemeClr val="tx2"/>
              </a:solidFill>
              <a:ea typeface="+mn-ea"/>
            </a:endParaRPr>
          </a:p>
        </p:txBody>
      </p:sp>
      <p:graphicFrame>
        <p:nvGraphicFramePr>
          <p:cNvPr id="4" name="Diagram 3"/>
          <p:cNvGraphicFramePr/>
          <p:nvPr>
            <p:extLst>
              <p:ext uri="{D42A27DB-BD31-4B8C-83A1-F6EECF244321}">
                <p14:modId xmlns:p14="http://schemas.microsoft.com/office/powerpoint/2010/main" xmlns="" val="613097353"/>
              </p:ext>
            </p:extLst>
          </p:nvPr>
        </p:nvGraphicFramePr>
        <p:xfrm>
          <a:off x="970552" y="395292"/>
          <a:ext cx="8688603" cy="4766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ight Bracket 7"/>
          <p:cNvSpPr/>
          <p:nvPr/>
        </p:nvSpPr>
        <p:spPr>
          <a:xfrm rot="5400000">
            <a:off x="5020046" y="1579829"/>
            <a:ext cx="113911" cy="7049197"/>
          </a:xfrm>
          <a:prstGeom prst="rightBracket">
            <a:avLst/>
          </a:prstGeom>
          <a:ln w="63500" cap="rnd"/>
        </p:spPr>
        <p:style>
          <a:lnRef idx="3">
            <a:schemeClr val="dk1"/>
          </a:lnRef>
          <a:fillRef idx="0">
            <a:schemeClr val="dk1"/>
          </a:fillRef>
          <a:effectRef idx="2">
            <a:schemeClr val="dk1"/>
          </a:effectRef>
          <a:fontRef idx="minor">
            <a:schemeClr val="tx1"/>
          </a:fontRef>
        </p:style>
        <p:txBody>
          <a:bodyPr rtlCol="0" anchor="ctr"/>
          <a:lstStyle/>
          <a:p>
            <a:pPr algn="ctr" defTabSz="761787"/>
            <a:endParaRPr lang="en-ZA" sz="1350" dirty="0">
              <a:solidFill>
                <a:prstClr val="black"/>
              </a:solidFill>
            </a:endParaRPr>
          </a:p>
        </p:txBody>
      </p:sp>
      <p:sp>
        <p:nvSpPr>
          <p:cNvPr id="9" name="TextBox 8"/>
          <p:cNvSpPr txBox="1"/>
          <p:nvPr/>
        </p:nvSpPr>
        <p:spPr>
          <a:xfrm>
            <a:off x="4273888" y="5161383"/>
            <a:ext cx="1425262" cy="323165"/>
          </a:xfrm>
          <a:prstGeom prst="rect">
            <a:avLst/>
          </a:prstGeom>
          <a:noFill/>
        </p:spPr>
        <p:txBody>
          <a:bodyPr wrap="none" rtlCol="0">
            <a:spAutoFit/>
          </a:bodyPr>
          <a:lstStyle/>
          <a:p>
            <a:pPr defTabSz="761787"/>
            <a:r>
              <a:rPr lang="en-ZA" sz="1500" b="1" dirty="0">
                <a:solidFill>
                  <a:prstClr val="black"/>
                </a:solidFill>
              </a:rPr>
              <a:t>SITA Value Chain</a:t>
            </a:r>
          </a:p>
        </p:txBody>
      </p:sp>
      <p:sp>
        <p:nvSpPr>
          <p:cNvPr id="3" name="TextBox 2"/>
          <p:cNvSpPr txBox="1"/>
          <p:nvPr/>
        </p:nvSpPr>
        <p:spPr>
          <a:xfrm>
            <a:off x="2544747" y="4594969"/>
            <a:ext cx="5084725" cy="300082"/>
          </a:xfrm>
          <a:prstGeom prst="rect">
            <a:avLst/>
          </a:prstGeom>
          <a:noFill/>
        </p:spPr>
        <p:txBody>
          <a:bodyPr wrap="none" rtlCol="0">
            <a:spAutoFit/>
          </a:bodyPr>
          <a:lstStyle/>
          <a:p>
            <a:pPr defTabSz="761787"/>
            <a:r>
              <a:rPr lang="en-ZA" sz="1350" b="1" dirty="0">
                <a:solidFill>
                  <a:prstClr val="black"/>
                </a:solidFill>
              </a:rPr>
              <a:t>STRATEGIC AND TACTICAL CONSULTING/ SOLUTION ARCHITECTURE ETC.</a:t>
            </a:r>
          </a:p>
        </p:txBody>
      </p:sp>
      <p:sp>
        <p:nvSpPr>
          <p:cNvPr id="5" name="Left-Right Arrow 4"/>
          <p:cNvSpPr/>
          <p:nvPr/>
        </p:nvSpPr>
        <p:spPr>
          <a:xfrm>
            <a:off x="2931241" y="4211294"/>
            <a:ext cx="5478769" cy="476208"/>
          </a:xfrm>
          <a:prstGeom prst="lef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787"/>
            <a:endParaRPr lang="en-US" sz="1350" dirty="0">
              <a:solidFill>
                <a:prstClr val="white"/>
              </a:solidFill>
            </a:endParaRPr>
          </a:p>
        </p:txBody>
      </p:sp>
      <p:sp>
        <p:nvSpPr>
          <p:cNvPr id="7" name="TextBox 6"/>
          <p:cNvSpPr txBox="1"/>
          <p:nvPr/>
        </p:nvSpPr>
        <p:spPr>
          <a:xfrm>
            <a:off x="3119893" y="4297444"/>
            <a:ext cx="5101463" cy="300082"/>
          </a:xfrm>
          <a:prstGeom prst="rect">
            <a:avLst/>
          </a:prstGeom>
          <a:noFill/>
        </p:spPr>
        <p:txBody>
          <a:bodyPr wrap="square" rtlCol="0">
            <a:spAutoFit/>
          </a:bodyPr>
          <a:lstStyle/>
          <a:p>
            <a:pPr algn="ctr" defTabSz="761787"/>
            <a:r>
              <a:rPr lang="en-ZA" sz="1350" b="1" dirty="0">
                <a:solidFill>
                  <a:prstClr val="black"/>
                </a:solidFill>
              </a:rPr>
              <a:t>ITS ALL ABOUT THE PLATFORM/ THE ECO-SYSTEM AND THE DATA!!!</a:t>
            </a:r>
          </a:p>
        </p:txBody>
      </p:sp>
    </p:spTree>
    <p:extLst>
      <p:ext uri="{BB962C8B-B14F-4D97-AF65-F5344CB8AC3E}">
        <p14:creationId xmlns:p14="http://schemas.microsoft.com/office/powerpoint/2010/main" xmlns="" val="1144504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4" name="Straight Connector 223"/>
          <p:cNvCxnSpPr/>
          <p:nvPr/>
        </p:nvCxnSpPr>
        <p:spPr>
          <a:xfrm>
            <a:off x="5011506" y="941739"/>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5584056" y="940066"/>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2316918" y="1819043"/>
            <a:ext cx="0" cy="34565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10800000" flipV="1">
            <a:off x="5844832" y="589146"/>
            <a:ext cx="12700" cy="607904"/>
          </a:xfrm>
          <a:prstGeom prst="bentConnector3">
            <a:avLst>
              <a:gd name="adj1" fmla="val 180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4576506" y="540153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6848066" y="4237527"/>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6857962" y="3649588"/>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2324631" y="5274785"/>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9497762" y="2117391"/>
            <a:ext cx="0" cy="301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8033372" y="2478110"/>
            <a:ext cx="125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8046090" y="3068556"/>
            <a:ext cx="125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8031093" y="3642350"/>
            <a:ext cx="125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8031093" y="4819264"/>
            <a:ext cx="125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8046090" y="4221140"/>
            <a:ext cx="125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8022303" y="1977700"/>
            <a:ext cx="0" cy="2833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6841018" y="3074625"/>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843994" y="2455527"/>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5712233" y="2526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5711253" y="3026725"/>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102909" y="4304696"/>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4572407" y="30861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4574245" y="3647677"/>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4585433" y="248188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flipH="1">
            <a:off x="4575594" y="1857541"/>
            <a:ext cx="2529" cy="3560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3446429" y="524173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3464236" y="4867079"/>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3464236" y="4500849"/>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3455057" y="409873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3444591" y="3804951"/>
            <a:ext cx="260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3446429" y="3467100"/>
            <a:ext cx="260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3445281" y="2357151"/>
            <a:ext cx="260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3450555" y="1961543"/>
            <a:ext cx="0" cy="3280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2325463" y="4829897"/>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2329652" y="424457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2313527" y="360177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4554734" y="478668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2329652" y="2455385"/>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1214595" y="3076002"/>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4570726" y="425814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7358948" y="1532385"/>
            <a:ext cx="0" cy="2377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8526786" y="1528336"/>
            <a:ext cx="0" cy="2377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5003800" y="535330"/>
            <a:ext cx="0" cy="3046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4970429" y="1227656"/>
            <a:ext cx="0" cy="3046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6211663" y="1083655"/>
            <a:ext cx="0" cy="909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5090697" y="1523120"/>
            <a:ext cx="0" cy="2377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3928092" y="1532265"/>
            <a:ext cx="0" cy="2377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2814795" y="1534137"/>
            <a:ext cx="0" cy="2377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1726880" y="1526331"/>
            <a:ext cx="0" cy="2377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rot="5400000" flipH="1" flipV="1">
            <a:off x="5044407" y="-2808692"/>
            <a:ext cx="45995" cy="8914263"/>
          </a:xfrm>
          <a:prstGeom prst="bentConnector3">
            <a:avLst>
              <a:gd name="adj1" fmla="val 309584"/>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2727420" y="687635"/>
            <a:ext cx="4572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4095828" y="944240"/>
            <a:ext cx="4678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a:off x="3854047" y="659502"/>
            <a:ext cx="12700" cy="538654"/>
          </a:xfrm>
          <a:prstGeom prst="bentConnector3">
            <a:avLst>
              <a:gd name="adj1" fmla="val 180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1213600" y="2496113"/>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5742" y="1910891"/>
            <a:ext cx="0" cy="11734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93629" y="36957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93629" y="30861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1791" y="2455385"/>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2097" y="2057363"/>
            <a:ext cx="0" cy="22481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213600" y="1616351"/>
            <a:ext cx="1023728" cy="53340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dirty="0" smtClean="0"/>
              <a:t>Exec: Risk Management</a:t>
            </a:r>
          </a:p>
          <a:p>
            <a:pPr algn="ctr"/>
            <a:r>
              <a:rPr lang="en-ZA" sz="900" b="1" dirty="0" smtClean="0"/>
              <a:t>Mimi Le Roux</a:t>
            </a:r>
          </a:p>
        </p:txBody>
      </p:sp>
      <p:sp>
        <p:nvSpPr>
          <p:cNvPr id="17" name="Rectangle 16"/>
          <p:cNvSpPr/>
          <p:nvPr/>
        </p:nvSpPr>
        <p:spPr>
          <a:xfrm>
            <a:off x="2302281" y="1616351"/>
            <a:ext cx="1060949" cy="533400"/>
          </a:xfrm>
          <a:prstGeom prst="rect">
            <a:avLst/>
          </a:prstGeom>
          <a:solidFill>
            <a:srgbClr val="FF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dirty="0"/>
              <a:t>Exec: National Consulting</a:t>
            </a:r>
          </a:p>
          <a:p>
            <a:pPr algn="ctr"/>
            <a:r>
              <a:rPr lang="en-ZA" sz="900" b="1" dirty="0" smtClean="0"/>
              <a:t>Jacques Loubser</a:t>
            </a:r>
            <a:endParaRPr lang="en-ZA" sz="900" b="1" dirty="0"/>
          </a:p>
          <a:p>
            <a:pPr algn="ctr"/>
            <a:r>
              <a:rPr lang="en-ZA" sz="900" dirty="0"/>
              <a:t>(Acting)</a:t>
            </a:r>
          </a:p>
        </p:txBody>
      </p:sp>
      <p:sp>
        <p:nvSpPr>
          <p:cNvPr id="18" name="Rectangle 17"/>
          <p:cNvSpPr/>
          <p:nvPr/>
        </p:nvSpPr>
        <p:spPr>
          <a:xfrm>
            <a:off x="3445281" y="1626909"/>
            <a:ext cx="1058617" cy="53340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0" name="Rectangle 19"/>
          <p:cNvSpPr/>
          <p:nvPr/>
        </p:nvSpPr>
        <p:spPr>
          <a:xfrm>
            <a:off x="4566248" y="1626909"/>
            <a:ext cx="1041368" cy="533400"/>
          </a:xfrm>
          <a:prstGeom prst="rect">
            <a:avLst/>
          </a:prstGeom>
          <a:solidFill>
            <a:srgbClr val="FF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3" name="Rectangle 22"/>
          <p:cNvSpPr/>
          <p:nvPr/>
        </p:nvSpPr>
        <p:spPr>
          <a:xfrm>
            <a:off x="9077254" y="2237490"/>
            <a:ext cx="924822" cy="5334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5" name="Rectangle 24"/>
          <p:cNvSpPr/>
          <p:nvPr/>
        </p:nvSpPr>
        <p:spPr>
          <a:xfrm>
            <a:off x="6834879" y="1638385"/>
            <a:ext cx="990448" cy="520899"/>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6" name="Rectangle 25"/>
          <p:cNvSpPr/>
          <p:nvPr/>
        </p:nvSpPr>
        <p:spPr>
          <a:xfrm>
            <a:off x="8019235" y="1626909"/>
            <a:ext cx="883030" cy="533400"/>
          </a:xfrm>
          <a:prstGeom prst="rect">
            <a:avLst/>
          </a:prstGeom>
          <a:solidFill>
            <a:srgbClr val="FF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7" name="Rectangle 26"/>
          <p:cNvSpPr/>
          <p:nvPr/>
        </p:nvSpPr>
        <p:spPr>
          <a:xfrm>
            <a:off x="9044679" y="1626909"/>
            <a:ext cx="990448" cy="53340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8" name="Rectangle 27"/>
          <p:cNvSpPr/>
          <p:nvPr/>
        </p:nvSpPr>
        <p:spPr>
          <a:xfrm>
            <a:off x="91791" y="1616351"/>
            <a:ext cx="1036964" cy="533400"/>
          </a:xfrm>
          <a:prstGeom prst="rect">
            <a:avLst/>
          </a:prstGeom>
          <a:solidFill>
            <a:srgbClr val="FF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dirty="0" smtClean="0"/>
              <a:t>Exec: Strategy Management</a:t>
            </a:r>
          </a:p>
          <a:p>
            <a:pPr algn="ctr"/>
            <a:r>
              <a:rPr lang="en-ZA" sz="900" b="1" dirty="0" smtClean="0"/>
              <a:t>Jackee Shibambu</a:t>
            </a:r>
          </a:p>
          <a:p>
            <a:pPr algn="ctr"/>
            <a:r>
              <a:rPr lang="en-ZA" sz="900" dirty="0" smtClean="0"/>
              <a:t>(Acting)</a:t>
            </a:r>
            <a:endParaRPr lang="en-ZA" sz="900" dirty="0"/>
          </a:p>
        </p:txBody>
      </p:sp>
      <p:sp>
        <p:nvSpPr>
          <p:cNvPr id="6" name="TextBox 5"/>
          <p:cNvSpPr txBox="1"/>
          <p:nvPr/>
        </p:nvSpPr>
        <p:spPr>
          <a:xfrm>
            <a:off x="3453922" y="1602071"/>
            <a:ext cx="1011031" cy="507831"/>
          </a:xfrm>
          <a:prstGeom prst="rect">
            <a:avLst/>
          </a:prstGeom>
          <a:noFill/>
        </p:spPr>
        <p:txBody>
          <a:bodyPr wrap="square" rtlCol="0">
            <a:spAutoFit/>
          </a:bodyPr>
          <a:lstStyle/>
          <a:p>
            <a:pPr algn="ctr"/>
            <a:r>
              <a:rPr lang="en-ZA" sz="900" dirty="0" smtClean="0">
                <a:solidFill>
                  <a:schemeClr val="bg1"/>
                </a:solidFill>
              </a:rPr>
              <a:t>Exec: Provincial &amp; Local Consulting</a:t>
            </a:r>
          </a:p>
          <a:p>
            <a:pPr algn="ctr"/>
            <a:r>
              <a:rPr lang="en-ZA" sz="900" b="1" dirty="0" smtClean="0">
                <a:solidFill>
                  <a:schemeClr val="bg1"/>
                </a:solidFill>
              </a:rPr>
              <a:t>Lance Williams</a:t>
            </a:r>
            <a:endParaRPr lang="en-ZA" sz="900" b="1" dirty="0">
              <a:solidFill>
                <a:schemeClr val="bg1"/>
              </a:solidFill>
            </a:endParaRPr>
          </a:p>
        </p:txBody>
      </p:sp>
      <p:sp>
        <p:nvSpPr>
          <p:cNvPr id="30" name="TextBox 29"/>
          <p:cNvSpPr txBox="1"/>
          <p:nvPr/>
        </p:nvSpPr>
        <p:spPr>
          <a:xfrm>
            <a:off x="4403978" y="1575874"/>
            <a:ext cx="1321110" cy="646331"/>
          </a:xfrm>
          <a:prstGeom prst="rect">
            <a:avLst/>
          </a:prstGeom>
          <a:noFill/>
        </p:spPr>
        <p:txBody>
          <a:bodyPr wrap="square" rtlCol="0">
            <a:spAutoFit/>
          </a:bodyPr>
          <a:lstStyle/>
          <a:p>
            <a:pPr algn="ctr"/>
            <a:r>
              <a:rPr lang="en-ZA" sz="900" dirty="0" smtClean="0">
                <a:solidFill>
                  <a:schemeClr val="bg1"/>
                </a:solidFill>
              </a:rPr>
              <a:t>Exec: Networks &amp; Service Management</a:t>
            </a:r>
          </a:p>
          <a:p>
            <a:pPr algn="ctr"/>
            <a:r>
              <a:rPr lang="en-ZA" sz="900" b="1" dirty="0" smtClean="0">
                <a:solidFill>
                  <a:schemeClr val="bg1"/>
                </a:solidFill>
              </a:rPr>
              <a:t>Gopal Reddy</a:t>
            </a:r>
          </a:p>
          <a:p>
            <a:pPr algn="ctr"/>
            <a:r>
              <a:rPr lang="en-ZA" sz="900" dirty="0" smtClean="0">
                <a:solidFill>
                  <a:schemeClr val="bg1"/>
                </a:solidFill>
              </a:rPr>
              <a:t>(Acting)</a:t>
            </a:r>
            <a:endParaRPr lang="en-ZA" sz="900" dirty="0">
              <a:solidFill>
                <a:schemeClr val="bg1"/>
              </a:solidFill>
            </a:endParaRPr>
          </a:p>
        </p:txBody>
      </p:sp>
      <p:sp>
        <p:nvSpPr>
          <p:cNvPr id="32" name="TextBox 31"/>
          <p:cNvSpPr txBox="1"/>
          <p:nvPr/>
        </p:nvSpPr>
        <p:spPr>
          <a:xfrm>
            <a:off x="9006557" y="2202660"/>
            <a:ext cx="1011031" cy="507831"/>
          </a:xfrm>
          <a:prstGeom prst="rect">
            <a:avLst/>
          </a:prstGeom>
          <a:noFill/>
        </p:spPr>
        <p:txBody>
          <a:bodyPr wrap="square" rtlCol="0">
            <a:spAutoFit/>
          </a:bodyPr>
          <a:lstStyle/>
          <a:p>
            <a:pPr algn="ctr"/>
            <a:r>
              <a:rPr lang="en-ZA" sz="900" dirty="0" smtClean="0">
                <a:solidFill>
                  <a:schemeClr val="bg1"/>
                </a:solidFill>
              </a:rPr>
              <a:t>HOD: HCM / OD</a:t>
            </a:r>
          </a:p>
          <a:p>
            <a:pPr algn="ctr"/>
            <a:r>
              <a:rPr lang="en-ZA" sz="900" b="1" dirty="0" smtClean="0">
                <a:solidFill>
                  <a:schemeClr val="bg1"/>
                </a:solidFill>
              </a:rPr>
              <a:t>Edwin Mashatola</a:t>
            </a:r>
          </a:p>
          <a:p>
            <a:pPr algn="ctr"/>
            <a:r>
              <a:rPr lang="en-ZA" sz="900" dirty="0" smtClean="0">
                <a:solidFill>
                  <a:schemeClr val="bg1"/>
                </a:solidFill>
              </a:rPr>
              <a:t>(FTC)</a:t>
            </a:r>
            <a:endParaRPr lang="en-ZA" sz="900" dirty="0">
              <a:solidFill>
                <a:schemeClr val="bg1"/>
              </a:solidFill>
            </a:endParaRPr>
          </a:p>
        </p:txBody>
      </p:sp>
      <p:sp>
        <p:nvSpPr>
          <p:cNvPr id="33" name="TextBox 32"/>
          <p:cNvSpPr txBox="1"/>
          <p:nvPr/>
        </p:nvSpPr>
        <p:spPr>
          <a:xfrm>
            <a:off x="6788745" y="1640138"/>
            <a:ext cx="1091743" cy="507831"/>
          </a:xfrm>
          <a:prstGeom prst="rect">
            <a:avLst/>
          </a:prstGeom>
          <a:noFill/>
        </p:spPr>
        <p:txBody>
          <a:bodyPr wrap="square" rtlCol="0">
            <a:spAutoFit/>
          </a:bodyPr>
          <a:lstStyle/>
          <a:p>
            <a:pPr algn="ctr"/>
            <a:r>
              <a:rPr lang="en-ZA" sz="900" dirty="0" smtClean="0">
                <a:solidFill>
                  <a:schemeClr val="bg1"/>
                </a:solidFill>
              </a:rPr>
              <a:t>Exec: Hosting &amp; Secure Operations</a:t>
            </a:r>
          </a:p>
          <a:p>
            <a:pPr algn="ctr"/>
            <a:r>
              <a:rPr lang="en-ZA" sz="900" b="1" dirty="0" smtClean="0">
                <a:solidFill>
                  <a:schemeClr val="bg1"/>
                </a:solidFill>
              </a:rPr>
              <a:t>Sidima Ntsangani</a:t>
            </a:r>
            <a:endParaRPr lang="en-ZA" sz="900" b="1" dirty="0">
              <a:solidFill>
                <a:schemeClr val="bg1"/>
              </a:solidFill>
            </a:endParaRPr>
          </a:p>
        </p:txBody>
      </p:sp>
      <p:sp>
        <p:nvSpPr>
          <p:cNvPr id="34" name="TextBox 33"/>
          <p:cNvSpPr txBox="1"/>
          <p:nvPr/>
        </p:nvSpPr>
        <p:spPr>
          <a:xfrm>
            <a:off x="7957380" y="1581325"/>
            <a:ext cx="1010515" cy="646331"/>
          </a:xfrm>
          <a:prstGeom prst="rect">
            <a:avLst/>
          </a:prstGeom>
          <a:noFill/>
        </p:spPr>
        <p:txBody>
          <a:bodyPr wrap="square" rtlCol="0">
            <a:spAutoFit/>
          </a:bodyPr>
          <a:lstStyle/>
          <a:p>
            <a:pPr algn="ctr"/>
            <a:r>
              <a:rPr lang="en-ZA" sz="900" dirty="0" smtClean="0">
                <a:solidFill>
                  <a:schemeClr val="bg1"/>
                </a:solidFill>
              </a:rPr>
              <a:t>Exec: Supply Chain</a:t>
            </a:r>
          </a:p>
          <a:p>
            <a:pPr algn="ctr"/>
            <a:r>
              <a:rPr lang="en-ZA" sz="900" dirty="0" smtClean="0">
                <a:solidFill>
                  <a:schemeClr val="bg1"/>
                </a:solidFill>
              </a:rPr>
              <a:t>Lindiswa Mgengo</a:t>
            </a:r>
          </a:p>
          <a:p>
            <a:pPr algn="ctr"/>
            <a:r>
              <a:rPr lang="en-ZA" sz="900" dirty="0" smtClean="0">
                <a:solidFill>
                  <a:schemeClr val="bg1"/>
                </a:solidFill>
              </a:rPr>
              <a:t>Acting</a:t>
            </a:r>
          </a:p>
        </p:txBody>
      </p:sp>
      <p:sp>
        <p:nvSpPr>
          <p:cNvPr id="35" name="TextBox 34"/>
          <p:cNvSpPr txBox="1"/>
          <p:nvPr/>
        </p:nvSpPr>
        <p:spPr>
          <a:xfrm>
            <a:off x="8969876" y="1570356"/>
            <a:ext cx="1160119" cy="646331"/>
          </a:xfrm>
          <a:prstGeom prst="rect">
            <a:avLst/>
          </a:prstGeom>
          <a:noFill/>
        </p:spPr>
        <p:txBody>
          <a:bodyPr wrap="square" rtlCol="0">
            <a:spAutoFit/>
          </a:bodyPr>
          <a:lstStyle/>
          <a:p>
            <a:pPr algn="ctr"/>
            <a:r>
              <a:rPr lang="en-ZA" sz="900" dirty="0" smtClean="0">
                <a:solidFill>
                  <a:schemeClr val="bg1"/>
                </a:solidFill>
              </a:rPr>
              <a:t>Exec: Human Capital Management</a:t>
            </a:r>
          </a:p>
          <a:p>
            <a:pPr algn="ctr"/>
            <a:r>
              <a:rPr lang="en-ZA" sz="900" b="1" dirty="0" smtClean="0">
                <a:solidFill>
                  <a:schemeClr val="bg1"/>
                </a:solidFill>
              </a:rPr>
              <a:t>Makgopelo  </a:t>
            </a:r>
          </a:p>
          <a:p>
            <a:pPr algn="ctr"/>
            <a:r>
              <a:rPr lang="en-ZA" sz="900" b="1" dirty="0" smtClean="0">
                <a:solidFill>
                  <a:schemeClr val="bg1"/>
                </a:solidFill>
              </a:rPr>
              <a:t>Mkhwanazi</a:t>
            </a:r>
          </a:p>
        </p:txBody>
      </p:sp>
      <p:sp>
        <p:nvSpPr>
          <p:cNvPr id="24" name="Rectangle 23"/>
          <p:cNvSpPr/>
          <p:nvPr/>
        </p:nvSpPr>
        <p:spPr>
          <a:xfrm>
            <a:off x="4466411" y="732632"/>
            <a:ext cx="990448" cy="533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9" name="TextBox 28"/>
          <p:cNvSpPr txBox="1"/>
          <p:nvPr/>
        </p:nvSpPr>
        <p:spPr>
          <a:xfrm>
            <a:off x="4391608" y="679832"/>
            <a:ext cx="1160119" cy="646331"/>
          </a:xfrm>
          <a:prstGeom prst="rect">
            <a:avLst/>
          </a:prstGeom>
          <a:noFill/>
        </p:spPr>
        <p:txBody>
          <a:bodyPr wrap="square" rtlCol="0">
            <a:spAutoFit/>
          </a:bodyPr>
          <a:lstStyle/>
          <a:p>
            <a:pPr algn="ctr"/>
            <a:r>
              <a:rPr lang="en-ZA" sz="900" dirty="0" smtClean="0">
                <a:solidFill>
                  <a:schemeClr val="bg1"/>
                </a:solidFill>
              </a:rPr>
              <a:t>Chief Executive Officer</a:t>
            </a:r>
          </a:p>
          <a:p>
            <a:pPr algn="ctr"/>
            <a:r>
              <a:rPr lang="en-ZA" sz="900" b="1" dirty="0" smtClean="0">
                <a:solidFill>
                  <a:schemeClr val="bg1"/>
                </a:solidFill>
              </a:rPr>
              <a:t>Ntutule Tshenye</a:t>
            </a:r>
          </a:p>
          <a:p>
            <a:pPr algn="ctr"/>
            <a:r>
              <a:rPr lang="en-ZA" sz="900" dirty="0" smtClean="0">
                <a:solidFill>
                  <a:schemeClr val="bg1"/>
                </a:solidFill>
              </a:rPr>
              <a:t>(Acting)</a:t>
            </a:r>
          </a:p>
        </p:txBody>
      </p:sp>
      <p:sp>
        <p:nvSpPr>
          <p:cNvPr id="31" name="Rectangle 30"/>
          <p:cNvSpPr/>
          <p:nvPr/>
        </p:nvSpPr>
        <p:spPr>
          <a:xfrm>
            <a:off x="4498324" y="31265"/>
            <a:ext cx="990448"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36" name="TextBox 35"/>
          <p:cNvSpPr txBox="1"/>
          <p:nvPr/>
        </p:nvSpPr>
        <p:spPr>
          <a:xfrm>
            <a:off x="4423521" y="192989"/>
            <a:ext cx="1160119" cy="230832"/>
          </a:xfrm>
          <a:prstGeom prst="rect">
            <a:avLst/>
          </a:prstGeom>
          <a:noFill/>
        </p:spPr>
        <p:txBody>
          <a:bodyPr wrap="square" rtlCol="0">
            <a:spAutoFit/>
          </a:bodyPr>
          <a:lstStyle/>
          <a:p>
            <a:pPr algn="ctr"/>
            <a:r>
              <a:rPr lang="en-ZA" sz="900" dirty="0" smtClean="0">
                <a:solidFill>
                  <a:schemeClr val="bg1"/>
                </a:solidFill>
              </a:rPr>
              <a:t>Board</a:t>
            </a:r>
          </a:p>
        </p:txBody>
      </p:sp>
      <p:sp>
        <p:nvSpPr>
          <p:cNvPr id="39" name="Rectangle 38"/>
          <p:cNvSpPr/>
          <p:nvPr/>
        </p:nvSpPr>
        <p:spPr>
          <a:xfrm>
            <a:off x="2945003" y="453070"/>
            <a:ext cx="990448" cy="470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0" name="TextBox 39"/>
          <p:cNvSpPr txBox="1"/>
          <p:nvPr/>
        </p:nvSpPr>
        <p:spPr>
          <a:xfrm>
            <a:off x="2870200" y="474836"/>
            <a:ext cx="1160119" cy="369332"/>
          </a:xfrm>
          <a:prstGeom prst="rect">
            <a:avLst/>
          </a:prstGeom>
          <a:noFill/>
        </p:spPr>
        <p:txBody>
          <a:bodyPr wrap="square" rtlCol="0">
            <a:spAutoFit/>
          </a:bodyPr>
          <a:lstStyle/>
          <a:p>
            <a:pPr algn="ctr"/>
            <a:r>
              <a:rPr lang="en-ZA" sz="900" dirty="0" smtClean="0">
                <a:solidFill>
                  <a:schemeClr val="bg1"/>
                </a:solidFill>
              </a:rPr>
              <a:t>Exec: Internal Audit</a:t>
            </a:r>
          </a:p>
          <a:p>
            <a:pPr algn="ctr"/>
            <a:r>
              <a:rPr lang="en-ZA" sz="900" b="1" dirty="0" smtClean="0">
                <a:solidFill>
                  <a:schemeClr val="bg1"/>
                </a:solidFill>
              </a:rPr>
              <a:t>Freddie Mitchel</a:t>
            </a:r>
          </a:p>
        </p:txBody>
      </p:sp>
      <p:sp>
        <p:nvSpPr>
          <p:cNvPr id="41" name="Rectangle 40"/>
          <p:cNvSpPr/>
          <p:nvPr/>
        </p:nvSpPr>
        <p:spPr>
          <a:xfrm>
            <a:off x="2945003" y="964111"/>
            <a:ext cx="990448" cy="46496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2" name="TextBox 41"/>
          <p:cNvSpPr txBox="1"/>
          <p:nvPr/>
        </p:nvSpPr>
        <p:spPr>
          <a:xfrm>
            <a:off x="2870200" y="944240"/>
            <a:ext cx="1160119" cy="507831"/>
          </a:xfrm>
          <a:prstGeom prst="rect">
            <a:avLst/>
          </a:prstGeom>
          <a:noFill/>
        </p:spPr>
        <p:txBody>
          <a:bodyPr wrap="square" rtlCol="0">
            <a:spAutoFit/>
          </a:bodyPr>
          <a:lstStyle/>
          <a:p>
            <a:pPr algn="ctr"/>
            <a:r>
              <a:rPr lang="en-ZA" sz="900" dirty="0" smtClean="0">
                <a:solidFill>
                  <a:schemeClr val="bg1"/>
                </a:solidFill>
              </a:rPr>
              <a:t>Company Secretary</a:t>
            </a:r>
          </a:p>
          <a:p>
            <a:pPr algn="ctr"/>
            <a:r>
              <a:rPr lang="en-ZA" sz="900" b="1" dirty="0" smtClean="0">
                <a:solidFill>
                  <a:schemeClr val="bg1"/>
                </a:solidFill>
              </a:rPr>
              <a:t>Shirley Kgope</a:t>
            </a:r>
          </a:p>
          <a:p>
            <a:pPr algn="ctr"/>
            <a:r>
              <a:rPr lang="en-ZA" sz="900" dirty="0" smtClean="0">
                <a:solidFill>
                  <a:schemeClr val="bg1"/>
                </a:solidFill>
              </a:rPr>
              <a:t>(Acting)</a:t>
            </a:r>
          </a:p>
        </p:txBody>
      </p:sp>
      <p:sp>
        <p:nvSpPr>
          <p:cNvPr id="44" name="Rectangle 43"/>
          <p:cNvSpPr/>
          <p:nvPr/>
        </p:nvSpPr>
        <p:spPr>
          <a:xfrm>
            <a:off x="146876" y="2214370"/>
            <a:ext cx="990448" cy="533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5" name="TextBox 44"/>
          <p:cNvSpPr txBox="1"/>
          <p:nvPr/>
        </p:nvSpPr>
        <p:spPr>
          <a:xfrm>
            <a:off x="182243" y="2163047"/>
            <a:ext cx="937181" cy="646331"/>
          </a:xfrm>
          <a:prstGeom prst="rect">
            <a:avLst/>
          </a:prstGeom>
          <a:noFill/>
        </p:spPr>
        <p:txBody>
          <a:bodyPr wrap="square" rtlCol="0">
            <a:spAutoFit/>
          </a:bodyPr>
          <a:lstStyle/>
          <a:p>
            <a:pPr algn="ctr"/>
            <a:r>
              <a:rPr lang="en-ZA" sz="900" dirty="0" smtClean="0">
                <a:solidFill>
                  <a:schemeClr val="bg1"/>
                </a:solidFill>
              </a:rPr>
              <a:t>HOD: Strategy Management</a:t>
            </a:r>
          </a:p>
          <a:p>
            <a:pPr algn="ctr"/>
            <a:r>
              <a:rPr lang="en-ZA" sz="900" b="1" dirty="0" err="1" smtClean="0">
                <a:solidFill>
                  <a:schemeClr val="bg1"/>
                </a:solidFill>
              </a:rPr>
              <a:t>Stokie</a:t>
            </a:r>
            <a:r>
              <a:rPr lang="en-ZA" sz="900" b="1" dirty="0" smtClean="0">
                <a:solidFill>
                  <a:schemeClr val="bg1"/>
                </a:solidFill>
              </a:rPr>
              <a:t> </a:t>
            </a:r>
            <a:r>
              <a:rPr lang="en-ZA" sz="900" b="1" dirty="0" err="1" smtClean="0">
                <a:solidFill>
                  <a:schemeClr val="bg1"/>
                </a:solidFill>
              </a:rPr>
              <a:t>Lebethoa</a:t>
            </a:r>
            <a:endParaRPr lang="en-ZA" sz="900" b="1" dirty="0" smtClean="0">
              <a:solidFill>
                <a:schemeClr val="bg1"/>
              </a:solidFill>
            </a:endParaRPr>
          </a:p>
          <a:p>
            <a:pPr algn="ctr"/>
            <a:r>
              <a:rPr lang="en-ZA" sz="900" dirty="0" smtClean="0">
                <a:solidFill>
                  <a:schemeClr val="bg1"/>
                </a:solidFill>
              </a:rPr>
              <a:t>(Acting)</a:t>
            </a:r>
          </a:p>
        </p:txBody>
      </p:sp>
      <p:sp>
        <p:nvSpPr>
          <p:cNvPr id="46" name="Rectangle 45"/>
          <p:cNvSpPr/>
          <p:nvPr/>
        </p:nvSpPr>
        <p:spPr>
          <a:xfrm>
            <a:off x="146876" y="2799093"/>
            <a:ext cx="990448"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7" name="TextBox 46"/>
          <p:cNvSpPr txBox="1"/>
          <p:nvPr/>
        </p:nvSpPr>
        <p:spPr>
          <a:xfrm>
            <a:off x="72073" y="2747770"/>
            <a:ext cx="1160119" cy="784830"/>
          </a:xfrm>
          <a:prstGeom prst="rect">
            <a:avLst/>
          </a:prstGeom>
          <a:noFill/>
        </p:spPr>
        <p:txBody>
          <a:bodyPr wrap="square" rtlCol="0">
            <a:spAutoFit/>
          </a:bodyPr>
          <a:lstStyle/>
          <a:p>
            <a:pPr algn="ctr"/>
            <a:r>
              <a:rPr lang="en-ZA" sz="900" dirty="0" smtClean="0">
                <a:solidFill>
                  <a:schemeClr val="bg1"/>
                </a:solidFill>
              </a:rPr>
              <a:t>HOD: Corporate Performance  Management</a:t>
            </a:r>
          </a:p>
          <a:p>
            <a:pPr algn="ctr"/>
            <a:r>
              <a:rPr lang="en-ZA" sz="900" b="1" dirty="0" smtClean="0">
                <a:solidFill>
                  <a:schemeClr val="bg1"/>
                </a:solidFill>
              </a:rPr>
              <a:t>Nomgidi Potloane</a:t>
            </a:r>
          </a:p>
          <a:p>
            <a:pPr algn="ctr"/>
            <a:r>
              <a:rPr lang="en-ZA" sz="900" dirty="0" smtClean="0">
                <a:solidFill>
                  <a:schemeClr val="bg1"/>
                </a:solidFill>
              </a:rPr>
              <a:t>(Acting)</a:t>
            </a:r>
          </a:p>
        </p:txBody>
      </p:sp>
      <p:sp>
        <p:nvSpPr>
          <p:cNvPr id="48" name="Rectangle 47"/>
          <p:cNvSpPr/>
          <p:nvPr/>
        </p:nvSpPr>
        <p:spPr>
          <a:xfrm>
            <a:off x="147182" y="3383816"/>
            <a:ext cx="990448" cy="533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9" name="TextBox 48"/>
          <p:cNvSpPr txBox="1"/>
          <p:nvPr/>
        </p:nvSpPr>
        <p:spPr>
          <a:xfrm>
            <a:off x="40702" y="3314451"/>
            <a:ext cx="1160119" cy="646331"/>
          </a:xfrm>
          <a:prstGeom prst="rect">
            <a:avLst/>
          </a:prstGeom>
          <a:noFill/>
        </p:spPr>
        <p:txBody>
          <a:bodyPr wrap="square" rtlCol="0">
            <a:spAutoFit/>
          </a:bodyPr>
          <a:lstStyle/>
          <a:p>
            <a:pPr algn="ctr"/>
            <a:r>
              <a:rPr lang="en-ZA" sz="900" dirty="0" smtClean="0">
                <a:solidFill>
                  <a:schemeClr val="bg1"/>
                </a:solidFill>
              </a:rPr>
              <a:t>HOD: Research &amp; Innovation</a:t>
            </a:r>
          </a:p>
          <a:p>
            <a:pPr algn="ctr"/>
            <a:r>
              <a:rPr lang="en-ZA" sz="900" b="1" dirty="0" err="1" smtClean="0">
                <a:solidFill>
                  <a:schemeClr val="bg1"/>
                </a:solidFill>
              </a:rPr>
              <a:t>Kutu</a:t>
            </a:r>
            <a:r>
              <a:rPr lang="en-ZA" sz="900" b="1" dirty="0" smtClean="0">
                <a:solidFill>
                  <a:schemeClr val="bg1"/>
                </a:solidFill>
              </a:rPr>
              <a:t> </a:t>
            </a:r>
            <a:r>
              <a:rPr lang="en-ZA" sz="900" b="1" dirty="0" err="1" smtClean="0">
                <a:solidFill>
                  <a:schemeClr val="bg1"/>
                </a:solidFill>
              </a:rPr>
              <a:t>Mphahlele</a:t>
            </a:r>
            <a:endParaRPr lang="en-ZA" sz="900" b="1" dirty="0" smtClean="0">
              <a:solidFill>
                <a:schemeClr val="bg1"/>
              </a:solidFill>
            </a:endParaRPr>
          </a:p>
          <a:p>
            <a:pPr algn="ctr"/>
            <a:r>
              <a:rPr lang="en-ZA" sz="900" dirty="0" smtClean="0">
                <a:solidFill>
                  <a:schemeClr val="bg1"/>
                </a:solidFill>
              </a:rPr>
              <a:t>(Acting)</a:t>
            </a:r>
          </a:p>
        </p:txBody>
      </p:sp>
      <p:sp>
        <p:nvSpPr>
          <p:cNvPr id="50" name="Rectangle 49"/>
          <p:cNvSpPr/>
          <p:nvPr/>
        </p:nvSpPr>
        <p:spPr>
          <a:xfrm>
            <a:off x="4634990" y="3941861"/>
            <a:ext cx="990448"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1" name="TextBox 50"/>
          <p:cNvSpPr txBox="1"/>
          <p:nvPr/>
        </p:nvSpPr>
        <p:spPr>
          <a:xfrm>
            <a:off x="4560187" y="3974797"/>
            <a:ext cx="1160119" cy="369332"/>
          </a:xfrm>
          <a:prstGeom prst="rect">
            <a:avLst/>
          </a:prstGeom>
          <a:noFill/>
        </p:spPr>
        <p:txBody>
          <a:bodyPr wrap="square" rtlCol="0">
            <a:spAutoFit/>
          </a:bodyPr>
          <a:lstStyle/>
          <a:p>
            <a:pPr algn="ctr"/>
            <a:r>
              <a:rPr lang="en-ZA" sz="900" dirty="0" smtClean="0">
                <a:solidFill>
                  <a:schemeClr val="bg1"/>
                </a:solidFill>
              </a:rPr>
              <a:t>HOD: Broadband</a:t>
            </a:r>
          </a:p>
          <a:p>
            <a:pPr algn="ctr"/>
            <a:r>
              <a:rPr lang="en-ZA" sz="900" b="1" dirty="0" err="1" smtClean="0">
                <a:solidFill>
                  <a:schemeClr val="bg1"/>
                </a:solidFill>
              </a:rPr>
              <a:t>Sipho</a:t>
            </a:r>
            <a:r>
              <a:rPr lang="en-ZA" sz="900" b="1" dirty="0" smtClean="0">
                <a:solidFill>
                  <a:schemeClr val="bg1"/>
                </a:solidFill>
              </a:rPr>
              <a:t> </a:t>
            </a:r>
            <a:r>
              <a:rPr lang="en-ZA" sz="900" b="1" dirty="0" err="1" smtClean="0">
                <a:solidFill>
                  <a:schemeClr val="bg1"/>
                </a:solidFill>
              </a:rPr>
              <a:t>Nengovhela</a:t>
            </a:r>
            <a:endParaRPr lang="en-ZA" sz="900" b="1" dirty="0" smtClean="0">
              <a:solidFill>
                <a:schemeClr val="bg1"/>
              </a:solidFill>
            </a:endParaRPr>
          </a:p>
        </p:txBody>
      </p:sp>
      <p:sp>
        <p:nvSpPr>
          <p:cNvPr id="52" name="Rectangle 51"/>
          <p:cNvSpPr/>
          <p:nvPr/>
        </p:nvSpPr>
        <p:spPr>
          <a:xfrm>
            <a:off x="1261262" y="2214370"/>
            <a:ext cx="990448"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3" name="TextBox 52"/>
          <p:cNvSpPr txBox="1"/>
          <p:nvPr/>
        </p:nvSpPr>
        <p:spPr>
          <a:xfrm>
            <a:off x="1186459" y="2208286"/>
            <a:ext cx="1160119" cy="507831"/>
          </a:xfrm>
          <a:prstGeom prst="rect">
            <a:avLst/>
          </a:prstGeom>
          <a:noFill/>
        </p:spPr>
        <p:txBody>
          <a:bodyPr wrap="square" rtlCol="0">
            <a:spAutoFit/>
          </a:bodyPr>
          <a:lstStyle/>
          <a:p>
            <a:pPr algn="ctr"/>
            <a:r>
              <a:rPr lang="en-ZA" sz="900" dirty="0" smtClean="0">
                <a:solidFill>
                  <a:schemeClr val="bg1"/>
                </a:solidFill>
              </a:rPr>
              <a:t>HOD: Risk Management</a:t>
            </a:r>
          </a:p>
          <a:p>
            <a:pPr algn="ctr"/>
            <a:r>
              <a:rPr lang="en-ZA" sz="900" dirty="0" smtClean="0">
                <a:solidFill>
                  <a:schemeClr val="bg1"/>
                </a:solidFill>
              </a:rPr>
              <a:t>(Vacant)</a:t>
            </a:r>
          </a:p>
        </p:txBody>
      </p:sp>
      <p:sp>
        <p:nvSpPr>
          <p:cNvPr id="54" name="Rectangle 53"/>
          <p:cNvSpPr/>
          <p:nvPr/>
        </p:nvSpPr>
        <p:spPr>
          <a:xfrm>
            <a:off x="1261262" y="2799093"/>
            <a:ext cx="990448"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5" name="TextBox 54"/>
          <p:cNvSpPr txBox="1"/>
          <p:nvPr/>
        </p:nvSpPr>
        <p:spPr>
          <a:xfrm>
            <a:off x="1186459" y="2747770"/>
            <a:ext cx="1160119" cy="507831"/>
          </a:xfrm>
          <a:prstGeom prst="rect">
            <a:avLst/>
          </a:prstGeom>
          <a:noFill/>
        </p:spPr>
        <p:txBody>
          <a:bodyPr wrap="square" rtlCol="0">
            <a:spAutoFit/>
          </a:bodyPr>
          <a:lstStyle/>
          <a:p>
            <a:pPr algn="ctr"/>
            <a:r>
              <a:rPr lang="en-ZA" sz="900" dirty="0" smtClean="0">
                <a:solidFill>
                  <a:schemeClr val="bg1"/>
                </a:solidFill>
              </a:rPr>
              <a:t>Consultant: Employee Vetting</a:t>
            </a:r>
          </a:p>
          <a:p>
            <a:pPr algn="ctr"/>
            <a:r>
              <a:rPr lang="en-ZA" sz="900" b="1" dirty="0" smtClean="0">
                <a:solidFill>
                  <a:schemeClr val="bg1"/>
                </a:solidFill>
              </a:rPr>
              <a:t>AD Jordan</a:t>
            </a:r>
          </a:p>
        </p:txBody>
      </p:sp>
      <p:sp>
        <p:nvSpPr>
          <p:cNvPr id="60" name="Rectangle 59"/>
          <p:cNvSpPr/>
          <p:nvPr/>
        </p:nvSpPr>
        <p:spPr>
          <a:xfrm>
            <a:off x="2381064" y="2225272"/>
            <a:ext cx="990448"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61" name="TextBox 60"/>
          <p:cNvSpPr txBox="1"/>
          <p:nvPr/>
        </p:nvSpPr>
        <p:spPr>
          <a:xfrm>
            <a:off x="2306261" y="2218132"/>
            <a:ext cx="1160119" cy="507831"/>
          </a:xfrm>
          <a:prstGeom prst="rect">
            <a:avLst/>
          </a:prstGeom>
          <a:noFill/>
        </p:spPr>
        <p:txBody>
          <a:bodyPr wrap="square" rtlCol="0">
            <a:spAutoFit/>
          </a:bodyPr>
          <a:lstStyle/>
          <a:p>
            <a:pPr algn="ctr"/>
            <a:r>
              <a:rPr lang="en-ZA" sz="900" dirty="0" smtClean="0">
                <a:solidFill>
                  <a:schemeClr val="bg1"/>
                </a:solidFill>
              </a:rPr>
              <a:t>HOD: Customer Service Management</a:t>
            </a:r>
          </a:p>
          <a:p>
            <a:pPr algn="ctr"/>
            <a:r>
              <a:rPr lang="en-ZA" sz="900" b="1" dirty="0" err="1" smtClean="0">
                <a:solidFill>
                  <a:schemeClr val="bg1"/>
                </a:solidFill>
              </a:rPr>
              <a:t>Bonke</a:t>
            </a:r>
            <a:r>
              <a:rPr lang="en-ZA" sz="900" b="1" dirty="0" smtClean="0">
                <a:solidFill>
                  <a:schemeClr val="bg1"/>
                </a:solidFill>
              </a:rPr>
              <a:t> Nkosi</a:t>
            </a:r>
          </a:p>
        </p:txBody>
      </p:sp>
      <p:sp>
        <p:nvSpPr>
          <p:cNvPr id="62" name="Rectangle 61"/>
          <p:cNvSpPr/>
          <p:nvPr/>
        </p:nvSpPr>
        <p:spPr>
          <a:xfrm>
            <a:off x="4622271" y="4520675"/>
            <a:ext cx="990448" cy="533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63" name="TextBox 62"/>
          <p:cNvSpPr txBox="1"/>
          <p:nvPr/>
        </p:nvSpPr>
        <p:spPr>
          <a:xfrm>
            <a:off x="4547468" y="4511257"/>
            <a:ext cx="1160119" cy="507831"/>
          </a:xfrm>
          <a:prstGeom prst="rect">
            <a:avLst/>
          </a:prstGeom>
          <a:noFill/>
        </p:spPr>
        <p:txBody>
          <a:bodyPr wrap="square" rtlCol="0">
            <a:spAutoFit/>
          </a:bodyPr>
          <a:lstStyle/>
          <a:p>
            <a:pPr algn="ctr"/>
            <a:r>
              <a:rPr lang="en-ZA" sz="900" dirty="0" smtClean="0">
                <a:solidFill>
                  <a:schemeClr val="bg1"/>
                </a:solidFill>
              </a:rPr>
              <a:t>HOD: PSS</a:t>
            </a:r>
          </a:p>
          <a:p>
            <a:pPr algn="ctr"/>
            <a:r>
              <a:rPr lang="en-ZA" sz="900" b="1" dirty="0" smtClean="0">
                <a:solidFill>
                  <a:schemeClr val="bg1"/>
                </a:solidFill>
              </a:rPr>
              <a:t>Mike Thage</a:t>
            </a:r>
          </a:p>
          <a:p>
            <a:pPr algn="ctr"/>
            <a:r>
              <a:rPr lang="en-ZA" sz="900" dirty="0" smtClean="0">
                <a:solidFill>
                  <a:schemeClr val="bg1"/>
                </a:solidFill>
              </a:rPr>
              <a:t>(Acting)</a:t>
            </a:r>
          </a:p>
        </p:txBody>
      </p:sp>
      <p:sp>
        <p:nvSpPr>
          <p:cNvPr id="64" name="Rectangle 63"/>
          <p:cNvSpPr/>
          <p:nvPr/>
        </p:nvSpPr>
        <p:spPr>
          <a:xfrm>
            <a:off x="2381370" y="3394718"/>
            <a:ext cx="990448" cy="533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65" name="TextBox 64"/>
          <p:cNvSpPr txBox="1"/>
          <p:nvPr/>
        </p:nvSpPr>
        <p:spPr>
          <a:xfrm>
            <a:off x="2306567" y="3336734"/>
            <a:ext cx="1160119" cy="646331"/>
          </a:xfrm>
          <a:prstGeom prst="rect">
            <a:avLst/>
          </a:prstGeom>
          <a:noFill/>
        </p:spPr>
        <p:txBody>
          <a:bodyPr wrap="square" rtlCol="0">
            <a:spAutoFit/>
          </a:bodyPr>
          <a:lstStyle/>
          <a:p>
            <a:pPr algn="ctr"/>
            <a:r>
              <a:rPr lang="en-ZA" sz="900" dirty="0" smtClean="0">
                <a:solidFill>
                  <a:schemeClr val="bg1"/>
                </a:solidFill>
              </a:rPr>
              <a:t>HOD: Government Info Management</a:t>
            </a:r>
          </a:p>
          <a:p>
            <a:pPr algn="ctr"/>
            <a:r>
              <a:rPr lang="en-ZA" sz="900" b="1" dirty="0" err="1" smtClean="0">
                <a:solidFill>
                  <a:schemeClr val="bg1"/>
                </a:solidFill>
              </a:rPr>
              <a:t>Khomotjo</a:t>
            </a:r>
            <a:r>
              <a:rPr lang="en-ZA" sz="900" b="1" dirty="0" smtClean="0">
                <a:solidFill>
                  <a:schemeClr val="bg1"/>
                </a:solidFill>
              </a:rPr>
              <a:t> </a:t>
            </a:r>
            <a:r>
              <a:rPr lang="en-ZA" sz="900" b="1" dirty="0" err="1" smtClean="0">
                <a:solidFill>
                  <a:schemeClr val="bg1"/>
                </a:solidFill>
              </a:rPr>
              <a:t>Moloisi</a:t>
            </a:r>
            <a:endParaRPr lang="en-ZA" sz="900" b="1" dirty="0" smtClean="0">
              <a:solidFill>
                <a:schemeClr val="bg1"/>
              </a:solidFill>
            </a:endParaRPr>
          </a:p>
          <a:p>
            <a:pPr algn="ctr"/>
            <a:r>
              <a:rPr lang="en-ZA" sz="900" dirty="0" smtClean="0">
                <a:solidFill>
                  <a:schemeClr val="bg1"/>
                </a:solidFill>
              </a:rPr>
              <a:t>(Acting)</a:t>
            </a:r>
          </a:p>
        </p:txBody>
      </p:sp>
      <p:sp>
        <p:nvSpPr>
          <p:cNvPr id="66" name="Rectangle 65"/>
          <p:cNvSpPr/>
          <p:nvPr/>
        </p:nvSpPr>
        <p:spPr>
          <a:xfrm>
            <a:off x="2381064" y="3988963"/>
            <a:ext cx="990448"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67" name="TextBox 66"/>
          <p:cNvSpPr txBox="1"/>
          <p:nvPr/>
        </p:nvSpPr>
        <p:spPr>
          <a:xfrm>
            <a:off x="2306261" y="3926664"/>
            <a:ext cx="1160119" cy="646331"/>
          </a:xfrm>
          <a:prstGeom prst="rect">
            <a:avLst/>
          </a:prstGeom>
          <a:noFill/>
        </p:spPr>
        <p:txBody>
          <a:bodyPr wrap="square" rtlCol="0">
            <a:spAutoFit/>
          </a:bodyPr>
          <a:lstStyle/>
          <a:p>
            <a:pPr algn="ctr"/>
            <a:r>
              <a:rPr lang="en-ZA" sz="900" dirty="0" smtClean="0">
                <a:solidFill>
                  <a:schemeClr val="bg1"/>
                </a:solidFill>
              </a:rPr>
              <a:t>HOD: Norms, Standards &amp; Quality</a:t>
            </a:r>
          </a:p>
          <a:p>
            <a:pPr algn="ctr"/>
            <a:r>
              <a:rPr lang="en-ZA" sz="900" b="1" dirty="0" err="1" smtClean="0">
                <a:solidFill>
                  <a:schemeClr val="bg1"/>
                </a:solidFill>
              </a:rPr>
              <a:t>Tshavu</a:t>
            </a:r>
            <a:r>
              <a:rPr lang="en-ZA" sz="900" b="1" dirty="0" smtClean="0">
                <a:solidFill>
                  <a:schemeClr val="bg1"/>
                </a:solidFill>
              </a:rPr>
              <a:t> </a:t>
            </a:r>
            <a:r>
              <a:rPr lang="en-ZA" sz="900" b="1" dirty="0" err="1" smtClean="0">
                <a:solidFill>
                  <a:schemeClr val="bg1"/>
                </a:solidFill>
              </a:rPr>
              <a:t>Mukhodobwane</a:t>
            </a:r>
            <a:endParaRPr lang="en-ZA" sz="900" b="1" dirty="0" smtClean="0">
              <a:solidFill>
                <a:schemeClr val="bg1"/>
              </a:solidFill>
            </a:endParaRPr>
          </a:p>
        </p:txBody>
      </p:sp>
      <p:sp>
        <p:nvSpPr>
          <p:cNvPr id="68" name="Rectangle 67"/>
          <p:cNvSpPr/>
          <p:nvPr/>
        </p:nvSpPr>
        <p:spPr>
          <a:xfrm>
            <a:off x="2380758" y="4565929"/>
            <a:ext cx="990448"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69" name="TextBox 68"/>
          <p:cNvSpPr txBox="1"/>
          <p:nvPr/>
        </p:nvSpPr>
        <p:spPr>
          <a:xfrm>
            <a:off x="2305955" y="4492613"/>
            <a:ext cx="1160119" cy="646331"/>
          </a:xfrm>
          <a:prstGeom prst="rect">
            <a:avLst/>
          </a:prstGeom>
          <a:noFill/>
        </p:spPr>
        <p:txBody>
          <a:bodyPr wrap="square" rtlCol="0">
            <a:spAutoFit/>
          </a:bodyPr>
          <a:lstStyle/>
          <a:p>
            <a:pPr algn="ctr"/>
            <a:r>
              <a:rPr lang="en-ZA" sz="900" dirty="0" smtClean="0">
                <a:solidFill>
                  <a:schemeClr val="bg1"/>
                </a:solidFill>
              </a:rPr>
              <a:t>HOD: Implementation Services</a:t>
            </a:r>
          </a:p>
          <a:p>
            <a:pPr algn="ctr"/>
            <a:r>
              <a:rPr lang="en-ZA" sz="900" b="1" dirty="0" smtClean="0">
                <a:solidFill>
                  <a:schemeClr val="bg1"/>
                </a:solidFill>
              </a:rPr>
              <a:t>Mariette Van Wyk</a:t>
            </a:r>
          </a:p>
        </p:txBody>
      </p:sp>
      <p:sp>
        <p:nvSpPr>
          <p:cNvPr id="70" name="Rectangle 69"/>
          <p:cNvSpPr/>
          <p:nvPr/>
        </p:nvSpPr>
        <p:spPr>
          <a:xfrm>
            <a:off x="3527661" y="2225273"/>
            <a:ext cx="990448" cy="2929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71" name="TextBox 70"/>
          <p:cNvSpPr txBox="1"/>
          <p:nvPr/>
        </p:nvSpPr>
        <p:spPr>
          <a:xfrm>
            <a:off x="3447348" y="2183636"/>
            <a:ext cx="1160119" cy="369332"/>
          </a:xfrm>
          <a:prstGeom prst="rect">
            <a:avLst/>
          </a:prstGeom>
          <a:noFill/>
        </p:spPr>
        <p:txBody>
          <a:bodyPr wrap="square" rtlCol="0">
            <a:spAutoFit/>
          </a:bodyPr>
          <a:lstStyle/>
          <a:p>
            <a:pPr algn="ctr"/>
            <a:r>
              <a:rPr lang="en-ZA" sz="900" dirty="0" smtClean="0">
                <a:solidFill>
                  <a:schemeClr val="bg1"/>
                </a:solidFill>
              </a:rPr>
              <a:t>HOD: Gauteng </a:t>
            </a:r>
            <a:r>
              <a:rPr lang="en-ZA" sz="900" b="1" dirty="0" smtClean="0">
                <a:solidFill>
                  <a:schemeClr val="bg1"/>
                </a:solidFill>
              </a:rPr>
              <a:t>Tubatsana Monareng</a:t>
            </a:r>
          </a:p>
        </p:txBody>
      </p:sp>
      <p:sp>
        <p:nvSpPr>
          <p:cNvPr id="94" name="Rectangle 93"/>
          <p:cNvSpPr/>
          <p:nvPr/>
        </p:nvSpPr>
        <p:spPr>
          <a:xfrm>
            <a:off x="3527661" y="2560039"/>
            <a:ext cx="990448" cy="28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95" name="TextBox 94"/>
          <p:cNvSpPr txBox="1"/>
          <p:nvPr/>
        </p:nvSpPr>
        <p:spPr>
          <a:xfrm>
            <a:off x="3314764" y="2496572"/>
            <a:ext cx="1229952" cy="369332"/>
          </a:xfrm>
          <a:prstGeom prst="rect">
            <a:avLst/>
          </a:prstGeom>
          <a:noFill/>
        </p:spPr>
        <p:txBody>
          <a:bodyPr wrap="square" rtlCol="0">
            <a:spAutoFit/>
          </a:bodyPr>
          <a:lstStyle/>
          <a:p>
            <a:pPr algn="ctr"/>
            <a:r>
              <a:rPr lang="en-ZA" sz="900" dirty="0" smtClean="0">
                <a:solidFill>
                  <a:schemeClr val="bg1"/>
                </a:solidFill>
              </a:rPr>
              <a:t>HOD: Free State</a:t>
            </a:r>
          </a:p>
          <a:p>
            <a:pPr algn="ctr"/>
            <a:r>
              <a:rPr lang="en-ZA" sz="900" b="1" dirty="0" smtClean="0">
                <a:solidFill>
                  <a:schemeClr val="bg1"/>
                </a:solidFill>
              </a:rPr>
              <a:t>Lourens Maree</a:t>
            </a:r>
          </a:p>
        </p:txBody>
      </p:sp>
      <p:sp>
        <p:nvSpPr>
          <p:cNvPr id="122" name="Rectangle 121"/>
          <p:cNvSpPr/>
          <p:nvPr/>
        </p:nvSpPr>
        <p:spPr>
          <a:xfrm>
            <a:off x="3527661" y="2896524"/>
            <a:ext cx="990448" cy="36242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23" name="TextBox 122"/>
          <p:cNvSpPr txBox="1"/>
          <p:nvPr/>
        </p:nvSpPr>
        <p:spPr>
          <a:xfrm>
            <a:off x="3447668" y="2816048"/>
            <a:ext cx="1160119" cy="507831"/>
          </a:xfrm>
          <a:prstGeom prst="rect">
            <a:avLst/>
          </a:prstGeom>
          <a:noFill/>
        </p:spPr>
        <p:txBody>
          <a:bodyPr wrap="square" rtlCol="0">
            <a:spAutoFit/>
          </a:bodyPr>
          <a:lstStyle/>
          <a:p>
            <a:pPr algn="ctr"/>
            <a:r>
              <a:rPr lang="en-ZA" sz="900" dirty="0" smtClean="0">
                <a:solidFill>
                  <a:schemeClr val="bg1"/>
                </a:solidFill>
              </a:rPr>
              <a:t>HOD: North Cape</a:t>
            </a:r>
          </a:p>
          <a:p>
            <a:pPr algn="ctr"/>
            <a:r>
              <a:rPr lang="en-ZA" sz="900" b="1" dirty="0" smtClean="0">
                <a:solidFill>
                  <a:schemeClr val="bg1"/>
                </a:solidFill>
              </a:rPr>
              <a:t>Ina Lightfoot</a:t>
            </a:r>
          </a:p>
          <a:p>
            <a:pPr algn="ctr"/>
            <a:r>
              <a:rPr lang="en-ZA" sz="900" b="1" dirty="0" smtClean="0">
                <a:solidFill>
                  <a:schemeClr val="bg1"/>
                </a:solidFill>
              </a:rPr>
              <a:t>(Acting)</a:t>
            </a:r>
          </a:p>
        </p:txBody>
      </p:sp>
      <p:sp>
        <p:nvSpPr>
          <p:cNvPr id="124" name="Rectangle 123"/>
          <p:cNvSpPr/>
          <p:nvPr/>
        </p:nvSpPr>
        <p:spPr>
          <a:xfrm>
            <a:off x="3527661" y="3322990"/>
            <a:ext cx="990448" cy="28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25" name="TextBox 124"/>
          <p:cNvSpPr txBox="1"/>
          <p:nvPr/>
        </p:nvSpPr>
        <p:spPr>
          <a:xfrm>
            <a:off x="3314764" y="3259523"/>
            <a:ext cx="1229952" cy="369332"/>
          </a:xfrm>
          <a:prstGeom prst="rect">
            <a:avLst/>
          </a:prstGeom>
          <a:noFill/>
        </p:spPr>
        <p:txBody>
          <a:bodyPr wrap="square" rtlCol="0">
            <a:spAutoFit/>
          </a:bodyPr>
          <a:lstStyle/>
          <a:p>
            <a:pPr algn="ctr"/>
            <a:r>
              <a:rPr lang="en-ZA" sz="900" dirty="0" smtClean="0">
                <a:solidFill>
                  <a:schemeClr val="bg1"/>
                </a:solidFill>
              </a:rPr>
              <a:t>HOD: West Cape</a:t>
            </a:r>
          </a:p>
          <a:p>
            <a:pPr algn="ctr"/>
            <a:r>
              <a:rPr lang="en-ZA" sz="900" b="1" dirty="0" smtClean="0">
                <a:solidFill>
                  <a:schemeClr val="bg1"/>
                </a:solidFill>
              </a:rPr>
              <a:t>Harold Gopal</a:t>
            </a:r>
          </a:p>
        </p:txBody>
      </p:sp>
      <p:sp>
        <p:nvSpPr>
          <p:cNvPr id="126" name="Rectangle 125"/>
          <p:cNvSpPr/>
          <p:nvPr/>
        </p:nvSpPr>
        <p:spPr>
          <a:xfrm>
            <a:off x="3526359" y="3643410"/>
            <a:ext cx="990448" cy="2929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27" name="TextBox 126"/>
          <p:cNvSpPr txBox="1"/>
          <p:nvPr/>
        </p:nvSpPr>
        <p:spPr>
          <a:xfrm>
            <a:off x="3357910" y="3601773"/>
            <a:ext cx="1160119" cy="369332"/>
          </a:xfrm>
          <a:prstGeom prst="rect">
            <a:avLst/>
          </a:prstGeom>
          <a:noFill/>
        </p:spPr>
        <p:txBody>
          <a:bodyPr wrap="square" rtlCol="0">
            <a:spAutoFit/>
          </a:bodyPr>
          <a:lstStyle/>
          <a:p>
            <a:pPr algn="ctr"/>
            <a:r>
              <a:rPr lang="en-ZA" sz="900" dirty="0" smtClean="0">
                <a:solidFill>
                  <a:schemeClr val="bg1"/>
                </a:solidFill>
              </a:rPr>
              <a:t>HOD: East Cape</a:t>
            </a:r>
          </a:p>
          <a:p>
            <a:pPr algn="ctr"/>
            <a:r>
              <a:rPr lang="en-ZA" sz="900" b="1" dirty="0" smtClean="0">
                <a:solidFill>
                  <a:schemeClr val="bg1"/>
                </a:solidFill>
              </a:rPr>
              <a:t>Xolani Mbulawa</a:t>
            </a:r>
          </a:p>
        </p:txBody>
      </p:sp>
      <p:sp>
        <p:nvSpPr>
          <p:cNvPr id="128" name="Rectangle 127"/>
          <p:cNvSpPr/>
          <p:nvPr/>
        </p:nvSpPr>
        <p:spPr>
          <a:xfrm>
            <a:off x="3526359" y="3978176"/>
            <a:ext cx="990448" cy="28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29" name="TextBox 128"/>
          <p:cNvSpPr txBox="1"/>
          <p:nvPr/>
        </p:nvSpPr>
        <p:spPr>
          <a:xfrm>
            <a:off x="3531257" y="3914709"/>
            <a:ext cx="967266" cy="369332"/>
          </a:xfrm>
          <a:prstGeom prst="rect">
            <a:avLst/>
          </a:prstGeom>
          <a:solidFill>
            <a:srgbClr val="FF0000"/>
          </a:solidFill>
        </p:spPr>
        <p:txBody>
          <a:bodyPr wrap="square" rtlCol="0">
            <a:spAutoFit/>
          </a:bodyPr>
          <a:lstStyle/>
          <a:p>
            <a:pPr algn="ctr"/>
            <a:r>
              <a:rPr lang="en-ZA" sz="900" dirty="0" smtClean="0">
                <a:solidFill>
                  <a:schemeClr val="bg1"/>
                </a:solidFill>
              </a:rPr>
              <a:t>HOD: KZN</a:t>
            </a:r>
          </a:p>
          <a:p>
            <a:pPr algn="ctr"/>
            <a:endParaRPr lang="en-ZA" sz="900" b="1" dirty="0" smtClean="0">
              <a:solidFill>
                <a:schemeClr val="bg1"/>
              </a:solidFill>
            </a:endParaRPr>
          </a:p>
        </p:txBody>
      </p:sp>
      <p:sp>
        <p:nvSpPr>
          <p:cNvPr id="130" name="Rectangle 129"/>
          <p:cNvSpPr/>
          <p:nvPr/>
        </p:nvSpPr>
        <p:spPr>
          <a:xfrm>
            <a:off x="3515342" y="4314661"/>
            <a:ext cx="990448" cy="362438"/>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31" name="TextBox 130"/>
          <p:cNvSpPr txBox="1"/>
          <p:nvPr/>
        </p:nvSpPr>
        <p:spPr>
          <a:xfrm>
            <a:off x="3447348" y="4244571"/>
            <a:ext cx="1160119" cy="507831"/>
          </a:xfrm>
          <a:prstGeom prst="rect">
            <a:avLst/>
          </a:prstGeom>
          <a:noFill/>
        </p:spPr>
        <p:txBody>
          <a:bodyPr wrap="square" rtlCol="0">
            <a:spAutoFit/>
          </a:bodyPr>
          <a:lstStyle/>
          <a:p>
            <a:pPr algn="ctr"/>
            <a:r>
              <a:rPr lang="en-ZA" sz="900" dirty="0" smtClean="0">
                <a:solidFill>
                  <a:schemeClr val="bg1"/>
                </a:solidFill>
              </a:rPr>
              <a:t>HOD: Limpopo</a:t>
            </a:r>
          </a:p>
          <a:p>
            <a:pPr algn="ctr"/>
            <a:r>
              <a:rPr lang="en-ZA" sz="900" b="1" dirty="0" err="1" smtClean="0">
                <a:solidFill>
                  <a:schemeClr val="bg1"/>
                </a:solidFill>
              </a:rPr>
              <a:t>Lutendo</a:t>
            </a:r>
            <a:r>
              <a:rPr lang="en-ZA" sz="900" b="1" dirty="0" smtClean="0">
                <a:solidFill>
                  <a:schemeClr val="bg1"/>
                </a:solidFill>
              </a:rPr>
              <a:t> </a:t>
            </a:r>
            <a:r>
              <a:rPr lang="en-ZA" sz="900" b="1" dirty="0" err="1" smtClean="0">
                <a:solidFill>
                  <a:schemeClr val="bg1"/>
                </a:solidFill>
              </a:rPr>
              <a:t>Thivhafuni</a:t>
            </a:r>
            <a:endParaRPr lang="en-ZA" sz="900" b="1" dirty="0" smtClean="0">
              <a:solidFill>
                <a:schemeClr val="bg1"/>
              </a:solidFill>
            </a:endParaRPr>
          </a:p>
          <a:p>
            <a:pPr algn="ctr"/>
            <a:r>
              <a:rPr lang="en-ZA" sz="900" b="1" dirty="0" smtClean="0">
                <a:solidFill>
                  <a:schemeClr val="bg1"/>
                </a:solidFill>
              </a:rPr>
              <a:t>(Acting)</a:t>
            </a:r>
          </a:p>
        </p:txBody>
      </p:sp>
      <p:sp>
        <p:nvSpPr>
          <p:cNvPr id="132" name="Rectangle 131"/>
          <p:cNvSpPr/>
          <p:nvPr/>
        </p:nvSpPr>
        <p:spPr>
          <a:xfrm>
            <a:off x="3515342" y="4738750"/>
            <a:ext cx="990448" cy="288696"/>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33" name="TextBox 132"/>
          <p:cNvSpPr txBox="1"/>
          <p:nvPr/>
        </p:nvSpPr>
        <p:spPr>
          <a:xfrm>
            <a:off x="3357909" y="4685381"/>
            <a:ext cx="1174487" cy="369332"/>
          </a:xfrm>
          <a:prstGeom prst="rect">
            <a:avLst/>
          </a:prstGeom>
          <a:noFill/>
        </p:spPr>
        <p:txBody>
          <a:bodyPr wrap="square" rtlCol="0">
            <a:spAutoFit/>
          </a:bodyPr>
          <a:lstStyle/>
          <a:p>
            <a:pPr algn="ctr"/>
            <a:r>
              <a:rPr lang="en-ZA" sz="900" dirty="0" smtClean="0">
                <a:solidFill>
                  <a:schemeClr val="bg1"/>
                </a:solidFill>
              </a:rPr>
              <a:t>HOD: MP</a:t>
            </a:r>
          </a:p>
          <a:p>
            <a:pPr algn="ctr"/>
            <a:r>
              <a:rPr lang="en-ZA" sz="900" b="1" dirty="0" smtClean="0">
                <a:solidFill>
                  <a:schemeClr val="bg1"/>
                </a:solidFill>
              </a:rPr>
              <a:t>Hope </a:t>
            </a:r>
            <a:r>
              <a:rPr lang="en-ZA" sz="900" b="1" dirty="0" err="1" smtClean="0">
                <a:solidFill>
                  <a:schemeClr val="bg1"/>
                </a:solidFill>
              </a:rPr>
              <a:t>Mabitsle</a:t>
            </a:r>
            <a:r>
              <a:rPr lang="en-ZA" sz="900" b="1" dirty="0" smtClean="0">
                <a:solidFill>
                  <a:schemeClr val="bg1"/>
                </a:solidFill>
              </a:rPr>
              <a:t> (Act)</a:t>
            </a:r>
          </a:p>
        </p:txBody>
      </p:sp>
      <p:sp>
        <p:nvSpPr>
          <p:cNvPr id="134" name="Rectangle 133"/>
          <p:cNvSpPr/>
          <p:nvPr/>
        </p:nvSpPr>
        <p:spPr>
          <a:xfrm>
            <a:off x="3517022" y="5079358"/>
            <a:ext cx="990448" cy="288696"/>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35" name="TextBox 134"/>
          <p:cNvSpPr txBox="1"/>
          <p:nvPr/>
        </p:nvSpPr>
        <p:spPr>
          <a:xfrm>
            <a:off x="3304125" y="5034249"/>
            <a:ext cx="1229952" cy="369332"/>
          </a:xfrm>
          <a:prstGeom prst="rect">
            <a:avLst/>
          </a:prstGeom>
          <a:noFill/>
        </p:spPr>
        <p:txBody>
          <a:bodyPr wrap="square" rtlCol="0">
            <a:spAutoFit/>
          </a:bodyPr>
          <a:lstStyle/>
          <a:p>
            <a:pPr algn="ctr"/>
            <a:r>
              <a:rPr lang="en-ZA" sz="900" dirty="0" smtClean="0">
                <a:solidFill>
                  <a:schemeClr val="bg1"/>
                </a:solidFill>
              </a:rPr>
              <a:t>HOD: North West</a:t>
            </a:r>
          </a:p>
          <a:p>
            <a:pPr algn="ctr"/>
            <a:r>
              <a:rPr lang="en-ZA" sz="900" b="1" dirty="0" smtClean="0">
                <a:solidFill>
                  <a:schemeClr val="bg1"/>
                </a:solidFill>
              </a:rPr>
              <a:t>Edwin </a:t>
            </a:r>
            <a:r>
              <a:rPr lang="en-ZA" sz="900" b="1" dirty="0" err="1" smtClean="0">
                <a:solidFill>
                  <a:schemeClr val="bg1"/>
                </a:solidFill>
              </a:rPr>
              <a:t>Mashau</a:t>
            </a:r>
            <a:r>
              <a:rPr lang="en-ZA" sz="900" b="1" dirty="0" smtClean="0">
                <a:solidFill>
                  <a:schemeClr val="bg1"/>
                </a:solidFill>
              </a:rPr>
              <a:t> (Act)</a:t>
            </a:r>
          </a:p>
        </p:txBody>
      </p:sp>
      <p:sp>
        <p:nvSpPr>
          <p:cNvPr id="136" name="Rectangle 135"/>
          <p:cNvSpPr/>
          <p:nvPr/>
        </p:nvSpPr>
        <p:spPr>
          <a:xfrm>
            <a:off x="4639428" y="2204979"/>
            <a:ext cx="990448" cy="533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37" name="TextBox 136"/>
          <p:cNvSpPr txBox="1"/>
          <p:nvPr/>
        </p:nvSpPr>
        <p:spPr>
          <a:xfrm>
            <a:off x="4498523" y="2146905"/>
            <a:ext cx="1160119" cy="646331"/>
          </a:xfrm>
          <a:prstGeom prst="rect">
            <a:avLst/>
          </a:prstGeom>
          <a:noFill/>
        </p:spPr>
        <p:txBody>
          <a:bodyPr wrap="square" rtlCol="0">
            <a:spAutoFit/>
          </a:bodyPr>
          <a:lstStyle/>
          <a:p>
            <a:pPr algn="ctr"/>
            <a:r>
              <a:rPr lang="en-ZA" sz="900" dirty="0" smtClean="0">
                <a:solidFill>
                  <a:schemeClr val="bg1"/>
                </a:solidFill>
              </a:rPr>
              <a:t>HOD: Converged Communication</a:t>
            </a:r>
          </a:p>
          <a:p>
            <a:pPr algn="ctr"/>
            <a:r>
              <a:rPr lang="en-ZA" sz="900" b="1" dirty="0" smtClean="0">
                <a:solidFill>
                  <a:schemeClr val="bg1"/>
                </a:solidFill>
              </a:rPr>
              <a:t>Musa </a:t>
            </a:r>
            <a:r>
              <a:rPr lang="en-ZA" sz="900" b="1" dirty="0" err="1" smtClean="0">
                <a:solidFill>
                  <a:schemeClr val="bg1"/>
                </a:solidFill>
              </a:rPr>
              <a:t>Kumalo</a:t>
            </a:r>
            <a:endParaRPr lang="en-ZA" sz="900" b="1" dirty="0" smtClean="0">
              <a:solidFill>
                <a:schemeClr val="bg1"/>
              </a:solidFill>
            </a:endParaRPr>
          </a:p>
          <a:p>
            <a:pPr algn="ctr"/>
            <a:r>
              <a:rPr lang="en-ZA" sz="900" dirty="0" smtClean="0">
                <a:solidFill>
                  <a:schemeClr val="bg1"/>
                </a:solidFill>
              </a:rPr>
              <a:t>(Acting)</a:t>
            </a:r>
          </a:p>
        </p:txBody>
      </p:sp>
      <p:sp>
        <p:nvSpPr>
          <p:cNvPr id="138" name="Rectangle 137"/>
          <p:cNvSpPr/>
          <p:nvPr/>
        </p:nvSpPr>
        <p:spPr>
          <a:xfrm>
            <a:off x="4639428" y="2789702"/>
            <a:ext cx="990448" cy="533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39" name="TextBox 138"/>
          <p:cNvSpPr txBox="1"/>
          <p:nvPr/>
        </p:nvSpPr>
        <p:spPr>
          <a:xfrm>
            <a:off x="4498523" y="2771430"/>
            <a:ext cx="1160119" cy="507831"/>
          </a:xfrm>
          <a:prstGeom prst="rect">
            <a:avLst/>
          </a:prstGeom>
          <a:noFill/>
        </p:spPr>
        <p:txBody>
          <a:bodyPr wrap="square" rtlCol="0">
            <a:spAutoFit/>
          </a:bodyPr>
          <a:lstStyle/>
          <a:p>
            <a:pPr algn="ctr"/>
            <a:r>
              <a:rPr lang="en-ZA" sz="900" dirty="0" smtClean="0">
                <a:solidFill>
                  <a:schemeClr val="bg1"/>
                </a:solidFill>
              </a:rPr>
              <a:t>HOD: </a:t>
            </a:r>
            <a:r>
              <a:rPr lang="en-ZA" sz="900" dirty="0" err="1" smtClean="0">
                <a:solidFill>
                  <a:schemeClr val="bg1"/>
                </a:solidFill>
              </a:rPr>
              <a:t>Lan</a:t>
            </a:r>
            <a:r>
              <a:rPr lang="en-ZA" sz="900" dirty="0" smtClean="0">
                <a:solidFill>
                  <a:schemeClr val="bg1"/>
                </a:solidFill>
              </a:rPr>
              <a:t> &amp; Desktop</a:t>
            </a:r>
          </a:p>
          <a:p>
            <a:pPr algn="ctr"/>
            <a:r>
              <a:rPr lang="en-ZA" sz="900" b="1" dirty="0" smtClean="0">
                <a:solidFill>
                  <a:schemeClr val="bg1"/>
                </a:solidFill>
              </a:rPr>
              <a:t>Melanie Lee</a:t>
            </a:r>
          </a:p>
          <a:p>
            <a:pPr algn="ctr"/>
            <a:r>
              <a:rPr lang="en-ZA" sz="900" dirty="0" smtClean="0">
                <a:solidFill>
                  <a:schemeClr val="bg1"/>
                </a:solidFill>
              </a:rPr>
              <a:t>(Acting)</a:t>
            </a:r>
          </a:p>
        </p:txBody>
      </p:sp>
      <p:sp>
        <p:nvSpPr>
          <p:cNvPr id="140" name="Rectangle 139"/>
          <p:cNvSpPr/>
          <p:nvPr/>
        </p:nvSpPr>
        <p:spPr>
          <a:xfrm>
            <a:off x="4639734" y="3374425"/>
            <a:ext cx="990448" cy="533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41" name="TextBox 140"/>
          <p:cNvSpPr txBox="1"/>
          <p:nvPr/>
        </p:nvSpPr>
        <p:spPr>
          <a:xfrm>
            <a:off x="4510852" y="3319280"/>
            <a:ext cx="1160119" cy="646331"/>
          </a:xfrm>
          <a:prstGeom prst="rect">
            <a:avLst/>
          </a:prstGeom>
          <a:noFill/>
        </p:spPr>
        <p:txBody>
          <a:bodyPr wrap="square" rtlCol="0">
            <a:spAutoFit/>
          </a:bodyPr>
          <a:lstStyle/>
          <a:p>
            <a:pPr algn="ctr"/>
            <a:r>
              <a:rPr lang="en-ZA" sz="900" dirty="0" smtClean="0">
                <a:solidFill>
                  <a:schemeClr val="bg1"/>
                </a:solidFill>
              </a:rPr>
              <a:t>Senior Manager: SMC</a:t>
            </a:r>
          </a:p>
          <a:p>
            <a:pPr algn="ctr"/>
            <a:r>
              <a:rPr lang="en-ZA" sz="900" b="1" dirty="0" err="1" smtClean="0">
                <a:solidFill>
                  <a:schemeClr val="bg1"/>
                </a:solidFill>
              </a:rPr>
              <a:t>Mdu</a:t>
            </a:r>
            <a:r>
              <a:rPr lang="en-ZA" sz="900" b="1" dirty="0" smtClean="0">
                <a:solidFill>
                  <a:schemeClr val="bg1"/>
                </a:solidFill>
              </a:rPr>
              <a:t> Mkhwanazi</a:t>
            </a:r>
          </a:p>
          <a:p>
            <a:pPr algn="ctr"/>
            <a:r>
              <a:rPr lang="en-ZA" sz="900" dirty="0" smtClean="0">
                <a:solidFill>
                  <a:schemeClr val="bg1"/>
                </a:solidFill>
              </a:rPr>
              <a:t>(Acting)</a:t>
            </a:r>
          </a:p>
        </p:txBody>
      </p:sp>
      <p:sp>
        <p:nvSpPr>
          <p:cNvPr id="144" name="Rectangle 143"/>
          <p:cNvSpPr/>
          <p:nvPr/>
        </p:nvSpPr>
        <p:spPr>
          <a:xfrm>
            <a:off x="6900677" y="2222972"/>
            <a:ext cx="990448" cy="533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45" name="TextBox 144"/>
          <p:cNvSpPr txBox="1"/>
          <p:nvPr/>
        </p:nvSpPr>
        <p:spPr>
          <a:xfrm>
            <a:off x="6847908" y="2171649"/>
            <a:ext cx="1160119" cy="646331"/>
          </a:xfrm>
          <a:prstGeom prst="rect">
            <a:avLst/>
          </a:prstGeom>
          <a:noFill/>
        </p:spPr>
        <p:txBody>
          <a:bodyPr wrap="square" rtlCol="0">
            <a:spAutoFit/>
          </a:bodyPr>
          <a:lstStyle/>
          <a:p>
            <a:pPr algn="ctr"/>
            <a:r>
              <a:rPr lang="en-ZA" sz="900" dirty="0" smtClean="0">
                <a:solidFill>
                  <a:schemeClr val="bg1"/>
                </a:solidFill>
              </a:rPr>
              <a:t>HOD: Application Development</a:t>
            </a:r>
          </a:p>
          <a:p>
            <a:pPr algn="ctr"/>
            <a:r>
              <a:rPr lang="en-ZA" sz="900" b="1" dirty="0" smtClean="0">
                <a:solidFill>
                  <a:schemeClr val="bg1"/>
                </a:solidFill>
              </a:rPr>
              <a:t>Amie Nel</a:t>
            </a:r>
          </a:p>
          <a:p>
            <a:pPr algn="ctr"/>
            <a:r>
              <a:rPr lang="en-ZA" sz="900" dirty="0" smtClean="0">
                <a:solidFill>
                  <a:schemeClr val="bg1"/>
                </a:solidFill>
              </a:rPr>
              <a:t>(Acting)</a:t>
            </a:r>
          </a:p>
        </p:txBody>
      </p:sp>
      <p:sp>
        <p:nvSpPr>
          <p:cNvPr id="146" name="Rectangle 145"/>
          <p:cNvSpPr/>
          <p:nvPr/>
        </p:nvSpPr>
        <p:spPr>
          <a:xfrm>
            <a:off x="6900677" y="2807695"/>
            <a:ext cx="990448" cy="533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47" name="TextBox 146"/>
          <p:cNvSpPr txBox="1"/>
          <p:nvPr/>
        </p:nvSpPr>
        <p:spPr>
          <a:xfrm>
            <a:off x="6847908" y="2752829"/>
            <a:ext cx="1160119" cy="646331"/>
          </a:xfrm>
          <a:prstGeom prst="rect">
            <a:avLst/>
          </a:prstGeom>
          <a:noFill/>
        </p:spPr>
        <p:txBody>
          <a:bodyPr wrap="square" rtlCol="0">
            <a:spAutoFit/>
          </a:bodyPr>
          <a:lstStyle/>
          <a:p>
            <a:pPr algn="ctr"/>
            <a:r>
              <a:rPr lang="en-ZA" sz="900" dirty="0" smtClean="0">
                <a:solidFill>
                  <a:schemeClr val="bg1"/>
                </a:solidFill>
              </a:rPr>
              <a:t>HOD: Host, Store, Print &amp; Cloud</a:t>
            </a:r>
          </a:p>
          <a:p>
            <a:pPr algn="ctr"/>
            <a:r>
              <a:rPr lang="en-ZA" sz="900" b="1" dirty="0" err="1" smtClean="0">
                <a:solidFill>
                  <a:schemeClr val="bg1"/>
                </a:solidFill>
              </a:rPr>
              <a:t>Elsje</a:t>
            </a:r>
            <a:r>
              <a:rPr lang="en-ZA" sz="900" b="1" dirty="0" smtClean="0">
                <a:solidFill>
                  <a:schemeClr val="bg1"/>
                </a:solidFill>
              </a:rPr>
              <a:t> </a:t>
            </a:r>
            <a:r>
              <a:rPr lang="en-ZA" sz="900" b="1" dirty="0" err="1" smtClean="0">
                <a:solidFill>
                  <a:schemeClr val="bg1"/>
                </a:solidFill>
              </a:rPr>
              <a:t>Guldenpfennig</a:t>
            </a:r>
            <a:endParaRPr lang="en-ZA" sz="900" b="1" dirty="0" smtClean="0">
              <a:solidFill>
                <a:schemeClr val="bg1"/>
              </a:solidFill>
            </a:endParaRPr>
          </a:p>
          <a:p>
            <a:pPr algn="ctr"/>
            <a:r>
              <a:rPr lang="en-ZA" sz="900" dirty="0" smtClean="0">
                <a:solidFill>
                  <a:schemeClr val="bg1"/>
                </a:solidFill>
              </a:rPr>
              <a:t>(Acting)</a:t>
            </a:r>
          </a:p>
        </p:txBody>
      </p:sp>
      <p:sp>
        <p:nvSpPr>
          <p:cNvPr id="148" name="Rectangle 147"/>
          <p:cNvSpPr/>
          <p:nvPr/>
        </p:nvSpPr>
        <p:spPr>
          <a:xfrm>
            <a:off x="6900983" y="3392418"/>
            <a:ext cx="990448" cy="533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49" name="TextBox 148"/>
          <p:cNvSpPr txBox="1"/>
          <p:nvPr/>
        </p:nvSpPr>
        <p:spPr>
          <a:xfrm>
            <a:off x="6848214" y="3336734"/>
            <a:ext cx="1160119" cy="646331"/>
          </a:xfrm>
          <a:prstGeom prst="rect">
            <a:avLst/>
          </a:prstGeom>
          <a:noFill/>
        </p:spPr>
        <p:txBody>
          <a:bodyPr wrap="square" rtlCol="0">
            <a:spAutoFit/>
          </a:bodyPr>
          <a:lstStyle/>
          <a:p>
            <a:pPr algn="ctr"/>
            <a:r>
              <a:rPr lang="en-ZA" sz="900" dirty="0" smtClean="0">
                <a:solidFill>
                  <a:schemeClr val="bg1"/>
                </a:solidFill>
              </a:rPr>
              <a:t>HOD: </a:t>
            </a:r>
            <a:r>
              <a:rPr lang="en-ZA" sz="900" dirty="0" err="1" smtClean="0">
                <a:solidFill>
                  <a:schemeClr val="bg1"/>
                </a:solidFill>
              </a:rPr>
              <a:t>Gov</a:t>
            </a:r>
            <a:r>
              <a:rPr lang="en-ZA" sz="900" dirty="0" smtClean="0">
                <a:solidFill>
                  <a:schemeClr val="bg1"/>
                </a:solidFill>
              </a:rPr>
              <a:t> ERP &amp; IFMS</a:t>
            </a:r>
          </a:p>
          <a:p>
            <a:pPr algn="ctr"/>
            <a:r>
              <a:rPr lang="en-ZA" sz="900" b="1" dirty="0" smtClean="0">
                <a:solidFill>
                  <a:schemeClr val="bg1"/>
                </a:solidFill>
              </a:rPr>
              <a:t>Portia </a:t>
            </a:r>
            <a:r>
              <a:rPr lang="en-ZA" sz="900" b="1" dirty="0" err="1" smtClean="0">
                <a:solidFill>
                  <a:schemeClr val="bg1"/>
                </a:solidFill>
              </a:rPr>
              <a:t>Matsena</a:t>
            </a:r>
            <a:endParaRPr lang="en-ZA" sz="900" b="1" dirty="0" smtClean="0">
              <a:solidFill>
                <a:schemeClr val="bg1"/>
              </a:solidFill>
            </a:endParaRPr>
          </a:p>
          <a:p>
            <a:pPr algn="ctr"/>
            <a:r>
              <a:rPr lang="en-ZA" sz="900" dirty="0" smtClean="0">
                <a:solidFill>
                  <a:schemeClr val="bg1"/>
                </a:solidFill>
              </a:rPr>
              <a:t>(Acting)</a:t>
            </a:r>
          </a:p>
        </p:txBody>
      </p:sp>
      <p:sp>
        <p:nvSpPr>
          <p:cNvPr id="150" name="Rectangle 149"/>
          <p:cNvSpPr/>
          <p:nvPr/>
        </p:nvSpPr>
        <p:spPr>
          <a:xfrm>
            <a:off x="4630219" y="5100230"/>
            <a:ext cx="990448" cy="533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51" name="TextBox 150"/>
          <p:cNvSpPr txBox="1"/>
          <p:nvPr/>
        </p:nvSpPr>
        <p:spPr>
          <a:xfrm>
            <a:off x="4577450" y="5052879"/>
            <a:ext cx="1160119" cy="646331"/>
          </a:xfrm>
          <a:prstGeom prst="rect">
            <a:avLst/>
          </a:prstGeom>
          <a:noFill/>
        </p:spPr>
        <p:txBody>
          <a:bodyPr wrap="square" rtlCol="0">
            <a:spAutoFit/>
          </a:bodyPr>
          <a:lstStyle/>
          <a:p>
            <a:pPr algn="ctr"/>
            <a:r>
              <a:rPr lang="en-ZA" sz="900" dirty="0" smtClean="0">
                <a:solidFill>
                  <a:schemeClr val="bg1"/>
                </a:solidFill>
              </a:rPr>
              <a:t>HOD: Info System Security</a:t>
            </a:r>
          </a:p>
          <a:p>
            <a:pPr algn="ctr"/>
            <a:r>
              <a:rPr lang="en-ZA" sz="900" b="1" dirty="0" smtClean="0">
                <a:solidFill>
                  <a:schemeClr val="bg1"/>
                </a:solidFill>
              </a:rPr>
              <a:t>Stefnie Viljoen</a:t>
            </a:r>
          </a:p>
          <a:p>
            <a:pPr algn="ctr"/>
            <a:r>
              <a:rPr lang="en-ZA" sz="900" dirty="0" smtClean="0">
                <a:solidFill>
                  <a:schemeClr val="bg1"/>
                </a:solidFill>
              </a:rPr>
              <a:t>(Acting)</a:t>
            </a:r>
          </a:p>
        </p:txBody>
      </p:sp>
      <p:sp>
        <p:nvSpPr>
          <p:cNvPr id="152" name="Rectangle 151"/>
          <p:cNvSpPr/>
          <p:nvPr/>
        </p:nvSpPr>
        <p:spPr>
          <a:xfrm>
            <a:off x="6914172" y="4024476"/>
            <a:ext cx="990448"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53" name="TextBox 152"/>
          <p:cNvSpPr txBox="1"/>
          <p:nvPr/>
        </p:nvSpPr>
        <p:spPr>
          <a:xfrm>
            <a:off x="6861403" y="3987296"/>
            <a:ext cx="1160119" cy="507831"/>
          </a:xfrm>
          <a:prstGeom prst="rect">
            <a:avLst/>
          </a:prstGeom>
          <a:noFill/>
        </p:spPr>
        <p:txBody>
          <a:bodyPr wrap="square" rtlCol="0">
            <a:spAutoFit/>
          </a:bodyPr>
          <a:lstStyle/>
          <a:p>
            <a:pPr algn="ctr"/>
            <a:r>
              <a:rPr lang="en-ZA" sz="900" dirty="0" smtClean="0">
                <a:solidFill>
                  <a:schemeClr val="bg1"/>
                </a:solidFill>
              </a:rPr>
              <a:t>HOD: Application Maintenance</a:t>
            </a:r>
          </a:p>
          <a:p>
            <a:pPr algn="ctr"/>
            <a:r>
              <a:rPr lang="en-ZA" sz="900" b="1" dirty="0" smtClean="0">
                <a:solidFill>
                  <a:schemeClr val="bg1"/>
                </a:solidFill>
              </a:rPr>
              <a:t>Vernon John</a:t>
            </a:r>
          </a:p>
        </p:txBody>
      </p:sp>
      <p:sp>
        <p:nvSpPr>
          <p:cNvPr id="154" name="Rectangle 153"/>
          <p:cNvSpPr/>
          <p:nvPr/>
        </p:nvSpPr>
        <p:spPr>
          <a:xfrm>
            <a:off x="8090789" y="2214757"/>
            <a:ext cx="818552" cy="5334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55" name="TextBox 154"/>
          <p:cNvSpPr txBox="1"/>
          <p:nvPr/>
        </p:nvSpPr>
        <p:spPr>
          <a:xfrm>
            <a:off x="7935709" y="2207154"/>
            <a:ext cx="1104696" cy="507831"/>
          </a:xfrm>
          <a:prstGeom prst="rect">
            <a:avLst/>
          </a:prstGeom>
          <a:noFill/>
        </p:spPr>
        <p:txBody>
          <a:bodyPr wrap="square" rtlCol="0">
            <a:spAutoFit/>
          </a:bodyPr>
          <a:lstStyle/>
          <a:p>
            <a:pPr algn="ctr"/>
            <a:r>
              <a:rPr lang="en-ZA" sz="900" dirty="0" smtClean="0">
                <a:solidFill>
                  <a:schemeClr val="bg1"/>
                </a:solidFill>
              </a:rPr>
              <a:t>HOD: Strategic Sourcing</a:t>
            </a:r>
          </a:p>
          <a:p>
            <a:pPr algn="ctr"/>
            <a:r>
              <a:rPr lang="en-ZA" sz="900" b="1" dirty="0">
                <a:solidFill>
                  <a:schemeClr val="bg1"/>
                </a:solidFill>
              </a:rPr>
              <a:t>Lindiswa </a:t>
            </a:r>
            <a:r>
              <a:rPr lang="en-ZA" sz="900" b="1" dirty="0" smtClean="0">
                <a:solidFill>
                  <a:schemeClr val="bg1"/>
                </a:solidFill>
              </a:rPr>
              <a:t>Mgengo</a:t>
            </a:r>
            <a:endParaRPr lang="en-ZA" sz="900" b="1" dirty="0">
              <a:solidFill>
                <a:schemeClr val="bg1"/>
              </a:solidFill>
            </a:endParaRPr>
          </a:p>
        </p:txBody>
      </p:sp>
      <p:sp>
        <p:nvSpPr>
          <p:cNvPr id="156" name="Rectangle 155"/>
          <p:cNvSpPr/>
          <p:nvPr/>
        </p:nvSpPr>
        <p:spPr>
          <a:xfrm>
            <a:off x="8090789" y="2799480"/>
            <a:ext cx="818552"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57" name="TextBox 156"/>
          <p:cNvSpPr txBox="1"/>
          <p:nvPr/>
        </p:nvSpPr>
        <p:spPr>
          <a:xfrm>
            <a:off x="8030709" y="2781422"/>
            <a:ext cx="958776" cy="507831"/>
          </a:xfrm>
          <a:prstGeom prst="rect">
            <a:avLst/>
          </a:prstGeom>
          <a:noFill/>
        </p:spPr>
        <p:txBody>
          <a:bodyPr wrap="square" rtlCol="0">
            <a:spAutoFit/>
          </a:bodyPr>
          <a:lstStyle/>
          <a:p>
            <a:pPr algn="ctr"/>
            <a:r>
              <a:rPr lang="en-ZA" sz="900" dirty="0" smtClean="0">
                <a:solidFill>
                  <a:schemeClr val="bg1"/>
                </a:solidFill>
              </a:rPr>
              <a:t>HOD: Commodity Sourcing </a:t>
            </a:r>
          </a:p>
          <a:p>
            <a:pPr algn="ctr"/>
            <a:r>
              <a:rPr lang="en-ZA" sz="900" b="1" dirty="0" smtClean="0">
                <a:solidFill>
                  <a:schemeClr val="bg1"/>
                </a:solidFill>
              </a:rPr>
              <a:t>Vacant</a:t>
            </a:r>
            <a:endParaRPr lang="en-ZA" sz="900" dirty="0" smtClean="0">
              <a:solidFill>
                <a:schemeClr val="bg1"/>
              </a:solidFill>
            </a:endParaRPr>
          </a:p>
        </p:txBody>
      </p:sp>
      <p:sp>
        <p:nvSpPr>
          <p:cNvPr id="158" name="Rectangle 157"/>
          <p:cNvSpPr/>
          <p:nvPr/>
        </p:nvSpPr>
        <p:spPr>
          <a:xfrm>
            <a:off x="8091095" y="3384203"/>
            <a:ext cx="818552"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59" name="TextBox 158"/>
          <p:cNvSpPr txBox="1"/>
          <p:nvPr/>
        </p:nvSpPr>
        <p:spPr>
          <a:xfrm>
            <a:off x="8031015" y="3380802"/>
            <a:ext cx="958776" cy="507831"/>
          </a:xfrm>
          <a:prstGeom prst="rect">
            <a:avLst/>
          </a:prstGeom>
          <a:noFill/>
        </p:spPr>
        <p:txBody>
          <a:bodyPr wrap="square" rtlCol="0">
            <a:spAutoFit/>
          </a:bodyPr>
          <a:lstStyle/>
          <a:p>
            <a:pPr algn="ctr"/>
            <a:r>
              <a:rPr lang="en-ZA" sz="900" dirty="0" smtClean="0">
                <a:solidFill>
                  <a:schemeClr val="bg1"/>
                </a:solidFill>
              </a:rPr>
              <a:t>HOD: Strategic Sourcing</a:t>
            </a:r>
          </a:p>
          <a:p>
            <a:pPr algn="ctr"/>
            <a:r>
              <a:rPr lang="en-ZA" sz="900" b="1" dirty="0" smtClean="0">
                <a:solidFill>
                  <a:schemeClr val="bg1"/>
                </a:solidFill>
              </a:rPr>
              <a:t>Vacant</a:t>
            </a:r>
          </a:p>
        </p:txBody>
      </p:sp>
      <p:sp>
        <p:nvSpPr>
          <p:cNvPr id="160" name="Rectangle 159"/>
          <p:cNvSpPr/>
          <p:nvPr/>
        </p:nvSpPr>
        <p:spPr>
          <a:xfrm>
            <a:off x="8090789" y="3978448"/>
            <a:ext cx="818552"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61" name="TextBox 160"/>
          <p:cNvSpPr txBox="1"/>
          <p:nvPr/>
        </p:nvSpPr>
        <p:spPr>
          <a:xfrm>
            <a:off x="8030709" y="3971234"/>
            <a:ext cx="958776" cy="507831"/>
          </a:xfrm>
          <a:prstGeom prst="rect">
            <a:avLst/>
          </a:prstGeom>
          <a:noFill/>
        </p:spPr>
        <p:txBody>
          <a:bodyPr wrap="square" rtlCol="0">
            <a:spAutoFit/>
          </a:bodyPr>
          <a:lstStyle/>
          <a:p>
            <a:pPr algn="ctr"/>
            <a:r>
              <a:rPr lang="en-ZA" sz="900" dirty="0" smtClean="0">
                <a:solidFill>
                  <a:schemeClr val="bg1"/>
                </a:solidFill>
              </a:rPr>
              <a:t>HOD: Tactical Sourcing</a:t>
            </a:r>
          </a:p>
          <a:p>
            <a:pPr algn="ctr"/>
            <a:r>
              <a:rPr lang="en-ZA" sz="900" b="1" dirty="0" smtClean="0">
                <a:solidFill>
                  <a:schemeClr val="bg1"/>
                </a:solidFill>
              </a:rPr>
              <a:t>Vacant</a:t>
            </a:r>
          </a:p>
        </p:txBody>
      </p:sp>
      <p:sp>
        <p:nvSpPr>
          <p:cNvPr id="162" name="Rectangle 161"/>
          <p:cNvSpPr/>
          <p:nvPr/>
        </p:nvSpPr>
        <p:spPr>
          <a:xfrm>
            <a:off x="8090483" y="4555414"/>
            <a:ext cx="818552"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63" name="TextBox 162"/>
          <p:cNvSpPr txBox="1"/>
          <p:nvPr/>
        </p:nvSpPr>
        <p:spPr>
          <a:xfrm>
            <a:off x="8030403" y="4548200"/>
            <a:ext cx="958776" cy="507831"/>
          </a:xfrm>
          <a:prstGeom prst="rect">
            <a:avLst/>
          </a:prstGeom>
          <a:noFill/>
        </p:spPr>
        <p:txBody>
          <a:bodyPr wrap="square" rtlCol="0">
            <a:spAutoFit/>
          </a:bodyPr>
          <a:lstStyle/>
          <a:p>
            <a:pPr algn="ctr"/>
            <a:r>
              <a:rPr lang="en-ZA" sz="900" dirty="0" smtClean="0">
                <a:solidFill>
                  <a:schemeClr val="bg1"/>
                </a:solidFill>
              </a:rPr>
              <a:t>HOD: Centre of Excellence</a:t>
            </a:r>
          </a:p>
          <a:p>
            <a:pPr algn="ctr"/>
            <a:r>
              <a:rPr lang="en-ZA" sz="900" b="1" dirty="0" smtClean="0">
                <a:solidFill>
                  <a:schemeClr val="bg1"/>
                </a:solidFill>
              </a:rPr>
              <a:t>Vacant</a:t>
            </a:r>
          </a:p>
        </p:txBody>
      </p:sp>
      <p:sp>
        <p:nvSpPr>
          <p:cNvPr id="164" name="Rectangle 163"/>
          <p:cNvSpPr/>
          <p:nvPr/>
        </p:nvSpPr>
        <p:spPr>
          <a:xfrm>
            <a:off x="5696797" y="1636209"/>
            <a:ext cx="1032935" cy="5334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65" name="TextBox 164"/>
          <p:cNvSpPr txBox="1"/>
          <p:nvPr/>
        </p:nvSpPr>
        <p:spPr>
          <a:xfrm>
            <a:off x="5621995" y="1688031"/>
            <a:ext cx="1160119" cy="369332"/>
          </a:xfrm>
          <a:prstGeom prst="rect">
            <a:avLst/>
          </a:prstGeom>
          <a:noFill/>
        </p:spPr>
        <p:txBody>
          <a:bodyPr wrap="square" rtlCol="0">
            <a:spAutoFit/>
          </a:bodyPr>
          <a:lstStyle/>
          <a:p>
            <a:pPr algn="ctr"/>
            <a:r>
              <a:rPr lang="en-ZA" sz="900" dirty="0" smtClean="0">
                <a:solidFill>
                  <a:schemeClr val="bg1"/>
                </a:solidFill>
              </a:rPr>
              <a:t>Exec: Finance</a:t>
            </a:r>
          </a:p>
          <a:p>
            <a:pPr algn="ctr"/>
            <a:r>
              <a:rPr lang="en-ZA" sz="900" dirty="0" smtClean="0">
                <a:solidFill>
                  <a:schemeClr val="bg1"/>
                </a:solidFill>
              </a:rPr>
              <a:t> </a:t>
            </a:r>
            <a:r>
              <a:rPr lang="en-ZA" sz="900" b="1" dirty="0" smtClean="0">
                <a:solidFill>
                  <a:schemeClr val="bg1"/>
                </a:solidFill>
              </a:rPr>
              <a:t>Vacant</a:t>
            </a:r>
          </a:p>
        </p:txBody>
      </p:sp>
      <p:sp>
        <p:nvSpPr>
          <p:cNvPr id="166" name="Rectangle 165"/>
          <p:cNvSpPr/>
          <p:nvPr/>
        </p:nvSpPr>
        <p:spPr>
          <a:xfrm>
            <a:off x="5760408" y="2217926"/>
            <a:ext cx="990448"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67" name="TextBox 166"/>
          <p:cNvSpPr txBox="1"/>
          <p:nvPr/>
        </p:nvSpPr>
        <p:spPr>
          <a:xfrm>
            <a:off x="5685605" y="2199769"/>
            <a:ext cx="1160119" cy="507831"/>
          </a:xfrm>
          <a:prstGeom prst="rect">
            <a:avLst/>
          </a:prstGeom>
          <a:noFill/>
        </p:spPr>
        <p:txBody>
          <a:bodyPr wrap="square" rtlCol="0">
            <a:spAutoFit/>
          </a:bodyPr>
          <a:lstStyle/>
          <a:p>
            <a:pPr algn="ctr"/>
            <a:r>
              <a:rPr lang="en-ZA" sz="900" dirty="0" smtClean="0">
                <a:solidFill>
                  <a:schemeClr val="bg1"/>
                </a:solidFill>
              </a:rPr>
              <a:t>HOD: Financial Accounting</a:t>
            </a:r>
          </a:p>
          <a:p>
            <a:pPr algn="ctr"/>
            <a:r>
              <a:rPr lang="en-ZA" sz="900" b="1" dirty="0" smtClean="0">
                <a:solidFill>
                  <a:schemeClr val="bg1"/>
                </a:solidFill>
              </a:rPr>
              <a:t>Andre Pretorius </a:t>
            </a:r>
          </a:p>
        </p:txBody>
      </p:sp>
      <p:sp>
        <p:nvSpPr>
          <p:cNvPr id="168" name="Rectangle 167"/>
          <p:cNvSpPr/>
          <p:nvPr/>
        </p:nvSpPr>
        <p:spPr>
          <a:xfrm>
            <a:off x="5760408" y="2802649"/>
            <a:ext cx="990448" cy="533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69" name="TextBox 168"/>
          <p:cNvSpPr txBox="1"/>
          <p:nvPr/>
        </p:nvSpPr>
        <p:spPr>
          <a:xfrm>
            <a:off x="5685605" y="2748249"/>
            <a:ext cx="1160119" cy="646331"/>
          </a:xfrm>
          <a:prstGeom prst="rect">
            <a:avLst/>
          </a:prstGeom>
          <a:noFill/>
        </p:spPr>
        <p:txBody>
          <a:bodyPr wrap="square" rtlCol="0">
            <a:spAutoFit/>
          </a:bodyPr>
          <a:lstStyle/>
          <a:p>
            <a:pPr algn="ctr"/>
            <a:r>
              <a:rPr lang="en-ZA" sz="900" dirty="0" smtClean="0">
                <a:solidFill>
                  <a:schemeClr val="bg1"/>
                </a:solidFill>
              </a:rPr>
              <a:t>HOD: Management Accounting</a:t>
            </a:r>
          </a:p>
          <a:p>
            <a:pPr algn="ctr"/>
            <a:r>
              <a:rPr lang="en-ZA" sz="900" b="1" dirty="0" err="1" smtClean="0">
                <a:solidFill>
                  <a:schemeClr val="bg1"/>
                </a:solidFill>
              </a:rPr>
              <a:t>Bavika</a:t>
            </a:r>
            <a:r>
              <a:rPr lang="en-ZA" sz="900" b="1" dirty="0" smtClean="0">
                <a:solidFill>
                  <a:schemeClr val="bg1"/>
                </a:solidFill>
              </a:rPr>
              <a:t> </a:t>
            </a:r>
            <a:r>
              <a:rPr lang="en-ZA" sz="900" b="1" dirty="0" err="1" smtClean="0">
                <a:solidFill>
                  <a:schemeClr val="bg1"/>
                </a:solidFill>
              </a:rPr>
              <a:t>Munien</a:t>
            </a:r>
            <a:endParaRPr lang="en-ZA" sz="900" b="1" dirty="0" smtClean="0">
              <a:solidFill>
                <a:schemeClr val="bg1"/>
              </a:solidFill>
            </a:endParaRPr>
          </a:p>
          <a:p>
            <a:pPr algn="ctr"/>
            <a:r>
              <a:rPr lang="en-ZA" sz="900" dirty="0" smtClean="0">
                <a:solidFill>
                  <a:schemeClr val="bg1"/>
                </a:solidFill>
              </a:rPr>
              <a:t>(Acting)</a:t>
            </a:r>
          </a:p>
        </p:txBody>
      </p:sp>
      <p:sp>
        <p:nvSpPr>
          <p:cNvPr id="174" name="Rectangle 173"/>
          <p:cNvSpPr/>
          <p:nvPr/>
        </p:nvSpPr>
        <p:spPr>
          <a:xfrm>
            <a:off x="141060" y="3976538"/>
            <a:ext cx="987695"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75" name="TextBox 174"/>
          <p:cNvSpPr txBox="1"/>
          <p:nvPr/>
        </p:nvSpPr>
        <p:spPr>
          <a:xfrm>
            <a:off x="114299" y="3996574"/>
            <a:ext cx="1160119" cy="369332"/>
          </a:xfrm>
          <a:prstGeom prst="rect">
            <a:avLst/>
          </a:prstGeom>
          <a:noFill/>
        </p:spPr>
        <p:txBody>
          <a:bodyPr wrap="square" rtlCol="0">
            <a:spAutoFit/>
          </a:bodyPr>
          <a:lstStyle/>
          <a:p>
            <a:pPr algn="ctr"/>
            <a:r>
              <a:rPr lang="en-ZA" sz="900" dirty="0" smtClean="0">
                <a:solidFill>
                  <a:schemeClr val="bg1"/>
                </a:solidFill>
              </a:rPr>
              <a:t>HOD: EPMO</a:t>
            </a:r>
          </a:p>
          <a:p>
            <a:pPr algn="ctr"/>
            <a:r>
              <a:rPr lang="en-ZA" sz="900" b="1" dirty="0" smtClean="0">
                <a:solidFill>
                  <a:schemeClr val="bg1"/>
                </a:solidFill>
              </a:rPr>
              <a:t>Johan Entres</a:t>
            </a:r>
          </a:p>
        </p:txBody>
      </p:sp>
      <p:sp>
        <p:nvSpPr>
          <p:cNvPr id="11" name="Rectangle 10"/>
          <p:cNvSpPr/>
          <p:nvPr/>
        </p:nvSpPr>
        <p:spPr>
          <a:xfrm>
            <a:off x="9069612" y="219086"/>
            <a:ext cx="810988" cy="18991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smtClean="0">
                <a:solidFill>
                  <a:schemeClr val="bg1"/>
                </a:solidFill>
              </a:rPr>
              <a:t>Vacant</a:t>
            </a:r>
            <a:endParaRPr lang="en-ZA" sz="1000" b="1" dirty="0">
              <a:solidFill>
                <a:schemeClr val="bg1"/>
              </a:solidFill>
            </a:endParaRPr>
          </a:p>
        </p:txBody>
      </p:sp>
      <p:sp>
        <p:nvSpPr>
          <p:cNvPr id="189" name="Rectangle 188"/>
          <p:cNvSpPr/>
          <p:nvPr/>
        </p:nvSpPr>
        <p:spPr>
          <a:xfrm>
            <a:off x="9081853" y="473861"/>
            <a:ext cx="798747" cy="17292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t>Acting</a:t>
            </a:r>
          </a:p>
        </p:txBody>
      </p:sp>
      <p:sp>
        <p:nvSpPr>
          <p:cNvPr id="190" name="Rectangle 189"/>
          <p:cNvSpPr/>
          <p:nvPr/>
        </p:nvSpPr>
        <p:spPr>
          <a:xfrm>
            <a:off x="9081852" y="719298"/>
            <a:ext cx="798748" cy="179893"/>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smtClean="0"/>
              <a:t>FTC</a:t>
            </a:r>
            <a:endParaRPr lang="en-ZA" sz="1000" b="1" dirty="0"/>
          </a:p>
        </p:txBody>
      </p:sp>
      <p:cxnSp>
        <p:nvCxnSpPr>
          <p:cNvPr id="201" name="Elbow Connector 200"/>
          <p:cNvCxnSpPr/>
          <p:nvPr/>
        </p:nvCxnSpPr>
        <p:spPr>
          <a:xfrm rot="10800000" flipH="1">
            <a:off x="2947318" y="308406"/>
            <a:ext cx="1553321" cy="889751"/>
          </a:xfrm>
          <a:prstGeom prst="bentConnector3">
            <a:avLst>
              <a:gd name="adj1" fmla="val -15444"/>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05" name="Rectangle 204"/>
          <p:cNvSpPr/>
          <p:nvPr/>
        </p:nvSpPr>
        <p:spPr>
          <a:xfrm>
            <a:off x="2368206" y="5136881"/>
            <a:ext cx="990448" cy="28121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07" name="TextBox 206"/>
          <p:cNvSpPr txBox="1"/>
          <p:nvPr/>
        </p:nvSpPr>
        <p:spPr>
          <a:xfrm>
            <a:off x="2293803" y="4981357"/>
            <a:ext cx="1160119" cy="507831"/>
          </a:xfrm>
          <a:prstGeom prst="rect">
            <a:avLst/>
          </a:prstGeom>
          <a:noFill/>
        </p:spPr>
        <p:txBody>
          <a:bodyPr wrap="square" rtlCol="0">
            <a:spAutoFit/>
          </a:bodyPr>
          <a:lstStyle/>
          <a:p>
            <a:pPr algn="ctr"/>
            <a:endParaRPr lang="en-ZA" sz="900" dirty="0" smtClean="0">
              <a:solidFill>
                <a:schemeClr val="bg1"/>
              </a:solidFill>
            </a:endParaRPr>
          </a:p>
          <a:p>
            <a:pPr algn="ctr"/>
            <a:r>
              <a:rPr lang="en-ZA" sz="900" b="1" dirty="0" smtClean="0">
                <a:solidFill>
                  <a:schemeClr val="bg1"/>
                </a:solidFill>
              </a:rPr>
              <a:t>Customer Advocates</a:t>
            </a:r>
          </a:p>
          <a:p>
            <a:pPr algn="ctr"/>
            <a:r>
              <a:rPr lang="en-ZA" sz="900" b="1" dirty="0" smtClean="0">
                <a:solidFill>
                  <a:schemeClr val="bg1"/>
                </a:solidFill>
              </a:rPr>
              <a:t>X 6</a:t>
            </a:r>
            <a:endParaRPr lang="en-ZA" sz="900" dirty="0" smtClean="0">
              <a:solidFill>
                <a:schemeClr val="bg1"/>
              </a:solidFill>
            </a:endParaRPr>
          </a:p>
        </p:txBody>
      </p:sp>
      <p:sp>
        <p:nvSpPr>
          <p:cNvPr id="5" name="TextBox 4"/>
          <p:cNvSpPr txBox="1"/>
          <p:nvPr/>
        </p:nvSpPr>
        <p:spPr>
          <a:xfrm>
            <a:off x="8261289" y="452151"/>
            <a:ext cx="781111" cy="276999"/>
          </a:xfrm>
          <a:prstGeom prst="rect">
            <a:avLst/>
          </a:prstGeom>
          <a:noFill/>
        </p:spPr>
        <p:txBody>
          <a:bodyPr wrap="none" rtlCol="0">
            <a:spAutoFit/>
          </a:bodyPr>
          <a:lstStyle/>
          <a:p>
            <a:r>
              <a:rPr lang="en-ZA" sz="1200" dirty="0" smtClean="0"/>
              <a:t>Over 40%</a:t>
            </a:r>
            <a:endParaRPr lang="en-ZA" sz="1200" dirty="0"/>
          </a:p>
        </p:txBody>
      </p:sp>
      <p:cxnSp>
        <p:nvCxnSpPr>
          <p:cNvPr id="9" name="Straight Connector 8"/>
          <p:cNvCxnSpPr/>
          <p:nvPr/>
        </p:nvCxnSpPr>
        <p:spPr>
          <a:xfrm>
            <a:off x="5709881" y="2181420"/>
            <a:ext cx="0" cy="840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a:endCxn id="153" idx="1"/>
          </p:cNvCxnSpPr>
          <p:nvPr/>
        </p:nvCxnSpPr>
        <p:spPr>
          <a:xfrm rot="16200000" flipH="1">
            <a:off x="5816897" y="3196705"/>
            <a:ext cx="2071603" cy="1740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2337029" y="310121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Rectangle 198"/>
          <p:cNvSpPr/>
          <p:nvPr/>
        </p:nvSpPr>
        <p:spPr>
          <a:xfrm>
            <a:off x="2390582" y="2789326"/>
            <a:ext cx="990448" cy="533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00" name="TextBox 199"/>
          <p:cNvSpPr txBox="1"/>
          <p:nvPr/>
        </p:nvSpPr>
        <p:spPr>
          <a:xfrm>
            <a:off x="2284102" y="2719961"/>
            <a:ext cx="1160119" cy="646331"/>
          </a:xfrm>
          <a:prstGeom prst="rect">
            <a:avLst/>
          </a:prstGeom>
          <a:noFill/>
        </p:spPr>
        <p:txBody>
          <a:bodyPr wrap="square" rtlCol="0">
            <a:spAutoFit/>
          </a:bodyPr>
          <a:lstStyle/>
          <a:p>
            <a:pPr algn="ctr"/>
            <a:r>
              <a:rPr lang="en-ZA" sz="900" dirty="0" smtClean="0">
                <a:solidFill>
                  <a:schemeClr val="bg1"/>
                </a:solidFill>
              </a:rPr>
              <a:t>HOD: Stakeholder Management</a:t>
            </a:r>
          </a:p>
          <a:p>
            <a:pPr algn="ctr"/>
            <a:r>
              <a:rPr lang="en-ZA" sz="900" b="1" dirty="0" smtClean="0">
                <a:solidFill>
                  <a:schemeClr val="bg1"/>
                </a:solidFill>
              </a:rPr>
              <a:t>Micky Bond</a:t>
            </a:r>
          </a:p>
          <a:p>
            <a:pPr algn="ctr"/>
            <a:r>
              <a:rPr lang="en-ZA" sz="900" dirty="0" smtClean="0">
                <a:solidFill>
                  <a:schemeClr val="bg1"/>
                </a:solidFill>
              </a:rPr>
              <a:t>(Acting)</a:t>
            </a:r>
          </a:p>
        </p:txBody>
      </p:sp>
      <p:sp>
        <p:nvSpPr>
          <p:cNvPr id="177" name="Rectangle 176"/>
          <p:cNvSpPr/>
          <p:nvPr/>
        </p:nvSpPr>
        <p:spPr>
          <a:xfrm>
            <a:off x="5729631" y="418339"/>
            <a:ext cx="990448" cy="470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78" name="TextBox 177"/>
          <p:cNvSpPr txBox="1"/>
          <p:nvPr/>
        </p:nvSpPr>
        <p:spPr>
          <a:xfrm>
            <a:off x="5654828" y="440105"/>
            <a:ext cx="1160119" cy="369332"/>
          </a:xfrm>
          <a:prstGeom prst="rect">
            <a:avLst/>
          </a:prstGeom>
          <a:noFill/>
        </p:spPr>
        <p:txBody>
          <a:bodyPr wrap="square" rtlCol="0">
            <a:spAutoFit/>
          </a:bodyPr>
          <a:lstStyle/>
          <a:p>
            <a:pPr algn="ctr"/>
            <a:r>
              <a:rPr lang="en-ZA" sz="900" dirty="0" smtClean="0">
                <a:solidFill>
                  <a:schemeClr val="bg1"/>
                </a:solidFill>
              </a:rPr>
              <a:t>HOD: Legal</a:t>
            </a:r>
          </a:p>
          <a:p>
            <a:pPr algn="ctr"/>
            <a:r>
              <a:rPr lang="en-ZA" sz="900" dirty="0" smtClean="0">
                <a:solidFill>
                  <a:schemeClr val="bg1"/>
                </a:solidFill>
              </a:rPr>
              <a:t>Vincent Mphaphuli</a:t>
            </a:r>
            <a:endParaRPr lang="en-ZA" sz="900" b="1" dirty="0" smtClean="0">
              <a:solidFill>
                <a:schemeClr val="bg1"/>
              </a:solidFill>
            </a:endParaRPr>
          </a:p>
        </p:txBody>
      </p:sp>
      <p:sp>
        <p:nvSpPr>
          <p:cNvPr id="179" name="Rectangle 178"/>
          <p:cNvSpPr/>
          <p:nvPr/>
        </p:nvSpPr>
        <p:spPr>
          <a:xfrm>
            <a:off x="5729631" y="988755"/>
            <a:ext cx="990448" cy="46496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80" name="TextBox 179"/>
          <p:cNvSpPr txBox="1"/>
          <p:nvPr/>
        </p:nvSpPr>
        <p:spPr>
          <a:xfrm>
            <a:off x="5654828" y="945134"/>
            <a:ext cx="1279334" cy="646331"/>
          </a:xfrm>
          <a:prstGeom prst="rect">
            <a:avLst/>
          </a:prstGeom>
          <a:noFill/>
        </p:spPr>
        <p:txBody>
          <a:bodyPr wrap="square" rtlCol="0">
            <a:spAutoFit/>
          </a:bodyPr>
          <a:lstStyle/>
          <a:p>
            <a:pPr algn="ctr"/>
            <a:r>
              <a:rPr lang="en-ZA" sz="900" dirty="0">
                <a:solidFill>
                  <a:schemeClr val="bg1"/>
                </a:solidFill>
              </a:rPr>
              <a:t>Chief Financial Officer</a:t>
            </a:r>
          </a:p>
          <a:p>
            <a:pPr algn="ctr"/>
            <a:r>
              <a:rPr lang="en-ZA" sz="900" b="1" dirty="0">
                <a:solidFill>
                  <a:schemeClr val="bg1"/>
                </a:solidFill>
              </a:rPr>
              <a:t>Andre </a:t>
            </a:r>
            <a:r>
              <a:rPr lang="en-ZA" sz="900" b="1" dirty="0" smtClean="0">
                <a:solidFill>
                  <a:schemeClr val="bg1"/>
                </a:solidFill>
              </a:rPr>
              <a:t>Pretorius</a:t>
            </a:r>
          </a:p>
          <a:p>
            <a:pPr algn="ctr"/>
            <a:r>
              <a:rPr lang="en-ZA" sz="900" b="1" dirty="0" smtClean="0">
                <a:solidFill>
                  <a:schemeClr val="bg1"/>
                </a:solidFill>
              </a:rPr>
              <a:t>(Acting)</a:t>
            </a:r>
            <a:endParaRPr lang="en-ZA" sz="900" b="1" dirty="0">
              <a:solidFill>
                <a:schemeClr val="bg1"/>
              </a:solidFill>
            </a:endParaRPr>
          </a:p>
          <a:p>
            <a:pPr algn="ctr"/>
            <a:endParaRPr lang="en-ZA" sz="900" dirty="0">
              <a:solidFill>
                <a:schemeClr val="bg1"/>
              </a:solidFill>
            </a:endParaRPr>
          </a:p>
        </p:txBody>
      </p:sp>
      <p:sp>
        <p:nvSpPr>
          <p:cNvPr id="211" name="Rectangle 210"/>
          <p:cNvSpPr/>
          <p:nvPr/>
        </p:nvSpPr>
        <p:spPr>
          <a:xfrm>
            <a:off x="6889750" y="691446"/>
            <a:ext cx="924822" cy="5334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17" name="TextBox 216"/>
          <p:cNvSpPr txBox="1"/>
          <p:nvPr/>
        </p:nvSpPr>
        <p:spPr>
          <a:xfrm>
            <a:off x="6819053" y="704116"/>
            <a:ext cx="1011031" cy="507831"/>
          </a:xfrm>
          <a:prstGeom prst="rect">
            <a:avLst/>
          </a:prstGeom>
          <a:noFill/>
        </p:spPr>
        <p:txBody>
          <a:bodyPr wrap="square" rtlCol="0">
            <a:spAutoFit/>
          </a:bodyPr>
          <a:lstStyle/>
          <a:p>
            <a:pPr algn="ctr"/>
            <a:r>
              <a:rPr lang="en-ZA" sz="900" dirty="0" smtClean="0">
                <a:solidFill>
                  <a:schemeClr val="bg1"/>
                </a:solidFill>
              </a:rPr>
              <a:t>Chief Digital Officer</a:t>
            </a:r>
          </a:p>
          <a:p>
            <a:pPr algn="ctr"/>
            <a:r>
              <a:rPr lang="en-ZA" sz="900" b="1" dirty="0" smtClean="0">
                <a:solidFill>
                  <a:schemeClr val="bg1"/>
                </a:solidFill>
              </a:rPr>
              <a:t>Jacques  Loubser</a:t>
            </a:r>
          </a:p>
        </p:txBody>
      </p:sp>
      <p:sp>
        <p:nvSpPr>
          <p:cNvPr id="176" name="Title 1"/>
          <p:cNvSpPr>
            <a:spLocks noGrp="1"/>
          </p:cNvSpPr>
          <p:nvPr>
            <p:ph type="title"/>
          </p:nvPr>
        </p:nvSpPr>
        <p:spPr>
          <a:xfrm>
            <a:off x="0" y="41445"/>
            <a:ext cx="9720000" cy="523220"/>
          </a:xfrm>
        </p:spPr>
        <p:txBody>
          <a:bodyPr>
            <a:noAutofit/>
          </a:bodyPr>
          <a:lstStyle/>
          <a:p>
            <a:r>
              <a:rPr lang="en-ZA" sz="2000" dirty="0" smtClean="0"/>
              <a:t>Resource </a:t>
            </a:r>
            <a:r>
              <a:rPr lang="en-ZA" sz="2000" dirty="0"/>
              <a:t>Requirements</a:t>
            </a:r>
            <a:br>
              <a:rPr lang="en-ZA" sz="2000" dirty="0"/>
            </a:br>
            <a:r>
              <a:rPr lang="en-US" sz="2000" dirty="0"/>
              <a:t/>
            </a:r>
            <a:br>
              <a:rPr lang="en-US" sz="2000" dirty="0"/>
            </a:br>
            <a:r>
              <a:rPr lang="en-US" sz="2000" dirty="0"/>
              <a:t/>
            </a:r>
            <a:br>
              <a:rPr lang="en-US" sz="2000" dirty="0"/>
            </a:br>
            <a:r>
              <a:rPr lang="en-US" sz="2000" dirty="0"/>
              <a:t/>
            </a:r>
            <a:br>
              <a:rPr lang="en-US" sz="2000" dirty="0"/>
            </a:br>
            <a:endParaRPr lang="en-GB" sz="2000" dirty="0"/>
          </a:p>
        </p:txBody>
      </p:sp>
    </p:spTree>
    <p:extLst>
      <p:ext uri="{BB962C8B-B14F-4D97-AF65-F5344CB8AC3E}">
        <p14:creationId xmlns:p14="http://schemas.microsoft.com/office/powerpoint/2010/main" xmlns="" val="29809602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Governance</a:t>
            </a:r>
            <a:br>
              <a:rPr lang="en-US" dirty="0"/>
            </a:br>
            <a:r>
              <a:rPr lang="en-US" dirty="0"/>
              <a:t/>
            </a:r>
            <a:br>
              <a:rPr lang="en-US" dirty="0"/>
            </a:br>
            <a:r>
              <a:rPr lang="en-US" dirty="0"/>
              <a:t/>
            </a:r>
            <a:br>
              <a:rPr lang="en-US" dirty="0"/>
            </a:br>
            <a:endParaRPr lang="en-GB" dirty="0"/>
          </a:p>
        </p:txBody>
      </p:sp>
      <p:pic>
        <p:nvPicPr>
          <p:cNvPr id="2051" name="Picture 3"/>
          <p:cNvPicPr>
            <a:picLocks noGrp="1" noChangeAspect="1" noChangeArrowheads="1"/>
          </p:cNvPicPr>
          <p:nvPr>
            <p:ph sz="quarter" idx="10"/>
          </p:nvPr>
        </p:nvPicPr>
        <p:blipFill>
          <a:blip r:embed="rId2" cstate="email">
            <a:extLst>
              <a:ext uri="{28A0092B-C50C-407E-A947-70E740481C1C}">
                <a14:useLocalDpi xmlns:a14="http://schemas.microsoft.com/office/drawing/2010/main" xmlns=""/>
              </a:ext>
            </a:extLst>
          </a:blip>
          <a:srcRect/>
          <a:stretch>
            <a:fillRect/>
          </a:stretch>
        </p:blipFill>
        <p:spPr>
          <a:xfrm>
            <a:off x="327472" y="1633364"/>
            <a:ext cx="2883450" cy="3168352"/>
          </a:xfrm>
          <a:prstGeom prst="rect">
            <a:avLst/>
          </a:prstGeom>
          <a:noFill/>
          <a:ln>
            <a:noFill/>
          </a:ln>
        </p:spPr>
      </p:pic>
    </p:spTree>
    <p:extLst>
      <p:ext uri="{BB962C8B-B14F-4D97-AF65-F5344CB8AC3E}">
        <p14:creationId xmlns:p14="http://schemas.microsoft.com/office/powerpoint/2010/main" xmlns="" val="2009181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121196"/>
            <a:ext cx="9720000" cy="420628"/>
          </a:xfrm>
        </p:spPr>
        <p:txBody>
          <a:bodyPr wrap="square">
            <a:spAutoFit/>
          </a:bodyPr>
          <a:lstStyle/>
          <a:p>
            <a:pPr defTabSz="914400"/>
            <a:r>
              <a:rPr lang="en-US" sz="3200" baseline="30000" dirty="0">
                <a:solidFill>
                  <a:schemeClr val="tx2"/>
                </a:solidFill>
                <a:ea typeface="+mn-ea"/>
              </a:rPr>
              <a:t>Governance </a:t>
            </a:r>
          </a:p>
        </p:txBody>
      </p:sp>
      <p:sp>
        <p:nvSpPr>
          <p:cNvPr id="3" name="Content Placeholder 2"/>
          <p:cNvSpPr>
            <a:spLocks noGrp="1"/>
          </p:cNvSpPr>
          <p:nvPr>
            <p:ph idx="1"/>
          </p:nvPr>
        </p:nvSpPr>
        <p:spPr>
          <a:xfrm>
            <a:off x="216000" y="647700"/>
            <a:ext cx="9720000" cy="4598066"/>
          </a:xfrm>
        </p:spPr>
        <p:txBody>
          <a:bodyPr>
            <a:normAutofit lnSpcReduction="10000"/>
          </a:bodyPr>
          <a:lstStyle/>
          <a:p>
            <a:pPr algn="just">
              <a:buFont typeface="Wingdings" panose="05000000000000000000" pitchFamily="2" charset="2"/>
              <a:buChar char="§"/>
            </a:pPr>
            <a:r>
              <a:rPr lang="en-ZA" sz="1400" dirty="0"/>
              <a:t>The Board of Directors regard corporate governance as fundamental to the success of the business and they are fully committed to ensuring good governance is practised in order for the company to remain a viable and sustainable business. </a:t>
            </a:r>
          </a:p>
          <a:p>
            <a:pPr algn="just">
              <a:buFont typeface="Wingdings" panose="05000000000000000000" pitchFamily="2" charset="2"/>
              <a:buChar char="§"/>
            </a:pPr>
            <a:r>
              <a:rPr lang="en-ZA" sz="1400" dirty="0"/>
              <a:t>SITA had a functional Board and subcommittees for the period under review which continues to exercise oversight, leadership and direction.  </a:t>
            </a:r>
          </a:p>
          <a:p>
            <a:pPr algn="just">
              <a:buFont typeface="Wingdings" panose="05000000000000000000" pitchFamily="2" charset="2"/>
              <a:buChar char="§"/>
            </a:pPr>
            <a:r>
              <a:rPr lang="en-ZA" sz="1400" dirty="0"/>
              <a:t>As part of its governance endeavour and oversight, SITA briefed Parliament on its Annual Report and Financial Results for 2018/19; key </a:t>
            </a:r>
            <a:r>
              <a:rPr lang="en-ZA" sz="1400" dirty="0" smtClean="0"/>
              <a:t>Portfolio Committees </a:t>
            </a:r>
            <a:r>
              <a:rPr lang="en-ZA" sz="1400" dirty="0"/>
              <a:t>related to Home Affairs  and Higher Education and Training.</a:t>
            </a:r>
          </a:p>
          <a:p>
            <a:pPr algn="just">
              <a:buFont typeface="Wingdings" panose="05000000000000000000" pitchFamily="2" charset="2"/>
              <a:buChar char="§"/>
            </a:pPr>
            <a:r>
              <a:rPr lang="en-ZA" sz="1400" dirty="0"/>
              <a:t>SITA has seen a change in administration, resignation of 2 directors including the end of term of the </a:t>
            </a:r>
            <a:r>
              <a:rPr lang="en-ZA" sz="1400" dirty="0" smtClean="0"/>
              <a:t>Chief Executive Officer (CEO). </a:t>
            </a:r>
            <a:r>
              <a:rPr lang="en-ZA" sz="1400" dirty="0"/>
              <a:t>Interventions are underway to fill critical Leadership vacancies, namely CEO, </a:t>
            </a:r>
            <a:r>
              <a:rPr lang="en-ZA" sz="1400" dirty="0" smtClean="0"/>
              <a:t>Chief Financial Officer (CFO), Chief Procurement Officer (CPO) </a:t>
            </a:r>
            <a:r>
              <a:rPr lang="en-ZA" sz="1400" dirty="0"/>
              <a:t>and Company Secretary.</a:t>
            </a:r>
          </a:p>
          <a:p>
            <a:pPr algn="just">
              <a:buFont typeface="Wingdings" panose="05000000000000000000" pitchFamily="2" charset="2"/>
              <a:buChar char="§"/>
            </a:pPr>
            <a:r>
              <a:rPr lang="en-ZA" sz="1400" dirty="0"/>
              <a:t>SITA has an Audit Risk Committee (ARC) which monitors, compliance with legislation and ensures that appropriate systems of internal control are implemented and maintained to protect SITA’s interests and assets. The committee further reviews the activities and effectiveness of internal audit.</a:t>
            </a:r>
          </a:p>
          <a:p>
            <a:pPr algn="just">
              <a:buFont typeface="Wingdings" panose="05000000000000000000" pitchFamily="2" charset="2"/>
              <a:buChar char="§"/>
            </a:pPr>
            <a:r>
              <a:rPr lang="en-ZA" sz="1400" dirty="0"/>
              <a:t>ARC has continued to oversee specific investigations into areas with weak internal control and areas which are prone to unethical behaviour.   </a:t>
            </a:r>
            <a:endParaRPr lang="en-US" sz="1400" dirty="0"/>
          </a:p>
          <a:p>
            <a:pPr algn="just">
              <a:buFont typeface="Wingdings" panose="05000000000000000000" pitchFamily="2" charset="2"/>
              <a:buChar char="§"/>
            </a:pPr>
            <a:r>
              <a:rPr lang="en-ZA" sz="1400" dirty="0"/>
              <a:t>Forensic investigation into a number of sole supplier contracts has continued with the assistance of </a:t>
            </a:r>
            <a:r>
              <a:rPr lang="en-ZA" sz="1400" dirty="0" smtClean="0"/>
              <a:t>Independent Police Investigative Directorate (IPID) </a:t>
            </a:r>
            <a:r>
              <a:rPr lang="en-ZA" sz="1400" dirty="0"/>
              <a:t>and the Hawks, findings of these investigations were shared with </a:t>
            </a:r>
            <a:r>
              <a:rPr lang="en-ZA" sz="1400" dirty="0" smtClean="0"/>
              <a:t>Standing Committee on Public Accounts (SCOPA). </a:t>
            </a:r>
            <a:endParaRPr lang="en-ZA" sz="1400" dirty="0"/>
          </a:p>
          <a:p>
            <a:pPr algn="just">
              <a:buFont typeface="Wingdings" panose="05000000000000000000" pitchFamily="2" charset="2"/>
              <a:buChar char="§"/>
            </a:pPr>
            <a:r>
              <a:rPr lang="en-ZA" sz="1400" dirty="0"/>
              <a:t>ARC ensures that effective risk management processes and procedures are in place to actively manage risks that may affect SITA’s performance</a:t>
            </a:r>
            <a:endParaRPr lang="en-US" sz="1400" dirty="0"/>
          </a:p>
          <a:p>
            <a:pPr algn="just">
              <a:buFont typeface="Wingdings" panose="05000000000000000000" pitchFamily="2" charset="2"/>
              <a:buChar char="§"/>
            </a:pPr>
            <a:endParaRPr lang="en-US" sz="1400" dirty="0"/>
          </a:p>
          <a:p>
            <a:pPr algn="just">
              <a:buFont typeface="Wingdings" panose="05000000000000000000" pitchFamily="2" charset="2"/>
              <a:buChar char="§"/>
            </a:pPr>
            <a:endParaRPr lang="en-US" sz="1400" dirty="0"/>
          </a:p>
          <a:p>
            <a:pPr algn="just">
              <a:buFont typeface="Wingdings" panose="05000000000000000000" pitchFamily="2" charset="2"/>
              <a:buChar char="§"/>
            </a:pPr>
            <a:endParaRPr lang="en-ZA" sz="1400" dirty="0"/>
          </a:p>
          <a:p>
            <a:pPr marL="0" indent="0" algn="just">
              <a:buNone/>
            </a:pPr>
            <a:endParaRPr lang="en-US" sz="1400" dirty="0"/>
          </a:p>
          <a:p>
            <a:pPr marL="336592" lvl="1" indent="-336592" algn="just">
              <a:buFont typeface="Wingdings" panose="05000000000000000000" pitchFamily="2" charset="2"/>
              <a:buChar char="v"/>
            </a:pPr>
            <a:endParaRPr lang="en-US" sz="1400" dirty="0"/>
          </a:p>
          <a:p>
            <a:pPr algn="just"/>
            <a:endParaRPr lang="en-US" sz="1400" dirty="0"/>
          </a:p>
          <a:p>
            <a:pPr algn="just"/>
            <a:endParaRPr lang="en-ZA" sz="1400" dirty="0"/>
          </a:p>
          <a:p>
            <a:pPr algn="just"/>
            <a:endParaRPr lang="en-ZA" sz="1400" dirty="0"/>
          </a:p>
          <a:p>
            <a:pPr algn="just"/>
            <a:endParaRPr lang="en-US" sz="1400" dirty="0"/>
          </a:p>
          <a:p>
            <a:pPr algn="just"/>
            <a:endParaRPr lang="en-ZA" sz="1400" dirty="0">
              <a:ea typeface="Calibri"/>
              <a:cs typeface="Times New Roman"/>
            </a:endParaRPr>
          </a:p>
          <a:p>
            <a:pPr marL="0" indent="0" algn="just">
              <a:buNone/>
            </a:pPr>
            <a:endParaRPr lang="en-ZA" sz="1400" dirty="0">
              <a:ea typeface="Calibri"/>
              <a:cs typeface="Times New Roman"/>
            </a:endParaRPr>
          </a:p>
          <a:p>
            <a:pPr algn="just"/>
            <a:endParaRPr lang="en-US" sz="1400" dirty="0"/>
          </a:p>
        </p:txBody>
      </p:sp>
    </p:spTree>
    <p:extLst>
      <p:ext uri="{BB962C8B-B14F-4D97-AF65-F5344CB8AC3E}">
        <p14:creationId xmlns:p14="http://schemas.microsoft.com/office/powerpoint/2010/main" xmlns="" val="2834861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121196"/>
            <a:ext cx="9720000" cy="480053"/>
          </a:xfrm>
        </p:spPr>
        <p:txBody>
          <a:bodyPr wrap="square">
            <a:spAutoFit/>
          </a:bodyPr>
          <a:lstStyle/>
          <a:p>
            <a:pPr defTabSz="914400"/>
            <a:r>
              <a:rPr lang="en-US" sz="3200" baseline="30000" dirty="0">
                <a:solidFill>
                  <a:schemeClr val="tx2"/>
                </a:solidFill>
                <a:ea typeface="+mn-ea"/>
              </a:rPr>
              <a:t>Governance…</a:t>
            </a:r>
          </a:p>
        </p:txBody>
      </p:sp>
      <p:sp>
        <p:nvSpPr>
          <p:cNvPr id="3" name="Content Placeholder 2"/>
          <p:cNvSpPr>
            <a:spLocks noGrp="1"/>
          </p:cNvSpPr>
          <p:nvPr>
            <p:ph idx="1"/>
          </p:nvPr>
        </p:nvSpPr>
        <p:spPr>
          <a:xfrm>
            <a:off x="216000" y="697834"/>
            <a:ext cx="9720000" cy="4598066"/>
          </a:xfrm>
        </p:spPr>
        <p:txBody>
          <a:bodyPr>
            <a:normAutofit/>
          </a:bodyPr>
          <a:lstStyle/>
          <a:p>
            <a:pPr algn="just">
              <a:buFont typeface="Wingdings" panose="05000000000000000000" pitchFamily="2" charset="2"/>
              <a:buChar char="§"/>
            </a:pPr>
            <a:r>
              <a:rPr lang="en-ZA" sz="1400" dirty="0"/>
              <a:t>SITA has a Social &amp; Ethics committee which </a:t>
            </a:r>
            <a:r>
              <a:rPr lang="en-GB" sz="1400" dirty="0"/>
              <a:t>provides direction and establishes the ethics and values pivotal to sustainable performance.</a:t>
            </a:r>
            <a:endParaRPr lang="en-US" sz="1400" dirty="0"/>
          </a:p>
          <a:p>
            <a:pPr algn="just">
              <a:buFont typeface="Wingdings" panose="05000000000000000000" pitchFamily="2" charset="2"/>
              <a:buChar char="§"/>
            </a:pPr>
            <a:r>
              <a:rPr lang="en-US" sz="1400" dirty="0"/>
              <a:t>SITA has prioritised the management of fraud risk as per the Public Finance Management Act and fraud-related regulations, with a zero tolerance to acts of fraud and corruption. As recent as the 18 November 2019 SITA leadership led an internal campaign and commitment by way of signing a pledge against fraud, corruption and maladministration. </a:t>
            </a:r>
          </a:p>
          <a:p>
            <a:pPr algn="just">
              <a:buFont typeface="Wingdings" panose="05000000000000000000" pitchFamily="2" charset="2"/>
              <a:buChar char="§"/>
            </a:pPr>
            <a:r>
              <a:rPr lang="en-GB" sz="1400" dirty="0"/>
              <a:t>SITA subscribes to the principles of upholding the highest standards of conduct, ethical practice and good governance has appointed a Social and Ethics Officer.</a:t>
            </a:r>
            <a:endParaRPr lang="en-US" sz="1400" dirty="0"/>
          </a:p>
          <a:p>
            <a:pPr algn="just">
              <a:buFont typeface="Wingdings" panose="05000000000000000000" pitchFamily="2" charset="2"/>
              <a:buChar char="§"/>
            </a:pPr>
            <a:r>
              <a:rPr lang="en-US" sz="1400" dirty="0"/>
              <a:t>T</a:t>
            </a:r>
            <a:r>
              <a:rPr lang="en-GB" sz="1400" dirty="0"/>
              <a:t>he implementation of </a:t>
            </a:r>
            <a:r>
              <a:rPr lang="en-US" sz="1400" dirty="0"/>
              <a:t>an automated declaration of interest system proved to be effective and efficient, 97.4% of all SITA employees submitted their conflict of interest declarations which is an improvement from the previous year. </a:t>
            </a:r>
          </a:p>
          <a:p>
            <a:pPr algn="just">
              <a:buFont typeface="Wingdings" panose="05000000000000000000" pitchFamily="2" charset="2"/>
              <a:buChar char="§"/>
            </a:pPr>
            <a:r>
              <a:rPr lang="en-GB" sz="1400" dirty="0"/>
              <a:t>SITA’s Broad Based Black Economic Empowerment (B-BBEE) compliance journey has not been satisfactory, the Agency has been found to be non-compliant for three consecutive financial years (2015/16- 2017/18). During the year under review, SITA implemented initiatives which led to Agency being certified as a B-BBEE level 4 contributor. </a:t>
            </a:r>
            <a:endParaRPr lang="en-US" sz="1400" dirty="0"/>
          </a:p>
          <a:p>
            <a:pPr marL="336592" lvl="1" indent="-336592" algn="just">
              <a:buFont typeface="Wingdings" panose="05000000000000000000" pitchFamily="2" charset="2"/>
              <a:buChar char="§"/>
            </a:pPr>
            <a:r>
              <a:rPr lang="en-US" sz="1400" dirty="0">
                <a:ea typeface="Calibri"/>
                <a:cs typeface="Times New Roman"/>
              </a:rPr>
              <a:t>On the Corporate Social Responsibility front, SITA joined hands with the Free State Department of Education, to finalize the establishment of the School of Software Engineering, aimed at the introduction of schools to a new digital curriculum in the country to promote digital access through ICT skill.  </a:t>
            </a:r>
          </a:p>
          <a:p>
            <a:pPr marL="336592" lvl="1" indent="-336592" algn="just">
              <a:buFont typeface="Wingdings" panose="05000000000000000000" pitchFamily="2" charset="2"/>
              <a:buChar char="§"/>
            </a:pPr>
            <a:r>
              <a:rPr lang="en-US" sz="1400" dirty="0">
                <a:ea typeface="Calibri"/>
                <a:cs typeface="Times New Roman"/>
              </a:rPr>
              <a:t>The Agency took  part of in social alleviation programmes through provision of both ICT and non-ICT services including supply of computer equipment to the rural village of  Ndevana Village outside East London , Eastern Cape. </a:t>
            </a:r>
            <a:endParaRPr lang="en-US" sz="1400" dirty="0"/>
          </a:p>
        </p:txBody>
      </p:sp>
    </p:spTree>
    <p:extLst>
      <p:ext uri="{BB962C8B-B14F-4D97-AF65-F5344CB8AC3E}">
        <p14:creationId xmlns:p14="http://schemas.microsoft.com/office/powerpoint/2010/main" xmlns="" val="1090839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352" y="86067"/>
            <a:ext cx="7619999" cy="420628"/>
          </a:xfrm>
          <a:prstGeom prst="rect">
            <a:avLst/>
          </a:prstGeom>
        </p:spPr>
        <p:txBody>
          <a:bodyPr wrap="square">
            <a:spAutoFit/>
          </a:bodyPr>
          <a:lstStyle/>
          <a:p>
            <a:r>
              <a:rPr lang="en-ZA" sz="3200" b="1" baseline="30000" dirty="0">
                <a:solidFill>
                  <a:schemeClr val="tx2"/>
                </a:solidFill>
                <a:latin typeface="+mj-lt"/>
              </a:rPr>
              <a:t>Legislative Challenges and Required Interventions </a:t>
            </a:r>
            <a:endParaRPr lang="en-US" sz="3200" b="1" baseline="30000" dirty="0">
              <a:solidFill>
                <a:schemeClr val="tx2"/>
              </a:solidFill>
              <a:latin typeface="+mj-lt"/>
            </a:endParaRPr>
          </a:p>
        </p:txBody>
      </p:sp>
      <p:graphicFrame>
        <p:nvGraphicFramePr>
          <p:cNvPr id="5" name="Table 4">
            <a:extLst>
              <a:ext uri="{FF2B5EF4-FFF2-40B4-BE49-F238E27FC236}">
                <a16:creationId xmlns:a16="http://schemas.microsoft.com/office/drawing/2014/main" xmlns="" id="{2B419910-39DA-4171-9683-0D8C3563C0D6}"/>
              </a:ext>
            </a:extLst>
          </p:cNvPr>
          <p:cNvGraphicFramePr>
            <a:graphicFrameLocks noGrp="1"/>
          </p:cNvGraphicFramePr>
          <p:nvPr>
            <p:extLst>
              <p:ext uri="{D42A27DB-BD31-4B8C-83A1-F6EECF244321}">
                <p14:modId xmlns:p14="http://schemas.microsoft.com/office/powerpoint/2010/main" xmlns="" val="4233788034"/>
              </p:ext>
            </p:extLst>
          </p:nvPr>
        </p:nvGraphicFramePr>
        <p:xfrm>
          <a:off x="183456" y="420473"/>
          <a:ext cx="9793088" cy="4998146"/>
        </p:xfrm>
        <a:graphic>
          <a:graphicData uri="http://schemas.openxmlformats.org/drawingml/2006/table">
            <a:tbl>
              <a:tblPr firstRow="1" bandRow="1">
                <a:tableStyleId>{B301B821-A1FF-4177-AEE7-76D212191A09}</a:tableStyleId>
              </a:tblPr>
              <a:tblGrid>
                <a:gridCol w="1584176">
                  <a:extLst>
                    <a:ext uri="{9D8B030D-6E8A-4147-A177-3AD203B41FA5}">
                      <a16:colId xmlns:a16="http://schemas.microsoft.com/office/drawing/2014/main" xmlns="" val="2492988264"/>
                    </a:ext>
                  </a:extLst>
                </a:gridCol>
                <a:gridCol w="3816424">
                  <a:extLst>
                    <a:ext uri="{9D8B030D-6E8A-4147-A177-3AD203B41FA5}">
                      <a16:colId xmlns:a16="http://schemas.microsoft.com/office/drawing/2014/main" xmlns="" val="3602763630"/>
                    </a:ext>
                  </a:extLst>
                </a:gridCol>
                <a:gridCol w="4392488">
                  <a:extLst>
                    <a:ext uri="{9D8B030D-6E8A-4147-A177-3AD203B41FA5}">
                      <a16:colId xmlns:a16="http://schemas.microsoft.com/office/drawing/2014/main" xmlns="" val="2814755321"/>
                    </a:ext>
                  </a:extLst>
                </a:gridCol>
              </a:tblGrid>
              <a:tr h="261808">
                <a:tc>
                  <a:txBody>
                    <a:bodyPr/>
                    <a:lstStyle/>
                    <a:p>
                      <a:r>
                        <a:rPr lang="en-US" sz="1200" dirty="0"/>
                        <a:t>Category</a:t>
                      </a:r>
                      <a:endParaRPr lang="en-ZA" sz="1200" dirty="0">
                        <a:solidFill>
                          <a:srgbClr val="002060"/>
                        </a:solidFill>
                        <a:latin typeface="+mj-lt"/>
                      </a:endParaRPr>
                    </a:p>
                  </a:txBody>
                  <a:tcPr marL="76200" marR="76200" marT="38100" marB="38100"/>
                </a:tc>
                <a:tc>
                  <a:txBody>
                    <a:bodyPr/>
                    <a:lstStyle/>
                    <a:p>
                      <a:r>
                        <a:rPr lang="en-US" sz="1200" dirty="0"/>
                        <a:t>Challenge</a:t>
                      </a:r>
                      <a:endParaRPr lang="en-ZA" sz="1200" dirty="0">
                        <a:solidFill>
                          <a:srgbClr val="002060"/>
                        </a:solidFill>
                        <a:latin typeface="+mj-lt"/>
                      </a:endParaRPr>
                    </a:p>
                  </a:txBody>
                  <a:tcPr marL="76200" marR="76200" marT="38100" marB="38100"/>
                </a:tc>
                <a:tc>
                  <a:txBody>
                    <a:bodyPr/>
                    <a:lstStyle/>
                    <a:p>
                      <a:r>
                        <a:rPr lang="en-US" sz="1200" dirty="0"/>
                        <a:t>Required Interventions</a:t>
                      </a:r>
                      <a:endParaRPr lang="en-ZA" sz="1200" dirty="0">
                        <a:solidFill>
                          <a:srgbClr val="002060"/>
                        </a:solidFill>
                        <a:latin typeface="+mj-lt"/>
                      </a:endParaRPr>
                    </a:p>
                  </a:txBody>
                  <a:tcPr marL="76200" marR="76200" marT="38100" marB="38100"/>
                </a:tc>
                <a:extLst>
                  <a:ext uri="{0D108BD9-81ED-4DB2-BD59-A6C34878D82A}">
                    <a16:rowId xmlns:a16="http://schemas.microsoft.com/office/drawing/2014/main" xmlns="" val="120373720"/>
                  </a:ext>
                </a:extLst>
              </a:tr>
              <a:tr h="726341">
                <a:tc>
                  <a:txBody>
                    <a:bodyPr/>
                    <a:lstStyle/>
                    <a:p>
                      <a:pPr marL="0" marR="0" lvl="0" indent="0" algn="just" defTabSz="846625" rtl="0" eaLnBrk="1" fontAlgn="auto" latinLnBrk="0" hangingPunct="1">
                        <a:lnSpc>
                          <a:spcPct val="100000"/>
                        </a:lnSpc>
                        <a:spcBef>
                          <a:spcPts val="0"/>
                        </a:spcBef>
                        <a:spcAft>
                          <a:spcPts val="0"/>
                        </a:spcAft>
                        <a:buClrTx/>
                        <a:buSzTx/>
                        <a:buFontTx/>
                        <a:buNone/>
                        <a:tabLst/>
                        <a:defRPr/>
                      </a:pPr>
                      <a:r>
                        <a:rPr lang="en-ZA" sz="1100" dirty="0"/>
                        <a:t>Legislation Amendment</a:t>
                      </a:r>
                      <a:endParaRPr lang="en-ZA" sz="1100" dirty="0">
                        <a:solidFill>
                          <a:srgbClr val="002060"/>
                        </a:solidFill>
                        <a:latin typeface="+mj-lt"/>
                      </a:endParaRPr>
                    </a:p>
                  </a:txBody>
                  <a:tcPr marL="76200" marR="76200" marT="38100" marB="38100"/>
                </a:tc>
                <a:tc>
                  <a:txBody>
                    <a:bodyPr/>
                    <a:lstStyle/>
                    <a:p>
                      <a:pPr algn="just"/>
                      <a:r>
                        <a:rPr lang="en-GB" sz="1100" kern="1200" dirty="0">
                          <a:effectLst/>
                        </a:rPr>
                        <a:t>In the context of the Preferential Procurement</a:t>
                      </a:r>
                      <a:r>
                        <a:rPr lang="en-GB" sz="1100" kern="1200" baseline="0" dirty="0">
                          <a:effectLst/>
                        </a:rPr>
                        <a:t> </a:t>
                      </a:r>
                      <a:r>
                        <a:rPr lang="en-GB" sz="1100" kern="1200" dirty="0">
                          <a:effectLst/>
                        </a:rPr>
                        <a:t>Policy Framework</a:t>
                      </a:r>
                      <a:r>
                        <a:rPr lang="en-GB" sz="1100" kern="1200" baseline="0" dirty="0">
                          <a:effectLst/>
                        </a:rPr>
                        <a:t> </a:t>
                      </a:r>
                      <a:r>
                        <a:rPr lang="en-GB" sz="1100" kern="1200" dirty="0">
                          <a:effectLst/>
                        </a:rPr>
                        <a:t>Act</a:t>
                      </a:r>
                      <a:r>
                        <a:rPr lang="en-GB" sz="1100" kern="1200" baseline="0" dirty="0">
                          <a:effectLst/>
                        </a:rPr>
                        <a:t> (PPPFA)</a:t>
                      </a:r>
                      <a:r>
                        <a:rPr lang="en-GB" sz="1100" kern="1200" dirty="0">
                          <a:effectLst/>
                        </a:rPr>
                        <a:t>, the setting aside for B-BBEE for Exempted Micro Enterprises (EMEs) and Qualifying Small Enterprises (QSEs) in a specific province is not allowed.</a:t>
                      </a:r>
                      <a:endParaRPr lang="en-ZA" sz="1100" dirty="0">
                        <a:solidFill>
                          <a:srgbClr val="002060"/>
                        </a:solidFill>
                        <a:latin typeface="+mj-lt"/>
                      </a:endParaRPr>
                    </a:p>
                  </a:txBody>
                  <a:tcPr marL="76200" marR="76200" marT="38100" marB="38100"/>
                </a:tc>
                <a:tc>
                  <a:txBody>
                    <a:bodyPr/>
                    <a:lstStyle/>
                    <a:p>
                      <a:pPr marL="0" marR="0" lvl="0" indent="0" algn="just" defTabSz="846625" rtl="0" eaLnBrk="1" fontAlgn="auto" latinLnBrk="0" hangingPunct="1">
                        <a:lnSpc>
                          <a:spcPct val="100000"/>
                        </a:lnSpc>
                        <a:spcBef>
                          <a:spcPts val="0"/>
                        </a:spcBef>
                        <a:spcAft>
                          <a:spcPts val="0"/>
                        </a:spcAft>
                        <a:buClrTx/>
                        <a:buSzTx/>
                        <a:buFontTx/>
                        <a:buNone/>
                        <a:tabLst/>
                        <a:defRPr/>
                      </a:pPr>
                      <a:r>
                        <a:rPr lang="en-GB" sz="1100" dirty="0"/>
                        <a:t>Setting aside of work based on B-BBEE, EMEs and QSEs, specific per province should be allowed in order to advance local economic development in provinces.</a:t>
                      </a:r>
                      <a:endParaRPr lang="en-GB" sz="1100" dirty="0">
                        <a:solidFill>
                          <a:srgbClr val="002060"/>
                        </a:solidFill>
                        <a:latin typeface="+mj-lt"/>
                      </a:endParaRPr>
                    </a:p>
                  </a:txBody>
                  <a:tcPr marL="76200" marR="76200" marT="38100" marB="38100"/>
                </a:tc>
                <a:extLst>
                  <a:ext uri="{0D108BD9-81ED-4DB2-BD59-A6C34878D82A}">
                    <a16:rowId xmlns:a16="http://schemas.microsoft.com/office/drawing/2014/main" xmlns="" val="3126180133"/>
                  </a:ext>
                </a:extLst>
              </a:tr>
              <a:tr h="726341">
                <a:tc>
                  <a:txBody>
                    <a:bodyPr/>
                    <a:lstStyle/>
                    <a:p>
                      <a:pPr marL="0" marR="0" lvl="0" indent="0" algn="just" defTabSz="846625" rtl="0" eaLnBrk="1" fontAlgn="auto" latinLnBrk="0" hangingPunct="1">
                        <a:lnSpc>
                          <a:spcPct val="100000"/>
                        </a:lnSpc>
                        <a:spcBef>
                          <a:spcPts val="0"/>
                        </a:spcBef>
                        <a:spcAft>
                          <a:spcPts val="0"/>
                        </a:spcAft>
                        <a:buClrTx/>
                        <a:buSzTx/>
                        <a:buFontTx/>
                        <a:buNone/>
                        <a:tabLst/>
                        <a:defRPr/>
                      </a:pPr>
                      <a:r>
                        <a:rPr kumimoji="0" lang="en-ZA" sz="1100" u="none" strike="noStrike" kern="1200" cap="none" spc="0" normalizeH="0" baseline="0" noProof="0" dirty="0">
                          <a:ln>
                            <a:noFill/>
                          </a:ln>
                          <a:effectLst/>
                          <a:uLnTx/>
                          <a:uFillTx/>
                        </a:rPr>
                        <a:t>Legislation Amendment</a:t>
                      </a:r>
                      <a:endParaRPr kumimoji="0" lang="en-ZA" sz="1100" b="0" i="0" u="none" strike="noStrike" kern="1200" cap="none" spc="0" normalizeH="0" baseline="0" noProof="0" dirty="0">
                        <a:ln>
                          <a:noFill/>
                        </a:ln>
                        <a:solidFill>
                          <a:srgbClr val="002060"/>
                        </a:solidFill>
                        <a:effectLst/>
                        <a:uLnTx/>
                        <a:uFillTx/>
                        <a:latin typeface="+mj-lt"/>
                        <a:ea typeface="+mn-ea"/>
                        <a:cs typeface="+mn-cs"/>
                      </a:endParaRPr>
                    </a:p>
                  </a:txBody>
                  <a:tcPr marL="76200" marR="76200" marT="38100" marB="38100"/>
                </a:tc>
                <a:tc>
                  <a:txBody>
                    <a:bodyPr/>
                    <a:lstStyle/>
                    <a:p>
                      <a:pPr algn="just"/>
                      <a:r>
                        <a:rPr lang="en-GB" sz="1100" kern="1200" dirty="0">
                          <a:effectLst/>
                        </a:rPr>
                        <a:t>The PPPFA doesn’t support setting aside work for start-ups that are taken through a formal program of development.</a:t>
                      </a:r>
                      <a:endParaRPr lang="en-ZA" sz="1100" dirty="0">
                        <a:solidFill>
                          <a:srgbClr val="002060"/>
                        </a:solidFill>
                        <a:latin typeface="+mj-lt"/>
                      </a:endParaRPr>
                    </a:p>
                  </a:txBody>
                  <a:tcPr marL="76200" marR="76200" marT="38100" marB="38100"/>
                </a:tc>
                <a:tc>
                  <a:txBody>
                    <a:bodyPr/>
                    <a:lstStyle/>
                    <a:p>
                      <a:pPr marL="0" marR="0" lvl="0" indent="0" algn="just" defTabSz="846625" rtl="0" eaLnBrk="1" fontAlgn="auto" latinLnBrk="0" hangingPunct="1">
                        <a:lnSpc>
                          <a:spcPct val="100000"/>
                        </a:lnSpc>
                        <a:spcBef>
                          <a:spcPts val="0"/>
                        </a:spcBef>
                        <a:spcAft>
                          <a:spcPts val="0"/>
                        </a:spcAft>
                        <a:buClrTx/>
                        <a:buSzTx/>
                        <a:buFontTx/>
                        <a:buNone/>
                        <a:tabLst/>
                        <a:defRPr/>
                      </a:pPr>
                      <a:r>
                        <a:rPr lang="en-GB" sz="1100" dirty="0"/>
                        <a:t>Where Small Medium Micro Enterprises (SMMEs) are developed/trained to perform specific type of work there should be a mechanism that allows setting aside of work for the “trained” entities in order to empower start-ups.</a:t>
                      </a:r>
                      <a:endParaRPr lang="en-ZA" sz="1100" dirty="0">
                        <a:solidFill>
                          <a:srgbClr val="002060"/>
                        </a:solidFill>
                        <a:latin typeface="+mj-lt"/>
                      </a:endParaRPr>
                    </a:p>
                  </a:txBody>
                  <a:tcPr marL="76200" marR="76200" marT="38100" marB="38100"/>
                </a:tc>
                <a:extLst>
                  <a:ext uri="{0D108BD9-81ED-4DB2-BD59-A6C34878D82A}">
                    <a16:rowId xmlns:a16="http://schemas.microsoft.com/office/drawing/2014/main" xmlns="" val="113806867"/>
                  </a:ext>
                </a:extLst>
              </a:tr>
              <a:tr h="1358802">
                <a:tc>
                  <a:txBody>
                    <a:bodyPr/>
                    <a:lstStyle/>
                    <a:p>
                      <a:pPr marL="0" marR="0" lvl="0" indent="0" algn="just" defTabSz="846625" rtl="0" eaLnBrk="1" fontAlgn="auto" latinLnBrk="0" hangingPunct="1">
                        <a:lnSpc>
                          <a:spcPct val="100000"/>
                        </a:lnSpc>
                        <a:spcBef>
                          <a:spcPts val="0"/>
                        </a:spcBef>
                        <a:spcAft>
                          <a:spcPts val="0"/>
                        </a:spcAft>
                        <a:buClrTx/>
                        <a:buSzTx/>
                        <a:buFontTx/>
                        <a:buNone/>
                        <a:tabLst/>
                        <a:defRPr/>
                      </a:pPr>
                      <a:r>
                        <a:rPr kumimoji="0" lang="en-ZA" sz="1100" u="none" strike="noStrike" kern="1200" cap="none" spc="0" normalizeH="0" baseline="0" noProof="0" dirty="0">
                          <a:ln>
                            <a:noFill/>
                          </a:ln>
                          <a:effectLst/>
                          <a:uLnTx/>
                          <a:uFillTx/>
                        </a:rPr>
                        <a:t>Legislation Amendment</a:t>
                      </a:r>
                      <a:endParaRPr kumimoji="0" lang="en-ZA" sz="1100" b="0" i="0" u="none" strike="noStrike" kern="1200" cap="none" spc="0" normalizeH="0" baseline="0" noProof="0" dirty="0">
                        <a:ln>
                          <a:noFill/>
                        </a:ln>
                        <a:solidFill>
                          <a:srgbClr val="002060"/>
                        </a:solidFill>
                        <a:effectLst/>
                        <a:uLnTx/>
                        <a:uFillTx/>
                        <a:latin typeface="+mj-lt"/>
                        <a:ea typeface="+mn-ea"/>
                        <a:cs typeface="+mn-cs"/>
                      </a:endParaRPr>
                    </a:p>
                  </a:txBody>
                  <a:tcPr marL="76200" marR="76200" marT="38100" marB="38100"/>
                </a:tc>
                <a:tc>
                  <a:txBody>
                    <a:bodyPr/>
                    <a:lstStyle/>
                    <a:p>
                      <a:pPr algn="just"/>
                      <a:r>
                        <a:rPr lang="en-GB" sz="1100" kern="1200" dirty="0">
                          <a:effectLst/>
                        </a:rPr>
                        <a:t>Direct State Owned Companies</a:t>
                      </a:r>
                      <a:r>
                        <a:rPr lang="en-GB" sz="1100" kern="1200" baseline="0" dirty="0">
                          <a:effectLst/>
                        </a:rPr>
                        <a:t> (SOC)</a:t>
                      </a:r>
                      <a:r>
                        <a:rPr lang="en-GB" sz="1100" kern="1200" dirty="0">
                          <a:effectLst/>
                        </a:rPr>
                        <a:t> to SOC </a:t>
                      </a:r>
                      <a:r>
                        <a:rPr lang="en-GB" sz="1100" kern="1200" dirty="0">
                          <a:solidFill>
                            <a:schemeClr val="tx1"/>
                          </a:solidFill>
                          <a:effectLst/>
                        </a:rPr>
                        <a:t>procurement</a:t>
                      </a:r>
                      <a:r>
                        <a:rPr lang="en-GB" sz="1100" kern="1200" baseline="0" dirty="0">
                          <a:solidFill>
                            <a:schemeClr val="tx1"/>
                          </a:solidFill>
                          <a:effectLst/>
                        </a:rPr>
                        <a:t> </a:t>
                      </a:r>
                      <a:r>
                        <a:rPr lang="en-GB" sz="1100" kern="1200" dirty="0">
                          <a:effectLst/>
                        </a:rPr>
                        <a:t>is not allowed limiting collaboration between </a:t>
                      </a:r>
                      <a:r>
                        <a:rPr lang="en-GB" sz="1100" kern="1200" dirty="0" smtClean="0">
                          <a:effectLst/>
                        </a:rPr>
                        <a:t>SOCs </a:t>
                      </a:r>
                      <a:r>
                        <a:rPr lang="en-GB" sz="1100" kern="1200" dirty="0">
                          <a:effectLst/>
                        </a:rPr>
                        <a:t>in order to advance government objectives. An example is that SITA is not allowed to engage Broadband</a:t>
                      </a:r>
                      <a:r>
                        <a:rPr lang="en-GB" sz="1100" kern="1200" baseline="0" dirty="0">
                          <a:effectLst/>
                        </a:rPr>
                        <a:t> </a:t>
                      </a:r>
                      <a:r>
                        <a:rPr lang="en-GB" sz="1100" kern="1200" dirty="0">
                          <a:effectLst/>
                        </a:rPr>
                        <a:t>Infraco (BBI) directly. Another example is where the Council</a:t>
                      </a:r>
                      <a:r>
                        <a:rPr lang="en-GB" sz="1100" kern="1200" baseline="0" dirty="0">
                          <a:effectLst/>
                        </a:rPr>
                        <a:t> for </a:t>
                      </a:r>
                      <a:r>
                        <a:rPr lang="en-GB" sz="1100" kern="1200" dirty="0">
                          <a:effectLst/>
                        </a:rPr>
                        <a:t>Scientific and Industrial</a:t>
                      </a:r>
                      <a:r>
                        <a:rPr lang="en-GB" sz="1100" kern="1200" baseline="0" dirty="0">
                          <a:effectLst/>
                        </a:rPr>
                        <a:t> </a:t>
                      </a:r>
                      <a:r>
                        <a:rPr lang="en-GB" sz="1100" kern="1200" dirty="0">
                          <a:effectLst/>
                        </a:rPr>
                        <a:t>Research (CSIR) do research and then this research cannot be used without following a tender process. </a:t>
                      </a:r>
                      <a:endParaRPr lang="en-ZA" sz="1100" dirty="0">
                        <a:solidFill>
                          <a:srgbClr val="002060"/>
                        </a:solidFill>
                        <a:latin typeface="+mj-lt"/>
                      </a:endParaRPr>
                    </a:p>
                  </a:txBody>
                  <a:tcPr marL="76200" marR="76200" marT="38100" marB="38100"/>
                </a:tc>
                <a:tc>
                  <a:txBody>
                    <a:bodyPr/>
                    <a:lstStyle/>
                    <a:p>
                      <a:pPr algn="just"/>
                      <a:r>
                        <a:rPr lang="en-GB" sz="1100" kern="1200" dirty="0">
                          <a:effectLst/>
                        </a:rPr>
                        <a:t>A deviation should be added to the list of allowable deviations in order to allow SOC’s to contract each other directly. Especially where these entities are government owned entities. This can be subject to market related services charges.</a:t>
                      </a:r>
                      <a:endParaRPr lang="en-ZA" sz="1100" dirty="0">
                        <a:solidFill>
                          <a:srgbClr val="002060"/>
                        </a:solidFill>
                        <a:latin typeface="+mj-lt"/>
                      </a:endParaRPr>
                    </a:p>
                  </a:txBody>
                  <a:tcPr marL="76200" marR="76200" marT="38100" marB="38100"/>
                </a:tc>
                <a:extLst>
                  <a:ext uri="{0D108BD9-81ED-4DB2-BD59-A6C34878D82A}">
                    <a16:rowId xmlns:a16="http://schemas.microsoft.com/office/drawing/2014/main" xmlns="" val="1083364387"/>
                  </a:ext>
                </a:extLst>
              </a:tr>
              <a:tr h="624036">
                <a:tc>
                  <a:txBody>
                    <a:bodyPr/>
                    <a:lstStyle/>
                    <a:p>
                      <a:pPr marL="0" marR="0" lvl="0" indent="0" algn="just" defTabSz="846625" rtl="0" eaLnBrk="1" fontAlgn="auto" latinLnBrk="0" hangingPunct="1">
                        <a:lnSpc>
                          <a:spcPct val="100000"/>
                        </a:lnSpc>
                        <a:spcBef>
                          <a:spcPts val="0"/>
                        </a:spcBef>
                        <a:spcAft>
                          <a:spcPts val="0"/>
                        </a:spcAft>
                        <a:buClrTx/>
                        <a:buSzTx/>
                        <a:buFontTx/>
                        <a:buNone/>
                        <a:tabLst/>
                        <a:defRPr/>
                      </a:pPr>
                      <a:r>
                        <a:rPr kumimoji="0" lang="en-ZA" sz="1100" u="none" strike="noStrike" kern="1200" cap="none" spc="0" normalizeH="0" baseline="0" noProof="0" dirty="0">
                          <a:ln>
                            <a:noFill/>
                          </a:ln>
                          <a:effectLst/>
                          <a:uLnTx/>
                          <a:uFillTx/>
                        </a:rPr>
                        <a:t>Legislation Amendment</a:t>
                      </a:r>
                      <a:endParaRPr kumimoji="0" lang="en-ZA" sz="1100" b="0" i="0" u="none" strike="noStrike" kern="1200" cap="none" spc="0" normalizeH="0" baseline="0" noProof="0" dirty="0">
                        <a:ln>
                          <a:noFill/>
                        </a:ln>
                        <a:solidFill>
                          <a:srgbClr val="002060"/>
                        </a:solidFill>
                        <a:effectLst/>
                        <a:uLnTx/>
                        <a:uFillTx/>
                        <a:latin typeface="+mj-lt"/>
                        <a:ea typeface="+mn-ea"/>
                        <a:cs typeface="+mn-cs"/>
                      </a:endParaRPr>
                    </a:p>
                  </a:txBody>
                  <a:tcPr marL="76200" marR="76200" marT="38100" marB="38100"/>
                </a:tc>
                <a:tc>
                  <a:txBody>
                    <a:bodyPr/>
                    <a:lstStyle/>
                    <a:p>
                      <a:pPr algn="just"/>
                      <a:r>
                        <a:rPr lang="en-GB" sz="1100" kern="1200" dirty="0">
                          <a:effectLst/>
                        </a:rPr>
                        <a:t>The utilisation of Public Private Partnerships (PPP) as a tool is very onerous resulting in this tool not being optimal. </a:t>
                      </a:r>
                      <a:endParaRPr lang="en-ZA" sz="1100" dirty="0">
                        <a:solidFill>
                          <a:srgbClr val="002060"/>
                        </a:solidFill>
                        <a:latin typeface="+mj-lt"/>
                      </a:endParaRPr>
                    </a:p>
                  </a:txBody>
                  <a:tcPr marL="76200" marR="76200" marT="38100" marB="38100"/>
                </a:tc>
                <a:tc>
                  <a:txBody>
                    <a:bodyPr/>
                    <a:lstStyle/>
                    <a:p>
                      <a:pPr algn="just"/>
                      <a:r>
                        <a:rPr lang="en-GB" sz="1100" kern="1200" dirty="0">
                          <a:effectLst/>
                        </a:rPr>
                        <a:t>Relook and review PPPs as simplify the use of PPP’s to facilitate effective and efficient collaboration between government entities and the private sector.</a:t>
                      </a:r>
                      <a:endParaRPr lang="en-ZA" sz="1100" dirty="0">
                        <a:solidFill>
                          <a:srgbClr val="002060"/>
                        </a:solidFill>
                        <a:latin typeface="+mj-lt"/>
                      </a:endParaRPr>
                    </a:p>
                  </a:txBody>
                  <a:tcPr marL="76200" marR="76200" marT="38100" marB="38100"/>
                </a:tc>
                <a:extLst>
                  <a:ext uri="{0D108BD9-81ED-4DB2-BD59-A6C34878D82A}">
                    <a16:rowId xmlns:a16="http://schemas.microsoft.com/office/drawing/2014/main" xmlns="" val="2951340732"/>
                  </a:ext>
                </a:extLst>
              </a:tr>
              <a:tr h="1259980">
                <a:tc>
                  <a:txBody>
                    <a:bodyPr/>
                    <a:lstStyle/>
                    <a:p>
                      <a:pPr marL="0" marR="0" lvl="0" indent="0" algn="just" defTabSz="846625" rtl="0" eaLnBrk="1" fontAlgn="auto" latinLnBrk="0" hangingPunct="1">
                        <a:lnSpc>
                          <a:spcPct val="100000"/>
                        </a:lnSpc>
                        <a:spcBef>
                          <a:spcPts val="0"/>
                        </a:spcBef>
                        <a:spcAft>
                          <a:spcPts val="0"/>
                        </a:spcAft>
                        <a:buClrTx/>
                        <a:buSzTx/>
                        <a:buFontTx/>
                        <a:buNone/>
                        <a:tabLst/>
                        <a:defRPr/>
                      </a:pPr>
                      <a:r>
                        <a:rPr lang="en-US" sz="1100" dirty="0"/>
                        <a:t>ICT Procurement</a:t>
                      </a:r>
                      <a:endParaRPr lang="en-ZA" sz="1100" b="0" dirty="0">
                        <a:solidFill>
                          <a:srgbClr val="002060"/>
                        </a:solidFill>
                      </a:endParaRPr>
                    </a:p>
                  </a:txBody>
                  <a:tcPr marL="76200" marR="76200" marT="38100" marB="38100"/>
                </a:tc>
                <a:tc>
                  <a:txBody>
                    <a:bodyPr/>
                    <a:lstStyle/>
                    <a:p>
                      <a:pPr algn="just"/>
                      <a:r>
                        <a:rPr lang="en-US" sz="1100" dirty="0"/>
                        <a:t>There is no defined ICT Procurement Framework.</a:t>
                      </a:r>
                      <a:endParaRPr lang="en-ZA" sz="1100" b="0" dirty="0">
                        <a:solidFill>
                          <a:srgbClr val="002060"/>
                        </a:solidFill>
                      </a:endParaRPr>
                    </a:p>
                  </a:txBody>
                  <a:tcPr marL="76200" marR="76200" marT="38100" marB="38100"/>
                </a:tc>
                <a:tc>
                  <a:txBody>
                    <a:bodyPr/>
                    <a:lstStyle/>
                    <a:p>
                      <a:pPr marL="0" marR="0" lvl="0" indent="0" algn="just" defTabSz="846625" rtl="0" eaLnBrk="1" fontAlgn="auto" latinLnBrk="0" hangingPunct="1">
                        <a:lnSpc>
                          <a:spcPct val="100000"/>
                        </a:lnSpc>
                        <a:spcBef>
                          <a:spcPts val="0"/>
                        </a:spcBef>
                        <a:spcAft>
                          <a:spcPts val="0"/>
                        </a:spcAft>
                        <a:buClrTx/>
                        <a:buSzTx/>
                        <a:buFontTx/>
                        <a:buNone/>
                        <a:tabLst/>
                        <a:defRPr/>
                      </a:pPr>
                      <a:r>
                        <a:rPr lang="en-GB" sz="1100" dirty="0"/>
                        <a:t>In order to properly support and advance government objectives for the advancement of SMMEs and B-BBEE it is proposed that and ICT Procurement Framework be developed to deal with specific ICT related procurement issues. ICT procurement create huge opportunities for the advancement of government objectives. However, without a proper ICT Procurement Framework, these objectives will not be achieved.</a:t>
                      </a:r>
                      <a:endParaRPr lang="en-GB" sz="1100" b="0" dirty="0">
                        <a:solidFill>
                          <a:srgbClr val="002060"/>
                        </a:solidFill>
                      </a:endParaRPr>
                    </a:p>
                  </a:txBody>
                  <a:tcPr marL="76200" marR="76200" marT="38100" marB="38100"/>
                </a:tc>
                <a:extLst>
                  <a:ext uri="{0D108BD9-81ED-4DB2-BD59-A6C34878D82A}">
                    <a16:rowId xmlns:a16="http://schemas.microsoft.com/office/drawing/2014/main" xmlns="" val="4060324168"/>
                  </a:ext>
                </a:extLst>
              </a:tr>
            </a:tbl>
          </a:graphicData>
        </a:graphic>
      </p:graphicFrame>
    </p:spTree>
    <p:extLst>
      <p:ext uri="{BB962C8B-B14F-4D97-AF65-F5344CB8AC3E}">
        <p14:creationId xmlns:p14="http://schemas.microsoft.com/office/powerpoint/2010/main" xmlns="" val="4042827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629" y="0"/>
            <a:ext cx="7619999" cy="400110"/>
          </a:xfrm>
          <a:prstGeom prst="rect">
            <a:avLst/>
          </a:prstGeom>
        </p:spPr>
        <p:txBody>
          <a:bodyPr wrap="square">
            <a:spAutoFit/>
          </a:bodyPr>
          <a:lstStyle/>
          <a:p>
            <a:r>
              <a:rPr lang="en-ZA" sz="2000" b="1" dirty="0">
                <a:solidFill>
                  <a:srgbClr val="0E1B8D"/>
                </a:solidFill>
                <a:cs typeface="Segoe UI Semibold" panose="020B0702040204020203" pitchFamily="34" charset="0"/>
              </a:rPr>
              <a:t>Legislative Challenges and Required Intervention </a:t>
            </a:r>
            <a:endParaRPr lang="en-US" sz="2000" b="1" dirty="0">
              <a:solidFill>
                <a:srgbClr val="0E1B8D"/>
              </a:solidFill>
              <a:cs typeface="Segoe UI Semibold" panose="020B0702040204020203" pitchFamily="34" charset="0"/>
            </a:endParaRPr>
          </a:p>
        </p:txBody>
      </p:sp>
      <p:graphicFrame>
        <p:nvGraphicFramePr>
          <p:cNvPr id="5" name="Table 4">
            <a:extLst>
              <a:ext uri="{FF2B5EF4-FFF2-40B4-BE49-F238E27FC236}">
                <a16:creationId xmlns:a16="http://schemas.microsoft.com/office/drawing/2014/main" xmlns="" id="{2B419910-39DA-4171-9683-0D8C3563C0D6}"/>
              </a:ext>
            </a:extLst>
          </p:cNvPr>
          <p:cNvGraphicFramePr>
            <a:graphicFrameLocks noGrp="1"/>
          </p:cNvGraphicFramePr>
          <p:nvPr>
            <p:extLst>
              <p:ext uri="{D42A27DB-BD31-4B8C-83A1-F6EECF244321}">
                <p14:modId xmlns:p14="http://schemas.microsoft.com/office/powerpoint/2010/main" xmlns="" val="1638163964"/>
              </p:ext>
            </p:extLst>
          </p:nvPr>
        </p:nvGraphicFramePr>
        <p:xfrm>
          <a:off x="255464" y="468541"/>
          <a:ext cx="9577064" cy="4777826"/>
        </p:xfrm>
        <a:graphic>
          <a:graphicData uri="http://schemas.openxmlformats.org/drawingml/2006/table">
            <a:tbl>
              <a:tblPr firstRow="1" bandRow="1">
                <a:tableStyleId>{B301B821-A1FF-4177-AEE7-76D212191A09}</a:tableStyleId>
              </a:tblPr>
              <a:tblGrid>
                <a:gridCol w="2074727">
                  <a:extLst>
                    <a:ext uri="{9D8B030D-6E8A-4147-A177-3AD203B41FA5}">
                      <a16:colId xmlns:a16="http://schemas.microsoft.com/office/drawing/2014/main" xmlns="" val="2492988264"/>
                    </a:ext>
                  </a:extLst>
                </a:gridCol>
                <a:gridCol w="3465464">
                  <a:extLst>
                    <a:ext uri="{9D8B030D-6E8A-4147-A177-3AD203B41FA5}">
                      <a16:colId xmlns:a16="http://schemas.microsoft.com/office/drawing/2014/main" xmlns="" val="3602763630"/>
                    </a:ext>
                  </a:extLst>
                </a:gridCol>
                <a:gridCol w="4036873">
                  <a:extLst>
                    <a:ext uri="{9D8B030D-6E8A-4147-A177-3AD203B41FA5}">
                      <a16:colId xmlns:a16="http://schemas.microsoft.com/office/drawing/2014/main" xmlns="" val="2814755321"/>
                    </a:ext>
                  </a:extLst>
                </a:gridCol>
              </a:tblGrid>
              <a:tr h="246477">
                <a:tc>
                  <a:txBody>
                    <a:bodyPr/>
                    <a:lstStyle/>
                    <a:p>
                      <a:r>
                        <a:rPr lang="en-US" sz="1200" dirty="0"/>
                        <a:t>Category</a:t>
                      </a:r>
                      <a:endParaRPr lang="en-ZA" sz="1200" b="0" dirty="0">
                        <a:solidFill>
                          <a:srgbClr val="002060"/>
                        </a:solidFill>
                      </a:endParaRPr>
                    </a:p>
                  </a:txBody>
                  <a:tcPr marL="76200" marR="76200" marT="38100" marB="38100"/>
                </a:tc>
                <a:tc>
                  <a:txBody>
                    <a:bodyPr/>
                    <a:lstStyle/>
                    <a:p>
                      <a:r>
                        <a:rPr lang="en-US" sz="1200" dirty="0"/>
                        <a:t>Challenge</a:t>
                      </a:r>
                      <a:endParaRPr lang="en-ZA" sz="1200" b="0" dirty="0">
                        <a:solidFill>
                          <a:srgbClr val="002060"/>
                        </a:solidFill>
                      </a:endParaRPr>
                    </a:p>
                  </a:txBody>
                  <a:tcPr marL="76200" marR="76200" marT="38100" marB="38100"/>
                </a:tc>
                <a:tc>
                  <a:txBody>
                    <a:bodyPr/>
                    <a:lstStyle/>
                    <a:p>
                      <a:r>
                        <a:rPr lang="en-US" sz="1200" dirty="0"/>
                        <a:t>Required interventions</a:t>
                      </a:r>
                      <a:endParaRPr lang="en-ZA" sz="1200" b="0" dirty="0">
                        <a:solidFill>
                          <a:srgbClr val="002060"/>
                        </a:solidFill>
                      </a:endParaRPr>
                    </a:p>
                  </a:txBody>
                  <a:tcPr marL="76200" marR="76200" marT="38100" marB="38100"/>
                </a:tc>
                <a:extLst>
                  <a:ext uri="{0D108BD9-81ED-4DB2-BD59-A6C34878D82A}">
                    <a16:rowId xmlns:a16="http://schemas.microsoft.com/office/drawing/2014/main" xmlns="" val="120373720"/>
                  </a:ext>
                </a:extLst>
              </a:tr>
              <a:tr h="1087399">
                <a:tc>
                  <a:txBody>
                    <a:bodyPr/>
                    <a:lstStyle/>
                    <a:p>
                      <a:pPr marL="0" marR="0" lvl="0" indent="0" algn="l" defTabSz="846625" rtl="0" eaLnBrk="1" fontAlgn="auto" latinLnBrk="0" hangingPunct="1">
                        <a:lnSpc>
                          <a:spcPct val="100000"/>
                        </a:lnSpc>
                        <a:spcBef>
                          <a:spcPts val="0"/>
                        </a:spcBef>
                        <a:spcAft>
                          <a:spcPts val="0"/>
                        </a:spcAft>
                        <a:buClrTx/>
                        <a:buSzTx/>
                        <a:buFontTx/>
                        <a:buNone/>
                        <a:tabLst/>
                        <a:defRPr/>
                      </a:pPr>
                      <a:r>
                        <a:rPr lang="en-US" sz="1100" dirty="0"/>
                        <a:t>Financial Management  by government departments</a:t>
                      </a:r>
                      <a:endParaRPr kumimoji="0" lang="en-ZA" sz="1100" b="0" i="0" u="none" strike="noStrike" kern="1200" cap="none" spc="0" normalizeH="0" baseline="0" noProof="0" dirty="0">
                        <a:ln>
                          <a:noFill/>
                        </a:ln>
                        <a:solidFill>
                          <a:srgbClr val="002060"/>
                        </a:solidFill>
                        <a:effectLst/>
                        <a:uLnTx/>
                        <a:uFillTx/>
                        <a:latin typeface="Calibri Light"/>
                        <a:ea typeface="+mn-ea"/>
                        <a:cs typeface="+mn-cs"/>
                      </a:endParaRPr>
                    </a:p>
                  </a:txBody>
                  <a:tcPr marL="76200" marR="76200" marT="38100" marB="38100"/>
                </a:tc>
                <a:tc>
                  <a:txBody>
                    <a:bodyPr/>
                    <a:lstStyle/>
                    <a:p>
                      <a:pPr algn="just"/>
                      <a:r>
                        <a:rPr lang="en-US" sz="1100" dirty="0"/>
                        <a:t>The settling of SITA invoices by government departments is often a year behind. An example is where the services rendered by SITA in the FY 2017/18 are paid by departments using the FY 2018/19 budget.</a:t>
                      </a:r>
                      <a:endParaRPr lang="en-ZA" sz="1100" b="0" dirty="0">
                        <a:solidFill>
                          <a:srgbClr val="002060"/>
                        </a:solidFill>
                      </a:endParaRPr>
                    </a:p>
                  </a:txBody>
                  <a:tcPr marL="76200" marR="76200" marT="38100" marB="38100"/>
                </a:tc>
                <a:tc>
                  <a:txBody>
                    <a:bodyPr/>
                    <a:lstStyle/>
                    <a:p>
                      <a:pPr marL="0" marR="0" lvl="0" indent="0" algn="just" defTabSz="846625" rtl="0" eaLnBrk="1" fontAlgn="auto" latinLnBrk="0" hangingPunct="1">
                        <a:lnSpc>
                          <a:spcPct val="100000"/>
                        </a:lnSpc>
                        <a:spcBef>
                          <a:spcPts val="0"/>
                        </a:spcBef>
                        <a:spcAft>
                          <a:spcPts val="0"/>
                        </a:spcAft>
                        <a:buClrTx/>
                        <a:buSzTx/>
                        <a:buFontTx/>
                        <a:buNone/>
                        <a:tabLst/>
                        <a:defRPr/>
                      </a:pPr>
                      <a:r>
                        <a:rPr lang="en-US" sz="1100" dirty="0"/>
                        <a:t>Government departments must align their budget for the Financial Year where they will be consuming services from SITA so as not to negatively impact SITA’s sustainability.</a:t>
                      </a:r>
                      <a:endParaRPr lang="en-ZA" sz="1100" b="0" dirty="0">
                        <a:solidFill>
                          <a:srgbClr val="002060"/>
                        </a:solidFill>
                      </a:endParaRPr>
                    </a:p>
                  </a:txBody>
                  <a:tcPr marL="76200" marR="76200" marT="38100" marB="38100"/>
                </a:tc>
                <a:extLst>
                  <a:ext uri="{0D108BD9-81ED-4DB2-BD59-A6C34878D82A}">
                    <a16:rowId xmlns:a16="http://schemas.microsoft.com/office/drawing/2014/main" xmlns="" val="113806867"/>
                  </a:ext>
                </a:extLst>
              </a:tr>
              <a:tr h="918248">
                <a:tc>
                  <a:txBody>
                    <a:bodyPr/>
                    <a:lstStyle/>
                    <a:p>
                      <a:pPr marL="0" marR="0" lvl="0" indent="0" algn="l" defTabSz="846625" rtl="0" eaLnBrk="1" fontAlgn="auto" latinLnBrk="0" hangingPunct="1">
                        <a:lnSpc>
                          <a:spcPct val="100000"/>
                        </a:lnSpc>
                        <a:spcBef>
                          <a:spcPts val="0"/>
                        </a:spcBef>
                        <a:spcAft>
                          <a:spcPts val="0"/>
                        </a:spcAft>
                        <a:buClrTx/>
                        <a:buSzTx/>
                        <a:buFontTx/>
                        <a:buNone/>
                        <a:tabLst/>
                        <a:defRPr/>
                      </a:pPr>
                      <a:r>
                        <a:rPr lang="en-US" sz="1100" dirty="0"/>
                        <a:t>Financial Management  by government departments</a:t>
                      </a:r>
                      <a:endParaRPr kumimoji="0" lang="en-ZA" sz="1100" u="none" strike="noStrike" kern="1200" cap="none" spc="0" normalizeH="0" baseline="0" noProof="0" dirty="0">
                        <a:ln>
                          <a:noFill/>
                        </a:ln>
                        <a:effectLst/>
                        <a:uLnTx/>
                        <a:uFillTx/>
                      </a:endParaRPr>
                    </a:p>
                    <a:p>
                      <a:pPr algn="l"/>
                      <a:endParaRPr lang="en-ZA" sz="1100" dirty="0">
                        <a:solidFill>
                          <a:srgbClr val="002060"/>
                        </a:solidFill>
                      </a:endParaRPr>
                    </a:p>
                  </a:txBody>
                  <a:tcPr marL="76200" marR="76200" marT="38100" marB="38100"/>
                </a:tc>
                <a:tc>
                  <a:txBody>
                    <a:bodyPr/>
                    <a:lstStyle/>
                    <a:p>
                      <a:pPr algn="just"/>
                      <a:r>
                        <a:rPr lang="en-US" sz="1100" dirty="0"/>
                        <a:t>Government departments normally request delivery of services where SITA is expected  to invest huge sums of upfront capital, and later take time to pay SITA for the rendered services.</a:t>
                      </a:r>
                      <a:endParaRPr lang="en-ZA" sz="1100" b="0" dirty="0">
                        <a:solidFill>
                          <a:srgbClr val="002060"/>
                        </a:solidFill>
                      </a:endParaRPr>
                    </a:p>
                  </a:txBody>
                  <a:tcPr marL="76200" marR="76200" marT="38100" marB="38100"/>
                </a:tc>
                <a:tc>
                  <a:txBody>
                    <a:bodyPr/>
                    <a:lstStyle/>
                    <a:p>
                      <a:pPr algn="just"/>
                      <a:r>
                        <a:rPr lang="en-US" sz="1100" dirty="0"/>
                        <a:t>Government departments must align their budgets with their defined demand.</a:t>
                      </a:r>
                      <a:endParaRPr lang="en-ZA" sz="1100" b="0" dirty="0">
                        <a:solidFill>
                          <a:srgbClr val="002060"/>
                        </a:solidFill>
                      </a:endParaRPr>
                    </a:p>
                  </a:txBody>
                  <a:tcPr marL="76200" marR="76200" marT="38100" marB="38100"/>
                </a:tc>
                <a:extLst>
                  <a:ext uri="{0D108BD9-81ED-4DB2-BD59-A6C34878D82A}">
                    <a16:rowId xmlns:a16="http://schemas.microsoft.com/office/drawing/2014/main" xmlns="" val="1083364387"/>
                  </a:ext>
                </a:extLst>
              </a:tr>
              <a:tr h="749097">
                <a:tc>
                  <a:txBody>
                    <a:bodyPr/>
                    <a:lstStyle/>
                    <a:p>
                      <a:pPr marL="0" marR="0" lvl="0" indent="0" algn="l" defTabSz="846625" rtl="0" eaLnBrk="1" fontAlgn="auto" latinLnBrk="0" hangingPunct="1">
                        <a:lnSpc>
                          <a:spcPct val="100000"/>
                        </a:lnSpc>
                        <a:spcBef>
                          <a:spcPts val="0"/>
                        </a:spcBef>
                        <a:spcAft>
                          <a:spcPts val="0"/>
                        </a:spcAft>
                        <a:buClrTx/>
                        <a:buSzTx/>
                        <a:buFontTx/>
                        <a:buNone/>
                        <a:tabLst/>
                        <a:defRPr/>
                      </a:pPr>
                      <a:r>
                        <a:rPr lang="en-ZA" sz="1100" dirty="0"/>
                        <a:t>Centralised government ICT Spend</a:t>
                      </a:r>
                      <a:r>
                        <a:rPr kumimoji="0" lang="en-ZA" sz="1100" u="none" strike="noStrike" kern="1200" cap="none" spc="0" normalizeH="0" baseline="0" noProof="0" dirty="0">
                          <a:ln>
                            <a:noFill/>
                          </a:ln>
                          <a:effectLst/>
                          <a:uLnTx/>
                          <a:uFillTx/>
                        </a:rPr>
                        <a:t> for transversal offering</a:t>
                      </a:r>
                      <a:endParaRPr lang="en-ZA" sz="1100" dirty="0">
                        <a:solidFill>
                          <a:srgbClr val="002060"/>
                        </a:solidFill>
                      </a:endParaRPr>
                    </a:p>
                  </a:txBody>
                  <a:tcPr marL="76200" marR="76200" marT="38100" marB="38100"/>
                </a:tc>
                <a:tc>
                  <a:txBody>
                    <a:bodyPr/>
                    <a:lstStyle/>
                    <a:p>
                      <a:pPr algn="just"/>
                      <a:r>
                        <a:rPr lang="en-US" sz="1100" dirty="0"/>
                        <a:t>Currently funds for transversal offering still sit with individual departments which makes it difficult for government to enjoy the benefit of “economies of scale”</a:t>
                      </a:r>
                      <a:endParaRPr lang="en-ZA" sz="1100" b="0" dirty="0">
                        <a:solidFill>
                          <a:srgbClr val="002060"/>
                        </a:solidFill>
                      </a:endParaRPr>
                    </a:p>
                  </a:txBody>
                  <a:tcPr marL="76200" marR="76200" marT="38100" marB="38100"/>
                </a:tc>
                <a:tc>
                  <a:txBody>
                    <a:bodyPr/>
                    <a:lstStyle/>
                    <a:p>
                      <a:pPr algn="just"/>
                      <a:r>
                        <a:rPr lang="en-US" sz="1100" dirty="0"/>
                        <a:t>The ICT spend for transversal offerings must be centralized (e.g. within National Treasury) and invoices/billing for such offerings be settled from a central fund for the rest of the public service.</a:t>
                      </a:r>
                      <a:endParaRPr lang="en-ZA" sz="1100" b="0" dirty="0">
                        <a:solidFill>
                          <a:srgbClr val="002060"/>
                        </a:solidFill>
                      </a:endParaRPr>
                    </a:p>
                  </a:txBody>
                  <a:tcPr marL="76200" marR="76200" marT="38100" marB="38100"/>
                </a:tc>
                <a:extLst>
                  <a:ext uri="{0D108BD9-81ED-4DB2-BD59-A6C34878D82A}">
                    <a16:rowId xmlns:a16="http://schemas.microsoft.com/office/drawing/2014/main" xmlns="" val="2951340732"/>
                  </a:ext>
                </a:extLst>
              </a:tr>
              <a:tr h="1764002">
                <a:tc>
                  <a:txBody>
                    <a:bodyPr/>
                    <a:lstStyle/>
                    <a:p>
                      <a:pPr marL="0" marR="0" lvl="0" indent="0" algn="l" defTabSz="846625" rtl="0" eaLnBrk="1" fontAlgn="auto" latinLnBrk="0" hangingPunct="1">
                        <a:lnSpc>
                          <a:spcPct val="100000"/>
                        </a:lnSpc>
                        <a:spcBef>
                          <a:spcPts val="0"/>
                        </a:spcBef>
                        <a:spcAft>
                          <a:spcPts val="0"/>
                        </a:spcAft>
                        <a:buClrTx/>
                        <a:buSzTx/>
                        <a:buFontTx/>
                        <a:buNone/>
                        <a:tabLst/>
                        <a:defRPr/>
                      </a:pPr>
                      <a:r>
                        <a:rPr lang="en-US" sz="1100" dirty="0"/>
                        <a:t>Unsuccessful engagements with the SSA</a:t>
                      </a:r>
                      <a:endParaRPr lang="en-ZA" sz="1100" dirty="0">
                        <a:solidFill>
                          <a:srgbClr val="002060"/>
                        </a:solidFill>
                      </a:endParaRPr>
                    </a:p>
                  </a:txBody>
                  <a:tcPr marL="76200" marR="76200" marT="38100" marB="38100"/>
                </a:tc>
                <a:tc>
                  <a:txBody>
                    <a:bodyPr/>
                    <a:lstStyle/>
                    <a:p>
                      <a:pPr algn="just"/>
                      <a:r>
                        <a:rPr lang="en-US" sz="1100" dirty="0"/>
                        <a:t>SITA is in a process of implementing a government cloud infrastructure where security issues relating to data sovereignty, data residency, and data privacy need to be addressed. From the state’s security perspective, controls around these issues require input and endorsement by the State Security Agency (SSA). All the attempts made by SITA to engage SSA were unsuccessful.</a:t>
                      </a:r>
                      <a:endParaRPr lang="en-ZA" sz="1100" b="0" dirty="0">
                        <a:solidFill>
                          <a:srgbClr val="002060"/>
                        </a:solidFill>
                      </a:endParaRPr>
                    </a:p>
                  </a:txBody>
                  <a:tcPr marL="76200" marR="76200" marT="38100" marB="38100"/>
                </a:tc>
                <a:tc>
                  <a:txBody>
                    <a:bodyPr/>
                    <a:lstStyle/>
                    <a:p>
                      <a:pPr algn="just"/>
                      <a:r>
                        <a:rPr lang="en-US" sz="1100" dirty="0"/>
                        <a:t>As the SSA is a critical stakeholder when it comes to cloud infrastructure implementation, the SITA/SSA collaboration in this journey is required.</a:t>
                      </a:r>
                      <a:endParaRPr lang="en-ZA" sz="1100" b="0" dirty="0">
                        <a:solidFill>
                          <a:srgbClr val="002060"/>
                        </a:solidFill>
                      </a:endParaRPr>
                    </a:p>
                  </a:txBody>
                  <a:tcPr marL="76200" marR="76200" marT="38100" marB="38100"/>
                </a:tc>
                <a:extLst>
                  <a:ext uri="{0D108BD9-81ED-4DB2-BD59-A6C34878D82A}">
                    <a16:rowId xmlns:a16="http://schemas.microsoft.com/office/drawing/2014/main" xmlns="" val="1670362039"/>
                  </a:ext>
                </a:extLst>
              </a:tr>
            </a:tbl>
          </a:graphicData>
        </a:graphic>
      </p:graphicFrame>
    </p:spTree>
    <p:extLst>
      <p:ext uri="{BB962C8B-B14F-4D97-AF65-F5344CB8AC3E}">
        <p14:creationId xmlns:p14="http://schemas.microsoft.com/office/powerpoint/2010/main" xmlns="" val="1339492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78" y="265212"/>
            <a:ext cx="9720000" cy="420628"/>
          </a:xfrm>
        </p:spPr>
        <p:txBody>
          <a:bodyPr wrap="square">
            <a:spAutoFit/>
          </a:bodyPr>
          <a:lstStyle/>
          <a:p>
            <a:pPr defTabSz="914400"/>
            <a:r>
              <a:rPr lang="en-ZA" sz="3200" baseline="30000" dirty="0">
                <a:solidFill>
                  <a:schemeClr val="tx2"/>
                </a:solidFill>
                <a:ea typeface="+mn-ea"/>
              </a:rPr>
              <a:t>Content</a:t>
            </a:r>
          </a:p>
        </p:txBody>
      </p:sp>
      <p:pic>
        <p:nvPicPr>
          <p:cNvPr id="5" name="Picture 3"/>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tretch>
            <a:fillRect/>
          </a:stretch>
        </p:blipFill>
        <p:spPr>
          <a:xfrm>
            <a:off x="183456" y="896300"/>
            <a:ext cx="3384376" cy="3731780"/>
          </a:xfrm>
        </p:spPr>
      </p:pic>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xmlns="" val="1274194883"/>
              </p:ext>
            </p:extLst>
          </p:nvPr>
        </p:nvGraphicFramePr>
        <p:xfrm>
          <a:off x="3536448" y="409228"/>
          <a:ext cx="5616624" cy="465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67788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456" y="121196"/>
            <a:ext cx="7619999" cy="420628"/>
          </a:xfrm>
          <a:prstGeom prst="rect">
            <a:avLst/>
          </a:prstGeom>
        </p:spPr>
        <p:txBody>
          <a:bodyPr wrap="square">
            <a:spAutoFit/>
          </a:bodyPr>
          <a:lstStyle/>
          <a:p>
            <a:r>
              <a:rPr lang="en-ZA" sz="3200" b="1" baseline="30000" dirty="0">
                <a:solidFill>
                  <a:schemeClr val="tx2"/>
                </a:solidFill>
                <a:latin typeface="+mj-lt"/>
              </a:rPr>
              <a:t>Legislative Challenges and Required Intervention </a:t>
            </a:r>
            <a:endParaRPr lang="en-US" sz="3200" b="1" baseline="30000" dirty="0">
              <a:solidFill>
                <a:schemeClr val="tx2"/>
              </a:solidFill>
              <a:latin typeface="+mj-lt"/>
            </a:endParaRPr>
          </a:p>
        </p:txBody>
      </p:sp>
      <p:graphicFrame>
        <p:nvGraphicFramePr>
          <p:cNvPr id="5" name="Table 4">
            <a:extLst>
              <a:ext uri="{FF2B5EF4-FFF2-40B4-BE49-F238E27FC236}">
                <a16:creationId xmlns:a16="http://schemas.microsoft.com/office/drawing/2014/main" xmlns="" id="{2B419910-39DA-4171-9683-0D8C3563C0D6}"/>
              </a:ext>
            </a:extLst>
          </p:cNvPr>
          <p:cNvGraphicFramePr>
            <a:graphicFrameLocks noGrp="1"/>
          </p:cNvGraphicFramePr>
          <p:nvPr>
            <p:extLst>
              <p:ext uri="{D42A27DB-BD31-4B8C-83A1-F6EECF244321}">
                <p14:modId xmlns:p14="http://schemas.microsoft.com/office/powerpoint/2010/main" xmlns="" val="3602411100"/>
              </p:ext>
            </p:extLst>
          </p:nvPr>
        </p:nvGraphicFramePr>
        <p:xfrm>
          <a:off x="183456" y="370676"/>
          <a:ext cx="9793088" cy="4991580"/>
        </p:xfrm>
        <a:graphic>
          <a:graphicData uri="http://schemas.openxmlformats.org/drawingml/2006/table">
            <a:tbl>
              <a:tblPr firstRow="1" bandRow="1">
                <a:tableStyleId>{B301B821-A1FF-4177-AEE7-76D212191A09}</a:tableStyleId>
              </a:tblPr>
              <a:tblGrid>
                <a:gridCol w="1645239">
                  <a:extLst>
                    <a:ext uri="{9D8B030D-6E8A-4147-A177-3AD203B41FA5}">
                      <a16:colId xmlns:a16="http://schemas.microsoft.com/office/drawing/2014/main" xmlns="" val="2492988264"/>
                    </a:ext>
                  </a:extLst>
                </a:gridCol>
                <a:gridCol w="3995580">
                  <a:extLst>
                    <a:ext uri="{9D8B030D-6E8A-4147-A177-3AD203B41FA5}">
                      <a16:colId xmlns:a16="http://schemas.microsoft.com/office/drawing/2014/main" xmlns="" val="3602763630"/>
                    </a:ext>
                  </a:extLst>
                </a:gridCol>
                <a:gridCol w="4152269">
                  <a:extLst>
                    <a:ext uri="{9D8B030D-6E8A-4147-A177-3AD203B41FA5}">
                      <a16:colId xmlns:a16="http://schemas.microsoft.com/office/drawing/2014/main" xmlns="" val="2814755321"/>
                    </a:ext>
                  </a:extLst>
                </a:gridCol>
              </a:tblGrid>
              <a:tr h="225593">
                <a:tc>
                  <a:txBody>
                    <a:bodyPr/>
                    <a:lstStyle/>
                    <a:p>
                      <a:pPr algn="l"/>
                      <a:r>
                        <a:rPr lang="en-US" sz="1200" b="1" dirty="0"/>
                        <a:t>Category</a:t>
                      </a:r>
                      <a:endParaRPr lang="en-ZA" sz="1200" b="1" dirty="0">
                        <a:solidFill>
                          <a:srgbClr val="002060"/>
                        </a:solidFill>
                      </a:endParaRPr>
                    </a:p>
                  </a:txBody>
                  <a:tcPr marL="76200" marR="76200" marT="38100" marB="38100"/>
                </a:tc>
                <a:tc>
                  <a:txBody>
                    <a:bodyPr/>
                    <a:lstStyle/>
                    <a:p>
                      <a:pPr algn="l"/>
                      <a:r>
                        <a:rPr lang="en-US" sz="1200" b="1" dirty="0"/>
                        <a:t>Challenge</a:t>
                      </a:r>
                      <a:endParaRPr lang="en-ZA" sz="1200" b="1" dirty="0">
                        <a:solidFill>
                          <a:srgbClr val="002060"/>
                        </a:solidFill>
                      </a:endParaRPr>
                    </a:p>
                  </a:txBody>
                  <a:tcPr marL="76200" marR="76200" marT="38100" marB="38100"/>
                </a:tc>
                <a:tc>
                  <a:txBody>
                    <a:bodyPr/>
                    <a:lstStyle/>
                    <a:p>
                      <a:pPr algn="l"/>
                      <a:r>
                        <a:rPr lang="en-US" sz="1200" b="1" dirty="0"/>
                        <a:t>Required interventions</a:t>
                      </a:r>
                      <a:endParaRPr lang="en-ZA" sz="1200" b="1" dirty="0">
                        <a:solidFill>
                          <a:srgbClr val="002060"/>
                        </a:solidFill>
                      </a:endParaRPr>
                    </a:p>
                  </a:txBody>
                  <a:tcPr marL="76200" marR="76200" marT="38100" marB="38100"/>
                </a:tc>
                <a:extLst>
                  <a:ext uri="{0D108BD9-81ED-4DB2-BD59-A6C34878D82A}">
                    <a16:rowId xmlns:a16="http://schemas.microsoft.com/office/drawing/2014/main" xmlns="" val="120373720"/>
                  </a:ext>
                </a:extLst>
              </a:tr>
              <a:tr h="1688775">
                <a:tc>
                  <a:txBody>
                    <a:bodyPr/>
                    <a:lstStyle/>
                    <a:p>
                      <a:pPr marL="0" marR="0" lvl="0" indent="0" algn="just" defTabSz="846625" rtl="0" eaLnBrk="1" fontAlgn="auto" latinLnBrk="0" hangingPunct="1">
                        <a:lnSpc>
                          <a:spcPct val="100000"/>
                        </a:lnSpc>
                        <a:spcBef>
                          <a:spcPts val="0"/>
                        </a:spcBef>
                        <a:spcAft>
                          <a:spcPts val="0"/>
                        </a:spcAft>
                        <a:buClrTx/>
                        <a:buSzTx/>
                        <a:buFontTx/>
                        <a:buNone/>
                        <a:tabLst/>
                        <a:defRPr/>
                      </a:pPr>
                      <a:r>
                        <a:rPr kumimoji="0" lang="en-ZA" sz="1100" u="none" strike="noStrike" kern="1200" cap="none" spc="0" normalizeH="0" baseline="0" noProof="0" dirty="0">
                          <a:ln>
                            <a:noFill/>
                          </a:ln>
                          <a:effectLst/>
                          <a:uLnTx/>
                          <a:uFillTx/>
                        </a:rPr>
                        <a:t>Legislation Amendment</a:t>
                      </a:r>
                      <a:endParaRPr kumimoji="0" lang="en-ZA" sz="1100" b="0" i="0" u="none" strike="noStrike" kern="1200" cap="none" spc="0" normalizeH="0" baseline="0" noProof="0" dirty="0">
                        <a:ln>
                          <a:noFill/>
                        </a:ln>
                        <a:solidFill>
                          <a:srgbClr val="002060"/>
                        </a:solidFill>
                        <a:effectLst/>
                        <a:uLnTx/>
                        <a:uFillTx/>
                        <a:latin typeface="+mn-lt"/>
                        <a:ea typeface="+mn-ea"/>
                        <a:cs typeface="+mn-cs"/>
                      </a:endParaRPr>
                    </a:p>
                  </a:txBody>
                  <a:tcPr marL="76200" marR="76200" marT="38100" marB="38100"/>
                </a:tc>
                <a:tc>
                  <a:txBody>
                    <a:bodyPr/>
                    <a:lstStyle/>
                    <a:p>
                      <a:pPr marL="0" marR="0" indent="0" algn="just" defTabSz="846625" rtl="0" eaLnBrk="1" fontAlgn="auto" latinLnBrk="0" hangingPunct="1">
                        <a:lnSpc>
                          <a:spcPct val="100000"/>
                        </a:lnSpc>
                        <a:spcBef>
                          <a:spcPts val="0"/>
                        </a:spcBef>
                        <a:spcAft>
                          <a:spcPts val="0"/>
                        </a:spcAft>
                        <a:buClrTx/>
                        <a:buSzTx/>
                        <a:buFontTx/>
                        <a:buNone/>
                        <a:tabLst/>
                        <a:defRPr/>
                      </a:pPr>
                      <a:r>
                        <a:rPr lang="en-ZA" sz="1100" dirty="0"/>
                        <a:t>SITA Bill memorandum of incorporation pursues two basic business principles with the establishment of SITA, namely, the opportunities to increase efficiency by pooling resources and the opportunities to reduce costs and improve service delivery to the public. For these to be achieved, government departments were to incorporate their IT functions into SITA after the four inaugural departments who did so at the establishment of SITA. To date only seventeen government have incorporated their IT function into SITA making it challenging for the Agency to fulfil the objectives defined by the PRC.</a:t>
                      </a:r>
                      <a:endParaRPr lang="en-US" sz="1100" dirty="0"/>
                    </a:p>
                  </a:txBody>
                  <a:tcPr marL="76200" marR="76200" marT="38100" marB="38100"/>
                </a:tc>
                <a:tc>
                  <a:txBody>
                    <a:bodyPr/>
                    <a:lstStyle/>
                    <a:p>
                      <a:pPr marL="0" marR="0" lvl="0" indent="0" algn="just" defTabSz="846625" rtl="0" eaLnBrk="1" fontAlgn="auto" latinLnBrk="0" hangingPunct="1">
                        <a:lnSpc>
                          <a:spcPct val="100000"/>
                        </a:lnSpc>
                        <a:spcBef>
                          <a:spcPts val="0"/>
                        </a:spcBef>
                        <a:spcAft>
                          <a:spcPts val="0"/>
                        </a:spcAft>
                        <a:buClrTx/>
                        <a:buSzTx/>
                        <a:buFontTx/>
                        <a:buNone/>
                        <a:tabLst/>
                        <a:defRPr/>
                      </a:pPr>
                      <a:r>
                        <a:rPr lang="en-ZA" sz="1100" b="0" dirty="0">
                          <a:solidFill>
                            <a:schemeClr val="dk1"/>
                          </a:solidFill>
                        </a:rPr>
                        <a:t>Enforce</a:t>
                      </a:r>
                      <a:r>
                        <a:rPr lang="en-ZA" sz="1100" b="0" baseline="0" dirty="0">
                          <a:solidFill>
                            <a:schemeClr val="dk1"/>
                          </a:solidFill>
                        </a:rPr>
                        <a:t> the incorporation intent, assess the impact and contract with government to implement on a phased approach </a:t>
                      </a:r>
                      <a:endParaRPr lang="en-ZA" sz="1100" b="0" dirty="0">
                        <a:solidFill>
                          <a:srgbClr val="002060"/>
                        </a:solidFill>
                      </a:endParaRPr>
                    </a:p>
                  </a:txBody>
                  <a:tcPr marL="76200" marR="76200" marT="38100" marB="38100"/>
                </a:tc>
                <a:extLst>
                  <a:ext uri="{0D108BD9-81ED-4DB2-BD59-A6C34878D82A}">
                    <a16:rowId xmlns:a16="http://schemas.microsoft.com/office/drawing/2014/main" xmlns="" val="113806867"/>
                  </a:ext>
                </a:extLst>
              </a:tr>
              <a:tr h="807675">
                <a:tc>
                  <a:txBody>
                    <a:bodyPr/>
                    <a:lstStyle/>
                    <a:p>
                      <a:pPr marL="0" marR="0" lvl="0" indent="0" algn="just" defTabSz="846625" rtl="0" eaLnBrk="1" fontAlgn="auto" latinLnBrk="0" hangingPunct="1">
                        <a:lnSpc>
                          <a:spcPct val="100000"/>
                        </a:lnSpc>
                        <a:spcBef>
                          <a:spcPts val="0"/>
                        </a:spcBef>
                        <a:spcAft>
                          <a:spcPts val="0"/>
                        </a:spcAft>
                        <a:buClrTx/>
                        <a:buSzTx/>
                        <a:buFontTx/>
                        <a:buNone/>
                        <a:tabLst/>
                        <a:defRPr/>
                      </a:pPr>
                      <a:r>
                        <a:rPr kumimoji="0" lang="en-ZA" sz="1100" u="none" strike="noStrike" kern="1200" cap="none" spc="0" normalizeH="0" baseline="0" noProof="0" dirty="0">
                          <a:ln>
                            <a:noFill/>
                          </a:ln>
                          <a:effectLst/>
                          <a:uLnTx/>
                          <a:uFillTx/>
                        </a:rPr>
                        <a:t>Legislation Amendment</a:t>
                      </a:r>
                      <a:endParaRPr kumimoji="0" lang="en-ZA" sz="1100" b="0" i="0" u="none" strike="noStrike" kern="1200" cap="none" spc="0" normalizeH="0" baseline="0" noProof="0" dirty="0">
                        <a:ln>
                          <a:noFill/>
                        </a:ln>
                        <a:solidFill>
                          <a:srgbClr val="002060"/>
                        </a:solidFill>
                        <a:effectLst/>
                        <a:uLnTx/>
                        <a:uFillTx/>
                        <a:latin typeface="+mn-lt"/>
                        <a:ea typeface="+mn-ea"/>
                        <a:cs typeface="+mn-cs"/>
                      </a:endParaRPr>
                    </a:p>
                    <a:p>
                      <a:pPr algn="just"/>
                      <a:endParaRPr lang="en-ZA" sz="1100" dirty="0">
                        <a:solidFill>
                          <a:srgbClr val="002060"/>
                        </a:solidFill>
                      </a:endParaRPr>
                    </a:p>
                  </a:txBody>
                  <a:tcPr marL="76200" marR="76200" marT="38100" marB="38100"/>
                </a:tc>
                <a:tc>
                  <a:txBody>
                    <a:bodyPr/>
                    <a:lstStyle/>
                    <a:p>
                      <a:pPr algn="just"/>
                      <a:r>
                        <a:rPr lang="en-US" sz="1100" dirty="0"/>
                        <a:t>The repurposing of SITA propels</a:t>
                      </a:r>
                      <a:r>
                        <a:rPr lang="en-US" sz="1100" baseline="0" dirty="0"/>
                        <a:t> it to take the lead in the digitisation of government and the implementation of eGovernment, research and innovation amongst others. The repurposing  direction conflicts with the SITA</a:t>
                      </a:r>
                      <a:r>
                        <a:rPr lang="en-US" sz="1100" b="1" baseline="0" dirty="0"/>
                        <a:t> </a:t>
                      </a:r>
                      <a:r>
                        <a:rPr lang="en-US" sz="1100" b="0" baseline="0" dirty="0">
                          <a:solidFill>
                            <a:schemeClr val="tx1"/>
                          </a:solidFill>
                        </a:rPr>
                        <a:t>Act</a:t>
                      </a:r>
                      <a:r>
                        <a:rPr lang="en-US" sz="1100" b="1" baseline="0" dirty="0">
                          <a:solidFill>
                            <a:schemeClr val="tx1"/>
                          </a:solidFill>
                        </a:rPr>
                        <a:t> </a:t>
                      </a:r>
                      <a:r>
                        <a:rPr lang="en-US" sz="1100" baseline="0" dirty="0"/>
                        <a:t>as these services fall under the non-mandatory services of SITA. </a:t>
                      </a:r>
                      <a:endParaRPr lang="en-ZA" sz="1100" b="0" dirty="0">
                        <a:solidFill>
                          <a:srgbClr val="002060"/>
                        </a:solidFill>
                      </a:endParaRPr>
                    </a:p>
                  </a:txBody>
                  <a:tcPr marL="76200" marR="76200" marT="38100" marB="38100"/>
                </a:tc>
                <a:tc>
                  <a:txBody>
                    <a:bodyPr/>
                    <a:lstStyle/>
                    <a:p>
                      <a:pPr algn="just"/>
                      <a:r>
                        <a:rPr lang="en-US" sz="1100" dirty="0"/>
                        <a:t>Amend the SITA Act and regulations to group</a:t>
                      </a:r>
                      <a:r>
                        <a:rPr lang="en-US" sz="1100" baseline="0" dirty="0"/>
                        <a:t> all SITA services as mandatory services, this will allow optimal functioning of the repurposed SITA.</a:t>
                      </a:r>
                      <a:endParaRPr lang="en-ZA" sz="1100" b="0" dirty="0">
                        <a:solidFill>
                          <a:srgbClr val="002060"/>
                        </a:solidFill>
                      </a:endParaRPr>
                    </a:p>
                  </a:txBody>
                  <a:tcPr marL="76200" marR="76200" marT="38100" marB="38100"/>
                </a:tc>
                <a:extLst>
                  <a:ext uri="{0D108BD9-81ED-4DB2-BD59-A6C34878D82A}">
                    <a16:rowId xmlns:a16="http://schemas.microsoft.com/office/drawing/2014/main" xmlns="" val="1083364387"/>
                  </a:ext>
                </a:extLst>
              </a:tr>
              <a:tr h="2129325">
                <a:tc>
                  <a:txBody>
                    <a:bodyPr/>
                    <a:lstStyle/>
                    <a:p>
                      <a:pPr marL="0" marR="0" lvl="0" indent="0" algn="just" defTabSz="846625" rtl="0" eaLnBrk="1" fontAlgn="auto" latinLnBrk="0" hangingPunct="1">
                        <a:lnSpc>
                          <a:spcPct val="100000"/>
                        </a:lnSpc>
                        <a:spcBef>
                          <a:spcPts val="0"/>
                        </a:spcBef>
                        <a:spcAft>
                          <a:spcPts val="0"/>
                        </a:spcAft>
                        <a:buClrTx/>
                        <a:buSzTx/>
                        <a:buFontTx/>
                        <a:buNone/>
                        <a:tabLst/>
                        <a:defRPr/>
                      </a:pPr>
                      <a:r>
                        <a:rPr kumimoji="0" lang="en-ZA" sz="1100" u="none" strike="noStrike" kern="1200" cap="none" spc="0" normalizeH="0" baseline="0" dirty="0">
                          <a:ln>
                            <a:noFill/>
                          </a:ln>
                          <a:solidFill>
                            <a:schemeClr val="tx1"/>
                          </a:solidFill>
                          <a:effectLst/>
                          <a:uLnTx/>
                          <a:uFillTx/>
                          <a:latin typeface="+mn-lt"/>
                          <a:ea typeface="+mn-ea"/>
                          <a:cs typeface="+mn-cs"/>
                        </a:rPr>
                        <a:t>Financial Sustainability</a:t>
                      </a:r>
                    </a:p>
                  </a:txBody>
                  <a:tcPr marL="76200" marR="76200" marT="38100" marB="38100"/>
                </a:tc>
                <a:tc>
                  <a:txBody>
                    <a:bodyPr/>
                    <a:lstStyle/>
                    <a:p>
                      <a:pPr algn="just"/>
                      <a:r>
                        <a:rPr lang="en-ZA" sz="1100" b="0" dirty="0">
                          <a:solidFill>
                            <a:schemeClr val="tx1"/>
                          </a:solidFill>
                        </a:rPr>
                        <a:t>SITA is a Schedule 3A company and</a:t>
                      </a:r>
                      <a:r>
                        <a:rPr lang="en-ZA" sz="1100" b="0" baseline="0" dirty="0">
                          <a:solidFill>
                            <a:schemeClr val="tx1"/>
                          </a:solidFill>
                        </a:rPr>
                        <a:t> is expected to be self sustainable. </a:t>
                      </a:r>
                      <a:r>
                        <a:rPr lang="en-ZA" sz="1100" b="0" dirty="0">
                          <a:solidFill>
                            <a:schemeClr val="tx1"/>
                          </a:solidFill>
                        </a:rPr>
                        <a:t>SITA has invested and continue to invest in projects with a breakeven point at some point in the future. This together with the need to modernise and 4IR requirements put significant strain on internally generated cash resources.</a:t>
                      </a:r>
                      <a:r>
                        <a:rPr lang="en-ZA" sz="1100" b="0" baseline="0" dirty="0">
                          <a:solidFill>
                            <a:schemeClr val="tx1"/>
                          </a:solidFill>
                        </a:rPr>
                        <a:t> </a:t>
                      </a:r>
                      <a:endParaRPr lang="en-ZA" sz="1100" b="0" dirty="0">
                        <a:solidFill>
                          <a:schemeClr val="tx1"/>
                        </a:solidFill>
                      </a:endParaRPr>
                    </a:p>
                  </a:txBody>
                  <a:tcPr marL="76200" marR="76200" marT="38100" marB="38100"/>
                </a:tc>
                <a:tc>
                  <a:txBody>
                    <a:bodyPr/>
                    <a:lstStyle/>
                    <a:p>
                      <a:pPr algn="just"/>
                      <a:r>
                        <a:rPr lang="en-ZA" sz="1100" b="0" dirty="0">
                          <a:solidFill>
                            <a:schemeClr val="tx1"/>
                          </a:solidFill>
                        </a:rPr>
                        <a:t>Considering the above, the preference is to request the consolidation of the budget for Information and Communication Technology on a national level and allocating this budget to SITA. This will not cost government any additional funds as this represent a reallocation of budgets that are included for this purpose within the current national and provincial voted funds to SITA for optimisation. In this way government will be able to ensure that its overall investment is aligned to its objectives of creating a digital society and it will also be able to realise costs savings from the consolidation of purchasing power using economies of scale. </a:t>
                      </a:r>
                    </a:p>
                  </a:txBody>
                  <a:tcPr marL="76200" marR="76200" marT="38100" marB="3810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478515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Business Performance</a:t>
            </a:r>
            <a:br>
              <a:rPr lang="en-US" dirty="0"/>
            </a:br>
            <a:r>
              <a:rPr lang="en-US" dirty="0"/>
              <a:t/>
            </a:r>
            <a:br>
              <a:rPr lang="en-US" dirty="0"/>
            </a:br>
            <a:r>
              <a:rPr lang="en-US" dirty="0"/>
              <a:t/>
            </a:r>
            <a:br>
              <a:rPr lang="en-US" dirty="0"/>
            </a:br>
            <a:endParaRPr lang="en-GB" dirty="0"/>
          </a:p>
        </p:txBody>
      </p:sp>
      <p:pic>
        <p:nvPicPr>
          <p:cNvPr id="2051" name="Picture 3"/>
          <p:cNvPicPr>
            <a:picLocks noGrp="1" noChangeAspect="1" noChangeArrowheads="1"/>
          </p:cNvPicPr>
          <p:nvPr>
            <p:ph sz="quarter" idx="10"/>
          </p:nvPr>
        </p:nvPicPr>
        <p:blipFill>
          <a:blip r:embed="rId2" cstate="email">
            <a:extLst>
              <a:ext uri="{28A0092B-C50C-407E-A947-70E740481C1C}">
                <a14:useLocalDpi xmlns:a14="http://schemas.microsoft.com/office/drawing/2010/main" xmlns=""/>
              </a:ext>
            </a:extLst>
          </a:blip>
          <a:srcRect/>
          <a:stretch>
            <a:fillRect/>
          </a:stretch>
        </p:blipFill>
        <p:spPr>
          <a:xfrm>
            <a:off x="327472" y="1633364"/>
            <a:ext cx="2883450" cy="3168352"/>
          </a:xfrm>
          <a:prstGeom prst="rect">
            <a:avLst/>
          </a:prstGeom>
          <a:noFill/>
          <a:ln>
            <a:noFill/>
          </a:ln>
        </p:spPr>
      </p:pic>
    </p:spTree>
    <p:extLst>
      <p:ext uri="{BB962C8B-B14F-4D97-AF65-F5344CB8AC3E}">
        <p14:creationId xmlns:p14="http://schemas.microsoft.com/office/powerpoint/2010/main" xmlns="" val="3645547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000" y="108613"/>
            <a:ext cx="9720000" cy="420628"/>
          </a:xfrm>
        </p:spPr>
        <p:txBody>
          <a:bodyPr wrap="square">
            <a:spAutoFit/>
          </a:bodyPr>
          <a:lstStyle/>
          <a:p>
            <a:pPr defTabSz="914400"/>
            <a:r>
              <a:rPr lang="en-ZA" sz="3200" baseline="30000" dirty="0">
                <a:solidFill>
                  <a:schemeClr val="tx2"/>
                </a:solidFill>
                <a:ea typeface="+mn-ea"/>
              </a:rPr>
              <a:t>Financial Position</a:t>
            </a:r>
          </a:p>
        </p:txBody>
      </p:sp>
      <p:graphicFrame>
        <p:nvGraphicFramePr>
          <p:cNvPr id="4" name="Content Placeholder 3">
            <a:extLst>
              <a:ext uri="{FF2B5EF4-FFF2-40B4-BE49-F238E27FC236}">
                <a16:creationId xmlns:a16="http://schemas.microsoft.com/office/drawing/2014/main" xmlns="" id="{7816937D-CD45-4EF2-B47E-F5AC00BAF5E4}"/>
              </a:ext>
            </a:extLst>
          </p:cNvPr>
          <p:cNvGraphicFramePr>
            <a:graphicFrameLocks noGrp="1"/>
          </p:cNvGraphicFramePr>
          <p:nvPr>
            <p:ph idx="1"/>
            <p:extLst>
              <p:ext uri="{D42A27DB-BD31-4B8C-83A1-F6EECF244321}">
                <p14:modId xmlns:p14="http://schemas.microsoft.com/office/powerpoint/2010/main" xmlns="" val="1995793891"/>
              </p:ext>
            </p:extLst>
          </p:nvPr>
        </p:nvGraphicFramePr>
        <p:xfrm>
          <a:off x="111447" y="529241"/>
          <a:ext cx="8496945" cy="4831057"/>
        </p:xfrm>
        <a:graphic>
          <a:graphicData uri="http://schemas.openxmlformats.org/drawingml/2006/table">
            <a:tbl>
              <a:tblPr/>
              <a:tblGrid>
                <a:gridCol w="828574">
                  <a:extLst>
                    <a:ext uri="{9D8B030D-6E8A-4147-A177-3AD203B41FA5}">
                      <a16:colId xmlns:a16="http://schemas.microsoft.com/office/drawing/2014/main" xmlns="" val="712278055"/>
                    </a:ext>
                  </a:extLst>
                </a:gridCol>
                <a:gridCol w="828574">
                  <a:extLst>
                    <a:ext uri="{9D8B030D-6E8A-4147-A177-3AD203B41FA5}">
                      <a16:colId xmlns:a16="http://schemas.microsoft.com/office/drawing/2014/main" xmlns="" val="2641510606"/>
                    </a:ext>
                  </a:extLst>
                </a:gridCol>
                <a:gridCol w="828574">
                  <a:extLst>
                    <a:ext uri="{9D8B030D-6E8A-4147-A177-3AD203B41FA5}">
                      <a16:colId xmlns:a16="http://schemas.microsoft.com/office/drawing/2014/main" xmlns="" val="2587049282"/>
                    </a:ext>
                  </a:extLst>
                </a:gridCol>
                <a:gridCol w="828574">
                  <a:extLst>
                    <a:ext uri="{9D8B030D-6E8A-4147-A177-3AD203B41FA5}">
                      <a16:colId xmlns:a16="http://schemas.microsoft.com/office/drawing/2014/main" xmlns="" val="719743338"/>
                    </a:ext>
                  </a:extLst>
                </a:gridCol>
                <a:gridCol w="406161">
                  <a:extLst>
                    <a:ext uri="{9D8B030D-6E8A-4147-A177-3AD203B41FA5}">
                      <a16:colId xmlns:a16="http://schemas.microsoft.com/office/drawing/2014/main" xmlns="" val="121130670"/>
                    </a:ext>
                  </a:extLst>
                </a:gridCol>
                <a:gridCol w="2193285">
                  <a:extLst>
                    <a:ext uri="{9D8B030D-6E8A-4147-A177-3AD203B41FA5}">
                      <a16:colId xmlns:a16="http://schemas.microsoft.com/office/drawing/2014/main" xmlns="" val="821904312"/>
                    </a:ext>
                  </a:extLst>
                </a:gridCol>
                <a:gridCol w="2583203">
                  <a:extLst>
                    <a:ext uri="{9D8B030D-6E8A-4147-A177-3AD203B41FA5}">
                      <a16:colId xmlns:a16="http://schemas.microsoft.com/office/drawing/2014/main" xmlns="" val="3149349296"/>
                    </a:ext>
                  </a:extLst>
                </a:gridCol>
              </a:tblGrid>
              <a:tr h="383939">
                <a:tc>
                  <a:txBody>
                    <a:bodyPr/>
                    <a:lstStyle/>
                    <a:p>
                      <a:pPr algn="l" fontAlgn="b"/>
                      <a:r>
                        <a:rPr lang="en-ZA" sz="1100" b="1" i="0" u="none" strike="noStrike" dirty="0">
                          <a:solidFill>
                            <a:srgbClr val="FFFFFF"/>
                          </a:solidFill>
                          <a:effectLst/>
                          <a:latin typeface="Calibri Light" panose="020F0302020204030204" pitchFamily="34" charset="0"/>
                        </a:rPr>
                        <a:t>in R'000</a:t>
                      </a:r>
                    </a:p>
                  </a:txBody>
                  <a:tcPr marL="3403" marR="3403" marT="3403" marB="0" anchor="b">
                    <a:lnL>
                      <a:noFill/>
                    </a:lnL>
                    <a:lnR>
                      <a:noFill/>
                    </a:lnR>
                    <a:lnT>
                      <a:noFill/>
                    </a:lnT>
                    <a:lnB>
                      <a:noFill/>
                    </a:lnB>
                    <a:solidFill>
                      <a:srgbClr val="002060"/>
                    </a:solidFill>
                  </a:tcPr>
                </a:tc>
                <a:tc>
                  <a:txBody>
                    <a:bodyPr/>
                    <a:lstStyle/>
                    <a:p>
                      <a:pPr algn="l" fontAlgn="b"/>
                      <a:r>
                        <a:rPr lang="en-ZA" sz="1100" b="1" i="0" u="none" strike="noStrike" dirty="0">
                          <a:solidFill>
                            <a:srgbClr val="FFFFFF"/>
                          </a:solidFill>
                          <a:effectLst/>
                          <a:latin typeface="Calibri Light" panose="020F0302020204030204" pitchFamily="34" charset="0"/>
                        </a:rPr>
                        <a:t> </a:t>
                      </a:r>
                    </a:p>
                  </a:txBody>
                  <a:tcPr marL="3403" marR="3403" marT="3403" marB="0" anchor="b">
                    <a:lnL>
                      <a:noFill/>
                    </a:lnL>
                    <a:lnR>
                      <a:noFill/>
                    </a:lnR>
                    <a:lnT>
                      <a:noFill/>
                    </a:lnT>
                    <a:lnB>
                      <a:noFill/>
                    </a:lnB>
                    <a:solidFill>
                      <a:srgbClr val="002060"/>
                    </a:solidFill>
                  </a:tcPr>
                </a:tc>
                <a:tc>
                  <a:txBody>
                    <a:bodyPr/>
                    <a:lstStyle/>
                    <a:p>
                      <a:pPr algn="l" fontAlgn="b"/>
                      <a:r>
                        <a:rPr lang="en-ZA" sz="1100" b="1" i="0" u="none" strike="noStrike" dirty="0">
                          <a:solidFill>
                            <a:srgbClr val="FFFFFF"/>
                          </a:solidFill>
                          <a:effectLst/>
                          <a:latin typeface="Calibri Light" panose="020F0302020204030204" pitchFamily="34" charset="0"/>
                        </a:rPr>
                        <a:t> </a:t>
                      </a:r>
                    </a:p>
                  </a:txBody>
                  <a:tcPr marL="3403" marR="3403" marT="3403" marB="0" anchor="b">
                    <a:lnL>
                      <a:noFill/>
                    </a:lnL>
                    <a:lnR>
                      <a:noFill/>
                    </a:lnR>
                    <a:lnT>
                      <a:noFill/>
                    </a:lnT>
                    <a:lnB>
                      <a:noFill/>
                    </a:lnB>
                    <a:solidFill>
                      <a:srgbClr val="002060"/>
                    </a:solidFill>
                  </a:tcPr>
                </a:tc>
                <a:tc>
                  <a:txBody>
                    <a:bodyPr/>
                    <a:lstStyle/>
                    <a:p>
                      <a:pPr algn="l" fontAlgn="b"/>
                      <a:r>
                        <a:rPr lang="en-ZA" sz="1100" b="1" i="0" u="none" strike="noStrike" dirty="0">
                          <a:solidFill>
                            <a:srgbClr val="FFFFFF"/>
                          </a:solidFill>
                          <a:effectLst/>
                          <a:latin typeface="Calibri Light" panose="020F0302020204030204" pitchFamily="34" charset="0"/>
                        </a:rPr>
                        <a:t> </a:t>
                      </a:r>
                    </a:p>
                  </a:txBody>
                  <a:tcPr marL="3403" marR="3403" marT="3403" marB="0" anchor="b">
                    <a:lnL>
                      <a:noFill/>
                    </a:lnL>
                    <a:lnR>
                      <a:noFill/>
                    </a:lnR>
                    <a:lnT>
                      <a:noFill/>
                    </a:lnT>
                    <a:lnB>
                      <a:noFill/>
                    </a:lnB>
                    <a:solidFill>
                      <a:srgbClr val="002060"/>
                    </a:solidFill>
                  </a:tcPr>
                </a:tc>
                <a:tc>
                  <a:txBody>
                    <a:bodyPr/>
                    <a:lstStyle/>
                    <a:p>
                      <a:pPr algn="l" fontAlgn="b"/>
                      <a:r>
                        <a:rPr lang="en-ZA" sz="1100" b="1" i="0" u="none" strike="noStrike" dirty="0">
                          <a:solidFill>
                            <a:srgbClr val="FFFFFF"/>
                          </a:solidFill>
                          <a:effectLst/>
                          <a:latin typeface="Calibri Light" panose="020F0302020204030204" pitchFamily="34" charset="0"/>
                        </a:rPr>
                        <a:t> </a:t>
                      </a:r>
                    </a:p>
                  </a:txBody>
                  <a:tcPr marL="3403" marR="3403" marT="3403" marB="0" anchor="b">
                    <a:lnL>
                      <a:noFill/>
                    </a:lnL>
                    <a:lnR>
                      <a:noFill/>
                    </a:lnR>
                    <a:lnT>
                      <a:noFill/>
                    </a:lnT>
                    <a:lnB>
                      <a:noFill/>
                    </a:lnB>
                    <a:solidFill>
                      <a:srgbClr val="002060"/>
                    </a:solidFill>
                  </a:tcPr>
                </a:tc>
                <a:tc>
                  <a:txBody>
                    <a:bodyPr/>
                    <a:lstStyle/>
                    <a:p>
                      <a:pPr algn="r" fontAlgn="b"/>
                      <a:r>
                        <a:rPr lang="en-ZA" sz="1100" b="1" i="0" u="none" strike="noStrike" dirty="0">
                          <a:solidFill>
                            <a:srgbClr val="FFFFFF"/>
                          </a:solidFill>
                          <a:effectLst/>
                          <a:latin typeface="Calibri Light" panose="020F0302020204030204" pitchFamily="34" charset="0"/>
                        </a:rPr>
                        <a:t>Sep-19</a:t>
                      </a:r>
                    </a:p>
                  </a:txBody>
                  <a:tcPr marL="3403" marR="3403" marT="3403" marB="0" anchor="b">
                    <a:lnL>
                      <a:noFill/>
                    </a:lnL>
                    <a:lnR>
                      <a:noFill/>
                    </a:lnR>
                    <a:lnT>
                      <a:noFill/>
                    </a:lnT>
                    <a:lnB>
                      <a:noFill/>
                    </a:lnB>
                    <a:solidFill>
                      <a:srgbClr val="002060"/>
                    </a:solidFill>
                  </a:tcPr>
                </a:tc>
                <a:tc>
                  <a:txBody>
                    <a:bodyPr/>
                    <a:lstStyle/>
                    <a:p>
                      <a:pPr algn="r" fontAlgn="b"/>
                      <a:r>
                        <a:rPr lang="en-ZA" sz="1100" b="1" i="0" u="none" strike="noStrike" dirty="0">
                          <a:solidFill>
                            <a:srgbClr val="FFFFFF"/>
                          </a:solidFill>
                          <a:effectLst/>
                          <a:latin typeface="Calibri Light" panose="020F0302020204030204" pitchFamily="34" charset="0"/>
                        </a:rPr>
                        <a:t>Mar-19 Audited</a:t>
                      </a:r>
                    </a:p>
                  </a:txBody>
                  <a:tcPr marL="3403" marR="3403" marT="3403" marB="0" anchor="b">
                    <a:lnL>
                      <a:noFill/>
                    </a:lnL>
                    <a:lnR>
                      <a:noFill/>
                    </a:lnR>
                    <a:lnT>
                      <a:noFill/>
                    </a:lnT>
                    <a:lnB>
                      <a:noFill/>
                    </a:lnB>
                    <a:solidFill>
                      <a:srgbClr val="002060"/>
                    </a:solidFill>
                  </a:tcPr>
                </a:tc>
                <a:extLst>
                  <a:ext uri="{0D108BD9-81ED-4DB2-BD59-A6C34878D82A}">
                    <a16:rowId xmlns:a16="http://schemas.microsoft.com/office/drawing/2014/main" xmlns="" val="632918881"/>
                  </a:ext>
                </a:extLst>
              </a:tr>
              <a:tr h="127980">
                <a:tc>
                  <a:txBody>
                    <a:bodyPr/>
                    <a:lstStyle/>
                    <a:p>
                      <a:pPr algn="l" fontAlgn="b"/>
                      <a:r>
                        <a:rPr lang="en-ZA" sz="1100" b="1" i="0" u="none" strike="noStrike" dirty="0">
                          <a:solidFill>
                            <a:srgbClr val="000000"/>
                          </a:solidFill>
                          <a:effectLst/>
                          <a:latin typeface="Calibri Light" panose="020F0302020204030204" pitchFamily="34" charset="0"/>
                        </a:rPr>
                        <a:t>Assets</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r" fontAlgn="b"/>
                      <a:r>
                        <a:rPr lang="en-ZA" sz="1100" b="0" i="0" u="none" strike="noStrike" dirty="0">
                          <a:solidFill>
                            <a:srgbClr val="FFFFFF"/>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extLst>
                  <a:ext uri="{0D108BD9-81ED-4DB2-BD59-A6C34878D82A}">
                    <a16:rowId xmlns:a16="http://schemas.microsoft.com/office/drawing/2014/main" xmlns="" val="3940837072"/>
                  </a:ext>
                </a:extLst>
              </a:tr>
              <a:tr h="127980">
                <a:tc gridSpan="2">
                  <a:txBody>
                    <a:bodyPr/>
                    <a:lstStyle/>
                    <a:p>
                      <a:pPr algn="l" fontAlgn="b"/>
                      <a:r>
                        <a:rPr lang="en-ZA" sz="1100" b="1" i="0" u="none" strike="noStrike" dirty="0">
                          <a:solidFill>
                            <a:srgbClr val="000000"/>
                          </a:solidFill>
                          <a:effectLst/>
                          <a:latin typeface="Calibri Light" panose="020F0302020204030204" pitchFamily="34" charset="0"/>
                        </a:rPr>
                        <a:t>Non-current assets</a:t>
                      </a:r>
                    </a:p>
                  </a:txBody>
                  <a:tcPr marL="3403" marR="3403" marT="3403" marB="0" anchor="b">
                    <a:lnL>
                      <a:noFill/>
                    </a:lnL>
                    <a:lnR>
                      <a:noFill/>
                    </a:lnR>
                    <a:lnT>
                      <a:noFill/>
                    </a:lnT>
                    <a:lnB>
                      <a:noFill/>
                    </a:lnB>
                    <a:solidFill>
                      <a:srgbClr val="FFFFFF"/>
                    </a:solidFill>
                  </a:tcPr>
                </a:tc>
                <a:tc hMerge="1">
                  <a:txBody>
                    <a:bodyPr/>
                    <a:lstStyle/>
                    <a:p>
                      <a:endParaRPr lang="en-ZA"/>
                    </a:p>
                  </a:txBody>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r" fontAlgn="b"/>
                      <a:r>
                        <a:rPr lang="en-ZA" sz="1100" b="1" i="0" u="none" strike="noStrike" dirty="0">
                          <a:solidFill>
                            <a:srgbClr val="000000"/>
                          </a:solidFill>
                          <a:effectLst/>
                          <a:latin typeface="Calibri Light" panose="020F0302020204030204" pitchFamily="34" charset="0"/>
                        </a:rPr>
                        <a:t>                          1 172 153 </a:t>
                      </a:r>
                    </a:p>
                  </a:txBody>
                  <a:tcPr marL="3403" marR="3403" marT="340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100" b="1" i="0" u="none" strike="noStrike" dirty="0">
                          <a:solidFill>
                            <a:srgbClr val="000000"/>
                          </a:solidFill>
                          <a:effectLst/>
                          <a:latin typeface="Calibri Light" panose="020F0302020204030204" pitchFamily="34" charset="0"/>
                        </a:rPr>
                        <a:t>                                  1 150 198 </a:t>
                      </a:r>
                    </a:p>
                  </a:txBody>
                  <a:tcPr marL="3403" marR="3403" marT="340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314407"/>
                  </a:ext>
                </a:extLst>
              </a:tr>
              <a:tr h="127980">
                <a:tc gridSpan="3">
                  <a:txBody>
                    <a:bodyPr/>
                    <a:lstStyle/>
                    <a:p>
                      <a:pPr algn="l" fontAlgn="b"/>
                      <a:r>
                        <a:rPr lang="en-ZA" sz="1100" b="0" i="0" u="none" strike="noStrike" dirty="0">
                          <a:solidFill>
                            <a:srgbClr val="000000"/>
                          </a:solidFill>
                          <a:effectLst/>
                          <a:latin typeface="Calibri Light" panose="020F0302020204030204" pitchFamily="34" charset="0"/>
                        </a:rPr>
                        <a:t>Property, plant and equipment</a:t>
                      </a:r>
                    </a:p>
                  </a:txBody>
                  <a:tcPr marL="3403" marR="3403" marT="3403" marB="0" anchor="b">
                    <a:lnL>
                      <a:noFill/>
                    </a:lnL>
                    <a:lnR>
                      <a:noFill/>
                    </a:lnR>
                    <a:lnT>
                      <a:noFill/>
                    </a:lnT>
                    <a:lnB>
                      <a:noFill/>
                    </a:lnB>
                    <a:solidFill>
                      <a:srgbClr val="FFFFFF"/>
                    </a:solidFill>
                  </a:tcPr>
                </a:tc>
                <a:tc hMerge="1">
                  <a:txBody>
                    <a:bodyPr/>
                    <a:lstStyle/>
                    <a:p>
                      <a:endParaRPr lang="en-ZA"/>
                    </a:p>
                  </a:txBody>
                  <a:tcPr/>
                </a:tc>
                <a:tc hMerge="1">
                  <a:txBody>
                    <a:bodyPr/>
                    <a:lstStyle/>
                    <a:p>
                      <a:endParaRPr lang="en-ZA"/>
                    </a:p>
                  </a:txBody>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                                     710 299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                                              721 334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621457525"/>
                  </a:ext>
                </a:extLst>
              </a:tr>
              <a:tr h="127980">
                <a:tc gridSpan="2">
                  <a:txBody>
                    <a:bodyPr/>
                    <a:lstStyle/>
                    <a:p>
                      <a:pPr algn="l" fontAlgn="b"/>
                      <a:r>
                        <a:rPr lang="en-ZA" sz="1100" b="0" i="0" u="none" strike="noStrike" dirty="0">
                          <a:solidFill>
                            <a:srgbClr val="000000"/>
                          </a:solidFill>
                          <a:effectLst/>
                          <a:latin typeface="Calibri Light" panose="020F0302020204030204" pitchFamily="34" charset="0"/>
                        </a:rPr>
                        <a:t>Intangible assets</a:t>
                      </a:r>
                    </a:p>
                  </a:txBody>
                  <a:tcPr marL="3403" marR="3403" marT="3403" marB="0" anchor="b">
                    <a:lnL>
                      <a:noFill/>
                    </a:lnL>
                    <a:lnR>
                      <a:noFill/>
                    </a:lnR>
                    <a:lnT>
                      <a:noFill/>
                    </a:lnT>
                    <a:lnB>
                      <a:noFill/>
                    </a:lnB>
                    <a:solidFill>
                      <a:srgbClr val="FFFFFF"/>
                    </a:solidFill>
                  </a:tcPr>
                </a:tc>
                <a:tc hMerge="1">
                  <a:txBody>
                    <a:bodyPr/>
                    <a:lstStyle/>
                    <a:p>
                      <a:endParaRPr lang="en-ZA"/>
                    </a:p>
                  </a:txBody>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                                     381 787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                                              373 022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235949111"/>
                  </a:ext>
                </a:extLst>
              </a:tr>
              <a:tr h="127980">
                <a:tc gridSpan="4">
                  <a:txBody>
                    <a:bodyPr/>
                    <a:lstStyle/>
                    <a:p>
                      <a:pPr algn="l" fontAlgn="b"/>
                      <a:r>
                        <a:rPr lang="en-ZA" sz="1100" b="0" i="0" u="none" strike="noStrike" dirty="0">
                          <a:solidFill>
                            <a:srgbClr val="000000"/>
                          </a:solidFill>
                          <a:effectLst/>
                          <a:latin typeface="Calibri Light" panose="020F0302020204030204" pitchFamily="34" charset="0"/>
                        </a:rPr>
                        <a:t>Non-current portion of Prepayments</a:t>
                      </a:r>
                    </a:p>
                  </a:txBody>
                  <a:tcPr marL="3403" marR="3403" marT="3403" marB="0" anchor="b">
                    <a:lnL>
                      <a:noFill/>
                    </a:lnL>
                    <a:lnR>
                      <a:noFill/>
                    </a:lnR>
                    <a:lnT>
                      <a:noFill/>
                    </a:lnT>
                    <a:lnB>
                      <a:noFill/>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                                       41 183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                                                 16 958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413902670"/>
                  </a:ext>
                </a:extLst>
              </a:tr>
              <a:tr h="127980">
                <a:tc gridSpan="2">
                  <a:txBody>
                    <a:bodyPr/>
                    <a:lstStyle/>
                    <a:p>
                      <a:pPr algn="l" fontAlgn="b"/>
                      <a:r>
                        <a:rPr lang="en-ZA" sz="1100" b="0" i="0" u="none" strike="noStrike" dirty="0">
                          <a:solidFill>
                            <a:srgbClr val="000000"/>
                          </a:solidFill>
                          <a:effectLst/>
                          <a:latin typeface="Calibri Light" panose="020F0302020204030204" pitchFamily="34" charset="0"/>
                        </a:rPr>
                        <a:t>Deferred tax assets</a:t>
                      </a:r>
                    </a:p>
                  </a:txBody>
                  <a:tcPr marL="3403" marR="3403" marT="3403" marB="0" anchor="b">
                    <a:lnL>
                      <a:noFill/>
                    </a:lnL>
                    <a:lnR>
                      <a:noFill/>
                    </a:lnR>
                    <a:lnT>
                      <a:noFill/>
                    </a:lnT>
                    <a:lnB>
                      <a:noFill/>
                    </a:lnB>
                    <a:solidFill>
                      <a:srgbClr val="FFFFFF"/>
                    </a:solidFill>
                  </a:tcPr>
                </a:tc>
                <a:tc hMerge="1">
                  <a:txBody>
                    <a:bodyPr/>
                    <a:lstStyle/>
                    <a:p>
                      <a:endParaRPr lang="en-ZA"/>
                    </a:p>
                  </a:txBody>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                                       38 884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                                                 38 884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145240565"/>
                  </a:ext>
                </a:extLst>
              </a:tr>
              <a:tr h="127980">
                <a:tc gridSpan="2">
                  <a:txBody>
                    <a:bodyPr/>
                    <a:lstStyle/>
                    <a:p>
                      <a:pPr algn="l" fontAlgn="b"/>
                      <a:r>
                        <a:rPr lang="en-ZA" sz="1100" b="1" i="0" u="none" strike="noStrike" dirty="0">
                          <a:solidFill>
                            <a:srgbClr val="000000"/>
                          </a:solidFill>
                          <a:effectLst/>
                          <a:latin typeface="Calibri Light" panose="020F0302020204030204" pitchFamily="34" charset="0"/>
                        </a:rPr>
                        <a:t>Current assets</a:t>
                      </a:r>
                    </a:p>
                  </a:txBody>
                  <a:tcPr marL="3403" marR="3403" marT="3403" marB="0" anchor="b">
                    <a:lnL>
                      <a:noFill/>
                    </a:lnL>
                    <a:lnR>
                      <a:noFill/>
                    </a:lnR>
                    <a:lnT>
                      <a:noFill/>
                    </a:lnT>
                    <a:lnB>
                      <a:noFill/>
                    </a:lnB>
                    <a:solidFill>
                      <a:srgbClr val="FFFFFF"/>
                    </a:solidFill>
                  </a:tcPr>
                </a:tc>
                <a:tc hMerge="1">
                  <a:txBody>
                    <a:bodyPr/>
                    <a:lstStyle/>
                    <a:p>
                      <a:endParaRPr lang="en-ZA"/>
                    </a:p>
                  </a:txBody>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r" fontAlgn="b"/>
                      <a:r>
                        <a:rPr lang="en-ZA" sz="1100" b="1" i="0" u="none" strike="noStrike" dirty="0">
                          <a:solidFill>
                            <a:srgbClr val="000000"/>
                          </a:solidFill>
                          <a:effectLst/>
                          <a:latin typeface="Calibri Light" panose="020F0302020204030204" pitchFamily="34" charset="0"/>
                        </a:rPr>
                        <a:t>                          2 858 296 </a:t>
                      </a:r>
                    </a:p>
                  </a:txBody>
                  <a:tcPr marL="3403" marR="3403" marT="34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100" b="1" i="0" u="none" strike="noStrike" dirty="0">
                          <a:solidFill>
                            <a:srgbClr val="000000"/>
                          </a:solidFill>
                          <a:effectLst/>
                          <a:latin typeface="Calibri Light" panose="020F0302020204030204" pitchFamily="34" charset="0"/>
                        </a:rPr>
                        <a:t>                                  3 282 315 </a:t>
                      </a:r>
                    </a:p>
                  </a:txBody>
                  <a:tcPr marL="3403" marR="3403" marT="34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420942265"/>
                  </a:ext>
                </a:extLst>
              </a:tr>
              <a:tr h="127980">
                <a:tc gridSpan="3">
                  <a:txBody>
                    <a:bodyPr/>
                    <a:lstStyle/>
                    <a:p>
                      <a:pPr algn="l" fontAlgn="b"/>
                      <a:r>
                        <a:rPr lang="en-ZA" sz="1100" b="0" i="0" u="none" strike="noStrike" dirty="0">
                          <a:solidFill>
                            <a:srgbClr val="000000"/>
                          </a:solidFill>
                          <a:effectLst/>
                          <a:latin typeface="Calibri Light" panose="020F0302020204030204" pitchFamily="34" charset="0"/>
                        </a:rPr>
                        <a:t>Cash and cash equivalents</a:t>
                      </a:r>
                    </a:p>
                  </a:txBody>
                  <a:tcPr marL="3403" marR="3403" marT="3403" marB="0" anchor="b">
                    <a:lnL>
                      <a:noFill/>
                    </a:lnL>
                    <a:lnR>
                      <a:noFill/>
                    </a:lnR>
                    <a:lnT>
                      <a:noFill/>
                    </a:lnT>
                    <a:lnB>
                      <a:noFill/>
                    </a:lnB>
                    <a:solidFill>
                      <a:srgbClr val="FFFFFF"/>
                    </a:solidFill>
                  </a:tcPr>
                </a:tc>
                <a:tc hMerge="1">
                  <a:txBody>
                    <a:bodyPr/>
                    <a:lstStyle/>
                    <a:p>
                      <a:endParaRPr lang="en-ZA"/>
                    </a:p>
                  </a:txBody>
                  <a:tcPr/>
                </a:tc>
                <a:tc hMerge="1">
                  <a:txBody>
                    <a:bodyPr/>
                    <a:lstStyle/>
                    <a:p>
                      <a:endParaRPr lang="en-ZA"/>
                    </a:p>
                  </a:txBody>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623 207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1 173 156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481654739"/>
                  </a:ext>
                </a:extLst>
              </a:tr>
              <a:tr h="127980">
                <a:tc gridSpan="3">
                  <a:txBody>
                    <a:bodyPr/>
                    <a:lstStyle/>
                    <a:p>
                      <a:pPr algn="l" fontAlgn="b"/>
                      <a:r>
                        <a:rPr lang="en-ZA" sz="1100" b="0" i="0" u="none" strike="noStrike" dirty="0">
                          <a:solidFill>
                            <a:srgbClr val="000000"/>
                          </a:solidFill>
                          <a:effectLst/>
                          <a:latin typeface="Calibri Light" panose="020F0302020204030204" pitchFamily="34" charset="0"/>
                        </a:rPr>
                        <a:t>Trade and other receivables</a:t>
                      </a:r>
                    </a:p>
                  </a:txBody>
                  <a:tcPr marL="3403" marR="3403" marT="3403" marB="0" anchor="b">
                    <a:lnL>
                      <a:noFill/>
                    </a:lnL>
                    <a:lnR>
                      <a:noFill/>
                    </a:lnR>
                    <a:lnT>
                      <a:noFill/>
                    </a:lnT>
                    <a:lnB>
                      <a:noFill/>
                    </a:lnB>
                    <a:solidFill>
                      <a:srgbClr val="FFFFFF"/>
                    </a:solidFill>
                  </a:tcPr>
                </a:tc>
                <a:tc hMerge="1">
                  <a:txBody>
                    <a:bodyPr/>
                    <a:lstStyle/>
                    <a:p>
                      <a:endParaRPr lang="en-ZA"/>
                    </a:p>
                  </a:txBody>
                  <a:tcPr/>
                </a:tc>
                <a:tc hMerge="1">
                  <a:txBody>
                    <a:bodyPr/>
                    <a:lstStyle/>
                    <a:p>
                      <a:endParaRPr lang="en-ZA"/>
                    </a:p>
                  </a:txBody>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1 694 321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1 695 891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2028027473"/>
                  </a:ext>
                </a:extLst>
              </a:tr>
              <a:tr h="127980">
                <a:tc gridSpan="2">
                  <a:txBody>
                    <a:bodyPr/>
                    <a:lstStyle/>
                    <a:p>
                      <a:pPr algn="l" fontAlgn="b"/>
                      <a:r>
                        <a:rPr lang="en-ZA" sz="1100" b="0" i="0" u="none" strike="noStrike" dirty="0">
                          <a:solidFill>
                            <a:srgbClr val="000000"/>
                          </a:solidFill>
                          <a:effectLst/>
                          <a:latin typeface="Calibri Light" panose="020F0302020204030204" pitchFamily="34" charset="0"/>
                        </a:rPr>
                        <a:t>Income Tax receivable</a:t>
                      </a:r>
                    </a:p>
                  </a:txBody>
                  <a:tcPr marL="3403" marR="3403" marT="3403" marB="0" anchor="b">
                    <a:lnL>
                      <a:noFill/>
                    </a:lnL>
                    <a:lnR>
                      <a:noFill/>
                    </a:lnR>
                    <a:lnT>
                      <a:noFill/>
                    </a:lnT>
                    <a:lnB>
                      <a:noFill/>
                    </a:lnB>
                    <a:solidFill>
                      <a:srgbClr val="FFFFFF"/>
                    </a:solidFill>
                  </a:tcPr>
                </a:tc>
                <a:tc hMerge="1">
                  <a:txBody>
                    <a:bodyPr/>
                    <a:lstStyle/>
                    <a:p>
                      <a:endParaRPr lang="en-ZA"/>
                    </a:p>
                  </a:txBody>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215 067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                                              167 711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3604328124"/>
                  </a:ext>
                </a:extLst>
              </a:tr>
              <a:tr h="127980">
                <a:tc gridSpan="3">
                  <a:txBody>
                    <a:bodyPr/>
                    <a:lstStyle/>
                    <a:p>
                      <a:pPr algn="l" fontAlgn="b"/>
                      <a:r>
                        <a:rPr lang="en-ZA" sz="1100" b="0" i="0" u="none" strike="noStrike" dirty="0">
                          <a:solidFill>
                            <a:srgbClr val="000000"/>
                          </a:solidFill>
                          <a:effectLst/>
                          <a:latin typeface="Calibri Light" panose="020F0302020204030204" pitchFamily="34" charset="0"/>
                        </a:rPr>
                        <a:t>Current portion of Prepayments</a:t>
                      </a:r>
                    </a:p>
                  </a:txBody>
                  <a:tcPr marL="3403" marR="3403" marT="3403" marB="0" anchor="b">
                    <a:lnL>
                      <a:noFill/>
                    </a:lnL>
                    <a:lnR>
                      <a:noFill/>
                    </a:lnR>
                    <a:lnT>
                      <a:noFill/>
                    </a:lnT>
                    <a:lnB>
                      <a:noFill/>
                    </a:lnB>
                    <a:solidFill>
                      <a:srgbClr val="FFFFFF"/>
                    </a:solidFill>
                  </a:tcPr>
                </a:tc>
                <a:tc hMerge="1">
                  <a:txBody>
                    <a:bodyPr/>
                    <a:lstStyle/>
                    <a:p>
                      <a:endParaRPr lang="en-ZA"/>
                    </a:p>
                  </a:txBody>
                  <a:tcPr/>
                </a:tc>
                <a:tc hMerge="1">
                  <a:txBody>
                    <a:bodyPr/>
                    <a:lstStyle/>
                    <a:p>
                      <a:endParaRPr lang="en-ZA"/>
                    </a:p>
                  </a:txBody>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11 160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66 601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190998637"/>
                  </a:ext>
                </a:extLst>
              </a:tr>
              <a:tr h="127980">
                <a:tc>
                  <a:txBody>
                    <a:bodyPr/>
                    <a:lstStyle/>
                    <a:p>
                      <a:pPr algn="l" fontAlgn="b"/>
                      <a:r>
                        <a:rPr lang="en-ZA" sz="1100" b="0" i="0" u="none" strike="noStrike" dirty="0">
                          <a:solidFill>
                            <a:srgbClr val="000000"/>
                          </a:solidFill>
                          <a:effectLst/>
                          <a:latin typeface="Calibri Light" panose="020F0302020204030204" pitchFamily="34" charset="0"/>
                        </a:rPr>
                        <a:t>Inventory</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314 541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178 956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1213568"/>
                  </a:ext>
                </a:extLst>
              </a:tr>
              <a:tr h="131439">
                <a:tc gridSpan="2">
                  <a:txBody>
                    <a:bodyPr/>
                    <a:lstStyle/>
                    <a:p>
                      <a:pPr algn="l" fontAlgn="b"/>
                      <a:r>
                        <a:rPr lang="en-ZA" sz="1100" b="1" i="0" u="none" strike="noStrike" dirty="0">
                          <a:solidFill>
                            <a:srgbClr val="000000"/>
                          </a:solidFill>
                          <a:effectLst/>
                          <a:latin typeface="Calibri Light" panose="020F0302020204030204" pitchFamily="34" charset="0"/>
                        </a:rPr>
                        <a:t>Total assets</a:t>
                      </a:r>
                    </a:p>
                  </a:txBody>
                  <a:tcPr marL="3403" marR="3403" marT="3403" marB="0" anchor="b">
                    <a:lnL>
                      <a:noFill/>
                    </a:lnL>
                    <a:lnR>
                      <a:noFill/>
                    </a:lnR>
                    <a:lnT>
                      <a:noFill/>
                    </a:lnT>
                    <a:lnB>
                      <a:noFill/>
                    </a:lnB>
                    <a:solidFill>
                      <a:srgbClr val="C5D9F1"/>
                    </a:solidFill>
                  </a:tcPr>
                </a:tc>
                <a:tc hMerge="1">
                  <a:txBody>
                    <a:bodyPr/>
                    <a:lstStyle/>
                    <a:p>
                      <a:endParaRPr lang="en-ZA"/>
                    </a:p>
                  </a:txBody>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C5D9F1"/>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C5D9F1"/>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C5D9F1"/>
                    </a:solidFill>
                  </a:tcPr>
                </a:tc>
                <a:tc>
                  <a:txBody>
                    <a:bodyPr/>
                    <a:lstStyle/>
                    <a:p>
                      <a:pPr algn="r" fontAlgn="b"/>
                      <a:r>
                        <a:rPr lang="en-ZA" sz="1100" b="1" i="0" u="none" strike="noStrike" dirty="0">
                          <a:solidFill>
                            <a:srgbClr val="000000"/>
                          </a:solidFill>
                          <a:effectLst/>
                          <a:latin typeface="Calibri Light" panose="020F0302020204030204" pitchFamily="34" charset="0"/>
                        </a:rPr>
                        <a:t>                          4 030 449 </a:t>
                      </a:r>
                    </a:p>
                  </a:txBody>
                  <a:tcPr marL="3403" marR="3403" marT="340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D9F1"/>
                    </a:solidFill>
                  </a:tcPr>
                </a:tc>
                <a:tc>
                  <a:txBody>
                    <a:bodyPr/>
                    <a:lstStyle/>
                    <a:p>
                      <a:pPr algn="r" fontAlgn="b"/>
                      <a:r>
                        <a:rPr lang="en-ZA" sz="1100" b="1" i="0" u="none" strike="noStrike" dirty="0">
                          <a:solidFill>
                            <a:srgbClr val="000000"/>
                          </a:solidFill>
                          <a:effectLst/>
                          <a:latin typeface="Calibri Light" panose="020F0302020204030204" pitchFamily="34" charset="0"/>
                        </a:rPr>
                        <a:t>                                  4 432 513 </a:t>
                      </a:r>
                    </a:p>
                  </a:txBody>
                  <a:tcPr marL="3403" marR="3403" marT="340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777744246"/>
                  </a:ext>
                </a:extLst>
              </a:tr>
              <a:tr h="127980">
                <a:tc gridSpan="3">
                  <a:txBody>
                    <a:bodyPr/>
                    <a:lstStyle/>
                    <a:p>
                      <a:pPr algn="l" fontAlgn="b"/>
                      <a:r>
                        <a:rPr lang="en-ZA" sz="1100" b="1" i="0" u="none" strike="noStrike" dirty="0">
                          <a:solidFill>
                            <a:srgbClr val="000000"/>
                          </a:solidFill>
                          <a:effectLst/>
                          <a:latin typeface="Calibri Light" panose="020F0302020204030204" pitchFamily="34" charset="0"/>
                        </a:rPr>
                        <a:t>Net assets and liabilities</a:t>
                      </a:r>
                    </a:p>
                  </a:txBody>
                  <a:tcPr marL="3403" marR="3403" marT="3403" marB="0" anchor="b">
                    <a:lnL>
                      <a:noFill/>
                    </a:lnL>
                    <a:lnR>
                      <a:noFill/>
                    </a:lnR>
                    <a:lnT>
                      <a:noFill/>
                    </a:lnT>
                    <a:lnB>
                      <a:noFill/>
                    </a:lnB>
                    <a:solidFill>
                      <a:srgbClr val="FFFFFF"/>
                    </a:solidFill>
                  </a:tcPr>
                </a:tc>
                <a:tc hMerge="1">
                  <a:txBody>
                    <a:bodyPr/>
                    <a:lstStyle/>
                    <a:p>
                      <a:endParaRPr lang="en-ZA"/>
                    </a:p>
                  </a:txBody>
                  <a:tcPr/>
                </a:tc>
                <a:tc hMerge="1">
                  <a:txBody>
                    <a:bodyPr/>
                    <a:lstStyle/>
                    <a:p>
                      <a:endParaRPr lang="en-ZA"/>
                    </a:p>
                  </a:txBody>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panose="020F0502020204030204" pitchFamily="34" charset="0"/>
                        </a:rPr>
                        <a:t> </a:t>
                      </a:r>
                    </a:p>
                  </a:txBody>
                  <a:tcPr marL="3403" marR="3403" marT="3403"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100" b="0" i="0" u="none" strike="noStrike" dirty="0">
                          <a:solidFill>
                            <a:srgbClr val="000000"/>
                          </a:solidFill>
                          <a:effectLst/>
                          <a:latin typeface="Calibri" panose="020F0502020204030204" pitchFamily="34" charset="0"/>
                        </a:rPr>
                        <a:t> </a:t>
                      </a:r>
                    </a:p>
                  </a:txBody>
                  <a:tcPr marL="3403" marR="3403" marT="3403"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749437315"/>
                  </a:ext>
                </a:extLst>
              </a:tr>
              <a:tr h="127980">
                <a:tc gridSpan="2">
                  <a:txBody>
                    <a:bodyPr/>
                    <a:lstStyle/>
                    <a:p>
                      <a:pPr algn="l" fontAlgn="b"/>
                      <a:r>
                        <a:rPr lang="en-ZA" sz="1100" b="1" i="0" u="none" strike="noStrike" dirty="0">
                          <a:solidFill>
                            <a:srgbClr val="000000"/>
                          </a:solidFill>
                          <a:effectLst/>
                          <a:latin typeface="Calibri Light" panose="020F0302020204030204" pitchFamily="34" charset="0"/>
                        </a:rPr>
                        <a:t>Net assets</a:t>
                      </a:r>
                    </a:p>
                  </a:txBody>
                  <a:tcPr marL="3403" marR="3403" marT="3403" marB="0" anchor="b">
                    <a:lnL>
                      <a:noFill/>
                    </a:lnL>
                    <a:lnR>
                      <a:noFill/>
                    </a:lnR>
                    <a:lnT>
                      <a:noFill/>
                    </a:lnT>
                    <a:lnB>
                      <a:noFill/>
                    </a:lnB>
                    <a:solidFill>
                      <a:srgbClr val="FFFFFF"/>
                    </a:solidFill>
                  </a:tcPr>
                </a:tc>
                <a:tc hMerge="1">
                  <a:txBody>
                    <a:bodyPr/>
                    <a:lstStyle/>
                    <a:p>
                      <a:endParaRPr lang="en-ZA"/>
                    </a:p>
                  </a:txBody>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r" fontAlgn="b"/>
                      <a:r>
                        <a:rPr lang="en-ZA" sz="1100" b="1" i="0" u="none" strike="noStrike" dirty="0">
                          <a:solidFill>
                            <a:srgbClr val="000000"/>
                          </a:solidFill>
                          <a:effectLst/>
                          <a:latin typeface="Calibri Light" panose="020F0302020204030204" pitchFamily="34" charset="0"/>
                        </a:rPr>
                        <a:t>                          2 772 007 </a:t>
                      </a:r>
                    </a:p>
                  </a:txBody>
                  <a:tcPr marL="3403" marR="3403" marT="340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100" b="1" i="0" u="none" strike="noStrike" dirty="0">
                          <a:solidFill>
                            <a:srgbClr val="000000"/>
                          </a:solidFill>
                          <a:effectLst/>
                          <a:latin typeface="Calibri Light" panose="020F0302020204030204" pitchFamily="34" charset="0"/>
                        </a:rPr>
                        <a:t>                                  2 859 857 </a:t>
                      </a:r>
                    </a:p>
                  </a:txBody>
                  <a:tcPr marL="3403" marR="3403" marT="340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00460097"/>
                  </a:ext>
                </a:extLst>
              </a:tr>
              <a:tr h="127980">
                <a:tc gridSpan="2">
                  <a:txBody>
                    <a:bodyPr/>
                    <a:lstStyle/>
                    <a:p>
                      <a:pPr algn="l" fontAlgn="b"/>
                      <a:r>
                        <a:rPr lang="en-ZA" sz="1100" b="0" i="0" u="none" strike="noStrike" dirty="0">
                          <a:solidFill>
                            <a:srgbClr val="000000"/>
                          </a:solidFill>
                          <a:effectLst/>
                          <a:latin typeface="Calibri Light" panose="020F0302020204030204" pitchFamily="34" charset="0"/>
                        </a:rPr>
                        <a:t>Share capital</a:t>
                      </a:r>
                    </a:p>
                  </a:txBody>
                  <a:tcPr marL="3403" marR="3403" marT="3403" marB="0" anchor="b">
                    <a:lnL>
                      <a:noFill/>
                    </a:lnL>
                    <a:lnR>
                      <a:noFill/>
                    </a:lnR>
                    <a:lnT>
                      <a:noFill/>
                    </a:lnT>
                    <a:lnB>
                      <a:noFill/>
                    </a:lnB>
                    <a:solidFill>
                      <a:srgbClr val="FFFFFF"/>
                    </a:solidFill>
                  </a:tcPr>
                </a:tc>
                <a:tc hMerge="1">
                  <a:txBody>
                    <a:bodyPr/>
                    <a:lstStyle/>
                    <a:p>
                      <a:endParaRPr lang="en-ZA"/>
                    </a:p>
                  </a:txBody>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4196808755"/>
                  </a:ext>
                </a:extLst>
              </a:tr>
              <a:tr h="127980">
                <a:tc>
                  <a:txBody>
                    <a:bodyPr/>
                    <a:lstStyle/>
                    <a:p>
                      <a:pPr algn="l" fontAlgn="b"/>
                      <a:r>
                        <a:rPr lang="en-ZA" sz="1100" b="0" i="0" u="none" strike="noStrike" dirty="0">
                          <a:solidFill>
                            <a:srgbClr val="000000"/>
                          </a:solidFill>
                          <a:effectLst/>
                          <a:latin typeface="Calibri Light" panose="020F0302020204030204" pitchFamily="34" charset="0"/>
                        </a:rPr>
                        <a:t>Reserves</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627 335</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627 335</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776434819"/>
                  </a:ext>
                </a:extLst>
              </a:tr>
              <a:tr h="127980">
                <a:tc gridSpan="3">
                  <a:txBody>
                    <a:bodyPr/>
                    <a:lstStyle/>
                    <a:p>
                      <a:pPr algn="l" fontAlgn="b"/>
                      <a:r>
                        <a:rPr lang="en-ZA" sz="1100" b="0" i="0" u="none" strike="noStrike" dirty="0">
                          <a:solidFill>
                            <a:srgbClr val="000000"/>
                          </a:solidFill>
                          <a:effectLst/>
                          <a:latin typeface="Calibri Light" panose="020F0302020204030204" pitchFamily="34" charset="0"/>
                        </a:rPr>
                        <a:t>Accumulated surpluses</a:t>
                      </a:r>
                    </a:p>
                  </a:txBody>
                  <a:tcPr marL="3403" marR="3403" marT="3403" marB="0" anchor="b">
                    <a:lnL>
                      <a:noFill/>
                    </a:lnL>
                    <a:lnR>
                      <a:noFill/>
                    </a:lnR>
                    <a:lnT>
                      <a:noFill/>
                    </a:lnT>
                    <a:lnB>
                      <a:noFill/>
                    </a:lnB>
                    <a:solidFill>
                      <a:srgbClr val="FFFFFF"/>
                    </a:solidFill>
                  </a:tcPr>
                </a:tc>
                <a:tc hMerge="1">
                  <a:txBody>
                    <a:bodyPr/>
                    <a:lstStyle/>
                    <a:p>
                      <a:endParaRPr lang="en-ZA"/>
                    </a:p>
                  </a:txBody>
                  <a:tcPr/>
                </a:tc>
                <a:tc hMerge="1">
                  <a:txBody>
                    <a:bodyPr/>
                    <a:lstStyle/>
                    <a:p>
                      <a:endParaRPr lang="en-ZA"/>
                    </a:p>
                  </a:txBody>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2 144 672</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2 232 522</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88157546"/>
                  </a:ext>
                </a:extLst>
              </a:tr>
              <a:tr h="127980">
                <a:tc>
                  <a:txBody>
                    <a:bodyPr/>
                    <a:lstStyle/>
                    <a:p>
                      <a:pPr algn="l" fontAlgn="b"/>
                      <a:r>
                        <a:rPr lang="en-ZA" sz="1100" b="1" i="0" u="none" strike="noStrike" dirty="0">
                          <a:solidFill>
                            <a:srgbClr val="000000"/>
                          </a:solidFill>
                          <a:effectLst/>
                          <a:latin typeface="Calibri Light" panose="020F0302020204030204" pitchFamily="34" charset="0"/>
                        </a:rPr>
                        <a:t>Liabilities</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panose="020F0502020204030204" pitchFamily="34" charset="0"/>
                        </a:rPr>
                        <a:t> </a:t>
                      </a:r>
                    </a:p>
                  </a:txBody>
                  <a:tcPr marL="3403" marR="3403" marT="340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100" b="0" i="0" u="none" strike="noStrike" dirty="0">
                          <a:solidFill>
                            <a:srgbClr val="000000"/>
                          </a:solidFill>
                          <a:effectLst/>
                          <a:latin typeface="Calibri" panose="020F0502020204030204" pitchFamily="34" charset="0"/>
                        </a:rPr>
                        <a:t> </a:t>
                      </a:r>
                    </a:p>
                  </a:txBody>
                  <a:tcPr marL="3403" marR="3403" marT="340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458803344"/>
                  </a:ext>
                </a:extLst>
              </a:tr>
              <a:tr h="127980">
                <a:tc gridSpan="3">
                  <a:txBody>
                    <a:bodyPr/>
                    <a:lstStyle/>
                    <a:p>
                      <a:pPr algn="l" fontAlgn="b"/>
                      <a:r>
                        <a:rPr lang="en-ZA" sz="1100" b="1" i="0" u="none" strike="noStrike" dirty="0">
                          <a:solidFill>
                            <a:srgbClr val="000000"/>
                          </a:solidFill>
                          <a:effectLst/>
                          <a:latin typeface="Calibri Light" panose="020F0302020204030204" pitchFamily="34" charset="0"/>
                        </a:rPr>
                        <a:t>Non-current liabilities</a:t>
                      </a:r>
                    </a:p>
                  </a:txBody>
                  <a:tcPr marL="3403" marR="3403" marT="3403" marB="0" anchor="b">
                    <a:lnL>
                      <a:noFill/>
                    </a:lnL>
                    <a:lnR>
                      <a:noFill/>
                    </a:lnR>
                    <a:lnT>
                      <a:noFill/>
                    </a:lnT>
                    <a:lnB>
                      <a:noFill/>
                    </a:lnB>
                    <a:solidFill>
                      <a:srgbClr val="FFFFFF"/>
                    </a:solidFill>
                  </a:tcPr>
                </a:tc>
                <a:tc hMerge="1">
                  <a:txBody>
                    <a:bodyPr/>
                    <a:lstStyle/>
                    <a:p>
                      <a:endParaRPr lang="en-ZA"/>
                    </a:p>
                  </a:txBody>
                  <a:tcPr/>
                </a:tc>
                <a:tc hMerge="1">
                  <a:txBody>
                    <a:bodyPr/>
                    <a:lstStyle/>
                    <a:p>
                      <a:endParaRPr lang="en-ZA"/>
                    </a:p>
                  </a:txBody>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r" fontAlgn="b"/>
                      <a:r>
                        <a:rPr lang="en-ZA" sz="1100" b="1" i="0" u="none" strike="noStrike" dirty="0">
                          <a:solidFill>
                            <a:srgbClr val="000000"/>
                          </a:solidFill>
                          <a:effectLst/>
                          <a:latin typeface="Calibri Light" panose="020F0302020204030204" pitchFamily="34" charset="0"/>
                        </a:rPr>
                        <a:t>                               73 534 </a:t>
                      </a:r>
                    </a:p>
                  </a:txBody>
                  <a:tcPr marL="3403" marR="3403" marT="340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100" b="1" i="0" u="none" strike="noStrike" dirty="0">
                          <a:solidFill>
                            <a:srgbClr val="000000"/>
                          </a:solidFill>
                          <a:effectLst/>
                          <a:latin typeface="Calibri Light" panose="020F0302020204030204" pitchFamily="34" charset="0"/>
                        </a:rPr>
                        <a:t>                                       69 198 </a:t>
                      </a:r>
                    </a:p>
                  </a:txBody>
                  <a:tcPr marL="3403" marR="3403" marT="340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63799385"/>
                  </a:ext>
                </a:extLst>
              </a:tr>
              <a:tr h="127980">
                <a:tc gridSpan="4">
                  <a:txBody>
                    <a:bodyPr/>
                    <a:lstStyle/>
                    <a:p>
                      <a:pPr algn="l" fontAlgn="b"/>
                      <a:r>
                        <a:rPr lang="en-ZA" sz="1100" b="0" i="0" u="none" strike="noStrike" dirty="0">
                          <a:solidFill>
                            <a:srgbClr val="000000"/>
                          </a:solidFill>
                          <a:effectLst/>
                          <a:latin typeface="Calibri Light" panose="020F0302020204030204" pitchFamily="34" charset="0"/>
                        </a:rPr>
                        <a:t>Post-retirement employee benefits</a:t>
                      </a:r>
                    </a:p>
                  </a:txBody>
                  <a:tcPr marL="3403" marR="3403" marT="3403" marB="0" anchor="b">
                    <a:lnL>
                      <a:noFill/>
                    </a:lnL>
                    <a:lnR>
                      <a:noFill/>
                    </a:lnR>
                    <a:lnT>
                      <a:noFill/>
                    </a:lnT>
                    <a:lnB>
                      <a:noFill/>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                                       73 534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                                                 69 198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419634531"/>
                  </a:ext>
                </a:extLst>
              </a:tr>
              <a:tr h="127980">
                <a:tc gridSpan="2">
                  <a:txBody>
                    <a:bodyPr/>
                    <a:lstStyle/>
                    <a:p>
                      <a:pPr algn="l" fontAlgn="b"/>
                      <a:r>
                        <a:rPr lang="en-ZA" sz="1100" b="0" i="0" u="none" strike="noStrike" dirty="0">
                          <a:solidFill>
                            <a:srgbClr val="000000"/>
                          </a:solidFill>
                          <a:effectLst/>
                          <a:latin typeface="Calibri Light" panose="020F0302020204030204" pitchFamily="34" charset="0"/>
                        </a:rPr>
                        <a:t>Deferred tax liability</a:t>
                      </a:r>
                    </a:p>
                  </a:txBody>
                  <a:tcPr marL="3403" marR="3403" marT="3403" marB="0" anchor="b">
                    <a:lnL>
                      <a:noFill/>
                    </a:lnL>
                    <a:lnR>
                      <a:noFill/>
                    </a:lnR>
                    <a:lnT>
                      <a:noFill/>
                    </a:lnT>
                    <a:lnB>
                      <a:noFill/>
                    </a:lnB>
                    <a:solidFill>
                      <a:srgbClr val="FFFFFF"/>
                    </a:solidFill>
                  </a:tcPr>
                </a:tc>
                <a:tc hMerge="1">
                  <a:txBody>
                    <a:bodyPr/>
                    <a:lstStyle/>
                    <a:p>
                      <a:endParaRPr lang="en-ZA"/>
                    </a:p>
                  </a:txBody>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                                                -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                                                         -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92197441"/>
                  </a:ext>
                </a:extLst>
              </a:tr>
              <a:tr h="127980">
                <a:tc gridSpan="2">
                  <a:txBody>
                    <a:bodyPr/>
                    <a:lstStyle/>
                    <a:p>
                      <a:pPr algn="l" fontAlgn="b"/>
                      <a:r>
                        <a:rPr lang="en-ZA" sz="1100" b="1" i="0" u="none" strike="noStrike" dirty="0">
                          <a:solidFill>
                            <a:srgbClr val="000000"/>
                          </a:solidFill>
                          <a:effectLst/>
                          <a:latin typeface="Calibri Light" panose="020F0302020204030204" pitchFamily="34" charset="0"/>
                        </a:rPr>
                        <a:t>Current Liabilities</a:t>
                      </a:r>
                    </a:p>
                  </a:txBody>
                  <a:tcPr marL="3403" marR="3403" marT="3403" marB="0" anchor="b">
                    <a:lnL>
                      <a:noFill/>
                    </a:lnL>
                    <a:lnR>
                      <a:noFill/>
                    </a:lnR>
                    <a:lnT>
                      <a:noFill/>
                    </a:lnT>
                    <a:lnB>
                      <a:noFill/>
                    </a:lnB>
                    <a:solidFill>
                      <a:srgbClr val="FFFFFF"/>
                    </a:solidFill>
                  </a:tcPr>
                </a:tc>
                <a:tc hMerge="1">
                  <a:txBody>
                    <a:bodyPr/>
                    <a:lstStyle/>
                    <a:p>
                      <a:endParaRPr lang="en-ZA"/>
                    </a:p>
                  </a:txBody>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r" fontAlgn="b"/>
                      <a:r>
                        <a:rPr lang="en-ZA" sz="1100" b="1" i="0" u="none" strike="noStrike" dirty="0">
                          <a:solidFill>
                            <a:srgbClr val="000000"/>
                          </a:solidFill>
                          <a:effectLst/>
                          <a:latin typeface="Calibri Light" panose="020F0302020204030204" pitchFamily="34" charset="0"/>
                        </a:rPr>
                        <a:t>                          1 184 908 </a:t>
                      </a:r>
                    </a:p>
                  </a:txBody>
                  <a:tcPr marL="3403" marR="3403" marT="34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dirty="0">
                          <a:solidFill>
                            <a:srgbClr val="000000"/>
                          </a:solidFill>
                          <a:effectLst/>
                          <a:latin typeface="Calibri Light" panose="020F0302020204030204" pitchFamily="34" charset="0"/>
                        </a:rPr>
                        <a:t>                                  1 503 458 </a:t>
                      </a:r>
                    </a:p>
                  </a:txBody>
                  <a:tcPr marL="3403" marR="3403" marT="34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2541383"/>
                  </a:ext>
                </a:extLst>
              </a:tr>
              <a:tr h="114144">
                <a:tc gridSpan="3">
                  <a:txBody>
                    <a:bodyPr/>
                    <a:lstStyle/>
                    <a:p>
                      <a:pPr algn="l" fontAlgn="b"/>
                      <a:r>
                        <a:rPr lang="en-ZA" sz="1100" b="0" i="0" u="none" strike="noStrike" dirty="0">
                          <a:solidFill>
                            <a:srgbClr val="000000"/>
                          </a:solidFill>
                          <a:effectLst/>
                          <a:latin typeface="Calibri Light" panose="020F0302020204030204" pitchFamily="34" charset="0"/>
                        </a:rPr>
                        <a:t>Trade and other payables</a:t>
                      </a:r>
                    </a:p>
                  </a:txBody>
                  <a:tcPr marL="3403" marR="3403" marT="3403" marB="0" anchor="b">
                    <a:lnL>
                      <a:noFill/>
                    </a:lnL>
                    <a:lnR>
                      <a:noFill/>
                    </a:lnR>
                    <a:lnT>
                      <a:noFill/>
                    </a:lnT>
                    <a:lnB>
                      <a:noFill/>
                    </a:lnB>
                    <a:solidFill>
                      <a:srgbClr val="FFFFFF"/>
                    </a:solidFill>
                  </a:tcPr>
                </a:tc>
                <a:tc hMerge="1">
                  <a:txBody>
                    <a:bodyPr/>
                    <a:lstStyle/>
                    <a:p>
                      <a:endParaRPr lang="en-ZA"/>
                    </a:p>
                  </a:txBody>
                  <a:tcPr/>
                </a:tc>
                <a:tc hMerge="1">
                  <a:txBody>
                    <a:bodyPr/>
                    <a:lstStyle/>
                    <a:p>
                      <a:endParaRPr lang="en-ZA"/>
                    </a:p>
                  </a:txBody>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                                     956 706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                                           1 367 710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917370458"/>
                  </a:ext>
                </a:extLst>
              </a:tr>
              <a:tr h="127980">
                <a:tc gridSpan="3">
                  <a:txBody>
                    <a:bodyPr/>
                    <a:lstStyle/>
                    <a:p>
                      <a:pPr algn="l" fontAlgn="b"/>
                      <a:r>
                        <a:rPr lang="en-ZA" sz="1100" b="0" i="0" u="none" strike="noStrike" dirty="0">
                          <a:solidFill>
                            <a:srgbClr val="000000"/>
                          </a:solidFill>
                          <a:effectLst/>
                          <a:latin typeface="Calibri Light" panose="020F0302020204030204" pitchFamily="34" charset="0"/>
                        </a:rPr>
                        <a:t>Income received in advance</a:t>
                      </a:r>
                    </a:p>
                  </a:txBody>
                  <a:tcPr marL="3403" marR="3403" marT="3403" marB="0" anchor="b">
                    <a:lnL>
                      <a:noFill/>
                    </a:lnL>
                    <a:lnR>
                      <a:noFill/>
                    </a:lnR>
                    <a:lnT>
                      <a:noFill/>
                    </a:lnT>
                    <a:lnB>
                      <a:noFill/>
                    </a:lnB>
                    <a:solidFill>
                      <a:srgbClr val="FFFFFF"/>
                    </a:solidFill>
                  </a:tcPr>
                </a:tc>
                <a:tc hMerge="1">
                  <a:txBody>
                    <a:bodyPr/>
                    <a:lstStyle/>
                    <a:p>
                      <a:endParaRPr lang="en-ZA"/>
                    </a:p>
                  </a:txBody>
                  <a:tcPr/>
                </a:tc>
                <a:tc hMerge="1">
                  <a:txBody>
                    <a:bodyPr/>
                    <a:lstStyle/>
                    <a:p>
                      <a:endParaRPr lang="en-ZA"/>
                    </a:p>
                  </a:txBody>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                                     228 202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100" b="0" i="0" u="none" strike="noStrike" dirty="0">
                          <a:solidFill>
                            <a:srgbClr val="000000"/>
                          </a:solidFill>
                          <a:effectLst/>
                          <a:latin typeface="Calibri Light" panose="020F0302020204030204" pitchFamily="34" charset="0"/>
                        </a:rPr>
                        <a:t>                                              135 748 </a:t>
                      </a:r>
                    </a:p>
                  </a:txBody>
                  <a:tcPr marL="3403" marR="3403" marT="34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46065539"/>
                  </a:ext>
                </a:extLst>
              </a:tr>
              <a:tr h="61407">
                <a:tc gridSpan="3">
                  <a:txBody>
                    <a:bodyPr/>
                    <a:lstStyle/>
                    <a:p>
                      <a:pPr algn="l" fontAlgn="b"/>
                      <a:r>
                        <a:rPr lang="en-US" sz="1100" b="1" i="0" u="none" strike="noStrike" dirty="0">
                          <a:solidFill>
                            <a:srgbClr val="000000"/>
                          </a:solidFill>
                          <a:effectLst/>
                          <a:latin typeface="Calibri Light" panose="020F0302020204030204" pitchFamily="34" charset="0"/>
                        </a:rPr>
                        <a:t>Total net assets and liabilities</a:t>
                      </a:r>
                    </a:p>
                  </a:txBody>
                  <a:tcPr marL="3403" marR="3403" marT="3403" marB="0" anchor="b">
                    <a:lnL>
                      <a:noFill/>
                    </a:lnL>
                    <a:lnR>
                      <a:noFill/>
                    </a:lnR>
                    <a:lnT>
                      <a:noFill/>
                    </a:lnT>
                    <a:lnB>
                      <a:noFill/>
                    </a:lnB>
                    <a:solidFill>
                      <a:srgbClr val="C5D9F1"/>
                    </a:solidFill>
                  </a:tcPr>
                </a:tc>
                <a:tc hMerge="1">
                  <a:txBody>
                    <a:bodyPr/>
                    <a:lstStyle/>
                    <a:p>
                      <a:endParaRPr lang="en-ZA"/>
                    </a:p>
                  </a:txBody>
                  <a:tcPr/>
                </a:tc>
                <a:tc hMerge="1">
                  <a:txBody>
                    <a:bodyPr/>
                    <a:lstStyle/>
                    <a:p>
                      <a:endParaRPr lang="en-ZA"/>
                    </a:p>
                  </a:txBody>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C5D9F1"/>
                    </a:solidFill>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3403" marR="3403" marT="3403" marB="0" anchor="b">
                    <a:lnL>
                      <a:noFill/>
                    </a:lnL>
                    <a:lnR>
                      <a:noFill/>
                    </a:lnR>
                    <a:lnT>
                      <a:noFill/>
                    </a:lnT>
                    <a:lnB>
                      <a:noFill/>
                    </a:lnB>
                    <a:solidFill>
                      <a:srgbClr val="C5D9F1"/>
                    </a:solidFill>
                  </a:tcPr>
                </a:tc>
                <a:tc>
                  <a:txBody>
                    <a:bodyPr/>
                    <a:lstStyle/>
                    <a:p>
                      <a:pPr algn="r" fontAlgn="b"/>
                      <a:r>
                        <a:rPr lang="en-ZA" sz="1100" b="1" i="0" u="none" strike="noStrike" dirty="0">
                          <a:solidFill>
                            <a:srgbClr val="000000"/>
                          </a:solidFill>
                          <a:effectLst/>
                          <a:latin typeface="Calibri Light" panose="020F0302020204030204" pitchFamily="34" charset="0"/>
                        </a:rPr>
                        <a:t>                          4 030 449 </a:t>
                      </a:r>
                    </a:p>
                  </a:txBody>
                  <a:tcPr marL="3403" marR="3403" marT="340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D9F1"/>
                    </a:solidFill>
                  </a:tcPr>
                </a:tc>
                <a:tc>
                  <a:txBody>
                    <a:bodyPr/>
                    <a:lstStyle/>
                    <a:p>
                      <a:pPr algn="r" fontAlgn="b"/>
                      <a:r>
                        <a:rPr lang="en-ZA" sz="1100" b="1" i="0" u="none" strike="noStrike" dirty="0">
                          <a:solidFill>
                            <a:srgbClr val="000000"/>
                          </a:solidFill>
                          <a:effectLst/>
                          <a:latin typeface="Calibri Light" panose="020F0302020204030204" pitchFamily="34" charset="0"/>
                        </a:rPr>
                        <a:t>                                  4 432 513 </a:t>
                      </a:r>
                    </a:p>
                  </a:txBody>
                  <a:tcPr marL="3403" marR="3403" marT="340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421478752"/>
                  </a:ext>
                </a:extLst>
              </a:tr>
            </a:tbl>
          </a:graphicData>
        </a:graphic>
      </p:graphicFrame>
      <p:sp>
        <p:nvSpPr>
          <p:cNvPr id="5" name="TextBox 4">
            <a:extLst>
              <a:ext uri="{FF2B5EF4-FFF2-40B4-BE49-F238E27FC236}">
                <a16:creationId xmlns:a16="http://schemas.microsoft.com/office/drawing/2014/main" xmlns="" id="{40FA56AE-BB66-4E47-B84E-65433A2F9C3A}"/>
              </a:ext>
            </a:extLst>
          </p:cNvPr>
          <p:cNvSpPr txBox="1"/>
          <p:nvPr/>
        </p:nvSpPr>
        <p:spPr>
          <a:xfrm>
            <a:off x="8612336" y="1345332"/>
            <a:ext cx="1512168" cy="3539430"/>
          </a:xfrm>
          <a:prstGeom prst="rect">
            <a:avLst/>
          </a:prstGeom>
          <a:noFill/>
          <a:ln>
            <a:noFill/>
          </a:ln>
        </p:spPr>
        <p:txBody>
          <a:bodyPr wrap="square" rtlCol="0">
            <a:spAutoFit/>
          </a:bodyPr>
          <a:lstStyle/>
          <a:p>
            <a:pPr>
              <a:spcAft>
                <a:spcPts val="0"/>
              </a:spcAft>
            </a:pPr>
            <a:r>
              <a:rPr lang="en-ZA" sz="1400" kern="1200" dirty="0">
                <a:solidFill>
                  <a:srgbClr val="000000"/>
                </a:solidFill>
                <a:effectLst/>
                <a:latin typeface="Calibri"/>
                <a:ea typeface="Times New Roman"/>
                <a:cs typeface="Times New Roman"/>
              </a:rPr>
              <a:t>SITA ‘s financial position is sound, however the Agency must find alternative interventions to convert its Trade and other Receivables (R1.6bn)into cash. This will allow the Agency to grow and refresh its infrastructure to maintain its revenue base</a:t>
            </a:r>
            <a:endParaRPr lang="en-ZA" sz="1400" dirty="0">
              <a:effectLst/>
              <a:latin typeface="Times New Roman"/>
              <a:ea typeface="Times New Roman"/>
            </a:endParaRPr>
          </a:p>
        </p:txBody>
      </p:sp>
    </p:spTree>
    <p:extLst>
      <p:ext uri="{BB962C8B-B14F-4D97-AF65-F5344CB8AC3E}">
        <p14:creationId xmlns:p14="http://schemas.microsoft.com/office/powerpoint/2010/main" xmlns="" val="482330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64" y="101716"/>
            <a:ext cx="9720000" cy="480053"/>
          </a:xfrm>
        </p:spPr>
        <p:txBody>
          <a:bodyPr wrap="square">
            <a:spAutoFit/>
          </a:bodyPr>
          <a:lstStyle/>
          <a:p>
            <a:pPr defTabSz="914400"/>
            <a:r>
              <a:rPr lang="en-ZA" sz="3200" baseline="30000" dirty="0">
                <a:solidFill>
                  <a:schemeClr val="tx2"/>
                </a:solidFill>
                <a:ea typeface="+mn-ea"/>
              </a:rPr>
              <a:t>Financial Performance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24047943"/>
              </p:ext>
            </p:extLst>
          </p:nvPr>
        </p:nvGraphicFramePr>
        <p:xfrm>
          <a:off x="216002" y="553244"/>
          <a:ext cx="8344644" cy="4843661"/>
        </p:xfrm>
        <a:graphic>
          <a:graphicData uri="http://schemas.openxmlformats.org/drawingml/2006/table">
            <a:tbl>
              <a:tblPr/>
              <a:tblGrid>
                <a:gridCol w="2359885">
                  <a:extLst>
                    <a:ext uri="{9D8B030D-6E8A-4147-A177-3AD203B41FA5}">
                      <a16:colId xmlns:a16="http://schemas.microsoft.com/office/drawing/2014/main" xmlns="" val="20000"/>
                    </a:ext>
                  </a:extLst>
                </a:gridCol>
                <a:gridCol w="662924">
                  <a:extLst>
                    <a:ext uri="{9D8B030D-6E8A-4147-A177-3AD203B41FA5}">
                      <a16:colId xmlns:a16="http://schemas.microsoft.com/office/drawing/2014/main" xmlns="" val="20001"/>
                    </a:ext>
                  </a:extLst>
                </a:gridCol>
                <a:gridCol w="662924">
                  <a:extLst>
                    <a:ext uri="{9D8B030D-6E8A-4147-A177-3AD203B41FA5}">
                      <a16:colId xmlns:a16="http://schemas.microsoft.com/office/drawing/2014/main" xmlns="" val="20002"/>
                    </a:ext>
                  </a:extLst>
                </a:gridCol>
                <a:gridCol w="735949">
                  <a:extLst>
                    <a:ext uri="{9D8B030D-6E8A-4147-A177-3AD203B41FA5}">
                      <a16:colId xmlns:a16="http://schemas.microsoft.com/office/drawing/2014/main" xmlns="" val="20003"/>
                    </a:ext>
                  </a:extLst>
                </a:gridCol>
                <a:gridCol w="74942">
                  <a:extLst>
                    <a:ext uri="{9D8B030D-6E8A-4147-A177-3AD203B41FA5}">
                      <a16:colId xmlns:a16="http://schemas.microsoft.com/office/drawing/2014/main" xmlns="" val="20004"/>
                    </a:ext>
                  </a:extLst>
                </a:gridCol>
                <a:gridCol w="662924">
                  <a:extLst>
                    <a:ext uri="{9D8B030D-6E8A-4147-A177-3AD203B41FA5}">
                      <a16:colId xmlns:a16="http://schemas.microsoft.com/office/drawing/2014/main" xmlns="" val="20005"/>
                    </a:ext>
                  </a:extLst>
                </a:gridCol>
                <a:gridCol w="729599">
                  <a:extLst>
                    <a:ext uri="{9D8B030D-6E8A-4147-A177-3AD203B41FA5}">
                      <a16:colId xmlns:a16="http://schemas.microsoft.com/office/drawing/2014/main" xmlns="" val="20006"/>
                    </a:ext>
                  </a:extLst>
                </a:gridCol>
                <a:gridCol w="656574">
                  <a:extLst>
                    <a:ext uri="{9D8B030D-6E8A-4147-A177-3AD203B41FA5}">
                      <a16:colId xmlns:a16="http://schemas.microsoft.com/office/drawing/2014/main" xmlns="" val="20007"/>
                    </a:ext>
                  </a:extLst>
                </a:gridCol>
                <a:gridCol w="838557">
                  <a:extLst>
                    <a:ext uri="{9D8B030D-6E8A-4147-A177-3AD203B41FA5}">
                      <a16:colId xmlns:a16="http://schemas.microsoft.com/office/drawing/2014/main" xmlns="" val="20008"/>
                    </a:ext>
                  </a:extLst>
                </a:gridCol>
                <a:gridCol w="960366">
                  <a:extLst>
                    <a:ext uri="{9D8B030D-6E8A-4147-A177-3AD203B41FA5}">
                      <a16:colId xmlns:a16="http://schemas.microsoft.com/office/drawing/2014/main" xmlns="" val="20009"/>
                    </a:ext>
                  </a:extLst>
                </a:gridCol>
              </a:tblGrid>
              <a:tr h="111879">
                <a:tc gridSpan="9">
                  <a:txBody>
                    <a:bodyPr/>
                    <a:lstStyle/>
                    <a:p>
                      <a:pPr algn="l" fontAlgn="b"/>
                      <a:r>
                        <a:rPr lang="en-ZA" sz="800" b="1" i="0" u="none" strike="noStrike" dirty="0">
                          <a:effectLst/>
                          <a:latin typeface="Calibri Light" panose="020F0302020204030204" pitchFamily="34" charset="0"/>
                        </a:rPr>
                        <a:t>R'000</a:t>
                      </a:r>
                    </a:p>
                  </a:txBody>
                  <a:tcPr marL="4437" marR="4437" marT="4437"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800" b="0" i="0" u="none" strike="noStrike" dirty="0">
                        <a:effectLst/>
                        <a:latin typeface="Calibri Light" panose="020F0302020204030204" pitchFamily="34" charset="0"/>
                      </a:endParaRPr>
                    </a:p>
                  </a:txBody>
                  <a:tcPr marL="4437" marR="4437" marT="4437"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7439">
                <a:tc rowSpan="3">
                  <a:txBody>
                    <a:bodyPr/>
                    <a:lstStyle/>
                    <a:p>
                      <a:pPr algn="ctr" fontAlgn="ctr"/>
                      <a:r>
                        <a:rPr lang="en-ZA" sz="800" b="1" i="0" u="none" strike="noStrike" dirty="0">
                          <a:effectLst/>
                          <a:latin typeface="Calibri Light" panose="020F0302020204030204" pitchFamily="34" charset="0"/>
                        </a:rPr>
                        <a:t>Description</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ZA" sz="800" b="1" i="0" u="none" strike="noStrike" dirty="0">
                          <a:effectLst/>
                          <a:latin typeface="Calibri Light" panose="020F0302020204030204" pitchFamily="34" charset="0"/>
                        </a:rPr>
                        <a:t>Quarter to Date - Sept 2019</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a:txBody>
                    <a:bodyPr/>
                    <a:lstStyle/>
                    <a:p>
                      <a:pPr algn="l"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ZA" sz="800" b="1" i="0" u="none" strike="noStrike" dirty="0">
                          <a:effectLst/>
                          <a:latin typeface="Calibri Light" panose="020F0302020204030204" pitchFamily="34" charset="0"/>
                        </a:rPr>
                        <a:t>Year to Date - Sept 2019</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rowSpan="3">
                  <a:txBody>
                    <a:bodyPr/>
                    <a:lstStyle/>
                    <a:p>
                      <a:pPr algn="ctr" fontAlgn="ctr"/>
                      <a:r>
                        <a:rPr lang="en-ZA" sz="800" b="1" i="0" u="none" strike="noStrike" dirty="0">
                          <a:effectLst/>
                          <a:latin typeface="Calibri Light" panose="020F0302020204030204" pitchFamily="34" charset="0"/>
                        </a:rPr>
                        <a:t>% Actual Variance</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ZA" sz="800" b="1" i="0" u="none" strike="noStrike" dirty="0">
                          <a:effectLst/>
                          <a:latin typeface="Calibri Light" panose="020F0302020204030204" pitchFamily="34" charset="0"/>
                        </a:rPr>
                        <a:t>Full Year Budget 2019/20</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89253">
                <a:tc vMerge="1">
                  <a:txBody>
                    <a:bodyPr/>
                    <a:lstStyle/>
                    <a:p>
                      <a:endParaRPr lang="en-ZA"/>
                    </a:p>
                  </a:txBody>
                  <a:tcPr/>
                </a:tc>
                <a:tc>
                  <a:txBody>
                    <a:bodyPr/>
                    <a:lstStyle/>
                    <a:p>
                      <a:pPr algn="ct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800" b="0" i="0" u="none" strike="noStrike" dirty="0">
                          <a:effectLst/>
                          <a:latin typeface="Calibri Light" panose="020F0302020204030204" pitchFamily="34" charset="0"/>
                        </a:rPr>
                        <a:t> </a:t>
                      </a:r>
                    </a:p>
                  </a:txBody>
                  <a:tcPr marL="4437" marR="4437" marT="44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800" b="0" i="0" u="none" strike="noStrike" dirty="0">
                          <a:effectLst/>
                          <a:latin typeface="Calibri Light" panose="020F0302020204030204" pitchFamily="34" charset="0"/>
                        </a:rPr>
                        <a:t> </a:t>
                      </a:r>
                    </a:p>
                  </a:txBody>
                  <a:tcPr marL="4437" marR="4437" marT="44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800" b="0" i="0" u="none" strike="noStrike" dirty="0">
                          <a:effectLst/>
                          <a:latin typeface="Calibri Light" panose="020F0302020204030204" pitchFamily="34" charset="0"/>
                        </a:rPr>
                        <a:t> </a:t>
                      </a:r>
                    </a:p>
                  </a:txBody>
                  <a:tcPr marL="4437" marR="4437" marT="44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800" b="0" i="0" u="none" strike="noStrike" dirty="0">
                          <a:effectLst/>
                          <a:latin typeface="Calibri Light" panose="020F0302020204030204" pitchFamily="34" charset="0"/>
                        </a:rPr>
                        <a:t> </a:t>
                      </a:r>
                    </a:p>
                  </a:txBody>
                  <a:tcPr marL="4437" marR="4437" marT="44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6"/>
                  </a:ext>
                </a:extLst>
              </a:tr>
              <a:tr h="262672">
                <a:tc vMerge="1">
                  <a:txBody>
                    <a:bodyPr/>
                    <a:lstStyle/>
                    <a:p>
                      <a:endParaRPr lang="en-ZA"/>
                    </a:p>
                  </a:txBody>
                  <a:tcPr/>
                </a:tc>
                <a:tc>
                  <a:txBody>
                    <a:bodyPr/>
                    <a:lstStyle/>
                    <a:p>
                      <a:pPr algn="ctr" fontAlgn="ctr"/>
                      <a:r>
                        <a:rPr lang="en-ZA" sz="800" b="1" i="0" u="none" strike="noStrike" dirty="0">
                          <a:effectLst/>
                          <a:latin typeface="Calibri Light" panose="020F0302020204030204" pitchFamily="34" charset="0"/>
                        </a:rPr>
                        <a:t>Actual</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800" b="1" i="0" u="none" strike="noStrike" dirty="0">
                          <a:effectLst/>
                          <a:latin typeface="Calibri Light" panose="020F0302020204030204" pitchFamily="34" charset="0"/>
                        </a:rPr>
                        <a:t>Budget</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800" b="1" i="0" u="none" strike="noStrike" dirty="0">
                          <a:effectLst/>
                          <a:latin typeface="Calibri Light" panose="020F0302020204030204" pitchFamily="34" charset="0"/>
                        </a:rPr>
                        <a:t>Variance</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ZA" sz="800" b="1" i="0" u="none" strike="noStrike" dirty="0">
                          <a:effectLst/>
                          <a:latin typeface="Calibri Light" panose="020F0302020204030204" pitchFamily="34" charset="0"/>
                        </a:rPr>
                        <a:t>Actual</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800" b="1" i="0" u="none" strike="noStrike" dirty="0">
                          <a:effectLst/>
                          <a:latin typeface="Calibri Light" panose="020F0302020204030204" pitchFamily="34" charset="0"/>
                        </a:rPr>
                        <a:t>Budget</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800" b="1" i="0" u="none" strike="noStrike" dirty="0">
                          <a:effectLst/>
                          <a:latin typeface="Calibri Light" panose="020F0302020204030204" pitchFamily="34" charset="0"/>
                        </a:rPr>
                        <a:t>Variance</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7"/>
                  </a:ext>
                </a:extLst>
              </a:tr>
              <a:tr h="97287">
                <a:tc>
                  <a:txBody>
                    <a:bodyPr/>
                    <a:lstStyle/>
                    <a:p>
                      <a:pPr algn="l" fontAlgn="ctr"/>
                      <a:r>
                        <a:rPr lang="en-ZA" sz="800" b="1" i="0" u="none" strike="noStrike" dirty="0">
                          <a:effectLst/>
                          <a:latin typeface="Calibri Light" panose="020F0302020204030204" pitchFamily="34" charset="0"/>
                        </a:rPr>
                        <a:t>Total Revenue</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effectLst/>
                          <a:latin typeface="Calibri Light" panose="020F0302020204030204" pitchFamily="34" charset="0"/>
                        </a:rPr>
                        <a:t>    1 173 189 </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effectLst/>
                          <a:latin typeface="Calibri Light" panose="020F0302020204030204" pitchFamily="34" charset="0"/>
                        </a:rPr>
                        <a:t>    1 606 646 </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effectLst/>
                          <a:latin typeface="Calibri Light" panose="020F0302020204030204" pitchFamily="34" charset="0"/>
                        </a:rPr>
                        <a:t> (433 457) </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effectLst/>
                          <a:latin typeface="Calibri Light" panose="020F0302020204030204" pitchFamily="34" charset="0"/>
                        </a:rPr>
                        <a:t> </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effectLst/>
                          <a:latin typeface="Calibri Light" panose="020F0302020204030204" pitchFamily="34" charset="0"/>
                        </a:rPr>
                        <a:t>    2 246 057 </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effectLst/>
                          <a:latin typeface="Calibri Light" panose="020F0302020204030204" pitchFamily="34" charset="0"/>
                        </a:rPr>
                        <a:t>      3 027 206 </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effectLst/>
                          <a:latin typeface="Calibri Light" panose="020F0302020204030204" pitchFamily="34" charset="0"/>
                        </a:rPr>
                        <a:t> (781 149) </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effectLst/>
                          <a:latin typeface="Calibri Light" panose="020F0302020204030204" pitchFamily="34" charset="0"/>
                        </a:rPr>
                        <a:t>-25.8%</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effectLst/>
                          <a:latin typeface="Calibri Light" panose="020F0302020204030204" pitchFamily="34" charset="0"/>
                        </a:rPr>
                        <a:t>    6 921 139 </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89253">
                <a:tc>
                  <a:txBody>
                    <a:bodyPr/>
                    <a:lstStyle/>
                    <a:p>
                      <a:pPr algn="l" fontAlgn="b"/>
                      <a:r>
                        <a:rPr lang="en-ZA" sz="800" b="0" i="0" u="none" strike="noStrike" dirty="0">
                          <a:effectLst/>
                          <a:latin typeface="Calibri Light" panose="020F0302020204030204" pitchFamily="34" charset="0"/>
                        </a:rPr>
                        <a:t>Service Revenue</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         1 043 469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         1 362 865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 (319 395)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         1 924 425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            2 598 325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 (673 902)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-25.9%</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         5 741 243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extLst>
                  <a:ext uri="{0D108BD9-81ED-4DB2-BD59-A6C34878D82A}">
                    <a16:rowId xmlns:a16="http://schemas.microsoft.com/office/drawing/2014/main" xmlns="" val="10010"/>
                  </a:ext>
                </a:extLst>
              </a:tr>
              <a:tr h="97287">
                <a:tc>
                  <a:txBody>
                    <a:bodyPr/>
                    <a:lstStyle/>
                    <a:p>
                      <a:pPr algn="l" fontAlgn="b"/>
                      <a:r>
                        <a:rPr lang="en-ZA" sz="800" b="0" i="0" u="none" strike="noStrike" dirty="0">
                          <a:effectLst/>
                          <a:latin typeface="Calibri Light" panose="020F0302020204030204" pitchFamily="34" charset="0"/>
                        </a:rPr>
                        <a:t>Agency Revenue</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0" u="none" strike="noStrike" dirty="0">
                          <a:effectLst/>
                          <a:latin typeface="Calibri Light" panose="020F0302020204030204" pitchFamily="34" charset="0"/>
                        </a:rPr>
                        <a:t>            129 720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0" u="none" strike="noStrike" dirty="0">
                          <a:effectLst/>
                          <a:latin typeface="Calibri Light" panose="020F0302020204030204" pitchFamily="34" charset="0"/>
                        </a:rPr>
                        <a:t>            243 780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0" u="none" strike="noStrike" dirty="0">
                          <a:effectLst/>
                          <a:latin typeface="Calibri Light" panose="020F0302020204030204" pitchFamily="34" charset="0"/>
                        </a:rPr>
                        <a:t> (114 061)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0" u="none" strike="noStrike" dirty="0">
                          <a:effectLst/>
                          <a:latin typeface="Calibri Light" panose="020F0302020204030204" pitchFamily="34" charset="0"/>
                        </a:rPr>
                        <a:t>            321 633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0" u="none" strike="noStrike" dirty="0">
                          <a:effectLst/>
                          <a:latin typeface="Calibri Light" panose="020F0302020204030204" pitchFamily="34" charset="0"/>
                        </a:rPr>
                        <a:t>               428 881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0" u="none" strike="noStrike" dirty="0">
                          <a:effectLst/>
                          <a:latin typeface="Calibri Light" panose="020F0302020204030204" pitchFamily="34" charset="0"/>
                        </a:rPr>
                        <a:t> (107 248)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0" u="none" strike="noStrike" dirty="0">
                          <a:effectLst/>
                          <a:latin typeface="Calibri Light" panose="020F0302020204030204" pitchFamily="34" charset="0"/>
                        </a:rPr>
                        <a:t>-25.01%</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0" u="none" strike="noStrike" dirty="0">
                          <a:effectLst/>
                          <a:latin typeface="Calibri Light" panose="020F0302020204030204" pitchFamily="34" charset="0"/>
                        </a:rPr>
                        <a:t>         1 179 896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xmlns="" val="10011"/>
                  </a:ext>
                </a:extLst>
              </a:tr>
              <a:tr h="89253">
                <a:tc>
                  <a:txBody>
                    <a:bodyPr/>
                    <a:lstStyle/>
                    <a:p>
                      <a:pPr algn="l"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solidFill>
                            <a:srgbClr val="FF0000"/>
                          </a:solidFill>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12"/>
                  </a:ext>
                </a:extLst>
              </a:tr>
              <a:tr h="102149">
                <a:tc>
                  <a:txBody>
                    <a:bodyPr/>
                    <a:lstStyle/>
                    <a:p>
                      <a:pPr algn="l" fontAlgn="ctr"/>
                      <a:r>
                        <a:rPr lang="en-ZA" sz="800" b="1" i="0" u="none" strike="noStrike" dirty="0">
                          <a:effectLst/>
                          <a:latin typeface="Calibri Light" panose="020F0302020204030204" pitchFamily="34" charset="0"/>
                        </a:rPr>
                        <a:t>Total Cost of sale</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effectLst/>
                          <a:latin typeface="Calibri Light" panose="020F0302020204030204" pitchFamily="34" charset="0"/>
                        </a:rPr>
                        <a:t>    1 005 802 </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effectLst/>
                          <a:latin typeface="Calibri Light" panose="020F0302020204030204" pitchFamily="34" charset="0"/>
                        </a:rPr>
                        <a:t>    1 308 736 </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effectLst/>
                          <a:latin typeface="Calibri Light" panose="020F0302020204030204" pitchFamily="34" charset="0"/>
                        </a:rPr>
                        <a:t>          302 934 </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effectLst/>
                          <a:latin typeface="Calibri Light" panose="020F0302020204030204" pitchFamily="34" charset="0"/>
                        </a:rPr>
                        <a:t> </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effectLst/>
                          <a:latin typeface="Calibri Light" panose="020F0302020204030204" pitchFamily="34" charset="0"/>
                        </a:rPr>
                        <a:t>    1 948 563 </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effectLst/>
                          <a:latin typeface="Calibri Light" panose="020F0302020204030204" pitchFamily="34" charset="0"/>
                        </a:rPr>
                        <a:t>      2 600 148 </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effectLst/>
                          <a:latin typeface="Calibri Light" panose="020F0302020204030204" pitchFamily="34" charset="0"/>
                        </a:rPr>
                        <a:t>       651 585 </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effectLst/>
                          <a:latin typeface="Calibri Light" panose="020F0302020204030204" pitchFamily="34" charset="0"/>
                        </a:rPr>
                        <a:t>25.1%</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800" b="1" i="0" u="none" strike="noStrike" dirty="0">
                          <a:effectLst/>
                          <a:latin typeface="Calibri Light" panose="020F0302020204030204" pitchFamily="34" charset="0"/>
                        </a:rPr>
                        <a:t>    5 250 792 </a:t>
                      </a:r>
                    </a:p>
                  </a:txBody>
                  <a:tcPr marL="4437" marR="4437" marT="4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3"/>
                  </a:ext>
                </a:extLst>
              </a:tr>
              <a:tr h="97287">
                <a:tc>
                  <a:txBody>
                    <a:bodyPr/>
                    <a:lstStyle/>
                    <a:p>
                      <a:pPr algn="l" fontAlgn="b"/>
                      <a:r>
                        <a:rPr lang="en-ZA" sz="800" b="0" i="0" u="none" strike="noStrike" dirty="0">
                          <a:effectLst/>
                          <a:latin typeface="Calibri Light" panose="020F0302020204030204" pitchFamily="34" charset="0"/>
                        </a:rPr>
                        <a:t>Agency Cost of Sale</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103 490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241 007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137 518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279 441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528 154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248 713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47.1%</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1 122 391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14"/>
                  </a:ext>
                </a:extLst>
              </a:tr>
              <a:tr h="97287">
                <a:tc>
                  <a:txBody>
                    <a:bodyPr/>
                    <a:lstStyle/>
                    <a:p>
                      <a:pPr algn="l" fontAlgn="b"/>
                      <a:r>
                        <a:rPr lang="en-ZA" sz="800" b="0" i="0" u="none" strike="noStrike" dirty="0">
                          <a:effectLst/>
                          <a:latin typeface="Calibri Light" panose="020F0302020204030204" pitchFamily="34" charset="0"/>
                        </a:rPr>
                        <a:t>Direct Labour</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359 176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354 430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(4 747)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680 750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708 859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28 110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4.0%</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1 496 233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0015"/>
                  </a:ext>
                </a:extLst>
              </a:tr>
              <a:tr h="97287">
                <a:tc>
                  <a:txBody>
                    <a:bodyPr/>
                    <a:lstStyle/>
                    <a:p>
                      <a:pPr algn="l" fontAlgn="b"/>
                      <a:r>
                        <a:rPr lang="en-ZA" sz="800" b="0" i="0" u="none" strike="noStrike" dirty="0">
                          <a:effectLst/>
                          <a:latin typeface="Calibri Light" panose="020F0302020204030204" pitchFamily="34" charset="0"/>
                        </a:rPr>
                        <a:t>Service Delivery Expenses</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508 071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678 685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170 614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909 155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1 293 906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384 750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29.7%</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2 431 705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0016"/>
                  </a:ext>
                </a:extLst>
              </a:tr>
              <a:tr h="97287">
                <a:tc>
                  <a:txBody>
                    <a:bodyPr/>
                    <a:lstStyle/>
                    <a:p>
                      <a:pPr algn="l" fontAlgn="b"/>
                      <a:r>
                        <a:rPr lang="en-ZA" sz="800" b="0" i="0" u="none" strike="noStrike" dirty="0">
                          <a:effectLst/>
                          <a:latin typeface="Calibri Light" panose="020F0302020204030204" pitchFamily="34" charset="0"/>
                        </a:rPr>
                        <a:t>Depreciation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35 065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34 614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(451)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79 217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69 228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(9 989)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-14.4%</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200 463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0017"/>
                  </a:ext>
                </a:extLst>
              </a:tr>
              <a:tr h="89253">
                <a:tc>
                  <a:txBody>
                    <a:bodyPr/>
                    <a:lstStyle/>
                    <a:p>
                      <a:pPr algn="l"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8"/>
                  </a:ext>
                </a:extLst>
              </a:tr>
              <a:tr h="89253">
                <a:tc>
                  <a:txBody>
                    <a:bodyPr/>
                    <a:lstStyle/>
                    <a:p>
                      <a:pPr algn="l" fontAlgn="b"/>
                      <a:r>
                        <a:rPr lang="en-ZA" sz="800" b="1" i="0" u="none" strike="noStrike" dirty="0">
                          <a:effectLst/>
                          <a:latin typeface="Calibri Light" panose="020F0302020204030204" pitchFamily="34" charset="0"/>
                        </a:rPr>
                        <a:t>Gross Surplus/(Deficit)</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1" i="0" u="none" strike="noStrike" dirty="0">
                          <a:effectLst/>
                          <a:latin typeface="Calibri Light" panose="020F0302020204030204" pitchFamily="34" charset="0"/>
                        </a:rPr>
                        <a:t>       167 387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1" i="0" u="none" strike="noStrike" dirty="0">
                          <a:effectLst/>
                          <a:latin typeface="Calibri Light" panose="020F0302020204030204" pitchFamily="34" charset="0"/>
                        </a:rPr>
                        <a:t>       297 910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1" i="0" u="none" strike="noStrike" dirty="0">
                          <a:effectLst/>
                          <a:latin typeface="Calibri Light" panose="020F0302020204030204" pitchFamily="34" charset="0"/>
                        </a:rPr>
                        <a:t> (130 523)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1"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1" i="0" u="none" strike="noStrike" dirty="0">
                          <a:effectLst/>
                          <a:latin typeface="Calibri Light" panose="020F0302020204030204" pitchFamily="34" charset="0"/>
                        </a:rPr>
                        <a:t>       297 495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1" i="0" u="none" strike="noStrike" dirty="0">
                          <a:effectLst/>
                          <a:latin typeface="Calibri Light" panose="020F0302020204030204" pitchFamily="34" charset="0"/>
                        </a:rPr>
                        <a:t>         427 059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1" i="0" u="none" strike="noStrike" dirty="0">
                          <a:effectLst/>
                          <a:latin typeface="Calibri Light" panose="020F0302020204030204" pitchFamily="34" charset="0"/>
                        </a:rPr>
                        <a:t> (129 564)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1" i="0" u="none" strike="noStrike" dirty="0">
                          <a:effectLst/>
                          <a:latin typeface="Calibri Light" panose="020F0302020204030204" pitchFamily="34" charset="0"/>
                        </a:rPr>
                        <a:t>-30.3%</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1" i="0" u="none" strike="noStrike" dirty="0">
                          <a:effectLst/>
                          <a:latin typeface="Calibri Light" panose="020F0302020204030204" pitchFamily="34" charset="0"/>
                        </a:rPr>
                        <a:t>    1 670 347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21"/>
                  </a:ext>
                </a:extLst>
              </a:tr>
              <a:tr h="97287">
                <a:tc>
                  <a:txBody>
                    <a:bodyPr/>
                    <a:lstStyle/>
                    <a:p>
                      <a:pPr algn="l" fontAlgn="b"/>
                      <a:r>
                        <a:rPr lang="en-ZA" sz="800" b="1" i="1" u="none" strike="noStrike" dirty="0">
                          <a:effectLst/>
                          <a:latin typeface="Calibri Light" panose="020F0302020204030204" pitchFamily="34" charset="0"/>
                        </a:rPr>
                        <a:t>Gross Margin</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1" u="none" strike="noStrike" dirty="0">
                          <a:effectLst/>
                          <a:latin typeface="Calibri Light" panose="020F0302020204030204" pitchFamily="34" charset="0"/>
                        </a:rPr>
                        <a:t>14.3%</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1" u="none" strike="noStrike" dirty="0">
                          <a:effectLst/>
                          <a:latin typeface="Calibri Light" panose="020F0302020204030204" pitchFamily="34" charset="0"/>
                        </a:rPr>
                        <a:t>18.5%</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1" u="none" strike="noStrike" dirty="0">
                          <a:effectLst/>
                          <a:latin typeface="Calibri Light" panose="020F0302020204030204" pitchFamily="34" charset="0"/>
                        </a:rPr>
                        <a:t> </a:t>
                      </a:r>
                    </a:p>
                  </a:txBody>
                  <a:tcPr marL="4437" marR="4437" marT="44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1" u="none" strike="noStrike" dirty="0">
                          <a:effectLst/>
                          <a:latin typeface="Calibri Light" panose="020F0302020204030204" pitchFamily="34" charset="0"/>
                        </a:rPr>
                        <a:t>13.2%</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1" u="none" strike="noStrike" dirty="0">
                          <a:effectLst/>
                          <a:latin typeface="Calibri Light" panose="020F0302020204030204" pitchFamily="34" charset="0"/>
                        </a:rPr>
                        <a:t>14.1%</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1" u="none" strike="noStrike" dirty="0">
                          <a:effectLst/>
                          <a:latin typeface="Calibri Light" panose="020F0302020204030204" pitchFamily="34" charset="0"/>
                        </a:rPr>
                        <a:t>-0.9%</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1" u="none" strike="noStrike" dirty="0">
                          <a:effectLst/>
                          <a:latin typeface="Calibri Light" panose="020F0302020204030204" pitchFamily="34" charset="0"/>
                        </a:rPr>
                        <a:t>24.1%</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3"/>
                  </a:ext>
                </a:extLst>
              </a:tr>
              <a:tr h="97287">
                <a:tc>
                  <a:txBody>
                    <a:bodyPr/>
                    <a:lstStyle/>
                    <a:p>
                      <a:pPr algn="l" fontAlgn="b"/>
                      <a:r>
                        <a:rPr lang="en-ZA" sz="800" b="0" i="1" u="none" strike="noStrike" dirty="0">
                          <a:effectLst/>
                          <a:latin typeface="Calibri Light" panose="020F0302020204030204" pitchFamily="34" charset="0"/>
                        </a:rPr>
                        <a:t>Service Margin</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            141 157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            295 136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 (153 979)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            255 303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               526 332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 (271 028)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         1 612 842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extLst>
                  <a:ext uri="{0D108BD9-81ED-4DB2-BD59-A6C34878D82A}">
                    <a16:rowId xmlns:a16="http://schemas.microsoft.com/office/drawing/2014/main" xmlns="" val="10024"/>
                  </a:ext>
                </a:extLst>
              </a:tr>
              <a:tr h="97287">
                <a:tc>
                  <a:txBody>
                    <a:bodyPr/>
                    <a:lstStyle/>
                    <a:p>
                      <a:pPr algn="l" fontAlgn="b"/>
                      <a:r>
                        <a:rPr lang="en-ZA" sz="800" b="0" i="1" u="none" strike="noStrike" dirty="0">
                          <a:effectLst/>
                          <a:latin typeface="Calibri Light" panose="020F0302020204030204" pitchFamily="34" charset="0"/>
                        </a:rPr>
                        <a:t>Service Gross Margin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13.5%</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21.7%</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13.3%</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ZA" sz="800" b="0" i="1" u="none" strike="noStrike" dirty="0">
                          <a:effectLst/>
                          <a:latin typeface="Calibri Light" panose="020F0302020204030204" pitchFamily="34" charset="0"/>
                        </a:rPr>
                        <a:t>20.3%</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ZA" sz="800" b="0" i="1" u="none" strike="noStrike" dirty="0">
                          <a:effectLst/>
                          <a:latin typeface="Calibri Light" panose="020F0302020204030204" pitchFamily="34" charset="0"/>
                        </a:rPr>
                        <a:t>-7.0%</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28.1%</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4"/>
                    </a:solidFill>
                  </a:tcPr>
                </a:tc>
                <a:extLst>
                  <a:ext uri="{0D108BD9-81ED-4DB2-BD59-A6C34878D82A}">
                    <a16:rowId xmlns:a16="http://schemas.microsoft.com/office/drawing/2014/main" xmlns="" val="10025"/>
                  </a:ext>
                </a:extLst>
              </a:tr>
              <a:tr h="97287">
                <a:tc>
                  <a:txBody>
                    <a:bodyPr/>
                    <a:lstStyle/>
                    <a:p>
                      <a:pPr algn="l" fontAlgn="b"/>
                      <a:r>
                        <a:rPr lang="en-ZA" sz="800" b="0" i="1" u="none" strike="noStrike" dirty="0">
                          <a:effectLst/>
                          <a:latin typeface="Calibri Light" panose="020F0302020204030204" pitchFamily="34" charset="0"/>
                        </a:rPr>
                        <a:t>Agency Margin</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               26 230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                 2 774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                  23 456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               42 192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 (99 274)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            141 466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ZA" sz="800" b="0" i="0" u="none" strike="noStrike" dirty="0">
                          <a:effectLst/>
                          <a:latin typeface="Calibri Light" panose="020F0302020204030204" pitchFamily="34" charset="0"/>
                        </a:rPr>
                        <a:t>               57 505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4"/>
                    </a:solidFill>
                  </a:tcPr>
                </a:tc>
                <a:extLst>
                  <a:ext uri="{0D108BD9-81ED-4DB2-BD59-A6C34878D82A}">
                    <a16:rowId xmlns:a16="http://schemas.microsoft.com/office/drawing/2014/main" xmlns="" val="10026"/>
                  </a:ext>
                </a:extLst>
              </a:tr>
              <a:tr h="97287">
                <a:tc>
                  <a:txBody>
                    <a:bodyPr/>
                    <a:lstStyle/>
                    <a:p>
                      <a:pPr algn="l" fontAlgn="b"/>
                      <a:r>
                        <a:rPr lang="en-ZA" sz="800" b="0" i="1" u="none" strike="noStrike" dirty="0">
                          <a:effectLst/>
                          <a:latin typeface="Calibri Light" panose="020F0302020204030204" pitchFamily="34" charset="0"/>
                        </a:rPr>
                        <a:t>Agency Gross Margin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1" u="none" strike="noStrike" dirty="0">
                          <a:effectLst/>
                          <a:latin typeface="Calibri Light" panose="020F0302020204030204" pitchFamily="34" charset="0"/>
                        </a:rPr>
                        <a:t>20.2%</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1" u="none" strike="noStrike" dirty="0">
                          <a:effectLst/>
                          <a:latin typeface="Calibri Light" panose="020F0302020204030204" pitchFamily="34" charset="0"/>
                        </a:rPr>
                        <a:t>1.1%</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ZA" sz="800" b="0" i="1" u="none" strike="noStrike" dirty="0">
                          <a:effectLst/>
                          <a:latin typeface="Calibri Light" panose="020F0302020204030204" pitchFamily="34" charset="0"/>
                        </a:rPr>
                        <a:t>13.1%</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1" u="none" strike="noStrike" dirty="0">
                          <a:effectLst/>
                          <a:latin typeface="Calibri Light" panose="020F0302020204030204" pitchFamily="34" charset="0"/>
                        </a:rPr>
                        <a:t>-23.1%</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1" u="none" strike="noStrike" dirty="0">
                          <a:effectLst/>
                          <a:latin typeface="Calibri Light" panose="020F0302020204030204" pitchFamily="34" charset="0"/>
                        </a:rPr>
                        <a:t>36.3%</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1" u="none" strike="noStrike" dirty="0">
                          <a:effectLst/>
                          <a:latin typeface="Calibri Light" panose="020F0302020204030204" pitchFamily="34" charset="0"/>
                        </a:rPr>
                        <a:t>4.9%</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xmlns="" val="10027"/>
                  </a:ext>
                </a:extLst>
              </a:tr>
              <a:tr h="89253">
                <a:tc>
                  <a:txBody>
                    <a:bodyPr/>
                    <a:lstStyle/>
                    <a:p>
                      <a:pPr algn="l"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ZA" sz="800" b="0" i="1" u="none" strike="noStrike" dirty="0">
                          <a:solidFill>
                            <a:srgbClr val="FF0000"/>
                          </a:solidFill>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xmlns="" val="10028"/>
                  </a:ext>
                </a:extLst>
              </a:tr>
              <a:tr h="171925">
                <a:tc>
                  <a:txBody>
                    <a:bodyPr/>
                    <a:lstStyle/>
                    <a:p>
                      <a:pPr algn="l" fontAlgn="b"/>
                      <a:r>
                        <a:rPr lang="en-ZA" sz="800" b="0" i="0" u="none" strike="noStrike" dirty="0">
                          <a:effectLst/>
                          <a:latin typeface="Calibri Light" panose="020F0302020204030204" pitchFamily="34" charset="0"/>
                        </a:rPr>
                        <a:t>Other income</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1 055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4 585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Calibri Light" panose="020F0302020204030204" pitchFamily="34" charset="0"/>
                        </a:rPr>
                        <a:t> (3 530)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Calibri Light" panose="020F0302020204030204" pitchFamily="34" charset="0"/>
                        </a:rPr>
                        <a:t>                 8 110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Calibri Light" panose="020F0302020204030204" pitchFamily="34" charset="0"/>
                        </a:rPr>
                        <a:t>                    8 588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Calibri Light" panose="020F0302020204030204" pitchFamily="34" charset="0"/>
                        </a:rPr>
                        <a:t> (478)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Calibri Light" panose="020F0302020204030204" pitchFamily="34" charset="0"/>
                        </a:rPr>
                        <a:t>-5.6%</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45 973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0"/>
                  </a:ext>
                </a:extLst>
              </a:tr>
              <a:tr h="102149">
                <a:tc>
                  <a:txBody>
                    <a:bodyPr/>
                    <a:lstStyle/>
                    <a:p>
                      <a:pPr algn="l" fontAlgn="b"/>
                      <a:r>
                        <a:rPr lang="en-ZA" sz="800" b="1" i="0" u="none" strike="noStrike" dirty="0">
                          <a:effectLst/>
                          <a:latin typeface="Calibri Light" panose="020F0302020204030204" pitchFamily="34" charset="0"/>
                        </a:rPr>
                        <a:t>Total Operating Expenses</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effectLst/>
                          <a:latin typeface="Calibri Light" panose="020F0302020204030204" pitchFamily="34" charset="0"/>
                        </a:rPr>
                        <a:t>       263 530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effectLst/>
                          <a:latin typeface="Calibri Light" panose="020F0302020204030204" pitchFamily="34" charset="0"/>
                        </a:rPr>
                        <a:t>       403 145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effectLst/>
                          <a:latin typeface="Calibri Light" panose="020F0302020204030204" pitchFamily="34" charset="0"/>
                        </a:rPr>
                        <a:t>          139 614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effectLst/>
                          <a:latin typeface="Calibri Light" panose="020F0302020204030204" pitchFamily="34" charset="0"/>
                        </a:rPr>
                        <a:t>       471 761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effectLst/>
                          <a:latin typeface="Calibri Light" panose="020F0302020204030204" pitchFamily="34" charset="0"/>
                        </a:rPr>
                        <a:t>         849 444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effectLst/>
                          <a:latin typeface="Calibri Light" panose="020F0302020204030204" pitchFamily="34" charset="0"/>
                        </a:rPr>
                        <a:t>       377 684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effectLst/>
                          <a:latin typeface="Calibri Light" panose="020F0302020204030204" pitchFamily="34" charset="0"/>
                        </a:rPr>
                        <a:t>44.5%</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effectLst/>
                          <a:latin typeface="Calibri Light" panose="020F0302020204030204" pitchFamily="34" charset="0"/>
                        </a:rPr>
                        <a:t>    1 585 690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32"/>
                  </a:ext>
                </a:extLst>
              </a:tr>
              <a:tr h="97287">
                <a:tc>
                  <a:txBody>
                    <a:bodyPr/>
                    <a:lstStyle/>
                    <a:p>
                      <a:pPr algn="l" fontAlgn="b"/>
                      <a:r>
                        <a:rPr lang="en-ZA" sz="800" b="0" i="0" u="none" strike="noStrike" dirty="0">
                          <a:effectLst/>
                          <a:latin typeface="Calibri Light" panose="020F0302020204030204" pitchFamily="34" charset="0"/>
                        </a:rPr>
                        <a:t>Indirect Labour</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125 120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126 595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1 476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242 863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253 229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10 366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4.1%</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543 989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33"/>
                  </a:ext>
                </a:extLst>
              </a:tr>
              <a:tr h="97287">
                <a:tc>
                  <a:txBody>
                    <a:bodyPr/>
                    <a:lstStyle/>
                    <a:p>
                      <a:pPr algn="l" fontAlgn="b"/>
                      <a:r>
                        <a:rPr lang="en-ZA" sz="800" b="0" i="0" u="none" strike="noStrike" dirty="0">
                          <a:effectLst/>
                          <a:latin typeface="Calibri Light" panose="020F0302020204030204" pitchFamily="34" charset="0"/>
                        </a:rPr>
                        <a:t>Marketing Expenses</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10 113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21 654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11 542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10 862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30 343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19 482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64.2%</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62 831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0034"/>
                  </a:ext>
                </a:extLst>
              </a:tr>
              <a:tr h="97287">
                <a:tc>
                  <a:txBody>
                    <a:bodyPr/>
                    <a:lstStyle/>
                    <a:p>
                      <a:pPr algn="l" fontAlgn="b"/>
                      <a:r>
                        <a:rPr lang="en-ZA" sz="800" b="0" i="0" u="none" strike="noStrike" dirty="0">
                          <a:effectLst/>
                          <a:latin typeface="Calibri Light" panose="020F0302020204030204" pitchFamily="34" charset="0"/>
                        </a:rPr>
                        <a:t>Depreciation Expenses</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4 037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5 892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1 855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8 164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11 784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3 620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30.7%</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160 297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0035"/>
                  </a:ext>
                </a:extLst>
              </a:tr>
              <a:tr h="97287">
                <a:tc>
                  <a:txBody>
                    <a:bodyPr/>
                    <a:lstStyle/>
                    <a:p>
                      <a:pPr algn="l" fontAlgn="b"/>
                      <a:r>
                        <a:rPr lang="en-ZA" sz="800" b="0" i="0" u="none" strike="noStrike" dirty="0">
                          <a:effectLst/>
                          <a:latin typeface="Calibri Light" panose="020F0302020204030204" pitchFamily="34" charset="0"/>
                        </a:rPr>
                        <a:t>Other Indirect Costs</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117 692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245 654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127 961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199 551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546 538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346 987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63.5%</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758 592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0036"/>
                  </a:ext>
                </a:extLst>
              </a:tr>
              <a:tr h="171925">
                <a:tc>
                  <a:txBody>
                    <a:bodyPr/>
                    <a:lstStyle/>
                    <a:p>
                      <a:pPr algn="l" fontAlgn="b"/>
                      <a:r>
                        <a:rPr lang="en-ZA" sz="800" b="0" i="0" u="none" strike="noStrike" dirty="0">
                          <a:effectLst/>
                          <a:latin typeface="Calibri Light" panose="020F0302020204030204" pitchFamily="34" charset="0"/>
                        </a:rPr>
                        <a:t>Research &amp; Development</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3 000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3 000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7 200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7 200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10 700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0037"/>
                  </a:ext>
                </a:extLst>
              </a:tr>
              <a:tr h="97287">
                <a:tc>
                  <a:txBody>
                    <a:bodyPr/>
                    <a:lstStyle/>
                    <a:p>
                      <a:pPr algn="l" fontAlgn="b"/>
                      <a:r>
                        <a:rPr lang="en-ZA" sz="800" b="0" i="0" u="none" strike="noStrike" dirty="0">
                          <a:effectLst/>
                          <a:latin typeface="Calibri Light" panose="020F0302020204030204" pitchFamily="34" charset="0"/>
                        </a:rPr>
                        <a:t>Training</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6 570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Calibri Light" panose="020F0302020204030204" pitchFamily="34" charset="0"/>
                        </a:rPr>
                        <a:t>                    350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Calibri Light" panose="020F0302020204030204" pitchFamily="34" charset="0"/>
                        </a:rPr>
                        <a:t> (6 220)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10 321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Calibri Light" panose="020F0302020204030204" pitchFamily="34" charset="0"/>
                        </a:rPr>
                        <a:t>                       350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Calibri Light" panose="020F0302020204030204" pitchFamily="34" charset="0"/>
                        </a:rPr>
                        <a:t> (9 971)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-2848.8%</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49 281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0038"/>
                  </a:ext>
                </a:extLst>
              </a:tr>
              <a:tr h="89253">
                <a:tc>
                  <a:txBody>
                    <a:bodyPr/>
                    <a:lstStyle/>
                    <a:p>
                      <a:pPr algn="l"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39"/>
                  </a:ext>
                </a:extLst>
              </a:tr>
              <a:tr h="97287">
                <a:tc>
                  <a:txBody>
                    <a:bodyPr/>
                    <a:lstStyle/>
                    <a:p>
                      <a:pPr algn="l" fontAlgn="b"/>
                      <a:r>
                        <a:rPr lang="en-ZA" sz="800" b="1" i="0" u="none" strike="noStrike" dirty="0">
                          <a:effectLst/>
                          <a:latin typeface="Calibri Light" panose="020F0302020204030204" pitchFamily="34" charset="0"/>
                        </a:rPr>
                        <a:t>Operating Surplus/(Deficit)</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1" i="0" u="none" strike="noStrike" dirty="0">
                          <a:effectLst/>
                          <a:latin typeface="Calibri Light" panose="020F0302020204030204" pitchFamily="34" charset="0"/>
                        </a:rPr>
                        <a:t> (95 089)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1" i="0" u="none" strike="noStrike" dirty="0">
                          <a:effectLst/>
                          <a:latin typeface="Calibri Light" panose="020F0302020204030204" pitchFamily="34" charset="0"/>
                        </a:rPr>
                        <a:t> (100 650)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800" b="1" i="0" u="none" strike="noStrike" dirty="0">
                          <a:effectLst/>
                          <a:latin typeface="Calibri Light" panose="020F0302020204030204" pitchFamily="34" charset="0"/>
                        </a:rPr>
                        <a:t>              5 561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1"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1" i="0" u="none" strike="noStrike" dirty="0">
                          <a:effectLst/>
                          <a:latin typeface="Calibri Light" panose="020F0302020204030204" pitchFamily="34" charset="0"/>
                        </a:rPr>
                        <a:t> (166 156)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1" i="0" u="none" strike="noStrike" dirty="0">
                          <a:effectLst/>
                          <a:latin typeface="Calibri Light" panose="020F0302020204030204" pitchFamily="34" charset="0"/>
                        </a:rPr>
                        <a:t> (413 797)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800" b="1" i="0" u="none" strike="noStrike" dirty="0">
                          <a:effectLst/>
                          <a:latin typeface="Calibri Light" panose="020F0302020204030204" pitchFamily="34" charset="0"/>
                        </a:rPr>
                        <a:t>       247 641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1" i="0" u="none" strike="noStrike" dirty="0">
                          <a:effectLst/>
                          <a:latin typeface="Calibri Light" panose="020F0302020204030204" pitchFamily="34" charset="0"/>
                        </a:rPr>
                        <a:t>59.8%</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1" i="0" u="none" strike="noStrike" dirty="0">
                          <a:effectLst/>
                          <a:latin typeface="Calibri Light" panose="020F0302020204030204" pitchFamily="34" charset="0"/>
                        </a:rPr>
                        <a:t>       130 630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41"/>
                  </a:ext>
                </a:extLst>
              </a:tr>
              <a:tr h="89253">
                <a:tc>
                  <a:txBody>
                    <a:bodyPr/>
                    <a:lstStyle/>
                    <a:p>
                      <a:pPr algn="l"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1"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1" u="none" strike="noStrike" dirty="0">
                          <a:solidFill>
                            <a:srgbClr val="FF0000"/>
                          </a:solidFill>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42"/>
                  </a:ext>
                </a:extLst>
              </a:tr>
              <a:tr h="97287">
                <a:tc>
                  <a:txBody>
                    <a:bodyPr/>
                    <a:lstStyle/>
                    <a:p>
                      <a:pPr algn="l" fontAlgn="b"/>
                      <a:r>
                        <a:rPr lang="en-ZA" sz="800" b="0" i="0" u="none" strike="noStrike" dirty="0">
                          <a:effectLst/>
                          <a:latin typeface="Calibri Light" panose="020F0302020204030204" pitchFamily="34" charset="0"/>
                        </a:rPr>
                        <a:t>Net Finance Income</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14 316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14 316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44 142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44 142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effectLst/>
                          <a:latin typeface="Calibri Light" panose="020F0302020204030204" pitchFamily="34" charset="0"/>
                        </a:rPr>
                        <a:t>100.0%</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effectLst/>
                          <a:latin typeface="Calibri Light" panose="020F0302020204030204" pitchFamily="34" charset="0"/>
                        </a:rPr>
                        <a:t>                        -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44"/>
                  </a:ext>
                </a:extLst>
              </a:tr>
              <a:tr h="89253">
                <a:tc>
                  <a:txBody>
                    <a:bodyPr/>
                    <a:lstStyle/>
                    <a:p>
                      <a:pPr algn="l"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solidFill>
                            <a:srgbClr val="FF0000"/>
                          </a:solidFill>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45"/>
                  </a:ext>
                </a:extLst>
              </a:tr>
              <a:tr h="89253">
                <a:tc>
                  <a:txBody>
                    <a:bodyPr/>
                    <a:lstStyle/>
                    <a:p>
                      <a:pPr algn="l"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0" i="0" u="none" strike="noStrike" dirty="0">
                          <a:solidFill>
                            <a:srgbClr val="FF0000"/>
                          </a:solidFill>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46"/>
                  </a:ext>
                </a:extLst>
              </a:tr>
              <a:tr h="132633">
                <a:tc>
                  <a:txBody>
                    <a:bodyPr/>
                    <a:lstStyle/>
                    <a:p>
                      <a:pPr algn="l" fontAlgn="b"/>
                      <a:r>
                        <a:rPr lang="en-ZA" sz="800" b="1" i="0" u="none" strike="noStrike" dirty="0">
                          <a:effectLst/>
                          <a:latin typeface="Calibri Light" panose="020F0302020204030204" pitchFamily="34" charset="0"/>
                        </a:rPr>
                        <a:t>Surplus/(Deficit) before Tax</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D9C4"/>
                    </a:solidFill>
                  </a:tcPr>
                </a:tc>
                <a:tc>
                  <a:txBody>
                    <a:bodyPr/>
                    <a:lstStyle/>
                    <a:p>
                      <a:pPr algn="r" fontAlgn="b"/>
                      <a:r>
                        <a:rPr lang="en-ZA" sz="800" b="1" i="0" u="none" strike="noStrike" dirty="0">
                          <a:effectLst/>
                          <a:latin typeface="Calibri Light" panose="020F0302020204030204" pitchFamily="34" charset="0"/>
                        </a:rPr>
                        <a:t> (80 772)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D9C4"/>
                    </a:solidFill>
                  </a:tcPr>
                </a:tc>
                <a:tc>
                  <a:txBody>
                    <a:bodyPr/>
                    <a:lstStyle/>
                    <a:p>
                      <a:pPr algn="r" fontAlgn="b"/>
                      <a:r>
                        <a:rPr lang="en-ZA" sz="800" b="1" i="0" u="none" strike="noStrike" dirty="0">
                          <a:effectLst/>
                          <a:latin typeface="Calibri Light" panose="020F0302020204030204" pitchFamily="34" charset="0"/>
                        </a:rPr>
                        <a:t> (100 650)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D9C4"/>
                    </a:solidFill>
                  </a:tcPr>
                </a:tc>
                <a:tc>
                  <a:txBody>
                    <a:bodyPr/>
                    <a:lstStyle/>
                    <a:p>
                      <a:pPr algn="r" fontAlgn="b"/>
                      <a:r>
                        <a:rPr lang="en-ZA" sz="800" b="1" i="0" u="none" strike="noStrike" dirty="0">
                          <a:effectLst/>
                          <a:latin typeface="Calibri Light" panose="020F0302020204030204" pitchFamily="34" charset="0"/>
                        </a:rPr>
                        <a:t>            19 878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D9C4"/>
                    </a:solidFill>
                  </a:tcPr>
                </a:tc>
                <a:tc>
                  <a:txBody>
                    <a:bodyPr/>
                    <a:lstStyle/>
                    <a:p>
                      <a:pPr algn="r" fontAlgn="b"/>
                      <a:r>
                        <a:rPr lang="en-ZA" sz="800" b="1" i="0" u="none" strike="noStrike" dirty="0">
                          <a:effectLst/>
                          <a:latin typeface="Calibri Light" panose="020F0302020204030204" pitchFamily="34" charset="0"/>
                        </a:rPr>
                        <a:t>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D9C4"/>
                    </a:solidFill>
                  </a:tcPr>
                </a:tc>
                <a:tc>
                  <a:txBody>
                    <a:bodyPr/>
                    <a:lstStyle/>
                    <a:p>
                      <a:pPr algn="r" fontAlgn="b"/>
                      <a:r>
                        <a:rPr lang="en-ZA" sz="800" b="1" i="0" u="none" strike="noStrike" dirty="0">
                          <a:effectLst/>
                          <a:latin typeface="Calibri Light" panose="020F0302020204030204" pitchFamily="34" charset="0"/>
                        </a:rPr>
                        <a:t> (122 014)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D9C4"/>
                    </a:solidFill>
                  </a:tcPr>
                </a:tc>
                <a:tc>
                  <a:txBody>
                    <a:bodyPr/>
                    <a:lstStyle/>
                    <a:p>
                      <a:pPr algn="r" fontAlgn="b"/>
                      <a:r>
                        <a:rPr lang="en-ZA" sz="800" b="1" i="0" u="none" strike="noStrike" dirty="0">
                          <a:effectLst/>
                          <a:latin typeface="Calibri Light" panose="020F0302020204030204" pitchFamily="34" charset="0"/>
                        </a:rPr>
                        <a:t> (413 797)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D9C4"/>
                    </a:solidFill>
                  </a:tcPr>
                </a:tc>
                <a:tc>
                  <a:txBody>
                    <a:bodyPr/>
                    <a:lstStyle/>
                    <a:p>
                      <a:pPr algn="r" fontAlgn="b"/>
                      <a:r>
                        <a:rPr lang="en-ZA" sz="800" b="1" i="0" u="none" strike="noStrike" dirty="0">
                          <a:effectLst/>
                          <a:latin typeface="Calibri Light" panose="020F0302020204030204" pitchFamily="34" charset="0"/>
                        </a:rPr>
                        <a:t>       291 783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D9C4"/>
                    </a:solidFill>
                  </a:tcPr>
                </a:tc>
                <a:tc>
                  <a:txBody>
                    <a:bodyPr/>
                    <a:lstStyle/>
                    <a:p>
                      <a:pPr algn="r" fontAlgn="b"/>
                      <a:r>
                        <a:rPr lang="en-ZA" sz="800" b="1" i="0" u="none" strike="noStrike" dirty="0">
                          <a:effectLst/>
                          <a:latin typeface="Calibri Light" panose="020F0302020204030204" pitchFamily="34" charset="0"/>
                        </a:rPr>
                        <a:t>-70.5%</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D9C4"/>
                    </a:solidFill>
                  </a:tcPr>
                </a:tc>
                <a:tc>
                  <a:txBody>
                    <a:bodyPr/>
                    <a:lstStyle/>
                    <a:p>
                      <a:pPr algn="r" fontAlgn="b"/>
                      <a:r>
                        <a:rPr lang="en-ZA" sz="800" b="1" i="0" u="none" strike="noStrike" dirty="0">
                          <a:effectLst/>
                          <a:latin typeface="Calibri Light" panose="020F0302020204030204" pitchFamily="34" charset="0"/>
                        </a:rPr>
                        <a:t>       130 630 </a:t>
                      </a:r>
                    </a:p>
                  </a:txBody>
                  <a:tcPr marL="4437" marR="4437" marT="44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xmlns="" val="10047"/>
                  </a:ext>
                </a:extLst>
              </a:tr>
            </a:tbl>
          </a:graphicData>
        </a:graphic>
      </p:graphicFrame>
      <p:sp>
        <p:nvSpPr>
          <p:cNvPr id="5" name="TextBox 5">
            <a:extLst>
              <a:ext uri="{FF2B5EF4-FFF2-40B4-BE49-F238E27FC236}">
                <a16:creationId xmlns:a16="http://schemas.microsoft.com/office/drawing/2014/main" xmlns="" id="{14A9E13D-C5DB-44B9-BC4A-4D2E2081C6A1}"/>
              </a:ext>
            </a:extLst>
          </p:cNvPr>
          <p:cNvSpPr txBox="1"/>
          <p:nvPr/>
        </p:nvSpPr>
        <p:spPr>
          <a:xfrm>
            <a:off x="8608392" y="265212"/>
            <a:ext cx="1440160" cy="5078313"/>
          </a:xfrm>
          <a:prstGeom prst="rect">
            <a:avLst/>
          </a:prstGeom>
          <a:noFill/>
        </p:spPr>
        <p:txBody>
          <a:bodyPr wrap="square" rtlCol="0">
            <a:spAutoFit/>
          </a:bodyPr>
          <a:lstStyle/>
          <a:p>
            <a:pPr>
              <a:spcAft>
                <a:spcPts val="0"/>
              </a:spcAft>
            </a:pPr>
            <a:r>
              <a:rPr lang="en-ZA" sz="1200" kern="1200" dirty="0">
                <a:solidFill>
                  <a:srgbClr val="000000"/>
                </a:solidFill>
                <a:effectLst/>
                <a:ea typeface="Times New Roman"/>
                <a:cs typeface="Times New Roman"/>
              </a:rPr>
              <a:t>SITA budgeted revenue R1.6bn half yearly, in anticipation of signing of </a:t>
            </a:r>
            <a:r>
              <a:rPr lang="en-ZA" sz="1200" kern="1200" dirty="0" smtClean="0">
                <a:solidFill>
                  <a:srgbClr val="000000"/>
                </a:solidFill>
                <a:effectLst/>
                <a:ea typeface="Times New Roman"/>
                <a:cs typeface="Times New Roman"/>
              </a:rPr>
              <a:t>SLA’s </a:t>
            </a:r>
            <a:r>
              <a:rPr lang="en-ZA" sz="1200" kern="1200" dirty="0">
                <a:solidFill>
                  <a:srgbClr val="000000"/>
                </a:solidFill>
                <a:effectLst/>
                <a:ea typeface="Times New Roman"/>
                <a:cs typeface="Times New Roman"/>
              </a:rPr>
              <a:t>and implementation of strategic projects.  The Agency has fast tracked the initiatives to recover this revenue base.</a:t>
            </a:r>
            <a:endParaRPr lang="en-ZA" sz="1200" dirty="0">
              <a:effectLst/>
              <a:ea typeface="Times New Roman"/>
            </a:endParaRPr>
          </a:p>
          <a:p>
            <a:pPr>
              <a:spcAft>
                <a:spcPts val="0"/>
              </a:spcAft>
            </a:pPr>
            <a:r>
              <a:rPr lang="en-ZA" sz="1200" kern="1200" dirty="0">
                <a:solidFill>
                  <a:srgbClr val="000000"/>
                </a:solidFill>
                <a:effectLst/>
                <a:ea typeface="Times New Roman"/>
                <a:cs typeface="Times New Roman"/>
              </a:rPr>
              <a:t>The Agency has implemented stringent measures to minimise operational expenditure in light of the revenue under achievement.</a:t>
            </a:r>
            <a:endParaRPr lang="en-ZA" sz="1200" dirty="0">
              <a:effectLst/>
              <a:ea typeface="Times New Roman"/>
            </a:endParaRPr>
          </a:p>
          <a:p>
            <a:pPr>
              <a:spcAft>
                <a:spcPts val="0"/>
              </a:spcAft>
            </a:pPr>
            <a:r>
              <a:rPr lang="en-ZA" sz="1200" kern="1200" dirty="0">
                <a:solidFill>
                  <a:srgbClr val="000000"/>
                </a:solidFill>
                <a:effectLst/>
                <a:ea typeface="Times New Roman"/>
                <a:cs typeface="Times New Roman"/>
              </a:rPr>
              <a:t>While all interventions are undertaken to minimise costs it is imperative that budgeted revenue can remain self-sustaining.</a:t>
            </a:r>
            <a:endParaRPr lang="en-ZA" sz="1200" dirty="0">
              <a:effectLst/>
              <a:ea typeface="Times New Roman"/>
            </a:endParaRPr>
          </a:p>
        </p:txBody>
      </p:sp>
    </p:spTree>
    <p:extLst>
      <p:ext uri="{BB962C8B-B14F-4D97-AF65-F5344CB8AC3E}">
        <p14:creationId xmlns:p14="http://schemas.microsoft.com/office/powerpoint/2010/main" xmlns="" val="3021320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9654F75-B16C-4CCE-AFB5-6FA448E0B076}"/>
              </a:ext>
            </a:extLst>
          </p:cNvPr>
          <p:cNvSpPr>
            <a:spLocks noGrp="1"/>
          </p:cNvSpPr>
          <p:nvPr>
            <p:ph idx="1"/>
          </p:nvPr>
        </p:nvSpPr>
        <p:spPr>
          <a:xfrm>
            <a:off x="97746" y="817273"/>
            <a:ext cx="4936008" cy="4404490"/>
          </a:xfrm>
        </p:spPr>
        <p:txBody>
          <a:bodyPr>
            <a:normAutofit/>
          </a:bodyPr>
          <a:lstStyle/>
          <a:p>
            <a:pPr algn="just">
              <a:buFont typeface="Wingdings" panose="05000000000000000000" pitchFamily="2" charset="2"/>
              <a:buChar char="§"/>
            </a:pPr>
            <a:r>
              <a:rPr lang="en-US" sz="1400" dirty="0"/>
              <a:t>Cash and cash equivalents amounted to R623.2m as at 30 September 2019 compared with cash and cash equivalents of R1.173bn as at 31 March 2019 (R623.7m 31 October 2019). </a:t>
            </a:r>
            <a:endParaRPr lang="en-ZA" sz="1400" dirty="0"/>
          </a:p>
          <a:p>
            <a:pPr algn="just">
              <a:buFont typeface="Wingdings" panose="05000000000000000000" pitchFamily="2" charset="2"/>
              <a:buChar char="§"/>
            </a:pPr>
            <a:r>
              <a:rPr lang="en-ZA" sz="1400" dirty="0"/>
              <a:t>The available cash balance of R500.2m as at 31 October </a:t>
            </a:r>
            <a:r>
              <a:rPr lang="en-US" sz="1400" dirty="0"/>
              <a:t>2019 </a:t>
            </a:r>
            <a:r>
              <a:rPr lang="en-ZA" sz="1400" dirty="0"/>
              <a:t>enables SITA to be financially sustainable for 20 working days.</a:t>
            </a:r>
          </a:p>
          <a:p>
            <a:pPr algn="just">
              <a:buFont typeface="Wingdings" panose="05000000000000000000" pitchFamily="2" charset="2"/>
              <a:buChar char="§"/>
            </a:pPr>
            <a:r>
              <a:rPr lang="en-US" sz="1400" dirty="0"/>
              <a:t>The recovery of critically </a:t>
            </a:r>
            <a:r>
              <a:rPr lang="en-ZA" sz="1400" dirty="0"/>
              <a:t>overdue debt, delayed signing of SLAs resulting in no billing for services delivered &amp; lack of Capex funding impacts negatively on the cash flow.</a:t>
            </a:r>
          </a:p>
          <a:p>
            <a:pPr algn="just">
              <a:buFont typeface="Wingdings" panose="05000000000000000000" pitchFamily="2" charset="2"/>
              <a:buChar char="§"/>
            </a:pPr>
            <a:r>
              <a:rPr lang="en-ZA" sz="1400" dirty="0"/>
              <a:t>Cash flow levels are monitored on a daily basis to ensure there are proper controls over the collection &amp; disbursement of cash.</a:t>
            </a:r>
          </a:p>
          <a:p>
            <a:pPr algn="just">
              <a:buFont typeface="Wingdings" panose="05000000000000000000" pitchFamily="2" charset="2"/>
              <a:buChar char="§"/>
            </a:pPr>
            <a:r>
              <a:rPr lang="en-ZA" sz="1400" dirty="0"/>
              <a:t>The graph below is a comparison between the year to date actual available cash balances for FY2019 and FY2020.</a:t>
            </a:r>
          </a:p>
          <a:p>
            <a:pPr algn="just">
              <a:buFont typeface="Wingdings" panose="05000000000000000000" pitchFamily="2" charset="2"/>
              <a:buChar char="§"/>
            </a:pPr>
            <a:endParaRPr lang="en-ZA" sz="1400" dirty="0"/>
          </a:p>
        </p:txBody>
      </p:sp>
      <p:sp>
        <p:nvSpPr>
          <p:cNvPr id="4" name="Title 1">
            <a:extLst>
              <a:ext uri="{FF2B5EF4-FFF2-40B4-BE49-F238E27FC236}">
                <a16:creationId xmlns:a16="http://schemas.microsoft.com/office/drawing/2014/main" xmlns="" id="{BE26BE92-22AC-4909-A26A-F057AD575F26}"/>
              </a:ext>
            </a:extLst>
          </p:cNvPr>
          <p:cNvSpPr txBox="1">
            <a:spLocks/>
          </p:cNvSpPr>
          <p:nvPr/>
        </p:nvSpPr>
        <p:spPr>
          <a:xfrm>
            <a:off x="262223" y="279782"/>
            <a:ext cx="9720000" cy="523220"/>
          </a:xfrm>
          <a:prstGeom prst="rect">
            <a:avLst/>
          </a:prstGeom>
        </p:spPr>
        <p:txBody>
          <a:bodyPr wrap="square">
            <a:spAutoFit/>
          </a:bodyPr>
          <a:lstStyle>
            <a:defPPr>
              <a:defRPr lang="en-US"/>
            </a:defPPr>
            <a:lvl1pPr>
              <a:defRPr sz="3200" b="1" baseline="30000">
                <a:solidFill>
                  <a:schemeClr val="tx2"/>
                </a:solidFill>
                <a:latin typeface="+mj-lt"/>
                <a:cs typeface="Century Gothic"/>
              </a:defRPr>
            </a:lvl1pPr>
          </a:lstStyle>
          <a:p>
            <a:r>
              <a:rPr lang="en-US" dirty="0"/>
              <a:t>Cash Flow</a:t>
            </a:r>
            <a:endParaRPr lang="en-ZA" dirty="0"/>
          </a:p>
        </p:txBody>
      </p:sp>
      <p:pic>
        <p:nvPicPr>
          <p:cNvPr id="5" name="Picture 4">
            <a:extLst>
              <a:ext uri="{FF2B5EF4-FFF2-40B4-BE49-F238E27FC236}">
                <a16:creationId xmlns:a16="http://schemas.microsoft.com/office/drawing/2014/main" xmlns="" id="{8EEF209B-C428-4759-945B-3F013E17CC05}"/>
              </a:ext>
            </a:extLst>
          </p:cNvPr>
          <p:cNvPicPr>
            <a:picLocks noChangeAspect="1"/>
          </p:cNvPicPr>
          <p:nvPr/>
        </p:nvPicPr>
        <p:blipFill>
          <a:blip r:embed="rId2" cstate="print"/>
          <a:stretch>
            <a:fillRect/>
          </a:stretch>
        </p:blipFill>
        <p:spPr>
          <a:xfrm>
            <a:off x="5096947" y="913284"/>
            <a:ext cx="4860408" cy="2808312"/>
          </a:xfrm>
          <a:prstGeom prst="rect">
            <a:avLst/>
          </a:prstGeom>
        </p:spPr>
      </p:pic>
    </p:spTree>
    <p:extLst>
      <p:ext uri="{BB962C8B-B14F-4D97-AF65-F5344CB8AC3E}">
        <p14:creationId xmlns:p14="http://schemas.microsoft.com/office/powerpoint/2010/main" xmlns="" val="2438134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0" y="120444"/>
            <a:ext cx="9720000" cy="420628"/>
          </a:xfrm>
        </p:spPr>
        <p:txBody>
          <a:bodyPr wrap="square">
            <a:spAutoFit/>
          </a:bodyPr>
          <a:lstStyle/>
          <a:p>
            <a:pPr defTabSz="914400"/>
            <a:r>
              <a:rPr lang="en-ZA" sz="3200" baseline="30000" dirty="0">
                <a:solidFill>
                  <a:schemeClr val="tx2"/>
                </a:solidFill>
                <a:ea typeface="+mn-ea"/>
              </a:rPr>
              <a:t>Current Debt Situation</a:t>
            </a:r>
          </a:p>
        </p:txBody>
      </p:sp>
      <p:sp>
        <p:nvSpPr>
          <p:cNvPr id="4" name="CustomShape 3"/>
          <p:cNvSpPr/>
          <p:nvPr/>
        </p:nvSpPr>
        <p:spPr>
          <a:xfrm>
            <a:off x="0" y="841276"/>
            <a:ext cx="9760520" cy="50413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7000"/>
          </a:bodyPr>
          <a:lstStyle/>
          <a:p>
            <a:pPr marL="1440" algn="just">
              <a:lnSpc>
                <a:spcPct val="100000"/>
              </a:lnSpc>
              <a:spcBef>
                <a:spcPts val="641"/>
              </a:spcBef>
              <a:buClr>
                <a:srgbClr val="000000"/>
              </a:buClr>
            </a:pPr>
            <a:endParaRPr lang="en-ZA" sz="2000" b="0" strike="noStrike" spc="-1" dirty="0">
              <a:solidFill>
                <a:schemeClr val="tx2"/>
              </a:solidFill>
              <a:latin typeface="Arial"/>
            </a:endParaRPr>
          </a:p>
        </p:txBody>
      </p:sp>
      <p:sp>
        <p:nvSpPr>
          <p:cNvPr id="5" name="CustomShape 3"/>
          <p:cNvSpPr/>
          <p:nvPr/>
        </p:nvSpPr>
        <p:spPr>
          <a:xfrm>
            <a:off x="255464" y="625252"/>
            <a:ext cx="9649072" cy="47525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lvl="0" algn="just"/>
            <a:endParaRPr lang="en-ZA" dirty="0"/>
          </a:p>
          <a:p>
            <a:pPr lvl="0" algn="just"/>
            <a:endParaRPr lang="en-ZA" dirty="0"/>
          </a:p>
          <a:p>
            <a:pPr marL="285750" lvl="0" indent="-285750" algn="just">
              <a:buFont typeface="Arial" pitchFamily="34" charset="0"/>
              <a:buChar char="•"/>
            </a:pPr>
            <a:endParaRPr lang="en-US" sz="1100" dirty="0" smtClean="0"/>
          </a:p>
          <a:p>
            <a:pPr marL="285750" lvl="0" indent="-285750" algn="just">
              <a:buFont typeface="Arial" pitchFamily="34" charset="0"/>
              <a:buChar char="•"/>
            </a:pPr>
            <a:r>
              <a:rPr lang="en-US" sz="1100" dirty="0" smtClean="0"/>
              <a:t>Total </a:t>
            </a:r>
            <a:r>
              <a:rPr lang="en-US" sz="1100" dirty="0"/>
              <a:t>debt as at end of October 2019 amounts to R885m as compared to R899m in September 2019.</a:t>
            </a:r>
          </a:p>
          <a:p>
            <a:pPr marL="285750" lvl="0" indent="-285750" algn="just">
              <a:buFont typeface="Arial" pitchFamily="34" charset="0"/>
              <a:buChar char="•"/>
            </a:pPr>
            <a:r>
              <a:rPr lang="en-GB" sz="1100" dirty="0"/>
              <a:t>Customer receipts for the period April to October 2019 amounted to </a:t>
            </a:r>
            <a:r>
              <a:rPr lang="en-GB" sz="1100" b="1" dirty="0"/>
              <a:t>R2.947bn </a:t>
            </a:r>
            <a:r>
              <a:rPr lang="en-GB" sz="1100" dirty="0"/>
              <a:t>compared to </a:t>
            </a:r>
            <a:r>
              <a:rPr lang="en-GB" sz="1100" b="1" dirty="0"/>
              <a:t>R2.401bn</a:t>
            </a:r>
            <a:r>
              <a:rPr lang="en-GB" sz="1100" dirty="0"/>
              <a:t> in April to October 2018.  </a:t>
            </a:r>
            <a:endParaRPr lang="en-US" sz="1100" dirty="0"/>
          </a:p>
          <a:p>
            <a:pPr marL="285750" lvl="0" indent="-285750" algn="just">
              <a:buFont typeface="Arial" pitchFamily="34" charset="0"/>
              <a:buChar char="•"/>
            </a:pPr>
            <a:r>
              <a:rPr lang="en-US" sz="1100" dirty="0"/>
              <a:t>The South African Police Services SLA has been signed. Billing is subject to the finalisation of the customers internal processes, i.e.  vetting, issuing of government orders etc. </a:t>
            </a:r>
          </a:p>
          <a:p>
            <a:pPr marL="285750" lvl="0" indent="-285750" algn="just">
              <a:buFont typeface="Arial" pitchFamily="34" charset="0"/>
              <a:buChar char="•"/>
            </a:pPr>
            <a:r>
              <a:rPr lang="en-US" sz="1100" dirty="0"/>
              <a:t>SITA is unable to bill pending the Government Order.</a:t>
            </a:r>
          </a:p>
          <a:p>
            <a:pPr lvl="0" algn="just"/>
            <a:endParaRPr lang="en-US" sz="1050" dirty="0"/>
          </a:p>
          <a:p>
            <a:pPr lvl="0" algn="just"/>
            <a:r>
              <a:rPr lang="en-US" sz="1100" dirty="0"/>
              <a:t>SITA embark on the following initiatives to recover outstanding </a:t>
            </a:r>
            <a:r>
              <a:rPr lang="en-US" sz="1100" dirty="0" smtClean="0"/>
              <a:t>debt </a:t>
            </a:r>
            <a:r>
              <a:rPr lang="en-ZA" sz="1100" dirty="0"/>
              <a:t>which is currently at R2,947bn</a:t>
            </a:r>
            <a:r>
              <a:rPr lang="en-ZA" sz="1100" dirty="0" smtClean="0"/>
              <a:t>:</a:t>
            </a:r>
            <a:endParaRPr lang="en-US" sz="1100" dirty="0"/>
          </a:p>
          <a:p>
            <a:pPr marL="171450" lvl="0" indent="-171450">
              <a:buFont typeface="Arial" pitchFamily="34" charset="0"/>
              <a:buChar char="•"/>
            </a:pPr>
            <a:r>
              <a:rPr lang="en-GB" sz="1100" dirty="0" smtClean="0"/>
              <a:t>Monthly </a:t>
            </a:r>
            <a:r>
              <a:rPr lang="en-GB" sz="1100" dirty="0"/>
              <a:t>distribution of automated CFO to CFO communication (Overdue letters and letters of good standing).</a:t>
            </a:r>
            <a:endParaRPr lang="en-US" sz="1100" dirty="0"/>
          </a:p>
          <a:p>
            <a:pPr marL="171450" lvl="0" indent="-171450">
              <a:buFont typeface="Arial" pitchFamily="34" charset="0"/>
              <a:buChar char="•"/>
            </a:pPr>
            <a:r>
              <a:rPr lang="en-GB" sz="1100" dirty="0"/>
              <a:t>Credit off-set letters(utilisation of the credit available on the customer account’s to apply to the long outstanding debt). </a:t>
            </a:r>
            <a:endParaRPr lang="en-GB" sz="1100" dirty="0" smtClean="0"/>
          </a:p>
          <a:p>
            <a:pPr marL="171450" lvl="0" indent="-171450">
              <a:buFont typeface="Arial" pitchFamily="34" charset="0"/>
              <a:buChar char="•"/>
            </a:pPr>
            <a:endParaRPr lang="en-GB" sz="1100" dirty="0"/>
          </a:p>
          <a:p>
            <a:pPr lvl="0"/>
            <a:r>
              <a:rPr lang="en-GB" sz="1100" dirty="0"/>
              <a:t>SITA proposes alternatives by National Treasury to ensure outstanding debt </a:t>
            </a:r>
            <a:r>
              <a:rPr lang="en-GB" sz="1100" dirty="0" smtClean="0"/>
              <a:t>is paid </a:t>
            </a:r>
            <a:r>
              <a:rPr lang="en-GB" sz="1100" dirty="0"/>
              <a:t>to SITA . </a:t>
            </a:r>
          </a:p>
          <a:p>
            <a:pPr marL="171450" lvl="0" indent="-171450">
              <a:buFont typeface="Arial" pitchFamily="34" charset="0"/>
              <a:buChar char="•"/>
            </a:pPr>
            <a:endParaRPr lang="en-GB" sz="1100" dirty="0"/>
          </a:p>
          <a:p>
            <a:pPr marL="171450" lvl="0" indent="-171450">
              <a:buFont typeface="Arial" pitchFamily="34" charset="0"/>
              <a:buChar char="•"/>
            </a:pPr>
            <a:r>
              <a:rPr lang="en-GB" sz="1100" dirty="0"/>
              <a:t>As part of the initiative to clean the debtors’ book, Credit off-set letters were sent to customers with the purpose of clearing the debtors’ accounts. Positive responses were received from the following customers which granted SITA the permission to off-set some of the long outstanding invoices with the credit available: </a:t>
            </a:r>
            <a:endParaRPr lang="en-US" sz="1100" dirty="0"/>
          </a:p>
          <a:p>
            <a:pPr marL="628650" lvl="1" indent="-171450">
              <a:buFont typeface="Arial" pitchFamily="34" charset="0"/>
              <a:buChar char="•"/>
            </a:pPr>
            <a:r>
              <a:rPr lang="en-GB" sz="1050" dirty="0"/>
              <a:t>Department of Environmental Affairs 	R1 862 505.84</a:t>
            </a:r>
            <a:endParaRPr lang="en-US" sz="1050" dirty="0"/>
          </a:p>
          <a:p>
            <a:pPr marL="628650" lvl="1" indent="-171450">
              <a:buFont typeface="Arial" pitchFamily="34" charset="0"/>
              <a:buChar char="•"/>
            </a:pPr>
            <a:r>
              <a:rPr lang="en-GB" sz="1050" dirty="0"/>
              <a:t>Department of Public Works	R71 591.33					</a:t>
            </a:r>
            <a:endParaRPr lang="en-US" sz="1050" dirty="0"/>
          </a:p>
          <a:p>
            <a:pPr marL="628650" lvl="1" indent="-171450">
              <a:buFont typeface="Arial" pitchFamily="34" charset="0"/>
              <a:buChar char="•"/>
            </a:pPr>
            <a:r>
              <a:rPr lang="en-GB" sz="1050" dirty="0"/>
              <a:t>Department </a:t>
            </a:r>
            <a:r>
              <a:rPr lang="en-GB" sz="1050" dirty="0" err="1"/>
              <a:t>CoGTA</a:t>
            </a:r>
            <a:r>
              <a:rPr lang="en-GB" sz="1050" dirty="0"/>
              <a:t>		R423 398.46</a:t>
            </a:r>
            <a:endParaRPr lang="en-US" sz="1050" dirty="0"/>
          </a:p>
          <a:p>
            <a:pPr marL="628650" lvl="1" indent="-171450">
              <a:buFont typeface="Arial" pitchFamily="34" charset="0"/>
              <a:buChar char="•"/>
            </a:pPr>
            <a:r>
              <a:rPr lang="en-GB" sz="1050" dirty="0"/>
              <a:t>Department of Arts and Culture	R547 531.69</a:t>
            </a:r>
            <a:endParaRPr lang="en-US" sz="1050" dirty="0"/>
          </a:p>
          <a:p>
            <a:pPr marL="628650" lvl="1" indent="-171450">
              <a:buFont typeface="Arial" pitchFamily="34" charset="0"/>
              <a:buChar char="•"/>
            </a:pPr>
            <a:r>
              <a:rPr lang="en-GB" sz="1050" dirty="0"/>
              <a:t>Department of Transport 	R77 591.33</a:t>
            </a:r>
            <a:endParaRPr lang="en-US" sz="1050" dirty="0"/>
          </a:p>
          <a:p>
            <a:pPr marL="628650" lvl="1" indent="-171450">
              <a:buFont typeface="Arial" pitchFamily="34" charset="0"/>
              <a:buChar char="•"/>
            </a:pPr>
            <a:r>
              <a:rPr lang="en-GB" sz="1050" dirty="0"/>
              <a:t>Department of Public Enterprise 	R63 371.88</a:t>
            </a:r>
            <a:endParaRPr lang="en-US" sz="1050" dirty="0"/>
          </a:p>
          <a:p>
            <a:pPr marL="628650" lvl="1" indent="-171450">
              <a:buFont typeface="Arial" pitchFamily="34" charset="0"/>
              <a:buChar char="•"/>
            </a:pPr>
            <a:r>
              <a:rPr lang="en-GB" sz="1050" dirty="0"/>
              <a:t>National Prosecuting Authority	R732 179.89</a:t>
            </a:r>
            <a:endParaRPr lang="en-US" sz="1050" dirty="0"/>
          </a:p>
          <a:p>
            <a:pPr marL="628650" lvl="1" indent="-171450">
              <a:buFont typeface="Arial" pitchFamily="34" charset="0"/>
              <a:buChar char="•"/>
            </a:pPr>
            <a:r>
              <a:rPr lang="en-GB" sz="1050" dirty="0"/>
              <a:t>Dept. of Water Affairs	R410 921.09</a:t>
            </a:r>
            <a:endParaRPr lang="en-US" sz="1050" dirty="0"/>
          </a:p>
          <a:p>
            <a:pPr marL="628650" lvl="1" indent="-171450">
              <a:buFont typeface="Arial" pitchFamily="34" charset="0"/>
              <a:buChar char="•"/>
            </a:pPr>
            <a:r>
              <a:rPr lang="en-GB" sz="1050" dirty="0"/>
              <a:t>National Treasury 		R94 341.88</a:t>
            </a:r>
            <a:endParaRPr lang="en-US" sz="1050" dirty="0"/>
          </a:p>
          <a:p>
            <a:pPr marL="628650" lvl="1" indent="-171450">
              <a:buFont typeface="Arial" pitchFamily="34" charset="0"/>
              <a:buChar char="•"/>
            </a:pPr>
            <a:r>
              <a:rPr lang="en-GB" sz="1050" dirty="0"/>
              <a:t>Department of Home Affairs 	R106 530.10</a:t>
            </a:r>
            <a:endParaRPr lang="en-US" sz="1050" dirty="0"/>
          </a:p>
          <a:p>
            <a:pPr lvl="0" algn="just"/>
            <a:endParaRPr lang="en-ZA" dirty="0"/>
          </a:p>
          <a:p>
            <a:pPr marL="344340" indent="-342900" algn="just">
              <a:spcBef>
                <a:spcPts val="641"/>
              </a:spcBef>
              <a:buClr>
                <a:srgbClr val="000000"/>
              </a:buClr>
              <a:buFont typeface="Courier New" panose="02070309020205020404" pitchFamily="49" charset="0"/>
              <a:buChar char="o"/>
            </a:pPr>
            <a:endParaRPr lang="en-ZA" spc="-1" dirty="0">
              <a:solidFill>
                <a:schemeClr val="tx2"/>
              </a:solidFill>
              <a:latin typeface="Calibri"/>
            </a:endParaRPr>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464" y="574030"/>
            <a:ext cx="9217024" cy="781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61802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89" y="282872"/>
            <a:ext cx="9720000" cy="480053"/>
          </a:xfrm>
        </p:spPr>
        <p:txBody>
          <a:bodyPr wrap="square">
            <a:spAutoFit/>
          </a:bodyPr>
          <a:lstStyle/>
          <a:p>
            <a:pPr defTabSz="914400"/>
            <a:r>
              <a:rPr lang="en-ZA" sz="3200" baseline="30000" dirty="0">
                <a:solidFill>
                  <a:schemeClr val="tx2"/>
                </a:solidFill>
                <a:ea typeface="+mn-ea"/>
              </a:rPr>
              <a:t>SITA Top 10 Debtors</a:t>
            </a:r>
          </a:p>
        </p:txBody>
      </p:sp>
      <p:pic>
        <p:nvPicPr>
          <p:cNvPr id="3076" name="Picture 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448" y="913284"/>
            <a:ext cx="9865096" cy="2017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448" y="3080696"/>
            <a:ext cx="9793088" cy="2017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82259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64" y="193204"/>
            <a:ext cx="9720000" cy="748923"/>
          </a:xfrm>
        </p:spPr>
        <p:txBody>
          <a:bodyPr wrap="square">
            <a:spAutoFit/>
          </a:bodyPr>
          <a:lstStyle/>
          <a:p>
            <a:pPr defTabSz="914400"/>
            <a:r>
              <a:rPr lang="en-ZA" sz="3200" baseline="30000" dirty="0">
                <a:solidFill>
                  <a:schemeClr val="tx2"/>
                </a:solidFill>
                <a:ea typeface="+mn-ea"/>
              </a:rPr>
              <a:t>Capex – capital investments to redress service delivery</a:t>
            </a:r>
            <a:br>
              <a:rPr lang="en-ZA" sz="3200" baseline="30000" dirty="0">
                <a:solidFill>
                  <a:schemeClr val="tx2"/>
                </a:solidFill>
                <a:ea typeface="+mn-ea"/>
              </a:rPr>
            </a:br>
            <a:endParaRPr lang="en-ZA" sz="3200" baseline="30000" dirty="0">
              <a:solidFill>
                <a:schemeClr val="tx2"/>
              </a:solidFill>
              <a:ea typeface="+mn-ea"/>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57060196"/>
              </p:ext>
            </p:extLst>
          </p:nvPr>
        </p:nvGraphicFramePr>
        <p:xfrm>
          <a:off x="399480" y="619583"/>
          <a:ext cx="7024241" cy="4637805"/>
        </p:xfrm>
        <a:graphic>
          <a:graphicData uri="http://schemas.openxmlformats.org/drawingml/2006/table">
            <a:tbl>
              <a:tblPr/>
              <a:tblGrid>
                <a:gridCol w="2460304">
                  <a:extLst>
                    <a:ext uri="{9D8B030D-6E8A-4147-A177-3AD203B41FA5}">
                      <a16:colId xmlns:a16="http://schemas.microsoft.com/office/drawing/2014/main" xmlns="" val="20000"/>
                    </a:ext>
                  </a:extLst>
                </a:gridCol>
                <a:gridCol w="3062567">
                  <a:extLst>
                    <a:ext uri="{9D8B030D-6E8A-4147-A177-3AD203B41FA5}">
                      <a16:colId xmlns:a16="http://schemas.microsoft.com/office/drawing/2014/main" xmlns="" val="20001"/>
                    </a:ext>
                  </a:extLst>
                </a:gridCol>
                <a:gridCol w="1501370">
                  <a:extLst>
                    <a:ext uri="{9D8B030D-6E8A-4147-A177-3AD203B41FA5}">
                      <a16:colId xmlns:a16="http://schemas.microsoft.com/office/drawing/2014/main" xmlns="" val="20002"/>
                    </a:ext>
                  </a:extLst>
                </a:gridCol>
              </a:tblGrid>
              <a:tr h="221693">
                <a:tc>
                  <a:txBody>
                    <a:bodyPr/>
                    <a:lstStyle/>
                    <a:p>
                      <a:pPr algn="l" fontAlgn="b"/>
                      <a:r>
                        <a:rPr lang="en-ZA" sz="1100" b="1" i="0" u="none" strike="noStrike" dirty="0">
                          <a:solidFill>
                            <a:srgbClr val="000000"/>
                          </a:solidFill>
                          <a:effectLst/>
                          <a:latin typeface="Calibri Light" panose="020F0302020204030204" pitchFamily="34" charset="0"/>
                        </a:rPr>
                        <a:t>Programme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ZA" sz="1100" b="1" i="0" u="none" strike="noStrike" dirty="0">
                          <a:solidFill>
                            <a:srgbClr val="000000"/>
                          </a:solidFill>
                          <a:effectLst/>
                          <a:latin typeface="Calibri Light" panose="020F0302020204030204" pitchFamily="34" charset="0"/>
                        </a:rPr>
                        <a:t>Sub-Programme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ZA" sz="1100" b="1" i="0" u="none" strike="noStrike" dirty="0">
                          <a:solidFill>
                            <a:srgbClr val="000000"/>
                          </a:solidFill>
                          <a:effectLst/>
                          <a:latin typeface="Calibri Light" panose="020F0302020204030204" pitchFamily="34" charset="0"/>
                        </a:rPr>
                        <a:t> YTD Actual - Sept 2019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xmlns="" val="10000"/>
                  </a:ext>
                </a:extLst>
              </a:tr>
              <a:tr h="153432">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100" b="1" i="0" u="none" strike="noStrike">
                          <a:solidFill>
                            <a:srgbClr val="000000"/>
                          </a:solidFill>
                          <a:effectLst/>
                          <a:latin typeface="Calibri Light" panose="020F0302020204030204" pitchFamily="34" charset="0"/>
                        </a:rPr>
                        <a:t>R'000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1"/>
                  </a:ext>
                </a:extLst>
              </a:tr>
              <a:tr h="146126">
                <a:tc>
                  <a:txBody>
                    <a:bodyPr/>
                    <a:lstStyle/>
                    <a:p>
                      <a:pPr algn="l" fontAlgn="b"/>
                      <a:r>
                        <a:rPr lang="en-ZA" sz="1100" b="0" i="0" u="none" strike="noStrike">
                          <a:solidFill>
                            <a:srgbClr val="000000"/>
                          </a:solidFill>
                          <a:effectLst/>
                          <a:latin typeface="Calibri Light" panose="020F0302020204030204" pitchFamily="34" charset="0"/>
                        </a:rPr>
                        <a:t>Prog 1: Infrastructure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a:solidFill>
                            <a:srgbClr val="000000"/>
                          </a:solidFill>
                          <a:effectLst/>
                          <a:latin typeface="Calibri Light" panose="020F0302020204030204" pitchFamily="34" charset="0"/>
                        </a:rPr>
                        <a:t>Sub-Prog 1.1: Network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a:solidFill>
                            <a:srgbClr val="000000"/>
                          </a:solidFill>
                          <a:effectLst/>
                          <a:latin typeface="Calibri Light" panose="020F0302020204030204" pitchFamily="34" charset="0"/>
                        </a:rPr>
                        <a:t>               28 617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2"/>
                  </a:ext>
                </a:extLst>
              </a:tr>
              <a:tr h="146126">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Light" panose="020F0302020204030204" pitchFamily="34" charset="0"/>
                        </a:rPr>
                        <a:t>Sub-Prog 1.2: Switching Centres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146126">
                <a:tc>
                  <a:txBody>
                    <a:bodyPr/>
                    <a:lstStyle/>
                    <a:p>
                      <a:pPr algn="l" fontAlgn="b"/>
                      <a:r>
                        <a:rPr lang="en-ZA" sz="1100" b="0" i="0" u="none" strike="noStrike" dirty="0">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Light" panose="020F0302020204030204" pitchFamily="34" charset="0"/>
                        </a:rPr>
                        <a:t>Sub-Prog 1.3: Data Centres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Light" panose="020F0302020204030204" pitchFamily="34" charset="0"/>
                        </a:rPr>
                        <a:t>               59 012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146126">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Light" panose="020F0302020204030204" pitchFamily="34" charset="0"/>
                        </a:rPr>
                        <a:t>Sub-Prog 1.4: Modernisation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Light" panose="020F0302020204030204" pitchFamily="34" charset="0"/>
                        </a:rPr>
                        <a:t>               29 780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153432">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Light" panose="020F0302020204030204" pitchFamily="34" charset="0"/>
                        </a:rPr>
                        <a:t>Sub-Prog 1.5: SA Connect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Light" panose="020F0302020204030204" pitchFamily="34" charset="0"/>
                        </a:rPr>
                        <a:t>               15 694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53432">
                <a:tc>
                  <a:txBody>
                    <a:bodyPr/>
                    <a:lstStyle/>
                    <a:p>
                      <a:pPr algn="l" fontAlgn="b"/>
                      <a:r>
                        <a:rPr lang="en-ZA" sz="1100" b="1" i="0" u="none" strike="noStrike">
                          <a:solidFill>
                            <a:srgbClr val="000000"/>
                          </a:solidFill>
                          <a:effectLst/>
                          <a:latin typeface="Calibri Light" panose="020F0302020204030204" pitchFamily="34" charset="0"/>
                        </a:rPr>
                        <a:t>Prog 1: Infrastructure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Calibri Light" panose="020F0302020204030204" pitchFamily="34" charset="0"/>
                        </a:rPr>
                        <a:t>             133 103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46126">
                <a:tc>
                  <a:txBody>
                    <a:bodyPr/>
                    <a:lstStyle/>
                    <a:p>
                      <a:pPr algn="l" fontAlgn="b"/>
                      <a:r>
                        <a:rPr lang="en-ZA" sz="1100" b="0" i="0" u="none" strike="noStrike" dirty="0">
                          <a:solidFill>
                            <a:srgbClr val="000000"/>
                          </a:solidFill>
                          <a:effectLst/>
                          <a:latin typeface="Calibri Light" panose="020F0302020204030204" pitchFamily="34" charset="0"/>
                        </a:rPr>
                        <a:t>Prog 2: Solution Development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100" b="1" i="0" u="none" strike="noStrike" dirty="0">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100" b="1" i="0" u="none" strike="noStrike" dirty="0">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8"/>
                  </a:ext>
                </a:extLst>
              </a:tr>
              <a:tr h="146126">
                <a:tc>
                  <a:txBody>
                    <a:bodyPr/>
                    <a:lstStyle/>
                    <a:p>
                      <a:pPr algn="l" fontAlgn="b"/>
                      <a:r>
                        <a:rPr lang="en-ZA" sz="1100" b="0" i="0" u="none" strike="noStrike" dirty="0">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Calibri Light" panose="020F0302020204030204" pitchFamily="34" charset="0"/>
                        </a:rPr>
                        <a:t>Sub-Prog 2.1: Transversal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146126">
                <a:tc>
                  <a:txBody>
                    <a:bodyPr/>
                    <a:lstStyle/>
                    <a:p>
                      <a:pPr algn="l" fontAlgn="b"/>
                      <a:r>
                        <a:rPr lang="en-ZA" sz="1100" b="0" i="0" u="none" strike="noStrike" dirty="0">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Light" panose="020F0302020204030204" pitchFamily="34" charset="0"/>
                        </a:rPr>
                        <a:t>Sub-Prog 2.2: IFMS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0"/>
                  </a:ext>
                </a:extLst>
              </a:tr>
              <a:tr h="146126">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Light" panose="020F0302020204030204" pitchFamily="34" charset="0"/>
                        </a:rPr>
                        <a:t>Sub-Prog 2.3: Cust Unique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1"/>
                  </a:ext>
                </a:extLst>
              </a:tr>
              <a:tr h="146126">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Light" panose="020F0302020204030204" pitchFamily="34" charset="0"/>
                        </a:rPr>
                        <a:t>Sub-Prog 2.4: Modernisation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2"/>
                  </a:ext>
                </a:extLst>
              </a:tr>
              <a:tr h="146126">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Light" panose="020F0302020204030204" pitchFamily="34" charset="0"/>
                        </a:rPr>
                        <a:t>Sub-Prog 2.5: Integration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3"/>
                  </a:ext>
                </a:extLst>
              </a:tr>
              <a:tr h="146126">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Calibri Light" panose="020F0302020204030204" pitchFamily="34" charset="0"/>
                        </a:rPr>
                        <a:t>Sub-Prog 2.6: R&amp;D Capex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4"/>
                  </a:ext>
                </a:extLst>
              </a:tr>
              <a:tr h="87104">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Light" panose="020F0302020204030204" pitchFamily="34" charset="0"/>
                        </a:rPr>
                        <a:t>Sub-Prog 2.7: IT Security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Light" panose="020F0302020204030204" pitchFamily="34" charset="0"/>
                        </a:rPr>
                        <a:t>                 5 953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21704">
                <a:tc>
                  <a:txBody>
                    <a:bodyPr/>
                    <a:lstStyle/>
                    <a:p>
                      <a:pPr algn="l" fontAlgn="b"/>
                      <a:r>
                        <a:rPr lang="en-ZA" sz="1100" b="1" i="0" u="none" strike="noStrike" dirty="0">
                          <a:solidFill>
                            <a:srgbClr val="000000"/>
                          </a:solidFill>
                          <a:effectLst/>
                          <a:latin typeface="Calibri Light" panose="020F0302020204030204" pitchFamily="34" charset="0"/>
                        </a:rPr>
                        <a:t>Prog 2: Solution Development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Calibri Light" panose="020F0302020204030204" pitchFamily="34" charset="0"/>
                        </a:rPr>
                        <a:t>                 5 953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46126">
                <a:tc>
                  <a:txBody>
                    <a:bodyPr/>
                    <a:lstStyle/>
                    <a:p>
                      <a:pPr algn="l" fontAlgn="b"/>
                      <a:r>
                        <a:rPr lang="en-ZA" sz="1100" b="0" i="0" u="none" strike="noStrike" dirty="0">
                          <a:solidFill>
                            <a:srgbClr val="000000"/>
                          </a:solidFill>
                          <a:effectLst/>
                          <a:latin typeface="Calibri Light" panose="020F0302020204030204" pitchFamily="34" charset="0"/>
                        </a:rPr>
                        <a:t>Prog 3: Service Management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a:solidFill>
                            <a:srgbClr val="000000"/>
                          </a:solidFill>
                          <a:effectLst/>
                          <a:latin typeface="Calibri Light" panose="020F0302020204030204" pitchFamily="34" charset="0"/>
                        </a:rPr>
                        <a:t>Sub-Prog 3.1: Contact Centres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Calibri Light" panose="020F0302020204030204" pitchFamily="34" charset="0"/>
                        </a:rPr>
                        <a:t>                  3 731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7"/>
                  </a:ext>
                </a:extLst>
              </a:tr>
              <a:tr h="153432">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Light" panose="020F0302020204030204" pitchFamily="34" charset="0"/>
                        </a:rPr>
                        <a:t>Sub-Prog 3.2: DSS &amp; 1st Line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Light" panose="020F0302020204030204" pitchFamily="34" charset="0"/>
                        </a:rPr>
                        <a:t>                  4 243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68776">
                <a:tc>
                  <a:txBody>
                    <a:bodyPr/>
                    <a:lstStyle/>
                    <a:p>
                      <a:pPr algn="l" fontAlgn="b"/>
                      <a:r>
                        <a:rPr lang="en-ZA" sz="1100" b="1" i="0" u="none" strike="noStrike">
                          <a:solidFill>
                            <a:srgbClr val="000000"/>
                          </a:solidFill>
                          <a:effectLst/>
                          <a:latin typeface="Calibri Light" panose="020F0302020204030204" pitchFamily="34" charset="0"/>
                        </a:rPr>
                        <a:t>Prog 3: Service Management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Calibri Light" panose="020F0302020204030204" pitchFamily="34" charset="0"/>
                        </a:rPr>
                        <a:t>                 7 974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46126">
                <a:tc>
                  <a:txBody>
                    <a:bodyPr/>
                    <a:lstStyle/>
                    <a:p>
                      <a:pPr algn="l" fontAlgn="b"/>
                      <a:r>
                        <a:rPr lang="en-ZA" sz="1100" b="0" i="0" u="none" strike="noStrike">
                          <a:solidFill>
                            <a:srgbClr val="000000"/>
                          </a:solidFill>
                          <a:effectLst/>
                          <a:latin typeface="Calibri Light" panose="020F0302020204030204" pitchFamily="34" charset="0"/>
                        </a:rPr>
                        <a:t>Prog 4: Operational Support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a:solidFill>
                            <a:srgbClr val="000000"/>
                          </a:solidFill>
                          <a:effectLst/>
                          <a:latin typeface="Calibri Light" panose="020F0302020204030204" pitchFamily="34" charset="0"/>
                        </a:rPr>
                        <a:t>Sub-Prog 4.1: Internal IT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Calibri Light" panose="020F0302020204030204" pitchFamily="34" charset="0"/>
                        </a:rPr>
                        <a:t>                    496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20"/>
                  </a:ext>
                </a:extLst>
              </a:tr>
              <a:tr h="146126">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Light" panose="020F0302020204030204" pitchFamily="34" charset="0"/>
                        </a:rPr>
                        <a:t>Sub-Prog 4.2: Facilities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21"/>
                  </a:ext>
                </a:extLst>
              </a:tr>
              <a:tr h="146126">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Light" panose="020F0302020204030204" pitchFamily="34" charset="0"/>
                        </a:rPr>
                        <a:t>Sub-Prog 4.3: Production Toolsets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22"/>
                  </a:ext>
                </a:extLst>
              </a:tr>
              <a:tr h="299558">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Light" panose="020F0302020204030204" pitchFamily="34" charset="0"/>
                        </a:rPr>
                        <a:t>Sub-Prog 4.4: Integrated Security Management Solutions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169912">
                <a:tc>
                  <a:txBody>
                    <a:bodyPr/>
                    <a:lstStyle/>
                    <a:p>
                      <a:pPr algn="l" fontAlgn="b"/>
                      <a:r>
                        <a:rPr lang="en-ZA" sz="1100" b="1" i="0" u="none" strike="noStrike">
                          <a:solidFill>
                            <a:srgbClr val="000000"/>
                          </a:solidFill>
                          <a:effectLst/>
                          <a:latin typeface="Calibri Light" panose="020F0302020204030204" pitchFamily="34" charset="0"/>
                        </a:rPr>
                        <a:t>Prog 4: Operational Support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Light" panose="020F03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Calibri Light" panose="020F0302020204030204" pitchFamily="34" charset="0"/>
                        </a:rPr>
                        <a:t>                 496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153432">
                <a:tc>
                  <a:txBody>
                    <a:bodyPr/>
                    <a:lstStyle/>
                    <a:p>
                      <a:pPr algn="l" fontAlgn="b"/>
                      <a:r>
                        <a:rPr lang="en-ZA" sz="1100" b="1" i="0" u="none" strike="noStrike">
                          <a:solidFill>
                            <a:srgbClr val="000000"/>
                          </a:solidFill>
                          <a:effectLst/>
                          <a:latin typeface="Calibri Light" panose="020F0302020204030204" pitchFamily="34" charset="0"/>
                        </a:rPr>
                        <a:t>Grand Total</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Light" panose="020F03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Calibri Light" panose="020F0302020204030204" pitchFamily="34" charset="0"/>
                        </a:rPr>
                        <a:t>         147 526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bl>
          </a:graphicData>
        </a:graphic>
      </p:graphicFrame>
      <p:sp>
        <p:nvSpPr>
          <p:cNvPr id="4" name="TextBox 3">
            <a:extLst>
              <a:ext uri="{FF2B5EF4-FFF2-40B4-BE49-F238E27FC236}">
                <a16:creationId xmlns:a16="http://schemas.microsoft.com/office/drawing/2014/main" xmlns="" id="{0952BB35-25B7-43F4-A7B6-FCC1DF9112B9}"/>
              </a:ext>
            </a:extLst>
          </p:cNvPr>
          <p:cNvSpPr txBox="1"/>
          <p:nvPr/>
        </p:nvSpPr>
        <p:spPr>
          <a:xfrm>
            <a:off x="7523358" y="697260"/>
            <a:ext cx="2663825" cy="1815882"/>
          </a:xfrm>
          <a:prstGeom prst="rect">
            <a:avLst/>
          </a:prstGeom>
          <a:noFill/>
        </p:spPr>
        <p:txBody>
          <a:bodyPr wrap="square" rtlCol="0">
            <a:spAutoFit/>
          </a:bodyPr>
          <a:lstStyle/>
          <a:p>
            <a:pPr>
              <a:spcAft>
                <a:spcPts val="0"/>
              </a:spcAft>
            </a:pPr>
            <a:r>
              <a:rPr lang="en-ZA" sz="1400" kern="1200" dirty="0">
                <a:solidFill>
                  <a:srgbClr val="000000"/>
                </a:solidFill>
                <a:effectLst/>
                <a:ea typeface="Times New Roman"/>
                <a:cs typeface="Times New Roman"/>
              </a:rPr>
              <a:t>Capital investment is paramount to maintain and refresh SITA </a:t>
            </a:r>
            <a:r>
              <a:rPr lang="en-ZA" sz="1400" kern="1200" dirty="0" smtClean="0">
                <a:solidFill>
                  <a:srgbClr val="000000"/>
                </a:solidFill>
                <a:effectLst/>
                <a:ea typeface="Times New Roman"/>
                <a:cs typeface="Times New Roman"/>
              </a:rPr>
              <a:t>current infrastructure </a:t>
            </a:r>
            <a:r>
              <a:rPr lang="en-ZA" sz="1400" kern="1200" dirty="0">
                <a:solidFill>
                  <a:srgbClr val="000000"/>
                </a:solidFill>
                <a:effectLst/>
                <a:ea typeface="Times New Roman"/>
                <a:cs typeface="Times New Roman"/>
              </a:rPr>
              <a:t>to </a:t>
            </a:r>
            <a:endParaRPr lang="en-ZA" sz="1400" dirty="0">
              <a:effectLst/>
              <a:ea typeface="Times New Roman"/>
            </a:endParaRPr>
          </a:p>
          <a:p>
            <a:pPr marL="342900" lvl="0" indent="-342900">
              <a:spcAft>
                <a:spcPts val="0"/>
              </a:spcAft>
              <a:buFont typeface="+mj-lt"/>
              <a:buAutoNum type="alphaLcParenBoth"/>
              <a:tabLst>
                <a:tab pos="457200" algn="l"/>
              </a:tabLst>
            </a:pPr>
            <a:r>
              <a:rPr lang="en-ZA" sz="1400" kern="1200" dirty="0">
                <a:solidFill>
                  <a:srgbClr val="000000"/>
                </a:solidFill>
                <a:effectLst/>
                <a:ea typeface="Times New Roman"/>
                <a:cs typeface="Times New Roman"/>
              </a:rPr>
              <a:t>Maintain current revenue base</a:t>
            </a:r>
            <a:endParaRPr lang="en-ZA" sz="1400" dirty="0">
              <a:effectLst/>
              <a:ea typeface="Times New Roman"/>
            </a:endParaRPr>
          </a:p>
          <a:p>
            <a:pPr marL="342900" lvl="0" indent="-342900">
              <a:spcAft>
                <a:spcPts val="0"/>
              </a:spcAft>
              <a:buFont typeface="+mj-lt"/>
              <a:buAutoNum type="alphaLcParenBoth"/>
              <a:tabLst>
                <a:tab pos="457200" algn="l"/>
              </a:tabLst>
            </a:pPr>
            <a:r>
              <a:rPr lang="en-ZA" sz="1400" kern="1200" dirty="0">
                <a:solidFill>
                  <a:srgbClr val="000000"/>
                </a:solidFill>
                <a:effectLst/>
                <a:ea typeface="Times New Roman"/>
                <a:cs typeface="Times New Roman"/>
              </a:rPr>
              <a:t>To fulfil the Agency’s mandate to ensure digitization and modernisation.</a:t>
            </a:r>
            <a:endParaRPr lang="en-ZA" sz="1400" dirty="0">
              <a:effectLst/>
              <a:ea typeface="Times New Roman"/>
            </a:endParaRPr>
          </a:p>
        </p:txBody>
      </p:sp>
    </p:spTree>
    <p:extLst>
      <p:ext uri="{BB962C8B-B14F-4D97-AF65-F5344CB8AC3E}">
        <p14:creationId xmlns:p14="http://schemas.microsoft.com/office/powerpoint/2010/main" xmlns="" val="1776482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79" y="289648"/>
            <a:ext cx="9720000" cy="480053"/>
          </a:xfrm>
        </p:spPr>
        <p:txBody>
          <a:bodyPr wrap="square">
            <a:spAutoFit/>
          </a:bodyPr>
          <a:lstStyle/>
          <a:p>
            <a:pPr defTabSz="914400"/>
            <a:r>
              <a:rPr lang="en-ZA" sz="3200" baseline="30000" dirty="0">
                <a:solidFill>
                  <a:schemeClr val="tx2"/>
                </a:solidFill>
                <a:ea typeface="+mn-ea"/>
              </a:rPr>
              <a:t>Cost saving initiatives</a:t>
            </a:r>
            <a:br>
              <a:rPr lang="en-ZA" sz="3200" baseline="30000" dirty="0">
                <a:solidFill>
                  <a:schemeClr val="tx2"/>
                </a:solidFill>
                <a:ea typeface="+mn-ea"/>
              </a:rPr>
            </a:br>
            <a:endParaRPr lang="en-ZA" sz="3200" baseline="30000" dirty="0">
              <a:solidFill>
                <a:schemeClr val="tx2"/>
              </a:solidFill>
              <a:ea typeface="+mn-ea"/>
            </a:endParaRPr>
          </a:p>
        </p:txBody>
      </p:sp>
      <p:sp>
        <p:nvSpPr>
          <p:cNvPr id="3" name="Content Placeholder 2"/>
          <p:cNvSpPr>
            <a:spLocks noGrp="1"/>
          </p:cNvSpPr>
          <p:nvPr>
            <p:ph idx="1"/>
          </p:nvPr>
        </p:nvSpPr>
        <p:spPr>
          <a:xfrm>
            <a:off x="216000" y="783972"/>
            <a:ext cx="9720000" cy="4404490"/>
          </a:xfrm>
        </p:spPr>
        <p:txBody>
          <a:bodyPr>
            <a:normAutofit/>
          </a:bodyPr>
          <a:lstStyle/>
          <a:p>
            <a:pPr marL="0" indent="0" algn="just">
              <a:buNone/>
            </a:pPr>
            <a:r>
              <a:rPr lang="en-ZA" sz="1400" dirty="0"/>
              <a:t>Non-Essential expenses must be stopped or limited:</a:t>
            </a:r>
          </a:p>
          <a:p>
            <a:pPr algn="just">
              <a:buFont typeface="Wingdings" panose="05000000000000000000" pitchFamily="2" charset="2"/>
              <a:buChar char="§"/>
            </a:pPr>
            <a:r>
              <a:rPr lang="en-ZA" sz="1400" dirty="0"/>
              <a:t>SITA achieved cost saving for non-essential </a:t>
            </a:r>
            <a:r>
              <a:rPr lang="en-ZA" sz="1400" dirty="0" smtClean="0"/>
              <a:t>expenses. There </a:t>
            </a:r>
            <a:r>
              <a:rPr lang="en-ZA" sz="1400" dirty="0"/>
              <a:t>is a decrease of 13% in actual costs. This is a clear indication that we are not only saving costs during the current year to budgeted amount however there is a clear decrease from the previous financial year.</a:t>
            </a:r>
          </a:p>
          <a:p>
            <a:pPr marL="0" lvl="0" indent="0" algn="just">
              <a:buNone/>
            </a:pPr>
            <a:r>
              <a:rPr lang="en-ZA" sz="1400" dirty="0"/>
              <a:t>Travelling</a:t>
            </a:r>
          </a:p>
          <a:p>
            <a:pPr lvl="0" algn="just">
              <a:buFont typeface="Wingdings" panose="05000000000000000000" pitchFamily="2" charset="2"/>
              <a:buChar char="§"/>
            </a:pPr>
            <a:r>
              <a:rPr lang="en-ZA" sz="1400" dirty="0"/>
              <a:t>Management implemented measures to decrease travelling by recommending employees use of telecommunications services (telephones, conferences calls and remote resolutions). </a:t>
            </a:r>
            <a:r>
              <a:rPr lang="en-ZA" sz="1400" dirty="0" smtClean="0"/>
              <a:t>There </a:t>
            </a:r>
            <a:r>
              <a:rPr lang="en-ZA" sz="1400" dirty="0"/>
              <a:t>is a decrease of 0, 22% in actual </a:t>
            </a:r>
            <a:r>
              <a:rPr lang="en-ZA" sz="1400" dirty="0" smtClean="0"/>
              <a:t>costs.</a:t>
            </a:r>
            <a:endParaRPr lang="en-ZA" sz="1400" dirty="0"/>
          </a:p>
          <a:p>
            <a:pPr lvl="0" algn="just">
              <a:buFont typeface="Wingdings" panose="05000000000000000000" pitchFamily="2" charset="2"/>
              <a:buChar char="§"/>
            </a:pPr>
            <a:endParaRPr lang="en-ZA" sz="1400" dirty="0"/>
          </a:p>
          <a:p>
            <a:pPr marL="0" lvl="0" indent="0" algn="just">
              <a:buNone/>
            </a:pPr>
            <a:endParaRPr lang="en-ZA" sz="1400" dirty="0"/>
          </a:p>
          <a:p>
            <a:pPr marL="0" lvl="0" indent="0" algn="just">
              <a:buNone/>
            </a:pPr>
            <a:endParaRPr lang="en-ZA" sz="1400" dirty="0"/>
          </a:p>
          <a:p>
            <a:pPr marL="0" lvl="0" indent="0" algn="just">
              <a:buNone/>
            </a:pPr>
            <a:endParaRPr lang="en-ZA" sz="1400" dirty="0"/>
          </a:p>
          <a:p>
            <a:pPr lvl="0" algn="just">
              <a:buFont typeface="Wingdings" panose="05000000000000000000" pitchFamily="2" charset="2"/>
              <a:buChar char="§"/>
            </a:pPr>
            <a:endParaRPr lang="en-ZA" sz="1400" dirty="0"/>
          </a:p>
          <a:p>
            <a:pPr lvl="0" algn="just">
              <a:buFont typeface="Wingdings" panose="05000000000000000000" pitchFamily="2" charset="2"/>
              <a:buChar char="§"/>
            </a:pPr>
            <a:endParaRPr lang="en-ZA" sz="1400" dirty="0"/>
          </a:p>
          <a:p>
            <a:pPr marL="0" indent="0" algn="just">
              <a:buNone/>
            </a:pPr>
            <a:endParaRPr lang="en-ZA" sz="1400" dirty="0"/>
          </a:p>
        </p:txBody>
      </p:sp>
    </p:spTree>
    <p:extLst>
      <p:ext uri="{BB962C8B-B14F-4D97-AF65-F5344CB8AC3E}">
        <p14:creationId xmlns:p14="http://schemas.microsoft.com/office/powerpoint/2010/main" xmlns="" val="21482148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346952"/>
            <a:ext cx="9720000" cy="480053"/>
          </a:xfrm>
        </p:spPr>
        <p:txBody>
          <a:bodyPr wrap="square">
            <a:spAutoFit/>
          </a:bodyPr>
          <a:lstStyle/>
          <a:p>
            <a:pPr defTabSz="914400"/>
            <a:r>
              <a:rPr lang="en-US" sz="3200" baseline="30000" dirty="0">
                <a:solidFill>
                  <a:schemeClr val="tx2"/>
                </a:solidFill>
                <a:ea typeface="+mn-ea"/>
              </a:rPr>
              <a:t>Interventions to address Irregular and Fruitless Expenditure</a:t>
            </a:r>
            <a:br>
              <a:rPr lang="en-US" sz="3200" baseline="30000" dirty="0">
                <a:solidFill>
                  <a:schemeClr val="tx2"/>
                </a:solidFill>
                <a:ea typeface="+mn-ea"/>
              </a:rPr>
            </a:br>
            <a:r>
              <a:rPr lang="en-ZA" sz="3200" baseline="30000" dirty="0">
                <a:solidFill>
                  <a:schemeClr val="tx2"/>
                </a:solidFill>
                <a:ea typeface="+mn-ea"/>
              </a:rPr>
              <a:t/>
            </a:r>
            <a:br>
              <a:rPr lang="en-ZA" sz="3200" baseline="30000" dirty="0">
                <a:solidFill>
                  <a:schemeClr val="tx2"/>
                </a:solidFill>
                <a:ea typeface="+mn-ea"/>
              </a:rPr>
            </a:br>
            <a:endParaRPr lang="en-ZA" sz="3200" baseline="30000" dirty="0">
              <a:solidFill>
                <a:schemeClr val="tx2"/>
              </a:solidFill>
              <a:ea typeface="+mn-ea"/>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
            </a:pPr>
            <a:r>
              <a:rPr lang="en-ZA" sz="1400" dirty="0">
                <a:ea typeface="+mj-ea"/>
                <a:cs typeface="Segoe UI Semibold" panose="020B0702040204020203" pitchFamily="34" charset="0"/>
              </a:rPr>
              <a:t>SITA detected 27 cases related to FY2018-19 and 10 cases which was detected in FY2018/19 but occurred in previous financial years.</a:t>
            </a:r>
          </a:p>
          <a:p>
            <a:pPr algn="just">
              <a:buFont typeface="Wingdings" panose="05000000000000000000" pitchFamily="2" charset="2"/>
              <a:buChar char="§"/>
            </a:pPr>
            <a:r>
              <a:rPr lang="en-US" sz="1400" dirty="0"/>
              <a:t>T</a:t>
            </a:r>
            <a:r>
              <a:rPr lang="en-ZA" sz="1400" dirty="0"/>
              <a:t>he Loss Control Committee has been established to effectively manage irregular expenditure and fruitless &amp; wasteful expenditure incurred. This includes the initiation of investigations where there is suspicion of fraud or corrupt activities; the recommendation of disciplinary action where appropriate and recommendation of condonation where all required processes have been concluded.</a:t>
            </a:r>
          </a:p>
          <a:p>
            <a:pPr algn="just">
              <a:buFont typeface="Wingdings" panose="05000000000000000000" pitchFamily="2" charset="2"/>
              <a:buChar char="§"/>
            </a:pPr>
            <a:r>
              <a:rPr lang="en-ZA" sz="1400" dirty="0"/>
              <a:t>Since the establishment of the Loss Control Committee, disciplinary action was recommended in respect of 55 cases (out of 107 cases) with 44 officials being implicated. </a:t>
            </a:r>
          </a:p>
          <a:p>
            <a:pPr algn="just">
              <a:buFont typeface="Wingdings" panose="05000000000000000000" pitchFamily="2" charset="2"/>
              <a:buChar char="§"/>
            </a:pPr>
            <a:endParaRPr lang="en-ZA" sz="1400" dirty="0"/>
          </a:p>
          <a:p>
            <a:pPr marL="336591" lvl="1" indent="0" algn="just">
              <a:buNone/>
            </a:pPr>
            <a:endParaRPr lang="en-ZA" sz="1400" dirty="0"/>
          </a:p>
        </p:txBody>
      </p:sp>
    </p:spTree>
    <p:extLst>
      <p:ext uri="{BB962C8B-B14F-4D97-AF65-F5344CB8AC3E}">
        <p14:creationId xmlns:p14="http://schemas.microsoft.com/office/powerpoint/2010/main" xmlns="" val="2206186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State of the Organisation</a:t>
            </a:r>
            <a:endParaRPr lang="en-ZA" dirty="0"/>
          </a:p>
        </p:txBody>
      </p:sp>
      <p:sp>
        <p:nvSpPr>
          <p:cNvPr id="3" name="Content Placeholder 2"/>
          <p:cNvSpPr>
            <a:spLocks noGrp="1"/>
          </p:cNvSpPr>
          <p:nvPr>
            <p:ph idx="1"/>
          </p:nvPr>
        </p:nvSpPr>
        <p:spPr>
          <a:xfrm>
            <a:off x="255464" y="913284"/>
            <a:ext cx="9720000" cy="4404490"/>
          </a:xfrm>
        </p:spPr>
        <p:txBody>
          <a:bodyPr>
            <a:normAutofit/>
          </a:bodyPr>
          <a:lstStyle/>
          <a:p>
            <a:pPr algn="just">
              <a:buFont typeface="Wingdings" panose="05000000000000000000" pitchFamily="2" charset="2"/>
              <a:buChar char="§"/>
            </a:pPr>
            <a:r>
              <a:rPr lang="en-US" sz="1400" dirty="0"/>
              <a:t>SITA is on a path to show value to government and to contribute to the country‘s development through the smart use of ICT‘s.</a:t>
            </a:r>
          </a:p>
          <a:p>
            <a:pPr algn="just">
              <a:buFont typeface="Wingdings" panose="05000000000000000000" pitchFamily="2" charset="2"/>
              <a:buChar char="§"/>
            </a:pPr>
            <a:r>
              <a:rPr lang="en-US" sz="1400" dirty="0"/>
              <a:t>SITA has since its inception been grappling with a number of systemic and institutional challenges that have prevented it from fully achieving the objectives as identified by the PRC and as defined in its mandate.</a:t>
            </a:r>
          </a:p>
          <a:p>
            <a:pPr algn="just">
              <a:buFont typeface="Wingdings" panose="05000000000000000000" pitchFamily="2" charset="2"/>
              <a:buChar char="§"/>
            </a:pPr>
            <a:r>
              <a:rPr lang="en-US" sz="1400" dirty="0"/>
              <a:t>In response to the systemic and institutional challenges , the Agency implemented a new business model supported by a new macro organisation structure, however the full implementation of the business model remains to be concluded</a:t>
            </a:r>
          </a:p>
          <a:p>
            <a:pPr lvl="0" algn="just">
              <a:buFont typeface="Wingdings" panose="05000000000000000000" pitchFamily="2" charset="2"/>
              <a:buChar char="§"/>
            </a:pPr>
            <a:r>
              <a:rPr lang="en-ZA" sz="1400" dirty="0"/>
              <a:t>The successful implementation of the business model compelled the Agency to take action to root out fraud and corruption; this however inevitably resulted in the substantial </a:t>
            </a:r>
            <a:r>
              <a:rPr lang="en-ZA" sz="1400" dirty="0" smtClean="0"/>
              <a:t>loss </a:t>
            </a:r>
            <a:r>
              <a:rPr lang="en-ZA" sz="1400" dirty="0"/>
              <a:t>of critical core and scare skills in key functions of the organisation </a:t>
            </a:r>
            <a:endParaRPr lang="en-ZA" sz="1400" dirty="0" smtClean="0"/>
          </a:p>
          <a:p>
            <a:pPr lvl="0" algn="just">
              <a:buFont typeface="Wingdings" panose="05000000000000000000" pitchFamily="2" charset="2"/>
              <a:buChar char="§"/>
            </a:pPr>
            <a:r>
              <a:rPr lang="en-ZA" sz="1400" dirty="0" smtClean="0"/>
              <a:t>The </a:t>
            </a:r>
            <a:r>
              <a:rPr lang="en-ZA" sz="1400" dirty="0"/>
              <a:t>subsequent reduced organisational capacity has resulted in the Agency not being able to fully meet the customer demand and the APP targets. This has also lead to the Agency capacitating itself with existing employees who do not necessarily possess the required leadership competencies to drive a turnaround in organisational performance. In general these employees are acting for extended periods in</a:t>
            </a:r>
            <a:r>
              <a:rPr lang="en-US" sz="1400" dirty="0"/>
              <a:t> senior and executive management levels; these levels require the appropriate digital skills and thought leadership to propel the Agency forward in the 4IR</a:t>
            </a:r>
            <a:r>
              <a:rPr lang="en-US" sz="1400" dirty="0" smtClean="0"/>
              <a:t>.</a:t>
            </a:r>
          </a:p>
          <a:p>
            <a:pPr algn="just">
              <a:spcAft>
                <a:spcPts val="0"/>
              </a:spcAft>
              <a:buFont typeface="Wingdings" panose="05000000000000000000" pitchFamily="2" charset="2"/>
              <a:buChar char="§"/>
            </a:pPr>
            <a:r>
              <a:rPr lang="en-ZA" sz="1400" dirty="0">
                <a:solidFill>
                  <a:srgbClr val="000000"/>
                </a:solidFill>
                <a:ea typeface="Times New Roman"/>
                <a:cs typeface="Times New Roman"/>
              </a:rPr>
              <a:t>The Agency </a:t>
            </a:r>
            <a:r>
              <a:rPr lang="en-ZA" sz="1400" dirty="0" smtClean="0">
                <a:solidFill>
                  <a:srgbClr val="000000"/>
                </a:solidFill>
                <a:ea typeface="Times New Roman"/>
                <a:cs typeface="Times New Roman"/>
              </a:rPr>
              <a:t>has a sound financial position. It continues to fast track initiatives </a:t>
            </a:r>
            <a:r>
              <a:rPr lang="en-ZA" sz="1400" dirty="0">
                <a:solidFill>
                  <a:srgbClr val="000000"/>
                </a:solidFill>
                <a:ea typeface="Times New Roman"/>
                <a:cs typeface="Times New Roman"/>
              </a:rPr>
              <a:t>to recover </a:t>
            </a:r>
            <a:r>
              <a:rPr lang="en-ZA" sz="1400" dirty="0" smtClean="0">
                <a:solidFill>
                  <a:srgbClr val="000000"/>
                </a:solidFill>
                <a:ea typeface="Times New Roman"/>
                <a:cs typeface="Times New Roman"/>
              </a:rPr>
              <a:t>its revenue base and has implemented stringent measures </a:t>
            </a:r>
            <a:r>
              <a:rPr lang="en-ZA" sz="1400" dirty="0">
                <a:solidFill>
                  <a:srgbClr val="000000"/>
                </a:solidFill>
                <a:ea typeface="Times New Roman"/>
                <a:cs typeface="Times New Roman"/>
              </a:rPr>
              <a:t>to minimise operational expenditure. While all interventions are undertaken </a:t>
            </a:r>
            <a:r>
              <a:rPr lang="en-ZA" sz="1400" dirty="0" smtClean="0">
                <a:solidFill>
                  <a:srgbClr val="000000"/>
                </a:solidFill>
                <a:ea typeface="Times New Roman"/>
                <a:cs typeface="Times New Roman"/>
              </a:rPr>
              <a:t>it </a:t>
            </a:r>
            <a:r>
              <a:rPr lang="en-ZA" sz="1400" dirty="0">
                <a:solidFill>
                  <a:srgbClr val="000000"/>
                </a:solidFill>
                <a:ea typeface="Times New Roman"/>
                <a:cs typeface="Times New Roman"/>
              </a:rPr>
              <a:t>is imperative that budgeted revenue can remain self-sustaining</a:t>
            </a:r>
            <a:endParaRPr lang="en-ZA" sz="1400" dirty="0">
              <a:ea typeface="Times New Roman"/>
            </a:endParaRPr>
          </a:p>
          <a:p>
            <a:pPr algn="just">
              <a:buFont typeface="Wingdings" panose="05000000000000000000" pitchFamily="2" charset="2"/>
              <a:buChar char="§"/>
            </a:pPr>
            <a:endParaRPr lang="en-ZA" sz="1400" dirty="0"/>
          </a:p>
          <a:p>
            <a:pPr algn="just">
              <a:buFont typeface="Wingdings" panose="05000000000000000000" pitchFamily="2" charset="2"/>
              <a:buChar char="§"/>
            </a:pPr>
            <a:endParaRPr lang="en-ZA" sz="1400" dirty="0"/>
          </a:p>
        </p:txBody>
      </p:sp>
    </p:spTree>
    <p:extLst>
      <p:ext uri="{BB962C8B-B14F-4D97-AF65-F5344CB8AC3E}">
        <p14:creationId xmlns:p14="http://schemas.microsoft.com/office/powerpoint/2010/main" xmlns="" val="2683499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11" y="256651"/>
            <a:ext cx="9720000" cy="420628"/>
          </a:xfrm>
        </p:spPr>
        <p:txBody>
          <a:bodyPr wrap="square">
            <a:spAutoFit/>
          </a:bodyPr>
          <a:lstStyle/>
          <a:p>
            <a:pPr defTabSz="914400"/>
            <a:r>
              <a:rPr lang="en-US" sz="3200" baseline="30000" dirty="0">
                <a:solidFill>
                  <a:schemeClr val="tx2"/>
                </a:solidFill>
                <a:ea typeface="+mn-ea"/>
              </a:rPr>
              <a:t>Consequence management interventions</a:t>
            </a:r>
            <a:endParaRPr lang="en-ZA" sz="3200" baseline="30000" dirty="0">
              <a:solidFill>
                <a:schemeClr val="tx2"/>
              </a:solidFill>
              <a:ea typeface="+mn-ea"/>
            </a:endParaRPr>
          </a:p>
        </p:txBody>
      </p:sp>
      <p:sp>
        <p:nvSpPr>
          <p:cNvPr id="4" name="CustomShape 3"/>
          <p:cNvSpPr/>
          <p:nvPr/>
        </p:nvSpPr>
        <p:spPr>
          <a:xfrm>
            <a:off x="434470" y="337220"/>
            <a:ext cx="9466236" cy="554536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7000"/>
          </a:bodyPr>
          <a:lstStyle/>
          <a:p>
            <a:pPr marL="344340" indent="-342900" algn="just">
              <a:spcBef>
                <a:spcPts val="641"/>
              </a:spcBef>
              <a:buClr>
                <a:srgbClr val="000000"/>
              </a:buClr>
              <a:buFont typeface="Wingdings" panose="05000000000000000000" pitchFamily="2" charset="2"/>
              <a:buChar char="v"/>
            </a:pPr>
            <a:endParaRPr lang="en-ZA" sz="2000" b="0" strike="noStrike" spc="-1" dirty="0">
              <a:solidFill>
                <a:schemeClr val="tx2"/>
              </a:solidFill>
              <a:highlight>
                <a:srgbClr val="FFFF00"/>
              </a:highlight>
              <a:latin typeface="Calibri"/>
              <a:ea typeface="DejaVu Sans"/>
            </a:endParaRPr>
          </a:p>
          <a:p>
            <a:pPr marL="344340" indent="-342900" algn="just">
              <a:lnSpc>
                <a:spcPct val="100000"/>
              </a:lnSpc>
              <a:spcBef>
                <a:spcPts val="641"/>
              </a:spcBef>
              <a:buClr>
                <a:srgbClr val="000000"/>
              </a:buClr>
              <a:buFont typeface="Wingdings" panose="05000000000000000000" pitchFamily="2" charset="2"/>
              <a:buChar char="v"/>
            </a:pPr>
            <a:endParaRPr lang="en-ZA" sz="2000" b="0" strike="noStrike" spc="-1" dirty="0">
              <a:solidFill>
                <a:schemeClr val="tx2"/>
              </a:solidFill>
              <a:latin typeface="Arial"/>
            </a:endParaRPr>
          </a:p>
        </p:txBody>
      </p:sp>
      <p:sp>
        <p:nvSpPr>
          <p:cNvPr id="5" name="CustomShape 3"/>
          <p:cNvSpPr/>
          <p:nvPr/>
        </p:nvSpPr>
        <p:spPr>
          <a:xfrm>
            <a:off x="255464" y="625252"/>
            <a:ext cx="9334182" cy="46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r>
              <a:rPr lang="en-ZA" sz="1400" dirty="0"/>
              <a:t>The following graph provides a breakdown of the 37 finalised cases indicating the action taken or the reason for no action with regard to cases referred:</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endParaRPr lang="en-ZA" sz="1400" dirty="0"/>
          </a:p>
          <a:p>
            <a:pPr marL="285750" indent="-285750">
              <a:buFont typeface="Wingdings" panose="05000000000000000000" pitchFamily="2" charset="2"/>
              <a:buChar char="§"/>
            </a:pPr>
            <a:endParaRPr lang="en-ZA" sz="1400" dirty="0"/>
          </a:p>
          <a:p>
            <a:pPr marL="285750" lvl="0" indent="-285750" algn="just">
              <a:buFont typeface="Wingdings" panose="05000000000000000000" pitchFamily="2" charset="2"/>
              <a:buChar char="§"/>
            </a:pPr>
            <a:endParaRPr lang="en-ZA" sz="1400" dirty="0"/>
          </a:p>
          <a:p>
            <a:pPr marL="344340" indent="-342900" algn="just">
              <a:spcBef>
                <a:spcPts val="641"/>
              </a:spcBef>
              <a:buClr>
                <a:srgbClr val="000000"/>
              </a:buClr>
              <a:buFont typeface="Wingdings" panose="05000000000000000000" pitchFamily="2" charset="2"/>
              <a:buChar char="§"/>
            </a:pPr>
            <a:endParaRPr lang="en-ZA" sz="1400" spc="-1" dirty="0">
              <a:solidFill>
                <a:schemeClr val="tx2"/>
              </a:solidFill>
              <a:latin typeface="Calibri"/>
            </a:endParaRPr>
          </a:p>
        </p:txBody>
      </p:sp>
      <p:graphicFrame>
        <p:nvGraphicFramePr>
          <p:cNvPr id="7" name="Chart 6">
            <a:extLst>
              <a:ext uri="{FF2B5EF4-FFF2-40B4-BE49-F238E27FC236}">
                <a16:creationId xmlns:a16="http://schemas.microsoft.com/office/drawing/2014/main" xmlns="" id="{00000000-0008-0000-0D00-000005000000}"/>
              </a:ext>
            </a:extLst>
          </p:cNvPr>
          <p:cNvGraphicFramePr>
            <a:graphicFrameLocks/>
          </p:cNvGraphicFramePr>
          <p:nvPr>
            <p:extLst>
              <p:ext uri="{D42A27DB-BD31-4B8C-83A1-F6EECF244321}">
                <p14:modId xmlns:p14="http://schemas.microsoft.com/office/powerpoint/2010/main" xmlns="" val="4151929736"/>
              </p:ext>
            </p:extLst>
          </p:nvPr>
        </p:nvGraphicFramePr>
        <p:xfrm>
          <a:off x="687512" y="1273324"/>
          <a:ext cx="8712968" cy="40223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761218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86" y="193204"/>
            <a:ext cx="9720000" cy="420628"/>
          </a:xfrm>
        </p:spPr>
        <p:txBody>
          <a:bodyPr wrap="square">
            <a:spAutoFit/>
          </a:bodyPr>
          <a:lstStyle/>
          <a:p>
            <a:pPr defTabSz="914400"/>
            <a:r>
              <a:rPr lang="en-ZA" sz="3200" baseline="30000" dirty="0">
                <a:solidFill>
                  <a:schemeClr val="tx2"/>
                </a:solidFill>
                <a:ea typeface="+mn-ea"/>
              </a:rPr>
              <a:t>Service Delivery Successes</a:t>
            </a:r>
          </a:p>
        </p:txBody>
      </p:sp>
      <p:sp>
        <p:nvSpPr>
          <p:cNvPr id="4" name="CustomShape 3"/>
          <p:cNvSpPr/>
          <p:nvPr/>
        </p:nvSpPr>
        <p:spPr>
          <a:xfrm>
            <a:off x="434470" y="1921396"/>
            <a:ext cx="9466236" cy="396119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7000"/>
          </a:bodyPr>
          <a:lstStyle/>
          <a:p>
            <a:pPr marL="344340" indent="-342900" algn="just">
              <a:spcBef>
                <a:spcPts val="641"/>
              </a:spcBef>
              <a:buClr>
                <a:srgbClr val="000000"/>
              </a:buClr>
              <a:buFont typeface="Wingdings" panose="05000000000000000000" pitchFamily="2" charset="2"/>
              <a:buChar char="v"/>
            </a:pPr>
            <a:endParaRPr lang="en-ZA" sz="2000" b="0" strike="noStrike" spc="-1" dirty="0">
              <a:solidFill>
                <a:schemeClr val="tx2"/>
              </a:solidFill>
              <a:highlight>
                <a:srgbClr val="FFFF00"/>
              </a:highlight>
              <a:latin typeface="Calibri"/>
              <a:ea typeface="DejaVu Sans"/>
            </a:endParaRPr>
          </a:p>
          <a:p>
            <a:pPr marL="344340" indent="-342900" algn="just">
              <a:lnSpc>
                <a:spcPct val="100000"/>
              </a:lnSpc>
              <a:spcBef>
                <a:spcPts val="641"/>
              </a:spcBef>
              <a:buClr>
                <a:srgbClr val="000000"/>
              </a:buClr>
              <a:buFont typeface="Wingdings" panose="05000000000000000000" pitchFamily="2" charset="2"/>
              <a:buChar char="v"/>
            </a:pPr>
            <a:endParaRPr lang="en-ZA" sz="2000" b="0" strike="noStrike" spc="-1" dirty="0">
              <a:solidFill>
                <a:schemeClr val="tx2"/>
              </a:solidFill>
              <a:latin typeface="Arial"/>
            </a:endParaRPr>
          </a:p>
        </p:txBody>
      </p:sp>
      <p:sp>
        <p:nvSpPr>
          <p:cNvPr id="5" name="CustomShape 3"/>
          <p:cNvSpPr/>
          <p:nvPr/>
        </p:nvSpPr>
        <p:spPr>
          <a:xfrm>
            <a:off x="255464" y="481236"/>
            <a:ext cx="9334182" cy="475129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r>
              <a:rPr lang="en-ZA" sz="1400" dirty="0"/>
              <a:t>SITA has yielded the following success during Quarter 1 and 2 of the Financial Year 2019/20</a:t>
            </a:r>
          </a:p>
          <a:p>
            <a:pPr marL="285750" lvl="0" indent="-285750" algn="just">
              <a:buFont typeface="Wingdings" panose="05000000000000000000" pitchFamily="2" charset="2"/>
              <a:buChar char="§"/>
            </a:pPr>
            <a:endParaRPr lang="en-ZA" sz="1400" dirty="0"/>
          </a:p>
          <a:p>
            <a:pPr marL="285750" indent="-285750" algn="just">
              <a:buFont typeface="Wingdings" panose="05000000000000000000" pitchFamily="2" charset="2"/>
              <a:buChar char="§"/>
            </a:pPr>
            <a:r>
              <a:rPr lang="en-US" sz="1400" b="1" dirty="0"/>
              <a:t>2019 Presidential Inauguration Mobile App </a:t>
            </a:r>
            <a:r>
              <a:rPr lang="en-US" sz="1400" dirty="0"/>
              <a:t>is a mobile application that provided real-time information regarding the 2019 Presidential Inauguration Event held in May 2019 at the Loftus Versfeld Stadium. Members of the public, locally and internationally could access trusted information regarding the event, which included Park and Ride facilities, Interactive Map to the venue, Real-time Video Feeds, Real-time Social Media Feeds, and Public Viewing Areas.</a:t>
            </a:r>
          </a:p>
          <a:p>
            <a:pPr marL="285750" indent="-285750" algn="just">
              <a:buFont typeface="Wingdings" panose="05000000000000000000" pitchFamily="2" charset="2"/>
              <a:buChar char="§"/>
            </a:pPr>
            <a:endParaRPr lang="en-US" sz="1400" dirty="0"/>
          </a:p>
          <a:p>
            <a:pPr marL="342900" indent="-342900" algn="just">
              <a:buFont typeface="Wingdings" panose="05000000000000000000" pitchFamily="2" charset="2"/>
              <a:buChar char="§"/>
            </a:pPr>
            <a:r>
              <a:rPr lang="en-ZA" sz="1400" b="1" dirty="0"/>
              <a:t>The Licensing and Permitting Platform </a:t>
            </a:r>
            <a:r>
              <a:rPr lang="en-ZA" sz="1400" dirty="0"/>
              <a:t>is a</a:t>
            </a:r>
            <a:r>
              <a:rPr lang="en-US" sz="1400" dirty="0"/>
              <a:t>n online platform for issuing permits for the provincial departments under the  Department of Environment, Forestry and Fisheries. Members of the public, locally and internationally can apply for various permits such as permits for transporting wild animals, conveniently, online. Historically the process took up-to six (6) months, has been reduced to less than three (3) days. The platform is currently being expanded and enriched to deliver the Coordinated and Integrated Permits System for the National Department of Environment, Forestry and Fisheries.</a:t>
            </a:r>
          </a:p>
          <a:p>
            <a:pPr marL="1257300" lvl="2" indent="-342900" algn="just">
              <a:buFont typeface="Wingdings" panose="05000000000000000000" pitchFamily="2" charset="2"/>
              <a:buChar char="§"/>
            </a:pPr>
            <a:endParaRPr lang="en-US" sz="1400" dirty="0"/>
          </a:p>
          <a:p>
            <a:pPr marL="285750" indent="-285750" algn="just">
              <a:buFont typeface="Wingdings" panose="05000000000000000000" pitchFamily="2" charset="2"/>
              <a:buChar char="§"/>
            </a:pPr>
            <a:r>
              <a:rPr lang="en-US" sz="1400" b="1" dirty="0"/>
              <a:t>Delivery of the e-Participation Platform</a:t>
            </a:r>
            <a:r>
              <a:rPr lang="en-ZA" sz="1400" b="1" dirty="0"/>
              <a:t>  </a:t>
            </a:r>
            <a:r>
              <a:rPr lang="en-ZA" sz="1400" dirty="0"/>
              <a:t>enabling online interaction between citizens and government. South Africa being part of the Open Government Partnership (OGP) needs to advocate for the principles of the OPG to be an accountable, open, transparent, and responsive government. Such OGP principles can be achieved by providing citizens with an online digital platform that enables them to participate in governmental matters that impact them, for their voice to be heard.</a:t>
            </a:r>
          </a:p>
          <a:p>
            <a:pPr marL="742950" lvl="1" indent="-285750" algn="just">
              <a:buFont typeface="Wingdings" panose="05000000000000000000" pitchFamily="2" charset="2"/>
              <a:buChar char="§"/>
            </a:pPr>
            <a:r>
              <a:rPr lang="en-ZA" sz="1400" dirty="0"/>
              <a:t>This platform further serves as a response to the constitutional mandate as enshrined in “Chapter 10 – Public Administration” of the Constitution of the Republic of South Africa…S195(1)(e) People’s needs must be responded to, and the public must be encouraged to participate in policy-making…S195(1)(f) Public administration must be accountable.</a:t>
            </a:r>
          </a:p>
          <a:p>
            <a:pPr marL="285750" indent="-285750" algn="just">
              <a:buFont typeface="Wingdings" panose="05000000000000000000" pitchFamily="2" charset="2"/>
              <a:buChar char="§"/>
            </a:pPr>
            <a:endParaRPr lang="en-ZA" sz="1400" dirty="0"/>
          </a:p>
          <a:p>
            <a:pPr marL="285750" lvl="0" indent="-285750" algn="just">
              <a:buFont typeface="Wingdings" panose="05000000000000000000" pitchFamily="2" charset="2"/>
              <a:buChar char="§"/>
            </a:pPr>
            <a:endParaRPr lang="en-ZA" sz="1400" dirty="0"/>
          </a:p>
          <a:p>
            <a:pPr marL="344340" indent="-342900" algn="just">
              <a:spcBef>
                <a:spcPts val="641"/>
              </a:spcBef>
              <a:buClr>
                <a:srgbClr val="000000"/>
              </a:buClr>
              <a:buFont typeface="Wingdings" panose="05000000000000000000" pitchFamily="2" charset="2"/>
              <a:buChar char="§"/>
            </a:pPr>
            <a:endParaRPr lang="en-ZA" sz="1400" spc="-1" dirty="0">
              <a:solidFill>
                <a:schemeClr val="tx2"/>
              </a:solidFill>
              <a:latin typeface="Calibri"/>
            </a:endParaRPr>
          </a:p>
        </p:txBody>
      </p:sp>
    </p:spTree>
    <p:extLst>
      <p:ext uri="{BB962C8B-B14F-4D97-AF65-F5344CB8AC3E}">
        <p14:creationId xmlns:p14="http://schemas.microsoft.com/office/powerpoint/2010/main" xmlns="" val="2982878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000" y="193204"/>
            <a:ext cx="9720000" cy="420628"/>
          </a:xfrm>
        </p:spPr>
        <p:txBody>
          <a:bodyPr wrap="square">
            <a:spAutoFit/>
          </a:bodyPr>
          <a:lstStyle/>
          <a:p>
            <a:pPr defTabSz="914400"/>
            <a:r>
              <a:rPr lang="en-ZA" sz="3200" baseline="30000" dirty="0">
                <a:solidFill>
                  <a:schemeClr val="tx2"/>
                </a:solidFill>
                <a:ea typeface="+mn-ea"/>
              </a:rPr>
              <a:t>Service Delivery Successes</a:t>
            </a:r>
          </a:p>
        </p:txBody>
      </p:sp>
      <p:sp>
        <p:nvSpPr>
          <p:cNvPr id="4" name="CustomShape 3"/>
          <p:cNvSpPr/>
          <p:nvPr/>
        </p:nvSpPr>
        <p:spPr>
          <a:xfrm>
            <a:off x="434470" y="1921396"/>
            <a:ext cx="9466236" cy="396119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7000"/>
          </a:bodyPr>
          <a:lstStyle/>
          <a:p>
            <a:pPr marL="344340" indent="-342900" algn="just">
              <a:spcBef>
                <a:spcPts val="641"/>
              </a:spcBef>
              <a:buClr>
                <a:srgbClr val="000000"/>
              </a:buClr>
              <a:buFont typeface="Wingdings" panose="05000000000000000000" pitchFamily="2" charset="2"/>
              <a:buChar char="v"/>
            </a:pPr>
            <a:endParaRPr lang="en-ZA" sz="2000" b="0" strike="noStrike" spc="-1" dirty="0">
              <a:solidFill>
                <a:schemeClr val="tx2"/>
              </a:solidFill>
              <a:highlight>
                <a:srgbClr val="FFFF00"/>
              </a:highlight>
              <a:latin typeface="Calibri"/>
              <a:ea typeface="DejaVu Sans"/>
            </a:endParaRPr>
          </a:p>
          <a:p>
            <a:pPr marL="344340" indent="-342900" algn="just">
              <a:lnSpc>
                <a:spcPct val="100000"/>
              </a:lnSpc>
              <a:spcBef>
                <a:spcPts val="641"/>
              </a:spcBef>
              <a:buClr>
                <a:srgbClr val="000000"/>
              </a:buClr>
              <a:buFont typeface="Wingdings" panose="05000000000000000000" pitchFamily="2" charset="2"/>
              <a:buChar char="v"/>
            </a:pPr>
            <a:endParaRPr lang="en-ZA" sz="2000" b="0" strike="noStrike" spc="-1" dirty="0">
              <a:solidFill>
                <a:schemeClr val="tx2"/>
              </a:solidFill>
              <a:latin typeface="Arial"/>
            </a:endParaRPr>
          </a:p>
        </p:txBody>
      </p:sp>
      <p:sp>
        <p:nvSpPr>
          <p:cNvPr id="5" name="CustomShape 3"/>
          <p:cNvSpPr/>
          <p:nvPr/>
        </p:nvSpPr>
        <p:spPr>
          <a:xfrm>
            <a:off x="255464" y="553244"/>
            <a:ext cx="9334182" cy="44632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85750" indent="-285750" algn="just">
              <a:buFont typeface="Wingdings" panose="05000000000000000000" pitchFamily="2" charset="2"/>
              <a:buChar char="§"/>
            </a:pPr>
            <a:endParaRPr lang="en-ZA" sz="1400" dirty="0"/>
          </a:p>
          <a:p>
            <a:pPr marL="342900" indent="-342900" algn="just">
              <a:buFont typeface="Wingdings" panose="05000000000000000000" pitchFamily="2" charset="2"/>
              <a:buChar char="§"/>
            </a:pPr>
            <a:r>
              <a:rPr lang="en-ZA" sz="1400" b="1" dirty="0"/>
              <a:t>The e-Recruitment Platform </a:t>
            </a:r>
            <a:r>
              <a:rPr lang="en-US" sz="1400" dirty="0"/>
              <a:t>enabling government departments to publish advertisements for employment vacancies, digitalizing the entire process of the Z83 form. Citizens can conveniently apply for government jobs online and save costs related to travelling and paper-based application process. The platform is currently implemented within SITA as the first site, with the plan of rolling it across the entire public service. This platform will further enable the public service to save all costs relating to the manual, paper-based recruitment process, with quicker turn-around-times.</a:t>
            </a:r>
          </a:p>
          <a:p>
            <a:pPr marL="285750" indent="-285750" algn="just">
              <a:buFont typeface="Wingdings" panose="05000000000000000000" pitchFamily="2" charset="2"/>
              <a:buChar char="§"/>
            </a:pPr>
            <a:endParaRPr lang="en-ZA" sz="1400" dirty="0"/>
          </a:p>
          <a:p>
            <a:pPr marL="342900" indent="-342900" algn="just">
              <a:buFont typeface="Wingdings" panose="05000000000000000000" pitchFamily="2" charset="2"/>
              <a:buChar char="§"/>
            </a:pPr>
            <a:r>
              <a:rPr lang="en-ZA" sz="1400" dirty="0"/>
              <a:t>Development of a </a:t>
            </a:r>
            <a:r>
              <a:rPr lang="en-ZA" sz="1400" b="1" dirty="0"/>
              <a:t>Datasharing Platform </a:t>
            </a:r>
            <a:r>
              <a:rPr lang="en-US" sz="1400" dirty="0"/>
              <a:t>that enable government departments to integrate and share data for enriched Data Analytics. The platform can collect data from different data sources across government into a consolidated government-wide Datawarehouse, where government-wide Data Analytics can be performed. The platform will produce visual representation of government information and dashboards, enabling government to make evidence-based decisions. The information provided through this platform can be consumed online anywhere using digital devices such as Smartphones and Tablets…</a:t>
            </a:r>
            <a:r>
              <a:rPr lang="en-US" sz="1400" b="1" i="1" dirty="0"/>
              <a:t>S195(1)(g) Transparency must be fostered by providing the public with timely, accessible and accurate information. </a:t>
            </a:r>
            <a:r>
              <a:rPr lang="en-US" sz="1400" dirty="0"/>
              <a:t>The platform will be used to deliver Data Analytics for Use Cases such as the Early Childhood Development (ECD)</a:t>
            </a:r>
          </a:p>
          <a:p>
            <a:pPr marL="285750" lvl="0" indent="-285750" algn="just">
              <a:buFont typeface="Wingdings" panose="05000000000000000000" pitchFamily="2" charset="2"/>
              <a:buChar char="§"/>
            </a:pPr>
            <a:endParaRPr lang="en-ZA" sz="1400" dirty="0"/>
          </a:p>
          <a:p>
            <a:pPr marL="344340" indent="-342900" algn="just">
              <a:spcBef>
                <a:spcPts val="641"/>
              </a:spcBef>
              <a:buClr>
                <a:srgbClr val="000000"/>
              </a:buClr>
              <a:buFont typeface="Wingdings" panose="05000000000000000000" pitchFamily="2" charset="2"/>
              <a:buChar char="§"/>
            </a:pPr>
            <a:endParaRPr lang="en-ZA" sz="1400" spc="-1" dirty="0">
              <a:solidFill>
                <a:schemeClr val="tx2"/>
              </a:solidFill>
              <a:latin typeface="Calibri"/>
            </a:endParaRPr>
          </a:p>
        </p:txBody>
      </p:sp>
    </p:spTree>
    <p:extLst>
      <p:ext uri="{BB962C8B-B14F-4D97-AF65-F5344CB8AC3E}">
        <p14:creationId xmlns:p14="http://schemas.microsoft.com/office/powerpoint/2010/main" xmlns="" val="1980303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429" y="193204"/>
            <a:ext cx="9720000" cy="420628"/>
          </a:xfrm>
        </p:spPr>
        <p:txBody>
          <a:bodyPr wrap="square">
            <a:spAutoFit/>
          </a:bodyPr>
          <a:lstStyle/>
          <a:p>
            <a:pPr defTabSz="914400"/>
            <a:r>
              <a:rPr lang="en-ZA" sz="3200" baseline="30000" dirty="0">
                <a:solidFill>
                  <a:schemeClr val="tx2"/>
                </a:solidFill>
                <a:ea typeface="+mn-ea"/>
              </a:rPr>
              <a:t>Service Delivery Successes</a:t>
            </a:r>
          </a:p>
        </p:txBody>
      </p:sp>
      <p:sp>
        <p:nvSpPr>
          <p:cNvPr id="4" name="CustomShape 3"/>
          <p:cNvSpPr/>
          <p:nvPr/>
        </p:nvSpPr>
        <p:spPr>
          <a:xfrm>
            <a:off x="434470" y="1921396"/>
            <a:ext cx="9466236" cy="396119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7000"/>
          </a:bodyPr>
          <a:lstStyle/>
          <a:p>
            <a:pPr marL="344340" indent="-342900" algn="just">
              <a:spcBef>
                <a:spcPts val="641"/>
              </a:spcBef>
              <a:buClr>
                <a:srgbClr val="000000"/>
              </a:buClr>
              <a:buFont typeface="Wingdings" panose="05000000000000000000" pitchFamily="2" charset="2"/>
              <a:buChar char="v"/>
            </a:pPr>
            <a:endParaRPr lang="en-ZA" sz="2000" b="0" strike="noStrike" spc="-1" dirty="0">
              <a:solidFill>
                <a:schemeClr val="tx2"/>
              </a:solidFill>
              <a:highlight>
                <a:srgbClr val="FFFF00"/>
              </a:highlight>
              <a:latin typeface="Calibri"/>
              <a:ea typeface="DejaVu Sans"/>
            </a:endParaRPr>
          </a:p>
          <a:p>
            <a:pPr marL="344340" indent="-342900" algn="just">
              <a:lnSpc>
                <a:spcPct val="100000"/>
              </a:lnSpc>
              <a:spcBef>
                <a:spcPts val="641"/>
              </a:spcBef>
              <a:buClr>
                <a:srgbClr val="000000"/>
              </a:buClr>
              <a:buFont typeface="Wingdings" panose="05000000000000000000" pitchFamily="2" charset="2"/>
              <a:buChar char="v"/>
            </a:pPr>
            <a:endParaRPr lang="en-ZA" sz="2000" b="0" strike="noStrike" spc="-1" dirty="0">
              <a:solidFill>
                <a:schemeClr val="tx2"/>
              </a:solidFill>
              <a:latin typeface="Arial"/>
            </a:endParaRPr>
          </a:p>
        </p:txBody>
      </p:sp>
      <p:sp>
        <p:nvSpPr>
          <p:cNvPr id="5" name="CustomShape 3"/>
          <p:cNvSpPr/>
          <p:nvPr/>
        </p:nvSpPr>
        <p:spPr>
          <a:xfrm>
            <a:off x="213429" y="625252"/>
            <a:ext cx="9334182" cy="40324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85750" indent="-285750" algn="just">
              <a:buFont typeface="Wingdings" panose="05000000000000000000" pitchFamily="2" charset="2"/>
              <a:buChar char="§"/>
            </a:pPr>
            <a:r>
              <a:rPr lang="en-ZA" sz="1400" dirty="0"/>
              <a:t>Delivery of the </a:t>
            </a:r>
            <a:r>
              <a:rPr lang="en-ZA" sz="1400" b="1" dirty="0"/>
              <a:t>e-Cabinet System</a:t>
            </a:r>
            <a:r>
              <a:rPr lang="en-ZA" sz="1400" dirty="0"/>
              <a:t>, which is an online system that enables collaboration amongst people that are part of a closed address list  or group  within a secure network. The system enables users to do electronic submissions and reviews on new Cabinet submissions and matters. The system provides electronic access to a database of all Cabinet Minutes since 1994  with only an option to view and not change. The system provides electronic access to all memoranda since 2002 with only an option to view and not change. The system provides a capability for electronic text retrieval (document search) where users will only have an option to view and not change.</a:t>
            </a:r>
          </a:p>
          <a:p>
            <a:pPr algn="just"/>
            <a:endParaRPr lang="en-US" sz="1400" dirty="0">
              <a:cs typeface="Times New Roman" panose="02020603050405020304" pitchFamily="18" charset="0"/>
            </a:endParaRPr>
          </a:p>
          <a:p>
            <a:pPr marL="285750" indent="-285750" algn="just">
              <a:buFont typeface="Wingdings" panose="05000000000000000000" pitchFamily="2" charset="2"/>
              <a:buChar char="§"/>
            </a:pPr>
            <a:r>
              <a:rPr lang="en-US" sz="1400" dirty="0">
                <a:cs typeface="Times New Roman" panose="02020603050405020304" pitchFamily="18" charset="0"/>
              </a:rPr>
              <a:t>The North West Provincial Government have requested SITA to consider taking over </a:t>
            </a:r>
            <a:r>
              <a:rPr lang="en-US" sz="1400" b="1" dirty="0">
                <a:cs typeface="Times New Roman" panose="02020603050405020304" pitchFamily="18" charset="0"/>
              </a:rPr>
              <a:t>IT Services for the Province</a:t>
            </a:r>
            <a:r>
              <a:rPr lang="en-US" sz="1400" dirty="0">
                <a:cs typeface="Times New Roman" panose="02020603050405020304" pitchFamily="18" charset="0"/>
              </a:rPr>
              <a:t>. Their requirements will be unpacked and presented to the SITA Exco/ Board for consideration.</a:t>
            </a:r>
          </a:p>
          <a:p>
            <a:pPr marL="165141" indent="-285750" algn="just">
              <a:buFont typeface="Wingdings" panose="05000000000000000000" pitchFamily="2" charset="2"/>
              <a:buChar char="§"/>
            </a:pPr>
            <a:endParaRPr lang="en-ZA" sz="1400" dirty="0"/>
          </a:p>
          <a:p>
            <a:pPr marL="165141" indent="-285750" algn="just">
              <a:buFont typeface="Wingdings" panose="05000000000000000000" pitchFamily="2" charset="2"/>
              <a:buChar char="§"/>
            </a:pPr>
            <a:endParaRPr lang="en-ZA" sz="1400" dirty="0"/>
          </a:p>
          <a:p>
            <a:pPr marL="285750" lvl="0" indent="-285750" algn="just">
              <a:buFont typeface="Wingdings" panose="05000000000000000000" pitchFamily="2" charset="2"/>
              <a:buChar char="§"/>
            </a:pPr>
            <a:endParaRPr lang="en-ZA" sz="1400" dirty="0"/>
          </a:p>
          <a:p>
            <a:pPr marL="344340" indent="-342900" algn="just">
              <a:spcBef>
                <a:spcPts val="641"/>
              </a:spcBef>
              <a:buClr>
                <a:srgbClr val="000000"/>
              </a:buClr>
              <a:buFont typeface="Wingdings" panose="05000000000000000000" pitchFamily="2" charset="2"/>
              <a:buChar char="§"/>
            </a:pPr>
            <a:endParaRPr lang="en-ZA" sz="1400" spc="-1" dirty="0">
              <a:solidFill>
                <a:schemeClr val="tx2"/>
              </a:solidFill>
              <a:latin typeface="Calibri"/>
            </a:endParaRPr>
          </a:p>
        </p:txBody>
      </p:sp>
    </p:spTree>
    <p:extLst>
      <p:ext uri="{BB962C8B-B14F-4D97-AF65-F5344CB8AC3E}">
        <p14:creationId xmlns:p14="http://schemas.microsoft.com/office/powerpoint/2010/main" xmlns="" val="16819651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spAutoFit/>
          </a:bodyPr>
          <a:lstStyle/>
          <a:p>
            <a:pPr defTabSz="914400"/>
            <a:r>
              <a:rPr lang="en-ZA" sz="3200" baseline="30000" dirty="0">
                <a:solidFill>
                  <a:schemeClr val="tx2"/>
                </a:solidFill>
                <a:ea typeface="+mn-ea"/>
              </a:rPr>
              <a:t>Key Broadband Projects</a:t>
            </a:r>
            <a:br>
              <a:rPr lang="en-ZA" sz="3200" baseline="30000" dirty="0">
                <a:solidFill>
                  <a:schemeClr val="tx2"/>
                </a:solidFill>
                <a:ea typeface="+mn-ea"/>
              </a:rPr>
            </a:br>
            <a:endParaRPr lang="en-ZA" sz="3200" baseline="30000" dirty="0">
              <a:solidFill>
                <a:schemeClr val="tx2"/>
              </a:solidFill>
              <a:ea typeface="+mn-ea"/>
            </a:endParaRPr>
          </a:p>
        </p:txBody>
      </p:sp>
      <p:sp>
        <p:nvSpPr>
          <p:cNvPr id="4" name="Content Placeholder 2"/>
          <p:cNvSpPr>
            <a:spLocks noGrp="1"/>
          </p:cNvSpPr>
          <p:nvPr>
            <p:ph idx="1"/>
          </p:nvPr>
        </p:nvSpPr>
        <p:spPr>
          <a:xfrm>
            <a:off x="216000" y="637254"/>
            <a:ext cx="9720000" cy="4887246"/>
          </a:xfrm>
        </p:spPr>
        <p:txBody>
          <a:bodyPr>
            <a:noAutofit/>
          </a:bodyPr>
          <a:lstStyle/>
          <a:p>
            <a:pPr lvl="0" algn="just">
              <a:buFont typeface="Wingdings" panose="05000000000000000000" pitchFamily="2" charset="2"/>
              <a:buChar char="§"/>
            </a:pPr>
            <a:r>
              <a:rPr lang="en-ZA" sz="1400" b="1" dirty="0"/>
              <a:t>Eastern Cape Provincial Government Broadband</a:t>
            </a:r>
          </a:p>
          <a:p>
            <a:pPr lvl="1" algn="just">
              <a:buFont typeface="Wingdings" panose="05000000000000000000" pitchFamily="2" charset="2"/>
              <a:buChar char="§"/>
            </a:pPr>
            <a:r>
              <a:rPr lang="en-ZA" sz="1400" dirty="0"/>
              <a:t>Build phase of project has been placed on hold due to SMME threats of protests due to perceptions that the service provider was not complying with Local Economic Development (LED) requirements.</a:t>
            </a:r>
          </a:p>
          <a:p>
            <a:pPr lvl="1" algn="just">
              <a:buFont typeface="Wingdings" panose="05000000000000000000" pitchFamily="2" charset="2"/>
              <a:buChar char="§"/>
            </a:pPr>
            <a:r>
              <a:rPr lang="en-ZA" sz="1400" dirty="0"/>
              <a:t>Several engagements have taken place with SMME’s advising them of the project status and intended plan to on-board SMME’s to address the LED requirements. </a:t>
            </a:r>
          </a:p>
          <a:p>
            <a:pPr lvl="1" algn="just">
              <a:buFont typeface="Wingdings" panose="05000000000000000000" pitchFamily="2" charset="2"/>
              <a:buChar char="§"/>
            </a:pPr>
            <a:r>
              <a:rPr lang="en-ZA" sz="1400" dirty="0"/>
              <a:t>The Service Provider has tasked SITA to initiate the Request For Accreditation process.</a:t>
            </a:r>
          </a:p>
          <a:p>
            <a:pPr lvl="1" algn="just">
              <a:buFont typeface="Wingdings" panose="05000000000000000000" pitchFamily="2" charset="2"/>
              <a:buChar char="§"/>
            </a:pPr>
            <a:r>
              <a:rPr lang="en-ZA" sz="1400" dirty="0"/>
              <a:t>The project kick-off meeting took place on 19 September 2019 (chaired by the HoD: Health)</a:t>
            </a:r>
          </a:p>
          <a:p>
            <a:pPr lvl="1" algn="just">
              <a:buFont typeface="Wingdings" panose="05000000000000000000" pitchFamily="2" charset="2"/>
              <a:buChar char="§"/>
            </a:pPr>
            <a:r>
              <a:rPr lang="en-ZA" sz="1400" dirty="0"/>
              <a:t>Successful intervention convened, 14 November 2019 by the Executive Authority and the Premier to address challenges and map a way forward to address challenges.</a:t>
            </a:r>
          </a:p>
          <a:p>
            <a:pPr algn="just">
              <a:buFont typeface="Wingdings" panose="05000000000000000000" pitchFamily="2" charset="2"/>
              <a:buChar char="§"/>
            </a:pPr>
            <a:r>
              <a:rPr lang="en-ZA" sz="1400" b="1" dirty="0"/>
              <a:t>Limpopo Provincial Government Broadband</a:t>
            </a:r>
          </a:p>
          <a:p>
            <a:pPr lvl="1" algn="just">
              <a:buFont typeface="Wingdings" panose="05000000000000000000" pitchFamily="2" charset="2"/>
              <a:buChar char="§"/>
            </a:pPr>
            <a:r>
              <a:rPr lang="en-ZA" sz="1400" dirty="0"/>
              <a:t>SITA met with Province on 11 September 2019 to conduct its due diligence process.</a:t>
            </a:r>
          </a:p>
          <a:p>
            <a:pPr lvl="1" algn="just">
              <a:buFont typeface="Wingdings" panose="05000000000000000000" pitchFamily="2" charset="2"/>
              <a:buChar char="§"/>
            </a:pPr>
            <a:r>
              <a:rPr lang="en-ZA" sz="1400" dirty="0"/>
              <a:t>Based on the above session SITA has requested that the Limpopo Provincial Government task SITA to acquire a Broadband Service.</a:t>
            </a:r>
          </a:p>
          <a:p>
            <a:pPr marL="471896" indent="-457200" algn="just">
              <a:buFont typeface="Wingdings" panose="05000000000000000000" pitchFamily="2" charset="2"/>
              <a:buChar char="§"/>
            </a:pPr>
            <a:r>
              <a:rPr lang="en-ZA" sz="1400" b="1" dirty="0"/>
              <a:t>Western Cape Provincial Government Broadband</a:t>
            </a:r>
          </a:p>
          <a:p>
            <a:pPr marL="631825" indent="-360363" algn="just">
              <a:buFont typeface="Wingdings" panose="05000000000000000000" pitchFamily="2" charset="2"/>
              <a:buChar char="§"/>
            </a:pPr>
            <a:r>
              <a:rPr lang="en-US" sz="1400" b="1" dirty="0"/>
              <a:t>Phase 1 Progress Status </a:t>
            </a:r>
            <a:r>
              <a:rPr lang="en-US" sz="1400" dirty="0"/>
              <a:t>– 1990 sites delivered to date.</a:t>
            </a:r>
          </a:p>
          <a:p>
            <a:pPr marL="631825" indent="-360363" algn="just">
              <a:buFont typeface="Wingdings" panose="05000000000000000000" pitchFamily="2" charset="2"/>
              <a:buChar char="§"/>
            </a:pPr>
            <a:r>
              <a:rPr lang="en-US" sz="1400" b="1" dirty="0"/>
              <a:t>Phase II Progress Status </a:t>
            </a:r>
            <a:r>
              <a:rPr lang="en-US" sz="1400" dirty="0"/>
              <a:t>– Upgrade of the network speed - 823 sites completed against the set milestone  of 957 sites.</a:t>
            </a:r>
            <a:endParaRPr lang="en-ZA" sz="1400" dirty="0"/>
          </a:p>
          <a:p>
            <a:pPr lvl="1" algn="just">
              <a:buFont typeface="Wingdings" panose="05000000000000000000" pitchFamily="2" charset="2"/>
              <a:buChar char="§"/>
            </a:pPr>
            <a:endParaRPr lang="en-ZA" sz="1400" dirty="0"/>
          </a:p>
        </p:txBody>
      </p:sp>
    </p:spTree>
    <p:extLst>
      <p:ext uri="{BB962C8B-B14F-4D97-AF65-F5344CB8AC3E}">
        <p14:creationId xmlns:p14="http://schemas.microsoft.com/office/powerpoint/2010/main" xmlns="" val="8974960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spAutoFit/>
          </a:bodyPr>
          <a:lstStyle/>
          <a:p>
            <a:pPr defTabSz="914400"/>
            <a:r>
              <a:rPr lang="en-ZA" sz="3200" baseline="30000" dirty="0">
                <a:solidFill>
                  <a:schemeClr val="tx2"/>
                </a:solidFill>
                <a:ea typeface="+mn-ea"/>
              </a:rPr>
              <a:t>Key Broadband Projects</a:t>
            </a:r>
            <a:br>
              <a:rPr lang="en-ZA" sz="3200" baseline="30000" dirty="0">
                <a:solidFill>
                  <a:schemeClr val="tx2"/>
                </a:solidFill>
                <a:ea typeface="+mn-ea"/>
              </a:rPr>
            </a:br>
            <a:endParaRPr lang="en-ZA" sz="3200" baseline="30000" dirty="0">
              <a:solidFill>
                <a:schemeClr val="tx2"/>
              </a:solidFill>
              <a:ea typeface="+mn-ea"/>
            </a:endParaRPr>
          </a:p>
        </p:txBody>
      </p:sp>
      <p:sp>
        <p:nvSpPr>
          <p:cNvPr id="4" name="Content Placeholder 2"/>
          <p:cNvSpPr>
            <a:spLocks noGrp="1"/>
          </p:cNvSpPr>
          <p:nvPr>
            <p:ph idx="1"/>
          </p:nvPr>
        </p:nvSpPr>
        <p:spPr>
          <a:xfrm>
            <a:off x="216000" y="637254"/>
            <a:ext cx="9720000" cy="4887246"/>
          </a:xfrm>
        </p:spPr>
        <p:txBody>
          <a:bodyPr>
            <a:normAutofit/>
          </a:bodyPr>
          <a:lstStyle/>
          <a:p>
            <a:pPr lvl="0" algn="just">
              <a:buFont typeface="Wingdings" panose="05000000000000000000" pitchFamily="2" charset="2"/>
              <a:buChar char="§"/>
            </a:pPr>
            <a:r>
              <a:rPr lang="en-ZA" sz="1400" b="1" dirty="0"/>
              <a:t>KZN Broadband</a:t>
            </a:r>
          </a:p>
          <a:p>
            <a:pPr lvl="1" algn="just">
              <a:buFont typeface="Wingdings" panose="05000000000000000000" pitchFamily="2" charset="2"/>
              <a:buChar char="§"/>
            </a:pPr>
            <a:r>
              <a:rPr lang="en-ZA" sz="1400" dirty="0"/>
              <a:t>There have been several engagements with KZN relating to the Broadband initiative. </a:t>
            </a:r>
          </a:p>
          <a:p>
            <a:pPr lvl="1" algn="just">
              <a:buFont typeface="Wingdings" panose="05000000000000000000" pitchFamily="2" charset="2"/>
              <a:buChar char="§"/>
            </a:pPr>
            <a:r>
              <a:rPr lang="en-ZA" sz="1400" dirty="0"/>
              <a:t>SITA has requested that the KZN Provincial Government should task SITA to acquire a Broadband Service and indicating their preference that SITA utilise BBI and Sentech for the provision of Layer 1 and 2 services.</a:t>
            </a:r>
          </a:p>
          <a:p>
            <a:pPr lvl="1" algn="just">
              <a:buFont typeface="Wingdings" panose="05000000000000000000" pitchFamily="2" charset="2"/>
              <a:buChar char="§"/>
            </a:pPr>
            <a:r>
              <a:rPr lang="en-ZA" sz="1400" dirty="0"/>
              <a:t>SITA will then use this tasking to engage with the National Treasury requesting permission to use BBI and Sentech as the service provider, failing which an open tender process will be initiated.</a:t>
            </a:r>
          </a:p>
          <a:p>
            <a:pPr lvl="1" algn="just">
              <a:buFont typeface="Wingdings" panose="05000000000000000000" pitchFamily="2" charset="2"/>
              <a:buChar char="§"/>
            </a:pPr>
            <a:r>
              <a:rPr lang="en-ZA" sz="1400" dirty="0"/>
              <a:t>SITA has provided the Province with a draft tasking and has initiated the URS process.</a:t>
            </a:r>
          </a:p>
          <a:p>
            <a:pPr lvl="0" algn="just">
              <a:buFont typeface="Wingdings" panose="05000000000000000000" pitchFamily="2" charset="2"/>
              <a:buChar char="§"/>
            </a:pPr>
            <a:endParaRPr lang="en-ZA" sz="1400" dirty="0"/>
          </a:p>
          <a:p>
            <a:pPr lvl="0" algn="just">
              <a:buFont typeface="Wingdings" panose="05000000000000000000" pitchFamily="2" charset="2"/>
              <a:buChar char="§"/>
            </a:pPr>
            <a:r>
              <a:rPr lang="en-ZA" sz="1400" b="1" dirty="0"/>
              <a:t>Gauteng Broadband</a:t>
            </a:r>
          </a:p>
          <a:p>
            <a:pPr lvl="1" algn="just">
              <a:buFont typeface="Wingdings" panose="05000000000000000000" pitchFamily="2" charset="2"/>
              <a:buChar char="§"/>
            </a:pPr>
            <a:r>
              <a:rPr lang="en-ZA" sz="1400" dirty="0"/>
              <a:t>The project has delivered 16 sites for Gauteng Department of Health and is in the process of starting work on 30 sites for Gauteng Department of Education and 35 for Department of Sports and Recreation.</a:t>
            </a:r>
          </a:p>
          <a:p>
            <a:pPr lvl="1" algn="just">
              <a:buFont typeface="Wingdings" panose="05000000000000000000" pitchFamily="2" charset="2"/>
              <a:buChar char="§"/>
            </a:pPr>
            <a:r>
              <a:rPr lang="en-ZA" sz="1400" dirty="0"/>
              <a:t>Matters related to the use of Project Management Office  (PMO) houses are being addressed with the Service Provider.</a:t>
            </a:r>
          </a:p>
          <a:p>
            <a:pPr lvl="1" algn="just">
              <a:buFont typeface="Wingdings" panose="05000000000000000000" pitchFamily="2" charset="2"/>
              <a:buChar char="§"/>
            </a:pPr>
            <a:r>
              <a:rPr lang="en-ZA" sz="1400" dirty="0"/>
              <a:t>Scope variation submission in process for services which were excluded (but within current contract value).</a:t>
            </a:r>
          </a:p>
          <a:p>
            <a:pPr lvl="1" algn="just">
              <a:buFont typeface="Wingdings" panose="05000000000000000000" pitchFamily="2" charset="2"/>
              <a:buChar char="§"/>
            </a:pPr>
            <a:endParaRPr lang="en-ZA" sz="1400" dirty="0"/>
          </a:p>
          <a:p>
            <a:pPr lvl="1" algn="just">
              <a:buFont typeface="Wingdings" panose="05000000000000000000" pitchFamily="2" charset="2"/>
              <a:buChar char="§"/>
            </a:pPr>
            <a:endParaRPr lang="en-ZA" sz="1400" dirty="0"/>
          </a:p>
        </p:txBody>
      </p:sp>
    </p:spTree>
    <p:extLst>
      <p:ext uri="{BB962C8B-B14F-4D97-AF65-F5344CB8AC3E}">
        <p14:creationId xmlns:p14="http://schemas.microsoft.com/office/powerpoint/2010/main" xmlns="" val="1422882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spAutoFit/>
          </a:bodyPr>
          <a:lstStyle/>
          <a:p>
            <a:pPr defTabSz="914400"/>
            <a:r>
              <a:rPr lang="en-ZA" sz="3200" baseline="30000" dirty="0">
                <a:solidFill>
                  <a:schemeClr val="tx2"/>
                </a:solidFill>
                <a:ea typeface="+mn-ea"/>
              </a:rPr>
              <a:t>Partnership Opportunities</a:t>
            </a:r>
            <a:br>
              <a:rPr lang="en-ZA" sz="3200" baseline="30000" dirty="0">
                <a:solidFill>
                  <a:schemeClr val="tx2"/>
                </a:solidFill>
                <a:ea typeface="+mn-ea"/>
              </a:rPr>
            </a:br>
            <a:endParaRPr lang="en-ZA" sz="3200" baseline="30000" dirty="0">
              <a:solidFill>
                <a:schemeClr val="tx2"/>
              </a:solidFill>
              <a:ea typeface="+mn-ea"/>
            </a:endParaRPr>
          </a:p>
        </p:txBody>
      </p:sp>
      <p:sp>
        <p:nvSpPr>
          <p:cNvPr id="4" name="Content Placeholder 2"/>
          <p:cNvSpPr>
            <a:spLocks noGrp="1"/>
          </p:cNvSpPr>
          <p:nvPr>
            <p:ph idx="1"/>
          </p:nvPr>
        </p:nvSpPr>
        <p:spPr>
          <a:xfrm>
            <a:off x="216000" y="637254"/>
            <a:ext cx="9720000" cy="4887246"/>
          </a:xfrm>
        </p:spPr>
        <p:txBody>
          <a:bodyPr>
            <a:normAutofit/>
          </a:bodyPr>
          <a:lstStyle/>
          <a:p>
            <a:pPr marL="0" indent="0">
              <a:buNone/>
            </a:pPr>
            <a:r>
              <a:rPr lang="en-ZA" sz="1400" dirty="0"/>
              <a:t>The following partnership opportunities have been identified and are being explored and will require the entering of an MoU/ MoA:</a:t>
            </a:r>
          </a:p>
          <a:p>
            <a:pPr>
              <a:buFont typeface="Wingdings" panose="05000000000000000000" pitchFamily="2" charset="2"/>
              <a:buChar char="§"/>
            </a:pPr>
            <a:endParaRPr lang="en-ZA" sz="1400" dirty="0"/>
          </a:p>
          <a:p>
            <a:pPr>
              <a:buFont typeface="Wingdings" panose="05000000000000000000" pitchFamily="2" charset="2"/>
              <a:buChar char="§"/>
            </a:pPr>
            <a:r>
              <a:rPr lang="en-ZA" sz="1400" b="1" dirty="0"/>
              <a:t>BBI, Sentech</a:t>
            </a:r>
          </a:p>
          <a:p>
            <a:pPr lvl="1">
              <a:buFont typeface="Wingdings" panose="05000000000000000000" pitchFamily="2" charset="2"/>
              <a:buChar char="§"/>
            </a:pPr>
            <a:r>
              <a:rPr lang="en-ZA" sz="1400" dirty="0"/>
              <a:t>Will address collaboration in respect of Broadband opportunities</a:t>
            </a:r>
          </a:p>
          <a:p>
            <a:pPr lvl="1">
              <a:buFont typeface="Wingdings" panose="05000000000000000000" pitchFamily="2" charset="2"/>
              <a:buChar char="§"/>
            </a:pPr>
            <a:r>
              <a:rPr lang="en-ZA" sz="1400" dirty="0"/>
              <a:t>Will require NT approval</a:t>
            </a:r>
          </a:p>
          <a:p>
            <a:pPr>
              <a:buFont typeface="Wingdings" panose="05000000000000000000" pitchFamily="2" charset="2"/>
              <a:buChar char="§"/>
            </a:pPr>
            <a:endParaRPr lang="en-ZA" sz="1400" dirty="0"/>
          </a:p>
          <a:p>
            <a:pPr>
              <a:buFont typeface="Wingdings" panose="05000000000000000000" pitchFamily="2" charset="2"/>
              <a:buChar char="§"/>
            </a:pPr>
            <a:r>
              <a:rPr lang="en-ZA" sz="1400" b="1" dirty="0"/>
              <a:t>Dube Trade Port</a:t>
            </a:r>
          </a:p>
          <a:p>
            <a:pPr lvl="1">
              <a:buFont typeface="Wingdings" panose="05000000000000000000" pitchFamily="2" charset="2"/>
              <a:buChar char="§"/>
            </a:pPr>
            <a:r>
              <a:rPr lang="en-ZA" sz="1400" dirty="0"/>
              <a:t>Dube Trade Port is 100% owned by KZ: DEDTEA</a:t>
            </a:r>
          </a:p>
          <a:p>
            <a:pPr lvl="1">
              <a:buFont typeface="Wingdings" panose="05000000000000000000" pitchFamily="2" charset="2"/>
              <a:buChar char="§"/>
            </a:pPr>
            <a:r>
              <a:rPr lang="en-ZA" sz="1400" dirty="0"/>
              <a:t>Will address collaboration in respect of Hosting, Housing, Cloud and possibly accommodation</a:t>
            </a:r>
          </a:p>
          <a:p>
            <a:pPr>
              <a:buFont typeface="Wingdings" panose="05000000000000000000" pitchFamily="2" charset="2"/>
              <a:buChar char="§"/>
            </a:pPr>
            <a:endParaRPr lang="en-ZA" sz="1400" dirty="0"/>
          </a:p>
          <a:p>
            <a:pPr>
              <a:buFont typeface="Wingdings" panose="05000000000000000000" pitchFamily="2" charset="2"/>
              <a:buChar char="§"/>
            </a:pPr>
            <a:r>
              <a:rPr lang="en-ZA" sz="1400" b="1" dirty="0"/>
              <a:t>East London Industry Development Zone (ELIDZ)</a:t>
            </a:r>
          </a:p>
          <a:p>
            <a:pPr lvl="1">
              <a:buFont typeface="Wingdings" panose="05000000000000000000" pitchFamily="2" charset="2"/>
              <a:buChar char="§"/>
            </a:pPr>
            <a:r>
              <a:rPr lang="en-ZA" sz="1400" dirty="0"/>
              <a:t>ELIDZ is 100% owned by the ECPG</a:t>
            </a:r>
          </a:p>
          <a:p>
            <a:pPr lvl="1">
              <a:buFont typeface="Wingdings" panose="05000000000000000000" pitchFamily="2" charset="2"/>
              <a:buChar char="§"/>
            </a:pPr>
            <a:r>
              <a:rPr lang="en-ZA" sz="1400" dirty="0"/>
              <a:t>Will address collaboration in respect of Hosting, Housing, Cloud and possibly accommodation</a:t>
            </a:r>
          </a:p>
          <a:p>
            <a:pPr>
              <a:buFont typeface="Wingdings" panose="05000000000000000000" pitchFamily="2" charset="2"/>
              <a:buChar char="§"/>
            </a:pPr>
            <a:endParaRPr lang="en-ZA" sz="1400" dirty="0"/>
          </a:p>
          <a:p>
            <a:pPr lvl="1">
              <a:buFont typeface="Wingdings" panose="05000000000000000000" pitchFamily="2" charset="2"/>
              <a:buChar char="§"/>
            </a:pPr>
            <a:endParaRPr lang="en-ZA" sz="1400" dirty="0"/>
          </a:p>
        </p:txBody>
      </p:sp>
    </p:spTree>
    <p:extLst>
      <p:ext uri="{BB962C8B-B14F-4D97-AF65-F5344CB8AC3E}">
        <p14:creationId xmlns:p14="http://schemas.microsoft.com/office/powerpoint/2010/main" xmlns="" val="22720430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915" y="146910"/>
            <a:ext cx="5695156" cy="274178"/>
          </a:xfrm>
        </p:spPr>
        <p:txBody>
          <a:bodyPr vert="horz" wrap="square" lIns="0" tIns="0" rIns="0" bIns="0" rtlCol="0" anchor="t" anchorCtr="0">
            <a:spAutoFit/>
          </a:bodyPr>
          <a:lstStyle/>
          <a:p>
            <a:pPr marL="9540" marR="4017">
              <a:lnSpc>
                <a:spcPts val="2145"/>
              </a:lnSpc>
            </a:pPr>
            <a:r>
              <a:rPr lang="en-ZA" sz="3200" baseline="30000" dirty="0">
                <a:solidFill>
                  <a:schemeClr val="tx2"/>
                </a:solidFill>
                <a:latin typeface="+mj-lt"/>
                <a:ea typeface="+mn-ea"/>
              </a:rPr>
              <a:t>Government Private Cloud (GPCE) - Journey</a:t>
            </a:r>
          </a:p>
        </p:txBody>
      </p:sp>
      <p:pic>
        <p:nvPicPr>
          <p:cNvPr id="21" name="Picture 20"/>
          <p:cNvPicPr>
            <a:picLocks noChangeAspect="1"/>
          </p:cNvPicPr>
          <p:nvPr/>
        </p:nvPicPr>
        <p:blipFill>
          <a:blip r:embed="rId3" cstate="print"/>
          <a:stretch>
            <a:fillRect/>
          </a:stretch>
        </p:blipFill>
        <p:spPr>
          <a:xfrm>
            <a:off x="527922" y="4111612"/>
            <a:ext cx="2884375" cy="1185917"/>
          </a:xfrm>
          <a:prstGeom prst="rect">
            <a:avLst/>
          </a:prstGeom>
        </p:spPr>
      </p:pic>
      <p:pic>
        <p:nvPicPr>
          <p:cNvPr id="4" name="Picture 3">
            <a:extLst>
              <a:ext uri="{FF2B5EF4-FFF2-40B4-BE49-F238E27FC236}">
                <a16:creationId xmlns:a16="http://schemas.microsoft.com/office/drawing/2014/main" xmlns="" id="{EF42EE21-F109-4D9C-9A01-831796254130}"/>
              </a:ext>
            </a:extLst>
          </p:cNvPr>
          <p:cNvPicPr>
            <a:picLocks noChangeAspect="1"/>
          </p:cNvPicPr>
          <p:nvPr/>
        </p:nvPicPr>
        <p:blipFill>
          <a:blip r:embed="rId4" cstate="print"/>
          <a:stretch>
            <a:fillRect/>
          </a:stretch>
        </p:blipFill>
        <p:spPr>
          <a:xfrm>
            <a:off x="1799098" y="1570396"/>
            <a:ext cx="7423948" cy="2541217"/>
          </a:xfrm>
          <a:prstGeom prst="rect">
            <a:avLst/>
          </a:prstGeom>
        </p:spPr>
      </p:pic>
      <p:sp>
        <p:nvSpPr>
          <p:cNvPr id="8" name="TextBox 7">
            <a:extLst>
              <a:ext uri="{FF2B5EF4-FFF2-40B4-BE49-F238E27FC236}">
                <a16:creationId xmlns:a16="http://schemas.microsoft.com/office/drawing/2014/main" xmlns="" id="{17B336A5-C75D-4446-8466-A70ABD2B294C}"/>
              </a:ext>
            </a:extLst>
          </p:cNvPr>
          <p:cNvSpPr txBox="1"/>
          <p:nvPr/>
        </p:nvSpPr>
        <p:spPr>
          <a:xfrm>
            <a:off x="246827" y="512894"/>
            <a:ext cx="6790468" cy="297454"/>
          </a:xfrm>
          <a:prstGeom prst="rect">
            <a:avLst/>
          </a:prstGeom>
          <a:noFill/>
        </p:spPr>
        <p:txBody>
          <a:bodyPr wrap="square" rtlCol="0">
            <a:spAutoFit/>
          </a:bodyPr>
          <a:lstStyle/>
          <a:p>
            <a:pPr defTabSz="761970">
              <a:spcBef>
                <a:spcPct val="0"/>
              </a:spcBef>
            </a:pPr>
            <a:r>
              <a:rPr lang="en-ZA" sz="1333" dirty="0">
                <a:solidFill>
                  <a:srgbClr val="4E67C8">
                    <a:lumMod val="50000"/>
                  </a:srgbClr>
                </a:solidFill>
                <a:latin typeface="Montserrat"/>
              </a:rPr>
              <a:t>The journey towards establishing the Government Private Cloud Ecosystem</a:t>
            </a:r>
          </a:p>
        </p:txBody>
      </p:sp>
      <p:sp>
        <p:nvSpPr>
          <p:cNvPr id="14" name="TextBox 13">
            <a:extLst>
              <a:ext uri="{FF2B5EF4-FFF2-40B4-BE49-F238E27FC236}">
                <a16:creationId xmlns:a16="http://schemas.microsoft.com/office/drawing/2014/main" xmlns="" id="{E2AD731A-971A-4FE6-AA8C-3844A1EF2F05}"/>
              </a:ext>
            </a:extLst>
          </p:cNvPr>
          <p:cNvSpPr txBox="1"/>
          <p:nvPr/>
        </p:nvSpPr>
        <p:spPr>
          <a:xfrm>
            <a:off x="483839" y="2579456"/>
            <a:ext cx="1107463" cy="646331"/>
          </a:xfrm>
          <a:prstGeom prst="rect">
            <a:avLst/>
          </a:prstGeom>
          <a:noFill/>
        </p:spPr>
        <p:txBody>
          <a:bodyPr wrap="square" rtlCol="0">
            <a:spAutoFit/>
          </a:bodyPr>
          <a:lstStyle/>
          <a:p>
            <a:pPr defTabSz="761970"/>
            <a:r>
              <a:rPr lang="en-US" sz="900" b="1" dirty="0">
                <a:solidFill>
                  <a:prstClr val="white"/>
                </a:solidFill>
                <a:latin typeface="Calibri" panose="020F0502020204030204"/>
              </a:rPr>
              <a:t>CFI Centurion  and BETA Cloud LIVE</a:t>
            </a:r>
          </a:p>
          <a:p>
            <a:pPr defTabSz="761970"/>
            <a:endParaRPr lang="en-US" sz="900" b="1" dirty="0">
              <a:solidFill>
                <a:prstClr val="white"/>
              </a:solidFill>
              <a:latin typeface="Calibri" panose="020F0502020204030204"/>
            </a:endParaRPr>
          </a:p>
          <a:p>
            <a:pPr defTabSz="761970"/>
            <a:r>
              <a:rPr lang="en-US" sz="900" b="1" dirty="0">
                <a:solidFill>
                  <a:prstClr val="white"/>
                </a:solidFill>
                <a:latin typeface="Calibri" panose="020F0502020204030204"/>
              </a:rPr>
              <a:t>DiData Cloud LIVE</a:t>
            </a:r>
            <a:endParaRPr lang="en-ZA" sz="900" b="1" dirty="0">
              <a:solidFill>
                <a:prstClr val="white"/>
              </a:solidFill>
              <a:latin typeface="Calibri" panose="020F0502020204030204"/>
            </a:endParaRPr>
          </a:p>
        </p:txBody>
      </p:sp>
      <p:sp>
        <p:nvSpPr>
          <p:cNvPr id="12" name="Speech Bubble: Rectangle 11">
            <a:extLst>
              <a:ext uri="{FF2B5EF4-FFF2-40B4-BE49-F238E27FC236}">
                <a16:creationId xmlns:a16="http://schemas.microsoft.com/office/drawing/2014/main" xmlns="" id="{76F062C5-4BF8-491E-8B11-1FA67578DB82}"/>
              </a:ext>
            </a:extLst>
          </p:cNvPr>
          <p:cNvSpPr/>
          <p:nvPr/>
        </p:nvSpPr>
        <p:spPr>
          <a:xfrm>
            <a:off x="246827" y="2670564"/>
            <a:ext cx="1503399" cy="771136"/>
          </a:xfrm>
          <a:prstGeom prst="wedgeRectCallout">
            <a:avLst>
              <a:gd name="adj1" fmla="val 61824"/>
              <a:gd name="adj2" fmla="val 25056"/>
            </a:avLst>
          </a:prstGeom>
          <a:solidFill>
            <a:schemeClr val="bg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defTabSz="761970"/>
            <a:r>
              <a:rPr lang="en-ZA" sz="1000" b="1" dirty="0">
                <a:solidFill>
                  <a:prstClr val="white"/>
                </a:solidFill>
                <a:latin typeface="Montserrat"/>
              </a:rPr>
              <a:t>Cloud Foundation:  </a:t>
            </a:r>
          </a:p>
          <a:p>
            <a:pPr marL="142869" indent="-142869" algn="ctr" defTabSz="761970">
              <a:buFont typeface="Arial" panose="020B0604020202020204" pitchFamily="34" charset="0"/>
              <a:buChar char="•"/>
            </a:pPr>
            <a:r>
              <a:rPr lang="en-ZA" sz="1000" b="1" dirty="0">
                <a:solidFill>
                  <a:prstClr val="white"/>
                </a:solidFill>
                <a:latin typeface="Montserrat"/>
              </a:rPr>
              <a:t>SITA Centurion</a:t>
            </a:r>
          </a:p>
          <a:p>
            <a:pPr marL="142869" indent="-142869" algn="ctr" defTabSz="761970">
              <a:buFont typeface="Arial" panose="020B0604020202020204" pitchFamily="34" charset="0"/>
              <a:buChar char="•"/>
            </a:pPr>
            <a:r>
              <a:rPr lang="en-ZA" sz="1000" b="1" dirty="0">
                <a:solidFill>
                  <a:prstClr val="white"/>
                </a:solidFill>
                <a:latin typeface="Montserrat"/>
              </a:rPr>
              <a:t>SITA BETA</a:t>
            </a:r>
          </a:p>
          <a:p>
            <a:pPr marL="142869" indent="-142869" algn="ctr" defTabSz="761970">
              <a:buFont typeface="Arial" panose="020B0604020202020204" pitchFamily="34" charset="0"/>
              <a:buChar char="•"/>
            </a:pPr>
            <a:r>
              <a:rPr lang="en-ZA" sz="1000" b="1" dirty="0">
                <a:solidFill>
                  <a:prstClr val="white"/>
                </a:solidFill>
                <a:latin typeface="Montserrat"/>
              </a:rPr>
              <a:t>JHB (IaaS)</a:t>
            </a:r>
          </a:p>
        </p:txBody>
      </p:sp>
      <p:sp>
        <p:nvSpPr>
          <p:cNvPr id="15" name="Speech Bubble: Rectangle 14">
            <a:extLst>
              <a:ext uri="{FF2B5EF4-FFF2-40B4-BE49-F238E27FC236}">
                <a16:creationId xmlns:a16="http://schemas.microsoft.com/office/drawing/2014/main" xmlns="" id="{78B9FFA7-3AA2-4285-A8F8-7E8479010991}"/>
              </a:ext>
            </a:extLst>
          </p:cNvPr>
          <p:cNvSpPr/>
          <p:nvPr/>
        </p:nvSpPr>
        <p:spPr>
          <a:xfrm>
            <a:off x="6242672" y="795023"/>
            <a:ext cx="1237628" cy="533995"/>
          </a:xfrm>
          <a:prstGeom prst="wedgeRectCallout">
            <a:avLst>
              <a:gd name="adj1" fmla="val -44887"/>
              <a:gd name="adj2" fmla="val 85896"/>
            </a:avLst>
          </a:prstGeom>
          <a:solidFill>
            <a:schemeClr val="bg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defTabSz="761970"/>
            <a:r>
              <a:rPr lang="en-ZA" sz="1000" b="1" dirty="0">
                <a:solidFill>
                  <a:prstClr val="white"/>
                </a:solidFill>
                <a:latin typeface="Montserrat"/>
              </a:rPr>
              <a:t>DR Cloud:</a:t>
            </a:r>
          </a:p>
          <a:p>
            <a:pPr algn="ctr" defTabSz="761970"/>
            <a:r>
              <a:rPr lang="en-ZA" sz="1000" b="1" dirty="0">
                <a:solidFill>
                  <a:prstClr val="white"/>
                </a:solidFill>
                <a:latin typeface="Montserrat"/>
              </a:rPr>
              <a:t>2 x Midrand (IaaS) </a:t>
            </a:r>
          </a:p>
        </p:txBody>
      </p:sp>
      <p:sp>
        <p:nvSpPr>
          <p:cNvPr id="22" name="Speech Bubble: Rectangle 21">
            <a:extLst>
              <a:ext uri="{FF2B5EF4-FFF2-40B4-BE49-F238E27FC236}">
                <a16:creationId xmlns:a16="http://schemas.microsoft.com/office/drawing/2014/main" xmlns="" id="{85EC3B1C-157C-43AE-8825-1FEA801B05DF}"/>
              </a:ext>
            </a:extLst>
          </p:cNvPr>
          <p:cNvSpPr/>
          <p:nvPr/>
        </p:nvSpPr>
        <p:spPr>
          <a:xfrm>
            <a:off x="8458200" y="736601"/>
            <a:ext cx="1257300" cy="672697"/>
          </a:xfrm>
          <a:prstGeom prst="wedgeRectCallout">
            <a:avLst>
              <a:gd name="adj1" fmla="val -61008"/>
              <a:gd name="adj2" fmla="val 75776"/>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defTabSz="761970"/>
            <a:r>
              <a:rPr lang="en-US" sz="917" b="1" dirty="0">
                <a:solidFill>
                  <a:prstClr val="black"/>
                </a:solidFill>
                <a:latin typeface="Montserrat"/>
              </a:rPr>
              <a:t>ORACLE Cloud </a:t>
            </a:r>
            <a:r>
              <a:rPr lang="en-US" sz="917" b="1" dirty="0" err="1">
                <a:solidFill>
                  <a:prstClr val="black"/>
                </a:solidFill>
                <a:latin typeface="Montserrat"/>
              </a:rPr>
              <a:t>Pietermaritsburg</a:t>
            </a:r>
            <a:r>
              <a:rPr lang="en-US" sz="917" b="1" dirty="0">
                <a:solidFill>
                  <a:prstClr val="black"/>
                </a:solidFill>
                <a:latin typeface="Montserrat"/>
              </a:rPr>
              <a:t> (IaaS &amp; PaaS)</a:t>
            </a:r>
            <a:endParaRPr lang="en-ZA" sz="917" b="1" dirty="0">
              <a:solidFill>
                <a:prstClr val="black"/>
              </a:solidFill>
              <a:latin typeface="Montserrat"/>
            </a:endParaRPr>
          </a:p>
        </p:txBody>
      </p:sp>
      <p:sp>
        <p:nvSpPr>
          <p:cNvPr id="23" name="Speech Bubble: Rectangle 22">
            <a:extLst>
              <a:ext uri="{FF2B5EF4-FFF2-40B4-BE49-F238E27FC236}">
                <a16:creationId xmlns:a16="http://schemas.microsoft.com/office/drawing/2014/main" xmlns="" id="{03C58661-A4A7-4B3D-957C-9E0A3011EC1D}"/>
              </a:ext>
            </a:extLst>
          </p:cNvPr>
          <p:cNvSpPr/>
          <p:nvPr/>
        </p:nvSpPr>
        <p:spPr>
          <a:xfrm>
            <a:off x="4557422" y="4236199"/>
            <a:ext cx="1157578" cy="650788"/>
          </a:xfrm>
          <a:prstGeom prst="wedgeRectCallout">
            <a:avLst>
              <a:gd name="adj1" fmla="val 18241"/>
              <a:gd name="adj2" fmla="val -65086"/>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defTabSz="761970"/>
            <a:r>
              <a:rPr lang="en-US" sz="1000" b="1" dirty="0">
                <a:solidFill>
                  <a:prstClr val="black"/>
                </a:solidFill>
                <a:latin typeface="Montserrat"/>
              </a:rPr>
              <a:t>ORACLE Cloud Centurion</a:t>
            </a:r>
          </a:p>
          <a:p>
            <a:pPr algn="ctr" defTabSz="761970"/>
            <a:r>
              <a:rPr lang="en-US" sz="1000" b="1" dirty="0">
                <a:solidFill>
                  <a:prstClr val="black"/>
                </a:solidFill>
                <a:latin typeface="Montserrat"/>
              </a:rPr>
              <a:t>(IaaS &amp; PaaS)</a:t>
            </a:r>
            <a:endParaRPr lang="en-ZA" sz="1000" b="1" dirty="0">
              <a:solidFill>
                <a:prstClr val="black"/>
              </a:solidFill>
              <a:latin typeface="Montserrat"/>
            </a:endParaRPr>
          </a:p>
        </p:txBody>
      </p:sp>
    </p:spTree>
    <p:extLst>
      <p:ext uri="{BB962C8B-B14F-4D97-AF65-F5344CB8AC3E}">
        <p14:creationId xmlns:p14="http://schemas.microsoft.com/office/powerpoint/2010/main" xmlns="" val="38375484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39C8DB97-03C2-42A4-8897-9BC8D65FE448}"/>
              </a:ext>
            </a:extLst>
          </p:cNvPr>
          <p:cNvSpPr txBox="1">
            <a:spLocks/>
          </p:cNvSpPr>
          <p:nvPr/>
        </p:nvSpPr>
        <p:spPr>
          <a:xfrm>
            <a:off x="239125" y="113832"/>
            <a:ext cx="9720000" cy="308418"/>
          </a:xfrm>
          <a:prstGeom prst="rect">
            <a:avLst/>
          </a:prstGeom>
        </p:spPr>
        <p:txBody>
          <a:bodyPr wrap="square">
            <a:spAutoFit/>
          </a:bodyPr>
          <a:lstStyle>
            <a:defPPr>
              <a:defRPr lang="en-US"/>
            </a:defPPr>
            <a:lvl1pPr>
              <a:defRPr sz="3200" b="1" baseline="30000">
                <a:solidFill>
                  <a:schemeClr val="tx2"/>
                </a:solidFill>
                <a:latin typeface="+mj-lt"/>
                <a:cs typeface="Century Gothic"/>
              </a:defRPr>
            </a:lvl1pPr>
          </a:lstStyle>
          <a:p>
            <a:r>
              <a:rPr lang="en-ZA" dirty="0"/>
              <a:t>SITA – Government Private Cloud Ecosystem :Cloud Workloads</a:t>
            </a:r>
          </a:p>
        </p:txBody>
      </p:sp>
      <p:pic>
        <p:nvPicPr>
          <p:cNvPr id="6" name="Picture 5">
            <a:extLst>
              <a:ext uri="{FF2B5EF4-FFF2-40B4-BE49-F238E27FC236}">
                <a16:creationId xmlns:a16="http://schemas.microsoft.com/office/drawing/2014/main" xmlns="" id="{8700AC8D-1ED9-4BBE-9286-26D14D82A8C1}"/>
              </a:ext>
            </a:extLst>
          </p:cNvPr>
          <p:cNvPicPr>
            <a:picLocks noChangeAspect="1"/>
          </p:cNvPicPr>
          <p:nvPr/>
        </p:nvPicPr>
        <p:blipFill>
          <a:blip r:embed="rId2" cstate="print"/>
          <a:stretch>
            <a:fillRect/>
          </a:stretch>
        </p:blipFill>
        <p:spPr>
          <a:xfrm>
            <a:off x="4315823" y="731608"/>
            <a:ext cx="1507861" cy="768379"/>
          </a:xfrm>
          <a:prstGeom prst="rect">
            <a:avLst/>
          </a:prstGeom>
        </p:spPr>
      </p:pic>
      <p:pic>
        <p:nvPicPr>
          <p:cNvPr id="2" name="Picture 1">
            <a:extLst>
              <a:ext uri="{FF2B5EF4-FFF2-40B4-BE49-F238E27FC236}">
                <a16:creationId xmlns:a16="http://schemas.microsoft.com/office/drawing/2014/main" xmlns="" id="{E9CCC1F4-CC0F-4EB2-8052-362F1454574F}"/>
              </a:ext>
            </a:extLst>
          </p:cNvPr>
          <p:cNvPicPr>
            <a:picLocks noChangeAspect="1"/>
          </p:cNvPicPr>
          <p:nvPr/>
        </p:nvPicPr>
        <p:blipFill>
          <a:blip r:embed="rId3" cstate="print"/>
          <a:stretch>
            <a:fillRect/>
          </a:stretch>
        </p:blipFill>
        <p:spPr>
          <a:xfrm>
            <a:off x="2968069" y="2086880"/>
            <a:ext cx="1761523" cy="753624"/>
          </a:xfrm>
          <a:prstGeom prst="rect">
            <a:avLst/>
          </a:prstGeom>
        </p:spPr>
      </p:pic>
      <p:pic>
        <p:nvPicPr>
          <p:cNvPr id="8" name="Picture 7">
            <a:extLst>
              <a:ext uri="{FF2B5EF4-FFF2-40B4-BE49-F238E27FC236}">
                <a16:creationId xmlns:a16="http://schemas.microsoft.com/office/drawing/2014/main" xmlns="" id="{C9E9ADA1-8E3C-4177-A8D8-D0D4FA02054D}"/>
              </a:ext>
            </a:extLst>
          </p:cNvPr>
          <p:cNvPicPr>
            <a:picLocks noChangeAspect="1"/>
          </p:cNvPicPr>
          <p:nvPr/>
        </p:nvPicPr>
        <p:blipFill>
          <a:blip r:embed="rId4" cstate="print"/>
          <a:stretch>
            <a:fillRect/>
          </a:stretch>
        </p:blipFill>
        <p:spPr>
          <a:xfrm>
            <a:off x="5481990" y="3596436"/>
            <a:ext cx="2189500" cy="1094008"/>
          </a:xfrm>
          <a:prstGeom prst="rect">
            <a:avLst/>
          </a:prstGeom>
        </p:spPr>
      </p:pic>
      <p:pic>
        <p:nvPicPr>
          <p:cNvPr id="9" name="Picture 8">
            <a:extLst>
              <a:ext uri="{FF2B5EF4-FFF2-40B4-BE49-F238E27FC236}">
                <a16:creationId xmlns:a16="http://schemas.microsoft.com/office/drawing/2014/main" xmlns="" id="{5BFF9CFF-9E47-41DD-8CB6-2B7F162421FA}"/>
              </a:ext>
            </a:extLst>
          </p:cNvPr>
          <p:cNvPicPr>
            <a:picLocks noChangeAspect="1"/>
          </p:cNvPicPr>
          <p:nvPr/>
        </p:nvPicPr>
        <p:blipFill>
          <a:blip r:embed="rId5" cstate="print"/>
          <a:stretch>
            <a:fillRect/>
          </a:stretch>
        </p:blipFill>
        <p:spPr>
          <a:xfrm>
            <a:off x="5731955" y="2271059"/>
            <a:ext cx="1093301" cy="711215"/>
          </a:xfrm>
          <a:prstGeom prst="rect">
            <a:avLst/>
          </a:prstGeom>
        </p:spPr>
      </p:pic>
      <p:pic>
        <p:nvPicPr>
          <p:cNvPr id="11" name="Picture 10">
            <a:extLst>
              <a:ext uri="{FF2B5EF4-FFF2-40B4-BE49-F238E27FC236}">
                <a16:creationId xmlns:a16="http://schemas.microsoft.com/office/drawing/2014/main" xmlns="" id="{9A0278AF-1565-406D-9C7F-E66E940BFB76}"/>
              </a:ext>
            </a:extLst>
          </p:cNvPr>
          <p:cNvPicPr>
            <a:picLocks noChangeAspect="1"/>
          </p:cNvPicPr>
          <p:nvPr/>
        </p:nvPicPr>
        <p:blipFill>
          <a:blip r:embed="rId6" cstate="print"/>
          <a:stretch>
            <a:fillRect/>
          </a:stretch>
        </p:blipFill>
        <p:spPr>
          <a:xfrm>
            <a:off x="1871738" y="731608"/>
            <a:ext cx="1640308" cy="733412"/>
          </a:xfrm>
          <a:prstGeom prst="rect">
            <a:avLst/>
          </a:prstGeom>
        </p:spPr>
      </p:pic>
      <p:pic>
        <p:nvPicPr>
          <p:cNvPr id="12" name="Picture 11">
            <a:extLst>
              <a:ext uri="{FF2B5EF4-FFF2-40B4-BE49-F238E27FC236}">
                <a16:creationId xmlns:a16="http://schemas.microsoft.com/office/drawing/2014/main" xmlns="" id="{F0783D4B-7D8F-424B-8997-A0CD6C0B307B}"/>
              </a:ext>
            </a:extLst>
          </p:cNvPr>
          <p:cNvPicPr>
            <a:picLocks noChangeAspect="1"/>
          </p:cNvPicPr>
          <p:nvPr/>
        </p:nvPicPr>
        <p:blipFill>
          <a:blip r:embed="rId7" cstate="print"/>
          <a:stretch>
            <a:fillRect/>
          </a:stretch>
        </p:blipFill>
        <p:spPr>
          <a:xfrm>
            <a:off x="8454256" y="2742134"/>
            <a:ext cx="940839" cy="108277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4" name="TextBox 13">
            <a:extLst>
              <a:ext uri="{FF2B5EF4-FFF2-40B4-BE49-F238E27FC236}">
                <a16:creationId xmlns:a16="http://schemas.microsoft.com/office/drawing/2014/main" xmlns="" id="{8C52B62B-A67C-4752-99A5-F698CA60D500}"/>
              </a:ext>
            </a:extLst>
          </p:cNvPr>
          <p:cNvSpPr txBox="1"/>
          <p:nvPr/>
        </p:nvSpPr>
        <p:spPr>
          <a:xfrm>
            <a:off x="8204745" y="4035523"/>
            <a:ext cx="1735255" cy="400110"/>
          </a:xfrm>
          <a:prstGeom prst="rect">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000" i="1" dirty="0">
                <a:solidFill>
                  <a:schemeClr val="bg1"/>
                </a:solidFill>
                <a:latin typeface="Montserrat"/>
              </a:rPr>
              <a:t>Planned for March 2020</a:t>
            </a:r>
          </a:p>
          <a:p>
            <a:pPr algn="ctr"/>
            <a:r>
              <a:rPr lang="en-US" sz="1000" dirty="0">
                <a:solidFill>
                  <a:schemeClr val="bg1"/>
                </a:solidFill>
                <a:latin typeface="Montserrat"/>
              </a:rPr>
              <a:t>Gauteng HA (IaaS)</a:t>
            </a:r>
            <a:endParaRPr lang="en-ZA" sz="1000" dirty="0">
              <a:solidFill>
                <a:schemeClr val="bg1"/>
              </a:solidFill>
              <a:latin typeface="Montserrat"/>
            </a:endParaRPr>
          </a:p>
        </p:txBody>
      </p:sp>
      <p:sp>
        <p:nvSpPr>
          <p:cNvPr id="15" name="TextBox 14">
            <a:extLst>
              <a:ext uri="{FF2B5EF4-FFF2-40B4-BE49-F238E27FC236}">
                <a16:creationId xmlns:a16="http://schemas.microsoft.com/office/drawing/2014/main" xmlns="" id="{706C9C33-7770-42F4-8474-D6DD2C362B66}"/>
              </a:ext>
            </a:extLst>
          </p:cNvPr>
          <p:cNvSpPr txBox="1"/>
          <p:nvPr/>
        </p:nvSpPr>
        <p:spPr>
          <a:xfrm>
            <a:off x="3024135" y="2876776"/>
            <a:ext cx="2099225" cy="400110"/>
          </a:xfrm>
          <a:prstGeom prst="rect">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000" i="1" dirty="0">
                <a:solidFill>
                  <a:schemeClr val="bg1"/>
                </a:solidFill>
                <a:latin typeface="Montserrat"/>
              </a:rPr>
              <a:t>Planned for December 2019</a:t>
            </a:r>
          </a:p>
          <a:p>
            <a:pPr algn="ctr"/>
            <a:r>
              <a:rPr lang="en-US" sz="1000" dirty="0">
                <a:solidFill>
                  <a:schemeClr val="bg1"/>
                </a:solidFill>
                <a:latin typeface="Montserrat"/>
              </a:rPr>
              <a:t>Gauteng (IaaS)</a:t>
            </a:r>
            <a:endParaRPr lang="en-ZA" sz="1000" dirty="0">
              <a:solidFill>
                <a:schemeClr val="bg1"/>
              </a:solidFill>
              <a:latin typeface="Montserrat"/>
            </a:endParaRPr>
          </a:p>
        </p:txBody>
      </p:sp>
      <p:sp>
        <p:nvSpPr>
          <p:cNvPr id="16" name="TextBox 15">
            <a:extLst>
              <a:ext uri="{FF2B5EF4-FFF2-40B4-BE49-F238E27FC236}">
                <a16:creationId xmlns:a16="http://schemas.microsoft.com/office/drawing/2014/main" xmlns="" id="{1EA1FA7C-C587-4C6C-B8D9-076EA2D324C8}"/>
              </a:ext>
            </a:extLst>
          </p:cNvPr>
          <p:cNvSpPr txBox="1"/>
          <p:nvPr/>
        </p:nvSpPr>
        <p:spPr>
          <a:xfrm>
            <a:off x="4315823" y="1519221"/>
            <a:ext cx="1529323" cy="400110"/>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000" dirty="0">
                <a:latin typeface="Montserrat"/>
              </a:rPr>
              <a:t>LIVE: October 2019</a:t>
            </a:r>
          </a:p>
          <a:p>
            <a:pPr algn="ctr"/>
            <a:r>
              <a:rPr lang="en-US" sz="1000" dirty="0">
                <a:latin typeface="Montserrat"/>
              </a:rPr>
              <a:t>Centurion (IaaS)</a:t>
            </a:r>
            <a:endParaRPr lang="en-ZA" sz="1000" dirty="0">
              <a:latin typeface="Montserrat"/>
            </a:endParaRPr>
          </a:p>
        </p:txBody>
      </p:sp>
      <p:sp>
        <p:nvSpPr>
          <p:cNvPr id="17" name="TextBox 16">
            <a:extLst>
              <a:ext uri="{FF2B5EF4-FFF2-40B4-BE49-F238E27FC236}">
                <a16:creationId xmlns:a16="http://schemas.microsoft.com/office/drawing/2014/main" xmlns="" id="{384CB1D1-B531-4414-9AB7-68A36A9021BD}"/>
              </a:ext>
            </a:extLst>
          </p:cNvPr>
          <p:cNvSpPr txBox="1"/>
          <p:nvPr/>
        </p:nvSpPr>
        <p:spPr>
          <a:xfrm>
            <a:off x="5837469" y="4626714"/>
            <a:ext cx="1467818" cy="400110"/>
          </a:xfrm>
          <a:prstGeom prst="rect">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000" i="1" dirty="0">
                <a:solidFill>
                  <a:schemeClr val="bg1"/>
                </a:solidFill>
                <a:latin typeface="Montserrat"/>
              </a:rPr>
              <a:t>Planned for 2020</a:t>
            </a:r>
          </a:p>
          <a:p>
            <a:pPr algn="ctr"/>
            <a:r>
              <a:rPr lang="en-US" sz="1000" dirty="0">
                <a:solidFill>
                  <a:schemeClr val="bg1"/>
                </a:solidFill>
                <a:latin typeface="Montserrat"/>
              </a:rPr>
              <a:t>Gauteng (IaaS)</a:t>
            </a:r>
            <a:endParaRPr lang="en-ZA" sz="1000" dirty="0">
              <a:solidFill>
                <a:schemeClr val="bg1"/>
              </a:solidFill>
              <a:latin typeface="Montserrat"/>
            </a:endParaRPr>
          </a:p>
        </p:txBody>
      </p:sp>
      <p:sp>
        <p:nvSpPr>
          <p:cNvPr id="18" name="TextBox 17">
            <a:extLst>
              <a:ext uri="{FF2B5EF4-FFF2-40B4-BE49-F238E27FC236}">
                <a16:creationId xmlns:a16="http://schemas.microsoft.com/office/drawing/2014/main" xmlns="" id="{00709AE9-AFA9-4070-94ED-5E9C3936A20A}"/>
              </a:ext>
            </a:extLst>
          </p:cNvPr>
          <p:cNvSpPr txBox="1"/>
          <p:nvPr/>
        </p:nvSpPr>
        <p:spPr>
          <a:xfrm>
            <a:off x="5674023" y="3062613"/>
            <a:ext cx="1997467" cy="400110"/>
          </a:xfrm>
          <a:prstGeom prst="rect">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000" i="1" dirty="0">
                <a:solidFill>
                  <a:schemeClr val="bg1"/>
                </a:solidFill>
                <a:latin typeface="Montserrat"/>
              </a:rPr>
              <a:t>Planned for December 2019</a:t>
            </a:r>
          </a:p>
          <a:p>
            <a:pPr algn="ctr"/>
            <a:r>
              <a:rPr lang="en-US" sz="1000" dirty="0">
                <a:solidFill>
                  <a:schemeClr val="bg1"/>
                </a:solidFill>
                <a:latin typeface="Montserrat"/>
              </a:rPr>
              <a:t>Johannesburg (IaaS)</a:t>
            </a:r>
            <a:endParaRPr lang="en-ZA" sz="1000" dirty="0">
              <a:solidFill>
                <a:schemeClr val="bg1"/>
              </a:solidFill>
              <a:latin typeface="Montserrat"/>
            </a:endParaRPr>
          </a:p>
        </p:txBody>
      </p:sp>
      <p:sp>
        <p:nvSpPr>
          <p:cNvPr id="19" name="TextBox 18">
            <a:extLst>
              <a:ext uri="{FF2B5EF4-FFF2-40B4-BE49-F238E27FC236}">
                <a16:creationId xmlns:a16="http://schemas.microsoft.com/office/drawing/2014/main" xmlns="" id="{E7EFE0AB-3661-408C-B4DA-E8EB857D3F28}"/>
              </a:ext>
            </a:extLst>
          </p:cNvPr>
          <p:cNvSpPr txBox="1"/>
          <p:nvPr/>
        </p:nvSpPr>
        <p:spPr>
          <a:xfrm>
            <a:off x="1871738" y="1492900"/>
            <a:ext cx="1575511" cy="400110"/>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000" dirty="0">
                <a:latin typeface="Montserrat"/>
              </a:rPr>
              <a:t>LIVE: September 2019</a:t>
            </a:r>
          </a:p>
          <a:p>
            <a:pPr algn="ctr"/>
            <a:r>
              <a:rPr lang="en-US" sz="1000" dirty="0">
                <a:latin typeface="Montserrat"/>
              </a:rPr>
              <a:t>Midrand (IaaS)</a:t>
            </a:r>
            <a:endParaRPr lang="en-ZA" sz="1000" dirty="0">
              <a:latin typeface="Montserrat"/>
            </a:endParaRPr>
          </a:p>
        </p:txBody>
      </p:sp>
      <p:sp>
        <p:nvSpPr>
          <p:cNvPr id="20" name="Right Brace 19">
            <a:extLst>
              <a:ext uri="{FF2B5EF4-FFF2-40B4-BE49-F238E27FC236}">
                <a16:creationId xmlns:a16="http://schemas.microsoft.com/office/drawing/2014/main" xmlns="" id="{3CB7BB9C-767F-42AC-AB32-1A4AB518B971}"/>
              </a:ext>
            </a:extLst>
          </p:cNvPr>
          <p:cNvSpPr/>
          <p:nvPr/>
        </p:nvSpPr>
        <p:spPr>
          <a:xfrm>
            <a:off x="6160120" y="586076"/>
            <a:ext cx="352917" cy="1478604"/>
          </a:xfrm>
          <a:prstGeom prst="rightBrace">
            <a:avLst>
              <a:gd name="adj1" fmla="val 73249"/>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latin typeface="Montserrat"/>
            </a:endParaRPr>
          </a:p>
        </p:txBody>
      </p:sp>
      <p:sp>
        <p:nvSpPr>
          <p:cNvPr id="21" name="TextBox 20">
            <a:extLst>
              <a:ext uri="{FF2B5EF4-FFF2-40B4-BE49-F238E27FC236}">
                <a16:creationId xmlns:a16="http://schemas.microsoft.com/office/drawing/2014/main" xmlns="" id="{4A419F7F-A197-4840-9EB3-6804CE26C72A}"/>
              </a:ext>
            </a:extLst>
          </p:cNvPr>
          <p:cNvSpPr txBox="1"/>
          <p:nvPr/>
        </p:nvSpPr>
        <p:spPr>
          <a:xfrm>
            <a:off x="6828012" y="1112917"/>
            <a:ext cx="1508353" cy="615553"/>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endParaRPr lang="en-US" sz="1200" dirty="0">
              <a:latin typeface="Montserrat"/>
            </a:endParaRPr>
          </a:p>
          <a:p>
            <a:pPr algn="ctr"/>
            <a:r>
              <a:rPr lang="en-US" sz="1100" dirty="0">
                <a:latin typeface="Montserrat"/>
              </a:rPr>
              <a:t>Live workloads</a:t>
            </a:r>
          </a:p>
          <a:p>
            <a:pPr algn="ctr"/>
            <a:endParaRPr lang="en-ZA" sz="1100" dirty="0">
              <a:latin typeface="Montserrat"/>
            </a:endParaRPr>
          </a:p>
        </p:txBody>
      </p:sp>
      <p:sp>
        <p:nvSpPr>
          <p:cNvPr id="23" name="Left Brace 22">
            <a:extLst>
              <a:ext uri="{FF2B5EF4-FFF2-40B4-BE49-F238E27FC236}">
                <a16:creationId xmlns:a16="http://schemas.microsoft.com/office/drawing/2014/main" xmlns="" id="{12669C87-5CC5-4B1B-A8D3-4965898D8BAB}"/>
              </a:ext>
            </a:extLst>
          </p:cNvPr>
          <p:cNvSpPr/>
          <p:nvPr/>
        </p:nvSpPr>
        <p:spPr>
          <a:xfrm>
            <a:off x="2452645" y="2112948"/>
            <a:ext cx="402070" cy="3355523"/>
          </a:xfrm>
          <a:prstGeom prst="leftBrace">
            <a:avLst>
              <a:gd name="adj1" fmla="val 54567"/>
              <a:gd name="adj2" fmla="val 5230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latin typeface="Montserrat"/>
            </a:endParaRPr>
          </a:p>
        </p:txBody>
      </p:sp>
      <p:sp>
        <p:nvSpPr>
          <p:cNvPr id="24" name="TextBox 23">
            <a:extLst>
              <a:ext uri="{FF2B5EF4-FFF2-40B4-BE49-F238E27FC236}">
                <a16:creationId xmlns:a16="http://schemas.microsoft.com/office/drawing/2014/main" xmlns="" id="{5CC911C4-8863-4B0F-A4C5-F6E84C45ED03}"/>
              </a:ext>
            </a:extLst>
          </p:cNvPr>
          <p:cNvSpPr txBox="1"/>
          <p:nvPr/>
        </p:nvSpPr>
        <p:spPr>
          <a:xfrm>
            <a:off x="575242" y="3650801"/>
            <a:ext cx="1640308" cy="400110"/>
          </a:xfrm>
          <a:prstGeom prst="rect">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a:defRPr sz="1200" b="1" i="1">
                <a:solidFill>
                  <a:schemeClr val="bg1"/>
                </a:solidFill>
                <a:latin typeface="Montserrat"/>
              </a:defRPr>
            </a:lvl1pPr>
          </a:lstStyle>
          <a:p>
            <a:pPr algn="ctr"/>
            <a:r>
              <a:rPr lang="en-US" sz="1000" b="0" i="0" dirty="0"/>
              <a:t>Planned workloads : projects underway</a:t>
            </a:r>
            <a:endParaRPr lang="en-ZA" sz="1000" b="0" i="0" dirty="0"/>
          </a:p>
        </p:txBody>
      </p:sp>
      <p:pic>
        <p:nvPicPr>
          <p:cNvPr id="26" name="Picture 25">
            <a:extLst>
              <a:ext uri="{FF2B5EF4-FFF2-40B4-BE49-F238E27FC236}">
                <a16:creationId xmlns:a16="http://schemas.microsoft.com/office/drawing/2014/main" xmlns="" id="{F51C79FF-3246-45C3-98DA-E195B275E1E8}"/>
              </a:ext>
            </a:extLst>
          </p:cNvPr>
          <p:cNvPicPr>
            <a:picLocks noChangeAspect="1"/>
          </p:cNvPicPr>
          <p:nvPr/>
        </p:nvPicPr>
        <p:blipFill>
          <a:blip r:embed="rId8" cstate="print"/>
          <a:stretch>
            <a:fillRect/>
          </a:stretch>
        </p:blipFill>
        <p:spPr>
          <a:xfrm>
            <a:off x="4269967" y="4268312"/>
            <a:ext cx="521644" cy="597724"/>
          </a:xfrm>
          <a:prstGeom prst="rect">
            <a:avLst/>
          </a:prstGeom>
        </p:spPr>
      </p:pic>
      <p:pic>
        <p:nvPicPr>
          <p:cNvPr id="27" name="Picture 26">
            <a:extLst>
              <a:ext uri="{FF2B5EF4-FFF2-40B4-BE49-F238E27FC236}">
                <a16:creationId xmlns:a16="http://schemas.microsoft.com/office/drawing/2014/main" xmlns="" id="{2A89EED8-988D-4696-A566-67B133E0D835}"/>
              </a:ext>
            </a:extLst>
          </p:cNvPr>
          <p:cNvPicPr>
            <a:picLocks noChangeAspect="1"/>
          </p:cNvPicPr>
          <p:nvPr/>
        </p:nvPicPr>
        <p:blipFill>
          <a:blip r:embed="rId9" cstate="print"/>
          <a:stretch>
            <a:fillRect/>
          </a:stretch>
        </p:blipFill>
        <p:spPr>
          <a:xfrm>
            <a:off x="3227567" y="4184097"/>
            <a:ext cx="666580" cy="634978"/>
          </a:xfrm>
          <a:prstGeom prst="rect">
            <a:avLst/>
          </a:prstGeom>
        </p:spPr>
      </p:pic>
      <p:sp>
        <p:nvSpPr>
          <p:cNvPr id="28" name="TextBox 27">
            <a:extLst>
              <a:ext uri="{FF2B5EF4-FFF2-40B4-BE49-F238E27FC236}">
                <a16:creationId xmlns:a16="http://schemas.microsoft.com/office/drawing/2014/main" xmlns="" id="{956AC108-E162-40EA-96B6-B955D6DE15C0}"/>
              </a:ext>
            </a:extLst>
          </p:cNvPr>
          <p:cNvSpPr txBox="1"/>
          <p:nvPr/>
        </p:nvSpPr>
        <p:spPr>
          <a:xfrm>
            <a:off x="2931228" y="4962573"/>
            <a:ext cx="2192132" cy="400110"/>
          </a:xfrm>
          <a:prstGeom prst="rect">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000" i="1" dirty="0">
                <a:solidFill>
                  <a:schemeClr val="bg1"/>
                </a:solidFill>
                <a:latin typeface="Montserrat"/>
              </a:rPr>
              <a:t>Planned for March 2020</a:t>
            </a:r>
          </a:p>
          <a:p>
            <a:pPr algn="ctr"/>
            <a:r>
              <a:rPr lang="en-US" sz="1000" dirty="0">
                <a:solidFill>
                  <a:schemeClr val="bg1"/>
                </a:solidFill>
                <a:latin typeface="Montserrat"/>
              </a:rPr>
              <a:t>Gauteng (IaaS)</a:t>
            </a:r>
            <a:endParaRPr lang="en-ZA" sz="1000" dirty="0">
              <a:solidFill>
                <a:schemeClr val="bg1"/>
              </a:solidFill>
              <a:latin typeface="Montserrat"/>
            </a:endParaRPr>
          </a:p>
        </p:txBody>
      </p:sp>
      <p:sp>
        <p:nvSpPr>
          <p:cNvPr id="4" name="Rectangle 3">
            <a:extLst>
              <a:ext uri="{FF2B5EF4-FFF2-40B4-BE49-F238E27FC236}">
                <a16:creationId xmlns:a16="http://schemas.microsoft.com/office/drawing/2014/main" xmlns="" id="{74A09E8A-07FA-4052-8746-F62258548EAB}"/>
              </a:ext>
            </a:extLst>
          </p:cNvPr>
          <p:cNvSpPr/>
          <p:nvPr/>
        </p:nvSpPr>
        <p:spPr>
          <a:xfrm>
            <a:off x="2854715" y="3805761"/>
            <a:ext cx="2472802" cy="400110"/>
          </a:xfrm>
          <a:prstGeom prst="rect">
            <a:avLst/>
          </a:prstGeom>
        </p:spPr>
        <p:txBody>
          <a:bodyPr wrap="square">
            <a:spAutoFit/>
          </a:bodyPr>
          <a:lstStyle/>
          <a:p>
            <a:pPr algn="ctr"/>
            <a:r>
              <a:rPr lang="en-US" sz="1000" dirty="0">
                <a:solidFill>
                  <a:schemeClr val="accent1">
                    <a:lumMod val="50000"/>
                  </a:schemeClr>
                </a:solidFill>
                <a:latin typeface="Montserrat"/>
              </a:rPr>
              <a:t>Cloudifying the e-Gov Portal and an excess of 100 e-Gov e-Services</a:t>
            </a:r>
          </a:p>
        </p:txBody>
      </p:sp>
      <p:sp>
        <p:nvSpPr>
          <p:cNvPr id="25" name="Rectangle 24">
            <a:extLst>
              <a:ext uri="{FF2B5EF4-FFF2-40B4-BE49-F238E27FC236}">
                <a16:creationId xmlns:a16="http://schemas.microsoft.com/office/drawing/2014/main" xmlns="" id="{DF010B8D-E070-4595-A4B7-08231D35BA56}"/>
              </a:ext>
            </a:extLst>
          </p:cNvPr>
          <p:cNvSpPr/>
          <p:nvPr/>
        </p:nvSpPr>
        <p:spPr>
          <a:xfrm>
            <a:off x="912287" y="549440"/>
            <a:ext cx="4630560" cy="262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Hosting government departments on the cloud infrastructure</a:t>
            </a:r>
            <a:endParaRPr lang="en-ZA" sz="1400" b="1" dirty="0"/>
          </a:p>
        </p:txBody>
      </p:sp>
    </p:spTree>
    <p:extLst>
      <p:ext uri="{BB962C8B-B14F-4D97-AF65-F5344CB8AC3E}">
        <p14:creationId xmlns:p14="http://schemas.microsoft.com/office/powerpoint/2010/main" xmlns="" val="42919108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a:spAutoFit/>
          </a:bodyPr>
          <a:lstStyle/>
          <a:p>
            <a:pPr defTabSz="914400"/>
            <a:r>
              <a:rPr lang="en-ZA" sz="3200" baseline="30000" dirty="0">
                <a:solidFill>
                  <a:schemeClr val="tx2"/>
                </a:solidFill>
                <a:ea typeface="+mn-ea"/>
              </a:rPr>
              <a:t>Action plan to respond to AGSA Findings</a:t>
            </a:r>
          </a:p>
        </p:txBody>
      </p:sp>
      <p:sp>
        <p:nvSpPr>
          <p:cNvPr id="6" name="Content Placeholder 5"/>
          <p:cNvSpPr>
            <a:spLocks noGrp="1"/>
          </p:cNvSpPr>
          <p:nvPr>
            <p:ph idx="1"/>
          </p:nvPr>
        </p:nvSpPr>
        <p:spPr>
          <a:xfrm>
            <a:off x="216000" y="553244"/>
            <a:ext cx="9720000" cy="4680520"/>
          </a:xfrm>
        </p:spPr>
        <p:txBody>
          <a:bodyPr>
            <a:normAutofit/>
          </a:bodyPr>
          <a:lstStyle/>
          <a:p>
            <a:pPr marL="0" lvl="1" indent="0" algn="just" fontAlgn="base">
              <a:buNone/>
            </a:pPr>
            <a:r>
              <a:rPr lang="en-ZA" sz="1400" dirty="0"/>
              <a:t>The AGSA has identified the following stagnant areas and the Agency has embarked on the following interventions to ensure it  moves to a green status</a:t>
            </a:r>
            <a:endParaRPr lang="en-GB" sz="1400" b="1" dirty="0">
              <a:solidFill>
                <a:srgbClr val="0E1B8D"/>
              </a:solidFill>
              <a:latin typeface="+mj-lt"/>
              <a:ea typeface="+mj-ea"/>
              <a:cs typeface="Segoe UI Semibold" panose="020B0702040204020203" pitchFamily="34" charset="0"/>
            </a:endParaRPr>
          </a:p>
          <a:p>
            <a:pPr marL="0" lvl="1" indent="0" algn="just" fontAlgn="base">
              <a:buNone/>
            </a:pPr>
            <a:r>
              <a:rPr lang="en-GB" sz="1400" b="1" dirty="0">
                <a:latin typeface="+mj-lt"/>
                <a:ea typeface="+mj-ea"/>
                <a:cs typeface="Segoe UI Semibold" panose="020B0702040204020203" pitchFamily="34" charset="0"/>
              </a:rPr>
              <a:t>Control environment </a:t>
            </a:r>
          </a:p>
          <a:p>
            <a:pPr marL="0" lvl="1" indent="0" algn="just" fontAlgn="base">
              <a:buNone/>
            </a:pPr>
            <a:r>
              <a:rPr lang="en-GB" sz="1200" dirty="0"/>
              <a:t>The following are the root causes causing SITA not attain clean audit opinion:</a:t>
            </a:r>
          </a:p>
          <a:p>
            <a:pPr marL="285750" lvl="1" indent="-285750" algn="just" fontAlgn="base"/>
            <a:r>
              <a:rPr lang="en-GB" sz="1200" dirty="0"/>
              <a:t>Supply Chain Management division is currently not capacitated to handle procurement requests; resulting in unnecessary customer complaints;</a:t>
            </a:r>
          </a:p>
          <a:p>
            <a:pPr marL="285750" lvl="1" indent="-285750" algn="just" fontAlgn="base"/>
            <a:r>
              <a:rPr lang="en-GB" sz="1200" dirty="0"/>
              <a:t>High tender cancellation rate, resulting in customer complaints or dissatisfaction;</a:t>
            </a:r>
          </a:p>
          <a:p>
            <a:pPr marL="285750" lvl="1" indent="-285750" algn="just" fontAlgn="base"/>
            <a:r>
              <a:rPr lang="en-GB" sz="1200" dirty="0"/>
              <a:t>Procurement process not initiated timely;</a:t>
            </a:r>
          </a:p>
          <a:p>
            <a:pPr marL="285750" lvl="1" indent="-285750" algn="just" fontAlgn="base"/>
            <a:r>
              <a:rPr lang="en-GB" sz="1200" dirty="0"/>
              <a:t>The current Supply Chain Management employees are handling high volume of tenders, resulting in errors that are not detected timely - some of the errors remain undetected resulting in tender cancellations or i</a:t>
            </a:r>
            <a:r>
              <a:rPr lang="en-GB" sz="1200" dirty="0" smtClean="0"/>
              <a:t>rregular </a:t>
            </a:r>
            <a:r>
              <a:rPr lang="en-GB" sz="1200" dirty="0"/>
              <a:t>expenditure;</a:t>
            </a:r>
          </a:p>
          <a:p>
            <a:pPr marL="0" lvl="1" indent="0" algn="just" fontAlgn="base">
              <a:buNone/>
            </a:pPr>
            <a:r>
              <a:rPr lang="en-GB" sz="1400" b="1" dirty="0" smtClean="0">
                <a:latin typeface="+mj-lt"/>
                <a:ea typeface="+mj-ea"/>
                <a:cs typeface="Segoe UI Semibold" panose="020B0702040204020203" pitchFamily="34" charset="0"/>
              </a:rPr>
              <a:t>Management </a:t>
            </a:r>
            <a:r>
              <a:rPr lang="en-GB" sz="1400" b="1" dirty="0">
                <a:latin typeface="+mj-lt"/>
                <a:ea typeface="+mj-ea"/>
                <a:cs typeface="Segoe UI Semibold" panose="020B0702040204020203" pitchFamily="34" charset="0"/>
              </a:rPr>
              <a:t>focal points or action plan to address audit challenges</a:t>
            </a:r>
            <a:endParaRPr lang="en-ZA" sz="1400" b="1" dirty="0">
              <a:latin typeface="+mj-lt"/>
              <a:ea typeface="+mj-ea"/>
              <a:cs typeface="Segoe UI Semibold" panose="020B0702040204020203" pitchFamily="34" charset="0"/>
            </a:endParaRPr>
          </a:p>
          <a:p>
            <a:pPr marL="0" lvl="1" indent="0" algn="just" fontAlgn="base">
              <a:buNone/>
            </a:pPr>
            <a:r>
              <a:rPr lang="en-GB" sz="1200" dirty="0"/>
              <a:t>SITA implemented </a:t>
            </a:r>
            <a:r>
              <a:rPr lang="en-GB" sz="1200" dirty="0" smtClean="0"/>
              <a:t>the following action </a:t>
            </a:r>
            <a:r>
              <a:rPr lang="en-GB" sz="1200" dirty="0"/>
              <a:t>plan to improve SITA audit outcomes:</a:t>
            </a:r>
          </a:p>
          <a:p>
            <a:pPr marL="171450" lvl="1" indent="-171450" algn="just" fontAlgn="base"/>
            <a:r>
              <a:rPr lang="en-GB" sz="1200" dirty="0"/>
              <a:t>Management team developed an action plan to address control deficiencies noted by AGSA and Internal Audit team;</a:t>
            </a:r>
          </a:p>
          <a:p>
            <a:pPr marL="171450" lvl="1" indent="-171450" algn="just" fontAlgn="base"/>
            <a:r>
              <a:rPr lang="en-GB" sz="1200" dirty="0"/>
              <a:t>The Action plan and follow-up of audit findings is independently monitored by SITA Internal Audit monthly and reported to EXCO monthly and </a:t>
            </a:r>
            <a:r>
              <a:rPr lang="en-GB" sz="1200" dirty="0" smtClean="0"/>
              <a:t>the </a:t>
            </a:r>
            <a:r>
              <a:rPr lang="en-GB" sz="1200" dirty="0"/>
              <a:t>Board </a:t>
            </a:r>
            <a:r>
              <a:rPr lang="en-GB" sz="1200" dirty="0" smtClean="0"/>
              <a:t>quarterly</a:t>
            </a:r>
            <a:r>
              <a:rPr lang="en-GB" sz="1200" dirty="0"/>
              <a:t>;</a:t>
            </a:r>
          </a:p>
          <a:p>
            <a:pPr marL="171450" lvl="1" indent="-171450" algn="just" fontAlgn="base"/>
            <a:r>
              <a:rPr lang="en-GB" sz="1200" dirty="0"/>
              <a:t>SITA Internal Audit conducted a workshop </a:t>
            </a:r>
            <a:r>
              <a:rPr lang="en-GB" sz="1200" dirty="0" smtClean="0"/>
              <a:t>on </a:t>
            </a:r>
            <a:r>
              <a:rPr lang="en-GB" sz="1200" dirty="0"/>
              <a:t>AGSA management report with all </a:t>
            </a:r>
            <a:r>
              <a:rPr lang="en-GB" sz="1200" dirty="0" smtClean="0"/>
              <a:t>managers </a:t>
            </a:r>
            <a:r>
              <a:rPr lang="en-GB" sz="1200" dirty="0"/>
              <a:t>to ensure that managers understand the findings;</a:t>
            </a:r>
          </a:p>
          <a:p>
            <a:pPr marL="171450" lvl="1" indent="-171450" algn="just" fontAlgn="base"/>
            <a:r>
              <a:rPr lang="en-GB" sz="1200" dirty="0"/>
              <a:t>Audit, Risk and Compliance Committee, SITA Internal audit and management team to review a</a:t>
            </a:r>
            <a:r>
              <a:rPr lang="en-GB" sz="1200" dirty="0" smtClean="0"/>
              <a:t>nnual financial </a:t>
            </a:r>
            <a:r>
              <a:rPr lang="en-GB" sz="1200" dirty="0"/>
              <a:t>statement and performance </a:t>
            </a:r>
            <a:r>
              <a:rPr lang="en-GB" sz="1200" dirty="0" smtClean="0"/>
              <a:t>reports </a:t>
            </a:r>
            <a:r>
              <a:rPr lang="en-GB" sz="1200" dirty="0"/>
              <a:t>before submitting </a:t>
            </a:r>
            <a:r>
              <a:rPr lang="en-GB" sz="1200" dirty="0" smtClean="0"/>
              <a:t>them </a:t>
            </a:r>
            <a:r>
              <a:rPr lang="en-GB" sz="1200" dirty="0"/>
              <a:t>for </a:t>
            </a:r>
            <a:r>
              <a:rPr lang="en-GB" sz="1200" dirty="0" smtClean="0"/>
              <a:t>audit;</a:t>
            </a:r>
            <a:endParaRPr lang="en-GB" sz="1200" dirty="0"/>
          </a:p>
          <a:p>
            <a:pPr marL="171450" lvl="1" indent="-171450" algn="just" fontAlgn="base"/>
            <a:r>
              <a:rPr lang="en-GB" sz="1200" dirty="0"/>
              <a:t>SITA reports the progress made on implementation plan to the </a:t>
            </a:r>
            <a:r>
              <a:rPr lang="en-GB" sz="1200" dirty="0" smtClean="0"/>
              <a:t>DTPS </a:t>
            </a:r>
            <a:r>
              <a:rPr lang="en-GB" sz="1200" dirty="0"/>
              <a:t>monitoring department for oversight role.</a:t>
            </a:r>
          </a:p>
          <a:p>
            <a:pPr marL="0" lvl="1" indent="0" algn="just" fontAlgn="base">
              <a:buNone/>
            </a:pPr>
            <a:endParaRPr lang="en-GB" sz="1200" dirty="0"/>
          </a:p>
          <a:p>
            <a:pPr marL="171450" lvl="1" indent="-171450" algn="just" fontAlgn="base"/>
            <a:endParaRPr lang="en-GB" sz="1200" dirty="0">
              <a:solidFill>
                <a:srgbClr val="FF0000"/>
              </a:solidFill>
            </a:endParaRPr>
          </a:p>
        </p:txBody>
      </p:sp>
    </p:spTree>
    <p:extLst>
      <p:ext uri="{BB962C8B-B14F-4D97-AF65-F5344CB8AC3E}">
        <p14:creationId xmlns:p14="http://schemas.microsoft.com/office/powerpoint/2010/main" xmlns="" val="2255944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472" y="375692"/>
            <a:ext cx="9720000" cy="480053"/>
          </a:xfrm>
        </p:spPr>
        <p:txBody>
          <a:bodyPr wrap="square">
            <a:spAutoFit/>
          </a:bodyPr>
          <a:lstStyle/>
          <a:p>
            <a:pPr defTabSz="914400"/>
            <a:r>
              <a:rPr lang="en-ZA" sz="3200" baseline="30000" dirty="0">
                <a:solidFill>
                  <a:schemeClr val="tx2"/>
                </a:solidFill>
                <a:ea typeface="+mn-ea"/>
              </a:rPr>
              <a:t>Why do we exist?</a:t>
            </a:r>
            <a:endParaRPr lang="en-US" sz="3200" baseline="30000" dirty="0">
              <a:solidFill>
                <a:schemeClr val="tx2"/>
              </a:solidFill>
              <a:ea typeface="+mn-ea"/>
            </a:endParaRPr>
          </a:p>
        </p:txBody>
      </p:sp>
      <p:sp>
        <p:nvSpPr>
          <p:cNvPr id="7" name="Oval 6"/>
          <p:cNvSpPr/>
          <p:nvPr/>
        </p:nvSpPr>
        <p:spPr>
          <a:xfrm>
            <a:off x="50799" y="1943100"/>
            <a:ext cx="1981200" cy="1828800"/>
          </a:xfrm>
          <a:prstGeom prst="ellipse">
            <a:avLst/>
          </a:prstGeom>
          <a:solidFill>
            <a:srgbClr val="00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400" b="1" u="sng" dirty="0"/>
              <a:t>Mandate</a:t>
            </a:r>
          </a:p>
          <a:p>
            <a:pPr algn="ctr"/>
            <a:r>
              <a:rPr lang="en-US" sz="1400" b="1" dirty="0"/>
              <a:t>SITA Amendment Act (Act 38 of 2002)</a:t>
            </a:r>
          </a:p>
          <a:p>
            <a:pPr algn="ctr"/>
            <a:endParaRPr lang="en-US" sz="1400" dirty="0"/>
          </a:p>
        </p:txBody>
      </p:sp>
      <p:sp>
        <p:nvSpPr>
          <p:cNvPr id="8" name="Rectangle 7"/>
          <p:cNvSpPr/>
          <p:nvPr/>
        </p:nvSpPr>
        <p:spPr>
          <a:xfrm>
            <a:off x="2565400" y="1333500"/>
            <a:ext cx="3221201" cy="1371600"/>
          </a:xfrm>
          <a:prstGeom prst="rect">
            <a:avLst/>
          </a:prstGeom>
          <a:solidFill>
            <a:srgbClr val="00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dirty="0">
                <a:cs typeface="Arial" pitchFamily="34" charset="0"/>
              </a:rPr>
              <a:t>to </a:t>
            </a:r>
            <a:r>
              <a:rPr lang="en-GB" sz="1400" b="1" dirty="0">
                <a:cs typeface="Arial" pitchFamily="34" charset="0"/>
              </a:rPr>
              <a:t>improve service delivery </a:t>
            </a:r>
            <a:r>
              <a:rPr lang="en-GB" sz="1400" dirty="0">
                <a:cs typeface="Arial" pitchFamily="34" charset="0"/>
              </a:rPr>
              <a:t>to the public through the </a:t>
            </a:r>
            <a:r>
              <a:rPr lang="en-GB" sz="1400" b="1" dirty="0">
                <a:cs typeface="Arial" pitchFamily="34" charset="0"/>
              </a:rPr>
              <a:t>provision of information technology, information systems and related services</a:t>
            </a:r>
            <a:r>
              <a:rPr lang="en-GB" sz="1400" dirty="0">
                <a:cs typeface="Arial" pitchFamily="34" charset="0"/>
              </a:rPr>
              <a:t> in a maintained information systems </a:t>
            </a:r>
            <a:r>
              <a:rPr lang="en-GB" sz="1400" b="1" dirty="0">
                <a:cs typeface="Arial" pitchFamily="34" charset="0"/>
              </a:rPr>
              <a:t>security</a:t>
            </a:r>
            <a:r>
              <a:rPr lang="en-GB" sz="1400" dirty="0">
                <a:cs typeface="Arial" pitchFamily="34" charset="0"/>
              </a:rPr>
              <a:t> environment to departments and public bodies</a:t>
            </a:r>
            <a:endParaRPr lang="en-US" sz="1400" dirty="0"/>
          </a:p>
        </p:txBody>
      </p:sp>
      <p:sp>
        <p:nvSpPr>
          <p:cNvPr id="6" name="Rectangle 5"/>
          <p:cNvSpPr/>
          <p:nvPr/>
        </p:nvSpPr>
        <p:spPr>
          <a:xfrm>
            <a:off x="2565400" y="3314700"/>
            <a:ext cx="3221200" cy="1219200"/>
          </a:xfrm>
          <a:prstGeom prst="rect">
            <a:avLst/>
          </a:prstGeom>
          <a:solidFill>
            <a:srgbClr val="00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dirty="0">
                <a:cs typeface="Arial" pitchFamily="34" charset="0"/>
              </a:rPr>
              <a:t>to </a:t>
            </a:r>
            <a:r>
              <a:rPr lang="en-GB" sz="1400" b="1" dirty="0">
                <a:cs typeface="Arial" pitchFamily="34" charset="0"/>
              </a:rPr>
              <a:t>promote the efficiency </a:t>
            </a:r>
            <a:r>
              <a:rPr lang="en-GB" sz="1400" dirty="0">
                <a:cs typeface="Arial" pitchFamily="34" charset="0"/>
              </a:rPr>
              <a:t>of departments and public bodies through the use of information technology</a:t>
            </a:r>
            <a:endParaRPr lang="en-US" sz="1400" dirty="0"/>
          </a:p>
        </p:txBody>
      </p:sp>
      <p:cxnSp>
        <p:nvCxnSpPr>
          <p:cNvPr id="10" name="Elbow Connector 9"/>
          <p:cNvCxnSpPr>
            <a:stCxn id="7" idx="6"/>
            <a:endCxn id="8" idx="1"/>
          </p:cNvCxnSpPr>
          <p:nvPr/>
        </p:nvCxnSpPr>
        <p:spPr>
          <a:xfrm flipV="1">
            <a:off x="2031999" y="2019300"/>
            <a:ext cx="533401" cy="838200"/>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7" idx="6"/>
            <a:endCxn id="6" idx="1"/>
          </p:cNvCxnSpPr>
          <p:nvPr/>
        </p:nvCxnSpPr>
        <p:spPr>
          <a:xfrm>
            <a:off x="2031999" y="2857500"/>
            <a:ext cx="533401" cy="1066800"/>
          </a:xfrm>
          <a:prstGeom prst="bentConnector3">
            <a:avLst/>
          </a:prstGeom>
          <a:ln w="127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16104" y="985292"/>
            <a:ext cx="3744416" cy="4185761"/>
          </a:xfrm>
          <a:prstGeom prst="rect">
            <a:avLst/>
          </a:prstGeom>
          <a:noFill/>
        </p:spPr>
        <p:txBody>
          <a:bodyPr wrap="square" rtlCol="0">
            <a:spAutoFit/>
          </a:bodyPr>
          <a:lstStyle/>
          <a:p>
            <a:pPr marL="285750" indent="-285750" algn="just">
              <a:buFont typeface="Wingdings" panose="05000000000000000000" pitchFamily="2" charset="2"/>
              <a:buChar char="§"/>
            </a:pPr>
            <a:r>
              <a:rPr lang="en-ZA" sz="1400" dirty="0"/>
              <a:t>SITA views </a:t>
            </a:r>
            <a:r>
              <a:rPr lang="en-ZA" sz="1400" dirty="0" smtClean="0"/>
              <a:t>Information Communication Technology (ICT’s) </a:t>
            </a:r>
            <a:r>
              <a:rPr lang="en-ZA" sz="1400" dirty="0"/>
              <a:t>as a national socio-economic game changer</a:t>
            </a:r>
          </a:p>
          <a:p>
            <a:pPr marL="285750" indent="-285750" algn="just">
              <a:buFont typeface="Wingdings" panose="05000000000000000000" pitchFamily="2" charset="2"/>
              <a:buChar char="§"/>
            </a:pPr>
            <a:endParaRPr lang="en-ZA" sz="1400" dirty="0"/>
          </a:p>
          <a:p>
            <a:pPr marL="285750" indent="-285750" algn="just">
              <a:buFont typeface="Wingdings" panose="05000000000000000000" pitchFamily="2" charset="2"/>
              <a:buChar char="§"/>
            </a:pPr>
            <a:r>
              <a:rPr lang="en-ZA" sz="1400" dirty="0"/>
              <a:t>SITA’s ICT investment must be equated with growth impact and citizen satisfaction</a:t>
            </a:r>
          </a:p>
          <a:p>
            <a:pPr marL="285750" indent="-285750" algn="just">
              <a:buFont typeface="Wingdings" panose="05000000000000000000" pitchFamily="2" charset="2"/>
              <a:buChar char="§"/>
            </a:pPr>
            <a:endParaRPr lang="en-ZA" sz="1400" dirty="0"/>
          </a:p>
          <a:p>
            <a:pPr marL="285750" indent="-285750" algn="just">
              <a:buFont typeface="Wingdings" panose="05000000000000000000" pitchFamily="2" charset="2"/>
              <a:buChar char="§"/>
            </a:pPr>
            <a:r>
              <a:rPr lang="en-ZA" sz="1400" dirty="0"/>
              <a:t>SITA’s value proposition should ensure that it drives the progress of a connected government</a:t>
            </a:r>
          </a:p>
          <a:p>
            <a:pPr marL="285750" indent="-285750" algn="just">
              <a:buFont typeface="Wingdings" panose="05000000000000000000" pitchFamily="2" charset="2"/>
              <a:buChar char="§"/>
            </a:pPr>
            <a:endParaRPr lang="en-ZA" sz="1400" dirty="0"/>
          </a:p>
          <a:p>
            <a:pPr marL="285750" indent="-285750" algn="just">
              <a:buFont typeface="Wingdings" panose="05000000000000000000" pitchFamily="2" charset="2"/>
              <a:buChar char="§"/>
            </a:pPr>
            <a:r>
              <a:rPr lang="en-ZA" sz="1400" dirty="0"/>
              <a:t>SITA’s value proposition should support government with secure and well-maintained IT infrastructure</a:t>
            </a:r>
          </a:p>
          <a:p>
            <a:pPr marL="285750" indent="-285750" algn="just">
              <a:buFont typeface="Wingdings" panose="05000000000000000000" pitchFamily="2" charset="2"/>
              <a:buChar char="§"/>
            </a:pPr>
            <a:endParaRPr lang="en-ZA" sz="1400" dirty="0"/>
          </a:p>
          <a:p>
            <a:pPr marL="285750" indent="-285750" algn="just">
              <a:buFont typeface="Wingdings" panose="05000000000000000000" pitchFamily="2" charset="2"/>
              <a:buChar char="§"/>
            </a:pPr>
            <a:r>
              <a:rPr lang="en-ZA" sz="1400" dirty="0"/>
              <a:t>SITA’s outputs and outcomes should be measured through quantifiable public service delivery interventions</a:t>
            </a:r>
            <a:endParaRPr lang="en-US" sz="1400" dirty="0"/>
          </a:p>
          <a:p>
            <a:pPr marL="285750" indent="-285750" algn="just">
              <a:buFont typeface="Wingdings" panose="05000000000000000000" pitchFamily="2" charset="2"/>
              <a:buChar char="§"/>
            </a:pPr>
            <a:endParaRPr lang="en-US" sz="1400" dirty="0"/>
          </a:p>
        </p:txBody>
      </p:sp>
    </p:spTree>
    <p:extLst>
      <p:ext uri="{BB962C8B-B14F-4D97-AF65-F5344CB8AC3E}">
        <p14:creationId xmlns:p14="http://schemas.microsoft.com/office/powerpoint/2010/main" xmlns="" val="32504592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157201"/>
            <a:ext cx="9720000" cy="684075"/>
          </a:xfrm>
        </p:spPr>
        <p:txBody>
          <a:bodyPr wrap="square">
            <a:spAutoFit/>
          </a:bodyPr>
          <a:lstStyle/>
          <a:p>
            <a:pPr defTabSz="914400"/>
            <a:r>
              <a:rPr lang="en-ZA" sz="3200" baseline="30000" dirty="0">
                <a:solidFill>
                  <a:schemeClr val="tx2"/>
                </a:solidFill>
                <a:ea typeface="+mn-ea"/>
              </a:rPr>
              <a:t>Action plan on AGSA Findings</a:t>
            </a:r>
          </a:p>
        </p:txBody>
      </p:sp>
      <p:sp>
        <p:nvSpPr>
          <p:cNvPr id="3" name="Content Placeholder 2"/>
          <p:cNvSpPr>
            <a:spLocks noGrp="1"/>
          </p:cNvSpPr>
          <p:nvPr>
            <p:ph idx="1"/>
          </p:nvPr>
        </p:nvSpPr>
        <p:spPr>
          <a:xfrm>
            <a:off x="183456" y="655255"/>
            <a:ext cx="9720000" cy="4404490"/>
          </a:xfrm>
        </p:spPr>
        <p:txBody>
          <a:bodyPr>
            <a:normAutofit/>
          </a:bodyPr>
          <a:lstStyle/>
          <a:p>
            <a:pPr marL="0" lvl="0" indent="0">
              <a:buNone/>
            </a:pPr>
            <a:r>
              <a:rPr lang="en-ZA" sz="1700" dirty="0"/>
              <a:t>SITA is implementing its management action plan to address control deficiencies noted by AGSA as per AG management report for the 2018/19 financial year.  As at November 2019, 47 out of 72 findings remain open:</a:t>
            </a:r>
          </a:p>
          <a:p>
            <a:pPr marL="627063" lvl="0" indent="0" algn="just">
              <a:buNone/>
            </a:pPr>
            <a:endParaRPr lang="en-ZA" sz="600" dirty="0"/>
          </a:p>
          <a:p>
            <a:pPr marL="627063" indent="-361950">
              <a:buFont typeface="Wingdings" panose="05000000000000000000" pitchFamily="2" charset="2"/>
              <a:buChar char="§"/>
            </a:pPr>
            <a:r>
              <a:rPr lang="en-ZA" sz="1400" dirty="0"/>
              <a:t>Supply Chain Management (SCM)</a:t>
            </a:r>
            <a:endParaRPr lang="en-ZA" sz="1400" b="1" dirty="0"/>
          </a:p>
          <a:p>
            <a:pPr marL="912813" indent="-285750" algn="just">
              <a:buFont typeface="Wingdings" panose="05000000000000000000" pitchFamily="2" charset="2"/>
              <a:buChar char="§"/>
            </a:pPr>
            <a:r>
              <a:rPr lang="en-ZA" sz="1400" dirty="0" smtClean="0"/>
              <a:t>Supply </a:t>
            </a:r>
            <a:r>
              <a:rPr lang="en-ZA" sz="1400" dirty="0"/>
              <a:t>Chain Management is on SITA stabilisation Programme to capacitate </a:t>
            </a:r>
            <a:r>
              <a:rPr lang="en-ZA" sz="1400" dirty="0" smtClean="0"/>
              <a:t>the </a:t>
            </a:r>
            <a:r>
              <a:rPr lang="en-ZA" sz="1400" dirty="0"/>
              <a:t>Supply Chain Management division. </a:t>
            </a:r>
            <a:r>
              <a:rPr lang="en-ZA" sz="1400" dirty="0" smtClean="0"/>
              <a:t>The board members and management team are also working on an alternative plan to resolve Supply Chain Management capacity issues;</a:t>
            </a:r>
            <a:endParaRPr lang="en-ZA" sz="1400" dirty="0"/>
          </a:p>
          <a:p>
            <a:pPr marL="912813" indent="-285750" algn="just">
              <a:spcAft>
                <a:spcPts val="0"/>
              </a:spcAft>
              <a:buFont typeface="Wingdings" panose="05000000000000000000" pitchFamily="2" charset="2"/>
              <a:buChar char="§"/>
            </a:pPr>
            <a:r>
              <a:rPr lang="en-ZA" sz="1400" dirty="0"/>
              <a:t>Oracle ERP module project is in progress to automate contract management activities; this will ensure effective and efficient contract management and procurement process.</a:t>
            </a:r>
          </a:p>
          <a:p>
            <a:pPr marL="912813" indent="-285750" algn="just">
              <a:spcAft>
                <a:spcPts val="0"/>
              </a:spcAft>
              <a:buFont typeface="Wingdings" panose="05000000000000000000" pitchFamily="2" charset="2"/>
              <a:buChar char="§"/>
            </a:pPr>
            <a:r>
              <a:rPr lang="en-ZA" sz="1400" dirty="0"/>
              <a:t>Furthermore, as an interim measure the Line of Business timely updates Supply Chain Management regarding suppliers’ contracts that are about to expire</a:t>
            </a:r>
            <a:r>
              <a:rPr lang="en-ZA" sz="1400" dirty="0" smtClean="0"/>
              <a:t>.</a:t>
            </a:r>
            <a:endParaRPr lang="en-ZA" sz="1400" dirty="0"/>
          </a:p>
          <a:p>
            <a:pPr marL="912813" indent="-285750" algn="just">
              <a:buFont typeface="Wingdings" panose="05000000000000000000" pitchFamily="2" charset="2"/>
              <a:buChar char="§"/>
            </a:pPr>
            <a:r>
              <a:rPr lang="en-ZA" sz="1400" dirty="0"/>
              <a:t>SITA has improved </a:t>
            </a:r>
            <a:r>
              <a:rPr lang="en-ZA" sz="1400" dirty="0" smtClean="0"/>
              <a:t>document </a:t>
            </a:r>
            <a:r>
              <a:rPr lang="en-ZA" sz="1400" dirty="0"/>
              <a:t>management process, including scanning of the document and ensuring that the Individual p</a:t>
            </a:r>
            <a:r>
              <a:rPr lang="en-ZA" sz="1400" dirty="0" smtClean="0"/>
              <a:t>erformance </a:t>
            </a:r>
            <a:r>
              <a:rPr lang="en-ZA" sz="1400" dirty="0"/>
              <a:t>c</a:t>
            </a:r>
            <a:r>
              <a:rPr lang="en-ZA" sz="1400" dirty="0" smtClean="0"/>
              <a:t>ontracts </a:t>
            </a:r>
            <a:r>
              <a:rPr lang="en-ZA" sz="1400" dirty="0"/>
              <a:t>of the Specialists / Buyers include document management process.</a:t>
            </a:r>
          </a:p>
          <a:p>
            <a:pPr marL="912813" indent="-285750" algn="just">
              <a:buFont typeface="Wingdings" panose="05000000000000000000" pitchFamily="2" charset="2"/>
              <a:buChar char="§"/>
            </a:pPr>
            <a:r>
              <a:rPr lang="en-ZA" sz="1400" dirty="0"/>
              <a:t>SCM </a:t>
            </a:r>
            <a:r>
              <a:rPr lang="en-ZA" sz="1400" dirty="0" smtClean="0"/>
              <a:t>Managers </a:t>
            </a:r>
            <a:r>
              <a:rPr lang="en-ZA" sz="1400" dirty="0"/>
              <a:t>verify completeness of the files. The last stage to verify completeness of the master file will be at the time when the bid document is sent to Document Centre. </a:t>
            </a:r>
            <a:endParaRPr lang="en-ZA" sz="1700" dirty="0"/>
          </a:p>
          <a:p>
            <a:pPr marL="912813" indent="-285750" algn="just">
              <a:buFont typeface="Wingdings" panose="05000000000000000000" pitchFamily="2" charset="2"/>
              <a:buChar char="§"/>
            </a:pPr>
            <a:endParaRPr lang="en-ZA" sz="1700" dirty="0"/>
          </a:p>
          <a:p>
            <a:pPr lvl="0">
              <a:buFont typeface="Wingdings" panose="05000000000000000000" pitchFamily="2" charset="2"/>
              <a:buChar char="§"/>
            </a:pPr>
            <a:endParaRPr lang="en-ZA" sz="1700" dirty="0"/>
          </a:p>
          <a:p>
            <a:pPr lvl="0">
              <a:buFont typeface="Wingdings" panose="05000000000000000000" pitchFamily="2" charset="2"/>
              <a:buChar char="§"/>
            </a:pPr>
            <a:endParaRPr lang="en-ZA" sz="1700" dirty="0"/>
          </a:p>
        </p:txBody>
      </p:sp>
    </p:spTree>
    <p:extLst>
      <p:ext uri="{BB962C8B-B14F-4D97-AF65-F5344CB8AC3E}">
        <p14:creationId xmlns:p14="http://schemas.microsoft.com/office/powerpoint/2010/main" xmlns="" val="19881543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157201"/>
            <a:ext cx="9720000" cy="684075"/>
          </a:xfrm>
        </p:spPr>
        <p:txBody>
          <a:bodyPr wrap="square">
            <a:spAutoFit/>
          </a:bodyPr>
          <a:lstStyle/>
          <a:p>
            <a:pPr defTabSz="914400"/>
            <a:r>
              <a:rPr lang="en-ZA" sz="3200" baseline="30000" dirty="0">
                <a:solidFill>
                  <a:schemeClr val="tx2"/>
                </a:solidFill>
                <a:ea typeface="+mn-ea"/>
              </a:rPr>
              <a:t>Action plan on AGSA Findings</a:t>
            </a:r>
          </a:p>
        </p:txBody>
      </p:sp>
      <p:sp>
        <p:nvSpPr>
          <p:cNvPr id="3" name="Content Placeholder 2"/>
          <p:cNvSpPr>
            <a:spLocks noGrp="1"/>
          </p:cNvSpPr>
          <p:nvPr>
            <p:ph idx="1"/>
          </p:nvPr>
        </p:nvSpPr>
        <p:spPr/>
        <p:txBody>
          <a:bodyPr>
            <a:normAutofit/>
          </a:bodyPr>
          <a:lstStyle/>
          <a:p>
            <a:pPr marL="627063" indent="-361950">
              <a:buFont typeface="Wingdings" panose="05000000000000000000" pitchFamily="2" charset="2"/>
              <a:buChar char="§"/>
            </a:pPr>
            <a:r>
              <a:rPr lang="en-ZA" sz="1400" dirty="0"/>
              <a:t>Governance and Administration </a:t>
            </a:r>
          </a:p>
          <a:p>
            <a:pPr marL="912813" indent="-285750">
              <a:buFont typeface="Wingdings" panose="05000000000000000000" pitchFamily="2" charset="2"/>
              <a:buChar char="§"/>
            </a:pPr>
            <a:r>
              <a:rPr lang="en-ZA" sz="1300" dirty="0"/>
              <a:t>The manual and automated declaration of interest forms will be updated and aligned to the current Declaration of Interest (</a:t>
            </a:r>
            <a:r>
              <a:rPr lang="en-ZA" sz="1300" dirty="0" err="1"/>
              <a:t>DoI</a:t>
            </a:r>
            <a:r>
              <a:rPr lang="en-ZA" sz="1300" dirty="0"/>
              <a:t>) Policy </a:t>
            </a:r>
            <a:r>
              <a:rPr lang="en-ZA" sz="1300" dirty="0" smtClean="0"/>
              <a:t>for the board members </a:t>
            </a:r>
            <a:r>
              <a:rPr lang="en-ZA" sz="1300" dirty="0"/>
              <a:t>and employees. </a:t>
            </a:r>
          </a:p>
          <a:p>
            <a:pPr marL="912813" indent="-285750">
              <a:buFont typeface="Wingdings" panose="05000000000000000000" pitchFamily="2" charset="2"/>
              <a:buChar char="§"/>
            </a:pPr>
            <a:r>
              <a:rPr lang="en-ZA" sz="1300" dirty="0"/>
              <a:t>SITA to develop a register tracking all policies and procedures of SITA by December 2019</a:t>
            </a:r>
          </a:p>
          <a:p>
            <a:pPr marL="912813" indent="-285750">
              <a:buFont typeface="Wingdings" panose="05000000000000000000" pitchFamily="2" charset="2"/>
              <a:buChar char="§"/>
            </a:pPr>
            <a:r>
              <a:rPr lang="en-GB" sz="1300" dirty="0"/>
              <a:t>SITA currently reports quarterly to the DTPS where AG findings are reported and discussed. Best practices are shared by the DTPS representatives. However as indicated by AG if SITA addresses the SCM issues we can move or achieve clean audit report.  </a:t>
            </a:r>
            <a:endParaRPr lang="en-ZA" sz="1300" dirty="0"/>
          </a:p>
          <a:p>
            <a:pPr marL="627063" indent="-361950">
              <a:buFont typeface="Wingdings" panose="05000000000000000000" pitchFamily="2" charset="2"/>
              <a:buChar char="§"/>
            </a:pPr>
            <a:r>
              <a:rPr lang="en-ZA" sz="1400" dirty="0"/>
              <a:t>Hosting &amp; Secure Operation and Network &amp; Service Management</a:t>
            </a:r>
          </a:p>
          <a:p>
            <a:pPr marL="912813" indent="-285750" algn="just">
              <a:buFont typeface="Wingdings" panose="05000000000000000000" pitchFamily="2" charset="2"/>
              <a:buChar char="§"/>
            </a:pPr>
            <a:r>
              <a:rPr lang="en-ZA" sz="1300" dirty="0"/>
              <a:t>IT Service Continuity - Review of the Disaster Recovery Plan (DRP) to address the Disaster Recovery deficiencies noted by AG is in progress . This being done in collaboration with the cloud service provider.</a:t>
            </a:r>
          </a:p>
          <a:p>
            <a:pPr marL="912813" indent="-285750" algn="just">
              <a:buFont typeface="Wingdings" panose="05000000000000000000" pitchFamily="2" charset="2"/>
              <a:buChar char="§"/>
            </a:pPr>
            <a:r>
              <a:rPr lang="en-ZA" sz="1300" dirty="0"/>
              <a:t>IT Systems- an implementation plan is on track to address findings relating to IT s</a:t>
            </a:r>
            <a:r>
              <a:rPr lang="en-ZA" sz="1300" dirty="0" smtClean="0"/>
              <a:t>ecurity management</a:t>
            </a:r>
            <a:r>
              <a:rPr lang="en-ZA" sz="1300" dirty="0"/>
              <a:t>, p</a:t>
            </a:r>
            <a:r>
              <a:rPr lang="en-ZA" sz="1300" dirty="0" smtClean="0"/>
              <a:t>atch </a:t>
            </a:r>
            <a:r>
              <a:rPr lang="en-ZA" sz="1300" dirty="0"/>
              <a:t>m</a:t>
            </a:r>
            <a:r>
              <a:rPr lang="en-ZA" sz="1300" dirty="0" smtClean="0"/>
              <a:t>anagement</a:t>
            </a:r>
            <a:r>
              <a:rPr lang="en-ZA" sz="1300" dirty="0"/>
              <a:t>; c</a:t>
            </a:r>
            <a:r>
              <a:rPr lang="en-ZA" sz="1300" dirty="0" smtClean="0"/>
              <a:t>hange management  </a:t>
            </a:r>
            <a:r>
              <a:rPr lang="en-ZA" sz="1300" dirty="0"/>
              <a:t>and other ICT governance;</a:t>
            </a:r>
          </a:p>
          <a:p>
            <a:pPr marL="912813" indent="-285750" algn="just">
              <a:buFont typeface="Wingdings" panose="05000000000000000000" pitchFamily="2" charset="2"/>
              <a:buChar char="§"/>
            </a:pPr>
            <a:r>
              <a:rPr lang="en-ZA" sz="1300" dirty="0"/>
              <a:t>ICT risk register is kept up to date with the acceptable patch related risks and the reasons for not patching specific systems; </a:t>
            </a:r>
          </a:p>
          <a:p>
            <a:pPr marL="912813" indent="-285750">
              <a:buFont typeface="Wingdings" panose="05000000000000000000" pitchFamily="2" charset="2"/>
              <a:buChar char="§"/>
            </a:pPr>
            <a:endParaRPr lang="en-ZA" sz="1400" dirty="0"/>
          </a:p>
          <a:p>
            <a:pPr marL="912813" lvl="0" indent="-285750">
              <a:buFont typeface="Wingdings" panose="05000000000000000000" pitchFamily="2" charset="2"/>
              <a:buChar char="§"/>
            </a:pPr>
            <a:endParaRPr lang="en-ZA" sz="1400" dirty="0"/>
          </a:p>
          <a:p>
            <a:pPr lvl="0">
              <a:buFont typeface="Wingdings" panose="05000000000000000000" pitchFamily="2" charset="2"/>
              <a:buChar char="§"/>
            </a:pPr>
            <a:endParaRPr lang="en-ZA" sz="1400" dirty="0"/>
          </a:p>
          <a:p>
            <a:pPr marL="912813" lvl="0" indent="-285750">
              <a:buFont typeface="Wingdings" panose="05000000000000000000" pitchFamily="2" charset="2"/>
              <a:buChar char="§"/>
            </a:pPr>
            <a:endParaRPr lang="en-ZA" sz="1400" dirty="0"/>
          </a:p>
          <a:p>
            <a:pPr marL="627063" indent="-361950">
              <a:buFont typeface="Wingdings" panose="05000000000000000000" pitchFamily="2" charset="2"/>
              <a:buChar char="§"/>
            </a:pPr>
            <a:endParaRPr lang="en-ZA" sz="1400" dirty="0"/>
          </a:p>
          <a:p>
            <a:pPr marL="893763" indent="-808038" algn="just">
              <a:buFont typeface="Wingdings" panose="05000000000000000000" pitchFamily="2" charset="2"/>
              <a:buChar char="§"/>
            </a:pPr>
            <a:endParaRPr lang="en-ZA" sz="1400" dirty="0"/>
          </a:p>
          <a:p>
            <a:pPr marL="912813" indent="-285750" algn="just">
              <a:buFont typeface="Wingdings" panose="05000000000000000000" pitchFamily="2" charset="2"/>
              <a:buChar char="§"/>
            </a:pPr>
            <a:endParaRPr lang="en-ZA" sz="1400" dirty="0"/>
          </a:p>
          <a:p>
            <a:pPr lvl="0">
              <a:buFont typeface="Wingdings" panose="05000000000000000000" pitchFamily="2" charset="2"/>
              <a:buChar char="§"/>
            </a:pPr>
            <a:endParaRPr lang="en-ZA" sz="1400" dirty="0"/>
          </a:p>
          <a:p>
            <a:pPr lvl="0">
              <a:buFont typeface="Wingdings" panose="05000000000000000000" pitchFamily="2" charset="2"/>
              <a:buChar char="§"/>
            </a:pPr>
            <a:endParaRPr lang="en-ZA" sz="1400" dirty="0"/>
          </a:p>
        </p:txBody>
      </p:sp>
    </p:spTree>
    <p:extLst>
      <p:ext uri="{BB962C8B-B14F-4D97-AF65-F5344CB8AC3E}">
        <p14:creationId xmlns:p14="http://schemas.microsoft.com/office/powerpoint/2010/main" xmlns="" val="35694386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spAutoFit/>
          </a:bodyPr>
          <a:lstStyle/>
          <a:p>
            <a:pPr defTabSz="914400"/>
            <a:r>
              <a:rPr lang="en-ZA" sz="3200" baseline="30000" dirty="0">
                <a:solidFill>
                  <a:schemeClr val="tx2"/>
                </a:solidFill>
                <a:ea typeface="+mn-ea"/>
              </a:rPr>
              <a:t>AGSA Findings for 2018/19 findings not yet closed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56334458"/>
              </p:ext>
            </p:extLst>
          </p:nvPr>
        </p:nvGraphicFramePr>
        <p:xfrm>
          <a:off x="183454" y="697256"/>
          <a:ext cx="9793087" cy="4536508"/>
        </p:xfrm>
        <a:graphic>
          <a:graphicData uri="http://schemas.openxmlformats.org/drawingml/2006/table">
            <a:tbl>
              <a:tblPr firstRow="1" firstCol="1" bandRow="1"/>
              <a:tblGrid>
                <a:gridCol w="3717457">
                  <a:extLst>
                    <a:ext uri="{9D8B030D-6E8A-4147-A177-3AD203B41FA5}">
                      <a16:colId xmlns:a16="http://schemas.microsoft.com/office/drawing/2014/main" xmlns="" val="20000"/>
                    </a:ext>
                  </a:extLst>
                </a:gridCol>
                <a:gridCol w="1012605">
                  <a:extLst>
                    <a:ext uri="{9D8B030D-6E8A-4147-A177-3AD203B41FA5}">
                      <a16:colId xmlns:a16="http://schemas.microsoft.com/office/drawing/2014/main" xmlns="" val="20001"/>
                    </a:ext>
                  </a:extLst>
                </a:gridCol>
                <a:gridCol w="1012605">
                  <a:extLst>
                    <a:ext uri="{9D8B030D-6E8A-4147-A177-3AD203B41FA5}">
                      <a16:colId xmlns:a16="http://schemas.microsoft.com/office/drawing/2014/main" xmlns="" val="20002"/>
                    </a:ext>
                  </a:extLst>
                </a:gridCol>
                <a:gridCol w="1012605">
                  <a:extLst>
                    <a:ext uri="{9D8B030D-6E8A-4147-A177-3AD203B41FA5}">
                      <a16:colId xmlns:a16="http://schemas.microsoft.com/office/drawing/2014/main" xmlns="" val="20003"/>
                    </a:ext>
                  </a:extLst>
                </a:gridCol>
                <a:gridCol w="1012605">
                  <a:extLst>
                    <a:ext uri="{9D8B030D-6E8A-4147-A177-3AD203B41FA5}">
                      <a16:colId xmlns:a16="http://schemas.microsoft.com/office/drawing/2014/main" xmlns="" val="20004"/>
                    </a:ext>
                  </a:extLst>
                </a:gridCol>
                <a:gridCol w="1012605">
                  <a:extLst>
                    <a:ext uri="{9D8B030D-6E8A-4147-A177-3AD203B41FA5}">
                      <a16:colId xmlns:a16="http://schemas.microsoft.com/office/drawing/2014/main" xmlns="" val="20005"/>
                    </a:ext>
                  </a:extLst>
                </a:gridCol>
                <a:gridCol w="1012605">
                  <a:extLst>
                    <a:ext uri="{9D8B030D-6E8A-4147-A177-3AD203B41FA5}">
                      <a16:colId xmlns:a16="http://schemas.microsoft.com/office/drawing/2014/main" xmlns="" val="20006"/>
                    </a:ext>
                  </a:extLst>
                </a:gridCol>
              </a:tblGrid>
              <a:tr h="1563318">
                <a:tc>
                  <a:txBody>
                    <a:bodyPr/>
                    <a:lstStyle/>
                    <a:p>
                      <a:pPr algn="ctr">
                        <a:lnSpc>
                          <a:spcPct val="115000"/>
                        </a:lnSpc>
                        <a:spcAft>
                          <a:spcPts val="0"/>
                        </a:spcAft>
                      </a:pPr>
                      <a:r>
                        <a:rPr lang="en-ZA" sz="1100" b="1" i="1" dirty="0">
                          <a:solidFill>
                            <a:srgbClr val="FFFFFF"/>
                          </a:solidFill>
                          <a:effectLst/>
                          <a:latin typeface="Calibri Light"/>
                          <a:ea typeface="Times New Roman"/>
                          <a:cs typeface="Arial"/>
                        </a:rPr>
                        <a:t>Business Unit</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ZA" sz="1100" b="1" i="1" dirty="0">
                          <a:solidFill>
                            <a:srgbClr val="FFFFFF"/>
                          </a:solidFill>
                          <a:effectLst/>
                          <a:latin typeface="Calibri Light"/>
                          <a:ea typeface="Times New Roman"/>
                          <a:cs typeface="Arial"/>
                        </a:rPr>
                        <a:t>Total</a:t>
                      </a:r>
                      <a:br>
                        <a:rPr lang="en-ZA" sz="1100" b="1" i="1" dirty="0">
                          <a:solidFill>
                            <a:srgbClr val="FFFFFF"/>
                          </a:solidFill>
                          <a:effectLst/>
                          <a:latin typeface="Calibri Light"/>
                          <a:ea typeface="Times New Roman"/>
                          <a:cs typeface="Arial"/>
                        </a:rPr>
                      </a:br>
                      <a:r>
                        <a:rPr lang="en-ZA" sz="1100" b="1" i="1" dirty="0">
                          <a:solidFill>
                            <a:srgbClr val="FFFFFF"/>
                          </a:solidFill>
                          <a:effectLst/>
                          <a:latin typeface="Calibri Light"/>
                          <a:ea typeface="Times New Roman"/>
                          <a:cs typeface="Arial"/>
                        </a:rPr>
                        <a:t>MLPs </a:t>
                      </a:r>
                      <a:endParaRPr lang="en-ZA" sz="1100" dirty="0">
                        <a:effectLst/>
                        <a:latin typeface="Calibri Light"/>
                        <a:ea typeface="Calibri Light"/>
                        <a:cs typeface="Times New Roman"/>
                      </a:endParaRPr>
                    </a:p>
                  </a:txBody>
                  <a:tcPr marL="68580" marR="68580" marT="0" marB="0" vert="vert27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ZA" sz="1100" b="1" i="1" dirty="0">
                          <a:solidFill>
                            <a:srgbClr val="FFFFFF"/>
                          </a:solidFill>
                          <a:effectLst/>
                          <a:latin typeface="Calibri Light"/>
                          <a:ea typeface="Times New Roman"/>
                          <a:cs typeface="Arial"/>
                        </a:rPr>
                        <a:t>Verified and Closed </a:t>
                      </a:r>
                    </a:p>
                    <a:p>
                      <a:pPr algn="ctr">
                        <a:lnSpc>
                          <a:spcPct val="115000"/>
                        </a:lnSpc>
                        <a:spcAft>
                          <a:spcPts val="0"/>
                        </a:spcAft>
                      </a:pPr>
                      <a:r>
                        <a:rPr lang="en-ZA" sz="1100" b="1" i="1" dirty="0">
                          <a:solidFill>
                            <a:srgbClr val="FFFFFF"/>
                          </a:solidFill>
                          <a:effectLst/>
                          <a:latin typeface="Calibri Light"/>
                          <a:ea typeface="Times New Roman"/>
                          <a:cs typeface="Arial"/>
                        </a:rPr>
                        <a:t>by IA</a:t>
                      </a:r>
                      <a:endParaRPr lang="en-ZA" sz="1100" dirty="0">
                        <a:effectLst/>
                        <a:latin typeface="Calibri Light"/>
                        <a:ea typeface="Calibri Light"/>
                        <a:cs typeface="Times New Roman"/>
                      </a:endParaRPr>
                    </a:p>
                  </a:txBody>
                  <a:tcPr marL="68580" marR="68580" marT="0" marB="0" vert="vert27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ZA" sz="1100" b="1" i="1" dirty="0">
                          <a:solidFill>
                            <a:srgbClr val="FFFFFF"/>
                          </a:solidFill>
                          <a:effectLst/>
                          <a:latin typeface="Calibri Light"/>
                          <a:ea typeface="Times New Roman"/>
                          <a:cs typeface="Arial"/>
                        </a:rPr>
                        <a:t>IA Verification in </a:t>
                      </a:r>
                    </a:p>
                    <a:p>
                      <a:pPr algn="ctr">
                        <a:lnSpc>
                          <a:spcPct val="115000"/>
                        </a:lnSpc>
                        <a:spcAft>
                          <a:spcPts val="0"/>
                        </a:spcAft>
                      </a:pPr>
                      <a:r>
                        <a:rPr lang="en-ZA" sz="1100" b="1" i="1" dirty="0">
                          <a:solidFill>
                            <a:srgbClr val="FFFFFF"/>
                          </a:solidFill>
                          <a:effectLst/>
                          <a:latin typeface="Calibri Light"/>
                          <a:ea typeface="Times New Roman"/>
                          <a:cs typeface="Arial"/>
                        </a:rPr>
                        <a:t>progress</a:t>
                      </a:r>
                      <a:endParaRPr lang="en-ZA" sz="1100" dirty="0">
                        <a:effectLst/>
                        <a:latin typeface="Calibri Light"/>
                        <a:ea typeface="Calibri Light"/>
                        <a:cs typeface="Times New Roman"/>
                      </a:endParaRPr>
                    </a:p>
                  </a:txBody>
                  <a:tcPr marL="68580" marR="68580" marT="0" marB="0" vert="vert27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ZA" sz="1100" b="1" i="1" dirty="0">
                          <a:solidFill>
                            <a:srgbClr val="FFFFFF"/>
                          </a:solidFill>
                          <a:effectLst/>
                          <a:latin typeface="Calibri Light"/>
                          <a:ea typeface="Times New Roman"/>
                          <a:cs typeface="Arial"/>
                        </a:rPr>
                        <a:t>Pending Exec/HOD </a:t>
                      </a:r>
                    </a:p>
                    <a:p>
                      <a:pPr algn="ctr">
                        <a:lnSpc>
                          <a:spcPct val="115000"/>
                        </a:lnSpc>
                        <a:spcAft>
                          <a:spcPts val="0"/>
                        </a:spcAft>
                      </a:pPr>
                      <a:r>
                        <a:rPr lang="en-ZA" sz="1100" b="1" i="1" dirty="0">
                          <a:solidFill>
                            <a:srgbClr val="FFFFFF"/>
                          </a:solidFill>
                          <a:effectLst/>
                          <a:latin typeface="Calibri Light"/>
                          <a:ea typeface="Times New Roman"/>
                          <a:cs typeface="Arial"/>
                        </a:rPr>
                        <a:t>Approval</a:t>
                      </a:r>
                      <a:endParaRPr lang="en-ZA" sz="1100" dirty="0">
                        <a:effectLst/>
                        <a:latin typeface="Calibri Light"/>
                        <a:ea typeface="Calibri Light"/>
                        <a:cs typeface="Times New Roman"/>
                      </a:endParaRPr>
                    </a:p>
                  </a:txBody>
                  <a:tcPr marL="68580" marR="68580" marT="0" marB="0" vert="vert27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ZA" sz="1100" b="1" i="1" dirty="0" smtClean="0">
                          <a:solidFill>
                            <a:srgbClr val="FFFFFF"/>
                          </a:solidFill>
                          <a:effectLst/>
                          <a:latin typeface="Calibri Light"/>
                          <a:ea typeface="Times New Roman"/>
                          <a:cs typeface="Arial"/>
                        </a:rPr>
                        <a:t>In-</a:t>
                      </a:r>
                      <a:r>
                        <a:rPr lang="en-ZA" sz="1100" b="1" i="1" baseline="0" dirty="0" smtClean="0">
                          <a:solidFill>
                            <a:srgbClr val="FFFFFF"/>
                          </a:solidFill>
                          <a:effectLst/>
                          <a:latin typeface="Calibri Light"/>
                          <a:ea typeface="Times New Roman"/>
                          <a:cs typeface="Arial"/>
                        </a:rPr>
                        <a:t> progress</a:t>
                      </a:r>
                      <a:endParaRPr lang="en-ZA" sz="1100" dirty="0">
                        <a:effectLst/>
                        <a:latin typeface="Calibri Light"/>
                        <a:ea typeface="Calibri Light"/>
                        <a:cs typeface="Times New Roman"/>
                      </a:endParaRPr>
                    </a:p>
                  </a:txBody>
                  <a:tcPr marL="68580" marR="68580" marT="0" marB="0" vert="vert27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ZA" sz="1100" b="1" i="1">
                          <a:solidFill>
                            <a:srgbClr val="FFFFFF"/>
                          </a:solidFill>
                          <a:effectLst/>
                          <a:latin typeface="Calibri Light"/>
                          <a:ea typeface="Times New Roman"/>
                          <a:cs typeface="Arial"/>
                        </a:rPr>
                        <a:t>Outstanding</a:t>
                      </a:r>
                      <a:endParaRPr lang="en-ZA" sz="1100">
                        <a:effectLst/>
                        <a:latin typeface="Calibri Light"/>
                        <a:ea typeface="Calibri Light"/>
                        <a:cs typeface="Times New Roman"/>
                      </a:endParaRPr>
                    </a:p>
                  </a:txBody>
                  <a:tcPr marL="68580" marR="68580" marT="0" marB="0" vert="vert27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297319">
                <a:tc>
                  <a:txBody>
                    <a:bodyPr/>
                    <a:lstStyle/>
                    <a:p>
                      <a:pPr algn="l">
                        <a:lnSpc>
                          <a:spcPct val="115000"/>
                        </a:lnSpc>
                        <a:spcAft>
                          <a:spcPts val="0"/>
                        </a:spcAft>
                      </a:pPr>
                      <a:r>
                        <a:rPr lang="en-ZA" sz="1100">
                          <a:solidFill>
                            <a:srgbClr val="000000"/>
                          </a:solidFill>
                          <a:effectLst/>
                          <a:latin typeface="Calibri Light"/>
                          <a:ea typeface="Times New Roman"/>
                          <a:cs typeface="Arial"/>
                        </a:rPr>
                        <a:t>Finance</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b="1" dirty="0">
                          <a:solidFill>
                            <a:srgbClr val="000000"/>
                          </a:solidFill>
                          <a:effectLst/>
                          <a:latin typeface="Calibri Light"/>
                          <a:ea typeface="Times New Roman"/>
                          <a:cs typeface="Arial"/>
                        </a:rPr>
                        <a:t>25</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18</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Calibri Light"/>
                          <a:ea typeface="Times New Roman"/>
                          <a:cs typeface="Arial"/>
                        </a:rPr>
                        <a:t>7</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extLst>
                  <a:ext uri="{0D108BD9-81ED-4DB2-BD59-A6C34878D82A}">
                    <a16:rowId xmlns:a16="http://schemas.microsoft.com/office/drawing/2014/main" xmlns="" val="10001"/>
                  </a:ext>
                </a:extLst>
              </a:tr>
              <a:tr h="297319">
                <a:tc>
                  <a:txBody>
                    <a:bodyPr/>
                    <a:lstStyle/>
                    <a:p>
                      <a:pPr algn="l">
                        <a:lnSpc>
                          <a:spcPct val="115000"/>
                        </a:lnSpc>
                        <a:spcAft>
                          <a:spcPts val="0"/>
                        </a:spcAft>
                      </a:pPr>
                      <a:r>
                        <a:rPr lang="en-ZA" sz="1100">
                          <a:solidFill>
                            <a:srgbClr val="000000"/>
                          </a:solidFill>
                          <a:effectLst/>
                          <a:latin typeface="Calibri Light"/>
                          <a:ea typeface="Times New Roman"/>
                          <a:cs typeface="Arial"/>
                        </a:rPr>
                        <a:t>Finance - Facilities Management </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b="1">
                          <a:solidFill>
                            <a:srgbClr val="000000"/>
                          </a:solidFill>
                          <a:effectLst/>
                          <a:latin typeface="Calibri Light"/>
                          <a:ea typeface="Times New Roman"/>
                          <a:cs typeface="Arial"/>
                        </a:rPr>
                        <a:t>1</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Calibri Light"/>
                          <a:ea typeface="Times New Roman"/>
                          <a:cs typeface="Arial"/>
                        </a:rPr>
                        <a:t>1</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extLst>
                  <a:ext uri="{0D108BD9-81ED-4DB2-BD59-A6C34878D82A}">
                    <a16:rowId xmlns:a16="http://schemas.microsoft.com/office/drawing/2014/main" xmlns="" val="10002"/>
                  </a:ext>
                </a:extLst>
              </a:tr>
              <a:tr h="297319">
                <a:tc>
                  <a:txBody>
                    <a:bodyPr/>
                    <a:lstStyle/>
                    <a:p>
                      <a:pPr algn="l">
                        <a:lnSpc>
                          <a:spcPct val="115000"/>
                        </a:lnSpc>
                        <a:spcAft>
                          <a:spcPts val="0"/>
                        </a:spcAft>
                      </a:pPr>
                      <a:r>
                        <a:rPr lang="en-ZA" sz="1100">
                          <a:solidFill>
                            <a:srgbClr val="000000"/>
                          </a:solidFill>
                          <a:effectLst/>
                          <a:latin typeface="Calibri Light"/>
                          <a:ea typeface="Times New Roman"/>
                          <a:cs typeface="Arial"/>
                        </a:rPr>
                        <a:t>Supply Chain Management</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b="1">
                          <a:solidFill>
                            <a:srgbClr val="000000"/>
                          </a:solidFill>
                          <a:effectLst/>
                          <a:latin typeface="Calibri Light"/>
                          <a:ea typeface="Times New Roman"/>
                          <a:cs typeface="Arial"/>
                        </a:rPr>
                        <a:t>21</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2</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Calibri Light"/>
                          <a:ea typeface="Times New Roman"/>
                          <a:cs typeface="Arial"/>
                        </a:rPr>
                        <a:t>19</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extLst>
                  <a:ext uri="{0D108BD9-81ED-4DB2-BD59-A6C34878D82A}">
                    <a16:rowId xmlns:a16="http://schemas.microsoft.com/office/drawing/2014/main" xmlns="" val="10003"/>
                  </a:ext>
                </a:extLst>
              </a:tr>
              <a:tr h="297319">
                <a:tc>
                  <a:txBody>
                    <a:bodyPr/>
                    <a:lstStyle/>
                    <a:p>
                      <a:pPr algn="l">
                        <a:lnSpc>
                          <a:spcPct val="115000"/>
                        </a:lnSpc>
                        <a:spcAft>
                          <a:spcPts val="0"/>
                        </a:spcAft>
                      </a:pPr>
                      <a:r>
                        <a:rPr lang="en-ZA" sz="1100" dirty="0">
                          <a:solidFill>
                            <a:srgbClr val="000000"/>
                          </a:solidFill>
                          <a:effectLst/>
                          <a:latin typeface="Calibri Light"/>
                          <a:ea typeface="Times New Roman"/>
                          <a:cs typeface="Arial"/>
                        </a:rPr>
                        <a:t>Human Capital Management</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b="1">
                          <a:solidFill>
                            <a:srgbClr val="000000"/>
                          </a:solidFill>
                          <a:effectLst/>
                          <a:latin typeface="Calibri Light"/>
                          <a:ea typeface="Times New Roman"/>
                          <a:cs typeface="Arial"/>
                        </a:rPr>
                        <a:t>5</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2</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3</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extLst>
                  <a:ext uri="{0D108BD9-81ED-4DB2-BD59-A6C34878D82A}">
                    <a16:rowId xmlns:a16="http://schemas.microsoft.com/office/drawing/2014/main" xmlns="" val="10004"/>
                  </a:ext>
                </a:extLst>
              </a:tr>
              <a:tr h="297319">
                <a:tc>
                  <a:txBody>
                    <a:bodyPr/>
                    <a:lstStyle/>
                    <a:p>
                      <a:pPr algn="l">
                        <a:lnSpc>
                          <a:spcPct val="115000"/>
                        </a:lnSpc>
                        <a:spcAft>
                          <a:spcPts val="0"/>
                        </a:spcAft>
                      </a:pPr>
                      <a:r>
                        <a:rPr lang="en-ZA" sz="1100" dirty="0">
                          <a:solidFill>
                            <a:srgbClr val="000000"/>
                          </a:solidFill>
                          <a:effectLst/>
                          <a:latin typeface="Calibri Light"/>
                          <a:ea typeface="Times New Roman"/>
                          <a:cs typeface="Arial"/>
                        </a:rPr>
                        <a:t>Company Secretary</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b="1">
                          <a:solidFill>
                            <a:srgbClr val="000000"/>
                          </a:solidFill>
                          <a:effectLst/>
                          <a:latin typeface="Calibri Light"/>
                          <a:ea typeface="Times New Roman"/>
                          <a:cs typeface="Arial"/>
                        </a:rPr>
                        <a:t>3</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1</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Calibri Light"/>
                          <a:ea typeface="Times New Roman"/>
                          <a:cs typeface="Arial"/>
                        </a:rPr>
                        <a:t>2</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extLst>
                  <a:ext uri="{0D108BD9-81ED-4DB2-BD59-A6C34878D82A}">
                    <a16:rowId xmlns:a16="http://schemas.microsoft.com/office/drawing/2014/main" xmlns="" val="10005"/>
                  </a:ext>
                </a:extLst>
              </a:tr>
              <a:tr h="297319">
                <a:tc>
                  <a:txBody>
                    <a:bodyPr/>
                    <a:lstStyle/>
                    <a:p>
                      <a:pPr algn="l">
                        <a:lnSpc>
                          <a:spcPct val="115000"/>
                        </a:lnSpc>
                        <a:spcAft>
                          <a:spcPts val="0"/>
                        </a:spcAft>
                      </a:pPr>
                      <a:r>
                        <a:rPr lang="en-ZA" sz="1100">
                          <a:solidFill>
                            <a:srgbClr val="000000"/>
                          </a:solidFill>
                          <a:effectLst/>
                          <a:latin typeface="Calibri Light"/>
                          <a:ea typeface="Times New Roman"/>
                          <a:cs typeface="Arial"/>
                        </a:rPr>
                        <a:t>Strategy Management</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b="1">
                          <a:solidFill>
                            <a:srgbClr val="000000"/>
                          </a:solidFill>
                          <a:effectLst/>
                          <a:latin typeface="Calibri Light"/>
                          <a:ea typeface="Times New Roman"/>
                          <a:cs typeface="Arial"/>
                        </a:rPr>
                        <a:t>3</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2</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1</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extLst>
                  <a:ext uri="{0D108BD9-81ED-4DB2-BD59-A6C34878D82A}">
                    <a16:rowId xmlns:a16="http://schemas.microsoft.com/office/drawing/2014/main" xmlns="" val="10006"/>
                  </a:ext>
                </a:extLst>
              </a:tr>
              <a:tr h="297319">
                <a:tc>
                  <a:txBody>
                    <a:bodyPr/>
                    <a:lstStyle/>
                    <a:p>
                      <a:pPr algn="l">
                        <a:lnSpc>
                          <a:spcPct val="115000"/>
                        </a:lnSpc>
                        <a:spcAft>
                          <a:spcPts val="0"/>
                        </a:spcAft>
                      </a:pPr>
                      <a:r>
                        <a:rPr lang="en-ZA" sz="1100">
                          <a:solidFill>
                            <a:srgbClr val="000000"/>
                          </a:solidFill>
                          <a:effectLst/>
                          <a:latin typeface="Calibri Light"/>
                          <a:ea typeface="Times New Roman"/>
                          <a:cs typeface="Arial"/>
                        </a:rPr>
                        <a:t>Internal IT</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b="1">
                          <a:solidFill>
                            <a:srgbClr val="000000"/>
                          </a:solidFill>
                          <a:effectLst/>
                          <a:latin typeface="Calibri Light"/>
                          <a:ea typeface="Times New Roman"/>
                          <a:cs typeface="Arial"/>
                        </a:rPr>
                        <a:t>1</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1</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extLst>
                  <a:ext uri="{0D108BD9-81ED-4DB2-BD59-A6C34878D82A}">
                    <a16:rowId xmlns:a16="http://schemas.microsoft.com/office/drawing/2014/main" xmlns="" val="10007"/>
                  </a:ext>
                </a:extLst>
              </a:tr>
              <a:tr h="297319">
                <a:tc>
                  <a:txBody>
                    <a:bodyPr/>
                    <a:lstStyle/>
                    <a:p>
                      <a:pPr algn="l">
                        <a:lnSpc>
                          <a:spcPct val="115000"/>
                        </a:lnSpc>
                        <a:spcAft>
                          <a:spcPts val="0"/>
                        </a:spcAft>
                      </a:pPr>
                      <a:r>
                        <a:rPr lang="en-ZA" sz="1100">
                          <a:solidFill>
                            <a:srgbClr val="000000"/>
                          </a:solidFill>
                          <a:effectLst/>
                          <a:latin typeface="Calibri Light"/>
                          <a:ea typeface="Times New Roman"/>
                          <a:cs typeface="Arial"/>
                        </a:rPr>
                        <a:t>Hosting and Secure Operations </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b="1">
                          <a:solidFill>
                            <a:srgbClr val="000000"/>
                          </a:solidFill>
                          <a:effectLst/>
                          <a:latin typeface="Calibri Light"/>
                          <a:ea typeface="Times New Roman"/>
                          <a:cs typeface="Arial"/>
                        </a:rPr>
                        <a:t>11</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11</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extLst>
                  <a:ext uri="{0D108BD9-81ED-4DB2-BD59-A6C34878D82A}">
                    <a16:rowId xmlns:a16="http://schemas.microsoft.com/office/drawing/2014/main" xmlns="" val="10008"/>
                  </a:ext>
                </a:extLst>
              </a:tr>
              <a:tr h="297319">
                <a:tc>
                  <a:txBody>
                    <a:bodyPr/>
                    <a:lstStyle/>
                    <a:p>
                      <a:pPr algn="l">
                        <a:lnSpc>
                          <a:spcPct val="115000"/>
                        </a:lnSpc>
                        <a:spcAft>
                          <a:spcPts val="0"/>
                        </a:spcAft>
                      </a:pPr>
                      <a:r>
                        <a:rPr lang="en-ZA" sz="1100">
                          <a:solidFill>
                            <a:srgbClr val="000000"/>
                          </a:solidFill>
                          <a:effectLst/>
                          <a:latin typeface="Calibri Light"/>
                          <a:ea typeface="Times New Roman"/>
                          <a:cs typeface="Arial"/>
                        </a:rPr>
                        <a:t>Networks &amp; Service Management </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b="1">
                          <a:solidFill>
                            <a:srgbClr val="000000"/>
                          </a:solidFill>
                          <a:effectLst/>
                          <a:latin typeface="Calibri Light"/>
                          <a:ea typeface="Times New Roman"/>
                          <a:cs typeface="Arial"/>
                        </a:rPr>
                        <a:t>2</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 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0 </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0 </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Calibri Light"/>
                          <a:ea typeface="Times New Roman"/>
                          <a:cs typeface="Arial"/>
                        </a:rPr>
                        <a:t>2</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Calibri Light"/>
                          <a:ea typeface="Times New Roman"/>
                          <a:cs typeface="Arial"/>
                        </a:rPr>
                        <a:t>0 </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12700" cap="flat" cmpd="sng" algn="ctr">
                      <a:solidFill>
                        <a:srgbClr val="0E1B8D"/>
                      </a:solidFill>
                      <a:prstDash val="solid"/>
                      <a:round/>
                      <a:headEnd type="none" w="med" len="med"/>
                      <a:tailEnd type="none" w="med" len="med"/>
                    </a:lnB>
                  </a:tcPr>
                </a:tc>
                <a:extLst>
                  <a:ext uri="{0D108BD9-81ED-4DB2-BD59-A6C34878D82A}">
                    <a16:rowId xmlns:a16="http://schemas.microsoft.com/office/drawing/2014/main" xmlns="" val="10009"/>
                  </a:ext>
                </a:extLst>
              </a:tr>
              <a:tr h="297319">
                <a:tc>
                  <a:txBody>
                    <a:bodyPr/>
                    <a:lstStyle/>
                    <a:p>
                      <a:pPr algn="r">
                        <a:lnSpc>
                          <a:spcPct val="115000"/>
                        </a:lnSpc>
                        <a:spcAft>
                          <a:spcPts val="0"/>
                        </a:spcAft>
                      </a:pPr>
                      <a:r>
                        <a:rPr lang="en-ZA" sz="1100" b="1" i="1" dirty="0">
                          <a:solidFill>
                            <a:srgbClr val="000000"/>
                          </a:solidFill>
                          <a:effectLst/>
                          <a:latin typeface="Calibri Light"/>
                          <a:ea typeface="Times New Roman"/>
                          <a:cs typeface="Arial"/>
                        </a:rPr>
                        <a:t>TOTAL</a:t>
                      </a:r>
                      <a:endParaRPr lang="en-ZA" sz="1100" dirty="0">
                        <a:effectLst/>
                        <a:latin typeface="Calibri Light"/>
                        <a:ea typeface="Calibri Light"/>
                        <a:cs typeface="Times New Roman"/>
                      </a:endParaRPr>
                    </a:p>
                  </a:txBody>
                  <a:tcPr marL="68580" marR="68580" marT="0" marB="0" anchor="ctr">
                    <a:lnL>
                      <a:noFill/>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a:noFill/>
                    </a:lnB>
                  </a:tcPr>
                </a:tc>
                <a:tc>
                  <a:txBody>
                    <a:bodyPr/>
                    <a:lstStyle/>
                    <a:p>
                      <a:pPr algn="ctr">
                        <a:lnSpc>
                          <a:spcPct val="115000"/>
                        </a:lnSpc>
                        <a:spcAft>
                          <a:spcPts val="0"/>
                        </a:spcAft>
                      </a:pPr>
                      <a:r>
                        <a:rPr lang="en-ZA" sz="1100" b="1">
                          <a:solidFill>
                            <a:srgbClr val="FFFFFF"/>
                          </a:solidFill>
                          <a:effectLst/>
                          <a:latin typeface="Calibri Light"/>
                          <a:ea typeface="Times New Roman"/>
                          <a:cs typeface="Arial"/>
                        </a:rPr>
                        <a:t>72</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28575" cap="flat" cmpd="dbl" algn="ctr">
                      <a:solidFill>
                        <a:srgbClr val="00008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ZA" sz="1100" b="1">
                          <a:solidFill>
                            <a:srgbClr val="FFFFFF"/>
                          </a:solidFill>
                          <a:effectLst/>
                          <a:latin typeface="Calibri Light"/>
                          <a:ea typeface="Times New Roman"/>
                          <a:cs typeface="Arial"/>
                        </a:rPr>
                        <a:t>25</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28575" cap="flat" cmpd="dbl" algn="ctr">
                      <a:solidFill>
                        <a:srgbClr val="00008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ZA" sz="1100" b="1">
                          <a:solidFill>
                            <a:srgbClr val="FFFFFF"/>
                          </a:solidFill>
                          <a:effectLst/>
                          <a:latin typeface="Calibri Light"/>
                          <a:ea typeface="Times New Roman"/>
                          <a:cs typeface="Arial"/>
                        </a:rPr>
                        <a:t>0</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28575" cap="flat" cmpd="dbl" algn="ctr">
                      <a:solidFill>
                        <a:srgbClr val="00008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ZA" sz="1100" b="1">
                          <a:solidFill>
                            <a:srgbClr val="FFFFFF"/>
                          </a:solidFill>
                          <a:effectLst/>
                          <a:latin typeface="Calibri Light"/>
                          <a:ea typeface="Times New Roman"/>
                          <a:cs typeface="Arial"/>
                        </a:rPr>
                        <a:t>0</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28575" cap="flat" cmpd="dbl" algn="ctr">
                      <a:solidFill>
                        <a:srgbClr val="00008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ZA" sz="1100" b="1">
                          <a:solidFill>
                            <a:srgbClr val="FFFFFF"/>
                          </a:solidFill>
                          <a:effectLst/>
                          <a:latin typeface="Calibri Light"/>
                          <a:ea typeface="Times New Roman"/>
                          <a:cs typeface="Arial"/>
                        </a:rPr>
                        <a:t>47</a:t>
                      </a:r>
                      <a:endParaRPr lang="en-ZA" sz="110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28575" cap="flat" cmpd="dbl" algn="ctr">
                      <a:solidFill>
                        <a:srgbClr val="00008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ZA" sz="1100" b="1" dirty="0">
                          <a:solidFill>
                            <a:srgbClr val="FFFFFF"/>
                          </a:solidFill>
                          <a:effectLst/>
                          <a:latin typeface="Calibri Light"/>
                          <a:ea typeface="Times New Roman"/>
                          <a:cs typeface="Arial"/>
                        </a:rPr>
                        <a:t>0</a:t>
                      </a:r>
                      <a:endParaRPr lang="en-ZA" sz="1100" dirty="0">
                        <a:effectLst/>
                        <a:latin typeface="Calibri Light"/>
                        <a:ea typeface="Calibri Light"/>
                        <a:cs typeface="Times New Roman"/>
                      </a:endParaRPr>
                    </a:p>
                  </a:txBody>
                  <a:tcPr marL="68580" marR="68580" marT="0" marB="0" anchor="ctr">
                    <a:lnL w="12700" cap="flat" cmpd="sng" algn="ctr">
                      <a:solidFill>
                        <a:srgbClr val="0E1B8D"/>
                      </a:solidFill>
                      <a:prstDash val="solid"/>
                      <a:round/>
                      <a:headEnd type="none" w="med" len="med"/>
                      <a:tailEnd type="none" w="med" len="med"/>
                    </a:lnL>
                    <a:lnR w="12700" cap="flat" cmpd="sng" algn="ctr">
                      <a:solidFill>
                        <a:srgbClr val="0E1B8D"/>
                      </a:solidFill>
                      <a:prstDash val="solid"/>
                      <a:round/>
                      <a:headEnd type="none" w="med" len="med"/>
                      <a:tailEnd type="none" w="med" len="med"/>
                    </a:lnR>
                    <a:lnT w="12700" cap="flat" cmpd="sng" algn="ctr">
                      <a:solidFill>
                        <a:srgbClr val="0E1B8D"/>
                      </a:solidFill>
                      <a:prstDash val="solid"/>
                      <a:round/>
                      <a:headEnd type="none" w="med" len="med"/>
                      <a:tailEnd type="none" w="med" len="med"/>
                    </a:lnT>
                    <a:lnB w="28575" cap="flat" cmpd="dbl" algn="ctr">
                      <a:solidFill>
                        <a:srgbClr val="000080"/>
                      </a:solidFill>
                      <a:prstDash val="solid"/>
                      <a:round/>
                      <a:headEnd type="none" w="med" len="med"/>
                      <a:tailEnd type="none" w="med" len="med"/>
                    </a:lnB>
                    <a:solidFill>
                      <a:srgbClr val="002060"/>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42734780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SITA Clean-up process </a:t>
            </a:r>
            <a:endParaRPr lang="en-ZA" dirty="0"/>
          </a:p>
        </p:txBody>
      </p:sp>
      <p:sp>
        <p:nvSpPr>
          <p:cNvPr id="3" name="Content Placeholder 2"/>
          <p:cNvSpPr>
            <a:spLocks noGrp="1"/>
          </p:cNvSpPr>
          <p:nvPr>
            <p:ph idx="1"/>
          </p:nvPr>
        </p:nvSpPr>
        <p:spPr>
          <a:xfrm>
            <a:off x="255464" y="625252"/>
            <a:ext cx="9720000" cy="4680520"/>
          </a:xfrm>
        </p:spPr>
        <p:txBody>
          <a:bodyPr>
            <a:normAutofit/>
          </a:bodyPr>
          <a:lstStyle/>
          <a:p>
            <a:pPr algn="just">
              <a:buFont typeface="Wingdings" panose="05000000000000000000" pitchFamily="2" charset="2"/>
              <a:buChar char="§"/>
            </a:pPr>
            <a:r>
              <a:rPr lang="en-ZA" sz="1400" dirty="0"/>
              <a:t>In line with the Public Service Anti-corruption Strategy, SITA has established a system to encourage and allow employees and citizens to report allegations of corruption and other crimes of dishonesty committed against the organisation.</a:t>
            </a:r>
          </a:p>
          <a:p>
            <a:pPr algn="just">
              <a:buFont typeface="Wingdings" panose="05000000000000000000" pitchFamily="2" charset="2"/>
              <a:buChar char="§"/>
            </a:pPr>
            <a:r>
              <a:rPr lang="en-ZA" sz="1400" dirty="0"/>
              <a:t>In this respect, an independently operated Ethics Line was established over ten years ago where employees and other parties can anonymously report allegations of unethical conduct at all levels within the organisation.</a:t>
            </a:r>
          </a:p>
          <a:p>
            <a:pPr algn="just">
              <a:buFont typeface="Wingdings" panose="05000000000000000000" pitchFamily="2" charset="2"/>
              <a:buChar char="§"/>
            </a:pPr>
            <a:r>
              <a:rPr lang="en-ZA" sz="1400" dirty="0"/>
              <a:t>To maintain confidentiality of reporting and anonymity of whistle blowers, the Ethics Line is operated by an external service provider accredited with the Ethics Institute of South Africa.  </a:t>
            </a:r>
          </a:p>
          <a:p>
            <a:pPr algn="just">
              <a:buFont typeface="Wingdings" panose="05000000000000000000" pitchFamily="2" charset="2"/>
              <a:buChar char="§"/>
            </a:pPr>
            <a:r>
              <a:rPr lang="en-ZA" sz="1400" dirty="0"/>
              <a:t>All calls are fully investigated and where warranted, internal disciplinary action is instituted against perpetrators as well as being reported to the relevant authorities. In addition, where appropriate civil action is taken against perpetrators to recover any losses sustained through fraud and corruption.</a:t>
            </a:r>
          </a:p>
          <a:p>
            <a:pPr algn="just">
              <a:buFont typeface="Wingdings" panose="05000000000000000000" pitchFamily="2" charset="2"/>
              <a:buChar char="§"/>
            </a:pPr>
            <a:r>
              <a:rPr lang="en-ZA" sz="1400" dirty="0"/>
              <a:t>Allegations received through SITA’s Ethics Line have contributed significantly to the fight against fraud and corruption within the organisation </a:t>
            </a:r>
            <a:r>
              <a:rPr lang="en-ZA" sz="1400" dirty="0" smtClean="0"/>
              <a:t>and which </a:t>
            </a:r>
            <a:r>
              <a:rPr lang="en-ZA" sz="1400" dirty="0"/>
              <a:t>resulted in a Board sanctioned “clean up” campaign targeting in particular the Human Capital Management and Supply Chain management environments.  </a:t>
            </a:r>
          </a:p>
          <a:p>
            <a:pPr algn="just">
              <a:buFont typeface="Wingdings" panose="05000000000000000000" pitchFamily="2" charset="2"/>
              <a:buChar char="§"/>
            </a:pPr>
            <a:r>
              <a:rPr lang="en-ZA" sz="1400" dirty="0"/>
              <a:t>SITA has reported the investigation findings to, amongst others, the SAPS, Independent Police Investigative Directorate (IPID) and Directorate for Priority Crime Investigation (Hawks) and we will continue to follow up regarding the progress made in respect of these investigations.</a:t>
            </a:r>
          </a:p>
          <a:p>
            <a:pPr algn="just">
              <a:buFont typeface="Wingdings" panose="05000000000000000000" pitchFamily="2" charset="2"/>
              <a:buChar char="§"/>
            </a:pPr>
            <a:endParaRPr lang="en-ZA" sz="1400" dirty="0"/>
          </a:p>
        </p:txBody>
      </p:sp>
    </p:spTree>
    <p:extLst>
      <p:ext uri="{BB962C8B-B14F-4D97-AF65-F5344CB8AC3E}">
        <p14:creationId xmlns:p14="http://schemas.microsoft.com/office/powerpoint/2010/main" xmlns="" val="16382931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spAutoFit/>
          </a:bodyPr>
          <a:lstStyle/>
          <a:p>
            <a:pPr defTabSz="914400"/>
            <a:r>
              <a:rPr lang="en-ZA" sz="3200" baseline="30000" dirty="0">
                <a:solidFill>
                  <a:schemeClr val="tx2"/>
                </a:solidFill>
                <a:ea typeface="+mn-ea"/>
              </a:rPr>
              <a:t>Forensic Investigations reported to SAPS/Hawks</a:t>
            </a:r>
            <a:br>
              <a:rPr lang="en-ZA" sz="3200" baseline="30000" dirty="0">
                <a:solidFill>
                  <a:schemeClr val="tx2"/>
                </a:solidFill>
                <a:ea typeface="+mn-ea"/>
              </a:rPr>
            </a:br>
            <a:endParaRPr lang="en-ZA" sz="3200" baseline="30000" dirty="0">
              <a:solidFill>
                <a:schemeClr val="tx2"/>
              </a:solidFill>
              <a:ea typeface="+mn-ea"/>
            </a:endParaRPr>
          </a:p>
        </p:txBody>
      </p:sp>
      <p:graphicFrame>
        <p:nvGraphicFramePr>
          <p:cNvPr id="4" name="Table 3"/>
          <p:cNvGraphicFramePr>
            <a:graphicFrameLocks noGrp="1"/>
          </p:cNvGraphicFramePr>
          <p:nvPr>
            <p:extLst>
              <p:ext uri="{D42A27DB-BD31-4B8C-83A1-F6EECF244321}">
                <p14:modId xmlns:p14="http://schemas.microsoft.com/office/powerpoint/2010/main" xmlns="" val="82122357"/>
              </p:ext>
            </p:extLst>
          </p:nvPr>
        </p:nvGraphicFramePr>
        <p:xfrm>
          <a:off x="399481" y="1345332"/>
          <a:ext cx="8784974" cy="3863864"/>
        </p:xfrm>
        <a:graphic>
          <a:graphicData uri="http://schemas.openxmlformats.org/drawingml/2006/table">
            <a:tbl>
              <a:tblPr firstRow="1" firstCol="1" bandRow="1"/>
              <a:tblGrid>
                <a:gridCol w="420324">
                  <a:extLst>
                    <a:ext uri="{9D8B030D-6E8A-4147-A177-3AD203B41FA5}">
                      <a16:colId xmlns:a16="http://schemas.microsoft.com/office/drawing/2014/main" xmlns="" val="20000"/>
                    </a:ext>
                  </a:extLst>
                </a:gridCol>
                <a:gridCol w="2484385">
                  <a:extLst>
                    <a:ext uri="{9D8B030D-6E8A-4147-A177-3AD203B41FA5}">
                      <a16:colId xmlns:a16="http://schemas.microsoft.com/office/drawing/2014/main" xmlns="" val="20001"/>
                    </a:ext>
                  </a:extLst>
                </a:gridCol>
                <a:gridCol w="1416932">
                  <a:extLst>
                    <a:ext uri="{9D8B030D-6E8A-4147-A177-3AD203B41FA5}">
                      <a16:colId xmlns:a16="http://schemas.microsoft.com/office/drawing/2014/main" xmlns="" val="20002"/>
                    </a:ext>
                  </a:extLst>
                </a:gridCol>
                <a:gridCol w="1204391">
                  <a:extLst>
                    <a:ext uri="{9D8B030D-6E8A-4147-A177-3AD203B41FA5}">
                      <a16:colId xmlns:a16="http://schemas.microsoft.com/office/drawing/2014/main" xmlns="" val="20003"/>
                    </a:ext>
                  </a:extLst>
                </a:gridCol>
                <a:gridCol w="943521">
                  <a:extLst>
                    <a:ext uri="{9D8B030D-6E8A-4147-A177-3AD203B41FA5}">
                      <a16:colId xmlns:a16="http://schemas.microsoft.com/office/drawing/2014/main" xmlns="" val="20004"/>
                    </a:ext>
                  </a:extLst>
                </a:gridCol>
                <a:gridCol w="2315421">
                  <a:extLst>
                    <a:ext uri="{9D8B030D-6E8A-4147-A177-3AD203B41FA5}">
                      <a16:colId xmlns:a16="http://schemas.microsoft.com/office/drawing/2014/main" xmlns="" val="20005"/>
                    </a:ext>
                  </a:extLst>
                </a:gridCol>
              </a:tblGrid>
              <a:tr h="531637">
                <a:tc>
                  <a:txBody>
                    <a:bodyPr/>
                    <a:lstStyle/>
                    <a:p>
                      <a:pPr algn="ctr">
                        <a:lnSpc>
                          <a:spcPct val="115000"/>
                        </a:lnSpc>
                        <a:spcAft>
                          <a:spcPts val="0"/>
                        </a:spcAft>
                      </a:pPr>
                      <a:r>
                        <a:rPr lang="en-ZA" sz="1000" b="1" dirty="0">
                          <a:solidFill>
                            <a:srgbClr val="000000"/>
                          </a:solidFill>
                          <a:effectLst/>
                          <a:latin typeface="Arial"/>
                          <a:ea typeface="Times New Roman"/>
                          <a:cs typeface="Times New Roman"/>
                        </a:rPr>
                        <a:t>No:</a:t>
                      </a:r>
                      <a:endParaRPr lang="en-ZA" sz="1000" dirty="0">
                        <a:effectLst/>
                        <a:latin typeface="Calibri"/>
                        <a:ea typeface="Calibri"/>
                        <a:cs typeface="Times New Roman"/>
                      </a:endParaRPr>
                    </a:p>
                  </a:txBody>
                  <a:tcPr marL="56806" marR="568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000" b="1" dirty="0">
                          <a:solidFill>
                            <a:srgbClr val="000000"/>
                          </a:solidFill>
                          <a:effectLst/>
                          <a:latin typeface="Arial"/>
                          <a:ea typeface="Times New Roman"/>
                          <a:cs typeface="Times New Roman"/>
                        </a:rPr>
                        <a:t>Name and Year</a:t>
                      </a:r>
                      <a:endParaRPr lang="en-ZA" sz="1000" dirty="0">
                        <a:effectLst/>
                        <a:latin typeface="Calibri"/>
                        <a:ea typeface="Calibri"/>
                        <a:cs typeface="Times New Roman"/>
                      </a:endParaRPr>
                    </a:p>
                  </a:txBody>
                  <a:tcPr marL="56806" marR="568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000" b="1" dirty="0">
                          <a:solidFill>
                            <a:srgbClr val="000000"/>
                          </a:solidFill>
                          <a:effectLst/>
                          <a:latin typeface="Arial"/>
                          <a:ea typeface="Times New Roman"/>
                          <a:cs typeface="Times New Roman"/>
                        </a:rPr>
                        <a:t>Police case No.</a:t>
                      </a:r>
                      <a:endParaRPr lang="en-ZA" sz="1000" dirty="0">
                        <a:effectLst/>
                        <a:latin typeface="Calibri"/>
                        <a:ea typeface="Calibri"/>
                        <a:cs typeface="Times New Roman"/>
                      </a:endParaRPr>
                    </a:p>
                  </a:txBody>
                  <a:tcPr marL="56806" marR="568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000" b="1" dirty="0">
                          <a:solidFill>
                            <a:srgbClr val="000000"/>
                          </a:solidFill>
                          <a:effectLst/>
                          <a:latin typeface="Arial"/>
                          <a:ea typeface="Times New Roman"/>
                          <a:cs typeface="Times New Roman"/>
                        </a:rPr>
                        <a:t>Allegation</a:t>
                      </a:r>
                      <a:endParaRPr lang="en-ZA" sz="1000" dirty="0">
                        <a:effectLst/>
                        <a:latin typeface="Calibri"/>
                        <a:ea typeface="Calibri"/>
                        <a:cs typeface="Times New Roman"/>
                      </a:endParaRPr>
                    </a:p>
                  </a:txBody>
                  <a:tcPr marL="56806" marR="568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000" b="1" dirty="0">
                          <a:solidFill>
                            <a:srgbClr val="000000"/>
                          </a:solidFill>
                          <a:effectLst/>
                          <a:latin typeface="Arial"/>
                          <a:ea typeface="Times New Roman"/>
                          <a:cs typeface="Times New Roman"/>
                        </a:rPr>
                        <a:t>Reported to:</a:t>
                      </a:r>
                      <a:endParaRPr lang="en-ZA" sz="1000" dirty="0">
                        <a:effectLst/>
                        <a:latin typeface="Calibri"/>
                        <a:ea typeface="Calibri"/>
                        <a:cs typeface="Times New Roman"/>
                      </a:endParaRPr>
                    </a:p>
                  </a:txBody>
                  <a:tcPr marL="56806" marR="568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000" b="1" dirty="0">
                          <a:solidFill>
                            <a:srgbClr val="000000"/>
                          </a:solidFill>
                          <a:effectLst/>
                          <a:latin typeface="Arial"/>
                          <a:ea typeface="Times New Roman"/>
                          <a:cs typeface="Times New Roman"/>
                        </a:rPr>
                        <a:t>Outcome/Status</a:t>
                      </a:r>
                      <a:endParaRPr lang="en-ZA" sz="1000" dirty="0">
                        <a:effectLst/>
                        <a:latin typeface="Calibri"/>
                        <a:ea typeface="Calibri"/>
                        <a:cs typeface="Times New Roman"/>
                      </a:endParaRPr>
                    </a:p>
                  </a:txBody>
                  <a:tcPr marL="56806" marR="568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276852">
                <a:tc>
                  <a:txBody>
                    <a:bodyPr/>
                    <a:lstStyle/>
                    <a:p>
                      <a:pPr>
                        <a:lnSpc>
                          <a:spcPct val="115000"/>
                        </a:lnSpc>
                        <a:spcAft>
                          <a:spcPts val="0"/>
                        </a:spcAft>
                      </a:pPr>
                      <a:r>
                        <a:rPr lang="en-ZA" sz="900" dirty="0">
                          <a:solidFill>
                            <a:srgbClr val="000000"/>
                          </a:solidFill>
                          <a:effectLst/>
                          <a:latin typeface="Calibri"/>
                          <a:ea typeface="Times New Roman"/>
                          <a:cs typeface="Times New Roman"/>
                        </a:rPr>
                        <a:t>1</a:t>
                      </a:r>
                      <a:endParaRPr lang="en-ZA" sz="900" dirty="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900" dirty="0">
                          <a:solidFill>
                            <a:srgbClr val="000000"/>
                          </a:solidFill>
                          <a:effectLst/>
                          <a:latin typeface="Calibri"/>
                          <a:ea typeface="Times New Roman"/>
                          <a:cs typeface="Times New Roman"/>
                        </a:rPr>
                        <a:t>Provincial Manager</a:t>
                      </a:r>
                      <a:endParaRPr lang="en-ZA" sz="900" dirty="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a:solidFill>
                            <a:srgbClr val="000000"/>
                          </a:solidFill>
                          <a:effectLst/>
                          <a:latin typeface="Calibri"/>
                          <a:ea typeface="Times New Roman"/>
                          <a:cs typeface="Times New Roman"/>
                        </a:rPr>
                        <a:t>N/A (2009)</a:t>
                      </a:r>
                      <a:endParaRPr lang="en-ZA" sz="900" dirty="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Fraud (SCM)</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SAPS</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effectLst/>
                          <a:latin typeface="Calibri"/>
                          <a:ea typeface="Times New Roman"/>
                          <a:cs typeface="Times New Roman"/>
                        </a:rPr>
                        <a:t>Defendant passed away during court proceedings. Completed</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20504">
                <a:tc>
                  <a:txBody>
                    <a:bodyPr/>
                    <a:lstStyle/>
                    <a:p>
                      <a:pPr>
                        <a:lnSpc>
                          <a:spcPct val="115000"/>
                        </a:lnSpc>
                        <a:spcAft>
                          <a:spcPts val="0"/>
                        </a:spcAft>
                      </a:pPr>
                      <a:r>
                        <a:rPr lang="en-ZA" sz="900">
                          <a:solidFill>
                            <a:srgbClr val="000000"/>
                          </a:solidFill>
                          <a:effectLst/>
                          <a:latin typeface="Calibri"/>
                          <a:ea typeface="Times New Roman"/>
                          <a:cs typeface="Times New Roman"/>
                        </a:rPr>
                        <a:t>2</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900" dirty="0">
                          <a:solidFill>
                            <a:srgbClr val="000000"/>
                          </a:solidFill>
                          <a:effectLst/>
                          <a:latin typeface="Calibri"/>
                          <a:ea typeface="Times New Roman"/>
                          <a:cs typeface="Times New Roman"/>
                        </a:rPr>
                        <a:t>Advanced Specialist: Applications Consultant </a:t>
                      </a:r>
                      <a:endParaRPr lang="en-ZA" sz="900" dirty="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a:solidFill>
                            <a:srgbClr val="000000"/>
                          </a:solidFill>
                          <a:effectLst/>
                          <a:latin typeface="Calibri"/>
                          <a:ea typeface="Times New Roman"/>
                          <a:cs typeface="Times New Roman"/>
                        </a:rPr>
                        <a:t>N/A (2009)</a:t>
                      </a:r>
                      <a:endParaRPr lang="en-ZA" sz="900" dirty="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Fraud (SCM)</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SAPS</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effectLst/>
                          <a:latin typeface="Calibri"/>
                          <a:ea typeface="Times New Roman"/>
                          <a:cs typeface="Times New Roman"/>
                        </a:rPr>
                        <a:t>Guilty (39 Charges of fraud) (3 year suspended sentence). Completed</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13238">
                <a:tc>
                  <a:txBody>
                    <a:bodyPr/>
                    <a:lstStyle/>
                    <a:p>
                      <a:pPr>
                        <a:lnSpc>
                          <a:spcPct val="115000"/>
                        </a:lnSpc>
                        <a:spcAft>
                          <a:spcPts val="0"/>
                        </a:spcAft>
                      </a:pPr>
                      <a:r>
                        <a:rPr lang="en-ZA" sz="900">
                          <a:solidFill>
                            <a:srgbClr val="000000"/>
                          </a:solidFill>
                          <a:effectLst/>
                          <a:latin typeface="Calibri"/>
                          <a:ea typeface="Times New Roman"/>
                          <a:cs typeface="Times New Roman"/>
                        </a:rPr>
                        <a:t>3</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900" dirty="0">
                          <a:solidFill>
                            <a:srgbClr val="000000"/>
                          </a:solidFill>
                          <a:effectLst/>
                          <a:latin typeface="Calibri"/>
                          <a:ea typeface="Times New Roman"/>
                          <a:cs typeface="Times New Roman"/>
                        </a:rPr>
                        <a:t>Senior Specialist: Client Business Unit: Central Government </a:t>
                      </a:r>
                      <a:endParaRPr lang="en-ZA" sz="900" dirty="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a:solidFill>
                            <a:srgbClr val="000000"/>
                          </a:solidFill>
                          <a:effectLst/>
                          <a:latin typeface="Calibri"/>
                          <a:ea typeface="Times New Roman"/>
                          <a:cs typeface="Times New Roman"/>
                        </a:rPr>
                        <a:t>Brooklyn CAS 366/08/2010</a:t>
                      </a:r>
                      <a:endParaRPr lang="en-ZA" sz="900" dirty="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Fraud (Finance)</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a:effectLst/>
                          <a:latin typeface="Calibri"/>
                          <a:ea typeface="Times New Roman"/>
                          <a:cs typeface="Times New Roman"/>
                        </a:rPr>
                        <a:t>SAPS</a:t>
                      </a:r>
                      <a:endParaRPr lang="en-ZA" sz="900" dirty="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effectLst/>
                          <a:latin typeface="Calibri"/>
                          <a:ea typeface="Times New Roman"/>
                          <a:cs typeface="Times New Roman"/>
                        </a:rPr>
                        <a:t>Guilty of Fraud (3 year Suspended sentence). Completed</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95455">
                <a:tc>
                  <a:txBody>
                    <a:bodyPr/>
                    <a:lstStyle/>
                    <a:p>
                      <a:pPr>
                        <a:lnSpc>
                          <a:spcPct val="115000"/>
                        </a:lnSpc>
                        <a:spcAft>
                          <a:spcPts val="0"/>
                        </a:spcAft>
                      </a:pPr>
                      <a:r>
                        <a:rPr lang="en-ZA" sz="900">
                          <a:solidFill>
                            <a:srgbClr val="000000"/>
                          </a:solidFill>
                          <a:effectLst/>
                          <a:latin typeface="Calibri"/>
                          <a:ea typeface="Times New Roman"/>
                          <a:cs typeface="Times New Roman"/>
                        </a:rPr>
                        <a:t>4</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900" dirty="0">
                          <a:solidFill>
                            <a:srgbClr val="000000"/>
                          </a:solidFill>
                          <a:effectLst/>
                          <a:latin typeface="Calibri"/>
                          <a:ea typeface="Times New Roman"/>
                          <a:cs typeface="Times New Roman"/>
                        </a:rPr>
                        <a:t>Divisional Head: Demand Management and Consultant: Demand Management</a:t>
                      </a:r>
                      <a:endParaRPr lang="en-ZA" sz="900" dirty="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N/A (2014)</a:t>
                      </a:r>
                      <a:endParaRPr lang="en-ZA" sz="900" dirty="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a:solidFill>
                            <a:srgbClr val="000000"/>
                          </a:solidFill>
                          <a:effectLst/>
                          <a:latin typeface="Calibri"/>
                          <a:ea typeface="Times New Roman"/>
                          <a:cs typeface="Times New Roman"/>
                        </a:rPr>
                        <a:t>Fraud/corruption (SCM)</a:t>
                      </a:r>
                      <a:endParaRPr lang="en-ZA" sz="900" dirty="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effectLst/>
                          <a:latin typeface="Calibri"/>
                          <a:ea typeface="Times New Roman"/>
                          <a:cs typeface="Times New Roman"/>
                        </a:rPr>
                        <a:t>SAPS</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smtClean="0">
                          <a:solidFill>
                            <a:schemeClr val="tx1"/>
                          </a:solidFill>
                          <a:effectLst/>
                          <a:latin typeface="Calibri"/>
                          <a:ea typeface="Times New Roman"/>
                          <a:cs typeface="Times New Roman"/>
                        </a:rPr>
                        <a:t>Feedback regarding the status of the case is pending from SAPS</a:t>
                      </a:r>
                      <a:endParaRPr lang="en-ZA" sz="900" dirty="0">
                        <a:solidFill>
                          <a:schemeClr val="tx1"/>
                        </a:solidFill>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578597">
                <a:tc>
                  <a:txBody>
                    <a:bodyPr/>
                    <a:lstStyle/>
                    <a:p>
                      <a:pPr>
                        <a:lnSpc>
                          <a:spcPct val="115000"/>
                        </a:lnSpc>
                        <a:spcAft>
                          <a:spcPts val="0"/>
                        </a:spcAft>
                      </a:pPr>
                      <a:r>
                        <a:rPr lang="en-ZA" sz="900">
                          <a:solidFill>
                            <a:srgbClr val="000000"/>
                          </a:solidFill>
                          <a:effectLst/>
                          <a:latin typeface="Calibri"/>
                          <a:ea typeface="Times New Roman"/>
                          <a:cs typeface="Times New Roman"/>
                        </a:rPr>
                        <a:t>5</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900" kern="1200" dirty="0">
                          <a:solidFill>
                            <a:schemeClr val="tx1"/>
                          </a:solidFill>
                          <a:effectLst/>
                          <a:latin typeface="Calibri"/>
                          <a:ea typeface="Times New Roman"/>
                          <a:cs typeface="Times New Roman"/>
                        </a:rPr>
                        <a:t>Chief Operations Officer, Executive</a:t>
                      </a:r>
                      <a:r>
                        <a:rPr lang="en-ZA" sz="900" dirty="0">
                          <a:solidFill>
                            <a:srgbClr val="000000"/>
                          </a:solidFill>
                          <a:effectLst/>
                          <a:latin typeface="Calibri"/>
                          <a:ea typeface="Times New Roman"/>
                          <a:cs typeface="Times New Roman"/>
                        </a:rPr>
                        <a:t>: Government Solutions and Standards (GSS); Executive: Supply Chain Management and General Manager: Legal Services</a:t>
                      </a:r>
                      <a:endParaRPr lang="en-ZA" sz="900" dirty="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N/A (2014)</a:t>
                      </a:r>
                      <a:endParaRPr lang="en-ZA" sz="900" dirty="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Corruption (SCM)</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effectLst/>
                          <a:latin typeface="Calibri"/>
                          <a:ea typeface="Times New Roman"/>
                          <a:cs typeface="Times New Roman"/>
                        </a:rPr>
                        <a:t>SAPS</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smtClean="0">
                          <a:solidFill>
                            <a:schemeClr val="tx1"/>
                          </a:solidFill>
                          <a:effectLst/>
                          <a:latin typeface="Calibri"/>
                          <a:ea typeface="Times New Roman"/>
                          <a:cs typeface="Times New Roman"/>
                        </a:rPr>
                        <a:t>Feedback regarding the status of the case is pending from SAPS</a:t>
                      </a:r>
                      <a:endParaRPr lang="en-ZA" sz="900" dirty="0">
                        <a:solidFill>
                          <a:schemeClr val="tx1"/>
                        </a:solidFill>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499366">
                <a:tc>
                  <a:txBody>
                    <a:bodyPr/>
                    <a:lstStyle/>
                    <a:p>
                      <a:pPr>
                        <a:lnSpc>
                          <a:spcPct val="115000"/>
                        </a:lnSpc>
                        <a:spcAft>
                          <a:spcPts val="0"/>
                        </a:spcAft>
                      </a:pPr>
                      <a:r>
                        <a:rPr lang="en-ZA" sz="900">
                          <a:solidFill>
                            <a:srgbClr val="000000"/>
                          </a:solidFill>
                          <a:effectLst/>
                          <a:latin typeface="Calibri"/>
                          <a:ea typeface="Times New Roman"/>
                          <a:cs typeface="Times New Roman"/>
                        </a:rPr>
                        <a:t>6</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900" dirty="0">
                          <a:effectLst/>
                          <a:latin typeface="Calibri"/>
                          <a:ea typeface="Times New Roman"/>
                          <a:cs typeface="Times New Roman"/>
                        </a:rPr>
                        <a:t>Executive: Supply Chain Management, Divisional Head of Supply Chain Management and Acting Divisional Head of Supply Chain Management</a:t>
                      </a:r>
                      <a:endParaRPr lang="en-ZA" sz="900" dirty="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a:solidFill>
                            <a:srgbClr val="000000"/>
                          </a:solidFill>
                          <a:effectLst/>
                          <a:latin typeface="Calibri"/>
                          <a:ea typeface="Times New Roman"/>
                          <a:cs typeface="Times New Roman"/>
                        </a:rPr>
                        <a:t>N/A (2014)</a:t>
                      </a:r>
                      <a:endParaRPr lang="en-ZA" sz="900" dirty="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Suppy Chain management Irregularities</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effectLst/>
                          <a:latin typeface="Calibri"/>
                          <a:ea typeface="Times New Roman"/>
                          <a:cs typeface="Times New Roman"/>
                        </a:rPr>
                        <a:t>SAPS</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smtClean="0">
                          <a:solidFill>
                            <a:schemeClr val="tx1"/>
                          </a:solidFill>
                          <a:effectLst/>
                          <a:latin typeface="Calibri"/>
                          <a:ea typeface="Times New Roman"/>
                          <a:cs typeface="Times New Roman"/>
                        </a:rPr>
                        <a:t>Feedback regarding the status of the case is pending from SAPS</a:t>
                      </a:r>
                      <a:endParaRPr lang="en-ZA" sz="900" dirty="0">
                        <a:solidFill>
                          <a:schemeClr val="tx1"/>
                        </a:solidFill>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276852">
                <a:tc>
                  <a:txBody>
                    <a:bodyPr/>
                    <a:lstStyle/>
                    <a:p>
                      <a:pPr>
                        <a:lnSpc>
                          <a:spcPct val="115000"/>
                        </a:lnSpc>
                        <a:spcAft>
                          <a:spcPts val="0"/>
                        </a:spcAft>
                      </a:pPr>
                      <a:r>
                        <a:rPr lang="en-ZA" sz="900">
                          <a:solidFill>
                            <a:srgbClr val="000000"/>
                          </a:solidFill>
                          <a:effectLst/>
                          <a:latin typeface="Calibri"/>
                          <a:ea typeface="Times New Roman"/>
                          <a:cs typeface="Times New Roman"/>
                        </a:rPr>
                        <a:t>7</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900" dirty="0">
                          <a:solidFill>
                            <a:srgbClr val="000000"/>
                          </a:solidFill>
                          <a:effectLst/>
                          <a:latin typeface="Calibri"/>
                          <a:ea typeface="Times New Roman"/>
                          <a:cs typeface="Times New Roman"/>
                        </a:rPr>
                        <a:t>Lead Consultant: Employee Relations</a:t>
                      </a:r>
                      <a:endParaRPr lang="en-ZA" sz="900" dirty="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Brooklyn CAS 566/11/2016 </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Corruption</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effectLst/>
                          <a:latin typeface="Calibri"/>
                          <a:ea typeface="Times New Roman"/>
                          <a:cs typeface="Times New Roman"/>
                        </a:rPr>
                        <a:t>SAPS and Hawks </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a:effectLst/>
                          <a:latin typeface="Calibri"/>
                          <a:ea typeface="Times New Roman"/>
                          <a:cs typeface="Times New Roman"/>
                        </a:rPr>
                        <a:t>Case still under investigation. Ongoing</a:t>
                      </a:r>
                      <a:endParaRPr lang="en-ZA" sz="900" dirty="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658165">
                <a:tc>
                  <a:txBody>
                    <a:bodyPr/>
                    <a:lstStyle/>
                    <a:p>
                      <a:pPr>
                        <a:lnSpc>
                          <a:spcPct val="115000"/>
                        </a:lnSpc>
                        <a:spcAft>
                          <a:spcPts val="0"/>
                        </a:spcAft>
                      </a:pPr>
                      <a:r>
                        <a:rPr lang="en-ZA" sz="900">
                          <a:solidFill>
                            <a:srgbClr val="000000"/>
                          </a:solidFill>
                          <a:effectLst/>
                          <a:latin typeface="Calibri"/>
                          <a:ea typeface="Times New Roman"/>
                          <a:cs typeface="Times New Roman"/>
                        </a:rPr>
                        <a:t>8</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900" dirty="0" smtClean="0">
                          <a:solidFill>
                            <a:srgbClr val="000000"/>
                          </a:solidFill>
                          <a:effectLst/>
                          <a:latin typeface="Calibri"/>
                          <a:ea typeface="Times New Roman"/>
                          <a:cs typeface="Times New Roman"/>
                        </a:rPr>
                        <a:t>Chief </a:t>
                      </a:r>
                      <a:r>
                        <a:rPr lang="en-ZA" sz="900" dirty="0">
                          <a:solidFill>
                            <a:srgbClr val="000000"/>
                          </a:solidFill>
                          <a:effectLst/>
                          <a:latin typeface="Calibri"/>
                          <a:ea typeface="Times New Roman"/>
                          <a:cs typeface="Times New Roman"/>
                        </a:rPr>
                        <a:t>Corporate Services</a:t>
                      </a:r>
                      <a:endParaRPr lang="en-ZA" sz="900" dirty="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a:solidFill>
                            <a:srgbClr val="000000"/>
                          </a:solidFill>
                          <a:effectLst/>
                          <a:latin typeface="Calibri"/>
                          <a:ea typeface="Times New Roman"/>
                          <a:cs typeface="Times New Roman"/>
                        </a:rPr>
                        <a:t>Brooklyn CAS 568/11/2016 </a:t>
                      </a:r>
                      <a:endParaRPr lang="en-ZA" sz="900" dirty="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Fraud</a:t>
                      </a:r>
                      <a:endParaRPr lang="en-ZA" sz="90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a:effectLst/>
                          <a:latin typeface="Calibri"/>
                          <a:ea typeface="Times New Roman"/>
                          <a:cs typeface="Times New Roman"/>
                        </a:rPr>
                        <a:t>SAPS and Hawks </a:t>
                      </a:r>
                      <a:endParaRPr lang="en-ZA" sz="900" dirty="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a:effectLst/>
                          <a:latin typeface="Calibri"/>
                          <a:ea typeface="Times New Roman"/>
                          <a:cs typeface="Times New Roman"/>
                        </a:rPr>
                        <a:t>Case has been withdrawn by the public prosecutor. Defendant did not benefit from the false qualification when appointed by SITA. Completed</a:t>
                      </a:r>
                      <a:endParaRPr lang="en-ZA" sz="900" dirty="0">
                        <a:effectLst/>
                        <a:latin typeface="Calibri"/>
                        <a:ea typeface="Calibri"/>
                        <a:cs typeface="Times New Roman"/>
                      </a:endParaRPr>
                    </a:p>
                  </a:txBody>
                  <a:tcPr marL="56806" marR="56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bl>
          </a:graphicData>
        </a:graphic>
      </p:graphicFrame>
      <p:sp>
        <p:nvSpPr>
          <p:cNvPr id="5" name="Title 1"/>
          <p:cNvSpPr txBox="1">
            <a:spLocks/>
          </p:cNvSpPr>
          <p:nvPr/>
        </p:nvSpPr>
        <p:spPr>
          <a:xfrm>
            <a:off x="399481" y="637254"/>
            <a:ext cx="9320519" cy="480053"/>
          </a:xfrm>
          <a:prstGeom prst="rect">
            <a:avLst/>
          </a:prstGeom>
          <a:noFill/>
          <a:ln cmpd="sng">
            <a:noFill/>
          </a:ln>
        </p:spPr>
        <p:txBody>
          <a:bodyPr vert="horz" lIns="91440" tIns="45720" rIns="91440" bIns="45720" rtlCol="0" anchor="t" anchorCtr="0">
            <a:noAutofit/>
          </a:bodyPr>
          <a:lstStyle>
            <a:lvl1pPr algn="l" defTabSz="846625" rtl="0" eaLnBrk="1" latinLnBrk="0" hangingPunct="1">
              <a:spcBef>
                <a:spcPct val="0"/>
              </a:spcBef>
              <a:buNone/>
              <a:defRPr sz="2800" b="1" kern="1200">
                <a:solidFill>
                  <a:srgbClr val="0E1B8D"/>
                </a:solidFill>
                <a:latin typeface="+mj-lt"/>
                <a:ea typeface="+mj-ea"/>
                <a:cs typeface="Segoe UI Semibold" panose="020B0702040204020203" pitchFamily="34" charset="0"/>
              </a:defRPr>
            </a:lvl1pPr>
          </a:lstStyle>
          <a:p>
            <a:r>
              <a:rPr lang="en-ZA" sz="1400" b="0" dirty="0">
                <a:solidFill>
                  <a:schemeClr val="tx1"/>
                </a:solidFill>
                <a:cs typeface="Segoe UI Light" panose="020B0502040204020203" pitchFamily="34" charset="0"/>
              </a:rPr>
              <a:t>The following cases were reported to SAPS/Hawks; some of the cases reported between 2016 and 2018 relate to the investigations that was conducted as part of a clean up process. SITA Legal department </a:t>
            </a:r>
            <a:r>
              <a:rPr lang="en-ZA" sz="1400" b="0" dirty="0" smtClean="0">
                <a:solidFill>
                  <a:schemeClr val="tx1"/>
                </a:solidFill>
                <a:cs typeface="Segoe UI Light" panose="020B0502040204020203" pitchFamily="34" charset="0"/>
              </a:rPr>
              <a:t>tracks:</a:t>
            </a:r>
            <a:endParaRPr lang="en-ZA" sz="1400" b="0" dirty="0">
              <a:solidFill>
                <a:schemeClr val="tx1"/>
              </a:solidFill>
              <a:latin typeface="+mn-lt"/>
              <a:ea typeface="+mn-ea"/>
              <a:cs typeface="Segoe UI Light" panose="020B0502040204020203" pitchFamily="34" charset="0"/>
            </a:endParaRPr>
          </a:p>
        </p:txBody>
      </p:sp>
    </p:spTree>
    <p:extLst>
      <p:ext uri="{BB962C8B-B14F-4D97-AF65-F5344CB8AC3E}">
        <p14:creationId xmlns:p14="http://schemas.microsoft.com/office/powerpoint/2010/main" xmlns="" val="5087817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spAutoFit/>
          </a:bodyPr>
          <a:lstStyle/>
          <a:p>
            <a:pPr defTabSz="914400"/>
            <a:r>
              <a:rPr lang="en-ZA" sz="3200" baseline="30000" dirty="0">
                <a:solidFill>
                  <a:schemeClr val="tx2"/>
                </a:solidFill>
                <a:ea typeface="+mn-ea"/>
              </a:rPr>
              <a:t>Forensic Investigations reported to SAPS/The Hawks</a:t>
            </a:r>
          </a:p>
        </p:txBody>
      </p:sp>
      <p:graphicFrame>
        <p:nvGraphicFramePr>
          <p:cNvPr id="5" name="Table 4"/>
          <p:cNvGraphicFramePr>
            <a:graphicFrameLocks noGrp="1"/>
          </p:cNvGraphicFramePr>
          <p:nvPr>
            <p:extLst>
              <p:ext uri="{D42A27DB-BD31-4B8C-83A1-F6EECF244321}">
                <p14:modId xmlns:p14="http://schemas.microsoft.com/office/powerpoint/2010/main" xmlns="" val="3957778673"/>
              </p:ext>
            </p:extLst>
          </p:nvPr>
        </p:nvGraphicFramePr>
        <p:xfrm>
          <a:off x="438064" y="828004"/>
          <a:ext cx="9275935" cy="3325640"/>
        </p:xfrm>
        <a:graphic>
          <a:graphicData uri="http://schemas.openxmlformats.org/drawingml/2006/table">
            <a:tbl>
              <a:tblPr firstRow="1" firstCol="1" bandRow="1"/>
              <a:tblGrid>
                <a:gridCol w="461890">
                  <a:extLst>
                    <a:ext uri="{9D8B030D-6E8A-4147-A177-3AD203B41FA5}">
                      <a16:colId xmlns:a16="http://schemas.microsoft.com/office/drawing/2014/main" xmlns="" val="20000"/>
                    </a:ext>
                  </a:extLst>
                </a:gridCol>
                <a:gridCol w="2321953">
                  <a:extLst>
                    <a:ext uri="{9D8B030D-6E8A-4147-A177-3AD203B41FA5}">
                      <a16:colId xmlns:a16="http://schemas.microsoft.com/office/drawing/2014/main" xmlns="" val="20001"/>
                    </a:ext>
                  </a:extLst>
                </a:gridCol>
                <a:gridCol w="1735683">
                  <a:extLst>
                    <a:ext uri="{9D8B030D-6E8A-4147-A177-3AD203B41FA5}">
                      <a16:colId xmlns:a16="http://schemas.microsoft.com/office/drawing/2014/main" xmlns="" val="20002"/>
                    </a:ext>
                  </a:extLst>
                </a:gridCol>
                <a:gridCol w="1206290">
                  <a:extLst>
                    <a:ext uri="{9D8B030D-6E8A-4147-A177-3AD203B41FA5}">
                      <a16:colId xmlns:a16="http://schemas.microsoft.com/office/drawing/2014/main" xmlns="" val="20003"/>
                    </a:ext>
                  </a:extLst>
                </a:gridCol>
                <a:gridCol w="1025659">
                  <a:extLst>
                    <a:ext uri="{9D8B030D-6E8A-4147-A177-3AD203B41FA5}">
                      <a16:colId xmlns:a16="http://schemas.microsoft.com/office/drawing/2014/main" xmlns="" val="20004"/>
                    </a:ext>
                  </a:extLst>
                </a:gridCol>
                <a:gridCol w="2524460">
                  <a:extLst>
                    <a:ext uri="{9D8B030D-6E8A-4147-A177-3AD203B41FA5}">
                      <a16:colId xmlns:a16="http://schemas.microsoft.com/office/drawing/2014/main" xmlns="" val="20005"/>
                    </a:ext>
                  </a:extLst>
                </a:gridCol>
              </a:tblGrid>
              <a:tr h="517328">
                <a:tc>
                  <a:txBody>
                    <a:bodyPr/>
                    <a:lstStyle/>
                    <a:p>
                      <a:pPr algn="ctr">
                        <a:lnSpc>
                          <a:spcPct val="115000"/>
                        </a:lnSpc>
                        <a:spcAft>
                          <a:spcPts val="0"/>
                        </a:spcAft>
                      </a:pPr>
                      <a:r>
                        <a:rPr lang="en-ZA" sz="900" b="1" dirty="0">
                          <a:solidFill>
                            <a:srgbClr val="000000"/>
                          </a:solidFill>
                          <a:effectLst/>
                          <a:latin typeface="Arial"/>
                          <a:ea typeface="Times New Roman"/>
                          <a:cs typeface="Times New Roman"/>
                        </a:rPr>
                        <a:t>No:</a:t>
                      </a:r>
                      <a:endParaRPr lang="en-ZA" sz="900" dirty="0">
                        <a:effectLst/>
                        <a:latin typeface="Calibri"/>
                        <a:ea typeface="Calibri"/>
                        <a:cs typeface="Times New Roman"/>
                      </a:endParaRPr>
                    </a:p>
                  </a:txBody>
                  <a:tcPr marL="67502" marR="67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900" b="1" dirty="0">
                          <a:solidFill>
                            <a:srgbClr val="000000"/>
                          </a:solidFill>
                          <a:effectLst/>
                          <a:latin typeface="Arial"/>
                          <a:ea typeface="Times New Roman"/>
                          <a:cs typeface="Times New Roman"/>
                        </a:rPr>
                        <a:t>Name and Year</a:t>
                      </a:r>
                      <a:endParaRPr lang="en-ZA" sz="900" dirty="0">
                        <a:effectLst/>
                        <a:latin typeface="Calibri"/>
                        <a:ea typeface="Calibri"/>
                        <a:cs typeface="Times New Roman"/>
                      </a:endParaRPr>
                    </a:p>
                  </a:txBody>
                  <a:tcPr marL="67502" marR="67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900" b="1">
                          <a:solidFill>
                            <a:srgbClr val="000000"/>
                          </a:solidFill>
                          <a:effectLst/>
                          <a:latin typeface="Arial"/>
                          <a:ea typeface="Times New Roman"/>
                          <a:cs typeface="Times New Roman"/>
                        </a:rPr>
                        <a:t>Police case No</a:t>
                      </a:r>
                      <a:endParaRPr lang="en-ZA" sz="900">
                        <a:effectLst/>
                        <a:latin typeface="Calibri"/>
                        <a:ea typeface="Calibri"/>
                        <a:cs typeface="Times New Roman"/>
                      </a:endParaRPr>
                    </a:p>
                  </a:txBody>
                  <a:tcPr marL="67502" marR="67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900" b="1">
                          <a:solidFill>
                            <a:srgbClr val="000000"/>
                          </a:solidFill>
                          <a:effectLst/>
                          <a:latin typeface="Arial"/>
                          <a:ea typeface="Times New Roman"/>
                          <a:cs typeface="Times New Roman"/>
                        </a:rPr>
                        <a:t>Allegation</a:t>
                      </a:r>
                      <a:endParaRPr lang="en-ZA" sz="900">
                        <a:effectLst/>
                        <a:latin typeface="Calibri"/>
                        <a:ea typeface="Calibri"/>
                        <a:cs typeface="Times New Roman"/>
                      </a:endParaRPr>
                    </a:p>
                  </a:txBody>
                  <a:tcPr marL="67502" marR="67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900" b="1">
                          <a:solidFill>
                            <a:srgbClr val="000000"/>
                          </a:solidFill>
                          <a:effectLst/>
                          <a:latin typeface="Arial"/>
                          <a:ea typeface="Times New Roman"/>
                          <a:cs typeface="Times New Roman"/>
                        </a:rPr>
                        <a:t>Reported to:</a:t>
                      </a:r>
                      <a:endParaRPr lang="en-ZA" sz="900">
                        <a:effectLst/>
                        <a:latin typeface="Calibri"/>
                        <a:ea typeface="Calibri"/>
                        <a:cs typeface="Times New Roman"/>
                      </a:endParaRPr>
                    </a:p>
                  </a:txBody>
                  <a:tcPr marL="67502" marR="67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900" b="1" dirty="0">
                          <a:solidFill>
                            <a:srgbClr val="000000"/>
                          </a:solidFill>
                          <a:effectLst/>
                          <a:latin typeface="Arial"/>
                          <a:ea typeface="Times New Roman"/>
                          <a:cs typeface="Times New Roman"/>
                        </a:rPr>
                        <a:t>Outcome/Status</a:t>
                      </a:r>
                      <a:endParaRPr lang="en-ZA" sz="900" dirty="0">
                        <a:effectLst/>
                        <a:latin typeface="Calibri"/>
                        <a:ea typeface="Calibri"/>
                        <a:cs typeface="Times New Roman"/>
                      </a:endParaRPr>
                    </a:p>
                  </a:txBody>
                  <a:tcPr marL="67502" marR="67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396888">
                <a:tc>
                  <a:txBody>
                    <a:bodyPr/>
                    <a:lstStyle/>
                    <a:p>
                      <a:pPr>
                        <a:lnSpc>
                          <a:spcPct val="115000"/>
                        </a:lnSpc>
                        <a:spcAft>
                          <a:spcPts val="0"/>
                        </a:spcAft>
                      </a:pPr>
                      <a:r>
                        <a:rPr lang="en-ZA" sz="900">
                          <a:solidFill>
                            <a:srgbClr val="000000"/>
                          </a:solidFill>
                          <a:effectLst/>
                          <a:latin typeface="Calibri"/>
                          <a:ea typeface="Times New Roman"/>
                          <a:cs typeface="Times New Roman"/>
                        </a:rPr>
                        <a:t>9</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a:solidFill>
                            <a:srgbClr val="000000"/>
                          </a:solidFill>
                          <a:effectLst/>
                          <a:latin typeface="Calibri"/>
                          <a:ea typeface="Times New Roman"/>
                          <a:cs typeface="Times New Roman"/>
                        </a:rPr>
                        <a:t>Senior Manager: Procurement Order Management </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Brooklyn CAS 408/08/2017</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Fraud (SCM)</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effectLst/>
                          <a:latin typeface="Calibri"/>
                          <a:ea typeface="Times New Roman"/>
                          <a:cs typeface="Times New Roman"/>
                        </a:rPr>
                        <a:t>SAPS and Hawks </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effectLst/>
                          <a:latin typeface="Calibri"/>
                          <a:ea typeface="Times New Roman"/>
                          <a:cs typeface="Times New Roman"/>
                        </a:rPr>
                        <a:t>Case still under investigation. Ongoing</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251184">
                <a:tc>
                  <a:txBody>
                    <a:bodyPr/>
                    <a:lstStyle/>
                    <a:p>
                      <a:pPr>
                        <a:lnSpc>
                          <a:spcPct val="115000"/>
                        </a:lnSpc>
                        <a:spcAft>
                          <a:spcPts val="0"/>
                        </a:spcAft>
                      </a:pPr>
                      <a:r>
                        <a:rPr lang="en-ZA" sz="900">
                          <a:solidFill>
                            <a:srgbClr val="000000"/>
                          </a:solidFill>
                          <a:effectLst/>
                          <a:latin typeface="Calibri"/>
                          <a:ea typeface="Times New Roman"/>
                          <a:cs typeface="Times New Roman"/>
                        </a:rPr>
                        <a:t>10</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a:solidFill>
                            <a:srgbClr val="000000"/>
                          </a:solidFill>
                          <a:effectLst/>
                          <a:latin typeface="Calibri"/>
                          <a:ea typeface="Times New Roman"/>
                          <a:cs typeface="Times New Roman"/>
                        </a:rPr>
                        <a:t>Consultant: Acquisition Management</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Brooklyn CAS 318/9/2017</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Corruption (SCM)</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effectLst/>
                          <a:latin typeface="Calibri"/>
                          <a:ea typeface="Times New Roman"/>
                          <a:cs typeface="Times New Roman"/>
                        </a:rPr>
                        <a:t>SAPS and Hawks </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effectLst/>
                          <a:latin typeface="Calibri"/>
                          <a:ea typeface="Times New Roman"/>
                          <a:cs typeface="Times New Roman"/>
                        </a:rPr>
                        <a:t>Case still under investigation. Ongoing</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288032">
                <a:tc>
                  <a:txBody>
                    <a:bodyPr/>
                    <a:lstStyle/>
                    <a:p>
                      <a:pPr>
                        <a:lnSpc>
                          <a:spcPct val="115000"/>
                        </a:lnSpc>
                        <a:spcAft>
                          <a:spcPts val="0"/>
                        </a:spcAft>
                      </a:pPr>
                      <a:r>
                        <a:rPr lang="en-ZA" sz="900">
                          <a:solidFill>
                            <a:srgbClr val="000000"/>
                          </a:solidFill>
                          <a:effectLst/>
                          <a:latin typeface="Calibri"/>
                          <a:ea typeface="Times New Roman"/>
                          <a:cs typeface="Times New Roman"/>
                        </a:rPr>
                        <a:t>11</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a:solidFill>
                            <a:srgbClr val="000000"/>
                          </a:solidFill>
                          <a:effectLst/>
                          <a:latin typeface="Calibri"/>
                          <a:ea typeface="Times New Roman"/>
                          <a:cs typeface="Times New Roman"/>
                        </a:rPr>
                        <a:t>Manager: Sourcing </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Brooklyn CAS 359/8/2017</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Corruption (SCM)</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effectLst/>
                          <a:latin typeface="Calibri"/>
                          <a:ea typeface="Times New Roman"/>
                          <a:cs typeface="Times New Roman"/>
                        </a:rPr>
                        <a:t>SAPS and Hawks </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effectLst/>
                          <a:latin typeface="Calibri"/>
                          <a:ea typeface="Times New Roman"/>
                          <a:cs typeface="Times New Roman"/>
                        </a:rPr>
                        <a:t>Case still under investigation. Ongoing</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88032">
                <a:tc>
                  <a:txBody>
                    <a:bodyPr/>
                    <a:lstStyle/>
                    <a:p>
                      <a:pPr>
                        <a:lnSpc>
                          <a:spcPct val="115000"/>
                        </a:lnSpc>
                        <a:spcAft>
                          <a:spcPts val="0"/>
                        </a:spcAft>
                      </a:pPr>
                      <a:r>
                        <a:rPr lang="en-ZA" sz="900">
                          <a:solidFill>
                            <a:srgbClr val="000000"/>
                          </a:solidFill>
                          <a:effectLst/>
                          <a:latin typeface="Calibri"/>
                          <a:ea typeface="Times New Roman"/>
                          <a:cs typeface="Times New Roman"/>
                        </a:rPr>
                        <a:t>12</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a:solidFill>
                            <a:srgbClr val="000000"/>
                          </a:solidFill>
                          <a:effectLst/>
                          <a:latin typeface="Calibri"/>
                          <a:ea typeface="Times New Roman"/>
                          <a:cs typeface="Times New Roman"/>
                        </a:rPr>
                        <a:t>Supplier Support Officer</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Brooklyn CAS 22/06/2017</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Corruption (SCM)</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effectLst/>
                          <a:latin typeface="Calibri"/>
                          <a:ea typeface="Times New Roman"/>
                          <a:cs typeface="Times New Roman"/>
                        </a:rPr>
                        <a:t>SAPS and Hawks </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effectLst/>
                          <a:latin typeface="Calibri"/>
                          <a:ea typeface="Times New Roman"/>
                          <a:cs typeface="Times New Roman"/>
                        </a:rPr>
                        <a:t>Case still under investigation. Ongoing</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288032">
                <a:tc>
                  <a:txBody>
                    <a:bodyPr/>
                    <a:lstStyle/>
                    <a:p>
                      <a:pPr>
                        <a:lnSpc>
                          <a:spcPct val="115000"/>
                        </a:lnSpc>
                        <a:spcAft>
                          <a:spcPts val="0"/>
                        </a:spcAft>
                      </a:pPr>
                      <a:r>
                        <a:rPr lang="en-ZA" sz="900">
                          <a:solidFill>
                            <a:srgbClr val="000000"/>
                          </a:solidFill>
                          <a:effectLst/>
                          <a:latin typeface="Calibri"/>
                          <a:ea typeface="Times New Roman"/>
                          <a:cs typeface="Times New Roman"/>
                        </a:rPr>
                        <a:t>13</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a:solidFill>
                            <a:srgbClr val="000000"/>
                          </a:solidFill>
                          <a:effectLst/>
                          <a:latin typeface="Calibri"/>
                          <a:ea typeface="Times New Roman"/>
                          <a:cs typeface="Times New Roman"/>
                        </a:rPr>
                        <a:t>Specialist: LAN and Desktop Support</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a:solidFill>
                            <a:srgbClr val="000000"/>
                          </a:solidFill>
                          <a:effectLst/>
                          <a:latin typeface="Calibri"/>
                          <a:ea typeface="Times New Roman"/>
                          <a:cs typeface="Times New Roman"/>
                        </a:rPr>
                        <a:t>Brooklyn CAS 258/10/2017 </a:t>
                      </a:r>
                      <a:endParaRPr lang="en-ZA" sz="900" dirty="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Fraud</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effectLst/>
                          <a:latin typeface="Calibri"/>
                          <a:ea typeface="Times New Roman"/>
                          <a:cs typeface="Times New Roman"/>
                        </a:rPr>
                        <a:t>SAPS and Hawks </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effectLst/>
                          <a:latin typeface="Calibri"/>
                          <a:ea typeface="Times New Roman"/>
                          <a:cs typeface="Times New Roman"/>
                        </a:rPr>
                        <a:t>Case still under investigation. Ongoing</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288032">
                <a:tc>
                  <a:txBody>
                    <a:bodyPr/>
                    <a:lstStyle/>
                    <a:p>
                      <a:pPr>
                        <a:lnSpc>
                          <a:spcPct val="115000"/>
                        </a:lnSpc>
                        <a:spcAft>
                          <a:spcPts val="0"/>
                        </a:spcAft>
                      </a:pPr>
                      <a:r>
                        <a:rPr lang="en-ZA" sz="900">
                          <a:solidFill>
                            <a:srgbClr val="000000"/>
                          </a:solidFill>
                          <a:effectLst/>
                          <a:latin typeface="Calibri"/>
                          <a:ea typeface="Times New Roman"/>
                          <a:cs typeface="Times New Roman"/>
                        </a:rPr>
                        <a:t>14</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dirty="0">
                          <a:solidFill>
                            <a:srgbClr val="000000"/>
                          </a:solidFill>
                          <a:effectLst/>
                          <a:latin typeface="Calibri"/>
                          <a:ea typeface="Times New Roman"/>
                          <a:cs typeface="Times New Roman"/>
                        </a:rPr>
                        <a:t>Director of SITA Service Provider</a:t>
                      </a:r>
                      <a:endParaRPr lang="en-ZA" sz="900" dirty="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a:solidFill>
                            <a:srgbClr val="000000"/>
                          </a:solidFill>
                          <a:effectLst/>
                          <a:latin typeface="Calibri"/>
                          <a:ea typeface="Times New Roman"/>
                          <a:cs typeface="Times New Roman"/>
                        </a:rPr>
                        <a:t>CAS 146/05/2017</a:t>
                      </a:r>
                      <a:endParaRPr lang="en-ZA" sz="900" dirty="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Corruption (SCM)</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effectLst/>
                          <a:latin typeface="Calibri"/>
                          <a:ea typeface="Times New Roman"/>
                          <a:cs typeface="Times New Roman"/>
                        </a:rPr>
                        <a:t>Hawks</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smtClean="0">
                          <a:effectLst/>
                          <a:latin typeface="Calibri"/>
                          <a:ea typeface="Times New Roman"/>
                          <a:cs typeface="Times New Roman"/>
                        </a:rPr>
                        <a:t>Case still under investigation. Ongoing</a:t>
                      </a:r>
                      <a:endParaRPr lang="en-ZA" sz="900" dirty="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360040">
                <a:tc>
                  <a:txBody>
                    <a:bodyPr/>
                    <a:lstStyle/>
                    <a:p>
                      <a:pPr>
                        <a:lnSpc>
                          <a:spcPct val="115000"/>
                        </a:lnSpc>
                        <a:spcAft>
                          <a:spcPts val="0"/>
                        </a:spcAft>
                      </a:pPr>
                      <a:r>
                        <a:rPr lang="en-ZA" sz="900">
                          <a:solidFill>
                            <a:srgbClr val="000000"/>
                          </a:solidFill>
                          <a:effectLst/>
                          <a:latin typeface="Calibri"/>
                          <a:ea typeface="Times New Roman"/>
                          <a:cs typeface="Times New Roman"/>
                        </a:rPr>
                        <a:t>15</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dirty="0">
                          <a:solidFill>
                            <a:srgbClr val="000000"/>
                          </a:solidFill>
                          <a:effectLst/>
                          <a:latin typeface="Calibri"/>
                          <a:ea typeface="Times New Roman"/>
                          <a:cs typeface="Times New Roman"/>
                        </a:rPr>
                        <a:t>Senior Manager: Engagement Management</a:t>
                      </a:r>
                      <a:endParaRPr lang="en-ZA" sz="900" dirty="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a:solidFill>
                            <a:srgbClr val="000000"/>
                          </a:solidFill>
                          <a:effectLst/>
                          <a:latin typeface="Calibri"/>
                          <a:ea typeface="Times New Roman"/>
                          <a:cs typeface="Times New Roman"/>
                        </a:rPr>
                        <a:t>Pietermaritzburg CAS 748/9/2017</a:t>
                      </a:r>
                      <a:endParaRPr lang="en-ZA" sz="900" dirty="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a:solidFill>
                            <a:srgbClr val="000000"/>
                          </a:solidFill>
                          <a:effectLst/>
                          <a:latin typeface="Calibri"/>
                          <a:ea typeface="Times New Roman"/>
                          <a:cs typeface="Times New Roman"/>
                        </a:rPr>
                        <a:t>Corruption (SCM)</a:t>
                      </a:r>
                      <a:endParaRPr lang="en-ZA" sz="900" dirty="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effectLst/>
                          <a:latin typeface="Calibri"/>
                          <a:ea typeface="Times New Roman"/>
                          <a:cs typeface="Times New Roman"/>
                        </a:rPr>
                        <a:t>SAPS </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smtClean="0">
                          <a:effectLst/>
                          <a:latin typeface="Calibri"/>
                          <a:ea typeface="Times New Roman"/>
                          <a:cs typeface="Times New Roman"/>
                        </a:rPr>
                        <a:t>Case still under investigation. Ongoing</a:t>
                      </a:r>
                      <a:endParaRPr lang="en-ZA" sz="900" dirty="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60040">
                <a:tc>
                  <a:txBody>
                    <a:bodyPr/>
                    <a:lstStyle/>
                    <a:p>
                      <a:pPr>
                        <a:lnSpc>
                          <a:spcPct val="115000"/>
                        </a:lnSpc>
                        <a:spcAft>
                          <a:spcPts val="0"/>
                        </a:spcAft>
                      </a:pPr>
                      <a:r>
                        <a:rPr lang="en-ZA" sz="900">
                          <a:solidFill>
                            <a:srgbClr val="000000"/>
                          </a:solidFill>
                          <a:effectLst/>
                          <a:latin typeface="Calibri"/>
                          <a:ea typeface="Times New Roman"/>
                          <a:cs typeface="Times New Roman"/>
                        </a:rPr>
                        <a:t>16</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a:solidFill>
                            <a:srgbClr val="000000"/>
                          </a:solidFill>
                          <a:effectLst/>
                          <a:latin typeface="Calibri"/>
                          <a:ea typeface="Times New Roman"/>
                          <a:cs typeface="Times New Roman"/>
                        </a:rPr>
                        <a:t>Senior Manager: Service Management </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Brooklyn CAS  232/10/2017</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Child pornography</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effectLst/>
                          <a:latin typeface="Calibri"/>
                          <a:ea typeface="Times New Roman"/>
                          <a:cs typeface="Times New Roman"/>
                        </a:rPr>
                        <a:t>SAPS and Hawks </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smtClean="0">
                          <a:effectLst/>
                          <a:latin typeface="Calibri"/>
                          <a:ea typeface="Times New Roman"/>
                          <a:cs typeface="Times New Roman"/>
                        </a:rPr>
                        <a:t>Case still under investigation. Ongoing</a:t>
                      </a:r>
                      <a:endParaRPr lang="en-ZA" sz="900" dirty="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88032">
                <a:tc>
                  <a:txBody>
                    <a:bodyPr/>
                    <a:lstStyle/>
                    <a:p>
                      <a:pPr>
                        <a:lnSpc>
                          <a:spcPct val="115000"/>
                        </a:lnSpc>
                        <a:spcAft>
                          <a:spcPts val="0"/>
                        </a:spcAft>
                      </a:pPr>
                      <a:r>
                        <a:rPr lang="en-ZA" sz="900">
                          <a:solidFill>
                            <a:srgbClr val="000000"/>
                          </a:solidFill>
                          <a:effectLst/>
                          <a:latin typeface="Calibri"/>
                          <a:ea typeface="Times New Roman"/>
                          <a:cs typeface="Times New Roman"/>
                        </a:rPr>
                        <a:t>17</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900" dirty="0">
                          <a:solidFill>
                            <a:srgbClr val="000000"/>
                          </a:solidFill>
                          <a:effectLst/>
                          <a:latin typeface="Calibri"/>
                          <a:ea typeface="Times New Roman"/>
                          <a:cs typeface="Times New Roman"/>
                        </a:rPr>
                        <a:t>Director of SITA Service Provider</a:t>
                      </a:r>
                      <a:endParaRPr lang="en-ZA" sz="900" dirty="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a:solidFill>
                            <a:srgbClr val="000000"/>
                          </a:solidFill>
                          <a:effectLst/>
                          <a:latin typeface="Calibri"/>
                          <a:ea typeface="Times New Roman"/>
                          <a:cs typeface="Times New Roman"/>
                        </a:rPr>
                        <a:t>Sunnyside CAS 334/05/2018</a:t>
                      </a:r>
                      <a:endParaRPr lang="en-ZA" sz="900" dirty="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Calibri"/>
                          <a:ea typeface="Times New Roman"/>
                          <a:cs typeface="Times New Roman"/>
                        </a:rPr>
                        <a:t>Corruption (SCM)</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effectLst/>
                          <a:latin typeface="Calibri"/>
                          <a:ea typeface="Times New Roman"/>
                          <a:cs typeface="Times New Roman"/>
                        </a:rPr>
                        <a:t>Hawks</a:t>
                      </a:r>
                      <a:endParaRPr lang="en-ZA" sz="90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a:effectLst/>
                          <a:latin typeface="Calibri"/>
                          <a:ea typeface="Times New Roman"/>
                          <a:cs typeface="Times New Roman"/>
                        </a:rPr>
                        <a:t>Case still under investigation. Ongoing</a:t>
                      </a:r>
                      <a:endParaRPr lang="en-ZA" sz="900" dirty="0">
                        <a:effectLst/>
                        <a:latin typeface="Calibri"/>
                        <a:ea typeface="Calibri"/>
                        <a:cs typeface="Times New Roman"/>
                      </a:endParaRPr>
                    </a:p>
                  </a:txBody>
                  <a:tcPr marL="67502" marR="67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6" name="TextBox 5"/>
          <p:cNvSpPr txBox="1"/>
          <p:nvPr/>
        </p:nvSpPr>
        <p:spPr>
          <a:xfrm>
            <a:off x="477714" y="4291136"/>
            <a:ext cx="7488832" cy="230832"/>
          </a:xfrm>
          <a:prstGeom prst="rect">
            <a:avLst/>
          </a:prstGeom>
          <a:noFill/>
        </p:spPr>
        <p:txBody>
          <a:bodyPr wrap="square" rtlCol="0">
            <a:spAutoFit/>
          </a:bodyPr>
          <a:lstStyle/>
          <a:p>
            <a:r>
              <a:rPr lang="en-ZA" sz="900" dirty="0">
                <a:solidFill>
                  <a:srgbClr val="000000"/>
                </a:solidFill>
                <a:latin typeface="Calibri"/>
                <a:ea typeface="Times New Roman"/>
                <a:cs typeface="Times New Roman"/>
              </a:rPr>
              <a:t>Note: In respect of Case 3 – An amount of approximately R800,000 .00 was recovered from the  former employee </a:t>
            </a:r>
          </a:p>
        </p:txBody>
      </p:sp>
    </p:spTree>
    <p:extLst>
      <p:ext uri="{BB962C8B-B14F-4D97-AF65-F5344CB8AC3E}">
        <p14:creationId xmlns:p14="http://schemas.microsoft.com/office/powerpoint/2010/main" xmlns="" val="23027541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spAutoFit/>
          </a:bodyPr>
          <a:lstStyle/>
          <a:p>
            <a:pPr defTabSz="914400"/>
            <a:r>
              <a:rPr lang="en-US" sz="3200" baseline="30000" dirty="0">
                <a:solidFill>
                  <a:schemeClr val="tx2"/>
                </a:solidFill>
                <a:ea typeface="+mn-ea"/>
              </a:rPr>
              <a:t>Strategic Risks</a:t>
            </a:r>
          </a:p>
        </p:txBody>
      </p:sp>
      <p:graphicFrame>
        <p:nvGraphicFramePr>
          <p:cNvPr id="5" name="Chart 4"/>
          <p:cNvGraphicFramePr>
            <a:graphicFrameLocks/>
          </p:cNvGraphicFramePr>
          <p:nvPr>
            <p:extLst>
              <p:ext uri="{D42A27DB-BD31-4B8C-83A1-F6EECF244321}">
                <p14:modId xmlns:p14="http://schemas.microsoft.com/office/powerpoint/2010/main" xmlns="" val="1402663208"/>
              </p:ext>
            </p:extLst>
          </p:nvPr>
        </p:nvGraphicFramePr>
        <p:xfrm>
          <a:off x="2489200" y="571500"/>
          <a:ext cx="7418917" cy="456776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03200" y="952500"/>
            <a:ext cx="2362200" cy="1754326"/>
          </a:xfrm>
          <a:prstGeom prst="rect">
            <a:avLst/>
          </a:prstGeom>
          <a:noFill/>
        </p:spPr>
        <p:txBody>
          <a:bodyPr wrap="square" rtlCol="0">
            <a:spAutoFit/>
          </a:bodyPr>
          <a:lstStyle/>
          <a:p>
            <a:r>
              <a:rPr lang="en-US" dirty="0"/>
              <a:t>Executive Committee (Exco) members have been assigned to drive risk mitigation, with the Exco reviewing on monthly basis.</a:t>
            </a:r>
          </a:p>
        </p:txBody>
      </p:sp>
    </p:spTree>
    <p:extLst>
      <p:ext uri="{BB962C8B-B14F-4D97-AF65-F5344CB8AC3E}">
        <p14:creationId xmlns:p14="http://schemas.microsoft.com/office/powerpoint/2010/main" xmlns="" val="6489558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spAutoFit/>
          </a:bodyPr>
          <a:lstStyle/>
          <a:p>
            <a:pPr defTabSz="914400"/>
            <a:r>
              <a:rPr lang="en-US" sz="3200" baseline="30000" dirty="0">
                <a:solidFill>
                  <a:schemeClr val="tx2"/>
                </a:solidFill>
                <a:ea typeface="+mn-ea"/>
              </a:rPr>
              <a:t>Business Continuity Planning - progress</a:t>
            </a:r>
          </a:p>
        </p:txBody>
      </p:sp>
      <p:graphicFrame>
        <p:nvGraphicFramePr>
          <p:cNvPr id="3" name="Chart 2"/>
          <p:cNvGraphicFramePr>
            <a:graphicFrameLocks/>
          </p:cNvGraphicFramePr>
          <p:nvPr>
            <p:extLst>
              <p:ext uri="{D42A27DB-BD31-4B8C-83A1-F6EECF244321}">
                <p14:modId xmlns:p14="http://schemas.microsoft.com/office/powerpoint/2010/main" xmlns="" val="966106228"/>
              </p:ext>
            </p:extLst>
          </p:nvPr>
        </p:nvGraphicFramePr>
        <p:xfrm>
          <a:off x="2697000" y="769268"/>
          <a:ext cx="7239000" cy="441959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01448" y="1129308"/>
            <a:ext cx="2362200" cy="2585323"/>
          </a:xfrm>
          <a:prstGeom prst="rect">
            <a:avLst/>
          </a:prstGeom>
          <a:noFill/>
        </p:spPr>
        <p:txBody>
          <a:bodyPr wrap="square" rtlCol="0">
            <a:spAutoFit/>
          </a:bodyPr>
          <a:lstStyle/>
          <a:p>
            <a:r>
              <a:rPr lang="en-US" dirty="0"/>
              <a:t>Good progress is being made with business continuity plans per process/site (BCP), crisis management plans per site (CMP) and disaster recovery plans (CRP) per technical area.</a:t>
            </a:r>
          </a:p>
        </p:txBody>
      </p:sp>
    </p:spTree>
    <p:extLst>
      <p:ext uri="{BB962C8B-B14F-4D97-AF65-F5344CB8AC3E}">
        <p14:creationId xmlns:p14="http://schemas.microsoft.com/office/powerpoint/2010/main" xmlns="" val="25154721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697260"/>
            <a:ext cx="9720000" cy="523220"/>
          </a:xfrm>
        </p:spPr>
        <p:txBody>
          <a:bodyPr>
            <a:normAutofit fontScale="90000"/>
          </a:bodyPr>
          <a:lstStyle/>
          <a:p>
            <a:r>
              <a:rPr lang="en-ZA" dirty="0"/>
              <a:t>Strategic Response (6 month plan) </a:t>
            </a:r>
            <a:br>
              <a:rPr lang="en-ZA"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GB" dirty="0"/>
          </a:p>
        </p:txBody>
      </p:sp>
      <p:pic>
        <p:nvPicPr>
          <p:cNvPr id="2051" name="Picture 3"/>
          <p:cNvPicPr>
            <a:picLocks noGrp="1" noChangeAspect="1" noChangeArrowheads="1"/>
          </p:cNvPicPr>
          <p:nvPr>
            <p:ph sz="quarter" idx="10"/>
          </p:nvPr>
        </p:nvPicPr>
        <p:blipFill>
          <a:blip r:embed="rId2" cstate="email">
            <a:extLst>
              <a:ext uri="{28A0092B-C50C-407E-A947-70E740481C1C}">
                <a14:useLocalDpi xmlns:a14="http://schemas.microsoft.com/office/drawing/2010/main" xmlns=""/>
              </a:ext>
            </a:extLst>
          </a:blip>
          <a:srcRect/>
          <a:stretch>
            <a:fillRect/>
          </a:stretch>
        </p:blipFill>
        <p:spPr>
          <a:xfrm>
            <a:off x="327472" y="1633364"/>
            <a:ext cx="2883450" cy="3168352"/>
          </a:xfrm>
          <a:prstGeom prst="rect">
            <a:avLst/>
          </a:prstGeom>
          <a:noFill/>
          <a:ln>
            <a:noFill/>
          </a:ln>
        </p:spPr>
      </p:pic>
    </p:spTree>
    <p:extLst>
      <p:ext uri="{BB962C8B-B14F-4D97-AF65-F5344CB8AC3E}">
        <p14:creationId xmlns:p14="http://schemas.microsoft.com/office/powerpoint/2010/main" xmlns="" val="33584300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121" y="96497"/>
            <a:ext cx="9720000" cy="420628"/>
          </a:xfrm>
        </p:spPr>
        <p:txBody>
          <a:bodyPr wrap="square">
            <a:spAutoFit/>
          </a:bodyPr>
          <a:lstStyle/>
          <a:p>
            <a:pPr defTabSz="914400"/>
            <a:r>
              <a:rPr lang="en-ZA" sz="3200" baseline="30000" dirty="0">
                <a:solidFill>
                  <a:schemeClr val="tx2"/>
                </a:solidFill>
                <a:ea typeface="+mn-ea"/>
              </a:rPr>
              <a:t>Organisational Stabilisation Focus Areas </a:t>
            </a:r>
            <a:endParaRPr lang="en-US" sz="3200" baseline="30000" dirty="0">
              <a:solidFill>
                <a:schemeClr val="tx2"/>
              </a:solidFill>
              <a:ea typeface="+mn-ea"/>
            </a:endParaRPr>
          </a:p>
        </p:txBody>
      </p:sp>
      <p:graphicFrame>
        <p:nvGraphicFramePr>
          <p:cNvPr id="5" name="Diagram 4"/>
          <p:cNvGraphicFramePr/>
          <p:nvPr>
            <p:extLst>
              <p:ext uri="{D42A27DB-BD31-4B8C-83A1-F6EECF244321}">
                <p14:modId xmlns:p14="http://schemas.microsoft.com/office/powerpoint/2010/main" xmlns="" val="1437818174"/>
              </p:ext>
            </p:extLst>
          </p:nvPr>
        </p:nvGraphicFramePr>
        <p:xfrm>
          <a:off x="684771" y="1494190"/>
          <a:ext cx="8809274" cy="3837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363479" y="4960870"/>
            <a:ext cx="5164640" cy="276999"/>
          </a:xfrm>
          <a:prstGeom prst="rect">
            <a:avLst/>
          </a:prstGeom>
          <a:noFill/>
        </p:spPr>
        <p:txBody>
          <a:bodyPr wrap="square" rtlCol="0">
            <a:spAutoFit/>
          </a:bodyPr>
          <a:lstStyle/>
          <a:p>
            <a:r>
              <a:rPr lang="en-ZA" sz="1200" b="1" dirty="0">
                <a:solidFill>
                  <a:schemeClr val="bg1"/>
                </a:solidFill>
              </a:rPr>
              <a:t>Performance Monitoring, Evaluation and Reporting</a:t>
            </a:r>
            <a:endParaRPr lang="en-US" sz="1200" b="1" dirty="0">
              <a:solidFill>
                <a:schemeClr val="bg1"/>
              </a:solidFill>
            </a:endParaRPr>
          </a:p>
        </p:txBody>
      </p:sp>
      <p:sp>
        <p:nvSpPr>
          <p:cNvPr id="9" name="Left-Right Arrow 8"/>
          <p:cNvSpPr/>
          <p:nvPr/>
        </p:nvSpPr>
        <p:spPr>
          <a:xfrm>
            <a:off x="1529575" y="4536556"/>
            <a:ext cx="7569916" cy="536083"/>
          </a:xfrm>
          <a:prstGeom prst="leftRightArrow">
            <a:avLst/>
          </a:prstGeom>
        </p:spPr>
        <p:style>
          <a:lnRef idx="0">
            <a:schemeClr val="accent3"/>
          </a:lnRef>
          <a:fillRef idx="3">
            <a:schemeClr val="accent3"/>
          </a:fillRef>
          <a:effectRef idx="3">
            <a:schemeClr val="accent3"/>
          </a:effectRef>
          <a:fontRef idx="minor">
            <a:schemeClr val="lt1"/>
          </a:fontRef>
        </p:style>
      </p:sp>
      <p:sp>
        <p:nvSpPr>
          <p:cNvPr id="10" name="TextBox 9"/>
          <p:cNvSpPr txBox="1"/>
          <p:nvPr/>
        </p:nvSpPr>
        <p:spPr>
          <a:xfrm>
            <a:off x="3641263" y="4689180"/>
            <a:ext cx="4609072" cy="276999"/>
          </a:xfrm>
          <a:prstGeom prst="rect">
            <a:avLst/>
          </a:prstGeom>
          <a:noFill/>
        </p:spPr>
        <p:txBody>
          <a:bodyPr wrap="square" rtlCol="0">
            <a:spAutoFit/>
          </a:bodyPr>
          <a:lstStyle/>
          <a:p>
            <a:r>
              <a:rPr lang="en-ZA" sz="1200" b="1" dirty="0">
                <a:solidFill>
                  <a:srgbClr val="002060"/>
                </a:solidFill>
              </a:rPr>
              <a:t>Implementation of Quick Wins over Six Month </a:t>
            </a:r>
            <a:endParaRPr lang="en-US" sz="1200" b="1" dirty="0">
              <a:solidFill>
                <a:srgbClr val="002060"/>
              </a:solidFill>
            </a:endParaRPr>
          </a:p>
        </p:txBody>
      </p:sp>
      <p:sp>
        <p:nvSpPr>
          <p:cNvPr id="12" name="TextBox 11"/>
          <p:cNvSpPr txBox="1"/>
          <p:nvPr/>
        </p:nvSpPr>
        <p:spPr>
          <a:xfrm>
            <a:off x="121890" y="383123"/>
            <a:ext cx="9935037" cy="954107"/>
          </a:xfrm>
          <a:prstGeom prst="rect">
            <a:avLst/>
          </a:prstGeom>
          <a:noFill/>
        </p:spPr>
        <p:txBody>
          <a:bodyPr wrap="square" rtlCol="0">
            <a:spAutoFit/>
          </a:bodyPr>
          <a:lstStyle/>
          <a:p>
            <a:pPr marL="285750" indent="-285750" algn="just">
              <a:buFont typeface="Wingdings" panose="05000000000000000000" pitchFamily="2" charset="2"/>
              <a:buChar char="§"/>
            </a:pPr>
            <a:r>
              <a:rPr lang="en-US" sz="1400" dirty="0"/>
              <a:t>SITA has initiated a stabilization exercise around the three core areas depicted below to address challenges relating to enablement and build credibility with clients.</a:t>
            </a:r>
          </a:p>
          <a:p>
            <a:pPr marL="285750" indent="-285750" algn="just">
              <a:buFont typeface="Wingdings" panose="05000000000000000000" pitchFamily="2" charset="2"/>
              <a:buChar char="§"/>
            </a:pPr>
            <a:r>
              <a:rPr lang="en-US" sz="1400" dirty="0"/>
              <a:t>SITA will in parallel implement its strategic vision to </a:t>
            </a:r>
            <a:r>
              <a:rPr lang="en-ZA" sz="1400" dirty="0"/>
              <a:t>drive government digital transformation to improve public service delivery and promote efficiency of government. </a:t>
            </a:r>
          </a:p>
        </p:txBody>
      </p:sp>
    </p:spTree>
    <p:extLst>
      <p:ext uri="{BB962C8B-B14F-4D97-AF65-F5344CB8AC3E}">
        <p14:creationId xmlns:p14="http://schemas.microsoft.com/office/powerpoint/2010/main" xmlns="" val="2508440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0226" y="170319"/>
            <a:ext cx="8470294" cy="420628"/>
          </a:xfrm>
          <a:prstGeom prst="rect">
            <a:avLst/>
          </a:prstGeom>
        </p:spPr>
        <p:txBody>
          <a:bodyPr wrap="square">
            <a:spAutoFit/>
          </a:bodyPr>
          <a:lstStyle/>
          <a:p>
            <a:r>
              <a:rPr lang="en-ZA" sz="3200" b="1" baseline="30000" dirty="0">
                <a:solidFill>
                  <a:schemeClr val="tx2"/>
                </a:solidFill>
                <a:latin typeface="+mj-lt"/>
              </a:rPr>
              <a:t>SITA Act 32 of 2002 (Amendment) </a:t>
            </a:r>
            <a:r>
              <a:rPr lang="en-ZA" sz="3200" b="1" baseline="30000" dirty="0" smtClean="0">
                <a:solidFill>
                  <a:schemeClr val="tx2"/>
                </a:solidFill>
                <a:latin typeface="+mj-lt"/>
              </a:rPr>
              <a:t>– SITA MUST &amp; MAY Services</a:t>
            </a:r>
            <a:endParaRPr lang="en-US" sz="3200" b="1" baseline="30000" dirty="0">
              <a:solidFill>
                <a:schemeClr val="tx2"/>
              </a:solidFill>
              <a:latin typeface="+mj-lt"/>
            </a:endParaRPr>
          </a:p>
        </p:txBody>
      </p:sp>
      <p:grpSp>
        <p:nvGrpSpPr>
          <p:cNvPr id="8" name="Group 7"/>
          <p:cNvGrpSpPr/>
          <p:nvPr/>
        </p:nvGrpSpPr>
        <p:grpSpPr>
          <a:xfrm>
            <a:off x="1191568" y="697260"/>
            <a:ext cx="6912768" cy="4663830"/>
            <a:chOff x="107504" y="885200"/>
            <a:chExt cx="8747311" cy="5738630"/>
          </a:xfrm>
        </p:grpSpPr>
        <p:sp>
          <p:nvSpPr>
            <p:cNvPr id="9" name="Rectangle 8"/>
            <p:cNvSpPr/>
            <p:nvPr/>
          </p:nvSpPr>
          <p:spPr>
            <a:xfrm>
              <a:off x="324712" y="896871"/>
              <a:ext cx="4210807" cy="5556465"/>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7738" tIns="38869" rIns="77738" bIns="38869" rtlCol="0" anchor="ctr"/>
            <a:lstStyle/>
            <a:p>
              <a:pPr algn="ctr" defTabSz="761970"/>
              <a:endParaRPr lang="en-US" sz="1000" dirty="0">
                <a:solidFill>
                  <a:srgbClr val="000000"/>
                </a:solidFill>
                <a:latin typeface="Century Gothic" panose="020B0502020202020204" pitchFamily="34" charset="0"/>
              </a:endParaRPr>
            </a:p>
          </p:txBody>
        </p:sp>
        <p:sp>
          <p:nvSpPr>
            <p:cNvPr id="10" name="Rectangle 9"/>
            <p:cNvSpPr/>
            <p:nvPr/>
          </p:nvSpPr>
          <p:spPr>
            <a:xfrm>
              <a:off x="4644008" y="896872"/>
              <a:ext cx="4210807" cy="4949661"/>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7738" tIns="38869" rIns="77738" bIns="38869" rtlCol="0" anchor="ctr"/>
            <a:lstStyle/>
            <a:p>
              <a:pPr algn="ctr" defTabSz="761970"/>
              <a:endParaRPr lang="en-US" sz="1000" dirty="0">
                <a:solidFill>
                  <a:srgbClr val="000000"/>
                </a:solidFill>
                <a:latin typeface="Century Gothic" panose="020B0502020202020204" pitchFamily="34" charset="0"/>
              </a:endParaRPr>
            </a:p>
          </p:txBody>
        </p:sp>
        <p:sp>
          <p:nvSpPr>
            <p:cNvPr id="11" name="Rectangle 10"/>
            <p:cNvSpPr/>
            <p:nvPr/>
          </p:nvSpPr>
          <p:spPr>
            <a:xfrm>
              <a:off x="324712" y="885200"/>
              <a:ext cx="4210807" cy="271249"/>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7738" tIns="38869" rIns="77738" bIns="38869" rtlCol="0" anchor="ctr"/>
            <a:lstStyle/>
            <a:p>
              <a:pPr>
                <a:buClrTx/>
                <a:buSzTx/>
                <a:buFontTx/>
                <a:buNone/>
              </a:pPr>
              <a:r>
                <a:rPr lang="en-US" sz="1000" b="1" dirty="0">
                  <a:solidFill>
                    <a:schemeClr val="bg1"/>
                  </a:solidFill>
                  <a:latin typeface="Century Gothic" panose="020B0502020202020204" pitchFamily="34" charset="0"/>
                </a:rPr>
                <a:t>SITA MUST</a:t>
              </a:r>
            </a:p>
          </p:txBody>
        </p:sp>
        <p:sp>
          <p:nvSpPr>
            <p:cNvPr id="12" name="Rectangle 11"/>
            <p:cNvSpPr/>
            <p:nvPr/>
          </p:nvSpPr>
          <p:spPr>
            <a:xfrm>
              <a:off x="4644008" y="885200"/>
              <a:ext cx="4210807" cy="271249"/>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7738" tIns="38869" rIns="77738" bIns="38869" rtlCol="0" anchor="ctr"/>
            <a:lstStyle/>
            <a:p>
              <a:pPr>
                <a:buClrTx/>
                <a:buSzTx/>
                <a:buFontTx/>
                <a:buNone/>
              </a:pPr>
              <a:r>
                <a:rPr lang="en-US" sz="1000" b="1" dirty="0">
                  <a:solidFill>
                    <a:schemeClr val="bg1"/>
                  </a:solidFill>
                  <a:latin typeface="Century Gothic" panose="020B0502020202020204" pitchFamily="34" charset="0"/>
                </a:rPr>
                <a:t>SITA MAY</a:t>
              </a:r>
            </a:p>
          </p:txBody>
        </p:sp>
        <p:sp>
          <p:nvSpPr>
            <p:cNvPr id="13" name="Rectangle 20"/>
            <p:cNvSpPr txBox="1">
              <a:spLocks/>
            </p:cNvSpPr>
            <p:nvPr/>
          </p:nvSpPr>
          <p:spPr>
            <a:xfrm>
              <a:off x="426502" y="2591259"/>
              <a:ext cx="4007227" cy="454876"/>
            </a:xfrm>
            <a:prstGeom prst="rect">
              <a:avLst/>
            </a:prstGeom>
            <a:solidFill>
              <a:schemeClr val="accent1">
                <a:lumMod val="20000"/>
                <a:lumOff val="80000"/>
              </a:schemeClr>
            </a:solidFill>
            <a:ln w="9525">
              <a:solidFill>
                <a:schemeClr val="accent1"/>
              </a:solidFill>
              <a:miter lim="800000"/>
              <a:headEnd/>
              <a:tailEnd/>
            </a:ln>
            <a:effectLst/>
          </p:spPr>
          <p:txBody>
            <a:bodyPr vert="horz" wrap="square" lIns="544171" tIns="7774" rIns="15548" bIns="7774"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nSpc>
                  <a:spcPts val="1333"/>
                </a:lnSpc>
                <a:buClr>
                  <a:srgbClr val="002960"/>
                </a:buClr>
              </a:pPr>
              <a:r>
                <a:rPr lang="en-US" sz="1000" b="1" dirty="0">
                  <a:solidFill>
                    <a:srgbClr val="002960"/>
                  </a:solidFill>
                  <a:latin typeface="Century Gothic" panose="020B0502020202020204" pitchFamily="34" charset="0"/>
                </a:rPr>
                <a:t>Information System Security</a:t>
              </a:r>
              <a:br>
                <a:rPr lang="en-US" sz="1000" b="1" dirty="0">
                  <a:solidFill>
                    <a:srgbClr val="002960"/>
                  </a:solidFill>
                  <a:latin typeface="Century Gothic" panose="020B0502020202020204" pitchFamily="34" charset="0"/>
                </a:rPr>
              </a:br>
              <a:r>
                <a:rPr lang="en-US" sz="1000" dirty="0">
                  <a:solidFill>
                    <a:srgbClr val="000000"/>
                  </a:solidFill>
                  <a:latin typeface="Century Gothic" panose="020B0502020202020204" pitchFamily="34" charset="0"/>
                </a:rPr>
                <a:t>(Act, Sec 6(a))</a:t>
              </a:r>
            </a:p>
          </p:txBody>
        </p:sp>
        <p:sp>
          <p:nvSpPr>
            <p:cNvPr id="14" name="Rectangle 20"/>
            <p:cNvSpPr txBox="1">
              <a:spLocks/>
            </p:cNvSpPr>
            <p:nvPr/>
          </p:nvSpPr>
          <p:spPr>
            <a:xfrm>
              <a:off x="426502" y="3529001"/>
              <a:ext cx="4007227" cy="454876"/>
            </a:xfrm>
            <a:prstGeom prst="rect">
              <a:avLst/>
            </a:prstGeom>
            <a:solidFill>
              <a:schemeClr val="accent1">
                <a:lumMod val="20000"/>
                <a:lumOff val="80000"/>
              </a:schemeClr>
            </a:solidFill>
            <a:ln w="9525">
              <a:solidFill>
                <a:schemeClr val="accent1"/>
              </a:solidFill>
              <a:miter lim="800000"/>
              <a:headEnd/>
              <a:tailEnd/>
            </a:ln>
            <a:effectLst/>
          </p:spPr>
          <p:txBody>
            <a:bodyPr vert="horz" wrap="square" lIns="544171" tIns="7774" rIns="15548" bIns="7774"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nSpc>
                  <a:spcPts val="1333"/>
                </a:lnSpc>
                <a:buClr>
                  <a:srgbClr val="002960"/>
                </a:buClr>
              </a:pPr>
              <a:r>
                <a:rPr lang="en-US" sz="1000" b="1" dirty="0">
                  <a:solidFill>
                    <a:srgbClr val="002960"/>
                  </a:solidFill>
                  <a:latin typeface="Century Gothic" panose="020B0502020202020204" pitchFamily="34" charset="0"/>
                </a:rPr>
                <a:t>Procurement</a:t>
              </a:r>
            </a:p>
            <a:p>
              <a:pPr>
                <a:lnSpc>
                  <a:spcPts val="1333"/>
                </a:lnSpc>
                <a:buClr>
                  <a:srgbClr val="002960"/>
                </a:buClr>
              </a:pPr>
              <a:r>
                <a:rPr lang="en-US" sz="1000" dirty="0">
                  <a:solidFill>
                    <a:srgbClr val="000000"/>
                  </a:solidFill>
                  <a:latin typeface="Century Gothic" panose="020B0502020202020204" pitchFamily="34" charset="0"/>
                </a:rPr>
                <a:t>(Act, Sec 7(3))</a:t>
              </a:r>
            </a:p>
          </p:txBody>
        </p:sp>
        <p:sp>
          <p:nvSpPr>
            <p:cNvPr id="15" name="Rectangle 20"/>
            <p:cNvSpPr txBox="1">
              <a:spLocks/>
            </p:cNvSpPr>
            <p:nvPr/>
          </p:nvSpPr>
          <p:spPr>
            <a:xfrm>
              <a:off x="426502" y="4935618"/>
              <a:ext cx="4007227" cy="454876"/>
            </a:xfrm>
            <a:prstGeom prst="rect">
              <a:avLst/>
            </a:prstGeom>
            <a:solidFill>
              <a:schemeClr val="accent1">
                <a:lumMod val="20000"/>
                <a:lumOff val="80000"/>
              </a:schemeClr>
            </a:solidFill>
            <a:ln w="9525">
              <a:solidFill>
                <a:schemeClr val="accent1"/>
              </a:solidFill>
              <a:miter lim="800000"/>
              <a:headEnd/>
              <a:tailEnd/>
            </a:ln>
            <a:effectLst/>
          </p:spPr>
          <p:txBody>
            <a:bodyPr vert="horz" wrap="square" lIns="544171" tIns="7774" rIns="15548" bIns="7774"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nSpc>
                  <a:spcPts val="1333"/>
                </a:lnSpc>
                <a:buClr>
                  <a:srgbClr val="002960"/>
                </a:buClr>
              </a:pPr>
              <a:r>
                <a:rPr lang="en-US" sz="1000" b="1" dirty="0">
                  <a:solidFill>
                    <a:srgbClr val="002960"/>
                  </a:solidFill>
                  <a:latin typeface="Century Gothic" panose="020B0502020202020204" pitchFamily="34" charset="0"/>
                </a:rPr>
                <a:t>IS Convergence Strategy </a:t>
              </a:r>
            </a:p>
            <a:p>
              <a:pPr>
                <a:lnSpc>
                  <a:spcPts val="1333"/>
                </a:lnSpc>
                <a:buClr>
                  <a:srgbClr val="002960"/>
                </a:buClr>
              </a:pPr>
              <a:r>
                <a:rPr lang="en-US" sz="1000" dirty="0">
                  <a:solidFill>
                    <a:srgbClr val="000000"/>
                  </a:solidFill>
                  <a:latin typeface="Century Gothic" panose="020B0502020202020204" pitchFamily="34" charset="0"/>
                </a:rPr>
                <a:t>(Regulation, Sec 4.1.1 (a))</a:t>
              </a:r>
            </a:p>
          </p:txBody>
        </p:sp>
        <p:sp>
          <p:nvSpPr>
            <p:cNvPr id="16" name="Rectangle 20"/>
            <p:cNvSpPr txBox="1">
              <a:spLocks/>
            </p:cNvSpPr>
            <p:nvPr/>
          </p:nvSpPr>
          <p:spPr>
            <a:xfrm>
              <a:off x="426502" y="5404491"/>
              <a:ext cx="4007227" cy="454876"/>
            </a:xfrm>
            <a:prstGeom prst="rect">
              <a:avLst/>
            </a:prstGeom>
            <a:solidFill>
              <a:schemeClr val="accent1">
                <a:lumMod val="20000"/>
                <a:lumOff val="80000"/>
              </a:schemeClr>
            </a:solidFill>
            <a:ln w="9525">
              <a:solidFill>
                <a:schemeClr val="accent1"/>
              </a:solidFill>
              <a:miter lim="800000"/>
              <a:headEnd/>
              <a:tailEnd/>
            </a:ln>
            <a:effectLst/>
          </p:spPr>
          <p:txBody>
            <a:bodyPr vert="horz" wrap="square" lIns="544171" tIns="7774" rIns="15548" bIns="7774"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nSpc>
                  <a:spcPts val="1333"/>
                </a:lnSpc>
                <a:buClr>
                  <a:srgbClr val="002960"/>
                </a:buClr>
              </a:pPr>
              <a:r>
                <a:rPr lang="en-US" sz="1000" b="1" dirty="0">
                  <a:solidFill>
                    <a:srgbClr val="002960"/>
                  </a:solidFill>
                  <a:latin typeface="Century Gothic" panose="020B0502020202020204" pitchFamily="34" charset="0"/>
                </a:rPr>
                <a:t>Information System  Inventory </a:t>
              </a:r>
              <a:r>
                <a:rPr lang="en-US" sz="1000" dirty="0">
                  <a:solidFill>
                    <a:srgbClr val="000000"/>
                  </a:solidFill>
                  <a:latin typeface="Century Gothic" panose="020B0502020202020204" pitchFamily="34" charset="0"/>
                </a:rPr>
                <a:t/>
              </a:r>
              <a:br>
                <a:rPr lang="en-US" sz="1000" dirty="0">
                  <a:solidFill>
                    <a:srgbClr val="000000"/>
                  </a:solidFill>
                  <a:latin typeface="Century Gothic" panose="020B0502020202020204" pitchFamily="34" charset="0"/>
                </a:rPr>
              </a:br>
              <a:r>
                <a:rPr lang="en-US" sz="1000" dirty="0">
                  <a:solidFill>
                    <a:srgbClr val="000000"/>
                  </a:solidFill>
                  <a:latin typeface="Century Gothic" panose="020B0502020202020204" pitchFamily="34" charset="0"/>
                </a:rPr>
                <a:t>(Regulation, Sec 4.6)</a:t>
              </a:r>
            </a:p>
          </p:txBody>
        </p:sp>
        <p:sp>
          <p:nvSpPr>
            <p:cNvPr id="17" name="Rounded Rectangle 16"/>
            <p:cNvSpPr/>
            <p:nvPr/>
          </p:nvSpPr>
          <p:spPr>
            <a:xfrm>
              <a:off x="489466" y="5451312"/>
              <a:ext cx="400367" cy="331817"/>
            </a:xfrm>
            <a:prstGeom prst="roundRect">
              <a:avLst>
                <a:gd name="adj" fmla="val 10000"/>
              </a:avLst>
            </a:prstGeom>
            <a:blipFill rotWithShape="0">
              <a:blip r:embed="rId2" cstate="print"/>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txBody>
            <a:bodyPr lIns="77738" tIns="38869" rIns="77738" bIns="38869"/>
            <a:lstStyle/>
            <a:p>
              <a:pPr defTabSz="761970"/>
              <a:endParaRPr lang="en-US" sz="1000" dirty="0">
                <a:solidFill>
                  <a:srgbClr val="FFFFFF">
                    <a:hueOff val="0"/>
                    <a:satOff val="0"/>
                    <a:lumOff val="0"/>
                    <a:alphaOff val="0"/>
                  </a:srgbClr>
                </a:solidFill>
                <a:latin typeface="Century Gothic" panose="020B0502020202020204" pitchFamily="34" charset="0"/>
              </a:endParaRPr>
            </a:p>
          </p:txBody>
        </p:sp>
        <p:sp>
          <p:nvSpPr>
            <p:cNvPr id="18" name="Rectangle 20"/>
            <p:cNvSpPr txBox="1">
              <a:spLocks/>
            </p:cNvSpPr>
            <p:nvPr/>
          </p:nvSpPr>
          <p:spPr>
            <a:xfrm>
              <a:off x="426502" y="5873366"/>
              <a:ext cx="4007227" cy="454876"/>
            </a:xfrm>
            <a:prstGeom prst="rect">
              <a:avLst/>
            </a:prstGeom>
            <a:solidFill>
              <a:schemeClr val="accent1">
                <a:lumMod val="20000"/>
                <a:lumOff val="80000"/>
              </a:schemeClr>
            </a:solidFill>
            <a:ln w="9525">
              <a:solidFill>
                <a:schemeClr val="accent1"/>
              </a:solidFill>
              <a:miter lim="800000"/>
              <a:headEnd/>
              <a:tailEnd/>
            </a:ln>
            <a:effectLst/>
          </p:spPr>
          <p:txBody>
            <a:bodyPr vert="horz" wrap="square" lIns="544171" tIns="7774" rIns="15548" bIns="7774"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nSpc>
                  <a:spcPts val="1333"/>
                </a:lnSpc>
                <a:buClr>
                  <a:srgbClr val="002960"/>
                </a:buClr>
              </a:pPr>
              <a:r>
                <a:rPr lang="en-US" sz="1000" b="1" dirty="0">
                  <a:solidFill>
                    <a:srgbClr val="002960"/>
                  </a:solidFill>
                  <a:latin typeface="Century Gothic" panose="020B0502020202020204" pitchFamily="34" charset="0"/>
                </a:rPr>
                <a:t>Research Plan </a:t>
              </a:r>
            </a:p>
            <a:p>
              <a:pPr>
                <a:lnSpc>
                  <a:spcPts val="1333"/>
                </a:lnSpc>
                <a:buClr>
                  <a:srgbClr val="002960"/>
                </a:buClr>
              </a:pPr>
              <a:r>
                <a:rPr lang="en-US" sz="1000" dirty="0">
                  <a:solidFill>
                    <a:srgbClr val="000000"/>
                  </a:solidFill>
                  <a:latin typeface="Century Gothic" panose="020B0502020202020204" pitchFamily="34" charset="0"/>
                </a:rPr>
                <a:t>(Regulation, Sec 4.4.1)</a:t>
              </a:r>
            </a:p>
          </p:txBody>
        </p:sp>
        <p:sp>
          <p:nvSpPr>
            <p:cNvPr id="19" name="Rounded Rectangle 18"/>
            <p:cNvSpPr/>
            <p:nvPr/>
          </p:nvSpPr>
          <p:spPr>
            <a:xfrm>
              <a:off x="462477" y="5886199"/>
              <a:ext cx="400367" cy="384380"/>
            </a:xfrm>
            <a:prstGeom prst="roundRect">
              <a:avLst>
                <a:gd name="adj" fmla="val 10000"/>
              </a:avLst>
            </a:prstGeom>
            <a:blipFill rotWithShape="0">
              <a:blip r:embed="rId3" cstate="print"/>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txBody>
            <a:bodyPr lIns="77738" tIns="38869" rIns="77738" bIns="38869"/>
            <a:lstStyle/>
            <a:p>
              <a:pPr defTabSz="761970"/>
              <a:endParaRPr lang="en-US" sz="1000" dirty="0">
                <a:solidFill>
                  <a:srgbClr val="FFFFFF">
                    <a:hueOff val="0"/>
                    <a:satOff val="0"/>
                    <a:lumOff val="0"/>
                    <a:alphaOff val="0"/>
                  </a:srgbClr>
                </a:solidFill>
                <a:latin typeface="Century Gothic" panose="020B0502020202020204" pitchFamily="34" charset="0"/>
              </a:endParaRPr>
            </a:p>
          </p:txBody>
        </p:sp>
        <p:sp>
          <p:nvSpPr>
            <p:cNvPr id="20" name="Rectangle 20"/>
            <p:cNvSpPr txBox="1">
              <a:spLocks/>
            </p:cNvSpPr>
            <p:nvPr/>
          </p:nvSpPr>
          <p:spPr>
            <a:xfrm>
              <a:off x="426502" y="1184642"/>
              <a:ext cx="4007227" cy="454876"/>
            </a:xfrm>
            <a:prstGeom prst="rect">
              <a:avLst/>
            </a:prstGeom>
            <a:solidFill>
              <a:schemeClr val="accent1">
                <a:lumMod val="20000"/>
                <a:lumOff val="80000"/>
              </a:schemeClr>
            </a:solidFill>
            <a:ln w="9525">
              <a:solidFill>
                <a:schemeClr val="accent1"/>
              </a:solidFill>
              <a:miter lim="800000"/>
              <a:headEnd/>
              <a:tailEnd/>
            </a:ln>
            <a:effectLst/>
          </p:spPr>
          <p:txBody>
            <a:bodyPr vert="horz" wrap="square" lIns="544171" tIns="7774" rIns="15548" bIns="7774"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nSpc>
                  <a:spcPts val="1333"/>
                </a:lnSpc>
                <a:buClr>
                  <a:srgbClr val="002960"/>
                </a:buClr>
              </a:pPr>
              <a:r>
                <a:rPr lang="en-US" sz="1000" b="1" dirty="0">
                  <a:solidFill>
                    <a:srgbClr val="002960"/>
                  </a:solidFill>
                  <a:latin typeface="Century Gothic" panose="020B0502020202020204" pitchFamily="34" charset="0"/>
                </a:rPr>
                <a:t>Private Telecoms Network </a:t>
              </a:r>
            </a:p>
            <a:p>
              <a:pPr>
                <a:lnSpc>
                  <a:spcPts val="1333"/>
                </a:lnSpc>
                <a:buClr>
                  <a:srgbClr val="002960"/>
                </a:buClr>
              </a:pPr>
              <a:r>
                <a:rPr lang="en-US" sz="1000" dirty="0">
                  <a:solidFill>
                    <a:srgbClr val="000000"/>
                  </a:solidFill>
                  <a:latin typeface="Century Gothic" panose="020B0502020202020204" pitchFamily="34" charset="0"/>
                </a:rPr>
                <a:t>(Act, Sec 7(1)(a)(i))</a:t>
              </a:r>
            </a:p>
          </p:txBody>
        </p:sp>
        <p:sp>
          <p:nvSpPr>
            <p:cNvPr id="21" name="Rectangle 20"/>
            <p:cNvSpPr txBox="1">
              <a:spLocks/>
            </p:cNvSpPr>
            <p:nvPr/>
          </p:nvSpPr>
          <p:spPr>
            <a:xfrm>
              <a:off x="426502" y="1653515"/>
              <a:ext cx="4007227" cy="454876"/>
            </a:xfrm>
            <a:prstGeom prst="rect">
              <a:avLst/>
            </a:prstGeom>
            <a:solidFill>
              <a:schemeClr val="accent1">
                <a:lumMod val="20000"/>
                <a:lumOff val="80000"/>
              </a:schemeClr>
            </a:solidFill>
            <a:ln w="9525">
              <a:solidFill>
                <a:schemeClr val="accent1"/>
              </a:solidFill>
              <a:miter lim="800000"/>
              <a:headEnd/>
              <a:tailEnd/>
            </a:ln>
            <a:effectLst/>
          </p:spPr>
          <p:txBody>
            <a:bodyPr vert="horz" wrap="square" lIns="544171" tIns="7774" rIns="15548" bIns="7774"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nSpc>
                  <a:spcPts val="1333"/>
                </a:lnSpc>
                <a:buClr>
                  <a:srgbClr val="002960"/>
                </a:buClr>
              </a:pPr>
              <a:r>
                <a:rPr lang="en-US" sz="1000" b="1" dirty="0">
                  <a:solidFill>
                    <a:srgbClr val="002960"/>
                  </a:solidFill>
                  <a:latin typeface="Century Gothic" panose="020B0502020202020204" pitchFamily="34" charset="0"/>
                </a:rPr>
                <a:t>Transversal Systems </a:t>
              </a:r>
            </a:p>
            <a:p>
              <a:pPr>
                <a:lnSpc>
                  <a:spcPts val="1333"/>
                </a:lnSpc>
                <a:buClr>
                  <a:srgbClr val="002960"/>
                </a:buClr>
              </a:pPr>
              <a:r>
                <a:rPr lang="en-US" sz="1000" dirty="0">
                  <a:solidFill>
                    <a:srgbClr val="000000"/>
                  </a:solidFill>
                  <a:latin typeface="Century Gothic" panose="020B0502020202020204" pitchFamily="34" charset="0"/>
                </a:rPr>
                <a:t>(Act, Sec 7(1)(a)(ii))</a:t>
              </a:r>
            </a:p>
          </p:txBody>
        </p:sp>
        <p:sp>
          <p:nvSpPr>
            <p:cNvPr id="22" name="Rectangle 20"/>
            <p:cNvSpPr txBox="1">
              <a:spLocks/>
            </p:cNvSpPr>
            <p:nvPr/>
          </p:nvSpPr>
          <p:spPr>
            <a:xfrm>
              <a:off x="426502" y="2122386"/>
              <a:ext cx="4007227" cy="454876"/>
            </a:xfrm>
            <a:prstGeom prst="rect">
              <a:avLst/>
            </a:prstGeom>
            <a:solidFill>
              <a:schemeClr val="accent1">
                <a:lumMod val="20000"/>
                <a:lumOff val="80000"/>
              </a:schemeClr>
            </a:solidFill>
            <a:ln w="9525">
              <a:solidFill>
                <a:schemeClr val="accent1"/>
              </a:solidFill>
              <a:miter lim="800000"/>
              <a:headEnd/>
              <a:tailEnd/>
            </a:ln>
            <a:effectLst/>
          </p:spPr>
          <p:txBody>
            <a:bodyPr vert="horz" wrap="square" lIns="544171" tIns="7774" rIns="15548" bIns="7774"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nSpc>
                  <a:spcPts val="1333"/>
                </a:lnSpc>
                <a:buClr>
                  <a:srgbClr val="002960"/>
                </a:buClr>
              </a:pPr>
              <a:r>
                <a:rPr lang="en-US" sz="1000" b="1" dirty="0">
                  <a:solidFill>
                    <a:srgbClr val="002960"/>
                  </a:solidFill>
                  <a:latin typeface="Century Gothic" panose="020B0502020202020204" pitchFamily="34" charset="0"/>
                </a:rPr>
                <a:t>Transversal Data Processing </a:t>
              </a:r>
            </a:p>
            <a:p>
              <a:pPr>
                <a:lnSpc>
                  <a:spcPts val="1333"/>
                </a:lnSpc>
                <a:buClr>
                  <a:srgbClr val="002960"/>
                </a:buClr>
              </a:pPr>
              <a:r>
                <a:rPr lang="en-US" sz="1000" dirty="0">
                  <a:solidFill>
                    <a:srgbClr val="000000"/>
                  </a:solidFill>
                  <a:latin typeface="Century Gothic" panose="020B0502020202020204" pitchFamily="34" charset="0"/>
                </a:rPr>
                <a:t>(Act, Sec 7(1)(a)(iii))</a:t>
              </a:r>
            </a:p>
          </p:txBody>
        </p:sp>
        <p:sp>
          <p:nvSpPr>
            <p:cNvPr id="23" name="Rectangle 20"/>
            <p:cNvSpPr txBox="1">
              <a:spLocks/>
            </p:cNvSpPr>
            <p:nvPr/>
          </p:nvSpPr>
          <p:spPr>
            <a:xfrm>
              <a:off x="426502" y="3060131"/>
              <a:ext cx="4007227" cy="454876"/>
            </a:xfrm>
            <a:prstGeom prst="rect">
              <a:avLst/>
            </a:prstGeom>
            <a:solidFill>
              <a:schemeClr val="accent1">
                <a:lumMod val="20000"/>
                <a:lumOff val="80000"/>
              </a:schemeClr>
            </a:solidFill>
            <a:ln w="9525">
              <a:solidFill>
                <a:schemeClr val="accent1"/>
              </a:solidFill>
              <a:miter lim="800000"/>
              <a:headEnd/>
              <a:tailEnd/>
            </a:ln>
            <a:effectLst/>
          </p:spPr>
          <p:txBody>
            <a:bodyPr vert="horz" wrap="square" lIns="544171" tIns="7774" rIns="15548" bIns="7774"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nSpc>
                  <a:spcPts val="1333"/>
                </a:lnSpc>
                <a:buClr>
                  <a:srgbClr val="002960"/>
                </a:buClr>
              </a:pPr>
              <a:r>
                <a:rPr lang="en-US" sz="1000" b="1" dirty="0">
                  <a:solidFill>
                    <a:srgbClr val="002960"/>
                  </a:solidFill>
                  <a:latin typeface="Century Gothic" panose="020B0502020202020204" pitchFamily="34" charset="0"/>
                </a:rPr>
                <a:t>Disaster Recovery Plan </a:t>
              </a:r>
            </a:p>
            <a:p>
              <a:pPr>
                <a:lnSpc>
                  <a:spcPts val="1333"/>
                </a:lnSpc>
                <a:buClr>
                  <a:srgbClr val="002960"/>
                </a:buClr>
              </a:pPr>
              <a:r>
                <a:rPr lang="en-US" sz="1000" dirty="0">
                  <a:solidFill>
                    <a:srgbClr val="000000"/>
                  </a:solidFill>
                  <a:latin typeface="Century Gothic" panose="020B0502020202020204" pitchFamily="34" charset="0"/>
                </a:rPr>
                <a:t>(Regulation, Sec 4.1.2)</a:t>
              </a:r>
            </a:p>
          </p:txBody>
        </p:sp>
        <p:sp>
          <p:nvSpPr>
            <p:cNvPr id="24" name="Rectangle 20"/>
            <p:cNvSpPr txBox="1">
              <a:spLocks/>
            </p:cNvSpPr>
            <p:nvPr/>
          </p:nvSpPr>
          <p:spPr>
            <a:xfrm>
              <a:off x="426502" y="3997876"/>
              <a:ext cx="4007227" cy="454876"/>
            </a:xfrm>
            <a:prstGeom prst="rect">
              <a:avLst/>
            </a:prstGeom>
            <a:solidFill>
              <a:schemeClr val="accent1">
                <a:lumMod val="20000"/>
                <a:lumOff val="80000"/>
              </a:schemeClr>
            </a:solidFill>
            <a:ln w="9525">
              <a:solidFill>
                <a:schemeClr val="accent1"/>
              </a:solidFill>
              <a:miter lim="800000"/>
              <a:headEnd/>
              <a:tailEnd/>
            </a:ln>
            <a:effectLst/>
          </p:spPr>
          <p:txBody>
            <a:bodyPr vert="horz" wrap="square" lIns="544171" tIns="7774" rIns="15548" bIns="7774"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nSpc>
                  <a:spcPts val="1333"/>
                </a:lnSpc>
                <a:buClr>
                  <a:srgbClr val="002960"/>
                </a:buClr>
              </a:pPr>
              <a:r>
                <a:rPr lang="en-US" sz="1000" b="1" dirty="0">
                  <a:solidFill>
                    <a:srgbClr val="002960"/>
                  </a:solidFill>
                  <a:latin typeface="Century Gothic" panose="020B0502020202020204" pitchFamily="34" charset="0"/>
                </a:rPr>
                <a:t>Standards (Interoperability &amp; Security) </a:t>
              </a:r>
            </a:p>
            <a:p>
              <a:pPr>
                <a:lnSpc>
                  <a:spcPts val="1333"/>
                </a:lnSpc>
                <a:buClr>
                  <a:srgbClr val="002960"/>
                </a:buClr>
              </a:pPr>
              <a:r>
                <a:rPr lang="en-US" sz="1000" dirty="0">
                  <a:solidFill>
                    <a:srgbClr val="000000"/>
                  </a:solidFill>
                  <a:latin typeface="Century Gothic" panose="020B0502020202020204" pitchFamily="34" charset="0"/>
                </a:rPr>
                <a:t>(Act, Sec 7(6)(a)(i),(ii))</a:t>
              </a:r>
            </a:p>
          </p:txBody>
        </p:sp>
        <p:sp>
          <p:nvSpPr>
            <p:cNvPr id="25" name="Rectangle 20"/>
            <p:cNvSpPr txBox="1">
              <a:spLocks/>
            </p:cNvSpPr>
            <p:nvPr/>
          </p:nvSpPr>
          <p:spPr>
            <a:xfrm>
              <a:off x="426502" y="4466746"/>
              <a:ext cx="4007227" cy="454876"/>
            </a:xfrm>
            <a:prstGeom prst="rect">
              <a:avLst/>
            </a:prstGeom>
            <a:solidFill>
              <a:schemeClr val="accent1">
                <a:lumMod val="20000"/>
                <a:lumOff val="80000"/>
              </a:schemeClr>
            </a:solidFill>
            <a:ln w="9525">
              <a:solidFill>
                <a:schemeClr val="accent1"/>
              </a:solidFill>
              <a:miter lim="800000"/>
              <a:headEnd/>
              <a:tailEnd/>
            </a:ln>
            <a:effectLst/>
          </p:spPr>
          <p:txBody>
            <a:bodyPr vert="horz" wrap="square" lIns="544171" tIns="7774" rIns="15548" bIns="7774"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nSpc>
                  <a:spcPts val="1333"/>
                </a:lnSpc>
                <a:buClr>
                  <a:srgbClr val="002960"/>
                </a:buClr>
              </a:pPr>
              <a:r>
                <a:rPr lang="en-US" sz="1000" b="1" dirty="0">
                  <a:solidFill>
                    <a:srgbClr val="002960"/>
                  </a:solidFill>
                  <a:latin typeface="Century Gothic" panose="020B0502020202020204" pitchFamily="34" charset="0"/>
                </a:rPr>
                <a:t>Certify against Standards </a:t>
              </a:r>
            </a:p>
            <a:p>
              <a:pPr>
                <a:lnSpc>
                  <a:spcPts val="1333"/>
                </a:lnSpc>
                <a:buClr>
                  <a:srgbClr val="002960"/>
                </a:buClr>
              </a:pPr>
              <a:r>
                <a:rPr lang="en-US" sz="1000" dirty="0">
                  <a:solidFill>
                    <a:srgbClr val="000000"/>
                  </a:solidFill>
                  <a:latin typeface="Century Gothic" panose="020B0502020202020204" pitchFamily="34" charset="0"/>
                </a:rPr>
                <a:t>(Act, Sec 7(6)(b))</a:t>
              </a:r>
            </a:p>
          </p:txBody>
        </p:sp>
        <p:sp>
          <p:nvSpPr>
            <p:cNvPr id="26" name="Rectangle 20"/>
            <p:cNvSpPr txBox="1">
              <a:spLocks/>
            </p:cNvSpPr>
            <p:nvPr/>
          </p:nvSpPr>
          <p:spPr>
            <a:xfrm>
              <a:off x="4731012" y="2611010"/>
              <a:ext cx="4007227" cy="454876"/>
            </a:xfrm>
            <a:prstGeom prst="rect">
              <a:avLst/>
            </a:prstGeom>
            <a:solidFill>
              <a:schemeClr val="accent3">
                <a:lumMod val="40000"/>
                <a:lumOff val="60000"/>
              </a:schemeClr>
            </a:solidFill>
            <a:ln w="9525">
              <a:solidFill>
                <a:schemeClr val="accent3"/>
              </a:solidFill>
              <a:miter lim="800000"/>
              <a:headEnd/>
              <a:tailEnd/>
            </a:ln>
            <a:effectLst/>
          </p:spPr>
          <p:txBody>
            <a:bodyPr vert="horz" wrap="square" lIns="544171" tIns="7774" rIns="15548" bIns="7774"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nSpc>
                  <a:spcPts val="1333"/>
                </a:lnSpc>
                <a:buClr>
                  <a:srgbClr val="002960"/>
                </a:buClr>
              </a:pPr>
              <a:r>
                <a:rPr lang="en-US" sz="1000" b="1" dirty="0">
                  <a:solidFill>
                    <a:srgbClr val="002960"/>
                  </a:solidFill>
                  <a:latin typeface="Century Gothic" panose="020B0502020202020204" pitchFamily="34" charset="0"/>
                </a:rPr>
                <a:t>Department Data Processing</a:t>
              </a:r>
            </a:p>
            <a:p>
              <a:pPr>
                <a:lnSpc>
                  <a:spcPts val="1333"/>
                </a:lnSpc>
                <a:buClr>
                  <a:srgbClr val="002960"/>
                </a:buClr>
              </a:pPr>
              <a:r>
                <a:rPr lang="en-US" sz="1000" dirty="0">
                  <a:solidFill>
                    <a:srgbClr val="000000"/>
                  </a:solidFill>
                  <a:latin typeface="Century Gothic" panose="020B0502020202020204" pitchFamily="34" charset="0"/>
                </a:rPr>
                <a:t>Act, Sec 7(1)(b)(iv)</a:t>
              </a:r>
            </a:p>
          </p:txBody>
        </p:sp>
        <p:sp>
          <p:nvSpPr>
            <p:cNvPr id="27" name="Rectangle 20"/>
            <p:cNvSpPr txBox="1">
              <a:spLocks/>
            </p:cNvSpPr>
            <p:nvPr/>
          </p:nvSpPr>
          <p:spPr>
            <a:xfrm>
              <a:off x="4731012" y="3557406"/>
              <a:ext cx="4007227" cy="454876"/>
            </a:xfrm>
            <a:prstGeom prst="rect">
              <a:avLst/>
            </a:prstGeom>
            <a:solidFill>
              <a:schemeClr val="accent3">
                <a:lumMod val="40000"/>
                <a:lumOff val="60000"/>
              </a:schemeClr>
            </a:solidFill>
            <a:ln w="9525">
              <a:solidFill>
                <a:schemeClr val="accent3"/>
              </a:solidFill>
              <a:miter lim="800000"/>
              <a:headEnd/>
              <a:tailEnd/>
            </a:ln>
            <a:effectLst/>
          </p:spPr>
          <p:txBody>
            <a:bodyPr vert="horz" wrap="square" lIns="544171" tIns="7774" rIns="15548" bIns="7774"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nSpc>
                  <a:spcPts val="1333"/>
                </a:lnSpc>
                <a:buClr>
                  <a:srgbClr val="002960"/>
                </a:buClr>
              </a:pPr>
              <a:r>
                <a:rPr lang="en-US" sz="1000" b="1" dirty="0">
                  <a:solidFill>
                    <a:srgbClr val="002960"/>
                  </a:solidFill>
                  <a:latin typeface="Century Gothic" panose="020B0502020202020204" pitchFamily="34" charset="0"/>
                </a:rPr>
                <a:t>ICT Management Services</a:t>
              </a:r>
            </a:p>
            <a:p>
              <a:pPr>
                <a:lnSpc>
                  <a:spcPts val="1333"/>
                </a:lnSpc>
                <a:buClr>
                  <a:srgbClr val="002960"/>
                </a:buClr>
              </a:pPr>
              <a:r>
                <a:rPr lang="en-US" sz="1000" dirty="0">
                  <a:solidFill>
                    <a:srgbClr val="000000"/>
                  </a:solidFill>
                  <a:latin typeface="Century Gothic" panose="020B0502020202020204" pitchFamily="34" charset="0"/>
                </a:rPr>
                <a:t>Act, Sec 7(1)(b)(vi)</a:t>
              </a:r>
            </a:p>
          </p:txBody>
        </p:sp>
        <p:sp>
          <p:nvSpPr>
            <p:cNvPr id="28" name="Rectangle 20"/>
            <p:cNvSpPr txBox="1">
              <a:spLocks/>
            </p:cNvSpPr>
            <p:nvPr/>
          </p:nvSpPr>
          <p:spPr>
            <a:xfrm>
              <a:off x="4731012" y="1191416"/>
              <a:ext cx="4007227" cy="454876"/>
            </a:xfrm>
            <a:prstGeom prst="rect">
              <a:avLst/>
            </a:prstGeom>
            <a:solidFill>
              <a:schemeClr val="accent3">
                <a:lumMod val="40000"/>
                <a:lumOff val="60000"/>
              </a:schemeClr>
            </a:solidFill>
            <a:ln w="9525">
              <a:solidFill>
                <a:schemeClr val="accent3"/>
              </a:solidFill>
              <a:miter lim="800000"/>
              <a:headEnd/>
              <a:tailEnd/>
            </a:ln>
            <a:effectLst/>
          </p:spPr>
          <p:txBody>
            <a:bodyPr vert="horz" wrap="square" lIns="544171" tIns="7774" rIns="15548" bIns="7774"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nSpc>
                  <a:spcPts val="1333"/>
                </a:lnSpc>
                <a:buClr>
                  <a:srgbClr val="002960"/>
                </a:buClr>
              </a:pPr>
              <a:r>
                <a:rPr lang="en-US" sz="1000" b="1" dirty="0">
                  <a:solidFill>
                    <a:srgbClr val="002960"/>
                  </a:solidFill>
                  <a:latin typeface="Century Gothic" panose="020B0502020202020204" pitchFamily="34" charset="0"/>
                </a:rPr>
                <a:t>Department  ICT Training</a:t>
              </a:r>
            </a:p>
            <a:p>
              <a:pPr>
                <a:lnSpc>
                  <a:spcPts val="1333"/>
                </a:lnSpc>
                <a:buClr>
                  <a:srgbClr val="002960"/>
                </a:buClr>
              </a:pPr>
              <a:r>
                <a:rPr lang="en-US" sz="1000" dirty="0">
                  <a:solidFill>
                    <a:srgbClr val="000000"/>
                  </a:solidFill>
                  <a:latin typeface="Century Gothic" panose="020B0502020202020204" pitchFamily="34" charset="0"/>
                </a:rPr>
                <a:t>Act ,Sec 7(1)(b)(i)</a:t>
              </a:r>
            </a:p>
          </p:txBody>
        </p:sp>
        <p:sp>
          <p:nvSpPr>
            <p:cNvPr id="29" name="Rectangle 20"/>
            <p:cNvSpPr txBox="1">
              <a:spLocks/>
            </p:cNvSpPr>
            <p:nvPr/>
          </p:nvSpPr>
          <p:spPr>
            <a:xfrm>
              <a:off x="4731012" y="1664614"/>
              <a:ext cx="4007227" cy="454876"/>
            </a:xfrm>
            <a:prstGeom prst="rect">
              <a:avLst/>
            </a:prstGeom>
            <a:solidFill>
              <a:schemeClr val="accent3">
                <a:lumMod val="40000"/>
                <a:lumOff val="60000"/>
              </a:schemeClr>
            </a:solidFill>
            <a:ln w="9525">
              <a:solidFill>
                <a:schemeClr val="accent3"/>
              </a:solidFill>
              <a:miter lim="800000"/>
              <a:headEnd/>
              <a:tailEnd/>
            </a:ln>
            <a:effectLst/>
          </p:spPr>
          <p:txBody>
            <a:bodyPr vert="horz" wrap="square" lIns="544171" tIns="7774" rIns="15548" bIns="7774"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nSpc>
                  <a:spcPts val="1333"/>
                </a:lnSpc>
                <a:buClr>
                  <a:srgbClr val="002960"/>
                </a:buClr>
              </a:pPr>
              <a:r>
                <a:rPr lang="en-US" sz="1000" b="1" dirty="0">
                  <a:solidFill>
                    <a:srgbClr val="002960"/>
                  </a:solidFill>
                  <a:latin typeface="Century Gothic" panose="020B0502020202020204" pitchFamily="34" charset="0"/>
                </a:rPr>
                <a:t>Department System Development</a:t>
              </a:r>
            </a:p>
            <a:p>
              <a:pPr>
                <a:lnSpc>
                  <a:spcPts val="1333"/>
                </a:lnSpc>
                <a:buClr>
                  <a:srgbClr val="002960"/>
                </a:buClr>
              </a:pPr>
              <a:r>
                <a:rPr lang="en-US" sz="1000" dirty="0">
                  <a:solidFill>
                    <a:srgbClr val="000000"/>
                  </a:solidFill>
                  <a:latin typeface="Century Gothic" panose="020B0502020202020204" pitchFamily="34" charset="0"/>
                </a:rPr>
                <a:t>Act, Sec 7(1)(b)(ii)</a:t>
              </a:r>
            </a:p>
          </p:txBody>
        </p:sp>
        <p:sp>
          <p:nvSpPr>
            <p:cNvPr id="30" name="Rectangle 20"/>
            <p:cNvSpPr txBox="1">
              <a:spLocks/>
            </p:cNvSpPr>
            <p:nvPr/>
          </p:nvSpPr>
          <p:spPr>
            <a:xfrm>
              <a:off x="4731012" y="2137813"/>
              <a:ext cx="4007227" cy="454876"/>
            </a:xfrm>
            <a:prstGeom prst="rect">
              <a:avLst/>
            </a:prstGeom>
            <a:solidFill>
              <a:schemeClr val="accent3">
                <a:lumMod val="40000"/>
                <a:lumOff val="60000"/>
              </a:schemeClr>
            </a:solidFill>
            <a:ln w="9525">
              <a:solidFill>
                <a:schemeClr val="accent3"/>
              </a:solidFill>
              <a:miter lim="800000"/>
              <a:headEnd/>
              <a:tailEnd/>
            </a:ln>
            <a:effectLst/>
          </p:spPr>
          <p:txBody>
            <a:bodyPr vert="horz" wrap="square" lIns="544171" tIns="7774" rIns="15548" bIns="7774"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nSpc>
                  <a:spcPts val="1333"/>
                </a:lnSpc>
                <a:buClr>
                  <a:srgbClr val="002960"/>
                </a:buClr>
              </a:pPr>
              <a:r>
                <a:rPr lang="en-US" sz="1000" b="1" dirty="0">
                  <a:solidFill>
                    <a:srgbClr val="002960"/>
                  </a:solidFill>
                  <a:latin typeface="Century Gothic" panose="020B0502020202020204" pitchFamily="34" charset="0"/>
                </a:rPr>
                <a:t>Department ICT Maintenance</a:t>
              </a:r>
            </a:p>
            <a:p>
              <a:pPr>
                <a:lnSpc>
                  <a:spcPts val="1333"/>
                </a:lnSpc>
                <a:buClr>
                  <a:srgbClr val="002960"/>
                </a:buClr>
              </a:pPr>
              <a:r>
                <a:rPr lang="en-US" sz="1000" dirty="0">
                  <a:solidFill>
                    <a:srgbClr val="000000"/>
                  </a:solidFill>
                  <a:latin typeface="Century Gothic" panose="020B0502020202020204" pitchFamily="34" charset="0"/>
                </a:rPr>
                <a:t>Act , Sec 7(1)(b)(iii)</a:t>
              </a:r>
            </a:p>
          </p:txBody>
        </p:sp>
        <p:sp>
          <p:nvSpPr>
            <p:cNvPr id="31" name="Rectangle 20"/>
            <p:cNvSpPr txBox="1">
              <a:spLocks/>
            </p:cNvSpPr>
            <p:nvPr/>
          </p:nvSpPr>
          <p:spPr>
            <a:xfrm>
              <a:off x="4731012" y="3084210"/>
              <a:ext cx="4007227" cy="454876"/>
            </a:xfrm>
            <a:prstGeom prst="rect">
              <a:avLst/>
            </a:prstGeom>
            <a:solidFill>
              <a:schemeClr val="accent3">
                <a:lumMod val="40000"/>
                <a:lumOff val="60000"/>
              </a:schemeClr>
            </a:solidFill>
            <a:ln w="9525">
              <a:solidFill>
                <a:schemeClr val="accent3"/>
              </a:solidFill>
              <a:miter lim="800000"/>
              <a:headEnd/>
              <a:tailEnd/>
            </a:ln>
            <a:effectLst/>
          </p:spPr>
          <p:txBody>
            <a:bodyPr vert="horz" wrap="square" lIns="544171" tIns="7774" rIns="15548" bIns="7774"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nSpc>
                  <a:spcPts val="1333"/>
                </a:lnSpc>
                <a:buClr>
                  <a:srgbClr val="002960"/>
                </a:buClr>
              </a:pPr>
              <a:r>
                <a:rPr lang="en-US" sz="1000" b="1" dirty="0">
                  <a:solidFill>
                    <a:srgbClr val="002960"/>
                  </a:solidFill>
                  <a:latin typeface="Century Gothic" panose="020B0502020202020204" pitchFamily="34" charset="0"/>
                </a:rPr>
                <a:t>Advisory Services</a:t>
              </a:r>
            </a:p>
            <a:p>
              <a:pPr>
                <a:lnSpc>
                  <a:spcPts val="1333"/>
                </a:lnSpc>
                <a:buClr>
                  <a:srgbClr val="002960"/>
                </a:buClr>
              </a:pPr>
              <a:r>
                <a:rPr lang="en-US" sz="1000" dirty="0">
                  <a:solidFill>
                    <a:srgbClr val="000000"/>
                  </a:solidFill>
                  <a:latin typeface="Century Gothic" panose="020B0502020202020204" pitchFamily="34" charset="0"/>
                </a:rPr>
                <a:t>Act , Sec 7(1)(b)(v)</a:t>
              </a:r>
            </a:p>
          </p:txBody>
        </p:sp>
        <p:sp>
          <p:nvSpPr>
            <p:cNvPr id="32" name="Rectangle 20"/>
            <p:cNvSpPr txBox="1">
              <a:spLocks/>
            </p:cNvSpPr>
            <p:nvPr/>
          </p:nvSpPr>
          <p:spPr>
            <a:xfrm>
              <a:off x="4731012" y="4030605"/>
              <a:ext cx="4007227" cy="454876"/>
            </a:xfrm>
            <a:prstGeom prst="rect">
              <a:avLst/>
            </a:prstGeom>
            <a:solidFill>
              <a:schemeClr val="accent3">
                <a:lumMod val="40000"/>
                <a:lumOff val="60000"/>
              </a:schemeClr>
            </a:solidFill>
            <a:ln w="9525">
              <a:solidFill>
                <a:schemeClr val="accent3"/>
              </a:solidFill>
              <a:miter lim="800000"/>
              <a:headEnd/>
              <a:tailEnd/>
            </a:ln>
            <a:effectLst/>
          </p:spPr>
          <p:txBody>
            <a:bodyPr vert="horz" wrap="square" lIns="544171" tIns="7774" rIns="15548" bIns="7774"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nSpc>
                  <a:spcPts val="1333"/>
                </a:lnSpc>
                <a:buClr>
                  <a:srgbClr val="002960"/>
                </a:buClr>
              </a:pPr>
              <a:r>
                <a:rPr lang="en-US" sz="1000" b="1" dirty="0">
                  <a:solidFill>
                    <a:srgbClr val="002960"/>
                  </a:solidFill>
                  <a:latin typeface="Century Gothic" panose="020B0502020202020204" pitchFamily="34" charset="0"/>
                </a:rPr>
                <a:t>Provide Authentication products </a:t>
              </a:r>
            </a:p>
            <a:p>
              <a:pPr>
                <a:lnSpc>
                  <a:spcPts val="1333"/>
                </a:lnSpc>
                <a:buClr>
                  <a:srgbClr val="002960"/>
                </a:buClr>
              </a:pPr>
              <a:r>
                <a:rPr lang="en-US" sz="1000" dirty="0">
                  <a:solidFill>
                    <a:srgbClr val="000000"/>
                  </a:solidFill>
                  <a:latin typeface="Century Gothic" panose="020B0502020202020204" pitchFamily="34" charset="0"/>
                </a:rPr>
                <a:t>Act ,Sec 7(6)(c)</a:t>
              </a:r>
            </a:p>
          </p:txBody>
        </p:sp>
        <p:sp>
          <p:nvSpPr>
            <p:cNvPr id="33" name="Rectangle 20"/>
            <p:cNvSpPr txBox="1">
              <a:spLocks/>
            </p:cNvSpPr>
            <p:nvPr/>
          </p:nvSpPr>
          <p:spPr>
            <a:xfrm>
              <a:off x="4731012" y="4503801"/>
              <a:ext cx="4007227" cy="454876"/>
            </a:xfrm>
            <a:prstGeom prst="rect">
              <a:avLst/>
            </a:prstGeom>
            <a:solidFill>
              <a:schemeClr val="accent3">
                <a:lumMod val="40000"/>
                <a:lumOff val="60000"/>
              </a:schemeClr>
            </a:solidFill>
            <a:ln w="9525">
              <a:solidFill>
                <a:schemeClr val="accent3"/>
              </a:solidFill>
              <a:miter lim="800000"/>
              <a:headEnd/>
              <a:tailEnd/>
            </a:ln>
            <a:effectLst/>
          </p:spPr>
          <p:txBody>
            <a:bodyPr vert="horz" wrap="square" lIns="544171" tIns="7774" rIns="15548" bIns="7774"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nSpc>
                  <a:spcPts val="1333"/>
                </a:lnSpc>
                <a:buClr>
                  <a:srgbClr val="002960"/>
                </a:buClr>
              </a:pPr>
              <a:r>
                <a:rPr lang="en-US" sz="1000" b="1" dirty="0">
                  <a:solidFill>
                    <a:srgbClr val="002960"/>
                  </a:solidFill>
                  <a:latin typeface="Century Gothic" panose="020B0502020202020204" pitchFamily="34" charset="0"/>
                </a:rPr>
                <a:t>Do  ICT Research</a:t>
              </a:r>
            </a:p>
            <a:p>
              <a:pPr>
                <a:lnSpc>
                  <a:spcPts val="1333"/>
                </a:lnSpc>
                <a:buClr>
                  <a:srgbClr val="002960"/>
                </a:buClr>
              </a:pPr>
              <a:r>
                <a:rPr lang="en-US" sz="1000" dirty="0">
                  <a:solidFill>
                    <a:srgbClr val="000000"/>
                  </a:solidFill>
                  <a:latin typeface="Century Gothic" panose="020B0502020202020204" pitchFamily="34" charset="0"/>
                </a:rPr>
                <a:t>Act, Sec 7(6)(d)</a:t>
              </a:r>
            </a:p>
          </p:txBody>
        </p:sp>
        <p:sp>
          <p:nvSpPr>
            <p:cNvPr id="34" name="Rounded Rectangle 33"/>
            <p:cNvSpPr>
              <a:spLocks/>
            </p:cNvSpPr>
            <p:nvPr/>
          </p:nvSpPr>
          <p:spPr>
            <a:xfrm>
              <a:off x="4796600" y="1274848"/>
              <a:ext cx="412530" cy="314297"/>
            </a:xfrm>
            <a:prstGeom prst="roundRect">
              <a:avLst>
                <a:gd name="adj" fmla="val 10000"/>
              </a:avLst>
            </a:prstGeom>
            <a:blipFill rotWithShape="0">
              <a:blip r:embed="rId4" cstate="print"/>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txBody>
            <a:bodyPr lIns="77738" tIns="38869" rIns="77738" bIns="38869">
              <a:noAutofit/>
            </a:bodyPr>
            <a:lstStyle/>
            <a:p>
              <a:pPr defTabSz="761970"/>
              <a:endParaRPr lang="en-US" sz="1000" dirty="0">
                <a:solidFill>
                  <a:srgbClr val="FFFFFF">
                    <a:hueOff val="0"/>
                    <a:satOff val="0"/>
                    <a:lumOff val="0"/>
                    <a:alphaOff val="0"/>
                  </a:srgbClr>
                </a:solidFill>
                <a:latin typeface="Century Gothic" panose="020B0502020202020204" pitchFamily="34" charset="0"/>
              </a:endParaRPr>
            </a:p>
          </p:txBody>
        </p:sp>
        <p:sp>
          <p:nvSpPr>
            <p:cNvPr id="35" name="Rounded Rectangle 34"/>
            <p:cNvSpPr>
              <a:spLocks/>
            </p:cNvSpPr>
            <p:nvPr/>
          </p:nvSpPr>
          <p:spPr>
            <a:xfrm>
              <a:off x="4796600" y="1731035"/>
              <a:ext cx="412530" cy="330730"/>
            </a:xfrm>
            <a:prstGeom prst="roundRect">
              <a:avLst>
                <a:gd name="adj" fmla="val 10000"/>
              </a:avLst>
            </a:prstGeom>
            <a:blipFill rotWithShape="0">
              <a:blip r:embed="rId5" cstate="print"/>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txBody>
            <a:bodyPr lIns="77738" tIns="38869" rIns="77738" bIns="38869">
              <a:noAutofit/>
            </a:bodyPr>
            <a:lstStyle/>
            <a:p>
              <a:pPr defTabSz="761970"/>
              <a:endParaRPr lang="en-US" sz="1000" dirty="0">
                <a:solidFill>
                  <a:srgbClr val="FFFFFF">
                    <a:hueOff val="0"/>
                    <a:satOff val="0"/>
                    <a:lumOff val="0"/>
                    <a:alphaOff val="0"/>
                  </a:srgbClr>
                </a:solidFill>
                <a:latin typeface="Century Gothic" panose="020B0502020202020204" pitchFamily="34" charset="0"/>
              </a:endParaRPr>
            </a:p>
          </p:txBody>
        </p:sp>
        <p:sp>
          <p:nvSpPr>
            <p:cNvPr id="36" name="Rounded Rectangle 35"/>
            <p:cNvSpPr>
              <a:spLocks/>
            </p:cNvSpPr>
            <p:nvPr/>
          </p:nvSpPr>
          <p:spPr>
            <a:xfrm>
              <a:off x="4796600" y="2231950"/>
              <a:ext cx="412530" cy="313483"/>
            </a:xfrm>
            <a:prstGeom prst="roundRect">
              <a:avLst>
                <a:gd name="adj" fmla="val 10000"/>
              </a:avLst>
            </a:prstGeom>
            <a:blipFill rotWithShape="0">
              <a:blip r:embed="rId6" cstate="print"/>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txBody>
            <a:bodyPr lIns="77738" tIns="38869" rIns="77738" bIns="38869">
              <a:noAutofit/>
            </a:bodyPr>
            <a:lstStyle/>
            <a:p>
              <a:pPr defTabSz="761970"/>
              <a:endParaRPr lang="en-US" sz="1000" dirty="0">
                <a:solidFill>
                  <a:srgbClr val="FFFFFF">
                    <a:hueOff val="0"/>
                    <a:satOff val="0"/>
                    <a:lumOff val="0"/>
                    <a:alphaOff val="0"/>
                  </a:srgbClr>
                </a:solidFill>
                <a:latin typeface="Century Gothic" panose="020B0502020202020204" pitchFamily="34" charset="0"/>
              </a:endParaRPr>
            </a:p>
          </p:txBody>
        </p:sp>
        <p:sp>
          <p:nvSpPr>
            <p:cNvPr id="37" name="Rounded Rectangle 36"/>
            <p:cNvSpPr>
              <a:spLocks/>
            </p:cNvSpPr>
            <p:nvPr/>
          </p:nvSpPr>
          <p:spPr>
            <a:xfrm>
              <a:off x="4796600" y="2706404"/>
              <a:ext cx="412530" cy="291912"/>
            </a:xfrm>
            <a:prstGeom prst="roundRect">
              <a:avLst>
                <a:gd name="adj" fmla="val 10000"/>
              </a:avLst>
            </a:prstGeom>
            <a:blipFill rotWithShape="0">
              <a:blip r:embed="rId7" cstate="print"/>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txBody>
            <a:bodyPr lIns="77738" tIns="38869" rIns="77738" bIns="38869">
              <a:noAutofit/>
            </a:bodyPr>
            <a:lstStyle/>
            <a:p>
              <a:pPr defTabSz="761970"/>
              <a:endParaRPr lang="en-US" sz="1000" dirty="0">
                <a:solidFill>
                  <a:srgbClr val="FFFFFF">
                    <a:hueOff val="0"/>
                    <a:satOff val="0"/>
                    <a:lumOff val="0"/>
                    <a:alphaOff val="0"/>
                  </a:srgbClr>
                </a:solidFill>
                <a:latin typeface="Century Gothic" panose="020B0502020202020204" pitchFamily="34" charset="0"/>
              </a:endParaRPr>
            </a:p>
          </p:txBody>
        </p:sp>
        <p:sp>
          <p:nvSpPr>
            <p:cNvPr id="38" name="Rounded Rectangle 37"/>
            <p:cNvSpPr>
              <a:spLocks/>
            </p:cNvSpPr>
            <p:nvPr/>
          </p:nvSpPr>
          <p:spPr>
            <a:xfrm>
              <a:off x="4796600" y="3141919"/>
              <a:ext cx="412530" cy="339456"/>
            </a:xfrm>
            <a:prstGeom prst="roundRect">
              <a:avLst>
                <a:gd name="adj" fmla="val 10000"/>
              </a:avLst>
            </a:prstGeom>
            <a:blipFill rotWithShape="0">
              <a:blip r:embed="rId8" cstate="print"/>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txBody>
            <a:bodyPr lIns="77738" tIns="38869" rIns="77738" bIns="38869">
              <a:noAutofit/>
            </a:bodyPr>
            <a:lstStyle/>
            <a:p>
              <a:pPr defTabSz="761970"/>
              <a:endParaRPr lang="en-US" sz="1000" dirty="0">
                <a:solidFill>
                  <a:srgbClr val="FFFFFF">
                    <a:hueOff val="0"/>
                    <a:satOff val="0"/>
                    <a:lumOff val="0"/>
                    <a:alphaOff val="0"/>
                  </a:srgbClr>
                </a:solidFill>
                <a:latin typeface="Century Gothic" panose="020B0502020202020204" pitchFamily="34" charset="0"/>
              </a:endParaRPr>
            </a:p>
          </p:txBody>
        </p:sp>
        <p:sp>
          <p:nvSpPr>
            <p:cNvPr id="39" name="Rounded Rectangle 38"/>
            <p:cNvSpPr>
              <a:spLocks/>
            </p:cNvSpPr>
            <p:nvPr/>
          </p:nvSpPr>
          <p:spPr>
            <a:xfrm>
              <a:off x="4796600" y="3622417"/>
              <a:ext cx="412530" cy="324858"/>
            </a:xfrm>
            <a:prstGeom prst="roundRect">
              <a:avLst>
                <a:gd name="adj" fmla="val 10000"/>
              </a:avLst>
            </a:prstGeom>
            <a:blipFill rotWithShape="0">
              <a:blip r:embed="rId9" cstate="print"/>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txBody>
            <a:bodyPr lIns="77738" tIns="38869" rIns="77738" bIns="38869">
              <a:noAutofit/>
            </a:bodyPr>
            <a:lstStyle/>
            <a:p>
              <a:pPr defTabSz="761970"/>
              <a:endParaRPr lang="en-US" sz="1000" dirty="0">
                <a:solidFill>
                  <a:srgbClr val="FFFFFF">
                    <a:hueOff val="0"/>
                    <a:satOff val="0"/>
                    <a:lumOff val="0"/>
                    <a:alphaOff val="0"/>
                  </a:srgbClr>
                </a:solidFill>
                <a:latin typeface="Century Gothic" panose="020B0502020202020204" pitchFamily="34" charset="0"/>
              </a:endParaRPr>
            </a:p>
          </p:txBody>
        </p:sp>
        <p:sp>
          <p:nvSpPr>
            <p:cNvPr id="40" name="Rounded Rectangle 39"/>
            <p:cNvSpPr>
              <a:spLocks/>
            </p:cNvSpPr>
            <p:nvPr/>
          </p:nvSpPr>
          <p:spPr>
            <a:xfrm>
              <a:off x="4796600" y="4057304"/>
              <a:ext cx="384230" cy="385896"/>
            </a:xfrm>
            <a:prstGeom prst="roundRect">
              <a:avLst>
                <a:gd name="adj" fmla="val 10000"/>
              </a:avLst>
            </a:prstGeom>
            <a:blipFill rotWithShape="0">
              <a:blip r:embed="rId10" cstate="print"/>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txBody>
            <a:bodyPr lIns="77738" tIns="38869" rIns="77738" bIns="38869">
              <a:noAutofit/>
            </a:bodyPr>
            <a:lstStyle/>
            <a:p>
              <a:pPr defTabSz="761970"/>
              <a:endParaRPr lang="en-US" sz="1000" dirty="0">
                <a:solidFill>
                  <a:srgbClr val="FFFFFF">
                    <a:hueOff val="0"/>
                    <a:satOff val="0"/>
                    <a:lumOff val="0"/>
                    <a:alphaOff val="0"/>
                  </a:srgbClr>
                </a:solidFill>
                <a:latin typeface="Century Gothic" panose="020B0502020202020204" pitchFamily="34" charset="0"/>
              </a:endParaRPr>
            </a:p>
          </p:txBody>
        </p:sp>
        <p:sp>
          <p:nvSpPr>
            <p:cNvPr id="41" name="Rounded Rectangle 40"/>
            <p:cNvSpPr>
              <a:spLocks/>
            </p:cNvSpPr>
            <p:nvPr/>
          </p:nvSpPr>
          <p:spPr>
            <a:xfrm>
              <a:off x="4796600" y="4545829"/>
              <a:ext cx="384230" cy="362960"/>
            </a:xfrm>
            <a:prstGeom prst="roundRect">
              <a:avLst>
                <a:gd name="adj" fmla="val 10000"/>
              </a:avLst>
            </a:prstGeom>
            <a:blipFill rotWithShape="0">
              <a:blip r:embed="rId11" cstate="print"/>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txBody>
            <a:bodyPr lIns="77738" tIns="38869" rIns="77738" bIns="38869">
              <a:noAutofit/>
            </a:bodyPr>
            <a:lstStyle/>
            <a:p>
              <a:pPr defTabSz="761970"/>
              <a:endParaRPr lang="en-US" sz="1000" dirty="0">
                <a:solidFill>
                  <a:srgbClr val="FFFFFF">
                    <a:hueOff val="0"/>
                    <a:satOff val="0"/>
                    <a:lumOff val="0"/>
                    <a:alphaOff val="0"/>
                  </a:srgbClr>
                </a:solidFill>
                <a:latin typeface="Century Gothic" panose="020B0502020202020204" pitchFamily="34" charset="0"/>
              </a:endParaRPr>
            </a:p>
          </p:txBody>
        </p:sp>
        <p:pic>
          <p:nvPicPr>
            <p:cNvPr id="42" name="Picture 41"/>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489466" y="1246636"/>
              <a:ext cx="379569" cy="380049"/>
            </a:xfrm>
            <a:prstGeom prst="rect">
              <a:avLst/>
            </a:prstGeom>
          </p:spPr>
        </p:pic>
        <p:pic>
          <p:nvPicPr>
            <p:cNvPr id="43" name="Picture 42"/>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489467" y="3084745"/>
              <a:ext cx="412477" cy="395384"/>
            </a:xfrm>
            <a:prstGeom prst="rect">
              <a:avLst/>
            </a:prstGeom>
          </p:spPr>
        </p:pic>
        <p:sp>
          <p:nvSpPr>
            <p:cNvPr id="44" name="Rounded Rectangle 43"/>
            <p:cNvSpPr/>
            <p:nvPr/>
          </p:nvSpPr>
          <p:spPr>
            <a:xfrm>
              <a:off x="489467" y="1700138"/>
              <a:ext cx="379569" cy="361627"/>
            </a:xfrm>
            <a:prstGeom prst="roundRect">
              <a:avLst>
                <a:gd name="adj" fmla="val 10000"/>
              </a:avLst>
            </a:prstGeom>
            <a:blipFill rotWithShape="0">
              <a:blip r:embed="rId14" cstate="print"/>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sp>
        <p:sp>
          <p:nvSpPr>
            <p:cNvPr id="45" name="Rounded Rectangle 44"/>
            <p:cNvSpPr/>
            <p:nvPr/>
          </p:nvSpPr>
          <p:spPr>
            <a:xfrm>
              <a:off x="489467" y="2159942"/>
              <a:ext cx="412477" cy="385491"/>
            </a:xfrm>
            <a:prstGeom prst="roundRect">
              <a:avLst>
                <a:gd name="adj" fmla="val 10000"/>
              </a:avLst>
            </a:prstGeom>
            <a:blipFill rotWithShape="0">
              <a:blip r:embed="rId15" cstate="email">
                <a:extLst>
                  <a:ext uri="{28A0092B-C50C-407E-A947-70E740481C1C}">
                    <a14:useLocalDpi xmlns:a14="http://schemas.microsoft.com/office/drawing/2010/main" xmlns=""/>
                  </a:ext>
                </a:extLst>
              </a:blip>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sp>
        <p:sp>
          <p:nvSpPr>
            <p:cNvPr id="46" name="Rounded Rectangle 45"/>
            <p:cNvSpPr/>
            <p:nvPr/>
          </p:nvSpPr>
          <p:spPr>
            <a:xfrm>
              <a:off x="489467" y="2678581"/>
              <a:ext cx="412477" cy="319735"/>
            </a:xfrm>
            <a:prstGeom prst="roundRect">
              <a:avLst>
                <a:gd name="adj" fmla="val 10000"/>
              </a:avLst>
            </a:prstGeom>
            <a:blipFill rotWithShape="0">
              <a:blip r:embed="rId16" cstate="email">
                <a:extLst>
                  <a:ext uri="{28A0092B-C50C-407E-A947-70E740481C1C}">
                    <a14:useLocalDpi xmlns:a14="http://schemas.microsoft.com/office/drawing/2010/main" xmlns=""/>
                  </a:ext>
                </a:extLst>
              </a:blip>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sp>
        <p:sp>
          <p:nvSpPr>
            <p:cNvPr id="47" name="Rounded Rectangle 46"/>
            <p:cNvSpPr/>
            <p:nvPr/>
          </p:nvSpPr>
          <p:spPr>
            <a:xfrm>
              <a:off x="489467" y="3568830"/>
              <a:ext cx="400367" cy="378444"/>
            </a:xfrm>
            <a:prstGeom prst="roundRect">
              <a:avLst>
                <a:gd name="adj" fmla="val 10000"/>
              </a:avLst>
            </a:prstGeom>
            <a:blipFill rotWithShape="0">
              <a:blip r:embed="rId17" cstate="print"/>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sp>
        <p:sp>
          <p:nvSpPr>
            <p:cNvPr id="48" name="Rounded Rectangle 47"/>
            <p:cNvSpPr/>
            <p:nvPr/>
          </p:nvSpPr>
          <p:spPr>
            <a:xfrm>
              <a:off x="489467" y="4041297"/>
              <a:ext cx="412477" cy="328725"/>
            </a:xfrm>
            <a:prstGeom prst="roundRect">
              <a:avLst>
                <a:gd name="adj" fmla="val 10000"/>
              </a:avLst>
            </a:prstGeom>
            <a:blipFill rotWithShape="0">
              <a:blip r:embed="rId18" cstate="email">
                <a:extLst>
                  <a:ext uri="{28A0092B-C50C-407E-A947-70E740481C1C}">
                    <a14:useLocalDpi xmlns:a14="http://schemas.microsoft.com/office/drawing/2010/main" xmlns=""/>
                  </a:ext>
                </a:extLst>
              </a:blip>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sp>
        <p:sp>
          <p:nvSpPr>
            <p:cNvPr id="49" name="Rounded Rectangle 48"/>
            <p:cNvSpPr/>
            <p:nvPr/>
          </p:nvSpPr>
          <p:spPr>
            <a:xfrm>
              <a:off x="489467" y="4530655"/>
              <a:ext cx="400368" cy="327058"/>
            </a:xfrm>
            <a:prstGeom prst="roundRect">
              <a:avLst>
                <a:gd name="adj" fmla="val 10000"/>
              </a:avLst>
            </a:prstGeom>
            <a:blipFill rotWithShape="0">
              <a:blip r:embed="rId19" cstate="email">
                <a:extLst>
                  <a:ext uri="{28A0092B-C50C-407E-A947-70E740481C1C}">
                    <a14:useLocalDpi xmlns:a14="http://schemas.microsoft.com/office/drawing/2010/main" xmlns=""/>
                  </a:ext>
                </a:extLst>
              </a:blip>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sp>
        <p:sp>
          <p:nvSpPr>
            <p:cNvPr id="50" name="Rounded Rectangle 49"/>
            <p:cNvSpPr/>
            <p:nvPr/>
          </p:nvSpPr>
          <p:spPr>
            <a:xfrm>
              <a:off x="489467" y="4975210"/>
              <a:ext cx="392583" cy="375692"/>
            </a:xfrm>
            <a:prstGeom prst="roundRect">
              <a:avLst>
                <a:gd name="adj" fmla="val 10000"/>
              </a:avLst>
            </a:prstGeom>
            <a:blipFill rotWithShape="0">
              <a:blip r:embed="rId20" cstate="email">
                <a:extLst>
                  <a:ext uri="{28A0092B-C50C-407E-A947-70E740481C1C}">
                    <a14:useLocalDpi xmlns:a14="http://schemas.microsoft.com/office/drawing/2010/main" xmlns=""/>
                  </a:ext>
                </a:extLst>
              </a:blip>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sp>
        <p:sp>
          <p:nvSpPr>
            <p:cNvPr id="51" name="Oval 50"/>
            <p:cNvSpPr/>
            <p:nvPr/>
          </p:nvSpPr>
          <p:spPr>
            <a:xfrm flipH="1">
              <a:off x="117747" y="1274847"/>
              <a:ext cx="298700" cy="296709"/>
            </a:xfrm>
            <a:prstGeom prst="ellipse">
              <a:avLst/>
            </a:prstGeom>
            <a:solidFill>
              <a:schemeClr val="accent1">
                <a:lumMod val="20000"/>
                <a:lumOff val="80000"/>
              </a:scheme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r>
                <a:rPr lang="en-ZA" sz="1000" b="1" dirty="0">
                  <a:solidFill>
                    <a:schemeClr val="tx2">
                      <a:lumMod val="60000"/>
                      <a:lumOff val="40000"/>
                    </a:schemeClr>
                  </a:solidFill>
                  <a:latin typeface="Century Gothic" panose="020B0502020202020204" pitchFamily="34" charset="0"/>
                </a:rPr>
                <a:t>1</a:t>
              </a:r>
              <a:endParaRPr lang="en-GB" sz="1000" b="1" dirty="0">
                <a:solidFill>
                  <a:schemeClr val="tx2">
                    <a:lumMod val="60000"/>
                    <a:lumOff val="40000"/>
                  </a:schemeClr>
                </a:solidFill>
                <a:latin typeface="Century Gothic" panose="020B0502020202020204" pitchFamily="34" charset="0"/>
              </a:endParaRPr>
            </a:p>
          </p:txBody>
        </p:sp>
        <p:sp>
          <p:nvSpPr>
            <p:cNvPr id="52" name="Oval 51"/>
            <p:cNvSpPr/>
            <p:nvPr/>
          </p:nvSpPr>
          <p:spPr>
            <a:xfrm flipH="1">
              <a:off x="117747" y="1731842"/>
              <a:ext cx="298700" cy="296709"/>
            </a:xfrm>
            <a:prstGeom prst="ellipse">
              <a:avLst/>
            </a:prstGeom>
            <a:solidFill>
              <a:schemeClr val="accent1">
                <a:lumMod val="20000"/>
                <a:lumOff val="80000"/>
              </a:scheme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r>
                <a:rPr lang="en-ZA" sz="1000" b="1" dirty="0">
                  <a:solidFill>
                    <a:schemeClr val="tx2">
                      <a:lumMod val="60000"/>
                      <a:lumOff val="40000"/>
                    </a:schemeClr>
                  </a:solidFill>
                  <a:latin typeface="Century Gothic" panose="020B0502020202020204" pitchFamily="34" charset="0"/>
                </a:rPr>
                <a:t>2</a:t>
              </a:r>
              <a:endParaRPr lang="en-GB" sz="1000" b="1" dirty="0">
                <a:solidFill>
                  <a:schemeClr val="tx2">
                    <a:lumMod val="60000"/>
                    <a:lumOff val="40000"/>
                  </a:schemeClr>
                </a:solidFill>
                <a:latin typeface="Century Gothic" panose="020B0502020202020204" pitchFamily="34" charset="0"/>
              </a:endParaRPr>
            </a:p>
          </p:txBody>
        </p:sp>
        <p:sp>
          <p:nvSpPr>
            <p:cNvPr id="53" name="Oval 52"/>
            <p:cNvSpPr/>
            <p:nvPr/>
          </p:nvSpPr>
          <p:spPr>
            <a:xfrm flipH="1">
              <a:off x="117747" y="2188837"/>
              <a:ext cx="298700" cy="296709"/>
            </a:xfrm>
            <a:prstGeom prst="ellipse">
              <a:avLst/>
            </a:prstGeom>
            <a:solidFill>
              <a:schemeClr val="accent1">
                <a:lumMod val="20000"/>
                <a:lumOff val="80000"/>
              </a:scheme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r>
                <a:rPr lang="en-ZA" sz="1000" b="1" dirty="0">
                  <a:solidFill>
                    <a:schemeClr val="tx2">
                      <a:lumMod val="60000"/>
                      <a:lumOff val="40000"/>
                    </a:schemeClr>
                  </a:solidFill>
                  <a:latin typeface="Century Gothic" panose="020B0502020202020204" pitchFamily="34" charset="0"/>
                </a:rPr>
                <a:t>3</a:t>
              </a:r>
              <a:endParaRPr lang="en-GB" sz="1000" b="1" dirty="0">
                <a:solidFill>
                  <a:schemeClr val="tx2">
                    <a:lumMod val="60000"/>
                    <a:lumOff val="40000"/>
                  </a:schemeClr>
                </a:solidFill>
                <a:latin typeface="Century Gothic" panose="020B0502020202020204" pitchFamily="34" charset="0"/>
              </a:endParaRPr>
            </a:p>
          </p:txBody>
        </p:sp>
        <p:sp>
          <p:nvSpPr>
            <p:cNvPr id="54" name="Oval 53"/>
            <p:cNvSpPr/>
            <p:nvPr/>
          </p:nvSpPr>
          <p:spPr>
            <a:xfrm flipH="1">
              <a:off x="117747" y="2690093"/>
              <a:ext cx="298700" cy="296709"/>
            </a:xfrm>
            <a:prstGeom prst="ellipse">
              <a:avLst/>
            </a:prstGeom>
            <a:solidFill>
              <a:schemeClr val="accent1">
                <a:lumMod val="20000"/>
                <a:lumOff val="80000"/>
              </a:scheme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r>
                <a:rPr lang="en-ZA" sz="1000" b="1" dirty="0">
                  <a:solidFill>
                    <a:schemeClr val="tx2">
                      <a:lumMod val="60000"/>
                      <a:lumOff val="40000"/>
                    </a:schemeClr>
                  </a:solidFill>
                  <a:latin typeface="Century Gothic" panose="020B0502020202020204" pitchFamily="34" charset="0"/>
                </a:rPr>
                <a:t>4</a:t>
              </a:r>
              <a:endParaRPr lang="en-GB" sz="1000" b="1" dirty="0">
                <a:solidFill>
                  <a:schemeClr val="tx2">
                    <a:lumMod val="60000"/>
                    <a:lumOff val="40000"/>
                  </a:schemeClr>
                </a:solidFill>
                <a:latin typeface="Century Gothic" panose="020B0502020202020204" pitchFamily="34" charset="0"/>
              </a:endParaRPr>
            </a:p>
          </p:txBody>
        </p:sp>
        <p:sp>
          <p:nvSpPr>
            <p:cNvPr id="55" name="Oval 54"/>
            <p:cNvSpPr/>
            <p:nvPr/>
          </p:nvSpPr>
          <p:spPr>
            <a:xfrm flipH="1">
              <a:off x="117747" y="3163292"/>
              <a:ext cx="298700" cy="296709"/>
            </a:xfrm>
            <a:prstGeom prst="ellipse">
              <a:avLst/>
            </a:prstGeom>
            <a:solidFill>
              <a:schemeClr val="accent1">
                <a:lumMod val="20000"/>
                <a:lumOff val="80000"/>
              </a:scheme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r>
                <a:rPr lang="en-ZA" sz="1000" b="1" dirty="0">
                  <a:solidFill>
                    <a:schemeClr val="tx2">
                      <a:lumMod val="60000"/>
                      <a:lumOff val="40000"/>
                    </a:schemeClr>
                  </a:solidFill>
                  <a:latin typeface="Century Gothic" panose="020B0502020202020204" pitchFamily="34" charset="0"/>
                </a:rPr>
                <a:t>5</a:t>
              </a:r>
              <a:endParaRPr lang="en-GB" sz="1000" b="1" dirty="0">
                <a:solidFill>
                  <a:schemeClr val="tx2">
                    <a:lumMod val="60000"/>
                    <a:lumOff val="40000"/>
                  </a:schemeClr>
                </a:solidFill>
                <a:latin typeface="Century Gothic" panose="020B0502020202020204" pitchFamily="34" charset="0"/>
              </a:endParaRPr>
            </a:p>
          </p:txBody>
        </p:sp>
        <p:sp>
          <p:nvSpPr>
            <p:cNvPr id="56" name="Oval 55"/>
            <p:cNvSpPr/>
            <p:nvPr/>
          </p:nvSpPr>
          <p:spPr>
            <a:xfrm flipH="1">
              <a:off x="117747" y="3608085"/>
              <a:ext cx="298700" cy="296709"/>
            </a:xfrm>
            <a:prstGeom prst="ellipse">
              <a:avLst/>
            </a:prstGeom>
            <a:solidFill>
              <a:schemeClr val="accent1">
                <a:lumMod val="20000"/>
                <a:lumOff val="80000"/>
              </a:scheme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r>
                <a:rPr lang="en-ZA" sz="1000" b="1" dirty="0">
                  <a:solidFill>
                    <a:schemeClr val="tx2">
                      <a:lumMod val="60000"/>
                      <a:lumOff val="40000"/>
                    </a:schemeClr>
                  </a:solidFill>
                  <a:latin typeface="Century Gothic" panose="020B0502020202020204" pitchFamily="34" charset="0"/>
                </a:rPr>
                <a:t>6</a:t>
              </a:r>
              <a:endParaRPr lang="en-GB" sz="1000" b="1" dirty="0">
                <a:solidFill>
                  <a:schemeClr val="tx2">
                    <a:lumMod val="60000"/>
                    <a:lumOff val="40000"/>
                  </a:schemeClr>
                </a:solidFill>
                <a:latin typeface="Century Gothic" panose="020B0502020202020204" pitchFamily="34" charset="0"/>
              </a:endParaRPr>
            </a:p>
          </p:txBody>
        </p:sp>
        <p:sp>
          <p:nvSpPr>
            <p:cNvPr id="57" name="Oval 56"/>
            <p:cNvSpPr/>
            <p:nvPr/>
          </p:nvSpPr>
          <p:spPr>
            <a:xfrm flipH="1">
              <a:off x="117747" y="4057304"/>
              <a:ext cx="298700" cy="296709"/>
            </a:xfrm>
            <a:prstGeom prst="ellipse">
              <a:avLst/>
            </a:prstGeom>
            <a:solidFill>
              <a:schemeClr val="accent1">
                <a:lumMod val="20000"/>
                <a:lumOff val="80000"/>
              </a:scheme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r>
                <a:rPr lang="en-ZA" sz="1000" b="1" dirty="0">
                  <a:solidFill>
                    <a:schemeClr val="tx2">
                      <a:lumMod val="60000"/>
                      <a:lumOff val="40000"/>
                    </a:schemeClr>
                  </a:solidFill>
                  <a:latin typeface="Century Gothic" panose="020B0502020202020204" pitchFamily="34" charset="0"/>
                </a:rPr>
                <a:t>7</a:t>
              </a:r>
              <a:endParaRPr lang="en-GB" sz="1000" b="1" dirty="0">
                <a:solidFill>
                  <a:schemeClr val="tx2">
                    <a:lumMod val="60000"/>
                    <a:lumOff val="40000"/>
                  </a:schemeClr>
                </a:solidFill>
                <a:latin typeface="Century Gothic" panose="020B0502020202020204" pitchFamily="34" charset="0"/>
              </a:endParaRPr>
            </a:p>
          </p:txBody>
        </p:sp>
        <p:sp>
          <p:nvSpPr>
            <p:cNvPr id="58" name="Oval 57"/>
            <p:cNvSpPr/>
            <p:nvPr/>
          </p:nvSpPr>
          <p:spPr>
            <a:xfrm flipH="1">
              <a:off x="117747" y="4545829"/>
              <a:ext cx="298700" cy="296709"/>
            </a:xfrm>
            <a:prstGeom prst="ellipse">
              <a:avLst/>
            </a:prstGeom>
            <a:solidFill>
              <a:schemeClr val="accent1">
                <a:lumMod val="20000"/>
                <a:lumOff val="80000"/>
              </a:scheme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r>
                <a:rPr lang="en-ZA" sz="1000" b="1" dirty="0">
                  <a:solidFill>
                    <a:schemeClr val="tx2">
                      <a:lumMod val="60000"/>
                      <a:lumOff val="40000"/>
                    </a:schemeClr>
                  </a:solidFill>
                  <a:latin typeface="Century Gothic" panose="020B0502020202020204" pitchFamily="34" charset="0"/>
                </a:rPr>
                <a:t>8</a:t>
              </a:r>
              <a:endParaRPr lang="en-GB" sz="1000" b="1" dirty="0">
                <a:solidFill>
                  <a:schemeClr val="tx2">
                    <a:lumMod val="60000"/>
                    <a:lumOff val="40000"/>
                  </a:schemeClr>
                </a:solidFill>
                <a:latin typeface="Century Gothic" panose="020B0502020202020204" pitchFamily="34" charset="0"/>
              </a:endParaRPr>
            </a:p>
          </p:txBody>
        </p:sp>
        <p:sp>
          <p:nvSpPr>
            <p:cNvPr id="59" name="Oval 58"/>
            <p:cNvSpPr/>
            <p:nvPr/>
          </p:nvSpPr>
          <p:spPr>
            <a:xfrm flipH="1">
              <a:off x="107504" y="5015047"/>
              <a:ext cx="298700" cy="296709"/>
            </a:xfrm>
            <a:prstGeom prst="ellipse">
              <a:avLst/>
            </a:prstGeom>
            <a:solidFill>
              <a:schemeClr val="accent1">
                <a:lumMod val="20000"/>
                <a:lumOff val="80000"/>
              </a:scheme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r>
                <a:rPr lang="en-ZA" sz="1000" b="1" dirty="0">
                  <a:solidFill>
                    <a:schemeClr val="tx2">
                      <a:lumMod val="60000"/>
                      <a:lumOff val="40000"/>
                    </a:schemeClr>
                  </a:solidFill>
                  <a:latin typeface="Century Gothic" panose="020B0502020202020204" pitchFamily="34" charset="0"/>
                </a:rPr>
                <a:t>9</a:t>
              </a:r>
              <a:endParaRPr lang="en-GB" sz="1000" b="1" dirty="0">
                <a:solidFill>
                  <a:schemeClr val="tx2">
                    <a:lumMod val="60000"/>
                    <a:lumOff val="40000"/>
                  </a:schemeClr>
                </a:solidFill>
                <a:latin typeface="Century Gothic" panose="020B0502020202020204" pitchFamily="34" charset="0"/>
              </a:endParaRPr>
            </a:p>
          </p:txBody>
        </p:sp>
        <p:sp>
          <p:nvSpPr>
            <p:cNvPr id="60" name="Oval 59"/>
            <p:cNvSpPr/>
            <p:nvPr/>
          </p:nvSpPr>
          <p:spPr>
            <a:xfrm flipH="1">
              <a:off x="117747" y="5472773"/>
              <a:ext cx="298700" cy="296709"/>
            </a:xfrm>
            <a:prstGeom prst="ellipse">
              <a:avLst/>
            </a:prstGeom>
            <a:solidFill>
              <a:schemeClr val="accent1">
                <a:lumMod val="20000"/>
                <a:lumOff val="80000"/>
              </a:scheme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r>
                <a:rPr lang="en-ZA" sz="1000" b="1" dirty="0">
                  <a:solidFill>
                    <a:schemeClr val="tx2">
                      <a:lumMod val="60000"/>
                      <a:lumOff val="40000"/>
                    </a:schemeClr>
                  </a:solidFill>
                  <a:latin typeface="Century Gothic" panose="020B0502020202020204" pitchFamily="34" charset="0"/>
                </a:rPr>
                <a:t>10</a:t>
              </a:r>
              <a:endParaRPr lang="en-GB" sz="1000" b="1" dirty="0">
                <a:solidFill>
                  <a:schemeClr val="tx2">
                    <a:lumMod val="60000"/>
                    <a:lumOff val="40000"/>
                  </a:schemeClr>
                </a:solidFill>
                <a:latin typeface="Century Gothic" panose="020B0502020202020204" pitchFamily="34" charset="0"/>
              </a:endParaRPr>
            </a:p>
          </p:txBody>
        </p:sp>
        <p:sp>
          <p:nvSpPr>
            <p:cNvPr id="61" name="Oval 60"/>
            <p:cNvSpPr/>
            <p:nvPr/>
          </p:nvSpPr>
          <p:spPr>
            <a:xfrm flipH="1">
              <a:off x="117747" y="5930034"/>
              <a:ext cx="298700" cy="296709"/>
            </a:xfrm>
            <a:prstGeom prst="ellipse">
              <a:avLst/>
            </a:prstGeom>
            <a:solidFill>
              <a:schemeClr val="accent1">
                <a:lumMod val="20000"/>
                <a:lumOff val="80000"/>
              </a:scheme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r>
                <a:rPr lang="en-ZA" sz="1000" b="1" dirty="0">
                  <a:solidFill>
                    <a:schemeClr val="tx2">
                      <a:lumMod val="60000"/>
                      <a:lumOff val="40000"/>
                    </a:schemeClr>
                  </a:solidFill>
                  <a:latin typeface="Century Gothic" panose="020B0502020202020204" pitchFamily="34" charset="0"/>
                </a:rPr>
                <a:t>11</a:t>
              </a:r>
              <a:endParaRPr lang="en-GB" sz="1000" b="1" dirty="0">
                <a:solidFill>
                  <a:schemeClr val="tx2">
                    <a:lumMod val="60000"/>
                    <a:lumOff val="40000"/>
                  </a:schemeClr>
                </a:solidFill>
                <a:latin typeface="Century Gothic" panose="020B0502020202020204" pitchFamily="34" charset="0"/>
              </a:endParaRPr>
            </a:p>
          </p:txBody>
        </p:sp>
        <p:sp>
          <p:nvSpPr>
            <p:cNvPr id="62" name="McK 4. Footnote"/>
            <p:cNvSpPr txBox="1">
              <a:spLocks noChangeArrowheads="1"/>
            </p:cNvSpPr>
            <p:nvPr/>
          </p:nvSpPr>
          <p:spPr bwMode="auto">
            <a:xfrm>
              <a:off x="4746606" y="6122825"/>
              <a:ext cx="4108209" cy="5010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defPPr>
                <a:defRPr lang="en-US"/>
              </a:defPPr>
              <a:lvl1pPr marL="104775" indent="-104775"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a:buClrTx/>
                <a:buSzTx/>
                <a:buFontTx/>
                <a:buNone/>
              </a:pPr>
              <a:r>
                <a:rPr lang="en-US" sz="833" dirty="0">
                  <a:latin typeface="Century Gothic" panose="020B0502020202020204" pitchFamily="34" charset="0"/>
                  <a:ea typeface="ＭＳ Ｐゴシック"/>
                </a:rPr>
                <a:t>Act means “SITA Act 38 of 2002”; </a:t>
              </a:r>
            </a:p>
            <a:p>
              <a:pPr>
                <a:buClrTx/>
                <a:buSzTx/>
                <a:buFontTx/>
                <a:buNone/>
              </a:pPr>
              <a:r>
                <a:rPr lang="en-US" sz="833" dirty="0">
                  <a:latin typeface="Century Gothic" panose="020B0502020202020204" pitchFamily="34" charset="0"/>
                  <a:ea typeface="ＭＳ Ｐゴシック"/>
                </a:rPr>
                <a:t>Regulation means “SITA General Regulations R.902 of 2005”.</a:t>
              </a:r>
            </a:p>
          </p:txBody>
        </p:sp>
      </p:grpSp>
    </p:spTree>
    <p:extLst>
      <p:ext uri="{BB962C8B-B14F-4D97-AF65-F5344CB8AC3E}">
        <p14:creationId xmlns:p14="http://schemas.microsoft.com/office/powerpoint/2010/main" xmlns="" val="15315466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txBox="1"/>
          <p:nvPr/>
        </p:nvSpPr>
        <p:spPr>
          <a:xfrm>
            <a:off x="2026105" y="1191341"/>
            <a:ext cx="3545079" cy="415498"/>
          </a:xfrm>
          <a:prstGeom prst="rect">
            <a:avLst/>
          </a:prstGeom>
        </p:spPr>
        <p:txBody>
          <a:bodyPr vert="horz" wrap="square" lIns="0" tIns="0" rIns="0" bIns="0" rtlCol="0">
            <a:spAutoFit/>
          </a:bodyPr>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004185"/>
              </a:buClr>
              <a:defRPr/>
            </a:pPr>
            <a:endParaRPr lang="en-ZA" sz="900" kern="0" dirty="0">
              <a:solidFill>
                <a:srgbClr val="000000"/>
              </a:solidFill>
              <a:latin typeface="Century Gothic" panose="020B0502020202020204" pitchFamily="34" charset="0"/>
              <a:ea typeface="ＭＳ Ｐゴシック"/>
            </a:endParaRPr>
          </a:p>
          <a:p>
            <a:pPr lvl="1" fontAlgn="base">
              <a:spcBef>
                <a:spcPct val="0"/>
              </a:spcBef>
              <a:spcAft>
                <a:spcPct val="0"/>
              </a:spcAft>
              <a:buClr>
                <a:srgbClr val="004185"/>
              </a:buClr>
              <a:defRPr/>
            </a:pPr>
            <a:endParaRPr lang="en-ZA" sz="900" kern="0" dirty="0">
              <a:solidFill>
                <a:srgbClr val="000000"/>
              </a:solidFill>
              <a:latin typeface="Century Gothic" panose="020B0502020202020204" pitchFamily="34" charset="0"/>
              <a:ea typeface="ＭＳ Ｐゴシック"/>
            </a:endParaRPr>
          </a:p>
          <a:p>
            <a:pPr lvl="1" fontAlgn="base">
              <a:spcBef>
                <a:spcPct val="0"/>
              </a:spcBef>
              <a:spcAft>
                <a:spcPct val="0"/>
              </a:spcAft>
              <a:buClr>
                <a:srgbClr val="004185"/>
              </a:buClr>
              <a:defRPr/>
            </a:pPr>
            <a:endParaRPr lang="en-US" sz="900" kern="0" dirty="0">
              <a:solidFill>
                <a:srgbClr val="000000"/>
              </a:solidFill>
              <a:latin typeface="Century Gothic" panose="020B0502020202020204" pitchFamily="34" charset="0"/>
              <a:ea typeface="ＭＳ Ｐゴシック"/>
            </a:endParaRPr>
          </a:p>
        </p:txBody>
      </p:sp>
      <p:grpSp>
        <p:nvGrpSpPr>
          <p:cNvPr id="21" name="Group 20"/>
          <p:cNvGrpSpPr/>
          <p:nvPr/>
        </p:nvGrpSpPr>
        <p:grpSpPr>
          <a:xfrm>
            <a:off x="101115" y="769268"/>
            <a:ext cx="1522501" cy="3672408"/>
            <a:chOff x="80553" y="1144187"/>
            <a:chExt cx="1700659" cy="2422043"/>
          </a:xfrm>
        </p:grpSpPr>
        <p:sp>
          <p:nvSpPr>
            <p:cNvPr id="7" name="Rectangle 3"/>
            <p:cNvSpPr txBox="1">
              <a:spLocks/>
            </p:cNvSpPr>
            <p:nvPr/>
          </p:nvSpPr>
          <p:spPr>
            <a:xfrm>
              <a:off x="503671" y="1144187"/>
              <a:ext cx="1061025" cy="25853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4185"/>
                </a:buClr>
                <a:defRPr/>
              </a:pPr>
              <a:r>
                <a:rPr lang="en-US" sz="1400" b="1" dirty="0">
                  <a:solidFill>
                    <a:srgbClr val="0E1B8D"/>
                  </a:solidFill>
                  <a:latin typeface="+mj-lt"/>
                  <a:ea typeface="+mj-ea"/>
                  <a:cs typeface="Segoe UI Semibold" panose="020B0702040204020203" pitchFamily="34" charset="0"/>
                </a:rPr>
                <a:t>FOCUS AREAS</a:t>
              </a:r>
            </a:p>
          </p:txBody>
        </p:sp>
        <p:sp>
          <p:nvSpPr>
            <p:cNvPr id="15" name="Rectangle 3"/>
            <p:cNvSpPr txBox="1">
              <a:spLocks/>
            </p:cNvSpPr>
            <p:nvPr/>
          </p:nvSpPr>
          <p:spPr>
            <a:xfrm>
              <a:off x="80553" y="1437479"/>
              <a:ext cx="1700659" cy="2128751"/>
            </a:xfrm>
            <a:prstGeom prst="rect">
              <a:avLst/>
            </a:prstGeom>
            <a:solidFill>
              <a:srgbClr val="002060"/>
            </a:solidFill>
            <a:ln w="9525">
              <a:noFill/>
              <a:miter lim="800000"/>
              <a:headEnd/>
              <a:tailEnd/>
            </a:ln>
            <a:effectLst/>
          </p:spPr>
          <p:txBody>
            <a:bodyPr vert="horz" wrap="square" lIns="68580" tIns="68580" rIns="68580" bIns="68580" numCol="1" anchor="ctr" anchorCtr="0" compatLnSpc="1">
              <a:prstTxWarp prst="textNoShape">
                <a:avLst/>
              </a:prstTxWarp>
              <a:noAutofit/>
            </a:bodyPr>
            <a:lstStyle>
              <a:defPPr>
                <a:defRPr lang="en-US"/>
              </a:defPPr>
              <a:lvl1pPr marL="0" lvl="0" indent="0" defTabSz="913526" eaLnBrk="1" hangingPunct="1">
                <a:buClr>
                  <a:schemeClr val="tx2"/>
                </a:buClr>
                <a:defRPr sz="1400"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4185"/>
                </a:buClr>
                <a:defRPr/>
              </a:pPr>
              <a:r>
                <a:rPr lang="en-CA" sz="1000" b="1" kern="0" dirty="0">
                  <a:solidFill>
                    <a:prstClr val="white"/>
                  </a:solidFill>
                  <a:latin typeface="Century Gothic" panose="020B0502020202020204" pitchFamily="34" charset="0"/>
                  <a:ea typeface="ＭＳ Ｐゴシック"/>
                </a:rPr>
                <a:t>    </a:t>
              </a:r>
              <a:endParaRPr lang="en-US" sz="1000" b="1" kern="0" dirty="0">
                <a:solidFill>
                  <a:prstClr val="white"/>
                </a:solidFill>
                <a:latin typeface="Century Gothic" panose="020B0502020202020204" pitchFamily="34" charset="0"/>
                <a:ea typeface="ＭＳ Ｐゴシック"/>
              </a:endParaRPr>
            </a:p>
          </p:txBody>
        </p:sp>
        <p:sp>
          <p:nvSpPr>
            <p:cNvPr id="38" name="TextBox 37"/>
            <p:cNvSpPr txBox="1"/>
            <p:nvPr/>
          </p:nvSpPr>
          <p:spPr>
            <a:xfrm>
              <a:off x="277762" y="2184835"/>
              <a:ext cx="1306239" cy="664798"/>
            </a:xfrm>
            <a:prstGeom prst="rect">
              <a:avLst/>
            </a:prstGeom>
            <a:noFill/>
          </p:spPr>
          <p:txBody>
            <a:bodyPr wrap="square" rtlCol="0">
              <a:spAutoFit/>
            </a:bodyPr>
            <a:lstStyle/>
            <a:p>
              <a:pPr algn="ctr"/>
              <a:r>
                <a:rPr lang="en-CA" sz="1000" b="1" kern="0" dirty="0">
                  <a:solidFill>
                    <a:prstClr val="white"/>
                  </a:solidFill>
                  <a:latin typeface="Century Gothic" panose="020B0502020202020204" pitchFamily="34" charset="0"/>
                  <a:ea typeface="ＭＳ Ｐゴシック"/>
                </a:rPr>
                <a:t>SUPPLY CHAIN MANAGEMENT</a:t>
              </a:r>
            </a:p>
            <a:p>
              <a:pPr algn="ctr"/>
              <a:endParaRPr lang="en-US" sz="1000" dirty="0"/>
            </a:p>
          </p:txBody>
        </p:sp>
      </p:grpSp>
      <p:sp>
        <p:nvSpPr>
          <p:cNvPr id="39" name="Title 1"/>
          <p:cNvSpPr>
            <a:spLocks noGrp="1"/>
          </p:cNvSpPr>
          <p:nvPr>
            <p:ph type="title"/>
          </p:nvPr>
        </p:nvSpPr>
        <p:spPr>
          <a:xfrm>
            <a:off x="156369" y="173608"/>
            <a:ext cx="9720000" cy="420628"/>
          </a:xfrm>
          <a:noFill/>
          <a:ln cmpd="sng">
            <a:noFill/>
          </a:ln>
        </p:spPr>
        <p:txBody>
          <a:bodyPr vert="horz" wrap="square" lIns="91440" tIns="45720" rIns="91440" bIns="45720" rtlCol="0" anchor="t" anchorCtr="0">
            <a:spAutoFit/>
          </a:bodyPr>
          <a:lstStyle/>
          <a:p>
            <a:pPr defTabSz="914400"/>
            <a:r>
              <a:rPr lang="en-ZA" sz="3200" baseline="30000" dirty="0">
                <a:solidFill>
                  <a:schemeClr val="tx2"/>
                </a:solidFill>
                <a:ea typeface="+mn-ea"/>
              </a:rPr>
              <a:t>Organisation Challenges and Solutions: SCM</a:t>
            </a:r>
            <a:endParaRPr lang="en-US" sz="3200" baseline="30000" dirty="0">
              <a:solidFill>
                <a:schemeClr val="tx2"/>
              </a:solidFill>
              <a:ea typeface="+mn-ea"/>
            </a:endParaRPr>
          </a:p>
        </p:txBody>
      </p:sp>
      <p:graphicFrame>
        <p:nvGraphicFramePr>
          <p:cNvPr id="20" name="Table 19"/>
          <p:cNvGraphicFramePr>
            <a:graphicFrameLocks noGrp="1"/>
          </p:cNvGraphicFramePr>
          <p:nvPr>
            <p:extLst>
              <p:ext uri="{D42A27DB-BD31-4B8C-83A1-F6EECF244321}">
                <p14:modId xmlns:p14="http://schemas.microsoft.com/office/powerpoint/2010/main" xmlns="" val="3677189124"/>
              </p:ext>
            </p:extLst>
          </p:nvPr>
        </p:nvGraphicFramePr>
        <p:xfrm>
          <a:off x="1650248" y="841276"/>
          <a:ext cx="8258233" cy="3819211"/>
        </p:xfrm>
        <a:graphic>
          <a:graphicData uri="http://schemas.openxmlformats.org/drawingml/2006/table">
            <a:tbl>
              <a:tblPr firstRow="1" bandRow="1">
                <a:tableStyleId>{5940675A-B579-460E-94D1-54222C63F5DA}</a:tableStyleId>
              </a:tblPr>
              <a:tblGrid>
                <a:gridCol w="8258233">
                  <a:extLst>
                    <a:ext uri="{9D8B030D-6E8A-4147-A177-3AD203B41FA5}">
                      <a16:colId xmlns:a16="http://schemas.microsoft.com/office/drawing/2014/main" xmlns="" val="20000"/>
                    </a:ext>
                  </a:extLst>
                </a:gridCol>
              </a:tblGrid>
              <a:tr h="467935">
                <a:tc>
                  <a:txBody>
                    <a:bodyPr/>
                    <a:lstStyle/>
                    <a:p>
                      <a:pPr marL="0" marR="0" indent="0" algn="ctr" defTabSz="846625"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Segoe UI Semibold" panose="020B0702040204020203" pitchFamily="34" charset="0"/>
                        </a:rPr>
                        <a:t>CHALLENGES</a:t>
                      </a:r>
                    </a:p>
                  </a:txBody>
                  <a:tcPr marL="101600" marR="101600" marT="38100" marB="38100">
                    <a:solidFill>
                      <a:srgbClr val="002060"/>
                    </a:solidFill>
                  </a:tcPr>
                </a:tc>
                <a:extLst>
                  <a:ext uri="{0D108BD9-81ED-4DB2-BD59-A6C34878D82A}">
                    <a16:rowId xmlns:a16="http://schemas.microsoft.com/office/drawing/2014/main" xmlns="" val="10000"/>
                  </a:ext>
                </a:extLst>
              </a:tr>
              <a:tr h="2590156">
                <a:tc>
                  <a:txBody>
                    <a:bodyPr/>
                    <a:lstStyle/>
                    <a:p>
                      <a:pPr marL="171450" marR="0" indent="-171450" algn="just" defTabSz="846625" rtl="0" eaLnBrk="1" latinLnBrk="0" hangingPunct="1">
                        <a:lnSpc>
                          <a:spcPct val="115000"/>
                        </a:lnSpc>
                        <a:spcBef>
                          <a:spcPts val="0"/>
                        </a:spcBef>
                        <a:spcAft>
                          <a:spcPts val="0"/>
                        </a:spcAft>
                        <a:buFont typeface="Wingdings" panose="05000000000000000000" pitchFamily="2" charset="2"/>
                        <a:buChar char="§"/>
                      </a:pPr>
                      <a:r>
                        <a:rPr lang="en-ZA" sz="1400" kern="1200" dirty="0">
                          <a:solidFill>
                            <a:schemeClr val="tx1"/>
                          </a:solidFill>
                          <a:latin typeface="+mn-lt"/>
                          <a:ea typeface="+mn-ea"/>
                          <a:cs typeface="+mn-cs"/>
                        </a:rPr>
                        <a:t>Inadequate capacity and capability</a:t>
                      </a:r>
                      <a:r>
                        <a:rPr lang="en-ZA" sz="1400" kern="1200" baseline="0" dirty="0">
                          <a:solidFill>
                            <a:schemeClr val="tx1"/>
                          </a:solidFill>
                          <a:latin typeface="+mn-lt"/>
                          <a:ea typeface="+mn-ea"/>
                          <a:cs typeface="+mn-cs"/>
                        </a:rPr>
                        <a:t> leading to longer </a:t>
                      </a:r>
                      <a:r>
                        <a:rPr lang="en-ZA" sz="1400" kern="1200" dirty="0">
                          <a:solidFill>
                            <a:schemeClr val="tx1"/>
                          </a:solidFill>
                          <a:latin typeface="+mn-lt"/>
                          <a:ea typeface="+mn-ea"/>
                          <a:cs typeface="+mn-cs"/>
                        </a:rPr>
                        <a:t>procurement time-frames, cancellations</a:t>
                      </a:r>
                      <a:r>
                        <a:rPr lang="en-ZA" sz="1400" kern="1200" baseline="0" dirty="0">
                          <a:solidFill>
                            <a:schemeClr val="tx1"/>
                          </a:solidFill>
                          <a:latin typeface="+mn-lt"/>
                          <a:ea typeface="+mn-ea"/>
                          <a:cs typeface="+mn-cs"/>
                        </a:rPr>
                        <a:t> and procuring on </a:t>
                      </a:r>
                      <a:r>
                        <a:rPr lang="en-ZA" sz="1400" kern="1200" dirty="0">
                          <a:solidFill>
                            <a:schemeClr val="tx1"/>
                          </a:solidFill>
                          <a:latin typeface="+mn-lt"/>
                          <a:ea typeface="+mn-ea"/>
                          <a:cs typeface="+mn-cs"/>
                        </a:rPr>
                        <a:t>emergency</a:t>
                      </a:r>
                      <a:r>
                        <a:rPr lang="en-ZA" sz="1400" kern="1200" baseline="0" dirty="0">
                          <a:solidFill>
                            <a:schemeClr val="tx1"/>
                          </a:solidFill>
                          <a:latin typeface="+mn-lt"/>
                          <a:ea typeface="+mn-ea"/>
                          <a:cs typeface="+mn-cs"/>
                        </a:rPr>
                        <a:t> </a:t>
                      </a:r>
                      <a:r>
                        <a:rPr lang="en-ZA" sz="1400" kern="1200" dirty="0">
                          <a:solidFill>
                            <a:schemeClr val="tx1"/>
                          </a:solidFill>
                          <a:latin typeface="+mn-lt"/>
                          <a:ea typeface="+mn-ea"/>
                          <a:cs typeface="+mn-cs"/>
                        </a:rPr>
                        <a:t>basis </a:t>
                      </a:r>
                    </a:p>
                    <a:p>
                      <a:pPr marL="171450" marR="0" indent="-171450" algn="just" defTabSz="846625"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1400" dirty="0">
                          <a:solidFill>
                            <a:schemeClr val="tx1"/>
                          </a:solidFill>
                        </a:rPr>
                        <a:t>Unclear transversal contract ownership – DTPS / DPSA changes of ownership</a:t>
                      </a:r>
                    </a:p>
                    <a:p>
                      <a:pPr marL="171450" marR="0" indent="-171450" algn="just" defTabSz="846625"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1400" dirty="0"/>
                        <a:t>SCM legislation extremely bureaucratic – not flexible to respond to Digital transformation agenda</a:t>
                      </a:r>
                    </a:p>
                    <a:p>
                      <a:pPr marL="171450" marR="0" lvl="0" indent="-171450" algn="just" defTabSz="846625"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ZA" sz="1400" dirty="0">
                          <a:latin typeface="+mn-lt"/>
                        </a:rPr>
                        <a:t>Inability to provide project plans for procurement requests</a:t>
                      </a:r>
                      <a:r>
                        <a:rPr lang="en-ZA" sz="1400" baseline="0" dirty="0">
                          <a:latin typeface="+mn-lt"/>
                        </a:rPr>
                        <a:t> which negatively impacts on the planning processes of our Clients.</a:t>
                      </a:r>
                      <a:endParaRPr lang="en-ZA" sz="1400" kern="1200" dirty="0">
                        <a:solidFill>
                          <a:schemeClr val="tx1"/>
                        </a:solidFill>
                        <a:latin typeface="+mn-lt"/>
                        <a:ea typeface="+mn-ea"/>
                        <a:cs typeface="+mn-cs"/>
                      </a:endParaRPr>
                    </a:p>
                    <a:p>
                      <a:pPr marL="171450" marR="0" indent="-171450" algn="just" defTabSz="846625" rtl="0" eaLnBrk="1" latinLnBrk="0" hangingPunct="1">
                        <a:lnSpc>
                          <a:spcPct val="115000"/>
                        </a:lnSpc>
                        <a:spcBef>
                          <a:spcPts val="0"/>
                        </a:spcBef>
                        <a:spcAft>
                          <a:spcPts val="0"/>
                        </a:spcAft>
                        <a:buFont typeface="Wingdings" panose="05000000000000000000" pitchFamily="2" charset="2"/>
                        <a:buChar char="§"/>
                      </a:pPr>
                      <a:r>
                        <a:rPr lang="en-GB" sz="1400" kern="1200" baseline="0" dirty="0">
                          <a:solidFill>
                            <a:schemeClr val="tx1"/>
                          </a:solidFill>
                          <a:latin typeface="+mn-lt"/>
                          <a:ea typeface="+mn-ea"/>
                          <a:cs typeface="+mn-cs"/>
                        </a:rPr>
                        <a:t>Systematic challenges relating to processes, policy, tools , people and other enablers</a:t>
                      </a:r>
                      <a:endParaRPr lang="en-GB" sz="1400" kern="1200" dirty="0">
                        <a:solidFill>
                          <a:schemeClr val="tx1"/>
                        </a:solidFill>
                        <a:latin typeface="+mn-lt"/>
                        <a:ea typeface="+mn-ea"/>
                        <a:cs typeface="+mn-cs"/>
                      </a:endParaRPr>
                    </a:p>
                    <a:p>
                      <a:pPr marL="171450" marR="0" indent="-171450" algn="just" defTabSz="846625"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GB" sz="1400" kern="1200" dirty="0">
                          <a:solidFill>
                            <a:schemeClr val="tx1"/>
                          </a:solidFill>
                          <a:latin typeface="+mn-lt"/>
                          <a:ea typeface="+mn-ea"/>
                          <a:cs typeface="+mn-cs"/>
                        </a:rPr>
                        <a:t>Limited supply market intelligence</a:t>
                      </a:r>
                      <a:r>
                        <a:rPr lang="en-US" sz="1400" kern="1200" dirty="0">
                          <a:solidFill>
                            <a:schemeClr val="tx1"/>
                          </a:solidFill>
                          <a:latin typeface="+mn-lt"/>
                          <a:ea typeface="+mn-ea"/>
                          <a:cs typeface="+mn-cs"/>
                        </a:rPr>
                        <a:t>,</a:t>
                      </a:r>
                      <a:r>
                        <a:rPr lang="en-US" sz="1400" kern="1200" baseline="0" dirty="0">
                          <a:solidFill>
                            <a:schemeClr val="tx1"/>
                          </a:solidFill>
                          <a:latin typeface="+mn-lt"/>
                          <a:ea typeface="+mn-ea"/>
                          <a:cs typeface="+mn-cs"/>
                        </a:rPr>
                        <a:t> poor</a:t>
                      </a:r>
                      <a:r>
                        <a:rPr lang="en-GB" sz="1400" kern="1200" dirty="0">
                          <a:solidFill>
                            <a:schemeClr val="tx1"/>
                          </a:solidFill>
                          <a:latin typeface="+mn-lt"/>
                          <a:ea typeface="+mn-ea"/>
                          <a:cs typeface="+mn-cs"/>
                        </a:rPr>
                        <a:t> response from suppliers</a:t>
                      </a:r>
                      <a:r>
                        <a:rPr lang="en-GB" sz="1400" kern="1200" baseline="0" dirty="0">
                          <a:solidFill>
                            <a:schemeClr val="tx1"/>
                          </a:solidFill>
                          <a:latin typeface="+mn-lt"/>
                          <a:ea typeface="+mn-ea"/>
                          <a:cs typeface="+mn-cs"/>
                        </a:rPr>
                        <a:t> , high volume of t</a:t>
                      </a:r>
                      <a:r>
                        <a:rPr lang="en-GB" sz="1400" kern="1200" dirty="0">
                          <a:solidFill>
                            <a:schemeClr val="tx1"/>
                          </a:solidFill>
                          <a:latin typeface="+mn-lt"/>
                          <a:ea typeface="+mn-ea"/>
                          <a:cs typeface="+mn-cs"/>
                        </a:rPr>
                        <a:t>ender cancellation</a:t>
                      </a:r>
                      <a:r>
                        <a:rPr lang="en-GB" sz="1400" kern="1200" baseline="0" dirty="0">
                          <a:solidFill>
                            <a:schemeClr val="tx1"/>
                          </a:solidFill>
                          <a:latin typeface="+mn-lt"/>
                          <a:ea typeface="+mn-ea"/>
                          <a:cs typeface="+mn-cs"/>
                        </a:rPr>
                        <a:t> </a:t>
                      </a:r>
                      <a:r>
                        <a:rPr lang="en-US" sz="1400" kern="1200" baseline="0" dirty="0">
                          <a:solidFill>
                            <a:schemeClr val="tx1"/>
                          </a:solidFill>
                          <a:latin typeface="+mn-lt"/>
                          <a:ea typeface="+mn-ea"/>
                          <a:cs typeface="+mn-cs"/>
                        </a:rPr>
                        <a:t> </a:t>
                      </a:r>
                      <a:r>
                        <a:rPr lang="en-GB" sz="1400" kern="1200" baseline="0" dirty="0">
                          <a:solidFill>
                            <a:schemeClr val="tx1"/>
                          </a:solidFill>
                          <a:latin typeface="+mn-lt"/>
                          <a:ea typeface="+mn-ea"/>
                          <a:cs typeface="+mn-cs"/>
                        </a:rPr>
                        <a:t>and </a:t>
                      </a:r>
                      <a:r>
                        <a:rPr lang="en-GB" sz="1400" kern="1200" dirty="0">
                          <a:solidFill>
                            <a:schemeClr val="tx1"/>
                          </a:solidFill>
                          <a:latin typeface="+mn-lt"/>
                          <a:ea typeface="+mn-ea"/>
                          <a:cs typeface="+mn-cs"/>
                        </a:rPr>
                        <a:t>vulnerability  to fraud and corruption</a:t>
                      </a:r>
                    </a:p>
                    <a:p>
                      <a:pPr marL="171450" marR="0" lvl="0" indent="-171450" algn="just" defTabSz="84662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t>No ICT procurement framework and </a:t>
                      </a:r>
                      <a:r>
                        <a:rPr lang="en-ZA" sz="1400" dirty="0"/>
                        <a:t>Insufficient management system to improve QSE/EME economic participation.</a:t>
                      </a:r>
                      <a:endParaRPr lang="en-US" sz="1400" dirty="0"/>
                    </a:p>
                    <a:p>
                      <a:pPr marL="171450" marR="0" lvl="0" indent="-171450" algn="just" defTabSz="84662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400" dirty="0"/>
                        <a:t>Poor contract administration, due to manually based tracking and alert system which is inefficient.</a:t>
                      </a:r>
                    </a:p>
                    <a:p>
                      <a:pPr marL="171450" marR="0" lvl="0" indent="-171450" algn="just" defTabSz="84662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400" dirty="0"/>
                        <a:t>Insufficient workflow automation to manage and track transactions end-to-end</a:t>
                      </a:r>
                    </a:p>
                    <a:p>
                      <a:pPr marL="171450" marR="0" lvl="0" indent="-171450" algn="just" defTabSz="84662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400" dirty="0"/>
                        <a:t>Unfilled Chief Procurement Officer (CPO) - Recruitment underway</a:t>
                      </a:r>
                    </a:p>
                  </a:txBody>
                  <a:tcPr marL="101600" marR="101600" marT="38100" marB="3810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40404203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22862" y="575877"/>
            <a:ext cx="138558" cy="276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77" tIns="34289" rIns="68577" bIns="34289" numCol="1" anchor="ctr" anchorCtr="0" compatLnSpc="1">
            <a:prstTxWarp prst="textNoShape">
              <a:avLst/>
            </a:prstTxWarp>
            <a:spAutoFit/>
          </a:bodyPr>
          <a:lstStyle/>
          <a:p>
            <a:pPr defTabSz="685800"/>
            <a:endParaRPr lang="en-ZA" sz="1350">
              <a:solidFill>
                <a:prstClr val="black"/>
              </a:solidFill>
            </a:endParaRPr>
          </a:p>
        </p:txBody>
      </p:sp>
      <p:sp>
        <p:nvSpPr>
          <p:cNvPr id="2" name="Title 1"/>
          <p:cNvSpPr>
            <a:spLocks noGrp="1"/>
          </p:cNvSpPr>
          <p:nvPr>
            <p:ph type="title"/>
          </p:nvPr>
        </p:nvSpPr>
        <p:spPr>
          <a:xfrm>
            <a:off x="363010" y="327598"/>
            <a:ext cx="8840983" cy="360041"/>
          </a:xfrm>
        </p:spPr>
        <p:txBody>
          <a:bodyPr wrap="square">
            <a:spAutoFit/>
          </a:bodyPr>
          <a:lstStyle/>
          <a:p>
            <a:pPr defTabSz="914400"/>
            <a:r>
              <a:rPr lang="en-ZA" sz="3200" baseline="30000" dirty="0">
                <a:solidFill>
                  <a:schemeClr val="tx2"/>
                </a:solidFill>
                <a:ea typeface="+mn-ea"/>
              </a:rPr>
              <a:t>SITA Supply Chain Management Business Model</a:t>
            </a:r>
          </a:p>
        </p:txBody>
      </p:sp>
      <p:pic>
        <p:nvPicPr>
          <p:cNvPr id="3" name="Picture 2">
            <a:extLst>
              <a:ext uri="{FF2B5EF4-FFF2-40B4-BE49-F238E27FC236}">
                <a16:creationId xmlns:a16="http://schemas.microsoft.com/office/drawing/2014/main" xmlns="" id="{9AECB297-6670-441E-B3AB-C6248B535A0C}"/>
              </a:ext>
            </a:extLst>
          </p:cNvPr>
          <p:cNvPicPr>
            <a:picLocks noChangeAspect="1"/>
          </p:cNvPicPr>
          <p:nvPr/>
        </p:nvPicPr>
        <p:blipFill>
          <a:blip r:embed="rId2" cstate="print"/>
          <a:stretch>
            <a:fillRect/>
          </a:stretch>
        </p:blipFill>
        <p:spPr>
          <a:xfrm>
            <a:off x="0" y="885090"/>
            <a:ext cx="10001486" cy="3577767"/>
          </a:xfrm>
          <a:prstGeom prst="rect">
            <a:avLst/>
          </a:prstGeom>
        </p:spPr>
      </p:pic>
    </p:spTree>
    <p:extLst>
      <p:ext uri="{BB962C8B-B14F-4D97-AF65-F5344CB8AC3E}">
        <p14:creationId xmlns:p14="http://schemas.microsoft.com/office/powerpoint/2010/main" xmlns="" val="601080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34C9E907-A7A7-4082-95B4-B51992C32323}"/>
              </a:ext>
            </a:extLst>
          </p:cNvPr>
          <p:cNvSpPr txBox="1"/>
          <p:nvPr/>
        </p:nvSpPr>
        <p:spPr>
          <a:xfrm>
            <a:off x="7572196" y="5174380"/>
            <a:ext cx="1190593" cy="276999"/>
          </a:xfrm>
          <a:prstGeom prst="rect">
            <a:avLst/>
          </a:prstGeom>
          <a:solidFill>
            <a:schemeClr val="bg1"/>
          </a:solidFill>
        </p:spPr>
        <p:txBody>
          <a:bodyPr wrap="square" rtlCol="0">
            <a:spAutoFit/>
          </a:bodyPr>
          <a:lstStyle/>
          <a:p>
            <a:endParaRPr lang="en-ZA" sz="1200" dirty="0">
              <a:latin typeface="Calibri" panose="020F0502020204030204" pitchFamily="34" charset="0"/>
            </a:endParaRPr>
          </a:p>
        </p:txBody>
      </p:sp>
      <p:graphicFrame>
        <p:nvGraphicFramePr>
          <p:cNvPr id="6" name="Object 5" hidden="1">
            <a:extLst>
              <a:ext uri="{FF2B5EF4-FFF2-40B4-BE49-F238E27FC236}">
                <a16:creationId xmlns:a16="http://schemas.microsoft.com/office/drawing/2014/main" xmlns="" id="{01E66244-50BF-4DC6-8C44-6FEA804E8CE8}"/>
              </a:ext>
            </a:extLst>
          </p:cNvPr>
          <p:cNvGraphicFramePr>
            <a:graphicFrameLocks noChangeAspect="1"/>
          </p:cNvGraphicFramePr>
          <p:nvPr/>
        </p:nvGraphicFramePr>
        <p:xfrm>
          <a:off x="1272052" y="2118"/>
          <a:ext cx="992" cy="1323"/>
        </p:xfrm>
        <a:graphic>
          <a:graphicData uri="http://schemas.openxmlformats.org/presentationml/2006/ole">
            <p:oleObj spid="_x0000_s4139" name="think-cell Slide" r:id="rId4" imgW="360" imgH="360" progId="">
              <p:embed/>
            </p:oleObj>
          </a:graphicData>
        </a:graphic>
      </p:graphicFrame>
      <p:sp>
        <p:nvSpPr>
          <p:cNvPr id="5" name="Rectangle 4" hidden="1">
            <a:extLst>
              <a:ext uri="{FF2B5EF4-FFF2-40B4-BE49-F238E27FC236}">
                <a16:creationId xmlns:a16="http://schemas.microsoft.com/office/drawing/2014/main" xmlns="" id="{3A29F4ED-6F15-4926-887C-A751D4010158}"/>
              </a:ext>
            </a:extLst>
          </p:cNvPr>
          <p:cNvSpPr/>
          <p:nvPr>
            <p:custDataLst>
              <p:tags r:id="rId2"/>
            </p:custDataLst>
          </p:nvPr>
        </p:nvSpPr>
        <p:spPr>
          <a:xfrm>
            <a:off x="1271059" y="795"/>
            <a:ext cx="99192" cy="132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defRPr/>
            </a:pPr>
            <a:endParaRPr lang="en-US" sz="2799" b="1" dirty="0">
              <a:solidFill>
                <a:prstClr val="white"/>
              </a:solidFill>
              <a:latin typeface="Calibri Light" panose="020F0302020204030204" pitchFamily="34" charset="0"/>
              <a:cs typeface="Segoe UI Semibold" panose="020B0702040204020203" pitchFamily="34" charset="0"/>
              <a:sym typeface="Calibri Light" panose="020F0302020204030204" pitchFamily="34" charset="0"/>
            </a:endParaRPr>
          </a:p>
        </p:txBody>
      </p:sp>
      <p:sp>
        <p:nvSpPr>
          <p:cNvPr id="16" name="Oval 15">
            <a:extLst>
              <a:ext uri="{FF2B5EF4-FFF2-40B4-BE49-F238E27FC236}">
                <a16:creationId xmlns:a16="http://schemas.microsoft.com/office/drawing/2014/main" xmlns="" id="{FC61B36F-35B1-4238-9F9A-75C3A3B54369}"/>
              </a:ext>
            </a:extLst>
          </p:cNvPr>
          <p:cNvSpPr/>
          <p:nvPr/>
        </p:nvSpPr>
        <p:spPr>
          <a:xfrm>
            <a:off x="2647320" y="2286451"/>
            <a:ext cx="4209786" cy="2298813"/>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defTabSz="761783"/>
            <a:r>
              <a:rPr lang="en-ZA" sz="1400" b="1" u="sng" dirty="0">
                <a:solidFill>
                  <a:srgbClr val="FFFFFF"/>
                </a:solidFill>
                <a:latin typeface="Calibri" panose="020F0502020204030204" pitchFamily="34" charset="0"/>
              </a:rPr>
              <a:t>Symptoms - Before Reforms</a:t>
            </a:r>
            <a:endParaRPr lang="en-ZA" sz="1400" dirty="0">
              <a:solidFill>
                <a:srgbClr val="FFFFFF"/>
              </a:solidFill>
              <a:latin typeface="Calibri" panose="020F0502020204030204" pitchFamily="34" charset="0"/>
            </a:endParaRPr>
          </a:p>
          <a:p>
            <a:pPr marL="279983" indent="-279983" defTabSz="761783">
              <a:buFontTx/>
              <a:buAutoNum type="arabicPeriod"/>
            </a:pPr>
            <a:r>
              <a:rPr lang="en-ZA" sz="1200" dirty="0">
                <a:solidFill>
                  <a:srgbClr val="FFFFFF"/>
                </a:solidFill>
                <a:latin typeface="Arial"/>
              </a:rPr>
              <a:t>High number of cancellations </a:t>
            </a:r>
          </a:p>
          <a:p>
            <a:pPr marL="279983" indent="-279983" defTabSz="761783">
              <a:buFontTx/>
              <a:buAutoNum type="arabicPeriod"/>
            </a:pPr>
            <a:r>
              <a:rPr lang="en-ZA" sz="1200" dirty="0">
                <a:solidFill>
                  <a:srgbClr val="FFFFFF"/>
                </a:solidFill>
                <a:latin typeface="Arial"/>
              </a:rPr>
              <a:t>Ineffective tender administration process - delays</a:t>
            </a:r>
          </a:p>
          <a:p>
            <a:pPr marL="279983" indent="-279983" defTabSz="761783">
              <a:buFontTx/>
              <a:buAutoNum type="arabicPeriod"/>
            </a:pPr>
            <a:r>
              <a:rPr lang="en-ZA" sz="1200" dirty="0">
                <a:solidFill>
                  <a:srgbClr val="FFFFFF"/>
                </a:solidFill>
                <a:latin typeface="Arial"/>
              </a:rPr>
              <a:t>No Supplier market intelligence relevance and slow response to requests</a:t>
            </a:r>
          </a:p>
          <a:p>
            <a:pPr marL="279983" indent="-279983" defTabSz="761783">
              <a:buFontTx/>
              <a:buAutoNum type="arabicPeriod"/>
            </a:pPr>
            <a:r>
              <a:rPr lang="en-ZA" sz="1200" dirty="0">
                <a:solidFill>
                  <a:srgbClr val="FFFFFF"/>
                </a:solidFill>
                <a:latin typeface="Arial"/>
              </a:rPr>
              <a:t>Ineffective supply chain services</a:t>
            </a:r>
            <a:endParaRPr lang="en-ZA" sz="1200" dirty="0">
              <a:solidFill>
                <a:srgbClr val="FFFFFF"/>
              </a:solidFill>
              <a:latin typeface="Calibri" panose="020F0502020204030204" pitchFamily="34" charset="0"/>
            </a:endParaRPr>
          </a:p>
        </p:txBody>
      </p:sp>
      <p:sp>
        <p:nvSpPr>
          <p:cNvPr id="32" name="Rectangle 31">
            <a:extLst>
              <a:ext uri="{FF2B5EF4-FFF2-40B4-BE49-F238E27FC236}">
                <a16:creationId xmlns:a16="http://schemas.microsoft.com/office/drawing/2014/main" xmlns="" id="{2D630AA3-6493-4AF5-9E02-C47E921AFD94}"/>
              </a:ext>
            </a:extLst>
          </p:cNvPr>
          <p:cNvSpPr/>
          <p:nvPr/>
        </p:nvSpPr>
        <p:spPr>
          <a:xfrm>
            <a:off x="2672997" y="5206357"/>
            <a:ext cx="116565" cy="140066"/>
          </a:xfrm>
          <a:prstGeom prst="rect">
            <a:avLst/>
          </a:prstGeom>
          <a:solidFill>
            <a:srgbClr val="92D05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783"/>
            <a:endParaRPr lang="en-ZA" sz="1200" dirty="0">
              <a:solidFill>
                <a:srgbClr val="FFFFFF"/>
              </a:solidFill>
              <a:latin typeface="Calibri" panose="020F0502020204030204" pitchFamily="34" charset="0"/>
            </a:endParaRPr>
          </a:p>
        </p:txBody>
      </p:sp>
      <p:sp>
        <p:nvSpPr>
          <p:cNvPr id="33" name="Rectangle 32">
            <a:extLst>
              <a:ext uri="{FF2B5EF4-FFF2-40B4-BE49-F238E27FC236}">
                <a16:creationId xmlns:a16="http://schemas.microsoft.com/office/drawing/2014/main" xmlns="" id="{337EB194-649A-4199-A3CD-046693E3200A}"/>
              </a:ext>
            </a:extLst>
          </p:cNvPr>
          <p:cNvSpPr/>
          <p:nvPr/>
        </p:nvSpPr>
        <p:spPr>
          <a:xfrm>
            <a:off x="2813825" y="5111672"/>
            <a:ext cx="1151534" cy="276999"/>
          </a:xfrm>
          <a:prstGeom prst="rect">
            <a:avLst/>
          </a:prstGeom>
        </p:spPr>
        <p:txBody>
          <a:bodyPr wrap="none">
            <a:spAutoFit/>
          </a:bodyPr>
          <a:lstStyle/>
          <a:p>
            <a:pPr defTabSz="761783"/>
            <a:r>
              <a:rPr lang="en-ZA" sz="1200" b="1" dirty="0">
                <a:solidFill>
                  <a:srgbClr val="303333"/>
                </a:solidFill>
              </a:rPr>
              <a:t>Other initiatives</a:t>
            </a:r>
          </a:p>
        </p:txBody>
      </p:sp>
      <p:sp>
        <p:nvSpPr>
          <p:cNvPr id="37" name="Rectangle 36">
            <a:extLst>
              <a:ext uri="{FF2B5EF4-FFF2-40B4-BE49-F238E27FC236}">
                <a16:creationId xmlns:a16="http://schemas.microsoft.com/office/drawing/2014/main" xmlns="" id="{DABCE74D-7E32-45CB-95D5-AD05E6D8ACC3}"/>
              </a:ext>
            </a:extLst>
          </p:cNvPr>
          <p:cNvSpPr/>
          <p:nvPr/>
        </p:nvSpPr>
        <p:spPr>
          <a:xfrm>
            <a:off x="2673489" y="4954045"/>
            <a:ext cx="119263" cy="116858"/>
          </a:xfrm>
          <a:prstGeom prst="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783"/>
            <a:endParaRPr lang="en-ZA" sz="1200" dirty="0">
              <a:solidFill>
                <a:srgbClr val="FFFFFF"/>
              </a:solidFill>
              <a:latin typeface="Calibri" panose="020F0502020204030204" pitchFamily="34" charset="0"/>
            </a:endParaRPr>
          </a:p>
        </p:txBody>
      </p:sp>
      <p:sp>
        <p:nvSpPr>
          <p:cNvPr id="38" name="Rectangle 37">
            <a:extLst>
              <a:ext uri="{FF2B5EF4-FFF2-40B4-BE49-F238E27FC236}">
                <a16:creationId xmlns:a16="http://schemas.microsoft.com/office/drawing/2014/main" xmlns="" id="{B1AA8DCE-9979-48FB-9EB9-11E49D3DA329}"/>
              </a:ext>
            </a:extLst>
          </p:cNvPr>
          <p:cNvSpPr/>
          <p:nvPr/>
        </p:nvSpPr>
        <p:spPr>
          <a:xfrm>
            <a:off x="2792751" y="4854502"/>
            <a:ext cx="1802694" cy="276999"/>
          </a:xfrm>
          <a:prstGeom prst="rect">
            <a:avLst/>
          </a:prstGeom>
        </p:spPr>
        <p:txBody>
          <a:bodyPr wrap="square">
            <a:spAutoFit/>
          </a:bodyPr>
          <a:lstStyle/>
          <a:p>
            <a:pPr defTabSz="761783"/>
            <a:r>
              <a:rPr lang="en-ZA" sz="1200" b="1" dirty="0">
                <a:solidFill>
                  <a:srgbClr val="303333"/>
                </a:solidFill>
              </a:rPr>
              <a:t>Initial 4 Reforms streams</a:t>
            </a:r>
          </a:p>
        </p:txBody>
      </p:sp>
      <p:sp>
        <p:nvSpPr>
          <p:cNvPr id="39" name="Title 1">
            <a:extLst>
              <a:ext uri="{FF2B5EF4-FFF2-40B4-BE49-F238E27FC236}">
                <a16:creationId xmlns:a16="http://schemas.microsoft.com/office/drawing/2014/main" xmlns="" id="{2656AB79-A32D-45D6-ACAD-C4AB3C0D14C4}"/>
              </a:ext>
            </a:extLst>
          </p:cNvPr>
          <p:cNvSpPr>
            <a:spLocks noGrp="1"/>
          </p:cNvSpPr>
          <p:nvPr>
            <p:ph type="title"/>
          </p:nvPr>
        </p:nvSpPr>
        <p:spPr>
          <a:xfrm>
            <a:off x="399480" y="133253"/>
            <a:ext cx="7646134" cy="420628"/>
          </a:xfrm>
        </p:spPr>
        <p:txBody>
          <a:bodyPr wrap="square">
            <a:spAutoFit/>
          </a:bodyPr>
          <a:lstStyle/>
          <a:p>
            <a:pPr defTabSz="914400"/>
            <a:r>
              <a:rPr lang="en-ZA" sz="3200" baseline="30000" dirty="0">
                <a:solidFill>
                  <a:schemeClr val="tx2"/>
                </a:solidFill>
                <a:ea typeface="+mn-ea"/>
              </a:rPr>
              <a:t>Process Improvement : Supply Chain Management Reforms</a:t>
            </a:r>
          </a:p>
        </p:txBody>
      </p:sp>
      <p:sp>
        <p:nvSpPr>
          <p:cNvPr id="4" name="Speech Bubble: Rectangle with Corners Rounded 3">
            <a:extLst>
              <a:ext uri="{FF2B5EF4-FFF2-40B4-BE49-F238E27FC236}">
                <a16:creationId xmlns:a16="http://schemas.microsoft.com/office/drawing/2014/main" xmlns="" id="{54A7186C-F559-4E64-A736-3D20357FF0A0}"/>
              </a:ext>
            </a:extLst>
          </p:cNvPr>
          <p:cNvSpPr/>
          <p:nvPr/>
        </p:nvSpPr>
        <p:spPr>
          <a:xfrm>
            <a:off x="174568" y="643617"/>
            <a:ext cx="2867891" cy="1925851"/>
          </a:xfrm>
          <a:prstGeom prst="wedgeRoundRectCallout">
            <a:avLst>
              <a:gd name="adj1" fmla="val 51908"/>
              <a:gd name="adj2" fmla="val 7595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279983" indent="-279983" algn="ctr" defTabSz="761783">
              <a:buFontTx/>
              <a:buAutoNum type="arabicPeriod"/>
            </a:pPr>
            <a:r>
              <a:rPr lang="en-ZA" sz="1200" b="1" dirty="0">
                <a:solidFill>
                  <a:srgbClr val="303333"/>
                </a:solidFill>
                <a:latin typeface="Calibri" panose="020F0502020204030204" pitchFamily="34" charset="0"/>
              </a:rPr>
              <a:t>Policy and governance </a:t>
            </a:r>
          </a:p>
          <a:p>
            <a:pPr algn="ctr" defTabSz="761783"/>
            <a:r>
              <a:rPr lang="en-ZA" sz="1200" b="1" dirty="0">
                <a:solidFill>
                  <a:schemeClr val="accent6">
                    <a:lumMod val="75000"/>
                  </a:schemeClr>
                </a:solidFill>
                <a:latin typeface="Calibri" panose="020F0502020204030204" pitchFamily="34" charset="0"/>
              </a:rPr>
              <a:t>Target: 30 November 2019</a:t>
            </a:r>
          </a:p>
          <a:p>
            <a:pPr marL="279983" indent="-279983" defTabSz="761783">
              <a:buFont typeface="Arial" panose="020B0604020202020204" pitchFamily="34" charset="0"/>
              <a:buChar char="•"/>
            </a:pPr>
            <a:r>
              <a:rPr lang="en-ZA" sz="1100" dirty="0">
                <a:solidFill>
                  <a:srgbClr val="303333"/>
                </a:solidFill>
                <a:latin typeface="Calibri" panose="020F0502020204030204" pitchFamily="34" charset="0"/>
              </a:rPr>
              <a:t>DoA</a:t>
            </a:r>
          </a:p>
          <a:p>
            <a:pPr marL="279983" indent="-279983" defTabSz="761783">
              <a:buFont typeface="Arial" panose="020B0604020202020204" pitchFamily="34" charset="0"/>
              <a:buChar char="•"/>
            </a:pPr>
            <a:r>
              <a:rPr lang="en-ZA" sz="1100" dirty="0">
                <a:solidFill>
                  <a:srgbClr val="303333"/>
                </a:solidFill>
                <a:latin typeface="Calibri" panose="020F0502020204030204" pitchFamily="34" charset="0"/>
              </a:rPr>
              <a:t>SCM Policy</a:t>
            </a:r>
          </a:p>
          <a:p>
            <a:pPr marL="279983" indent="-279983" defTabSz="761783">
              <a:buFont typeface="Arial" panose="020B0604020202020204" pitchFamily="34" charset="0"/>
              <a:buChar char="•"/>
            </a:pPr>
            <a:r>
              <a:rPr lang="en-ZA" sz="1100" dirty="0">
                <a:solidFill>
                  <a:srgbClr val="303333"/>
                </a:solidFill>
                <a:latin typeface="Calibri" panose="020F0502020204030204" pitchFamily="34" charset="0"/>
              </a:rPr>
              <a:t>Committee Charters  (</a:t>
            </a:r>
            <a:r>
              <a:rPr lang="en-ZA" sz="1100" dirty="0" smtClean="0">
                <a:solidFill>
                  <a:srgbClr val="303333"/>
                </a:solidFill>
                <a:latin typeface="Calibri" panose="020F0502020204030204" pitchFamily="34" charset="0"/>
              </a:rPr>
              <a:t>Bid Adjudication Committee (BAC)/Bid Evaluation Committee (BEC)/Bid Specifications Committee (BSC))</a:t>
            </a:r>
            <a:endParaRPr lang="en-ZA" sz="1100" dirty="0">
              <a:solidFill>
                <a:srgbClr val="303333"/>
              </a:solidFill>
              <a:latin typeface="Calibri" panose="020F0502020204030204" pitchFamily="34" charset="0"/>
            </a:endParaRPr>
          </a:p>
          <a:p>
            <a:pPr marL="279983" indent="-279983" defTabSz="761783">
              <a:buFont typeface="Arial" panose="020B0604020202020204" pitchFamily="34" charset="0"/>
              <a:buChar char="•"/>
            </a:pPr>
            <a:r>
              <a:rPr lang="en-ZA" sz="1100" dirty="0" smtClean="0">
                <a:solidFill>
                  <a:srgbClr val="303333"/>
                </a:solidFill>
                <a:latin typeface="Calibri" panose="020F0502020204030204" pitchFamily="34" charset="0"/>
              </a:rPr>
              <a:t>Standard Operating Procedures (SoPs) Architecture of Integrated Information Systems (ARIS</a:t>
            </a:r>
            <a:r>
              <a:rPr lang="en-ZA" sz="1100" dirty="0">
                <a:solidFill>
                  <a:srgbClr val="303333"/>
                </a:solidFill>
                <a:latin typeface="Calibri" panose="020F0502020204030204" pitchFamily="34" charset="0"/>
              </a:rPr>
              <a:t>)</a:t>
            </a:r>
          </a:p>
        </p:txBody>
      </p:sp>
      <p:sp>
        <p:nvSpPr>
          <p:cNvPr id="40" name="Speech Bubble: Rectangle with Corners Rounded 39">
            <a:extLst>
              <a:ext uri="{FF2B5EF4-FFF2-40B4-BE49-F238E27FC236}">
                <a16:creationId xmlns:a16="http://schemas.microsoft.com/office/drawing/2014/main" xmlns="" id="{FE6B25CE-9565-4586-B922-755D70FD2E21}"/>
              </a:ext>
            </a:extLst>
          </p:cNvPr>
          <p:cNvSpPr/>
          <p:nvPr/>
        </p:nvSpPr>
        <p:spPr>
          <a:xfrm>
            <a:off x="3389592" y="643616"/>
            <a:ext cx="2926078" cy="1421796"/>
          </a:xfrm>
          <a:prstGeom prst="wedgeRoundRectCallout">
            <a:avLst>
              <a:gd name="adj1" fmla="val 68543"/>
              <a:gd name="adj2" fmla="val 4212"/>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marL="238057" indent="-238057" algn="ctr" defTabSz="761783">
              <a:buFont typeface="Arial" panose="020B0604020202020204" pitchFamily="34" charset="0"/>
              <a:buChar char="•"/>
            </a:pPr>
            <a:endParaRPr lang="en-ZA" sz="1100" b="1" dirty="0">
              <a:solidFill>
                <a:srgbClr val="303333"/>
              </a:solidFill>
              <a:latin typeface="Calibri" panose="020F0502020204030204" pitchFamily="34" charset="0"/>
            </a:endParaRPr>
          </a:p>
          <a:p>
            <a:pPr marL="238057" indent="-238057" defTabSz="761783">
              <a:buFont typeface="Arial" panose="020B0604020202020204" pitchFamily="34" charset="0"/>
              <a:buChar char="•"/>
            </a:pPr>
            <a:r>
              <a:rPr lang="en-ZA" sz="1100" b="1" dirty="0">
                <a:solidFill>
                  <a:srgbClr val="303333"/>
                </a:solidFill>
                <a:latin typeface="Calibri" panose="020F0502020204030204" pitchFamily="34" charset="0"/>
              </a:rPr>
              <a:t>SCM </a:t>
            </a:r>
            <a:r>
              <a:rPr lang="en-ZA" sz="1100" b="1" dirty="0" smtClean="0">
                <a:solidFill>
                  <a:srgbClr val="303333"/>
                </a:solidFill>
                <a:latin typeface="Calibri" panose="020F0502020204030204" pitchFamily="34" charset="0"/>
              </a:rPr>
              <a:t>User Requirement Specification (URS) </a:t>
            </a:r>
            <a:r>
              <a:rPr lang="en-ZA" sz="1100" b="1" dirty="0">
                <a:solidFill>
                  <a:schemeClr val="bg1"/>
                </a:solidFill>
                <a:latin typeface="Calibri" panose="020F0502020204030204" pitchFamily="34" charset="0"/>
              </a:rPr>
              <a:t>(31 Oct 19)</a:t>
            </a:r>
          </a:p>
          <a:p>
            <a:pPr marL="238057" indent="-238057" defTabSz="761783">
              <a:buFont typeface="Arial" panose="020B0604020202020204" pitchFamily="34" charset="0"/>
              <a:buChar char="•"/>
            </a:pPr>
            <a:r>
              <a:rPr lang="en-ZA" sz="1100" b="1" dirty="0" smtClean="0">
                <a:solidFill>
                  <a:srgbClr val="303333"/>
                </a:solidFill>
                <a:latin typeface="Calibri" panose="020F0502020204030204" pitchFamily="34" charset="0"/>
              </a:rPr>
              <a:t>Customer Lifecycle Management (CLM) </a:t>
            </a:r>
            <a:r>
              <a:rPr lang="en-ZA" sz="1100" b="1" dirty="0">
                <a:solidFill>
                  <a:srgbClr val="303333"/>
                </a:solidFill>
                <a:latin typeface="Calibri" panose="020F0502020204030204" pitchFamily="34" charset="0"/>
              </a:rPr>
              <a:t>Module </a:t>
            </a:r>
            <a:r>
              <a:rPr lang="en-ZA" sz="1100" b="1" dirty="0">
                <a:solidFill>
                  <a:schemeClr val="bg1"/>
                </a:solidFill>
                <a:latin typeface="Calibri" panose="020F0502020204030204" pitchFamily="34" charset="0"/>
              </a:rPr>
              <a:t>(31 Jan 20)</a:t>
            </a:r>
            <a:endParaRPr lang="en-ZA" sz="1100" b="1" dirty="0">
              <a:solidFill>
                <a:srgbClr val="303333"/>
              </a:solidFill>
              <a:latin typeface="Calibri" panose="020F0502020204030204" pitchFamily="34" charset="0"/>
            </a:endParaRPr>
          </a:p>
          <a:p>
            <a:pPr marL="238057" indent="-238057" defTabSz="761783">
              <a:buFont typeface="Arial" panose="020B0604020202020204" pitchFamily="34" charset="0"/>
              <a:buChar char="•"/>
            </a:pPr>
            <a:r>
              <a:rPr lang="en-ZA" sz="1100" b="1" dirty="0">
                <a:solidFill>
                  <a:srgbClr val="303333"/>
                </a:solidFill>
                <a:latin typeface="Calibri" panose="020F0502020204030204" pitchFamily="34" charset="0"/>
              </a:rPr>
              <a:t>Master data management </a:t>
            </a:r>
            <a:r>
              <a:rPr lang="en-ZA" sz="1100" b="1" dirty="0">
                <a:solidFill>
                  <a:schemeClr val="bg1"/>
                </a:solidFill>
                <a:latin typeface="Calibri" panose="020F0502020204030204" pitchFamily="34" charset="0"/>
              </a:rPr>
              <a:t>(30 Apr 20)</a:t>
            </a:r>
            <a:endParaRPr lang="en-ZA" sz="1100" b="1" dirty="0">
              <a:solidFill>
                <a:srgbClr val="303333"/>
              </a:solidFill>
              <a:latin typeface="Calibri" panose="020F0502020204030204" pitchFamily="34" charset="0"/>
            </a:endParaRPr>
          </a:p>
          <a:p>
            <a:pPr marL="238057" indent="-238057" defTabSz="761783">
              <a:buFont typeface="Arial" panose="020B0604020202020204" pitchFamily="34" charset="0"/>
              <a:buChar char="•"/>
            </a:pPr>
            <a:r>
              <a:rPr lang="en-ZA" sz="1100" b="1" dirty="0" smtClean="0">
                <a:solidFill>
                  <a:srgbClr val="303333"/>
                </a:solidFill>
                <a:latin typeface="Calibri" panose="020F0502020204030204" pitchFamily="34" charset="0"/>
              </a:rPr>
              <a:t>United Kingdom  Government Digital Service (UK GDS) </a:t>
            </a:r>
            <a:r>
              <a:rPr lang="en-ZA" sz="1100" b="1" dirty="0">
                <a:solidFill>
                  <a:schemeClr val="bg1"/>
                </a:solidFill>
                <a:latin typeface="Calibri" panose="020F0502020204030204" pitchFamily="34" charset="0"/>
              </a:rPr>
              <a:t>(31 May 20)</a:t>
            </a:r>
            <a:endParaRPr lang="en-ZA" sz="1100" b="1" dirty="0">
              <a:solidFill>
                <a:srgbClr val="303333"/>
              </a:solidFill>
              <a:latin typeface="Calibri" panose="020F0502020204030204" pitchFamily="34" charset="0"/>
            </a:endParaRPr>
          </a:p>
          <a:p>
            <a:pPr marL="238057" indent="-238057" defTabSz="761783">
              <a:buFont typeface="Arial" panose="020B0604020202020204" pitchFamily="34" charset="0"/>
              <a:buChar char="•"/>
            </a:pPr>
            <a:endParaRPr lang="en-ZA" sz="1200" b="1" dirty="0">
              <a:solidFill>
                <a:srgbClr val="303333"/>
              </a:solidFill>
              <a:latin typeface="Calibri" panose="020F0502020204030204" pitchFamily="34" charset="0"/>
            </a:endParaRPr>
          </a:p>
        </p:txBody>
      </p:sp>
      <p:sp>
        <p:nvSpPr>
          <p:cNvPr id="41" name="Speech Bubble: Rectangle with Corners Rounded 40">
            <a:extLst>
              <a:ext uri="{FF2B5EF4-FFF2-40B4-BE49-F238E27FC236}">
                <a16:creationId xmlns:a16="http://schemas.microsoft.com/office/drawing/2014/main" xmlns="" id="{878A439B-8238-4C4C-BBDD-A67795708B3C}"/>
              </a:ext>
            </a:extLst>
          </p:cNvPr>
          <p:cNvSpPr/>
          <p:nvPr/>
        </p:nvSpPr>
        <p:spPr>
          <a:xfrm>
            <a:off x="78264" y="3694438"/>
            <a:ext cx="2402520" cy="1069163"/>
          </a:xfrm>
          <a:prstGeom prst="wedgeRoundRectCallout">
            <a:avLst>
              <a:gd name="adj1" fmla="val 63245"/>
              <a:gd name="adj2" fmla="val -2885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761783"/>
            <a:r>
              <a:rPr lang="en-ZA" sz="1200" b="1" dirty="0">
                <a:solidFill>
                  <a:srgbClr val="303333"/>
                </a:solidFill>
                <a:latin typeface="Calibri" panose="020F0502020204030204" pitchFamily="34" charset="0"/>
                <a:cs typeface="Calibri" panose="020F0502020204030204" pitchFamily="34" charset="0"/>
              </a:rPr>
              <a:t>3. </a:t>
            </a:r>
            <a:r>
              <a:rPr lang="en-US" sz="1200" b="1" dirty="0">
                <a:solidFill>
                  <a:srgbClr val="0A2E46"/>
                </a:solidFill>
                <a:latin typeface="Calibri" panose="020F0502020204030204" pitchFamily="34" charset="0"/>
                <a:ea typeface="MS PGothic" pitchFamily="34" charset="-128"/>
                <a:cs typeface="Calibri" panose="020F0502020204030204" pitchFamily="34" charset="0"/>
              </a:rPr>
              <a:t>SMI,  EA &amp; Solution  Design</a:t>
            </a:r>
          </a:p>
          <a:p>
            <a:pPr algn="ctr" defTabSz="761783"/>
            <a:r>
              <a:rPr lang="en-ZA" sz="1200" b="1" dirty="0">
                <a:solidFill>
                  <a:schemeClr val="accent6">
                    <a:lumMod val="75000"/>
                  </a:schemeClr>
                </a:solidFill>
                <a:latin typeface="Calibri" panose="020F0502020204030204" pitchFamily="34" charset="0"/>
              </a:rPr>
              <a:t>Target: 30 November 2019</a:t>
            </a:r>
          </a:p>
          <a:p>
            <a:pPr marL="279983" indent="-279983" defTabSz="761783">
              <a:buFont typeface="Arial" panose="020B0604020202020204" pitchFamily="34" charset="0"/>
              <a:buChar char="•"/>
            </a:pPr>
            <a:r>
              <a:rPr lang="en-ZA" sz="1100" dirty="0">
                <a:solidFill>
                  <a:srgbClr val="303333"/>
                </a:solidFill>
                <a:latin typeface="Calibri" panose="020F0502020204030204" pitchFamily="34" charset="0"/>
              </a:rPr>
              <a:t>Supplier Market Intelligence</a:t>
            </a:r>
          </a:p>
          <a:p>
            <a:pPr marL="279983" indent="-279983" defTabSz="761783">
              <a:buFont typeface="Arial" panose="020B0604020202020204" pitchFamily="34" charset="0"/>
              <a:buChar char="•"/>
            </a:pPr>
            <a:r>
              <a:rPr lang="en-ZA" sz="1100" dirty="0">
                <a:solidFill>
                  <a:srgbClr val="303333"/>
                </a:solidFill>
                <a:latin typeface="Calibri" panose="020F0502020204030204" pitchFamily="34" charset="0"/>
              </a:rPr>
              <a:t>Service catalogue</a:t>
            </a:r>
          </a:p>
        </p:txBody>
      </p:sp>
      <p:sp>
        <p:nvSpPr>
          <p:cNvPr id="42" name="Speech Bubble: Rectangle with Corners Rounded 41">
            <a:extLst>
              <a:ext uri="{FF2B5EF4-FFF2-40B4-BE49-F238E27FC236}">
                <a16:creationId xmlns:a16="http://schemas.microsoft.com/office/drawing/2014/main" xmlns="" id="{9E3D3F72-AA9D-44D2-AAD6-8EC4D2A827F0}"/>
              </a:ext>
            </a:extLst>
          </p:cNvPr>
          <p:cNvSpPr/>
          <p:nvPr/>
        </p:nvSpPr>
        <p:spPr>
          <a:xfrm>
            <a:off x="6857107" y="386447"/>
            <a:ext cx="3159729" cy="1883324"/>
          </a:xfrm>
          <a:prstGeom prst="wedgeRoundRectCallout">
            <a:avLst>
              <a:gd name="adj1" fmla="val -62813"/>
              <a:gd name="adj2" fmla="val 7752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761783"/>
            <a:r>
              <a:rPr lang="en-ZA" sz="1200" b="1" dirty="0">
                <a:solidFill>
                  <a:srgbClr val="303333"/>
                </a:solidFill>
                <a:latin typeface="Calibri" panose="020F0502020204030204" pitchFamily="34" charset="0"/>
              </a:rPr>
              <a:t>2. Workflow automation</a:t>
            </a:r>
            <a:r>
              <a:rPr lang="en-US" sz="1200" b="1" dirty="0">
                <a:solidFill>
                  <a:srgbClr val="303333"/>
                </a:solidFill>
                <a:latin typeface="Calibri" panose="020F0502020204030204" pitchFamily="34" charset="0"/>
              </a:rPr>
              <a:t>, templates and forms</a:t>
            </a:r>
          </a:p>
          <a:p>
            <a:pPr algn="ctr" defTabSz="761783"/>
            <a:r>
              <a:rPr lang="en-ZA" sz="1200" b="1" dirty="0">
                <a:solidFill>
                  <a:schemeClr val="accent6">
                    <a:lumMod val="75000"/>
                  </a:schemeClr>
                </a:solidFill>
                <a:latin typeface="Calibri" panose="020F0502020204030204" pitchFamily="34" charset="0"/>
              </a:rPr>
              <a:t>Target: 30 September 2020</a:t>
            </a:r>
            <a:endParaRPr lang="en-ZA" sz="1200" b="1" dirty="0">
              <a:solidFill>
                <a:srgbClr val="303333"/>
              </a:solidFill>
              <a:latin typeface="Calibri" panose="020F0502020204030204" pitchFamily="34" charset="0"/>
            </a:endParaRPr>
          </a:p>
          <a:p>
            <a:pPr marL="279983" indent="-279983" defTabSz="761783">
              <a:buFont typeface="Arial" panose="020B0604020202020204" pitchFamily="34" charset="0"/>
              <a:buChar char="•"/>
            </a:pPr>
            <a:r>
              <a:rPr lang="en-ZA" sz="1100" dirty="0">
                <a:solidFill>
                  <a:srgbClr val="303333"/>
                </a:solidFill>
                <a:latin typeface="Calibri" panose="020F0502020204030204" pitchFamily="34" charset="0"/>
              </a:rPr>
              <a:t>Workflow /Automation</a:t>
            </a:r>
          </a:p>
          <a:p>
            <a:pPr marL="279983" indent="-279983" defTabSz="761783">
              <a:buFont typeface="Arial" panose="020B0604020202020204" pitchFamily="34" charset="0"/>
              <a:buChar char="•"/>
            </a:pPr>
            <a:r>
              <a:rPr lang="en-ZA" sz="1100" dirty="0">
                <a:solidFill>
                  <a:srgbClr val="303333"/>
                </a:solidFill>
                <a:latin typeface="Calibri" panose="020F0502020204030204" pitchFamily="34" charset="0"/>
              </a:rPr>
              <a:t>Architecture (</a:t>
            </a:r>
            <a:r>
              <a:rPr lang="en-ZA" sz="1100" dirty="0" err="1">
                <a:solidFill>
                  <a:srgbClr val="303333"/>
                </a:solidFill>
                <a:latin typeface="Calibri" panose="020F0502020204030204" pitchFamily="34" charset="0"/>
              </a:rPr>
              <a:t>Sharepoint</a:t>
            </a:r>
            <a:r>
              <a:rPr lang="en-ZA" sz="1100" dirty="0">
                <a:solidFill>
                  <a:srgbClr val="303333"/>
                </a:solidFill>
                <a:latin typeface="Calibri" panose="020F0502020204030204" pitchFamily="34" charset="0"/>
              </a:rPr>
              <a:t>, </a:t>
            </a:r>
            <a:r>
              <a:rPr lang="en-ZA" sz="1100" dirty="0" smtClean="0">
                <a:solidFill>
                  <a:srgbClr val="303333"/>
                </a:solidFill>
                <a:latin typeface="Calibri" panose="020F0502020204030204" pitchFamily="34" charset="0"/>
              </a:rPr>
              <a:t>IT Service Management Software (ITSM), </a:t>
            </a:r>
            <a:r>
              <a:rPr lang="en-ZA" sz="1100" dirty="0">
                <a:solidFill>
                  <a:srgbClr val="303333"/>
                </a:solidFill>
                <a:latin typeface="Calibri" panose="020F0502020204030204" pitchFamily="34" charset="0"/>
              </a:rPr>
              <a:t>gCommerce, Oracle integration)</a:t>
            </a:r>
          </a:p>
          <a:p>
            <a:pPr marL="279983" indent="-279983" defTabSz="761783">
              <a:buFont typeface="Arial" panose="020B0604020202020204" pitchFamily="34" charset="0"/>
              <a:buChar char="•"/>
            </a:pPr>
            <a:r>
              <a:rPr lang="en-ZA" sz="1100" dirty="0">
                <a:solidFill>
                  <a:srgbClr val="303333"/>
                </a:solidFill>
                <a:latin typeface="Calibri" panose="020F0502020204030204" pitchFamily="34" charset="0"/>
              </a:rPr>
              <a:t>Templates</a:t>
            </a:r>
          </a:p>
          <a:p>
            <a:pPr marL="279983" indent="-279983" defTabSz="761783">
              <a:buFont typeface="Arial" panose="020B0604020202020204" pitchFamily="34" charset="0"/>
              <a:buChar char="•"/>
            </a:pPr>
            <a:r>
              <a:rPr lang="en-ZA" sz="1100" dirty="0">
                <a:solidFill>
                  <a:srgbClr val="303333"/>
                </a:solidFill>
                <a:latin typeface="Calibri" panose="020F0502020204030204" pitchFamily="34" charset="0"/>
              </a:rPr>
              <a:t>Tracking and Reports</a:t>
            </a:r>
          </a:p>
          <a:p>
            <a:pPr marL="279983" indent="-279983" defTabSz="761783">
              <a:buFont typeface="Arial" panose="020B0604020202020204" pitchFamily="34" charset="0"/>
              <a:buChar char="•"/>
            </a:pPr>
            <a:r>
              <a:rPr lang="en-ZA" sz="1100" dirty="0">
                <a:solidFill>
                  <a:srgbClr val="303333"/>
                </a:solidFill>
                <a:latin typeface="Calibri" panose="020F0502020204030204" pitchFamily="34" charset="0"/>
              </a:rPr>
              <a:t>Standard submission / forms</a:t>
            </a:r>
          </a:p>
        </p:txBody>
      </p:sp>
      <p:sp>
        <p:nvSpPr>
          <p:cNvPr id="43" name="Speech Bubble: Rectangle with Corners Rounded 42">
            <a:extLst>
              <a:ext uri="{FF2B5EF4-FFF2-40B4-BE49-F238E27FC236}">
                <a16:creationId xmlns:a16="http://schemas.microsoft.com/office/drawing/2014/main" xmlns="" id="{3B0CD22F-2634-4274-A6EA-B9A3B4F15D28}"/>
              </a:ext>
            </a:extLst>
          </p:cNvPr>
          <p:cNvSpPr/>
          <p:nvPr/>
        </p:nvSpPr>
        <p:spPr>
          <a:xfrm>
            <a:off x="5504519" y="4954045"/>
            <a:ext cx="1260964" cy="368074"/>
          </a:xfrm>
          <a:prstGeom prst="wedgeRoundRectCallout">
            <a:avLst>
              <a:gd name="adj1" fmla="val 79370"/>
              <a:gd name="adj2" fmla="val -44371"/>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ZA" sz="1100" b="1" dirty="0">
                <a:solidFill>
                  <a:srgbClr val="303333"/>
                </a:solidFill>
                <a:latin typeface="Calibri" panose="020F0502020204030204" pitchFamily="34" charset="0"/>
              </a:rPr>
              <a:t>Augmentation </a:t>
            </a:r>
            <a:r>
              <a:rPr lang="en-ZA" sz="1100" b="1" dirty="0">
                <a:solidFill>
                  <a:schemeClr val="bg1"/>
                </a:solidFill>
                <a:latin typeface="Calibri" panose="020F0502020204030204" pitchFamily="34" charset="0"/>
              </a:rPr>
              <a:t>(31 Jan 20)</a:t>
            </a:r>
            <a:endParaRPr lang="en-ZA" sz="1100" dirty="0">
              <a:latin typeface="Calibri" panose="020F0502020204030204" pitchFamily="34" charset="0"/>
            </a:endParaRPr>
          </a:p>
        </p:txBody>
      </p:sp>
      <p:sp>
        <p:nvSpPr>
          <p:cNvPr id="44" name="Speech Bubble: Rectangle with Corners Rounded 43">
            <a:extLst>
              <a:ext uri="{FF2B5EF4-FFF2-40B4-BE49-F238E27FC236}">
                <a16:creationId xmlns:a16="http://schemas.microsoft.com/office/drawing/2014/main" xmlns="" id="{C6849C2E-14B2-4729-96AD-B71103F86A64}"/>
              </a:ext>
            </a:extLst>
          </p:cNvPr>
          <p:cNvSpPr/>
          <p:nvPr/>
        </p:nvSpPr>
        <p:spPr>
          <a:xfrm>
            <a:off x="7103978" y="3591850"/>
            <a:ext cx="2805574" cy="1539650"/>
          </a:xfrm>
          <a:prstGeom prst="wedgeRoundRectCallout">
            <a:avLst>
              <a:gd name="adj1" fmla="val -62960"/>
              <a:gd name="adj2" fmla="val -3681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761783"/>
            <a:r>
              <a:rPr lang="en-ZA" sz="1200" b="1" dirty="0">
                <a:solidFill>
                  <a:srgbClr val="303333"/>
                </a:solidFill>
                <a:latin typeface="Calibri" panose="020F0502020204030204" pitchFamily="34" charset="0"/>
                <a:cs typeface="Calibri" panose="020F0502020204030204" pitchFamily="34" charset="0"/>
              </a:rPr>
              <a:t>4. </a:t>
            </a:r>
            <a:r>
              <a:rPr lang="en-US" sz="1200" b="1" dirty="0">
                <a:solidFill>
                  <a:srgbClr val="0A2E46"/>
                </a:solidFill>
                <a:latin typeface="Calibri" panose="020F0502020204030204" pitchFamily="34" charset="0"/>
                <a:ea typeface="MS PGothic" pitchFamily="34" charset="-128"/>
                <a:cs typeface="Calibri" panose="020F0502020204030204" pitchFamily="34" charset="0"/>
              </a:rPr>
              <a:t>SCM Org Design and Development</a:t>
            </a:r>
          </a:p>
          <a:p>
            <a:pPr algn="ctr" defTabSz="761783"/>
            <a:r>
              <a:rPr lang="en-ZA" sz="1200" b="1" dirty="0">
                <a:solidFill>
                  <a:schemeClr val="accent6">
                    <a:lumMod val="75000"/>
                  </a:schemeClr>
                </a:solidFill>
                <a:latin typeface="Calibri" panose="020F0502020204030204" pitchFamily="34" charset="0"/>
              </a:rPr>
              <a:t>Target: 31 March 2020</a:t>
            </a:r>
            <a:endParaRPr lang="en-ZA" sz="1200" b="1" dirty="0">
              <a:solidFill>
                <a:srgbClr val="303333"/>
              </a:solidFill>
              <a:latin typeface="Calibri" panose="020F0502020204030204" pitchFamily="34" charset="0"/>
            </a:endParaRPr>
          </a:p>
          <a:p>
            <a:pPr marL="279983" indent="-279983" defTabSz="761783">
              <a:buFont typeface="Arial" panose="020B0604020202020204" pitchFamily="34" charset="0"/>
              <a:buChar char="•"/>
            </a:pPr>
            <a:r>
              <a:rPr lang="en-ZA" sz="1100" dirty="0">
                <a:solidFill>
                  <a:srgbClr val="303333"/>
                </a:solidFill>
                <a:latin typeface="Calibri" panose="020F0502020204030204" pitchFamily="34" charset="0"/>
              </a:rPr>
              <a:t>Structure</a:t>
            </a:r>
          </a:p>
          <a:p>
            <a:pPr marL="279983" indent="-279983" defTabSz="761783">
              <a:buFont typeface="Arial" panose="020B0604020202020204" pitchFamily="34" charset="0"/>
              <a:buChar char="•"/>
            </a:pPr>
            <a:r>
              <a:rPr lang="en-ZA" sz="1100" dirty="0">
                <a:solidFill>
                  <a:srgbClr val="303333"/>
                </a:solidFill>
                <a:latin typeface="Calibri" panose="020F0502020204030204" pitchFamily="34" charset="0"/>
              </a:rPr>
              <a:t>Job profiles</a:t>
            </a:r>
          </a:p>
          <a:p>
            <a:pPr marL="279983" indent="-279983" defTabSz="761783">
              <a:buFont typeface="Arial" panose="020B0604020202020204" pitchFamily="34" charset="0"/>
              <a:buChar char="•"/>
            </a:pPr>
            <a:r>
              <a:rPr lang="en-ZA" sz="1100" dirty="0">
                <a:solidFill>
                  <a:srgbClr val="303333"/>
                </a:solidFill>
                <a:latin typeface="Calibri" panose="020F0502020204030204" pitchFamily="34" charset="0"/>
              </a:rPr>
              <a:t>Training</a:t>
            </a:r>
          </a:p>
          <a:p>
            <a:pPr marL="279983" indent="-279983" defTabSz="761783">
              <a:buFont typeface="Arial" panose="020B0604020202020204" pitchFamily="34" charset="0"/>
              <a:buChar char="•"/>
            </a:pPr>
            <a:r>
              <a:rPr lang="en-ZA" sz="1100" dirty="0">
                <a:solidFill>
                  <a:srgbClr val="303333"/>
                </a:solidFill>
                <a:latin typeface="Calibri" panose="020F0502020204030204" pitchFamily="34" charset="0"/>
              </a:rPr>
              <a:t>Change management</a:t>
            </a:r>
          </a:p>
          <a:p>
            <a:pPr marL="279983" indent="-279983" defTabSz="761783">
              <a:buFont typeface="Arial" panose="020B0604020202020204" pitchFamily="34" charset="0"/>
              <a:buChar char="•"/>
            </a:pPr>
            <a:r>
              <a:rPr lang="en-ZA" sz="1100" dirty="0">
                <a:solidFill>
                  <a:srgbClr val="303333"/>
                </a:solidFill>
                <a:latin typeface="Calibri" panose="020F0502020204030204" pitchFamily="34" charset="0"/>
              </a:rPr>
              <a:t>Processes (ARIS)</a:t>
            </a:r>
            <a:endParaRPr lang="en-ZA" sz="1100" dirty="0">
              <a:latin typeface="Calibri" panose="020F0502020204030204" pitchFamily="34" charset="0"/>
            </a:endParaRPr>
          </a:p>
        </p:txBody>
      </p:sp>
      <p:sp>
        <p:nvSpPr>
          <p:cNvPr id="45" name="Speech Bubble: Rectangle with Corners Rounded 44">
            <a:extLst>
              <a:ext uri="{FF2B5EF4-FFF2-40B4-BE49-F238E27FC236}">
                <a16:creationId xmlns:a16="http://schemas.microsoft.com/office/drawing/2014/main" xmlns="" id="{BA09A351-0700-4167-92E2-883D1452B348}"/>
              </a:ext>
            </a:extLst>
          </p:cNvPr>
          <p:cNvSpPr/>
          <p:nvPr/>
        </p:nvSpPr>
        <p:spPr>
          <a:xfrm>
            <a:off x="5631872" y="4419009"/>
            <a:ext cx="1192878" cy="397087"/>
          </a:xfrm>
          <a:prstGeom prst="wedgeRoundRectCallout">
            <a:avLst>
              <a:gd name="adj1" fmla="val 73854"/>
              <a:gd name="adj2" fmla="val -20067"/>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761783"/>
            <a:r>
              <a:rPr lang="en-ZA" sz="1100" b="1" dirty="0">
                <a:solidFill>
                  <a:srgbClr val="303333"/>
                </a:solidFill>
                <a:latin typeface="Calibri" panose="020F0502020204030204" pitchFamily="34" charset="0"/>
              </a:rPr>
              <a:t>Ongoing House keeping</a:t>
            </a:r>
          </a:p>
        </p:txBody>
      </p:sp>
      <p:sp>
        <p:nvSpPr>
          <p:cNvPr id="46" name="Speech Bubble: Rectangle with Corners Rounded 45">
            <a:extLst>
              <a:ext uri="{FF2B5EF4-FFF2-40B4-BE49-F238E27FC236}">
                <a16:creationId xmlns:a16="http://schemas.microsoft.com/office/drawing/2014/main" xmlns="" id="{84DD224E-A2F8-48D3-9301-67B42179E001}"/>
              </a:ext>
            </a:extLst>
          </p:cNvPr>
          <p:cNvSpPr/>
          <p:nvPr/>
        </p:nvSpPr>
        <p:spPr>
          <a:xfrm>
            <a:off x="8167491" y="2629713"/>
            <a:ext cx="1319922" cy="430166"/>
          </a:xfrm>
          <a:prstGeom prst="wedgeRoundRectCallout">
            <a:avLst>
              <a:gd name="adj1" fmla="val 7508"/>
              <a:gd name="adj2" fmla="val -139560"/>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761783"/>
            <a:r>
              <a:rPr lang="en-ZA" sz="1100" b="1" dirty="0">
                <a:solidFill>
                  <a:srgbClr val="303333"/>
                </a:solidFill>
                <a:latin typeface="Calibri" panose="020F0502020204030204" pitchFamily="34" charset="0"/>
              </a:rPr>
              <a:t>Monthly Pipeline reporting</a:t>
            </a:r>
          </a:p>
        </p:txBody>
      </p:sp>
    </p:spTree>
    <p:extLst>
      <p:ext uri="{BB962C8B-B14F-4D97-AF65-F5344CB8AC3E}">
        <p14:creationId xmlns:p14="http://schemas.microsoft.com/office/powerpoint/2010/main" xmlns="" val="39382920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750" y="119216"/>
            <a:ext cx="7290000" cy="432426"/>
          </a:xfrm>
        </p:spPr>
        <p:txBody>
          <a:bodyPr wrap="square">
            <a:spAutoFit/>
          </a:bodyPr>
          <a:lstStyle/>
          <a:p>
            <a:pPr defTabSz="914400"/>
            <a:r>
              <a:rPr lang="en-ZA" sz="3200" baseline="30000" dirty="0">
                <a:solidFill>
                  <a:schemeClr val="tx2"/>
                </a:solidFill>
                <a:ea typeface="+mn-ea"/>
              </a:rPr>
              <a:t>Supply Chain Management Stream: Implementation Timelines</a:t>
            </a:r>
            <a:endParaRPr lang="en-US" sz="3200" baseline="30000" dirty="0">
              <a:solidFill>
                <a:schemeClr val="tx2"/>
              </a:solidFill>
              <a:ea typeface="+mn-ea"/>
            </a:endParaRPr>
          </a:p>
        </p:txBody>
      </p:sp>
      <p:sp>
        <p:nvSpPr>
          <p:cNvPr id="8" name="Pentagon 7"/>
          <p:cNvSpPr/>
          <p:nvPr/>
        </p:nvSpPr>
        <p:spPr>
          <a:xfrm>
            <a:off x="1167283" y="744293"/>
            <a:ext cx="1800200" cy="768768"/>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defTabSz="705493">
              <a:defRPr/>
            </a:pPr>
            <a:r>
              <a:rPr lang="en-ZA" sz="1000" b="1" dirty="0"/>
              <a:t>Prioritise client transactions</a:t>
            </a:r>
          </a:p>
        </p:txBody>
      </p:sp>
      <p:sp>
        <p:nvSpPr>
          <p:cNvPr id="12" name="Pentagon 11"/>
          <p:cNvSpPr/>
          <p:nvPr/>
        </p:nvSpPr>
        <p:spPr>
          <a:xfrm>
            <a:off x="1151904" y="1607437"/>
            <a:ext cx="1800200" cy="996663"/>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defTabSz="705493">
              <a:defRPr/>
            </a:pPr>
            <a:r>
              <a:rPr lang="en-ZA" sz="1000" b="1" dirty="0"/>
              <a:t>Review  SCM processes </a:t>
            </a:r>
          </a:p>
        </p:txBody>
      </p:sp>
      <p:sp>
        <p:nvSpPr>
          <p:cNvPr id="13" name="Pentagon 12"/>
          <p:cNvSpPr/>
          <p:nvPr/>
        </p:nvSpPr>
        <p:spPr>
          <a:xfrm>
            <a:off x="1160296" y="2694633"/>
            <a:ext cx="1800200" cy="889358"/>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defTabSz="705493">
              <a:defRPr/>
            </a:pPr>
            <a:r>
              <a:rPr lang="en-ZA" sz="1000" b="1" dirty="0"/>
              <a:t>Workflow automation, templates and forms</a:t>
            </a:r>
          </a:p>
        </p:txBody>
      </p:sp>
      <p:sp>
        <p:nvSpPr>
          <p:cNvPr id="32" name="TextBox 31"/>
          <p:cNvSpPr txBox="1"/>
          <p:nvPr/>
        </p:nvSpPr>
        <p:spPr>
          <a:xfrm>
            <a:off x="6506195" y="772293"/>
            <a:ext cx="1459458" cy="646331"/>
          </a:xfrm>
          <a:prstGeom prst="rect">
            <a:avLst/>
          </a:prstGeom>
          <a:noFill/>
        </p:spPr>
        <p:txBody>
          <a:bodyPr wrap="square" rtlCol="0">
            <a:spAutoFit/>
          </a:bodyPr>
          <a:lstStyle/>
          <a:p>
            <a:pPr marL="146838" indent="-146838" defTabSz="705493">
              <a:buClr>
                <a:srgbClr val="000066"/>
              </a:buClr>
              <a:buFont typeface="Arial" panose="020B0604020202020204" pitchFamily="34" charset="0"/>
              <a:buChar char="•"/>
            </a:pPr>
            <a:r>
              <a:rPr lang="en-ZA" sz="900" dirty="0">
                <a:solidFill>
                  <a:schemeClr val="dk1"/>
                </a:solidFill>
              </a:rPr>
              <a:t>SCM</a:t>
            </a:r>
          </a:p>
          <a:p>
            <a:pPr marL="146838" indent="-146838" defTabSz="705493">
              <a:buClr>
                <a:srgbClr val="000066"/>
              </a:buClr>
              <a:buFont typeface="Arial" panose="020B0604020202020204" pitchFamily="34" charset="0"/>
              <a:buChar char="•"/>
            </a:pPr>
            <a:r>
              <a:rPr lang="en-ZA" sz="900" dirty="0" smtClean="0">
                <a:solidFill>
                  <a:schemeClr val="dk1"/>
                </a:solidFill>
              </a:rPr>
              <a:t>Customer Relationship Management (CRM)</a:t>
            </a:r>
            <a:endParaRPr lang="en-ZA" sz="900" dirty="0">
              <a:solidFill>
                <a:schemeClr val="dk1"/>
              </a:solidFill>
            </a:endParaRPr>
          </a:p>
          <a:p>
            <a:pPr marL="146838" indent="-146838" defTabSz="705493">
              <a:buClr>
                <a:srgbClr val="000066"/>
              </a:buClr>
              <a:buFont typeface="Arial" panose="020B0604020202020204" pitchFamily="34" charset="0"/>
              <a:buChar char="•"/>
            </a:pPr>
            <a:r>
              <a:rPr lang="en-ZA" sz="900" dirty="0">
                <a:solidFill>
                  <a:schemeClr val="dk1"/>
                </a:solidFill>
              </a:rPr>
              <a:t>Lines of </a:t>
            </a:r>
            <a:r>
              <a:rPr lang="en-ZA" sz="900" dirty="0" smtClean="0">
                <a:solidFill>
                  <a:schemeClr val="dk1"/>
                </a:solidFill>
              </a:rPr>
              <a:t>Business (LoB)</a:t>
            </a:r>
            <a:endParaRPr lang="en-ZA" sz="900" dirty="0">
              <a:solidFill>
                <a:schemeClr val="dk1"/>
              </a:solidFill>
            </a:endParaRPr>
          </a:p>
        </p:txBody>
      </p:sp>
      <p:sp>
        <p:nvSpPr>
          <p:cNvPr id="35" name="TextBox 34"/>
          <p:cNvSpPr txBox="1"/>
          <p:nvPr/>
        </p:nvSpPr>
        <p:spPr>
          <a:xfrm>
            <a:off x="2991768" y="1509714"/>
            <a:ext cx="3369369" cy="1200329"/>
          </a:xfrm>
          <a:prstGeom prst="rect">
            <a:avLst/>
          </a:prstGeom>
          <a:noFill/>
        </p:spPr>
        <p:txBody>
          <a:bodyPr wrap="square" rtlCol="0">
            <a:spAutoFit/>
          </a:bodyPr>
          <a:lstStyle/>
          <a:p>
            <a:pPr marL="142869" indent="-142869">
              <a:buFont typeface="Arial" panose="020B0604020202020204" pitchFamily="34" charset="0"/>
              <a:buChar char="•"/>
            </a:pPr>
            <a:r>
              <a:rPr lang="en-US" sz="900" dirty="0"/>
              <a:t>Finalize and implement the committee and tender processes</a:t>
            </a:r>
          </a:p>
          <a:p>
            <a:pPr marL="142869" indent="-142869" defTabSz="705464">
              <a:buFont typeface="Arial" panose="020B0604020202020204" pitchFamily="34" charset="0"/>
              <a:buChar char="•"/>
              <a:defRPr/>
            </a:pPr>
            <a:r>
              <a:rPr lang="en-US" sz="900" dirty="0"/>
              <a:t>Change management  and training on the revised SCM policy and DoA</a:t>
            </a:r>
          </a:p>
          <a:p>
            <a:pPr marL="142869" indent="-142869" defTabSz="705464">
              <a:buFont typeface="Arial" panose="020B0604020202020204" pitchFamily="34" charset="0"/>
              <a:buChar char="•"/>
              <a:defRPr/>
            </a:pPr>
            <a:r>
              <a:rPr lang="en-US" sz="900" dirty="0"/>
              <a:t>Finalize SCM SLA  and implement an Interim status dashboard</a:t>
            </a:r>
          </a:p>
          <a:p>
            <a:pPr marL="142869" indent="-142869" defTabSz="705464">
              <a:buFont typeface="Arial" panose="020B0604020202020204" pitchFamily="34" charset="0"/>
              <a:buChar char="•"/>
              <a:defRPr/>
            </a:pPr>
            <a:r>
              <a:rPr lang="en-ZA" sz="900" noProof="1">
                <a:solidFill>
                  <a:prstClr val="black"/>
                </a:solidFill>
              </a:rPr>
              <a:t>Implement radical improvement on contract management-</a:t>
            </a:r>
            <a:r>
              <a:rPr lang="en-US" sz="900" dirty="0">
                <a:solidFill>
                  <a:prstClr val="black"/>
                </a:solidFill>
              </a:rPr>
              <a:t> capacity will be established to ensure that contracts are adequately managed and ultimately ensure that Service Level Management occurs</a:t>
            </a:r>
          </a:p>
        </p:txBody>
      </p:sp>
      <p:cxnSp>
        <p:nvCxnSpPr>
          <p:cNvPr id="46" name="Straight Connector 45"/>
          <p:cNvCxnSpPr/>
          <p:nvPr/>
        </p:nvCxnSpPr>
        <p:spPr>
          <a:xfrm>
            <a:off x="7814776" y="744293"/>
            <a:ext cx="86441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836777" y="1517969"/>
            <a:ext cx="86441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836777" y="2647030"/>
            <a:ext cx="86441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52" name="Pentagon 51"/>
          <p:cNvSpPr/>
          <p:nvPr/>
        </p:nvSpPr>
        <p:spPr>
          <a:xfrm>
            <a:off x="3122243" y="454650"/>
            <a:ext cx="3247790" cy="255124"/>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ZA" sz="1167" b="1" dirty="0"/>
              <a:t>Key Activities</a:t>
            </a:r>
          </a:p>
        </p:txBody>
      </p:sp>
      <p:sp>
        <p:nvSpPr>
          <p:cNvPr id="53" name="Pentagon 52"/>
          <p:cNvSpPr/>
          <p:nvPr/>
        </p:nvSpPr>
        <p:spPr>
          <a:xfrm>
            <a:off x="6487894" y="412747"/>
            <a:ext cx="1231023" cy="273110"/>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ZA" sz="1167" b="1" dirty="0"/>
              <a:t>Responsibility</a:t>
            </a:r>
          </a:p>
        </p:txBody>
      </p:sp>
      <p:sp>
        <p:nvSpPr>
          <p:cNvPr id="54" name="Pentagon 53"/>
          <p:cNvSpPr/>
          <p:nvPr/>
        </p:nvSpPr>
        <p:spPr>
          <a:xfrm>
            <a:off x="7836777" y="410009"/>
            <a:ext cx="838346" cy="299764"/>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ZA" sz="1167" b="1" dirty="0"/>
              <a:t>Timelines</a:t>
            </a:r>
          </a:p>
        </p:txBody>
      </p:sp>
      <p:cxnSp>
        <p:nvCxnSpPr>
          <p:cNvPr id="43" name="Straight Connector 42"/>
          <p:cNvCxnSpPr/>
          <p:nvPr/>
        </p:nvCxnSpPr>
        <p:spPr>
          <a:xfrm>
            <a:off x="6516749" y="728925"/>
            <a:ext cx="1157419"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620798" y="1510120"/>
            <a:ext cx="1157419"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561469" y="2648427"/>
            <a:ext cx="1157419"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942366" y="1629593"/>
            <a:ext cx="881456" cy="230832"/>
          </a:xfrm>
          <a:prstGeom prst="rect">
            <a:avLst/>
          </a:prstGeom>
          <a:noFill/>
        </p:spPr>
        <p:txBody>
          <a:bodyPr wrap="square" rtlCol="0">
            <a:spAutoFit/>
          </a:bodyPr>
          <a:lstStyle/>
          <a:p>
            <a:r>
              <a:rPr lang="en-ZA" sz="900" dirty="0"/>
              <a:t>March 2020</a:t>
            </a:r>
          </a:p>
        </p:txBody>
      </p:sp>
      <p:sp>
        <p:nvSpPr>
          <p:cNvPr id="48" name="TextBox 47"/>
          <p:cNvSpPr txBox="1"/>
          <p:nvPr/>
        </p:nvSpPr>
        <p:spPr>
          <a:xfrm>
            <a:off x="6543045" y="1618498"/>
            <a:ext cx="1235172" cy="507831"/>
          </a:xfrm>
          <a:prstGeom prst="rect">
            <a:avLst/>
          </a:prstGeom>
          <a:noFill/>
        </p:spPr>
        <p:txBody>
          <a:bodyPr wrap="square" rtlCol="0">
            <a:spAutoFit/>
          </a:bodyPr>
          <a:lstStyle/>
          <a:p>
            <a:pPr marL="146838" indent="-146838" defTabSz="705493">
              <a:buClr>
                <a:srgbClr val="000066"/>
              </a:buClr>
              <a:buFont typeface="Arial" panose="020B0604020202020204" pitchFamily="34" charset="0"/>
              <a:buChar char="•"/>
            </a:pPr>
            <a:r>
              <a:rPr lang="en-ZA" sz="900" dirty="0">
                <a:solidFill>
                  <a:schemeClr val="dk1"/>
                </a:solidFill>
              </a:rPr>
              <a:t>SCM</a:t>
            </a:r>
          </a:p>
          <a:p>
            <a:pPr marL="146838" indent="-146838" defTabSz="705493">
              <a:buClr>
                <a:srgbClr val="000066"/>
              </a:buClr>
              <a:buFont typeface="Arial" panose="020B0604020202020204" pitchFamily="34" charset="0"/>
              <a:buChar char="•"/>
            </a:pPr>
            <a:r>
              <a:rPr lang="en-ZA" sz="900" dirty="0">
                <a:solidFill>
                  <a:schemeClr val="dk1"/>
                </a:solidFill>
              </a:rPr>
              <a:t>CRM</a:t>
            </a:r>
          </a:p>
          <a:p>
            <a:pPr marL="146838" indent="-146838" defTabSz="705493">
              <a:buClr>
                <a:srgbClr val="000066"/>
              </a:buClr>
              <a:buFont typeface="Arial" panose="020B0604020202020204" pitchFamily="34" charset="0"/>
              <a:buChar char="•"/>
            </a:pPr>
            <a:r>
              <a:rPr lang="en-ZA" sz="900" dirty="0" smtClean="0">
                <a:solidFill>
                  <a:schemeClr val="dk1"/>
                </a:solidFill>
              </a:rPr>
              <a:t>LoB</a:t>
            </a:r>
            <a:endParaRPr lang="en-ZA" sz="900" dirty="0">
              <a:solidFill>
                <a:schemeClr val="dk1"/>
              </a:solidFill>
            </a:endParaRPr>
          </a:p>
        </p:txBody>
      </p:sp>
      <p:cxnSp>
        <p:nvCxnSpPr>
          <p:cNvPr id="55" name="Straight Connector 54"/>
          <p:cNvCxnSpPr/>
          <p:nvPr/>
        </p:nvCxnSpPr>
        <p:spPr>
          <a:xfrm>
            <a:off x="3098988" y="768843"/>
            <a:ext cx="333206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991768" y="2641476"/>
            <a:ext cx="3439289" cy="1061829"/>
          </a:xfrm>
          <a:prstGeom prst="rect">
            <a:avLst/>
          </a:prstGeom>
          <a:noFill/>
        </p:spPr>
        <p:txBody>
          <a:bodyPr wrap="square" rtlCol="0">
            <a:spAutoFit/>
          </a:bodyPr>
          <a:lstStyle/>
          <a:p>
            <a:pPr marL="146838" indent="-146838" algn="just" defTabSz="705493">
              <a:buFont typeface="Arial" panose="020B0604020202020204" pitchFamily="34" charset="0"/>
              <a:buChar char="•"/>
              <a:defRPr/>
            </a:pPr>
            <a:r>
              <a:rPr lang="en-ZA" sz="900" dirty="0">
                <a:solidFill>
                  <a:prstClr val="black"/>
                </a:solidFill>
              </a:rPr>
              <a:t>Develop a SCM requirement dashboards to improve visibility both within SITA and on the client side</a:t>
            </a:r>
            <a:endParaRPr lang="en-ZA" sz="900" dirty="0"/>
          </a:p>
          <a:p>
            <a:pPr marL="146838" indent="-146838" algn="just" defTabSz="705493">
              <a:buFont typeface="Arial" panose="020B0604020202020204" pitchFamily="34" charset="0"/>
              <a:buChar char="•"/>
              <a:defRPr/>
            </a:pPr>
            <a:r>
              <a:rPr lang="en-ZA" sz="900" dirty="0"/>
              <a:t>Workflow /Automation</a:t>
            </a:r>
          </a:p>
          <a:p>
            <a:pPr marL="146838" indent="-146838" algn="just" defTabSz="705493">
              <a:buFont typeface="Arial" panose="020B0604020202020204" pitchFamily="34" charset="0"/>
              <a:buChar char="•"/>
              <a:defRPr/>
            </a:pPr>
            <a:r>
              <a:rPr lang="en-ZA" sz="900" dirty="0"/>
              <a:t>Architecture (SharePoint, ITSM, gCommerce, Oracle integration)</a:t>
            </a:r>
          </a:p>
          <a:p>
            <a:pPr marL="146838" indent="-146838" algn="just" defTabSz="705493">
              <a:buFont typeface="Arial" panose="020B0604020202020204" pitchFamily="34" charset="0"/>
              <a:buChar char="•"/>
              <a:defRPr/>
            </a:pPr>
            <a:r>
              <a:rPr lang="en-ZA" sz="900" dirty="0"/>
              <a:t>Templates</a:t>
            </a:r>
          </a:p>
          <a:p>
            <a:pPr marL="146838" indent="-146838" algn="just" defTabSz="705493">
              <a:buFont typeface="Arial" panose="020B0604020202020204" pitchFamily="34" charset="0"/>
              <a:buChar char="•"/>
              <a:defRPr/>
            </a:pPr>
            <a:r>
              <a:rPr lang="en-ZA" sz="900" dirty="0"/>
              <a:t>Tracking and Reports</a:t>
            </a:r>
          </a:p>
          <a:p>
            <a:pPr marL="146838" indent="-146838" algn="just" defTabSz="705493">
              <a:buFont typeface="Arial" panose="020B0604020202020204" pitchFamily="34" charset="0"/>
              <a:buChar char="•"/>
              <a:defRPr/>
            </a:pPr>
            <a:r>
              <a:rPr lang="en-ZA" sz="900" dirty="0"/>
              <a:t>Standard submission / forms</a:t>
            </a:r>
          </a:p>
        </p:txBody>
      </p:sp>
      <p:sp>
        <p:nvSpPr>
          <p:cNvPr id="60" name="TextBox 59"/>
          <p:cNvSpPr txBox="1"/>
          <p:nvPr/>
        </p:nvSpPr>
        <p:spPr>
          <a:xfrm>
            <a:off x="6570629" y="2700231"/>
            <a:ext cx="1207588" cy="230832"/>
          </a:xfrm>
          <a:prstGeom prst="rect">
            <a:avLst/>
          </a:prstGeom>
          <a:noFill/>
        </p:spPr>
        <p:txBody>
          <a:bodyPr wrap="square" rtlCol="0">
            <a:spAutoFit/>
          </a:bodyPr>
          <a:lstStyle/>
          <a:p>
            <a:pPr marL="146838" indent="-146838" defTabSz="705493">
              <a:buClr>
                <a:srgbClr val="000066"/>
              </a:buClr>
              <a:buFont typeface="Arial" panose="020B0604020202020204" pitchFamily="34" charset="0"/>
              <a:buChar char="•"/>
            </a:pPr>
            <a:r>
              <a:rPr lang="en-ZA" sz="900" dirty="0">
                <a:solidFill>
                  <a:schemeClr val="dk1"/>
                </a:solidFill>
              </a:rPr>
              <a:t>SCM</a:t>
            </a:r>
          </a:p>
        </p:txBody>
      </p:sp>
      <p:sp>
        <p:nvSpPr>
          <p:cNvPr id="61" name="Pentagon 60"/>
          <p:cNvSpPr/>
          <p:nvPr/>
        </p:nvSpPr>
        <p:spPr>
          <a:xfrm>
            <a:off x="1167283" y="3650205"/>
            <a:ext cx="1800200" cy="753313"/>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defTabSz="705493">
              <a:defRPr/>
            </a:pPr>
            <a:r>
              <a:rPr lang="en-ZA" sz="1000" b="1" dirty="0"/>
              <a:t>Framework Agreements </a:t>
            </a:r>
          </a:p>
        </p:txBody>
      </p:sp>
      <p:sp>
        <p:nvSpPr>
          <p:cNvPr id="63" name="TextBox 62"/>
          <p:cNvSpPr txBox="1"/>
          <p:nvPr/>
        </p:nvSpPr>
        <p:spPr>
          <a:xfrm>
            <a:off x="2948807" y="3598238"/>
            <a:ext cx="3482249" cy="1341457"/>
          </a:xfrm>
          <a:prstGeom prst="rect">
            <a:avLst/>
          </a:prstGeom>
          <a:noFill/>
        </p:spPr>
        <p:txBody>
          <a:bodyPr wrap="square" rtlCol="0">
            <a:spAutoFit/>
          </a:bodyPr>
          <a:lstStyle/>
          <a:p>
            <a:pPr marL="142869" indent="-142869">
              <a:buFont typeface="Arial" panose="020B0604020202020204" pitchFamily="34" charset="0"/>
              <a:buChar char="•"/>
            </a:pPr>
            <a:r>
              <a:rPr lang="en-US" sz="900" dirty="0"/>
              <a:t>Redefine processes and engagement models and i</a:t>
            </a:r>
            <a:r>
              <a:rPr lang="en-US" sz="900" dirty="0">
                <a:solidFill>
                  <a:prstClr val="black"/>
                </a:solidFill>
              </a:rPr>
              <a:t>mplement change management for each framework agreement with all relevant stakeholders </a:t>
            </a:r>
          </a:p>
          <a:p>
            <a:pPr marL="142869" indent="-142869">
              <a:buFont typeface="Arial" panose="020B0604020202020204" pitchFamily="34" charset="0"/>
              <a:buChar char="•"/>
            </a:pPr>
            <a:r>
              <a:rPr lang="en-ZA" sz="900" dirty="0">
                <a:solidFill>
                  <a:prstClr val="black"/>
                </a:solidFill>
              </a:rPr>
              <a:t>Standardize the offering of the Framework Agreements </a:t>
            </a:r>
          </a:p>
          <a:p>
            <a:pPr marL="142869" indent="-142869">
              <a:buFont typeface="Arial" panose="020B0604020202020204" pitchFamily="34" charset="0"/>
              <a:buChar char="•"/>
            </a:pPr>
            <a:r>
              <a:rPr lang="en-ZA" sz="900" dirty="0">
                <a:solidFill>
                  <a:prstClr val="black"/>
                </a:solidFill>
              </a:rPr>
              <a:t>Develop a process  on when to use the MOU/MOA and Framework Agreement </a:t>
            </a:r>
          </a:p>
          <a:p>
            <a:pPr marL="142869" indent="-142869">
              <a:buFont typeface="Arial" panose="020B0604020202020204" pitchFamily="34" charset="0"/>
              <a:buChar char="•"/>
            </a:pPr>
            <a:endParaRPr lang="en-US" sz="900" dirty="0">
              <a:solidFill>
                <a:prstClr val="black"/>
              </a:solidFill>
            </a:endParaRPr>
          </a:p>
          <a:p>
            <a:pPr marL="142869" indent="-142869">
              <a:buFont typeface="Arial" panose="020B0604020202020204" pitchFamily="34" charset="0"/>
              <a:buChar char="•"/>
            </a:pPr>
            <a:endParaRPr lang="en-US" sz="900" dirty="0"/>
          </a:p>
          <a:p>
            <a:pPr marL="146838" indent="-146838" defTabSz="705493">
              <a:buFont typeface="Arial" panose="020B0604020202020204" pitchFamily="34" charset="0"/>
              <a:buChar char="•"/>
              <a:defRPr/>
            </a:pPr>
            <a:endParaRPr lang="en-ZA" sz="1000" dirty="0"/>
          </a:p>
        </p:txBody>
      </p:sp>
      <p:sp>
        <p:nvSpPr>
          <p:cNvPr id="64" name="TextBox 63"/>
          <p:cNvSpPr txBox="1"/>
          <p:nvPr/>
        </p:nvSpPr>
        <p:spPr>
          <a:xfrm>
            <a:off x="7919512" y="3819647"/>
            <a:ext cx="881456" cy="230832"/>
          </a:xfrm>
          <a:prstGeom prst="rect">
            <a:avLst/>
          </a:prstGeom>
          <a:noFill/>
        </p:spPr>
        <p:txBody>
          <a:bodyPr wrap="square" rtlCol="0">
            <a:spAutoFit/>
          </a:bodyPr>
          <a:lstStyle/>
          <a:p>
            <a:r>
              <a:rPr lang="en-ZA" sz="900" dirty="0"/>
              <a:t>March 2020</a:t>
            </a:r>
          </a:p>
        </p:txBody>
      </p:sp>
      <p:cxnSp>
        <p:nvCxnSpPr>
          <p:cNvPr id="65" name="Straight Connector 64"/>
          <p:cNvCxnSpPr/>
          <p:nvPr/>
        </p:nvCxnSpPr>
        <p:spPr>
          <a:xfrm>
            <a:off x="7824255" y="3643351"/>
            <a:ext cx="86441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548947" y="3644747"/>
            <a:ext cx="1157419"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548947" y="3678582"/>
            <a:ext cx="1302321" cy="646331"/>
          </a:xfrm>
          <a:prstGeom prst="rect">
            <a:avLst/>
          </a:prstGeom>
          <a:noFill/>
        </p:spPr>
        <p:txBody>
          <a:bodyPr wrap="square" rtlCol="0">
            <a:spAutoFit/>
          </a:bodyPr>
          <a:lstStyle/>
          <a:p>
            <a:pPr marL="146838" indent="-146838" defTabSz="705493">
              <a:buClr>
                <a:srgbClr val="000066"/>
              </a:buClr>
              <a:buFont typeface="Arial" panose="020B0604020202020204" pitchFamily="34" charset="0"/>
              <a:buChar char="•"/>
            </a:pPr>
            <a:r>
              <a:rPr lang="en-ZA" sz="900" dirty="0">
                <a:solidFill>
                  <a:schemeClr val="dk1"/>
                </a:solidFill>
              </a:rPr>
              <a:t>SCM</a:t>
            </a:r>
          </a:p>
          <a:p>
            <a:pPr marL="146838" indent="-146838" defTabSz="705493">
              <a:buClr>
                <a:srgbClr val="000066"/>
              </a:buClr>
              <a:buFont typeface="Arial" panose="020B0604020202020204" pitchFamily="34" charset="0"/>
              <a:buChar char="•"/>
            </a:pPr>
            <a:r>
              <a:rPr lang="en-ZA" sz="900" dirty="0" smtClean="0">
                <a:solidFill>
                  <a:schemeClr val="dk1"/>
                </a:solidFill>
              </a:rPr>
              <a:t>Chief Digital Officer (CDO)</a:t>
            </a:r>
            <a:endParaRPr lang="en-ZA" sz="900" dirty="0">
              <a:solidFill>
                <a:schemeClr val="dk1"/>
              </a:solidFill>
            </a:endParaRPr>
          </a:p>
          <a:p>
            <a:pPr marL="146838" indent="-146838" defTabSz="705493">
              <a:buClr>
                <a:srgbClr val="000066"/>
              </a:buClr>
              <a:buFont typeface="Arial" panose="020B0604020202020204" pitchFamily="34" charset="0"/>
              <a:buChar char="•"/>
            </a:pPr>
            <a:r>
              <a:rPr lang="en-ZA" sz="900" dirty="0" smtClean="0">
                <a:solidFill>
                  <a:schemeClr val="dk1"/>
                </a:solidFill>
              </a:rPr>
              <a:t>LoB</a:t>
            </a:r>
            <a:endParaRPr lang="en-ZA" sz="900" dirty="0">
              <a:solidFill>
                <a:schemeClr val="dk1"/>
              </a:solidFill>
            </a:endParaRPr>
          </a:p>
        </p:txBody>
      </p:sp>
      <p:sp>
        <p:nvSpPr>
          <p:cNvPr id="68" name="Pentagon 67"/>
          <p:cNvSpPr/>
          <p:nvPr/>
        </p:nvSpPr>
        <p:spPr>
          <a:xfrm>
            <a:off x="1160296" y="4492900"/>
            <a:ext cx="1800200" cy="763878"/>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defTabSz="705493">
              <a:defRPr/>
            </a:pPr>
            <a:r>
              <a:rPr lang="en-ZA" sz="1000" b="1" dirty="0"/>
              <a:t>SCM Org design and development</a:t>
            </a:r>
          </a:p>
        </p:txBody>
      </p:sp>
      <p:cxnSp>
        <p:nvCxnSpPr>
          <p:cNvPr id="69" name="Straight Connector 68"/>
          <p:cNvCxnSpPr/>
          <p:nvPr/>
        </p:nvCxnSpPr>
        <p:spPr>
          <a:xfrm>
            <a:off x="6561469" y="4465591"/>
            <a:ext cx="1157419"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976376" y="4531231"/>
            <a:ext cx="3477980" cy="784830"/>
          </a:xfrm>
          <a:prstGeom prst="rect">
            <a:avLst/>
          </a:prstGeom>
          <a:noFill/>
        </p:spPr>
        <p:txBody>
          <a:bodyPr wrap="square" rtlCol="0">
            <a:spAutoFit/>
          </a:bodyPr>
          <a:lstStyle/>
          <a:p>
            <a:pPr marL="142869" indent="-142869" algn="just">
              <a:buClr>
                <a:srgbClr val="000066"/>
              </a:buClr>
              <a:buFont typeface="Arial" panose="020B0604020202020204" pitchFamily="34" charset="0"/>
              <a:buChar char="•"/>
            </a:pPr>
            <a:r>
              <a:rPr lang="en-ZA" sz="900" dirty="0"/>
              <a:t>Structure</a:t>
            </a:r>
          </a:p>
          <a:p>
            <a:pPr marL="142869" indent="-142869" algn="just">
              <a:buClr>
                <a:srgbClr val="000066"/>
              </a:buClr>
              <a:buFont typeface="Arial" panose="020B0604020202020204" pitchFamily="34" charset="0"/>
              <a:buChar char="•"/>
            </a:pPr>
            <a:r>
              <a:rPr lang="en-ZA" sz="900" dirty="0"/>
              <a:t>Job profiles</a:t>
            </a:r>
          </a:p>
          <a:p>
            <a:pPr marL="142869" indent="-142869" algn="just">
              <a:buClr>
                <a:srgbClr val="000066"/>
              </a:buClr>
              <a:buFont typeface="Arial" panose="020B0604020202020204" pitchFamily="34" charset="0"/>
              <a:buChar char="•"/>
            </a:pPr>
            <a:r>
              <a:rPr lang="en-ZA" sz="900" dirty="0"/>
              <a:t>Training</a:t>
            </a:r>
          </a:p>
          <a:p>
            <a:pPr marL="142869" indent="-142869" algn="just">
              <a:buClr>
                <a:srgbClr val="000066"/>
              </a:buClr>
              <a:buFont typeface="Arial" panose="020B0604020202020204" pitchFamily="34" charset="0"/>
              <a:buChar char="•"/>
            </a:pPr>
            <a:r>
              <a:rPr lang="en-ZA" sz="900" dirty="0"/>
              <a:t>Change management</a:t>
            </a:r>
          </a:p>
          <a:p>
            <a:pPr marL="142869" indent="-142869" algn="just">
              <a:buClr>
                <a:srgbClr val="000066"/>
              </a:buClr>
              <a:buFont typeface="Arial" panose="020B0604020202020204" pitchFamily="34" charset="0"/>
              <a:buChar char="•"/>
            </a:pPr>
            <a:r>
              <a:rPr lang="en-ZA" sz="900" dirty="0"/>
              <a:t>Processes (ARIS)</a:t>
            </a:r>
          </a:p>
        </p:txBody>
      </p:sp>
      <p:sp>
        <p:nvSpPr>
          <p:cNvPr id="71" name="TextBox 70"/>
          <p:cNvSpPr txBox="1"/>
          <p:nvPr/>
        </p:nvSpPr>
        <p:spPr>
          <a:xfrm>
            <a:off x="6552340" y="4543881"/>
            <a:ext cx="1047930" cy="507831"/>
          </a:xfrm>
          <a:prstGeom prst="rect">
            <a:avLst/>
          </a:prstGeom>
          <a:noFill/>
        </p:spPr>
        <p:txBody>
          <a:bodyPr wrap="square" rtlCol="0">
            <a:spAutoFit/>
          </a:bodyPr>
          <a:lstStyle/>
          <a:p>
            <a:pPr marL="146838" indent="-146838" defTabSz="705493">
              <a:buClr>
                <a:srgbClr val="000066"/>
              </a:buClr>
              <a:buFont typeface="Arial" panose="020B0604020202020204" pitchFamily="34" charset="0"/>
              <a:buChar char="•"/>
            </a:pPr>
            <a:r>
              <a:rPr lang="en-ZA" sz="900" dirty="0">
                <a:solidFill>
                  <a:schemeClr val="dk1"/>
                </a:solidFill>
              </a:rPr>
              <a:t>SCM</a:t>
            </a:r>
          </a:p>
          <a:p>
            <a:pPr marL="146838" indent="-146838" defTabSz="705493">
              <a:buClr>
                <a:srgbClr val="000066"/>
              </a:buClr>
              <a:buFont typeface="Arial" panose="020B0604020202020204" pitchFamily="34" charset="0"/>
              <a:buChar char="•"/>
            </a:pPr>
            <a:r>
              <a:rPr lang="en-ZA" sz="900" dirty="0">
                <a:solidFill>
                  <a:schemeClr val="dk1"/>
                </a:solidFill>
              </a:rPr>
              <a:t>HCM</a:t>
            </a:r>
          </a:p>
          <a:p>
            <a:pPr defTabSz="705493"/>
            <a:endParaRPr lang="en-ZA" sz="900" dirty="0">
              <a:solidFill>
                <a:schemeClr val="dk1"/>
              </a:solidFill>
            </a:endParaRPr>
          </a:p>
        </p:txBody>
      </p:sp>
      <p:sp>
        <p:nvSpPr>
          <p:cNvPr id="72" name="TextBox 71"/>
          <p:cNvSpPr txBox="1"/>
          <p:nvPr/>
        </p:nvSpPr>
        <p:spPr>
          <a:xfrm>
            <a:off x="7942366" y="4551375"/>
            <a:ext cx="725165" cy="369332"/>
          </a:xfrm>
          <a:prstGeom prst="rect">
            <a:avLst/>
          </a:prstGeom>
          <a:noFill/>
        </p:spPr>
        <p:txBody>
          <a:bodyPr wrap="square" rtlCol="0">
            <a:spAutoFit/>
          </a:bodyPr>
          <a:lstStyle/>
          <a:p>
            <a:r>
              <a:rPr lang="en-ZA" sz="900" dirty="0"/>
              <a:t>March 2020</a:t>
            </a:r>
          </a:p>
        </p:txBody>
      </p:sp>
      <p:cxnSp>
        <p:nvCxnSpPr>
          <p:cNvPr id="73" name="Straight Connector 72"/>
          <p:cNvCxnSpPr/>
          <p:nvPr/>
        </p:nvCxnSpPr>
        <p:spPr>
          <a:xfrm>
            <a:off x="7803113" y="4457633"/>
            <a:ext cx="86441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999081" y="762857"/>
            <a:ext cx="3455276" cy="784830"/>
          </a:xfrm>
          <a:prstGeom prst="rect">
            <a:avLst/>
          </a:prstGeom>
          <a:noFill/>
        </p:spPr>
        <p:txBody>
          <a:bodyPr wrap="square" rtlCol="0">
            <a:spAutoFit/>
          </a:bodyPr>
          <a:lstStyle/>
          <a:p>
            <a:pPr marL="142869" indent="-142869">
              <a:buFont typeface="Arial" panose="020B0604020202020204" pitchFamily="34" charset="0"/>
              <a:buChar char="•"/>
            </a:pPr>
            <a:r>
              <a:rPr lang="en-US" sz="900" dirty="0"/>
              <a:t>Group transactions per clients and identify common transactions</a:t>
            </a:r>
          </a:p>
          <a:p>
            <a:pPr marL="142869" indent="-142869">
              <a:buFont typeface="Arial" panose="020B0604020202020204" pitchFamily="34" charset="0"/>
              <a:buChar char="•"/>
            </a:pPr>
            <a:r>
              <a:rPr lang="en-US" sz="900" dirty="0"/>
              <a:t>Engage with the clients on the list of their transactions and do further prioritization</a:t>
            </a:r>
          </a:p>
          <a:p>
            <a:pPr marL="142869" indent="-142869">
              <a:buFont typeface="Arial" panose="020B0604020202020204" pitchFamily="34" charset="0"/>
              <a:buChar char="•"/>
            </a:pPr>
            <a:r>
              <a:rPr lang="en-ZA" sz="900" dirty="0"/>
              <a:t>Prioritise transaction relating to the achievement of the APP</a:t>
            </a:r>
            <a:endParaRPr lang="en-US" sz="900" dirty="0"/>
          </a:p>
          <a:p>
            <a:pPr marL="142869" indent="-142869">
              <a:buFont typeface="Arial" panose="020B0604020202020204" pitchFamily="34" charset="0"/>
              <a:buChar char="•"/>
            </a:pPr>
            <a:r>
              <a:rPr lang="en-ZA" sz="900" dirty="0"/>
              <a:t>Monitor, track and communicate delivery on all transactions</a:t>
            </a:r>
            <a:endParaRPr lang="en-US" sz="900" dirty="0"/>
          </a:p>
        </p:txBody>
      </p:sp>
      <p:cxnSp>
        <p:nvCxnSpPr>
          <p:cNvPr id="76" name="Straight Connector 75"/>
          <p:cNvCxnSpPr/>
          <p:nvPr/>
        </p:nvCxnSpPr>
        <p:spPr>
          <a:xfrm>
            <a:off x="3060684" y="3645552"/>
            <a:ext cx="333206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060684" y="1502604"/>
            <a:ext cx="333206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029069" y="2647030"/>
            <a:ext cx="333206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31278" y="4471071"/>
            <a:ext cx="333206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493326" y="421149"/>
            <a:ext cx="913520" cy="323165"/>
          </a:xfrm>
          <a:prstGeom prst="rect">
            <a:avLst/>
          </a:prstGeom>
          <a:noFill/>
        </p:spPr>
        <p:txBody>
          <a:bodyPr wrap="none" rtlCol="0">
            <a:spAutoFit/>
          </a:bodyPr>
          <a:lstStyle/>
          <a:p>
            <a:r>
              <a:rPr lang="en-ZA" sz="1500" b="1" dirty="0">
                <a:solidFill>
                  <a:srgbClr val="000066"/>
                </a:solidFill>
              </a:rPr>
              <a:t>Initiatives</a:t>
            </a:r>
            <a:endParaRPr lang="en-US" sz="1500" b="1" dirty="0">
              <a:solidFill>
                <a:srgbClr val="000066"/>
              </a:solidFill>
            </a:endParaRPr>
          </a:p>
        </p:txBody>
      </p:sp>
      <p:sp>
        <p:nvSpPr>
          <p:cNvPr id="80" name="TextBox 79"/>
          <p:cNvSpPr txBox="1"/>
          <p:nvPr/>
        </p:nvSpPr>
        <p:spPr>
          <a:xfrm>
            <a:off x="7965653" y="961630"/>
            <a:ext cx="881456" cy="230832"/>
          </a:xfrm>
          <a:prstGeom prst="rect">
            <a:avLst/>
          </a:prstGeom>
          <a:noFill/>
        </p:spPr>
        <p:txBody>
          <a:bodyPr wrap="square" rtlCol="0">
            <a:spAutoFit/>
          </a:bodyPr>
          <a:lstStyle/>
          <a:p>
            <a:r>
              <a:rPr lang="en-ZA" sz="900" dirty="0"/>
              <a:t>March 2020</a:t>
            </a:r>
          </a:p>
        </p:txBody>
      </p:sp>
      <p:sp>
        <p:nvSpPr>
          <p:cNvPr id="81" name="TextBox 80"/>
          <p:cNvSpPr txBox="1"/>
          <p:nvPr/>
        </p:nvSpPr>
        <p:spPr>
          <a:xfrm>
            <a:off x="7937868" y="2740771"/>
            <a:ext cx="881456" cy="230832"/>
          </a:xfrm>
          <a:prstGeom prst="rect">
            <a:avLst/>
          </a:prstGeom>
          <a:noFill/>
        </p:spPr>
        <p:txBody>
          <a:bodyPr wrap="square" rtlCol="0">
            <a:spAutoFit/>
          </a:bodyPr>
          <a:lstStyle/>
          <a:p>
            <a:r>
              <a:rPr lang="en-ZA" sz="900" dirty="0"/>
              <a:t>March 2020</a:t>
            </a:r>
          </a:p>
        </p:txBody>
      </p:sp>
    </p:spTree>
    <p:extLst>
      <p:ext uri="{BB962C8B-B14F-4D97-AF65-F5344CB8AC3E}">
        <p14:creationId xmlns:p14="http://schemas.microsoft.com/office/powerpoint/2010/main" xmlns="" val="31107344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txBox="1"/>
          <p:nvPr/>
        </p:nvSpPr>
        <p:spPr>
          <a:xfrm>
            <a:off x="2026105" y="1191341"/>
            <a:ext cx="3545079" cy="415498"/>
          </a:xfrm>
          <a:prstGeom prst="rect">
            <a:avLst/>
          </a:prstGeom>
        </p:spPr>
        <p:txBody>
          <a:bodyPr vert="horz" wrap="square" lIns="0" tIns="0" rIns="0" bIns="0" rtlCol="0">
            <a:spAutoFit/>
          </a:bodyPr>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004185"/>
              </a:buClr>
              <a:defRPr/>
            </a:pPr>
            <a:endParaRPr lang="en-ZA" sz="900" kern="0" dirty="0">
              <a:solidFill>
                <a:srgbClr val="000000"/>
              </a:solidFill>
              <a:latin typeface="Century Gothic" panose="020B0502020202020204" pitchFamily="34" charset="0"/>
              <a:ea typeface="ＭＳ Ｐゴシック"/>
            </a:endParaRPr>
          </a:p>
          <a:p>
            <a:pPr lvl="1" fontAlgn="base">
              <a:spcBef>
                <a:spcPct val="0"/>
              </a:spcBef>
              <a:spcAft>
                <a:spcPct val="0"/>
              </a:spcAft>
              <a:buClr>
                <a:srgbClr val="004185"/>
              </a:buClr>
              <a:defRPr/>
            </a:pPr>
            <a:endParaRPr lang="en-ZA" sz="900" kern="0" dirty="0">
              <a:solidFill>
                <a:srgbClr val="000000"/>
              </a:solidFill>
              <a:latin typeface="Century Gothic" panose="020B0502020202020204" pitchFamily="34" charset="0"/>
              <a:ea typeface="ＭＳ Ｐゴシック"/>
            </a:endParaRPr>
          </a:p>
          <a:p>
            <a:pPr lvl="1" fontAlgn="base">
              <a:spcBef>
                <a:spcPct val="0"/>
              </a:spcBef>
              <a:spcAft>
                <a:spcPct val="0"/>
              </a:spcAft>
              <a:buClr>
                <a:srgbClr val="004185"/>
              </a:buClr>
              <a:defRPr/>
            </a:pPr>
            <a:endParaRPr lang="en-US" sz="900" kern="0" dirty="0">
              <a:solidFill>
                <a:srgbClr val="000000"/>
              </a:solidFill>
              <a:latin typeface="Century Gothic" panose="020B0502020202020204" pitchFamily="34" charset="0"/>
              <a:ea typeface="ＭＳ Ｐゴシック"/>
            </a:endParaRPr>
          </a:p>
        </p:txBody>
      </p:sp>
      <p:grpSp>
        <p:nvGrpSpPr>
          <p:cNvPr id="21" name="Group 20"/>
          <p:cNvGrpSpPr/>
          <p:nvPr/>
        </p:nvGrpSpPr>
        <p:grpSpPr>
          <a:xfrm>
            <a:off x="72303" y="1777380"/>
            <a:ext cx="1695329" cy="2304256"/>
            <a:chOff x="80553" y="2485941"/>
            <a:chExt cx="1834034" cy="2226978"/>
          </a:xfrm>
        </p:grpSpPr>
        <p:sp>
          <p:nvSpPr>
            <p:cNvPr id="7" name="Rectangle 3"/>
            <p:cNvSpPr txBox="1">
              <a:spLocks/>
            </p:cNvSpPr>
            <p:nvPr/>
          </p:nvSpPr>
          <p:spPr>
            <a:xfrm>
              <a:off x="381063" y="2485941"/>
              <a:ext cx="1061025" cy="25853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4185"/>
                </a:buClr>
                <a:defRPr/>
              </a:pPr>
              <a:r>
                <a:rPr lang="en-US" sz="1400" b="1" dirty="0">
                  <a:solidFill>
                    <a:srgbClr val="0E1B8D"/>
                  </a:solidFill>
                  <a:latin typeface="+mj-lt"/>
                  <a:ea typeface="+mj-ea"/>
                  <a:cs typeface="Segoe UI Semibold" panose="020B0702040204020203" pitchFamily="34" charset="0"/>
                </a:rPr>
                <a:t>FOCUS AREAS</a:t>
              </a:r>
            </a:p>
          </p:txBody>
        </p:sp>
        <p:sp>
          <p:nvSpPr>
            <p:cNvPr id="22" name="Rectangle 3"/>
            <p:cNvSpPr txBox="1">
              <a:spLocks/>
            </p:cNvSpPr>
            <p:nvPr/>
          </p:nvSpPr>
          <p:spPr>
            <a:xfrm>
              <a:off x="80553" y="3069392"/>
              <a:ext cx="1834034" cy="1643527"/>
            </a:xfrm>
            <a:prstGeom prst="rect">
              <a:avLst/>
            </a:prstGeom>
            <a:solidFill>
              <a:srgbClr val="002060"/>
            </a:solidFill>
            <a:ln w="9525">
              <a:noFill/>
              <a:miter lim="800000"/>
              <a:headEnd/>
              <a:tailEnd/>
            </a:ln>
            <a:effectLst/>
          </p:spPr>
          <p:txBody>
            <a:bodyPr vert="horz" wrap="square" lIns="68580" tIns="68580" rIns="68580" bIns="68580" numCol="1" anchor="ctr"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4185"/>
                </a:buClr>
                <a:defRPr/>
              </a:pPr>
              <a:endParaRPr lang="en-CA" sz="1000" b="1" kern="0" dirty="0">
                <a:solidFill>
                  <a:prstClr val="white"/>
                </a:solidFill>
                <a:latin typeface="Century Gothic" panose="020B0502020202020204" pitchFamily="34" charset="0"/>
                <a:ea typeface="ＭＳ Ｐゴシック"/>
              </a:endParaRPr>
            </a:p>
            <a:p>
              <a:pPr fontAlgn="base">
                <a:spcBef>
                  <a:spcPct val="0"/>
                </a:spcBef>
                <a:spcAft>
                  <a:spcPct val="0"/>
                </a:spcAft>
                <a:buClr>
                  <a:srgbClr val="004185"/>
                </a:buClr>
                <a:defRPr/>
              </a:pPr>
              <a:endParaRPr lang="en-CA" sz="1000" b="1" kern="0" dirty="0">
                <a:solidFill>
                  <a:prstClr val="white"/>
                </a:solidFill>
                <a:latin typeface="Century Gothic" panose="020B0502020202020204" pitchFamily="34" charset="0"/>
                <a:ea typeface="ＭＳ Ｐゴシック"/>
              </a:endParaRPr>
            </a:p>
            <a:p>
              <a:pPr fontAlgn="base">
                <a:spcBef>
                  <a:spcPct val="0"/>
                </a:spcBef>
                <a:spcAft>
                  <a:spcPct val="0"/>
                </a:spcAft>
                <a:buClr>
                  <a:srgbClr val="004185"/>
                </a:buClr>
                <a:defRPr/>
              </a:pPr>
              <a:endParaRPr lang="en-CA" sz="1000" b="1" kern="0" dirty="0">
                <a:solidFill>
                  <a:prstClr val="white"/>
                </a:solidFill>
                <a:latin typeface="Century Gothic" panose="020B0502020202020204" pitchFamily="34" charset="0"/>
                <a:ea typeface="ＭＳ Ｐゴシック"/>
              </a:endParaRPr>
            </a:p>
            <a:p>
              <a:pPr fontAlgn="base">
                <a:spcBef>
                  <a:spcPct val="0"/>
                </a:spcBef>
                <a:spcAft>
                  <a:spcPct val="0"/>
                </a:spcAft>
                <a:buClr>
                  <a:srgbClr val="004185"/>
                </a:buClr>
                <a:defRPr/>
              </a:pPr>
              <a:endParaRPr lang="en-CA" sz="1000" b="1" kern="0" dirty="0">
                <a:solidFill>
                  <a:prstClr val="white"/>
                </a:solidFill>
                <a:latin typeface="Century Gothic" panose="020B0502020202020204" pitchFamily="34" charset="0"/>
                <a:ea typeface="ＭＳ Ｐゴシック"/>
              </a:endParaRPr>
            </a:p>
            <a:p>
              <a:pPr fontAlgn="base">
                <a:spcBef>
                  <a:spcPct val="0"/>
                </a:spcBef>
                <a:spcAft>
                  <a:spcPct val="0"/>
                </a:spcAft>
                <a:buClr>
                  <a:srgbClr val="004185"/>
                </a:buClr>
                <a:defRPr/>
              </a:pPr>
              <a:endParaRPr lang="en-CA" sz="1000" b="1" kern="0" dirty="0">
                <a:solidFill>
                  <a:prstClr val="white"/>
                </a:solidFill>
                <a:latin typeface="Century Gothic" panose="020B0502020202020204" pitchFamily="34" charset="0"/>
                <a:ea typeface="ＭＳ Ｐゴシック"/>
              </a:endParaRPr>
            </a:p>
            <a:p>
              <a:pPr fontAlgn="base">
                <a:spcBef>
                  <a:spcPct val="0"/>
                </a:spcBef>
                <a:spcAft>
                  <a:spcPct val="0"/>
                </a:spcAft>
                <a:buClr>
                  <a:srgbClr val="004185"/>
                </a:buClr>
                <a:defRPr/>
              </a:pPr>
              <a:endParaRPr lang="en-CA" sz="1000" b="1" kern="0" dirty="0">
                <a:solidFill>
                  <a:prstClr val="white"/>
                </a:solidFill>
                <a:latin typeface="Century Gothic" panose="020B0502020202020204" pitchFamily="34" charset="0"/>
                <a:ea typeface="ＭＳ Ｐゴシック"/>
              </a:endParaRPr>
            </a:p>
            <a:p>
              <a:pPr fontAlgn="base">
                <a:spcBef>
                  <a:spcPct val="0"/>
                </a:spcBef>
                <a:spcAft>
                  <a:spcPct val="0"/>
                </a:spcAft>
                <a:buClr>
                  <a:srgbClr val="004185"/>
                </a:buClr>
                <a:defRPr/>
              </a:pPr>
              <a:endParaRPr lang="en-CA" sz="1000" b="1" kern="0" dirty="0">
                <a:solidFill>
                  <a:prstClr val="white"/>
                </a:solidFill>
                <a:latin typeface="Century Gothic" panose="020B0502020202020204" pitchFamily="34" charset="0"/>
                <a:ea typeface="ＭＳ Ｐゴシック"/>
              </a:endParaRPr>
            </a:p>
            <a:p>
              <a:pPr fontAlgn="base">
                <a:spcBef>
                  <a:spcPct val="0"/>
                </a:spcBef>
                <a:spcAft>
                  <a:spcPct val="0"/>
                </a:spcAft>
                <a:buClr>
                  <a:srgbClr val="004185"/>
                </a:buClr>
                <a:defRPr/>
              </a:pPr>
              <a:endParaRPr lang="en-CA" sz="1000" b="1" kern="0" dirty="0">
                <a:solidFill>
                  <a:prstClr val="white"/>
                </a:solidFill>
                <a:latin typeface="Century Gothic" panose="020B0502020202020204" pitchFamily="34" charset="0"/>
                <a:ea typeface="ＭＳ Ｐゴシック"/>
              </a:endParaRPr>
            </a:p>
          </p:txBody>
        </p:sp>
        <p:sp>
          <p:nvSpPr>
            <p:cNvPr id="2" name="TextBox 1"/>
            <p:cNvSpPr txBox="1"/>
            <p:nvPr/>
          </p:nvSpPr>
          <p:spPr>
            <a:xfrm>
              <a:off x="258457" y="4048122"/>
              <a:ext cx="1306239" cy="664797"/>
            </a:xfrm>
            <a:prstGeom prst="rect">
              <a:avLst/>
            </a:prstGeom>
            <a:noFill/>
          </p:spPr>
          <p:txBody>
            <a:bodyPr wrap="square" rtlCol="0">
              <a:spAutoFit/>
            </a:bodyPr>
            <a:lstStyle/>
            <a:p>
              <a:pPr algn="ctr"/>
              <a:r>
                <a:rPr lang="en-CA" sz="1000" b="1" kern="0" dirty="0">
                  <a:solidFill>
                    <a:prstClr val="white"/>
                  </a:solidFill>
                  <a:latin typeface="Century Gothic" panose="020B0502020202020204" pitchFamily="34" charset="0"/>
                  <a:ea typeface="ＭＳ Ｐゴシック"/>
                </a:rPr>
                <a:t>HUMAN CAPITAL MANAGEMENT</a:t>
              </a:r>
            </a:p>
            <a:p>
              <a:pPr algn="ctr"/>
              <a:endParaRPr lang="en-US" sz="1000" dirty="0"/>
            </a:p>
          </p:txBody>
        </p:sp>
      </p:grpSp>
      <p:sp>
        <p:nvSpPr>
          <p:cNvPr id="39" name="Title 1"/>
          <p:cNvSpPr>
            <a:spLocks noGrp="1"/>
          </p:cNvSpPr>
          <p:nvPr>
            <p:ph type="title"/>
          </p:nvPr>
        </p:nvSpPr>
        <p:spPr>
          <a:xfrm>
            <a:off x="350086" y="366873"/>
            <a:ext cx="9720000" cy="318121"/>
          </a:xfrm>
        </p:spPr>
        <p:txBody>
          <a:bodyPr wrap="square">
            <a:spAutoFit/>
          </a:bodyPr>
          <a:lstStyle/>
          <a:p>
            <a:pPr defTabSz="914400"/>
            <a:r>
              <a:rPr lang="en-ZA" sz="3200" baseline="30000" dirty="0">
                <a:solidFill>
                  <a:schemeClr val="tx2"/>
                </a:solidFill>
                <a:ea typeface="+mn-ea"/>
              </a:rPr>
              <a:t>Organisation Challenges and Solutions: HCM</a:t>
            </a:r>
            <a:endParaRPr lang="en-US" sz="3200" baseline="30000" dirty="0">
              <a:solidFill>
                <a:schemeClr val="tx2"/>
              </a:solidFill>
              <a:ea typeface="+mn-ea"/>
            </a:endParaRPr>
          </a:p>
        </p:txBody>
      </p:sp>
      <p:graphicFrame>
        <p:nvGraphicFramePr>
          <p:cNvPr id="20" name="Table 19"/>
          <p:cNvGraphicFramePr>
            <a:graphicFrameLocks noGrp="1"/>
          </p:cNvGraphicFramePr>
          <p:nvPr>
            <p:extLst>
              <p:ext uri="{D42A27DB-BD31-4B8C-83A1-F6EECF244321}">
                <p14:modId xmlns:p14="http://schemas.microsoft.com/office/powerpoint/2010/main" xmlns="" val="3749665061"/>
              </p:ext>
            </p:extLst>
          </p:nvPr>
        </p:nvGraphicFramePr>
        <p:xfrm>
          <a:off x="1767632" y="1705371"/>
          <a:ext cx="8258233" cy="2409056"/>
        </p:xfrm>
        <a:graphic>
          <a:graphicData uri="http://schemas.openxmlformats.org/drawingml/2006/table">
            <a:tbl>
              <a:tblPr firstRow="1" bandRow="1">
                <a:tableStyleId>{5940675A-B579-460E-94D1-54222C63F5DA}</a:tableStyleId>
              </a:tblPr>
              <a:tblGrid>
                <a:gridCol w="8258233">
                  <a:extLst>
                    <a:ext uri="{9D8B030D-6E8A-4147-A177-3AD203B41FA5}">
                      <a16:colId xmlns:a16="http://schemas.microsoft.com/office/drawing/2014/main" xmlns="" val="20000"/>
                    </a:ext>
                  </a:extLst>
                </a:gridCol>
              </a:tblGrid>
              <a:tr h="412616">
                <a:tc>
                  <a:txBody>
                    <a:bodyPr/>
                    <a:lstStyle/>
                    <a:p>
                      <a:pPr marL="0" marR="0" indent="0" algn="ctr" defTabSz="846625"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mn-lt"/>
                          <a:ea typeface="+mn-ea"/>
                          <a:cs typeface="Segoe UI Semibold" panose="020B0702040204020203" pitchFamily="34" charset="0"/>
                        </a:rPr>
                        <a:t>CHALLENGES</a:t>
                      </a:r>
                    </a:p>
                  </a:txBody>
                  <a:tcPr marL="101600" marR="101600" marT="38100" marB="38100">
                    <a:solidFill>
                      <a:srgbClr val="002060"/>
                    </a:solidFill>
                  </a:tcPr>
                </a:tc>
                <a:extLst>
                  <a:ext uri="{0D108BD9-81ED-4DB2-BD59-A6C34878D82A}">
                    <a16:rowId xmlns:a16="http://schemas.microsoft.com/office/drawing/2014/main" xmlns="" val="10000"/>
                  </a:ext>
                </a:extLst>
              </a:tr>
              <a:tr h="1901268">
                <a:tc>
                  <a:txBody>
                    <a:bodyPr/>
                    <a:lstStyle/>
                    <a:p>
                      <a:pPr marL="171450" marR="0" lvl="0" indent="-171450" algn="l" defTabSz="84662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400" kern="1200" dirty="0">
                          <a:solidFill>
                            <a:schemeClr val="tx1"/>
                          </a:solidFill>
                          <a:latin typeface="+mn-lt"/>
                          <a:ea typeface="+mn-ea"/>
                          <a:cs typeface="+mn-cs"/>
                        </a:rPr>
                        <a:t>Long recruitment turn-around times result in business capacity issues</a:t>
                      </a:r>
                    </a:p>
                    <a:p>
                      <a:pPr marL="171450" marR="0" lvl="0" indent="-171450" algn="l" defTabSz="84662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400" kern="1200" dirty="0">
                          <a:solidFill>
                            <a:schemeClr val="tx1"/>
                          </a:solidFill>
                          <a:latin typeface="+mn-lt"/>
                          <a:ea typeface="+mn-ea"/>
                          <a:cs typeface="+mn-cs"/>
                        </a:rPr>
                        <a:t>Employee satisfaction is low, many key positions are vacant and high number of acting people at Exco and HOD levels which creates instability</a:t>
                      </a:r>
                    </a:p>
                    <a:p>
                      <a:pPr marL="171450" marR="0" lvl="0" indent="-171450" algn="l" defTabSz="84662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400" kern="1200" dirty="0">
                          <a:solidFill>
                            <a:schemeClr val="tx1"/>
                          </a:solidFill>
                          <a:latin typeface="+mn-lt"/>
                          <a:ea typeface="+mn-ea"/>
                          <a:cs typeface="+mn-cs"/>
                        </a:rPr>
                        <a:t>Lack of performance driven culture enabled by leadership and real time, flexible performance management system</a:t>
                      </a:r>
                    </a:p>
                    <a:p>
                      <a:pPr marL="171450" marR="0" lvl="0" indent="-171450" algn="l" defTabSz="84662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400" kern="1200" dirty="0">
                          <a:solidFill>
                            <a:schemeClr val="tx1"/>
                          </a:solidFill>
                          <a:latin typeface="+mn-lt"/>
                          <a:ea typeface="+mn-ea"/>
                          <a:cs typeface="+mn-cs"/>
                        </a:rPr>
                        <a:t>WSP training not executed and therefore have negative impact on business performance</a:t>
                      </a:r>
                    </a:p>
                    <a:p>
                      <a:pPr marL="171450" marR="0" lvl="0" indent="-171450" algn="l" defTabSz="84662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400" kern="1200" dirty="0">
                          <a:solidFill>
                            <a:schemeClr val="tx1"/>
                          </a:solidFill>
                          <a:latin typeface="+mn-lt"/>
                          <a:ea typeface="+mn-ea"/>
                          <a:cs typeface="+mn-cs"/>
                        </a:rPr>
                        <a:t>Lack of guiding policy for succession and career pathing</a:t>
                      </a:r>
                    </a:p>
                    <a:p>
                      <a:pPr marL="171450" marR="0" lvl="0" indent="-171450" algn="l" defTabSz="84662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400" kern="1200" dirty="0">
                          <a:solidFill>
                            <a:schemeClr val="tx1"/>
                          </a:solidFill>
                          <a:latin typeface="+mn-lt"/>
                          <a:ea typeface="+mn-ea"/>
                          <a:cs typeface="+mn-cs"/>
                        </a:rPr>
                        <a:t>Lack of Competency Transfer from retiring to young generation </a:t>
                      </a:r>
                    </a:p>
                    <a:p>
                      <a:pPr marL="171450" marR="0" lvl="0" indent="-171450" algn="l" defTabSz="84662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400" kern="1200" dirty="0">
                          <a:solidFill>
                            <a:schemeClr val="tx1"/>
                          </a:solidFill>
                          <a:latin typeface="+mn-lt"/>
                          <a:ea typeface="+mn-ea"/>
                          <a:cs typeface="+mn-cs"/>
                        </a:rPr>
                        <a:t>Knowledge Management platforms not in place</a:t>
                      </a:r>
                    </a:p>
                  </a:txBody>
                  <a:tcPr marL="101600" marR="101600" marT="38100" marB="3810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7719877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3199" y="-24063"/>
            <a:ext cx="10109200" cy="533400"/>
          </a:xfrm>
        </p:spPr>
        <p:txBody>
          <a:bodyPr/>
          <a:lstStyle/>
          <a:p>
            <a:pPr marL="360045" lvl="0" indent="-360045" defTabSz="914400">
              <a:lnSpc>
                <a:spcPct val="150000"/>
              </a:lnSpc>
              <a:spcBef>
                <a:spcPts val="0"/>
              </a:spcBef>
            </a:pPr>
            <a:r>
              <a:rPr lang="en-ZA" sz="1800" dirty="0"/>
              <a:t>Talent Management overhaul</a:t>
            </a:r>
            <a:endParaRPr lang="en-US" sz="1800" dirty="0"/>
          </a:p>
        </p:txBody>
      </p:sp>
      <p:sp>
        <p:nvSpPr>
          <p:cNvPr id="8" name="Rounded Rectangle 7"/>
          <p:cNvSpPr/>
          <p:nvPr/>
        </p:nvSpPr>
        <p:spPr>
          <a:xfrm>
            <a:off x="203199" y="495301"/>
            <a:ext cx="9447593" cy="10281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31800" y="477986"/>
            <a:ext cx="8904556" cy="1200329"/>
          </a:xfrm>
          <a:prstGeom prst="rect">
            <a:avLst/>
          </a:prstGeom>
          <a:noFill/>
        </p:spPr>
        <p:txBody>
          <a:bodyPr wrap="square" rtlCol="0">
            <a:spAutoFit/>
          </a:bodyPr>
          <a:lstStyle/>
          <a:p>
            <a:r>
              <a:rPr lang="en-US" sz="1600" b="1" dirty="0">
                <a:solidFill>
                  <a:srgbClr val="002060"/>
                </a:solidFill>
                <a:ea typeface="Calibri" panose="020F0502020204030204" pitchFamily="34" charset="0"/>
                <a:cs typeface="Times New Roman" panose="02020603050405020304" pitchFamily="18" charset="0"/>
              </a:rPr>
              <a:t>SITA Talent Management overhaul to be able to deliver on </a:t>
            </a:r>
            <a:r>
              <a:rPr lang="en-ZA" b="1" dirty="0">
                <a:solidFill>
                  <a:srgbClr val="002060"/>
                </a:solidFill>
                <a:ea typeface="Calibri" panose="020F0502020204030204" pitchFamily="34" charset="0"/>
                <a:cs typeface="Times New Roman" panose="02020603050405020304" pitchFamily="18" charset="0"/>
              </a:rPr>
              <a:t>2019-2024 Human Capital Management (HCM) strategy </a:t>
            </a:r>
            <a:r>
              <a:rPr lang="en-ZA" dirty="0">
                <a:solidFill>
                  <a:srgbClr val="002060"/>
                </a:solidFill>
                <a:ea typeface="Calibri" panose="020F0502020204030204" pitchFamily="34" charset="0"/>
                <a:cs typeface="Times New Roman" panose="02020603050405020304" pitchFamily="18" charset="0"/>
              </a:rPr>
              <a:t>which</a:t>
            </a:r>
            <a:r>
              <a:rPr lang="en-ZA" b="1" dirty="0">
                <a:solidFill>
                  <a:srgbClr val="002060"/>
                </a:solidFill>
                <a:ea typeface="Calibri" panose="020F0502020204030204" pitchFamily="34" charset="0"/>
                <a:cs typeface="Times New Roman" panose="02020603050405020304" pitchFamily="18" charset="0"/>
              </a:rPr>
              <a:t> </a:t>
            </a:r>
            <a:r>
              <a:rPr lang="en-ZA" sz="1600" dirty="0">
                <a:solidFill>
                  <a:srgbClr val="002060"/>
                </a:solidFill>
                <a:ea typeface="Calibri" panose="020F0502020204030204" pitchFamily="34" charset="0"/>
                <a:cs typeface="Times New Roman" panose="02020603050405020304" pitchFamily="18" charset="0"/>
              </a:rPr>
              <a:t>aims to ensure </a:t>
            </a:r>
            <a:r>
              <a:rPr lang="en-GB" sz="1600" dirty="0">
                <a:solidFill>
                  <a:srgbClr val="002060"/>
                </a:solidFill>
                <a:ea typeface="Calibri" panose="020F0502020204030204" pitchFamily="34" charset="0"/>
                <a:cs typeface="Times New Roman" panose="02020603050405020304" pitchFamily="18" charset="0"/>
              </a:rPr>
              <a:t>the </a:t>
            </a:r>
            <a:r>
              <a:rPr lang="en-GB" b="1" dirty="0">
                <a:solidFill>
                  <a:srgbClr val="002060"/>
                </a:solidFill>
                <a:ea typeface="Calibri" panose="020F0502020204030204" pitchFamily="34" charset="0"/>
                <a:cs typeface="Times New Roman" panose="02020603050405020304" pitchFamily="18" charset="0"/>
              </a:rPr>
              <a:t>operationalisation</a:t>
            </a:r>
            <a:r>
              <a:rPr lang="en-GB" sz="1600" dirty="0">
                <a:solidFill>
                  <a:srgbClr val="002060"/>
                </a:solidFill>
                <a:ea typeface="Calibri" panose="020F0502020204030204" pitchFamily="34" charset="0"/>
                <a:cs typeface="Times New Roman" panose="02020603050405020304" pitchFamily="18" charset="0"/>
              </a:rPr>
              <a:t> of the overall </a:t>
            </a:r>
            <a:r>
              <a:rPr lang="en-GB" b="1" dirty="0">
                <a:solidFill>
                  <a:srgbClr val="002060"/>
                </a:solidFill>
                <a:ea typeface="Calibri" panose="020F0502020204030204" pitchFamily="34" charset="0"/>
                <a:cs typeface="Times New Roman" panose="02020603050405020304" pitchFamily="18" charset="0"/>
              </a:rPr>
              <a:t>SITA strategy </a:t>
            </a:r>
            <a:r>
              <a:rPr lang="en-GB" sz="1600" dirty="0">
                <a:solidFill>
                  <a:srgbClr val="002060"/>
                </a:solidFill>
                <a:ea typeface="Calibri" panose="020F0502020204030204" pitchFamily="34" charset="0"/>
                <a:cs typeface="Times New Roman" panose="02020603050405020304" pitchFamily="18" charset="0"/>
              </a:rPr>
              <a:t>by </a:t>
            </a:r>
            <a:r>
              <a:rPr lang="en-GB" b="1" dirty="0">
                <a:solidFill>
                  <a:srgbClr val="002060"/>
                </a:solidFill>
                <a:ea typeface="Calibri" panose="020F0502020204030204" pitchFamily="34" charset="0"/>
                <a:cs typeface="Times New Roman" panose="02020603050405020304" pitchFamily="18" charset="0"/>
              </a:rPr>
              <a:t>building capacity </a:t>
            </a:r>
            <a:r>
              <a:rPr lang="en-GB" sz="1600" dirty="0">
                <a:solidFill>
                  <a:srgbClr val="002060"/>
                </a:solidFill>
                <a:ea typeface="Calibri" panose="020F0502020204030204" pitchFamily="34" charset="0"/>
                <a:cs typeface="Times New Roman" panose="02020603050405020304" pitchFamily="18" charset="0"/>
              </a:rPr>
              <a:t>to better execute the organisational mandate.</a:t>
            </a:r>
            <a:endParaRPr lang="en-US" sz="1600" dirty="0">
              <a:solidFill>
                <a:srgbClr val="002060"/>
              </a:solidFill>
              <a:ea typeface="Calibri" panose="020F0502020204030204" pitchFamily="34" charset="0"/>
              <a:cs typeface="Times New Roman" panose="02020603050405020304" pitchFamily="18" charset="0"/>
            </a:endParaRPr>
          </a:p>
          <a:p>
            <a:r>
              <a:rPr lang="en-US" sz="1600" b="1" dirty="0">
                <a:solidFill>
                  <a:srgbClr val="002060"/>
                </a:solidFill>
                <a:ea typeface="Calibri" panose="020F0502020204030204" pitchFamily="34" charset="0"/>
                <a:cs typeface="Times New Roman" panose="02020603050405020304" pitchFamily="18" charset="0"/>
              </a:rPr>
              <a:t> </a:t>
            </a:r>
            <a:endParaRPr lang="en-US" sz="1400" dirty="0">
              <a:solidFill>
                <a:srgbClr val="002060"/>
              </a:solidFill>
              <a:ea typeface="Calibri" panose="020F0502020204030204" pitchFamily="34" charset="0"/>
              <a:cs typeface="Times New Roman" panose="02020603050405020304" pitchFamily="18" charset="0"/>
            </a:endParaRPr>
          </a:p>
        </p:txBody>
      </p:sp>
      <p:sp>
        <p:nvSpPr>
          <p:cNvPr id="10" name="Rounded Rectangle 9"/>
          <p:cNvSpPr/>
          <p:nvPr/>
        </p:nvSpPr>
        <p:spPr>
          <a:xfrm>
            <a:off x="249825" y="3395210"/>
            <a:ext cx="6172201" cy="16604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5600" y="3563703"/>
            <a:ext cx="5562600" cy="1384995"/>
          </a:xfrm>
          <a:prstGeom prst="rect">
            <a:avLst/>
          </a:prstGeom>
          <a:noFill/>
        </p:spPr>
        <p:txBody>
          <a:bodyPr wrap="square" rtlCol="0">
            <a:spAutoFit/>
          </a:bodyPr>
          <a:lstStyle/>
          <a:p>
            <a:r>
              <a:rPr lang="en-US" sz="1400" b="1" dirty="0">
                <a:solidFill>
                  <a:srgbClr val="002060"/>
                </a:solidFill>
                <a:ea typeface="Calibri" panose="020F0502020204030204" pitchFamily="34" charset="0"/>
                <a:cs typeface="Times New Roman" panose="02020603050405020304" pitchFamily="18" charset="0"/>
              </a:rPr>
              <a:t>Value proposition for the Talent Management overhaul</a:t>
            </a:r>
          </a:p>
          <a:p>
            <a:pPr marL="285750" indent="-285750">
              <a:buFont typeface="Wingdings" panose="05000000000000000000" pitchFamily="2" charset="2"/>
              <a:buChar char="q"/>
            </a:pPr>
            <a:r>
              <a:rPr lang="en-US" sz="1400" dirty="0">
                <a:solidFill>
                  <a:srgbClr val="002060"/>
                </a:solidFill>
                <a:ea typeface="Calibri" panose="020F0502020204030204" pitchFamily="34" charset="0"/>
                <a:cs typeface="Times New Roman" panose="02020603050405020304" pitchFamily="18" charset="0"/>
              </a:rPr>
              <a:t>Improve employee morale</a:t>
            </a:r>
          </a:p>
          <a:p>
            <a:pPr marL="285750" indent="-285750">
              <a:buFont typeface="Wingdings" panose="05000000000000000000" pitchFamily="2" charset="2"/>
              <a:buChar char="q"/>
            </a:pPr>
            <a:r>
              <a:rPr lang="en-US" sz="1400" dirty="0">
                <a:solidFill>
                  <a:srgbClr val="002060"/>
                </a:solidFill>
                <a:ea typeface="Calibri" panose="020F0502020204030204" pitchFamily="34" charset="0"/>
                <a:cs typeface="Times New Roman" panose="02020603050405020304" pitchFamily="18" charset="0"/>
              </a:rPr>
              <a:t>Provide skills required for digital transformation</a:t>
            </a:r>
          </a:p>
          <a:p>
            <a:pPr marL="285750" indent="-285750">
              <a:buFont typeface="Wingdings" panose="05000000000000000000" pitchFamily="2" charset="2"/>
              <a:buChar char="q"/>
            </a:pPr>
            <a:r>
              <a:rPr lang="en-US" sz="1400" dirty="0">
                <a:solidFill>
                  <a:srgbClr val="002060"/>
                </a:solidFill>
                <a:ea typeface="Calibri" panose="020F0502020204030204" pitchFamily="34" charset="0"/>
                <a:cs typeface="Times New Roman" panose="02020603050405020304" pitchFamily="18" charset="0"/>
              </a:rPr>
              <a:t>Create talent pipeline for SITA</a:t>
            </a:r>
          </a:p>
          <a:p>
            <a:pPr marL="285750" indent="-285750">
              <a:buFont typeface="Wingdings" panose="05000000000000000000" pitchFamily="2" charset="2"/>
              <a:buChar char="q"/>
            </a:pPr>
            <a:r>
              <a:rPr lang="en-US" sz="1400" dirty="0">
                <a:solidFill>
                  <a:srgbClr val="002060"/>
                </a:solidFill>
                <a:cs typeface="Times New Roman" panose="02020603050405020304" pitchFamily="18" charset="0"/>
              </a:rPr>
              <a:t>Contribute in the </a:t>
            </a:r>
            <a:r>
              <a:rPr lang="en-US" sz="1400" dirty="0">
                <a:solidFill>
                  <a:srgbClr val="002060"/>
                </a:solidFill>
                <a:ea typeface="Calibri" panose="020F0502020204030204" pitchFamily="34" charset="0"/>
                <a:cs typeface="Times New Roman" panose="02020603050405020304" pitchFamily="18" charset="0"/>
              </a:rPr>
              <a:t>achievement of the NDP 2030 vision to reduce South Africa’s unemployment rate</a:t>
            </a:r>
          </a:p>
        </p:txBody>
      </p:sp>
      <p:sp>
        <p:nvSpPr>
          <p:cNvPr id="13" name="Oval 12"/>
          <p:cNvSpPr/>
          <p:nvPr/>
        </p:nvSpPr>
        <p:spPr>
          <a:xfrm>
            <a:off x="9344785" y="1288209"/>
            <a:ext cx="306008" cy="30003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333" b="1" dirty="0">
                <a:solidFill>
                  <a:srgbClr val="FFFFFF"/>
                </a:solidFill>
              </a:rPr>
              <a:t>1</a:t>
            </a:r>
            <a:endParaRPr lang="en-US" sz="1167" b="1" dirty="0">
              <a:solidFill>
                <a:srgbClr val="FFFFFF"/>
              </a:solidFill>
            </a:endParaRPr>
          </a:p>
        </p:txBody>
      </p:sp>
      <p:sp>
        <p:nvSpPr>
          <p:cNvPr id="14" name="Oval 13"/>
          <p:cNvSpPr/>
          <p:nvPr/>
        </p:nvSpPr>
        <p:spPr>
          <a:xfrm>
            <a:off x="9826504" y="4473224"/>
            <a:ext cx="306008" cy="30003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333" b="1" dirty="0">
                <a:solidFill>
                  <a:srgbClr val="FFFFFF"/>
                </a:solidFill>
              </a:rPr>
              <a:t>4</a:t>
            </a:r>
            <a:endParaRPr lang="en-US" sz="1167" b="1" dirty="0">
              <a:solidFill>
                <a:srgbClr val="FFFFFF"/>
              </a:solidFill>
            </a:endParaRPr>
          </a:p>
        </p:txBody>
      </p:sp>
      <p:sp>
        <p:nvSpPr>
          <p:cNvPr id="20" name="Oval 19"/>
          <p:cNvSpPr/>
          <p:nvPr/>
        </p:nvSpPr>
        <p:spPr>
          <a:xfrm>
            <a:off x="6204166" y="4793093"/>
            <a:ext cx="306008" cy="30003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333" b="1" dirty="0">
                <a:solidFill>
                  <a:srgbClr val="FFFFFF"/>
                </a:solidFill>
              </a:rPr>
              <a:t>3</a:t>
            </a:r>
            <a:endParaRPr lang="en-US" sz="1167" b="1" dirty="0">
              <a:solidFill>
                <a:srgbClr val="FFFFFF"/>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93801" y="1582658"/>
            <a:ext cx="2071141" cy="1655843"/>
          </a:xfrm>
          <a:prstGeom prst="rect">
            <a:avLst/>
          </a:prstGeom>
        </p:spPr>
      </p:pic>
      <p:sp>
        <p:nvSpPr>
          <p:cNvPr id="15" name="Rounded Rectangle 14"/>
          <p:cNvSpPr/>
          <p:nvPr/>
        </p:nvSpPr>
        <p:spPr>
          <a:xfrm>
            <a:off x="5216397" y="1711913"/>
            <a:ext cx="2679532" cy="14003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261383" y="1813193"/>
            <a:ext cx="3390900" cy="1169551"/>
          </a:xfrm>
          <a:prstGeom prst="rect">
            <a:avLst/>
          </a:prstGeom>
          <a:noFill/>
        </p:spPr>
        <p:txBody>
          <a:bodyPr wrap="square" rtlCol="0">
            <a:spAutoFit/>
          </a:bodyPr>
          <a:lstStyle/>
          <a:p>
            <a:r>
              <a:rPr lang="en-US" sz="1400" b="1" dirty="0">
                <a:solidFill>
                  <a:srgbClr val="002060"/>
                </a:solidFill>
                <a:ea typeface="Calibri" panose="020F0502020204030204" pitchFamily="34" charset="0"/>
                <a:cs typeface="Times New Roman" panose="02020603050405020304" pitchFamily="18" charset="0"/>
              </a:rPr>
              <a:t>Focus Areas</a:t>
            </a:r>
          </a:p>
          <a:p>
            <a:pPr marL="285750" indent="-285750">
              <a:buFont typeface="Wingdings" panose="05000000000000000000" pitchFamily="2" charset="2"/>
              <a:buChar char="q"/>
            </a:pPr>
            <a:r>
              <a:rPr lang="en-US" sz="1400" dirty="0">
                <a:solidFill>
                  <a:srgbClr val="002060"/>
                </a:solidFill>
                <a:ea typeface="Calibri" panose="020F0502020204030204" pitchFamily="34" charset="0"/>
                <a:cs typeface="Times New Roman" panose="02020603050405020304" pitchFamily="18" charset="0"/>
              </a:rPr>
              <a:t>Creating talent pipeline</a:t>
            </a:r>
          </a:p>
          <a:p>
            <a:pPr marL="285750" indent="-285750">
              <a:buFont typeface="Wingdings" panose="05000000000000000000" pitchFamily="2" charset="2"/>
              <a:buChar char="q"/>
            </a:pPr>
            <a:r>
              <a:rPr lang="en-US" sz="1400" dirty="0">
                <a:solidFill>
                  <a:srgbClr val="002060"/>
                </a:solidFill>
                <a:ea typeface="Calibri" panose="020F0502020204030204" pitchFamily="34" charset="0"/>
                <a:cs typeface="Times New Roman" panose="02020603050405020304" pitchFamily="18" charset="0"/>
              </a:rPr>
              <a:t>Retention of skills</a:t>
            </a:r>
          </a:p>
          <a:p>
            <a:pPr marL="285750" indent="-285750">
              <a:buFont typeface="Wingdings" panose="05000000000000000000" pitchFamily="2" charset="2"/>
              <a:buChar char="q"/>
            </a:pPr>
            <a:r>
              <a:rPr lang="en-US" sz="1400" dirty="0">
                <a:solidFill>
                  <a:srgbClr val="002060"/>
                </a:solidFill>
                <a:ea typeface="Calibri" panose="020F0502020204030204" pitchFamily="34" charset="0"/>
                <a:cs typeface="Times New Roman" panose="02020603050405020304" pitchFamily="18" charset="0"/>
              </a:rPr>
              <a:t>Reskilling of employees</a:t>
            </a:r>
          </a:p>
          <a:p>
            <a:endParaRPr lang="en-US" sz="1400" dirty="0">
              <a:solidFill>
                <a:srgbClr val="002060"/>
              </a:solidFill>
              <a:ea typeface="Calibri" panose="020F0502020204030204" pitchFamily="34" charset="0"/>
              <a:cs typeface="Times New Roman" panose="02020603050405020304" pitchFamily="18" charset="0"/>
            </a:endParaRPr>
          </a:p>
        </p:txBody>
      </p:sp>
      <p:sp>
        <p:nvSpPr>
          <p:cNvPr id="21" name="Oval 20"/>
          <p:cNvSpPr/>
          <p:nvPr/>
        </p:nvSpPr>
        <p:spPr>
          <a:xfrm>
            <a:off x="7742926" y="2772788"/>
            <a:ext cx="306008" cy="30003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333" b="1" dirty="0">
                <a:solidFill>
                  <a:srgbClr val="FFFFFF"/>
                </a:solidFill>
              </a:rPr>
              <a:t>2</a:t>
            </a:r>
            <a:endParaRPr lang="en-US" sz="1167" b="1" dirty="0">
              <a:solidFill>
                <a:srgbClr val="FFFFFF"/>
              </a:solidFill>
            </a:endParaRPr>
          </a:p>
        </p:txBody>
      </p:sp>
      <p:sp>
        <p:nvSpPr>
          <p:cNvPr id="22" name="Rounded Rectangle 21"/>
          <p:cNvSpPr/>
          <p:nvPr/>
        </p:nvSpPr>
        <p:spPr>
          <a:xfrm>
            <a:off x="6796139" y="3354958"/>
            <a:ext cx="3220762" cy="17007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884287" y="3321920"/>
            <a:ext cx="3300123" cy="1862048"/>
          </a:xfrm>
          <a:prstGeom prst="rect">
            <a:avLst/>
          </a:prstGeom>
          <a:noFill/>
        </p:spPr>
        <p:txBody>
          <a:bodyPr wrap="square" rtlCol="0">
            <a:spAutoFit/>
          </a:bodyPr>
          <a:lstStyle/>
          <a:p>
            <a:r>
              <a:rPr lang="en-US" sz="1400" b="1" dirty="0">
                <a:solidFill>
                  <a:srgbClr val="002060"/>
                </a:solidFill>
                <a:ea typeface="Calibri" panose="020F0502020204030204" pitchFamily="34" charset="0"/>
                <a:cs typeface="Times New Roman" panose="02020603050405020304" pitchFamily="18" charset="0"/>
              </a:rPr>
              <a:t>Business Impact</a:t>
            </a:r>
            <a:br>
              <a:rPr lang="en-US" sz="1400" b="1" dirty="0">
                <a:solidFill>
                  <a:srgbClr val="002060"/>
                </a:solidFill>
                <a:ea typeface="Calibri" panose="020F0502020204030204" pitchFamily="34" charset="0"/>
                <a:cs typeface="Times New Roman" panose="02020603050405020304" pitchFamily="18" charset="0"/>
              </a:rPr>
            </a:br>
            <a:endParaRPr lang="en-US" sz="1400" b="1" dirty="0">
              <a:solidFill>
                <a:srgbClr val="002060"/>
              </a:solidFill>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q"/>
            </a:pPr>
            <a:r>
              <a:rPr lang="en-US" sz="1200" dirty="0">
                <a:solidFill>
                  <a:srgbClr val="002060"/>
                </a:solidFill>
                <a:ea typeface="Calibri" panose="020F0502020204030204" pitchFamily="34" charset="0"/>
                <a:cs typeface="Times New Roman" panose="02020603050405020304" pitchFamily="18" charset="0"/>
              </a:rPr>
              <a:t>Skills Development</a:t>
            </a:r>
          </a:p>
          <a:p>
            <a:pPr marL="285750" indent="-285750">
              <a:buFont typeface="Wingdings" panose="05000000000000000000" pitchFamily="2" charset="2"/>
              <a:buChar char="q"/>
            </a:pPr>
            <a:r>
              <a:rPr lang="en-US" sz="1200" dirty="0">
                <a:solidFill>
                  <a:srgbClr val="002060"/>
                </a:solidFill>
                <a:ea typeface="Calibri" panose="020F0502020204030204" pitchFamily="34" charset="0"/>
                <a:cs typeface="Times New Roman" panose="02020603050405020304" pitchFamily="18" charset="0"/>
              </a:rPr>
              <a:t>B-BBEE</a:t>
            </a:r>
          </a:p>
          <a:p>
            <a:pPr marL="285750" indent="-285750">
              <a:buFont typeface="Wingdings" panose="05000000000000000000" pitchFamily="2" charset="2"/>
              <a:buChar char="q"/>
            </a:pPr>
            <a:r>
              <a:rPr lang="en-US" sz="1200" dirty="0">
                <a:solidFill>
                  <a:srgbClr val="002060"/>
                </a:solidFill>
                <a:ea typeface="Calibri" panose="020F0502020204030204" pitchFamily="34" charset="0"/>
                <a:cs typeface="Times New Roman" panose="02020603050405020304" pitchFamily="18" charset="0"/>
              </a:rPr>
              <a:t>Digital transformation</a:t>
            </a:r>
          </a:p>
          <a:p>
            <a:pPr marL="285750" indent="-285750">
              <a:buFont typeface="Wingdings" panose="05000000000000000000" pitchFamily="2" charset="2"/>
              <a:buChar char="q"/>
            </a:pPr>
            <a:r>
              <a:rPr lang="en-US" sz="1200" dirty="0">
                <a:solidFill>
                  <a:srgbClr val="002060"/>
                </a:solidFill>
                <a:ea typeface="Calibri" panose="020F0502020204030204" pitchFamily="34" charset="0"/>
                <a:cs typeface="Times New Roman" panose="02020603050405020304" pitchFamily="18" charset="0"/>
              </a:rPr>
              <a:t>Improved employee experience</a:t>
            </a:r>
          </a:p>
          <a:p>
            <a:pPr marL="285750" indent="-285750">
              <a:buFont typeface="Wingdings" panose="05000000000000000000" pitchFamily="2" charset="2"/>
              <a:buChar char="q"/>
            </a:pPr>
            <a:r>
              <a:rPr lang="en-US" sz="1200" dirty="0">
                <a:solidFill>
                  <a:srgbClr val="002060"/>
                </a:solidFill>
                <a:ea typeface="Calibri" panose="020F0502020204030204" pitchFamily="34" charset="0"/>
                <a:cs typeface="Times New Roman" panose="02020603050405020304" pitchFamily="18" charset="0"/>
              </a:rPr>
              <a:t>New revenue streams</a:t>
            </a:r>
          </a:p>
          <a:p>
            <a:pPr marL="285750" indent="-285750">
              <a:buFont typeface="Wingdings" panose="05000000000000000000" pitchFamily="2" charset="2"/>
              <a:buChar char="q"/>
            </a:pPr>
            <a:r>
              <a:rPr lang="en-US" sz="1200" dirty="0">
                <a:solidFill>
                  <a:srgbClr val="002060"/>
                </a:solidFill>
                <a:ea typeface="Calibri" panose="020F0502020204030204" pitchFamily="34" charset="0"/>
                <a:cs typeface="Times New Roman" panose="02020603050405020304" pitchFamily="18" charset="0"/>
              </a:rPr>
              <a:t>Improved customer experience</a:t>
            </a:r>
          </a:p>
          <a:p>
            <a:pPr marL="285750" indent="-285750">
              <a:buFont typeface="Wingdings" panose="05000000000000000000" pitchFamily="2" charset="2"/>
              <a:buChar char="q"/>
            </a:pPr>
            <a:endParaRPr lang="en-US" sz="1400" dirty="0">
              <a:solidFill>
                <a:srgbClr val="00206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8793593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23714" y="219314"/>
            <a:ext cx="9587154" cy="523220"/>
          </a:xfrm>
          <a:prstGeom prst="rect">
            <a:avLst/>
          </a:prstGeom>
        </p:spPr>
        <p:txBody>
          <a:bodyPr wrap="square">
            <a:spAutoFit/>
          </a:bodyPr>
          <a:lstStyle>
            <a:defPPr>
              <a:defRPr lang="en-US"/>
            </a:defPPr>
            <a:lvl1pPr>
              <a:defRPr sz="3200" b="1" baseline="30000">
                <a:solidFill>
                  <a:schemeClr val="tx2"/>
                </a:solidFill>
                <a:latin typeface="+mj-lt"/>
                <a:cs typeface="Century Gothic"/>
              </a:defRPr>
            </a:lvl1pPr>
          </a:lstStyle>
          <a:p>
            <a:r>
              <a:rPr lang="en-US" dirty="0"/>
              <a:t>Resource allocation to enable digital transformation future</a:t>
            </a:r>
          </a:p>
        </p:txBody>
      </p:sp>
      <p:sp>
        <p:nvSpPr>
          <p:cNvPr id="44" name="TextBox 43"/>
          <p:cNvSpPr txBox="1"/>
          <p:nvPr/>
        </p:nvSpPr>
        <p:spPr>
          <a:xfrm>
            <a:off x="6842899" y="1345303"/>
            <a:ext cx="3104556" cy="3776418"/>
          </a:xfrm>
          <a:prstGeom prst="rect">
            <a:avLst/>
          </a:prstGeom>
          <a:noFill/>
        </p:spPr>
        <p:txBody>
          <a:bodyPr wrap="square" rtlCol="0">
            <a:spAutoFit/>
          </a:bodyPr>
          <a:lstStyle/>
          <a:p>
            <a:pPr marL="154305" indent="-154305" defTabSz="822960">
              <a:buFont typeface="Arial" panose="020B0604020202020204" pitchFamily="34" charset="0"/>
              <a:buChar char="•"/>
            </a:pPr>
            <a:r>
              <a:rPr lang="en-US" sz="1260" b="1" dirty="0">
                <a:solidFill>
                  <a:prstClr val="black"/>
                </a:solidFill>
              </a:rPr>
              <a:t>Category A: Approximately 16% (531</a:t>
            </a:r>
            <a:r>
              <a:rPr lang="en-US" sz="1260" dirty="0">
                <a:solidFill>
                  <a:prstClr val="black"/>
                </a:solidFill>
              </a:rPr>
              <a:t>) employees are currently “support core” and will still be required and trained for digital world</a:t>
            </a:r>
          </a:p>
          <a:p>
            <a:pPr marL="154305" indent="-154305" defTabSz="822960">
              <a:buFont typeface="Arial" panose="020B0604020202020204" pitchFamily="34" charset="0"/>
              <a:buChar char="•"/>
            </a:pPr>
            <a:endParaRPr lang="en-US" sz="1260" b="1" dirty="0">
              <a:solidFill>
                <a:prstClr val="black"/>
              </a:solidFill>
            </a:endParaRPr>
          </a:p>
          <a:p>
            <a:pPr marL="154305" indent="-154305" defTabSz="822960">
              <a:buFont typeface="Arial" panose="020B0604020202020204" pitchFamily="34" charset="0"/>
              <a:buChar char="•"/>
            </a:pPr>
            <a:r>
              <a:rPr lang="en-US" sz="1260" b="1" dirty="0">
                <a:solidFill>
                  <a:prstClr val="black"/>
                </a:solidFill>
              </a:rPr>
              <a:t>Category B: Approximately 10% (310) </a:t>
            </a:r>
            <a:r>
              <a:rPr lang="en-US" sz="1260" dirty="0">
                <a:solidFill>
                  <a:prstClr val="black"/>
                </a:solidFill>
              </a:rPr>
              <a:t>employees are currently in core “digital business” and  need to be increased to deliver future digital world mandate.</a:t>
            </a:r>
          </a:p>
          <a:p>
            <a:pPr marL="154305" indent="-154305" defTabSz="822960">
              <a:buFont typeface="Arial" panose="020B0604020202020204" pitchFamily="34" charset="0"/>
              <a:buChar char="•"/>
            </a:pPr>
            <a:endParaRPr lang="en-US" sz="1260" dirty="0">
              <a:solidFill>
                <a:prstClr val="black"/>
              </a:solidFill>
            </a:endParaRPr>
          </a:p>
          <a:p>
            <a:pPr marL="154305" indent="-154305" defTabSz="822960">
              <a:buFont typeface="Arial" panose="020B0604020202020204" pitchFamily="34" charset="0"/>
              <a:buChar char="•"/>
            </a:pPr>
            <a:r>
              <a:rPr lang="en-US" sz="1260" b="1" dirty="0">
                <a:solidFill>
                  <a:prstClr val="black"/>
                </a:solidFill>
              </a:rPr>
              <a:t>Category C: Approximately 18% (574) </a:t>
            </a:r>
            <a:r>
              <a:rPr lang="en-US" sz="1260" dirty="0">
                <a:solidFill>
                  <a:prstClr val="black"/>
                </a:solidFill>
              </a:rPr>
              <a:t>employees are currently in “corporate support” function. </a:t>
            </a:r>
          </a:p>
          <a:p>
            <a:pPr marL="154305" indent="-154305" defTabSz="822960">
              <a:buFont typeface="Arial" panose="020B0604020202020204" pitchFamily="34" charset="0"/>
              <a:buChar char="•"/>
            </a:pPr>
            <a:endParaRPr lang="en-US" sz="1260" dirty="0">
              <a:solidFill>
                <a:prstClr val="black"/>
              </a:solidFill>
            </a:endParaRPr>
          </a:p>
          <a:p>
            <a:pPr marL="154305" indent="-154305" defTabSz="822960">
              <a:buFont typeface="Arial" panose="020B0604020202020204" pitchFamily="34" charset="0"/>
              <a:buChar char="•"/>
            </a:pPr>
            <a:r>
              <a:rPr lang="en-US" sz="1260" b="1" dirty="0">
                <a:solidFill>
                  <a:prstClr val="black"/>
                </a:solidFill>
              </a:rPr>
              <a:t>Category D: Approximately  56% (1797) </a:t>
            </a:r>
            <a:r>
              <a:rPr lang="en-US" sz="1260" dirty="0">
                <a:solidFill>
                  <a:prstClr val="black"/>
                </a:solidFill>
              </a:rPr>
              <a:t> employees are currently in “core service delivery” and will need to be retrained to have the skills required for  core digital transformation world</a:t>
            </a:r>
          </a:p>
        </p:txBody>
      </p:sp>
      <p:sp>
        <p:nvSpPr>
          <p:cNvPr id="2" name="Rectangle 1"/>
          <p:cNvSpPr/>
          <p:nvPr/>
        </p:nvSpPr>
        <p:spPr>
          <a:xfrm>
            <a:off x="884845" y="1643501"/>
            <a:ext cx="2392240" cy="17736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ZA" sz="1620">
              <a:solidFill>
                <a:prstClr val="white"/>
              </a:solidFill>
            </a:endParaRPr>
          </a:p>
        </p:txBody>
      </p:sp>
      <p:sp>
        <p:nvSpPr>
          <p:cNvPr id="28" name="Rectangle 27"/>
          <p:cNvSpPr/>
          <p:nvPr/>
        </p:nvSpPr>
        <p:spPr>
          <a:xfrm>
            <a:off x="894736" y="3404064"/>
            <a:ext cx="2392239" cy="181804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ZA" sz="1620">
              <a:solidFill>
                <a:prstClr val="white"/>
              </a:solidFill>
            </a:endParaRPr>
          </a:p>
        </p:txBody>
      </p:sp>
      <p:sp>
        <p:nvSpPr>
          <p:cNvPr id="29" name="Rectangle 28"/>
          <p:cNvSpPr/>
          <p:nvPr/>
        </p:nvSpPr>
        <p:spPr>
          <a:xfrm>
            <a:off x="3281286" y="1653130"/>
            <a:ext cx="2778227" cy="177085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ZA" sz="1620">
              <a:solidFill>
                <a:prstClr val="white"/>
              </a:solidFill>
            </a:endParaRPr>
          </a:p>
        </p:txBody>
      </p:sp>
      <p:sp>
        <p:nvSpPr>
          <p:cNvPr id="32" name="Rectangle 31"/>
          <p:cNvSpPr/>
          <p:nvPr/>
        </p:nvSpPr>
        <p:spPr>
          <a:xfrm>
            <a:off x="3291528" y="3417181"/>
            <a:ext cx="2767985" cy="17954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ZA" sz="1620">
              <a:solidFill>
                <a:prstClr val="white"/>
              </a:solidFill>
            </a:endParaRPr>
          </a:p>
        </p:txBody>
      </p:sp>
      <p:sp>
        <p:nvSpPr>
          <p:cNvPr id="9" name="TextBox 8"/>
          <p:cNvSpPr txBox="1"/>
          <p:nvPr/>
        </p:nvSpPr>
        <p:spPr>
          <a:xfrm>
            <a:off x="1644650" y="1403791"/>
            <a:ext cx="731290" cy="261610"/>
          </a:xfrm>
          <a:prstGeom prst="rect">
            <a:avLst/>
          </a:prstGeom>
          <a:noFill/>
        </p:spPr>
        <p:txBody>
          <a:bodyPr wrap="none" rtlCol="0">
            <a:spAutoFit/>
          </a:bodyPr>
          <a:lstStyle/>
          <a:p>
            <a:pPr defTabSz="822960"/>
            <a:r>
              <a:rPr lang="en-ZA" sz="1100" b="1" dirty="0">
                <a:solidFill>
                  <a:prstClr val="black"/>
                </a:solidFill>
              </a:rPr>
              <a:t>Non-Core</a:t>
            </a:r>
          </a:p>
        </p:txBody>
      </p:sp>
      <p:sp>
        <p:nvSpPr>
          <p:cNvPr id="37" name="TextBox 36"/>
          <p:cNvSpPr txBox="1"/>
          <p:nvPr/>
        </p:nvSpPr>
        <p:spPr>
          <a:xfrm>
            <a:off x="4133606" y="1426408"/>
            <a:ext cx="472565" cy="276999"/>
          </a:xfrm>
          <a:prstGeom prst="rect">
            <a:avLst/>
          </a:prstGeom>
          <a:noFill/>
        </p:spPr>
        <p:txBody>
          <a:bodyPr wrap="none" rtlCol="0">
            <a:spAutoFit/>
          </a:bodyPr>
          <a:lstStyle/>
          <a:p>
            <a:pPr defTabSz="822960"/>
            <a:r>
              <a:rPr lang="en-ZA" sz="1200" b="1" dirty="0">
                <a:solidFill>
                  <a:prstClr val="black"/>
                </a:solidFill>
              </a:rPr>
              <a:t>Core</a:t>
            </a:r>
          </a:p>
        </p:txBody>
      </p:sp>
      <p:sp>
        <p:nvSpPr>
          <p:cNvPr id="38" name="TextBox 37"/>
          <p:cNvSpPr txBox="1"/>
          <p:nvPr/>
        </p:nvSpPr>
        <p:spPr>
          <a:xfrm>
            <a:off x="35520" y="1758935"/>
            <a:ext cx="902126" cy="590931"/>
          </a:xfrm>
          <a:prstGeom prst="rect">
            <a:avLst/>
          </a:prstGeom>
          <a:noFill/>
        </p:spPr>
        <p:txBody>
          <a:bodyPr wrap="square" rtlCol="0">
            <a:spAutoFit/>
          </a:bodyPr>
          <a:lstStyle/>
          <a:p>
            <a:pPr algn="ctr" defTabSz="822960"/>
            <a:r>
              <a:rPr lang="en-ZA" sz="1080" b="1" dirty="0">
                <a:solidFill>
                  <a:prstClr val="black"/>
                </a:solidFill>
              </a:rPr>
              <a:t>Digital </a:t>
            </a:r>
          </a:p>
          <a:p>
            <a:pPr algn="ctr" defTabSz="822960"/>
            <a:r>
              <a:rPr lang="en-ZA" sz="1080" b="1" dirty="0">
                <a:solidFill>
                  <a:prstClr val="black"/>
                </a:solidFill>
              </a:rPr>
              <a:t>Strategy </a:t>
            </a:r>
          </a:p>
          <a:p>
            <a:pPr algn="ctr" defTabSz="822960"/>
            <a:r>
              <a:rPr lang="en-ZA" sz="1080" b="1" dirty="0">
                <a:solidFill>
                  <a:prstClr val="black"/>
                </a:solidFill>
              </a:rPr>
              <a:t>Critical</a:t>
            </a:r>
          </a:p>
        </p:txBody>
      </p:sp>
      <p:sp>
        <p:nvSpPr>
          <p:cNvPr id="40" name="TextBox 39"/>
          <p:cNvSpPr txBox="1"/>
          <p:nvPr/>
        </p:nvSpPr>
        <p:spPr>
          <a:xfrm>
            <a:off x="-44521" y="3808818"/>
            <a:ext cx="902126" cy="590931"/>
          </a:xfrm>
          <a:prstGeom prst="rect">
            <a:avLst/>
          </a:prstGeom>
          <a:noFill/>
        </p:spPr>
        <p:txBody>
          <a:bodyPr wrap="square" rtlCol="0">
            <a:spAutoFit/>
          </a:bodyPr>
          <a:lstStyle/>
          <a:p>
            <a:pPr algn="ctr" defTabSz="822960"/>
            <a:r>
              <a:rPr lang="en-ZA" sz="1080" b="1" dirty="0">
                <a:solidFill>
                  <a:prstClr val="black"/>
                </a:solidFill>
              </a:rPr>
              <a:t>Non-Digital </a:t>
            </a:r>
          </a:p>
          <a:p>
            <a:pPr algn="ctr" defTabSz="822960"/>
            <a:r>
              <a:rPr lang="en-ZA" sz="1080" b="1" dirty="0">
                <a:solidFill>
                  <a:prstClr val="black"/>
                </a:solidFill>
              </a:rPr>
              <a:t>Strategy </a:t>
            </a:r>
          </a:p>
          <a:p>
            <a:pPr algn="ctr" defTabSz="822960"/>
            <a:r>
              <a:rPr lang="en-ZA" sz="1080" b="1" dirty="0">
                <a:solidFill>
                  <a:prstClr val="black"/>
                </a:solidFill>
              </a:rPr>
              <a:t>Critical</a:t>
            </a:r>
          </a:p>
        </p:txBody>
      </p:sp>
      <p:sp>
        <p:nvSpPr>
          <p:cNvPr id="11" name="Oval 10"/>
          <p:cNvSpPr/>
          <p:nvPr/>
        </p:nvSpPr>
        <p:spPr>
          <a:xfrm>
            <a:off x="3758273" y="1695006"/>
            <a:ext cx="685800" cy="5150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ZA" sz="1000">
              <a:solidFill>
                <a:prstClr val="white"/>
              </a:solidFill>
            </a:endParaRPr>
          </a:p>
        </p:txBody>
      </p:sp>
      <p:sp>
        <p:nvSpPr>
          <p:cNvPr id="41" name="TextBox 40"/>
          <p:cNvSpPr txBox="1"/>
          <p:nvPr/>
        </p:nvSpPr>
        <p:spPr>
          <a:xfrm>
            <a:off x="3808145" y="1808727"/>
            <a:ext cx="620733" cy="369332"/>
          </a:xfrm>
          <a:prstGeom prst="rect">
            <a:avLst/>
          </a:prstGeom>
          <a:noFill/>
        </p:spPr>
        <p:txBody>
          <a:bodyPr wrap="square" rtlCol="0">
            <a:spAutoFit/>
          </a:bodyPr>
          <a:lstStyle/>
          <a:p>
            <a:pPr defTabSz="822960"/>
            <a:r>
              <a:rPr lang="en-ZA" sz="900" dirty="0">
                <a:solidFill>
                  <a:prstClr val="white"/>
                </a:solidFill>
              </a:rPr>
              <a:t>Hosting Cloud = 2</a:t>
            </a:r>
          </a:p>
        </p:txBody>
      </p:sp>
      <p:sp>
        <p:nvSpPr>
          <p:cNvPr id="45" name="Oval 44"/>
          <p:cNvSpPr/>
          <p:nvPr/>
        </p:nvSpPr>
        <p:spPr>
          <a:xfrm>
            <a:off x="4659084" y="2578152"/>
            <a:ext cx="685800" cy="5150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ZA" sz="1000">
              <a:solidFill>
                <a:prstClr val="white"/>
              </a:solidFill>
            </a:endParaRPr>
          </a:p>
        </p:txBody>
      </p:sp>
      <p:sp>
        <p:nvSpPr>
          <p:cNvPr id="46" name="TextBox 45"/>
          <p:cNvSpPr txBox="1"/>
          <p:nvPr/>
        </p:nvSpPr>
        <p:spPr>
          <a:xfrm>
            <a:off x="4767143" y="2609152"/>
            <a:ext cx="602504" cy="507831"/>
          </a:xfrm>
          <a:prstGeom prst="rect">
            <a:avLst/>
          </a:prstGeom>
          <a:noFill/>
        </p:spPr>
        <p:txBody>
          <a:bodyPr wrap="square" rtlCol="0">
            <a:spAutoFit/>
          </a:bodyPr>
          <a:lstStyle/>
          <a:p>
            <a:pPr defTabSz="822960"/>
            <a:r>
              <a:rPr lang="en-ZA" sz="900" dirty="0">
                <a:solidFill>
                  <a:prstClr val="white"/>
                </a:solidFill>
              </a:rPr>
              <a:t>Apps Dev = 101</a:t>
            </a:r>
          </a:p>
        </p:txBody>
      </p:sp>
      <p:sp>
        <p:nvSpPr>
          <p:cNvPr id="47" name="Oval 46"/>
          <p:cNvSpPr/>
          <p:nvPr/>
        </p:nvSpPr>
        <p:spPr>
          <a:xfrm>
            <a:off x="3373892" y="2202274"/>
            <a:ext cx="685800" cy="5150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ZA" sz="900">
              <a:solidFill>
                <a:prstClr val="white"/>
              </a:solidFill>
            </a:endParaRPr>
          </a:p>
        </p:txBody>
      </p:sp>
      <p:sp>
        <p:nvSpPr>
          <p:cNvPr id="48" name="TextBox 47"/>
          <p:cNvSpPr txBox="1"/>
          <p:nvPr/>
        </p:nvSpPr>
        <p:spPr>
          <a:xfrm>
            <a:off x="3425252" y="2296627"/>
            <a:ext cx="685800" cy="369332"/>
          </a:xfrm>
          <a:prstGeom prst="rect">
            <a:avLst/>
          </a:prstGeom>
          <a:noFill/>
        </p:spPr>
        <p:txBody>
          <a:bodyPr wrap="square" rtlCol="0">
            <a:spAutoFit/>
          </a:bodyPr>
          <a:lstStyle/>
          <a:p>
            <a:pPr defTabSz="822960"/>
            <a:r>
              <a:rPr lang="en-ZA" sz="900" dirty="0">
                <a:solidFill>
                  <a:prstClr val="white"/>
                </a:solidFill>
              </a:rPr>
              <a:t>Networks = 155</a:t>
            </a:r>
          </a:p>
        </p:txBody>
      </p:sp>
      <p:sp>
        <p:nvSpPr>
          <p:cNvPr id="52" name="Oval 51"/>
          <p:cNvSpPr/>
          <p:nvPr/>
        </p:nvSpPr>
        <p:spPr>
          <a:xfrm>
            <a:off x="5121519" y="3520708"/>
            <a:ext cx="937994" cy="7078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ZA" sz="1000">
              <a:solidFill>
                <a:prstClr val="white"/>
              </a:solidFill>
            </a:endParaRPr>
          </a:p>
        </p:txBody>
      </p:sp>
      <p:sp>
        <p:nvSpPr>
          <p:cNvPr id="53" name="TextBox 52"/>
          <p:cNvSpPr txBox="1"/>
          <p:nvPr/>
        </p:nvSpPr>
        <p:spPr>
          <a:xfrm>
            <a:off x="5190842" y="3575653"/>
            <a:ext cx="799348" cy="707886"/>
          </a:xfrm>
          <a:prstGeom prst="rect">
            <a:avLst/>
          </a:prstGeom>
          <a:noFill/>
        </p:spPr>
        <p:txBody>
          <a:bodyPr wrap="square" rtlCol="0">
            <a:spAutoFit/>
          </a:bodyPr>
          <a:lstStyle/>
          <a:p>
            <a:pPr algn="ctr" defTabSz="822960"/>
            <a:r>
              <a:rPr lang="en-ZA" sz="1000" dirty="0">
                <a:solidFill>
                  <a:prstClr val="white"/>
                </a:solidFill>
              </a:rPr>
              <a:t>NCS Service Delivery Support = 79</a:t>
            </a:r>
          </a:p>
        </p:txBody>
      </p:sp>
      <p:sp>
        <p:nvSpPr>
          <p:cNvPr id="54" name="Oval 53"/>
          <p:cNvSpPr/>
          <p:nvPr/>
        </p:nvSpPr>
        <p:spPr>
          <a:xfrm>
            <a:off x="3858927" y="2598042"/>
            <a:ext cx="685800" cy="5150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ZA" sz="1000">
              <a:solidFill>
                <a:prstClr val="white"/>
              </a:solidFill>
            </a:endParaRPr>
          </a:p>
        </p:txBody>
      </p:sp>
      <p:sp>
        <p:nvSpPr>
          <p:cNvPr id="55" name="TextBox 54"/>
          <p:cNvSpPr txBox="1"/>
          <p:nvPr/>
        </p:nvSpPr>
        <p:spPr>
          <a:xfrm>
            <a:off x="3900461" y="2708584"/>
            <a:ext cx="685800" cy="369332"/>
          </a:xfrm>
          <a:prstGeom prst="rect">
            <a:avLst/>
          </a:prstGeom>
          <a:noFill/>
        </p:spPr>
        <p:txBody>
          <a:bodyPr wrap="square" rtlCol="0">
            <a:spAutoFit/>
          </a:bodyPr>
          <a:lstStyle/>
          <a:p>
            <a:pPr defTabSz="822960"/>
            <a:r>
              <a:rPr lang="en-ZA" sz="900" dirty="0">
                <a:solidFill>
                  <a:prstClr val="white"/>
                </a:solidFill>
              </a:rPr>
              <a:t>Architect</a:t>
            </a:r>
          </a:p>
          <a:p>
            <a:pPr defTabSz="822960"/>
            <a:r>
              <a:rPr lang="en-ZA" sz="900" dirty="0">
                <a:solidFill>
                  <a:prstClr val="white"/>
                </a:solidFill>
              </a:rPr>
              <a:t>= 30</a:t>
            </a:r>
          </a:p>
        </p:txBody>
      </p:sp>
      <p:sp>
        <p:nvSpPr>
          <p:cNvPr id="56" name="Oval 55"/>
          <p:cNvSpPr/>
          <p:nvPr/>
        </p:nvSpPr>
        <p:spPr>
          <a:xfrm>
            <a:off x="4247042" y="3436541"/>
            <a:ext cx="946251" cy="70908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ZA" sz="1000">
              <a:solidFill>
                <a:prstClr val="white"/>
              </a:solidFill>
            </a:endParaRPr>
          </a:p>
        </p:txBody>
      </p:sp>
      <p:sp>
        <p:nvSpPr>
          <p:cNvPr id="57" name="TextBox 56"/>
          <p:cNvSpPr txBox="1"/>
          <p:nvPr/>
        </p:nvSpPr>
        <p:spPr>
          <a:xfrm>
            <a:off x="4313479" y="3485653"/>
            <a:ext cx="799348" cy="646331"/>
          </a:xfrm>
          <a:prstGeom prst="rect">
            <a:avLst/>
          </a:prstGeom>
          <a:noFill/>
        </p:spPr>
        <p:txBody>
          <a:bodyPr wrap="square" rtlCol="0">
            <a:spAutoFit/>
          </a:bodyPr>
          <a:lstStyle/>
          <a:p>
            <a:pPr algn="ctr" defTabSz="822960"/>
            <a:r>
              <a:rPr lang="en-ZA" sz="900" dirty="0">
                <a:solidFill>
                  <a:prstClr val="white"/>
                </a:solidFill>
              </a:rPr>
              <a:t>HSO Service Delivery Support = 154</a:t>
            </a:r>
          </a:p>
        </p:txBody>
      </p:sp>
      <p:sp>
        <p:nvSpPr>
          <p:cNvPr id="60" name="Oval 59"/>
          <p:cNvSpPr/>
          <p:nvPr/>
        </p:nvSpPr>
        <p:spPr>
          <a:xfrm>
            <a:off x="4427027" y="1972847"/>
            <a:ext cx="685800" cy="5150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ZA" sz="1000">
              <a:solidFill>
                <a:prstClr val="white"/>
              </a:solidFill>
            </a:endParaRPr>
          </a:p>
        </p:txBody>
      </p:sp>
      <p:sp>
        <p:nvSpPr>
          <p:cNvPr id="61" name="TextBox 60"/>
          <p:cNvSpPr txBox="1"/>
          <p:nvPr/>
        </p:nvSpPr>
        <p:spPr>
          <a:xfrm>
            <a:off x="4500178" y="2042416"/>
            <a:ext cx="685800" cy="369332"/>
          </a:xfrm>
          <a:prstGeom prst="rect">
            <a:avLst/>
          </a:prstGeom>
          <a:noFill/>
        </p:spPr>
        <p:txBody>
          <a:bodyPr wrap="square" rtlCol="0">
            <a:spAutoFit/>
          </a:bodyPr>
          <a:lstStyle/>
          <a:p>
            <a:pPr defTabSz="822960"/>
            <a:r>
              <a:rPr lang="en-ZA" sz="900" dirty="0">
                <a:solidFill>
                  <a:prstClr val="white"/>
                </a:solidFill>
              </a:rPr>
              <a:t>Security </a:t>
            </a:r>
          </a:p>
          <a:p>
            <a:pPr defTabSz="822960"/>
            <a:r>
              <a:rPr lang="en-ZA" sz="900" dirty="0">
                <a:solidFill>
                  <a:prstClr val="white"/>
                </a:solidFill>
              </a:rPr>
              <a:t>= 22</a:t>
            </a:r>
          </a:p>
        </p:txBody>
      </p:sp>
      <p:sp>
        <p:nvSpPr>
          <p:cNvPr id="62" name="Oval 61"/>
          <p:cNvSpPr/>
          <p:nvPr/>
        </p:nvSpPr>
        <p:spPr>
          <a:xfrm>
            <a:off x="3394692" y="3931253"/>
            <a:ext cx="878802" cy="6472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ZA" sz="1000">
              <a:solidFill>
                <a:prstClr val="white"/>
              </a:solidFill>
            </a:endParaRPr>
          </a:p>
        </p:txBody>
      </p:sp>
      <p:sp>
        <p:nvSpPr>
          <p:cNvPr id="63" name="TextBox 62"/>
          <p:cNvSpPr txBox="1"/>
          <p:nvPr/>
        </p:nvSpPr>
        <p:spPr>
          <a:xfrm>
            <a:off x="3373432" y="4030793"/>
            <a:ext cx="799348" cy="507831"/>
          </a:xfrm>
          <a:prstGeom prst="rect">
            <a:avLst/>
          </a:prstGeom>
          <a:noFill/>
        </p:spPr>
        <p:txBody>
          <a:bodyPr wrap="square" rtlCol="0">
            <a:spAutoFit/>
          </a:bodyPr>
          <a:lstStyle/>
          <a:p>
            <a:pPr algn="ctr" defTabSz="822960"/>
            <a:r>
              <a:rPr lang="en-ZA" sz="900" dirty="0">
                <a:solidFill>
                  <a:prstClr val="white"/>
                </a:solidFill>
              </a:rPr>
              <a:t>Apps Maintenance = 376</a:t>
            </a:r>
          </a:p>
        </p:txBody>
      </p:sp>
      <p:sp>
        <p:nvSpPr>
          <p:cNvPr id="64" name="Oval 63"/>
          <p:cNvSpPr/>
          <p:nvPr/>
        </p:nvSpPr>
        <p:spPr>
          <a:xfrm>
            <a:off x="5065654" y="4517899"/>
            <a:ext cx="861654" cy="6033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ZA" sz="1000">
              <a:solidFill>
                <a:prstClr val="white"/>
              </a:solidFill>
            </a:endParaRPr>
          </a:p>
        </p:txBody>
      </p:sp>
      <p:sp>
        <p:nvSpPr>
          <p:cNvPr id="65" name="TextBox 64"/>
          <p:cNvSpPr txBox="1"/>
          <p:nvPr/>
        </p:nvSpPr>
        <p:spPr>
          <a:xfrm>
            <a:off x="4979682" y="4561165"/>
            <a:ext cx="1020142" cy="507831"/>
          </a:xfrm>
          <a:prstGeom prst="rect">
            <a:avLst/>
          </a:prstGeom>
          <a:noFill/>
        </p:spPr>
        <p:txBody>
          <a:bodyPr wrap="square" rtlCol="0">
            <a:spAutoFit/>
          </a:bodyPr>
          <a:lstStyle/>
          <a:p>
            <a:pPr algn="ctr" defTabSz="822960"/>
            <a:r>
              <a:rPr lang="en-ZA" sz="900" dirty="0">
                <a:solidFill>
                  <a:prstClr val="white"/>
                </a:solidFill>
              </a:rPr>
              <a:t>NSM Service Delivery Support = 75</a:t>
            </a:r>
          </a:p>
        </p:txBody>
      </p:sp>
      <p:sp>
        <p:nvSpPr>
          <p:cNvPr id="86" name="Oval 85"/>
          <p:cNvSpPr/>
          <p:nvPr/>
        </p:nvSpPr>
        <p:spPr>
          <a:xfrm>
            <a:off x="1111317" y="3605373"/>
            <a:ext cx="982139" cy="628389"/>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ZA" sz="900">
              <a:solidFill>
                <a:prstClr val="white"/>
              </a:solidFill>
            </a:endParaRPr>
          </a:p>
        </p:txBody>
      </p:sp>
      <p:sp>
        <p:nvSpPr>
          <p:cNvPr id="87" name="TextBox 86"/>
          <p:cNvSpPr txBox="1"/>
          <p:nvPr/>
        </p:nvSpPr>
        <p:spPr>
          <a:xfrm>
            <a:off x="1154142" y="3718667"/>
            <a:ext cx="939523" cy="369332"/>
          </a:xfrm>
          <a:prstGeom prst="rect">
            <a:avLst/>
          </a:prstGeom>
          <a:noFill/>
        </p:spPr>
        <p:txBody>
          <a:bodyPr wrap="square" rtlCol="0">
            <a:spAutoFit/>
          </a:bodyPr>
          <a:lstStyle/>
          <a:p>
            <a:pPr algn="ctr" defTabSz="822960"/>
            <a:r>
              <a:rPr lang="en-ZA" sz="900" dirty="0">
                <a:solidFill>
                  <a:prstClr val="white"/>
                </a:solidFill>
              </a:rPr>
              <a:t>Corporate Governance =44</a:t>
            </a:r>
          </a:p>
        </p:txBody>
      </p:sp>
      <p:sp>
        <p:nvSpPr>
          <p:cNvPr id="58" name="Oval 57"/>
          <p:cNvSpPr/>
          <p:nvPr/>
        </p:nvSpPr>
        <p:spPr>
          <a:xfrm>
            <a:off x="2112428" y="3728579"/>
            <a:ext cx="916922" cy="657918"/>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ZA" sz="1000">
              <a:solidFill>
                <a:prstClr val="white"/>
              </a:solidFill>
            </a:endParaRPr>
          </a:p>
        </p:txBody>
      </p:sp>
      <p:sp>
        <p:nvSpPr>
          <p:cNvPr id="59" name="TextBox 58"/>
          <p:cNvSpPr txBox="1"/>
          <p:nvPr/>
        </p:nvSpPr>
        <p:spPr>
          <a:xfrm>
            <a:off x="2130905" y="3886179"/>
            <a:ext cx="870507" cy="369332"/>
          </a:xfrm>
          <a:prstGeom prst="rect">
            <a:avLst/>
          </a:prstGeom>
          <a:noFill/>
        </p:spPr>
        <p:txBody>
          <a:bodyPr wrap="square" rtlCol="0">
            <a:spAutoFit/>
          </a:bodyPr>
          <a:lstStyle/>
          <a:p>
            <a:pPr algn="ctr" defTabSz="822960"/>
            <a:r>
              <a:rPr lang="en-ZA" sz="900" dirty="0">
                <a:solidFill>
                  <a:prstClr val="white"/>
                </a:solidFill>
              </a:rPr>
              <a:t>Corporate Support = 530</a:t>
            </a:r>
          </a:p>
        </p:txBody>
      </p:sp>
      <p:sp>
        <p:nvSpPr>
          <p:cNvPr id="80" name="TextBox 79"/>
          <p:cNvSpPr txBox="1"/>
          <p:nvPr/>
        </p:nvSpPr>
        <p:spPr>
          <a:xfrm>
            <a:off x="1190213" y="4904608"/>
            <a:ext cx="760144" cy="261610"/>
          </a:xfrm>
          <a:prstGeom prst="rect">
            <a:avLst/>
          </a:prstGeom>
          <a:noFill/>
        </p:spPr>
        <p:txBody>
          <a:bodyPr wrap="none" rtlCol="0">
            <a:spAutoFit/>
          </a:bodyPr>
          <a:lstStyle/>
          <a:p>
            <a:pPr defTabSz="822960"/>
            <a:r>
              <a:rPr lang="en-ZA" sz="1100" b="1" dirty="0">
                <a:solidFill>
                  <a:prstClr val="white"/>
                </a:solidFill>
              </a:rPr>
              <a:t>18% (574)</a:t>
            </a:r>
          </a:p>
        </p:txBody>
      </p:sp>
      <p:sp>
        <p:nvSpPr>
          <p:cNvPr id="83" name="Oval 82"/>
          <p:cNvSpPr/>
          <p:nvPr/>
        </p:nvSpPr>
        <p:spPr>
          <a:xfrm>
            <a:off x="4464461" y="4087999"/>
            <a:ext cx="878802" cy="5751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ZA" sz="1000">
              <a:solidFill>
                <a:prstClr val="white"/>
              </a:solidFill>
            </a:endParaRPr>
          </a:p>
        </p:txBody>
      </p:sp>
      <p:sp>
        <p:nvSpPr>
          <p:cNvPr id="88" name="TextBox 87"/>
          <p:cNvSpPr txBox="1"/>
          <p:nvPr/>
        </p:nvSpPr>
        <p:spPr>
          <a:xfrm>
            <a:off x="4489534" y="4158178"/>
            <a:ext cx="878802" cy="507831"/>
          </a:xfrm>
          <a:prstGeom prst="rect">
            <a:avLst/>
          </a:prstGeom>
          <a:noFill/>
        </p:spPr>
        <p:txBody>
          <a:bodyPr wrap="square" rtlCol="0">
            <a:spAutoFit/>
          </a:bodyPr>
          <a:lstStyle/>
          <a:p>
            <a:pPr algn="ctr" defTabSz="822960"/>
            <a:r>
              <a:rPr lang="en-ZA" sz="900" dirty="0">
                <a:solidFill>
                  <a:prstClr val="white"/>
                </a:solidFill>
              </a:rPr>
              <a:t>PLC Service Delivery Support = 207</a:t>
            </a:r>
          </a:p>
        </p:txBody>
      </p:sp>
      <p:sp>
        <p:nvSpPr>
          <p:cNvPr id="90" name="Oval 89"/>
          <p:cNvSpPr/>
          <p:nvPr/>
        </p:nvSpPr>
        <p:spPr>
          <a:xfrm>
            <a:off x="3452511" y="3433615"/>
            <a:ext cx="885975" cy="61006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ZA" sz="1000">
              <a:solidFill>
                <a:prstClr val="white"/>
              </a:solidFill>
            </a:endParaRPr>
          </a:p>
        </p:txBody>
      </p:sp>
      <p:sp>
        <p:nvSpPr>
          <p:cNvPr id="91" name="TextBox 90"/>
          <p:cNvSpPr txBox="1"/>
          <p:nvPr/>
        </p:nvSpPr>
        <p:spPr>
          <a:xfrm>
            <a:off x="3472300" y="3499466"/>
            <a:ext cx="799348" cy="369332"/>
          </a:xfrm>
          <a:prstGeom prst="rect">
            <a:avLst/>
          </a:prstGeom>
          <a:noFill/>
        </p:spPr>
        <p:txBody>
          <a:bodyPr wrap="square" rtlCol="0">
            <a:spAutoFit/>
          </a:bodyPr>
          <a:lstStyle/>
          <a:p>
            <a:pPr algn="ctr" defTabSz="822960"/>
            <a:r>
              <a:rPr lang="en-ZA" sz="900" dirty="0">
                <a:solidFill>
                  <a:prstClr val="white"/>
                </a:solidFill>
              </a:rPr>
              <a:t>Hosting Legacy = 167</a:t>
            </a:r>
          </a:p>
        </p:txBody>
      </p:sp>
      <p:sp>
        <p:nvSpPr>
          <p:cNvPr id="94" name="Oval 93"/>
          <p:cNvSpPr/>
          <p:nvPr/>
        </p:nvSpPr>
        <p:spPr>
          <a:xfrm>
            <a:off x="3758273" y="4430011"/>
            <a:ext cx="824731" cy="629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ZA" sz="1000">
              <a:solidFill>
                <a:prstClr val="white"/>
              </a:solidFill>
            </a:endParaRPr>
          </a:p>
        </p:txBody>
      </p:sp>
      <p:sp>
        <p:nvSpPr>
          <p:cNvPr id="95" name="TextBox 94"/>
          <p:cNvSpPr txBox="1"/>
          <p:nvPr/>
        </p:nvSpPr>
        <p:spPr>
          <a:xfrm>
            <a:off x="3756854" y="4556137"/>
            <a:ext cx="913545" cy="369332"/>
          </a:xfrm>
          <a:prstGeom prst="rect">
            <a:avLst/>
          </a:prstGeom>
          <a:noFill/>
        </p:spPr>
        <p:txBody>
          <a:bodyPr wrap="square" rtlCol="0">
            <a:spAutoFit/>
          </a:bodyPr>
          <a:lstStyle/>
          <a:p>
            <a:pPr algn="ctr" defTabSz="822960"/>
            <a:r>
              <a:rPr lang="en-ZA" sz="900" dirty="0">
                <a:solidFill>
                  <a:prstClr val="white"/>
                </a:solidFill>
              </a:rPr>
              <a:t>End User Support= 739</a:t>
            </a:r>
          </a:p>
        </p:txBody>
      </p:sp>
      <p:sp>
        <p:nvSpPr>
          <p:cNvPr id="96" name="Oval 95"/>
          <p:cNvSpPr/>
          <p:nvPr/>
        </p:nvSpPr>
        <p:spPr>
          <a:xfrm>
            <a:off x="2106973" y="1848430"/>
            <a:ext cx="858337" cy="59866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ZA" sz="1000">
              <a:solidFill>
                <a:prstClr val="white"/>
              </a:solidFill>
            </a:endParaRPr>
          </a:p>
        </p:txBody>
      </p:sp>
      <p:sp>
        <p:nvSpPr>
          <p:cNvPr id="97" name="TextBox 96"/>
          <p:cNvSpPr txBox="1"/>
          <p:nvPr/>
        </p:nvSpPr>
        <p:spPr>
          <a:xfrm>
            <a:off x="2062408" y="1923465"/>
            <a:ext cx="915110" cy="507831"/>
          </a:xfrm>
          <a:prstGeom prst="rect">
            <a:avLst/>
          </a:prstGeom>
          <a:noFill/>
        </p:spPr>
        <p:txBody>
          <a:bodyPr wrap="square" rtlCol="0">
            <a:spAutoFit/>
          </a:bodyPr>
          <a:lstStyle/>
          <a:p>
            <a:pPr algn="ctr" defTabSz="822960"/>
            <a:r>
              <a:rPr lang="en-ZA" sz="900" dirty="0">
                <a:solidFill>
                  <a:prstClr val="white"/>
                </a:solidFill>
              </a:rPr>
              <a:t>Training solution app= 42</a:t>
            </a:r>
          </a:p>
        </p:txBody>
      </p:sp>
      <p:sp>
        <p:nvSpPr>
          <p:cNvPr id="98" name="Oval 97"/>
          <p:cNvSpPr/>
          <p:nvPr/>
        </p:nvSpPr>
        <p:spPr>
          <a:xfrm>
            <a:off x="1082382" y="2488975"/>
            <a:ext cx="858695" cy="572295"/>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ZA" sz="1000">
              <a:solidFill>
                <a:prstClr val="white"/>
              </a:solidFill>
            </a:endParaRPr>
          </a:p>
        </p:txBody>
      </p:sp>
      <p:sp>
        <p:nvSpPr>
          <p:cNvPr id="99" name="TextBox 98"/>
          <p:cNvSpPr txBox="1"/>
          <p:nvPr/>
        </p:nvSpPr>
        <p:spPr>
          <a:xfrm>
            <a:off x="1082382" y="2521975"/>
            <a:ext cx="913705" cy="507831"/>
          </a:xfrm>
          <a:prstGeom prst="rect">
            <a:avLst/>
          </a:prstGeom>
          <a:noFill/>
        </p:spPr>
        <p:txBody>
          <a:bodyPr wrap="square" rtlCol="0">
            <a:spAutoFit/>
          </a:bodyPr>
          <a:lstStyle/>
          <a:p>
            <a:pPr algn="ctr" defTabSz="822960"/>
            <a:r>
              <a:rPr lang="en-ZA" sz="900" dirty="0">
                <a:solidFill>
                  <a:prstClr val="white"/>
                </a:solidFill>
              </a:rPr>
              <a:t>Customer Engagement&amp; PSS= 38</a:t>
            </a:r>
          </a:p>
        </p:txBody>
      </p:sp>
      <p:sp>
        <p:nvSpPr>
          <p:cNvPr id="100" name="Oval 99"/>
          <p:cNvSpPr/>
          <p:nvPr/>
        </p:nvSpPr>
        <p:spPr>
          <a:xfrm>
            <a:off x="1140241" y="1738177"/>
            <a:ext cx="798868" cy="608478"/>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ZA" sz="1000">
              <a:solidFill>
                <a:prstClr val="white"/>
              </a:solidFill>
            </a:endParaRPr>
          </a:p>
        </p:txBody>
      </p:sp>
      <p:sp>
        <p:nvSpPr>
          <p:cNvPr id="101" name="TextBox 100"/>
          <p:cNvSpPr txBox="1"/>
          <p:nvPr/>
        </p:nvSpPr>
        <p:spPr>
          <a:xfrm>
            <a:off x="1075364" y="1827014"/>
            <a:ext cx="935318" cy="507831"/>
          </a:xfrm>
          <a:prstGeom prst="rect">
            <a:avLst/>
          </a:prstGeom>
          <a:noFill/>
        </p:spPr>
        <p:txBody>
          <a:bodyPr wrap="square" rtlCol="0">
            <a:spAutoFit/>
          </a:bodyPr>
          <a:lstStyle/>
          <a:p>
            <a:pPr algn="ctr" defTabSz="822960"/>
            <a:r>
              <a:rPr lang="en-ZA" sz="900" dirty="0">
                <a:solidFill>
                  <a:prstClr val="white"/>
                </a:solidFill>
              </a:rPr>
              <a:t>Service Management&amp; BPO= 245</a:t>
            </a:r>
          </a:p>
        </p:txBody>
      </p:sp>
      <p:sp>
        <p:nvSpPr>
          <p:cNvPr id="102" name="Oval 101"/>
          <p:cNvSpPr/>
          <p:nvPr/>
        </p:nvSpPr>
        <p:spPr>
          <a:xfrm>
            <a:off x="2268143" y="2547072"/>
            <a:ext cx="723434" cy="59866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ZA" sz="1000">
              <a:solidFill>
                <a:prstClr val="white"/>
              </a:solidFill>
            </a:endParaRPr>
          </a:p>
        </p:txBody>
      </p:sp>
      <p:sp>
        <p:nvSpPr>
          <p:cNvPr id="103" name="TextBox 102"/>
          <p:cNvSpPr txBox="1"/>
          <p:nvPr/>
        </p:nvSpPr>
        <p:spPr>
          <a:xfrm>
            <a:off x="2106975" y="2562988"/>
            <a:ext cx="1067684" cy="507831"/>
          </a:xfrm>
          <a:prstGeom prst="rect">
            <a:avLst/>
          </a:prstGeom>
          <a:noFill/>
        </p:spPr>
        <p:txBody>
          <a:bodyPr wrap="square" rtlCol="0">
            <a:spAutoFit/>
          </a:bodyPr>
          <a:lstStyle/>
          <a:p>
            <a:pPr algn="ctr" defTabSz="822960"/>
            <a:r>
              <a:rPr lang="en-ZA" sz="900" dirty="0">
                <a:solidFill>
                  <a:prstClr val="white"/>
                </a:solidFill>
              </a:rPr>
              <a:t>Functional Application Support= 206</a:t>
            </a:r>
          </a:p>
        </p:txBody>
      </p:sp>
      <p:sp>
        <p:nvSpPr>
          <p:cNvPr id="104" name="TextBox 103"/>
          <p:cNvSpPr txBox="1"/>
          <p:nvPr/>
        </p:nvSpPr>
        <p:spPr>
          <a:xfrm>
            <a:off x="3239678" y="3130283"/>
            <a:ext cx="750526" cy="258532"/>
          </a:xfrm>
          <a:prstGeom prst="rect">
            <a:avLst/>
          </a:prstGeom>
          <a:noFill/>
        </p:spPr>
        <p:txBody>
          <a:bodyPr wrap="none" rtlCol="0">
            <a:spAutoFit/>
          </a:bodyPr>
          <a:lstStyle/>
          <a:p>
            <a:pPr defTabSz="822960"/>
            <a:r>
              <a:rPr lang="en-ZA" sz="1080" b="1" dirty="0">
                <a:solidFill>
                  <a:prstClr val="white"/>
                </a:solidFill>
              </a:rPr>
              <a:t>10% (310)</a:t>
            </a:r>
          </a:p>
        </p:txBody>
      </p:sp>
      <p:sp>
        <p:nvSpPr>
          <p:cNvPr id="105" name="TextBox 104"/>
          <p:cNvSpPr txBox="1"/>
          <p:nvPr/>
        </p:nvSpPr>
        <p:spPr>
          <a:xfrm>
            <a:off x="1058641" y="3145734"/>
            <a:ext cx="792205" cy="261610"/>
          </a:xfrm>
          <a:prstGeom prst="rect">
            <a:avLst/>
          </a:prstGeom>
          <a:noFill/>
        </p:spPr>
        <p:txBody>
          <a:bodyPr wrap="none" rtlCol="0">
            <a:spAutoFit/>
          </a:bodyPr>
          <a:lstStyle/>
          <a:p>
            <a:pPr defTabSz="822960"/>
            <a:r>
              <a:rPr lang="en-ZA" sz="1100" b="1" dirty="0">
                <a:solidFill>
                  <a:prstClr val="white"/>
                </a:solidFill>
              </a:rPr>
              <a:t>16% (531) </a:t>
            </a:r>
          </a:p>
        </p:txBody>
      </p:sp>
      <p:sp>
        <p:nvSpPr>
          <p:cNvPr id="106" name="TextBox 105"/>
          <p:cNvSpPr txBox="1"/>
          <p:nvPr/>
        </p:nvSpPr>
        <p:spPr>
          <a:xfrm>
            <a:off x="3305213" y="4946655"/>
            <a:ext cx="764953" cy="244682"/>
          </a:xfrm>
          <a:prstGeom prst="rect">
            <a:avLst/>
          </a:prstGeom>
          <a:noFill/>
        </p:spPr>
        <p:txBody>
          <a:bodyPr wrap="none" rtlCol="0">
            <a:spAutoFit/>
          </a:bodyPr>
          <a:lstStyle/>
          <a:p>
            <a:pPr defTabSz="822960"/>
            <a:r>
              <a:rPr lang="en-ZA" sz="990" b="1" dirty="0">
                <a:solidFill>
                  <a:prstClr val="white"/>
                </a:solidFill>
              </a:rPr>
              <a:t>56% (1797)</a:t>
            </a:r>
          </a:p>
        </p:txBody>
      </p:sp>
      <p:sp>
        <p:nvSpPr>
          <p:cNvPr id="3" name="TextBox 2"/>
          <p:cNvSpPr txBox="1"/>
          <p:nvPr/>
        </p:nvSpPr>
        <p:spPr>
          <a:xfrm>
            <a:off x="878683" y="1624061"/>
            <a:ext cx="312906" cy="369332"/>
          </a:xfrm>
          <a:prstGeom prst="rect">
            <a:avLst/>
          </a:prstGeom>
          <a:noFill/>
        </p:spPr>
        <p:txBody>
          <a:bodyPr wrap="none" rtlCol="0">
            <a:spAutoFit/>
          </a:bodyPr>
          <a:lstStyle/>
          <a:p>
            <a:pPr defTabSz="822960"/>
            <a:r>
              <a:rPr lang="en-ZA" b="1" dirty="0">
                <a:solidFill>
                  <a:prstClr val="white"/>
                </a:solidFill>
              </a:rPr>
              <a:t>A</a:t>
            </a:r>
          </a:p>
        </p:txBody>
      </p:sp>
      <p:sp>
        <p:nvSpPr>
          <p:cNvPr id="107" name="TextBox 106"/>
          <p:cNvSpPr txBox="1"/>
          <p:nvPr/>
        </p:nvSpPr>
        <p:spPr>
          <a:xfrm>
            <a:off x="5732916" y="1676223"/>
            <a:ext cx="306494" cy="369332"/>
          </a:xfrm>
          <a:prstGeom prst="rect">
            <a:avLst/>
          </a:prstGeom>
          <a:noFill/>
        </p:spPr>
        <p:txBody>
          <a:bodyPr wrap="none" rtlCol="0">
            <a:spAutoFit/>
          </a:bodyPr>
          <a:lstStyle/>
          <a:p>
            <a:pPr defTabSz="822960"/>
            <a:r>
              <a:rPr lang="en-ZA" b="1" dirty="0">
                <a:solidFill>
                  <a:prstClr val="white"/>
                </a:solidFill>
              </a:rPr>
              <a:t>B</a:t>
            </a:r>
          </a:p>
        </p:txBody>
      </p:sp>
      <p:sp>
        <p:nvSpPr>
          <p:cNvPr id="108" name="TextBox 107"/>
          <p:cNvSpPr txBox="1"/>
          <p:nvPr/>
        </p:nvSpPr>
        <p:spPr>
          <a:xfrm>
            <a:off x="877270" y="4842582"/>
            <a:ext cx="293670" cy="341632"/>
          </a:xfrm>
          <a:prstGeom prst="rect">
            <a:avLst/>
          </a:prstGeom>
          <a:noFill/>
        </p:spPr>
        <p:txBody>
          <a:bodyPr wrap="none" rtlCol="0">
            <a:spAutoFit/>
          </a:bodyPr>
          <a:lstStyle/>
          <a:p>
            <a:pPr defTabSz="822960"/>
            <a:r>
              <a:rPr lang="en-ZA" sz="1620" b="1" dirty="0">
                <a:solidFill>
                  <a:prstClr val="white"/>
                </a:solidFill>
              </a:rPr>
              <a:t>C</a:t>
            </a:r>
          </a:p>
        </p:txBody>
      </p:sp>
      <p:sp>
        <p:nvSpPr>
          <p:cNvPr id="109" name="TextBox 108"/>
          <p:cNvSpPr txBox="1"/>
          <p:nvPr/>
        </p:nvSpPr>
        <p:spPr>
          <a:xfrm>
            <a:off x="5703639" y="4893191"/>
            <a:ext cx="308098" cy="341632"/>
          </a:xfrm>
          <a:prstGeom prst="rect">
            <a:avLst/>
          </a:prstGeom>
          <a:noFill/>
        </p:spPr>
        <p:txBody>
          <a:bodyPr wrap="none" rtlCol="0">
            <a:spAutoFit/>
          </a:bodyPr>
          <a:lstStyle/>
          <a:p>
            <a:pPr defTabSz="822960"/>
            <a:r>
              <a:rPr lang="en-ZA" sz="1620" b="1" dirty="0">
                <a:solidFill>
                  <a:prstClr val="white"/>
                </a:solidFill>
              </a:rPr>
              <a:t>D</a:t>
            </a:r>
          </a:p>
        </p:txBody>
      </p:sp>
      <p:sp>
        <p:nvSpPr>
          <p:cNvPr id="5" name="Right Arrow 4"/>
          <p:cNvSpPr/>
          <p:nvPr/>
        </p:nvSpPr>
        <p:spPr>
          <a:xfrm rot="16200000">
            <a:off x="5270770" y="3040398"/>
            <a:ext cx="2604077" cy="6414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822960"/>
            <a:r>
              <a:rPr lang="en-ZA" sz="1440" dirty="0">
                <a:solidFill>
                  <a:prstClr val="white"/>
                </a:solidFill>
              </a:rPr>
              <a:t>From non digital to digital</a:t>
            </a:r>
          </a:p>
        </p:txBody>
      </p:sp>
      <p:sp>
        <p:nvSpPr>
          <p:cNvPr id="7" name="TextBox 6"/>
          <p:cNvSpPr txBox="1"/>
          <p:nvPr/>
        </p:nvSpPr>
        <p:spPr>
          <a:xfrm>
            <a:off x="231073" y="511580"/>
            <a:ext cx="9909810" cy="738664"/>
          </a:xfrm>
          <a:prstGeom prst="rect">
            <a:avLst/>
          </a:prstGeom>
          <a:noFill/>
        </p:spPr>
        <p:txBody>
          <a:bodyPr wrap="square" rtlCol="0">
            <a:spAutoFit/>
          </a:bodyPr>
          <a:lstStyle/>
          <a:p>
            <a:pPr defTabSz="822960"/>
            <a:r>
              <a:rPr lang="en-ZA" sz="1400" dirty="0">
                <a:solidFill>
                  <a:prstClr val="black"/>
                </a:solidFill>
              </a:rPr>
              <a:t>The current resource allocation will not enable the desired digital transformation future. Through employee reskilling, development and retention programme we need to change the current resource allocation picture below. Currently 56% of our employees are in legacy/mainframe functions while only 10% are in core digital business roles.</a:t>
            </a:r>
          </a:p>
        </p:txBody>
      </p:sp>
    </p:spTree>
    <p:extLst>
      <p:ext uri="{BB962C8B-B14F-4D97-AF65-F5344CB8AC3E}">
        <p14:creationId xmlns:p14="http://schemas.microsoft.com/office/powerpoint/2010/main" xmlns="" val="27296895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5085" y="91300"/>
            <a:ext cx="7290000" cy="432426"/>
          </a:xfrm>
        </p:spPr>
        <p:txBody>
          <a:bodyPr wrap="square">
            <a:spAutoFit/>
          </a:bodyPr>
          <a:lstStyle/>
          <a:p>
            <a:pPr defTabSz="914400"/>
            <a:r>
              <a:rPr lang="en-ZA" sz="3200" baseline="30000" dirty="0">
                <a:solidFill>
                  <a:schemeClr val="tx2"/>
                </a:solidFill>
                <a:ea typeface="+mn-ea"/>
              </a:rPr>
              <a:t>Human Capital Management Stream: Implementation Timelines</a:t>
            </a:r>
            <a:endParaRPr lang="en-US" sz="3200" baseline="30000" dirty="0">
              <a:solidFill>
                <a:schemeClr val="tx2"/>
              </a:solidFill>
              <a:ea typeface="+mn-ea"/>
            </a:endParaRPr>
          </a:p>
        </p:txBody>
      </p:sp>
      <p:sp>
        <p:nvSpPr>
          <p:cNvPr id="8" name="Pentagon 7"/>
          <p:cNvSpPr/>
          <p:nvPr/>
        </p:nvSpPr>
        <p:spPr>
          <a:xfrm>
            <a:off x="1330056" y="827164"/>
            <a:ext cx="1800200" cy="910085"/>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defTabSz="705493">
              <a:defRPr/>
            </a:pPr>
            <a:r>
              <a:rPr lang="en-ZA" sz="917" b="1" dirty="0"/>
              <a:t>Capacitate the organisation</a:t>
            </a:r>
          </a:p>
        </p:txBody>
      </p:sp>
      <p:sp>
        <p:nvSpPr>
          <p:cNvPr id="12" name="Pentagon 11"/>
          <p:cNvSpPr/>
          <p:nvPr/>
        </p:nvSpPr>
        <p:spPr>
          <a:xfrm>
            <a:off x="1314677" y="1862028"/>
            <a:ext cx="1800200" cy="996663"/>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defTabSz="705493">
              <a:defRPr/>
            </a:pPr>
            <a:r>
              <a:rPr lang="en-ZA" sz="917" b="1" dirty="0"/>
              <a:t>Building high performance organisation with a strong performance culture</a:t>
            </a:r>
          </a:p>
        </p:txBody>
      </p:sp>
      <p:sp>
        <p:nvSpPr>
          <p:cNvPr id="13" name="Pentagon 12"/>
          <p:cNvSpPr/>
          <p:nvPr/>
        </p:nvSpPr>
        <p:spPr>
          <a:xfrm>
            <a:off x="1330056" y="2949355"/>
            <a:ext cx="1800200" cy="623257"/>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defTabSz="705493">
              <a:defRPr/>
            </a:pPr>
            <a:r>
              <a:rPr lang="en-ZA" sz="917" b="1" dirty="0"/>
              <a:t>Implement training and development</a:t>
            </a:r>
          </a:p>
        </p:txBody>
      </p:sp>
      <p:sp>
        <p:nvSpPr>
          <p:cNvPr id="32" name="TextBox 31"/>
          <p:cNvSpPr txBox="1"/>
          <p:nvPr/>
        </p:nvSpPr>
        <p:spPr>
          <a:xfrm>
            <a:off x="6681921" y="795798"/>
            <a:ext cx="1199769" cy="496290"/>
          </a:xfrm>
          <a:prstGeom prst="rect">
            <a:avLst/>
          </a:prstGeom>
          <a:noFill/>
        </p:spPr>
        <p:txBody>
          <a:bodyPr wrap="square" rtlCol="0">
            <a:spAutoFit/>
          </a:bodyPr>
          <a:lstStyle/>
          <a:p>
            <a:pPr marL="146838" indent="-146838" defTabSz="705493">
              <a:buClr>
                <a:srgbClr val="000066"/>
              </a:buClr>
              <a:buFont typeface="Arial" panose="020B0604020202020204" pitchFamily="34" charset="0"/>
              <a:buChar char="•"/>
            </a:pPr>
            <a:r>
              <a:rPr lang="en-ZA" sz="875" dirty="0">
                <a:solidFill>
                  <a:schemeClr val="dk1"/>
                </a:solidFill>
              </a:rPr>
              <a:t>Board</a:t>
            </a:r>
          </a:p>
          <a:p>
            <a:pPr marL="146838" indent="-146838" defTabSz="705493">
              <a:buClr>
                <a:srgbClr val="000066"/>
              </a:buClr>
              <a:buFont typeface="Arial" panose="020B0604020202020204" pitchFamily="34" charset="0"/>
              <a:buChar char="•"/>
            </a:pPr>
            <a:r>
              <a:rPr lang="en-ZA" sz="875" dirty="0">
                <a:solidFill>
                  <a:schemeClr val="dk1"/>
                </a:solidFill>
              </a:rPr>
              <a:t>EXCO</a:t>
            </a:r>
          </a:p>
          <a:p>
            <a:pPr marL="146838" indent="-146838" defTabSz="705493">
              <a:buClr>
                <a:srgbClr val="000066"/>
              </a:buClr>
              <a:buFont typeface="Arial" panose="020B0604020202020204" pitchFamily="34" charset="0"/>
              <a:buChar char="•"/>
            </a:pPr>
            <a:r>
              <a:rPr lang="en-ZA" sz="875" dirty="0">
                <a:solidFill>
                  <a:schemeClr val="dk1"/>
                </a:solidFill>
              </a:rPr>
              <a:t>HCM</a:t>
            </a:r>
          </a:p>
        </p:txBody>
      </p:sp>
      <p:sp>
        <p:nvSpPr>
          <p:cNvPr id="35" name="TextBox 34"/>
          <p:cNvSpPr txBox="1"/>
          <p:nvPr/>
        </p:nvSpPr>
        <p:spPr>
          <a:xfrm>
            <a:off x="3154541" y="1807235"/>
            <a:ext cx="3369369" cy="1169551"/>
          </a:xfrm>
          <a:prstGeom prst="rect">
            <a:avLst/>
          </a:prstGeom>
          <a:noFill/>
        </p:spPr>
        <p:txBody>
          <a:bodyPr wrap="square" rtlCol="0">
            <a:spAutoFit/>
          </a:bodyPr>
          <a:lstStyle/>
          <a:p>
            <a:pPr marL="142869" indent="-142869" algn="just">
              <a:buClr>
                <a:srgbClr val="000066"/>
              </a:buClr>
              <a:buFont typeface="Arial" panose="020B0604020202020204" pitchFamily="34" charset="0"/>
              <a:buChar char="•"/>
            </a:pPr>
            <a:r>
              <a:rPr lang="en-ZA" sz="875" dirty="0"/>
              <a:t>Optimise the system to ensure simplified, real-time and easy to use system</a:t>
            </a:r>
          </a:p>
          <a:p>
            <a:pPr marL="142869" indent="-142869" algn="just">
              <a:buClr>
                <a:srgbClr val="000066"/>
              </a:buClr>
              <a:buFont typeface="Arial" panose="020B0604020202020204" pitchFamily="34" charset="0"/>
              <a:buChar char="•"/>
            </a:pPr>
            <a:r>
              <a:rPr lang="en-ZA" sz="875" dirty="0"/>
              <a:t>Ensure timely  performance contracting and reviews</a:t>
            </a:r>
          </a:p>
          <a:p>
            <a:pPr marL="142869" indent="-142869" algn="just">
              <a:buClr>
                <a:srgbClr val="000066"/>
              </a:buClr>
              <a:buFont typeface="Arial" panose="020B0604020202020204" pitchFamily="34" charset="0"/>
              <a:buChar char="•"/>
            </a:pPr>
            <a:r>
              <a:rPr lang="en-ZA" sz="875" dirty="0"/>
              <a:t>Build a performance driven culture through workshops and online SITA varsity compliance training</a:t>
            </a:r>
          </a:p>
          <a:p>
            <a:pPr marL="142869" indent="-142869">
              <a:buClr>
                <a:srgbClr val="000066"/>
              </a:buClr>
              <a:buFont typeface="Arial" panose="020B0604020202020204" pitchFamily="34" charset="0"/>
              <a:buChar char="•"/>
            </a:pPr>
            <a:r>
              <a:rPr lang="en-ZA" sz="875" dirty="0"/>
              <a:t>Leaders to lead by example- ensure consequence management </a:t>
            </a:r>
          </a:p>
          <a:p>
            <a:pPr marL="142869" indent="-142869">
              <a:buClr>
                <a:srgbClr val="000066"/>
              </a:buClr>
              <a:buFont typeface="Arial" panose="020B0604020202020204" pitchFamily="34" charset="0"/>
              <a:buChar char="•"/>
            </a:pPr>
            <a:r>
              <a:rPr lang="en-ZA" sz="875" dirty="0">
                <a:solidFill>
                  <a:prstClr val="black"/>
                </a:solidFill>
              </a:rPr>
              <a:t>Strategy to address Low employee satisfaction levels and motivate employees to deliver</a:t>
            </a:r>
          </a:p>
        </p:txBody>
      </p:sp>
      <p:sp>
        <p:nvSpPr>
          <p:cNvPr id="38" name="TextBox 37"/>
          <p:cNvSpPr txBox="1"/>
          <p:nvPr/>
        </p:nvSpPr>
        <p:spPr>
          <a:xfrm>
            <a:off x="8036279" y="840142"/>
            <a:ext cx="881456" cy="226985"/>
          </a:xfrm>
          <a:prstGeom prst="rect">
            <a:avLst/>
          </a:prstGeom>
          <a:noFill/>
        </p:spPr>
        <p:txBody>
          <a:bodyPr wrap="square" rtlCol="0">
            <a:spAutoFit/>
          </a:bodyPr>
          <a:lstStyle/>
          <a:p>
            <a:r>
              <a:rPr lang="en-ZA" sz="875" dirty="0"/>
              <a:t>March 2020</a:t>
            </a:r>
          </a:p>
        </p:txBody>
      </p:sp>
      <p:cxnSp>
        <p:nvCxnSpPr>
          <p:cNvPr id="46" name="Straight Connector 45"/>
          <p:cNvCxnSpPr/>
          <p:nvPr/>
        </p:nvCxnSpPr>
        <p:spPr>
          <a:xfrm>
            <a:off x="7977549" y="736541"/>
            <a:ext cx="86441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999550" y="1847688"/>
            <a:ext cx="86441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999550" y="2944551"/>
            <a:ext cx="86441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52" name="Pentagon 51"/>
          <p:cNvSpPr/>
          <p:nvPr/>
        </p:nvSpPr>
        <p:spPr>
          <a:xfrm>
            <a:off x="3285016" y="398779"/>
            <a:ext cx="3247790" cy="255124"/>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ZA" sz="1167" b="1" dirty="0"/>
              <a:t>Key Activities</a:t>
            </a:r>
          </a:p>
        </p:txBody>
      </p:sp>
      <p:sp>
        <p:nvSpPr>
          <p:cNvPr id="53" name="Pentagon 52"/>
          <p:cNvSpPr/>
          <p:nvPr/>
        </p:nvSpPr>
        <p:spPr>
          <a:xfrm>
            <a:off x="6650667" y="356876"/>
            <a:ext cx="1231023" cy="273110"/>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ZA" sz="1167" b="1" dirty="0"/>
              <a:t>Responsibility</a:t>
            </a:r>
          </a:p>
        </p:txBody>
      </p:sp>
      <p:sp>
        <p:nvSpPr>
          <p:cNvPr id="54" name="Pentagon 53"/>
          <p:cNvSpPr/>
          <p:nvPr/>
        </p:nvSpPr>
        <p:spPr>
          <a:xfrm>
            <a:off x="7999550" y="354138"/>
            <a:ext cx="838346" cy="299764"/>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ZA" sz="1167" b="1" dirty="0"/>
              <a:t>Timelines</a:t>
            </a:r>
          </a:p>
        </p:txBody>
      </p:sp>
      <p:cxnSp>
        <p:nvCxnSpPr>
          <p:cNvPr id="43" name="Straight Connector 42"/>
          <p:cNvCxnSpPr/>
          <p:nvPr/>
        </p:nvCxnSpPr>
        <p:spPr>
          <a:xfrm>
            <a:off x="6679522" y="721173"/>
            <a:ext cx="1157419"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783571" y="1839838"/>
            <a:ext cx="1157419"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724242" y="2945948"/>
            <a:ext cx="1157419"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105139" y="1927114"/>
            <a:ext cx="881456" cy="226985"/>
          </a:xfrm>
          <a:prstGeom prst="rect">
            <a:avLst/>
          </a:prstGeom>
          <a:noFill/>
        </p:spPr>
        <p:txBody>
          <a:bodyPr wrap="square" rtlCol="0">
            <a:spAutoFit/>
          </a:bodyPr>
          <a:lstStyle/>
          <a:p>
            <a:r>
              <a:rPr lang="en-ZA" sz="875" dirty="0"/>
              <a:t>March 2020</a:t>
            </a:r>
          </a:p>
        </p:txBody>
      </p:sp>
      <p:sp>
        <p:nvSpPr>
          <p:cNvPr id="48" name="TextBox 47"/>
          <p:cNvSpPr txBox="1"/>
          <p:nvPr/>
        </p:nvSpPr>
        <p:spPr>
          <a:xfrm>
            <a:off x="6705818" y="1916019"/>
            <a:ext cx="1235172" cy="496290"/>
          </a:xfrm>
          <a:prstGeom prst="rect">
            <a:avLst/>
          </a:prstGeom>
          <a:noFill/>
        </p:spPr>
        <p:txBody>
          <a:bodyPr wrap="square" rtlCol="0">
            <a:spAutoFit/>
          </a:bodyPr>
          <a:lstStyle/>
          <a:p>
            <a:pPr marL="146838" indent="-146838" defTabSz="705493">
              <a:buClr>
                <a:srgbClr val="000066"/>
              </a:buClr>
              <a:buFont typeface="Arial" panose="020B0604020202020204" pitchFamily="34" charset="0"/>
              <a:buChar char="•"/>
            </a:pPr>
            <a:r>
              <a:rPr lang="en-ZA" sz="875" dirty="0">
                <a:solidFill>
                  <a:schemeClr val="dk1"/>
                </a:solidFill>
              </a:rPr>
              <a:t>Board</a:t>
            </a:r>
          </a:p>
          <a:p>
            <a:pPr marL="146838" indent="-146838" defTabSz="705493">
              <a:buClr>
                <a:srgbClr val="000066"/>
              </a:buClr>
              <a:buFont typeface="Arial" panose="020B0604020202020204" pitchFamily="34" charset="0"/>
              <a:buChar char="•"/>
            </a:pPr>
            <a:r>
              <a:rPr lang="en-ZA" sz="875" dirty="0">
                <a:solidFill>
                  <a:schemeClr val="dk1"/>
                </a:solidFill>
              </a:rPr>
              <a:t>EXCO</a:t>
            </a:r>
          </a:p>
          <a:p>
            <a:pPr marL="146838" indent="-146838" defTabSz="705493">
              <a:buClr>
                <a:srgbClr val="000066"/>
              </a:buClr>
              <a:buFont typeface="Arial" panose="020B0604020202020204" pitchFamily="34" charset="0"/>
              <a:buChar char="•"/>
            </a:pPr>
            <a:r>
              <a:rPr lang="en-ZA" sz="875" dirty="0">
                <a:solidFill>
                  <a:schemeClr val="dk1"/>
                </a:solidFill>
              </a:rPr>
              <a:t>HCM</a:t>
            </a:r>
          </a:p>
        </p:txBody>
      </p:sp>
      <p:cxnSp>
        <p:nvCxnSpPr>
          <p:cNvPr id="55" name="Straight Connector 54"/>
          <p:cNvCxnSpPr/>
          <p:nvPr/>
        </p:nvCxnSpPr>
        <p:spPr>
          <a:xfrm>
            <a:off x="3261761" y="761091"/>
            <a:ext cx="333206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154541" y="2957058"/>
            <a:ext cx="3439289" cy="630942"/>
          </a:xfrm>
          <a:prstGeom prst="rect">
            <a:avLst/>
          </a:prstGeom>
          <a:noFill/>
        </p:spPr>
        <p:txBody>
          <a:bodyPr wrap="square" rtlCol="0">
            <a:spAutoFit/>
          </a:bodyPr>
          <a:lstStyle/>
          <a:p>
            <a:pPr marL="146838" indent="-146838" algn="just" defTabSz="705493">
              <a:buFont typeface="Arial" panose="020B0604020202020204" pitchFamily="34" charset="0"/>
              <a:buChar char="•"/>
              <a:defRPr/>
            </a:pPr>
            <a:r>
              <a:rPr lang="en-ZA" sz="875" dirty="0"/>
              <a:t>Assess the leadership digital skills gap </a:t>
            </a:r>
          </a:p>
          <a:p>
            <a:pPr marL="146838" indent="-146838" algn="just" defTabSz="705493">
              <a:buFont typeface="Arial" panose="020B0604020202020204" pitchFamily="34" charset="0"/>
              <a:buChar char="•"/>
              <a:defRPr/>
            </a:pPr>
            <a:r>
              <a:rPr lang="en-ZA" sz="875" dirty="0"/>
              <a:t>Refresh the panel of providers</a:t>
            </a:r>
          </a:p>
          <a:p>
            <a:pPr marL="146838" indent="-146838" algn="just" defTabSz="705493">
              <a:buFont typeface="Arial" panose="020B0604020202020204" pitchFamily="34" charset="0"/>
              <a:buChar char="•"/>
              <a:defRPr/>
            </a:pPr>
            <a:r>
              <a:rPr lang="en-ZA" sz="875" dirty="0"/>
              <a:t>Consider intergovernmental agreement to source training </a:t>
            </a:r>
          </a:p>
          <a:p>
            <a:pPr marL="146838" indent="-146838" algn="just" defTabSz="705493">
              <a:buFont typeface="Arial" panose="020B0604020202020204" pitchFamily="34" charset="0"/>
              <a:buChar char="•"/>
              <a:defRPr/>
            </a:pPr>
            <a:r>
              <a:rPr lang="en-ZA" sz="875" dirty="0"/>
              <a:t>Change the policy to enable HCM to mange processes to training</a:t>
            </a:r>
          </a:p>
        </p:txBody>
      </p:sp>
      <p:sp>
        <p:nvSpPr>
          <p:cNvPr id="59" name="TextBox 58"/>
          <p:cNvSpPr txBox="1"/>
          <p:nvPr/>
        </p:nvSpPr>
        <p:spPr>
          <a:xfrm>
            <a:off x="8014041" y="3061384"/>
            <a:ext cx="875960" cy="226985"/>
          </a:xfrm>
          <a:prstGeom prst="rect">
            <a:avLst/>
          </a:prstGeom>
          <a:noFill/>
        </p:spPr>
        <p:txBody>
          <a:bodyPr wrap="square" rtlCol="0">
            <a:spAutoFit/>
          </a:bodyPr>
          <a:lstStyle/>
          <a:p>
            <a:r>
              <a:rPr lang="en-ZA" sz="875" dirty="0"/>
              <a:t>March  2020</a:t>
            </a:r>
          </a:p>
        </p:txBody>
      </p:sp>
      <p:sp>
        <p:nvSpPr>
          <p:cNvPr id="60" name="TextBox 59"/>
          <p:cNvSpPr txBox="1"/>
          <p:nvPr/>
        </p:nvSpPr>
        <p:spPr>
          <a:xfrm>
            <a:off x="6733402" y="2944551"/>
            <a:ext cx="1207588" cy="361637"/>
          </a:xfrm>
          <a:prstGeom prst="rect">
            <a:avLst/>
          </a:prstGeom>
          <a:noFill/>
        </p:spPr>
        <p:txBody>
          <a:bodyPr wrap="square" rtlCol="0">
            <a:spAutoFit/>
          </a:bodyPr>
          <a:lstStyle/>
          <a:p>
            <a:pPr marL="146838" indent="-146838" defTabSz="705493">
              <a:buClr>
                <a:srgbClr val="000066"/>
              </a:buClr>
              <a:buFont typeface="Arial" panose="020B0604020202020204" pitchFamily="34" charset="0"/>
              <a:buChar char="•"/>
            </a:pPr>
            <a:r>
              <a:rPr lang="en-ZA" sz="875" dirty="0">
                <a:solidFill>
                  <a:schemeClr val="dk1"/>
                </a:solidFill>
              </a:rPr>
              <a:t>HCM</a:t>
            </a:r>
          </a:p>
          <a:p>
            <a:pPr marL="146838" indent="-146838" defTabSz="705493">
              <a:buClr>
                <a:srgbClr val="000066"/>
              </a:buClr>
              <a:buFont typeface="Arial" panose="020B0604020202020204" pitchFamily="34" charset="0"/>
              <a:buChar char="•"/>
            </a:pPr>
            <a:r>
              <a:rPr lang="en-ZA" sz="875" dirty="0">
                <a:solidFill>
                  <a:schemeClr val="dk1"/>
                </a:solidFill>
              </a:rPr>
              <a:t>SCM</a:t>
            </a:r>
          </a:p>
        </p:txBody>
      </p:sp>
      <p:sp>
        <p:nvSpPr>
          <p:cNvPr id="61" name="Pentagon 60"/>
          <p:cNvSpPr/>
          <p:nvPr/>
        </p:nvSpPr>
        <p:spPr>
          <a:xfrm>
            <a:off x="1330056" y="3657949"/>
            <a:ext cx="1800200" cy="753313"/>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defTabSz="705493">
              <a:defRPr/>
            </a:pPr>
            <a:r>
              <a:rPr lang="en-ZA" sz="917" b="1" dirty="0"/>
              <a:t>Building a digital transformation culture</a:t>
            </a:r>
          </a:p>
        </p:txBody>
      </p:sp>
      <p:sp>
        <p:nvSpPr>
          <p:cNvPr id="63" name="TextBox 62"/>
          <p:cNvSpPr txBox="1"/>
          <p:nvPr/>
        </p:nvSpPr>
        <p:spPr>
          <a:xfrm>
            <a:off x="3111580" y="3728131"/>
            <a:ext cx="3482249" cy="772071"/>
          </a:xfrm>
          <a:prstGeom prst="rect">
            <a:avLst/>
          </a:prstGeom>
          <a:noFill/>
        </p:spPr>
        <p:txBody>
          <a:bodyPr wrap="square" rtlCol="0">
            <a:spAutoFit/>
          </a:bodyPr>
          <a:lstStyle/>
          <a:p>
            <a:pPr marL="146838" indent="-146838" algn="just" defTabSz="705493">
              <a:buFont typeface="Arial" panose="020B0604020202020204" pitchFamily="34" charset="0"/>
              <a:buChar char="•"/>
              <a:defRPr/>
            </a:pPr>
            <a:r>
              <a:rPr lang="en-ZA" sz="875" dirty="0"/>
              <a:t>Develop and socialise digital transformation culture charter from the leadership down</a:t>
            </a:r>
          </a:p>
          <a:p>
            <a:pPr marL="146838" indent="-146838" algn="just" defTabSz="705493">
              <a:buFont typeface="Arial" panose="020B0604020202020204" pitchFamily="34" charset="0"/>
              <a:buChar char="•"/>
              <a:defRPr/>
            </a:pPr>
            <a:r>
              <a:rPr lang="en-ZA" sz="875" dirty="0"/>
              <a:t>Continue to rollout the Ethics workshops to reinforce the open communication and trusting culture</a:t>
            </a:r>
          </a:p>
          <a:p>
            <a:pPr marL="146838" indent="-146838" defTabSz="705493">
              <a:buFont typeface="Arial" panose="020B0604020202020204" pitchFamily="34" charset="0"/>
              <a:buChar char="•"/>
              <a:defRPr/>
            </a:pPr>
            <a:endParaRPr lang="en-ZA" sz="917" dirty="0"/>
          </a:p>
        </p:txBody>
      </p:sp>
      <p:sp>
        <p:nvSpPr>
          <p:cNvPr id="64" name="TextBox 63"/>
          <p:cNvSpPr txBox="1"/>
          <p:nvPr/>
        </p:nvSpPr>
        <p:spPr>
          <a:xfrm>
            <a:off x="8082285" y="3827391"/>
            <a:ext cx="881456" cy="226985"/>
          </a:xfrm>
          <a:prstGeom prst="rect">
            <a:avLst/>
          </a:prstGeom>
          <a:noFill/>
        </p:spPr>
        <p:txBody>
          <a:bodyPr wrap="square" rtlCol="0">
            <a:spAutoFit/>
          </a:bodyPr>
          <a:lstStyle/>
          <a:p>
            <a:r>
              <a:rPr lang="en-ZA" sz="875" dirty="0"/>
              <a:t>March 2020</a:t>
            </a:r>
          </a:p>
        </p:txBody>
      </p:sp>
      <p:cxnSp>
        <p:nvCxnSpPr>
          <p:cNvPr id="65" name="Straight Connector 64"/>
          <p:cNvCxnSpPr/>
          <p:nvPr/>
        </p:nvCxnSpPr>
        <p:spPr>
          <a:xfrm>
            <a:off x="7987028" y="3651094"/>
            <a:ext cx="86441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711720" y="3652491"/>
            <a:ext cx="1157419"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711720" y="3686326"/>
            <a:ext cx="1302321" cy="496290"/>
          </a:xfrm>
          <a:prstGeom prst="rect">
            <a:avLst/>
          </a:prstGeom>
          <a:noFill/>
        </p:spPr>
        <p:txBody>
          <a:bodyPr wrap="square" rtlCol="0">
            <a:spAutoFit/>
          </a:bodyPr>
          <a:lstStyle/>
          <a:p>
            <a:pPr marL="146838" indent="-146838" defTabSz="705493">
              <a:buClr>
                <a:srgbClr val="000066"/>
              </a:buClr>
              <a:buFont typeface="Arial" panose="020B0604020202020204" pitchFamily="34" charset="0"/>
              <a:buChar char="•"/>
            </a:pPr>
            <a:r>
              <a:rPr lang="en-ZA" sz="875" dirty="0">
                <a:solidFill>
                  <a:schemeClr val="dk1"/>
                </a:solidFill>
              </a:rPr>
              <a:t>HCM</a:t>
            </a:r>
          </a:p>
          <a:p>
            <a:pPr marL="146838" indent="-146838" defTabSz="705493">
              <a:buClr>
                <a:srgbClr val="000066"/>
              </a:buClr>
              <a:buFont typeface="Arial" panose="020B0604020202020204" pitchFamily="34" charset="0"/>
              <a:buChar char="•"/>
            </a:pPr>
            <a:r>
              <a:rPr lang="en-ZA" sz="875" dirty="0">
                <a:solidFill>
                  <a:schemeClr val="dk1"/>
                </a:solidFill>
              </a:rPr>
              <a:t>Ethics Team </a:t>
            </a:r>
          </a:p>
          <a:p>
            <a:pPr marL="146838" indent="-146838" defTabSz="705493">
              <a:buClr>
                <a:srgbClr val="000066"/>
              </a:buClr>
              <a:buFont typeface="Arial" panose="020B0604020202020204" pitchFamily="34" charset="0"/>
              <a:buChar char="•"/>
            </a:pPr>
            <a:r>
              <a:rPr lang="en-ZA" sz="875" dirty="0">
                <a:solidFill>
                  <a:schemeClr val="dk1"/>
                </a:solidFill>
              </a:rPr>
              <a:t>Leadership</a:t>
            </a:r>
          </a:p>
        </p:txBody>
      </p:sp>
      <p:sp>
        <p:nvSpPr>
          <p:cNvPr id="68" name="Pentagon 67"/>
          <p:cNvSpPr/>
          <p:nvPr/>
        </p:nvSpPr>
        <p:spPr>
          <a:xfrm>
            <a:off x="1323069" y="4500644"/>
            <a:ext cx="1800200" cy="763878"/>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defTabSz="705493">
              <a:defRPr/>
            </a:pPr>
            <a:r>
              <a:rPr lang="en-ZA" sz="917" b="1" dirty="0"/>
              <a:t>Career and succession management</a:t>
            </a:r>
          </a:p>
        </p:txBody>
      </p:sp>
      <p:cxnSp>
        <p:nvCxnSpPr>
          <p:cNvPr id="69" name="Straight Connector 68"/>
          <p:cNvCxnSpPr/>
          <p:nvPr/>
        </p:nvCxnSpPr>
        <p:spPr>
          <a:xfrm>
            <a:off x="6724242" y="4473334"/>
            <a:ext cx="1157419"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139149" y="4538974"/>
            <a:ext cx="3477980" cy="900246"/>
          </a:xfrm>
          <a:prstGeom prst="rect">
            <a:avLst/>
          </a:prstGeom>
          <a:noFill/>
        </p:spPr>
        <p:txBody>
          <a:bodyPr wrap="square" rtlCol="0">
            <a:spAutoFit/>
          </a:bodyPr>
          <a:lstStyle/>
          <a:p>
            <a:pPr marL="142869" indent="-142869" algn="just">
              <a:buClr>
                <a:srgbClr val="000066"/>
              </a:buClr>
              <a:buFont typeface="Arial" panose="020B0604020202020204" pitchFamily="34" charset="0"/>
              <a:buChar char="•"/>
            </a:pPr>
            <a:r>
              <a:rPr lang="en-ZA" sz="875" dirty="0"/>
              <a:t>Develop a guiding policy with clear criteria for identifying, developing and placing of succession candidates</a:t>
            </a:r>
          </a:p>
          <a:p>
            <a:pPr marL="142869" indent="-142869" algn="just">
              <a:buClr>
                <a:srgbClr val="000066"/>
              </a:buClr>
              <a:buFont typeface="Arial" panose="020B0604020202020204" pitchFamily="34" charset="0"/>
              <a:buChar char="•"/>
            </a:pPr>
            <a:r>
              <a:rPr lang="en-ZA" sz="875" dirty="0"/>
              <a:t>Develop a clear general management, specialisation and technical career pathing</a:t>
            </a:r>
          </a:p>
          <a:p>
            <a:pPr marL="142869" indent="-142869" algn="just">
              <a:buClr>
                <a:srgbClr val="000066"/>
              </a:buClr>
              <a:buFont typeface="Arial" panose="020B0604020202020204" pitchFamily="34" charset="0"/>
              <a:buChar char="•"/>
            </a:pPr>
            <a:r>
              <a:rPr lang="en-ZA" sz="875" dirty="0">
                <a:solidFill>
                  <a:schemeClr val="dk1"/>
                </a:solidFill>
              </a:rPr>
              <a:t>Develop and implement a skills transfer program</a:t>
            </a:r>
          </a:p>
          <a:p>
            <a:pPr marL="142869" indent="-142869" algn="just">
              <a:buClr>
                <a:srgbClr val="000066"/>
              </a:buClr>
              <a:buFont typeface="Arial" panose="020B0604020202020204" pitchFamily="34" charset="0"/>
              <a:buChar char="•"/>
            </a:pPr>
            <a:r>
              <a:rPr lang="en-ZA" sz="875" dirty="0">
                <a:solidFill>
                  <a:schemeClr val="dk1"/>
                </a:solidFill>
              </a:rPr>
              <a:t>Develop a secure knowledge management platform for the enterprise</a:t>
            </a:r>
          </a:p>
        </p:txBody>
      </p:sp>
      <p:sp>
        <p:nvSpPr>
          <p:cNvPr id="71" name="TextBox 70"/>
          <p:cNvSpPr txBox="1"/>
          <p:nvPr/>
        </p:nvSpPr>
        <p:spPr>
          <a:xfrm>
            <a:off x="6724243" y="4586568"/>
            <a:ext cx="1047930" cy="496290"/>
          </a:xfrm>
          <a:prstGeom prst="rect">
            <a:avLst/>
          </a:prstGeom>
          <a:noFill/>
        </p:spPr>
        <p:txBody>
          <a:bodyPr wrap="square" rtlCol="0">
            <a:spAutoFit/>
          </a:bodyPr>
          <a:lstStyle/>
          <a:p>
            <a:pPr marL="146838" indent="-146838" defTabSz="705493">
              <a:buClr>
                <a:srgbClr val="000066"/>
              </a:buClr>
              <a:buFont typeface="Arial" panose="020B0604020202020204" pitchFamily="34" charset="0"/>
              <a:buChar char="•"/>
            </a:pPr>
            <a:r>
              <a:rPr lang="en-ZA" sz="875" dirty="0">
                <a:solidFill>
                  <a:schemeClr val="dk1"/>
                </a:solidFill>
              </a:rPr>
              <a:t>HCM</a:t>
            </a:r>
          </a:p>
          <a:p>
            <a:pPr marL="146838" indent="-146838" defTabSz="705493">
              <a:buClr>
                <a:srgbClr val="000066"/>
              </a:buClr>
              <a:buFont typeface="Arial" panose="020B0604020202020204" pitchFamily="34" charset="0"/>
              <a:buChar char="•"/>
            </a:pPr>
            <a:r>
              <a:rPr lang="en-ZA" sz="875" dirty="0">
                <a:solidFill>
                  <a:schemeClr val="dk1"/>
                </a:solidFill>
              </a:rPr>
              <a:t>Leadership</a:t>
            </a:r>
          </a:p>
          <a:p>
            <a:pPr defTabSz="705493"/>
            <a:endParaRPr lang="en-ZA" sz="875" dirty="0">
              <a:solidFill>
                <a:schemeClr val="dk1"/>
              </a:solidFill>
            </a:endParaRPr>
          </a:p>
        </p:txBody>
      </p:sp>
      <p:sp>
        <p:nvSpPr>
          <p:cNvPr id="72" name="TextBox 71"/>
          <p:cNvSpPr txBox="1"/>
          <p:nvPr/>
        </p:nvSpPr>
        <p:spPr>
          <a:xfrm>
            <a:off x="8105139" y="4559118"/>
            <a:ext cx="725165" cy="226985"/>
          </a:xfrm>
          <a:prstGeom prst="rect">
            <a:avLst/>
          </a:prstGeom>
          <a:noFill/>
        </p:spPr>
        <p:txBody>
          <a:bodyPr wrap="square" rtlCol="0">
            <a:spAutoFit/>
          </a:bodyPr>
          <a:lstStyle/>
          <a:p>
            <a:r>
              <a:rPr lang="en-ZA" sz="875" dirty="0"/>
              <a:t>March 2020</a:t>
            </a:r>
          </a:p>
        </p:txBody>
      </p:sp>
      <p:cxnSp>
        <p:nvCxnSpPr>
          <p:cNvPr id="73" name="Straight Connector 72"/>
          <p:cNvCxnSpPr/>
          <p:nvPr/>
        </p:nvCxnSpPr>
        <p:spPr>
          <a:xfrm>
            <a:off x="7965886" y="4465377"/>
            <a:ext cx="86441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161854" y="755105"/>
            <a:ext cx="3455276" cy="1089529"/>
          </a:xfrm>
          <a:prstGeom prst="rect">
            <a:avLst/>
          </a:prstGeom>
          <a:noFill/>
        </p:spPr>
        <p:txBody>
          <a:bodyPr wrap="square" rtlCol="0">
            <a:spAutoFit/>
          </a:bodyPr>
          <a:lstStyle/>
          <a:p>
            <a:pPr marL="142869" indent="-142869" algn="just">
              <a:buClr>
                <a:srgbClr val="000066"/>
              </a:buClr>
              <a:buFont typeface="Arial" panose="020B0604020202020204" pitchFamily="34" charset="0"/>
              <a:buChar char="•"/>
              <a:defRPr/>
            </a:pPr>
            <a:r>
              <a:rPr lang="en-ZA" sz="800" dirty="0"/>
              <a:t>Implement the e-recruitment solution </a:t>
            </a:r>
          </a:p>
          <a:p>
            <a:pPr marL="142869" indent="-142869" algn="just">
              <a:buClr>
                <a:srgbClr val="000066"/>
              </a:buClr>
              <a:buFont typeface="Arial" panose="020B0604020202020204" pitchFamily="34" charset="0"/>
              <a:buChar char="•"/>
              <a:defRPr/>
            </a:pPr>
            <a:r>
              <a:rPr lang="en-ZA" sz="800" dirty="0"/>
              <a:t>Fill the vacant Executives and HODs positions</a:t>
            </a:r>
          </a:p>
          <a:p>
            <a:pPr marL="142869" indent="-142869" algn="just">
              <a:buClr>
                <a:srgbClr val="000066"/>
              </a:buClr>
              <a:buFont typeface="Arial" panose="020B0604020202020204" pitchFamily="34" charset="0"/>
              <a:buChar char="•"/>
              <a:defRPr/>
            </a:pPr>
            <a:r>
              <a:rPr lang="en-ZA" sz="800" dirty="0"/>
              <a:t>Urgently capacitate SCM, Consulting &amp; CDO </a:t>
            </a:r>
          </a:p>
          <a:p>
            <a:pPr marL="142869" indent="-142869" algn="just">
              <a:buClr>
                <a:srgbClr val="000066"/>
              </a:buClr>
              <a:buFont typeface="Arial" panose="020B0604020202020204" pitchFamily="34" charset="0"/>
              <a:buChar char="•"/>
              <a:defRPr/>
            </a:pPr>
            <a:r>
              <a:rPr lang="en-ZA" sz="800" dirty="0"/>
              <a:t>Appoint critical talent to deliver on customer requirements</a:t>
            </a:r>
          </a:p>
          <a:p>
            <a:pPr marL="142869" indent="-142869" algn="just">
              <a:buClr>
                <a:srgbClr val="000066"/>
              </a:buClr>
              <a:buFont typeface="Arial" panose="020B0604020202020204" pitchFamily="34" charset="0"/>
              <a:buChar char="•"/>
              <a:defRPr/>
            </a:pPr>
            <a:r>
              <a:rPr lang="en-ZA" sz="800" dirty="0"/>
              <a:t>Re-establishment </a:t>
            </a:r>
            <a:r>
              <a:rPr lang="en-ZA" sz="880" dirty="0"/>
              <a:t>of</a:t>
            </a:r>
            <a:r>
              <a:rPr lang="en-ZA" sz="800" dirty="0"/>
              <a:t> provincial capabilities (clustered into 3 Regions) for SCM, </a:t>
            </a:r>
            <a:r>
              <a:rPr lang="en-ZA" sz="800" dirty="0" smtClean="0"/>
              <a:t>Human Resources (HR), </a:t>
            </a:r>
            <a:r>
              <a:rPr lang="en-ZA" sz="800" dirty="0"/>
              <a:t>Facilities, </a:t>
            </a:r>
            <a:r>
              <a:rPr lang="en-ZA" sz="800" dirty="0" smtClean="0"/>
              <a:t>Applications Development (Apps Dev), </a:t>
            </a:r>
            <a:r>
              <a:rPr lang="en-ZA" sz="800" dirty="0"/>
              <a:t>Networks etc.</a:t>
            </a:r>
          </a:p>
          <a:p>
            <a:pPr marL="142869" indent="-142869" algn="just">
              <a:buClr>
                <a:srgbClr val="000066"/>
              </a:buClr>
              <a:buFont typeface="Arial" panose="020B0604020202020204" pitchFamily="34" charset="0"/>
              <a:buChar char="•"/>
              <a:defRPr/>
            </a:pPr>
            <a:r>
              <a:rPr lang="en-ZA" sz="800" dirty="0"/>
              <a:t>Implement a strategy to deal with high turnover in leadership</a:t>
            </a:r>
          </a:p>
        </p:txBody>
      </p:sp>
      <p:cxnSp>
        <p:nvCxnSpPr>
          <p:cNvPr id="76" name="Straight Connector 75"/>
          <p:cNvCxnSpPr/>
          <p:nvPr/>
        </p:nvCxnSpPr>
        <p:spPr>
          <a:xfrm>
            <a:off x="3223457" y="3653296"/>
            <a:ext cx="333206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223457" y="1832323"/>
            <a:ext cx="333206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243132" y="2925238"/>
            <a:ext cx="333206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194051" y="4478814"/>
            <a:ext cx="333206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656099" y="365278"/>
            <a:ext cx="913520" cy="323165"/>
          </a:xfrm>
          <a:prstGeom prst="rect">
            <a:avLst/>
          </a:prstGeom>
          <a:noFill/>
        </p:spPr>
        <p:txBody>
          <a:bodyPr wrap="none" rtlCol="0">
            <a:spAutoFit/>
          </a:bodyPr>
          <a:lstStyle/>
          <a:p>
            <a:r>
              <a:rPr lang="en-ZA" sz="1500" b="1" dirty="0">
                <a:solidFill>
                  <a:srgbClr val="000066"/>
                </a:solidFill>
              </a:rPr>
              <a:t>Initiatives</a:t>
            </a:r>
            <a:endParaRPr lang="en-US" sz="1500" b="1" dirty="0">
              <a:solidFill>
                <a:srgbClr val="000066"/>
              </a:solidFill>
            </a:endParaRPr>
          </a:p>
        </p:txBody>
      </p:sp>
    </p:spTree>
    <p:extLst>
      <p:ext uri="{BB962C8B-B14F-4D97-AF65-F5344CB8AC3E}">
        <p14:creationId xmlns:p14="http://schemas.microsoft.com/office/powerpoint/2010/main" xmlns="" val="18599017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txBox="1"/>
          <p:nvPr/>
        </p:nvSpPr>
        <p:spPr>
          <a:xfrm>
            <a:off x="2026105" y="1191341"/>
            <a:ext cx="3545079" cy="415498"/>
          </a:xfrm>
          <a:prstGeom prst="rect">
            <a:avLst/>
          </a:prstGeom>
        </p:spPr>
        <p:txBody>
          <a:bodyPr vert="horz" wrap="square" lIns="0" tIns="0" rIns="0" bIns="0" rtlCol="0">
            <a:spAutoFit/>
          </a:bodyPr>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004185"/>
              </a:buClr>
              <a:defRPr/>
            </a:pPr>
            <a:endParaRPr lang="en-ZA" sz="900" kern="0" dirty="0">
              <a:solidFill>
                <a:srgbClr val="000000"/>
              </a:solidFill>
              <a:latin typeface="Century Gothic" panose="020B0502020202020204" pitchFamily="34" charset="0"/>
              <a:ea typeface="ＭＳ Ｐゴシック"/>
            </a:endParaRPr>
          </a:p>
          <a:p>
            <a:pPr lvl="1" fontAlgn="base">
              <a:spcBef>
                <a:spcPct val="0"/>
              </a:spcBef>
              <a:spcAft>
                <a:spcPct val="0"/>
              </a:spcAft>
              <a:buClr>
                <a:srgbClr val="004185"/>
              </a:buClr>
              <a:defRPr/>
            </a:pPr>
            <a:endParaRPr lang="en-ZA" sz="900" kern="0" dirty="0">
              <a:solidFill>
                <a:srgbClr val="000000"/>
              </a:solidFill>
              <a:latin typeface="Century Gothic" panose="020B0502020202020204" pitchFamily="34" charset="0"/>
              <a:ea typeface="ＭＳ Ｐゴシック"/>
            </a:endParaRPr>
          </a:p>
          <a:p>
            <a:pPr lvl="1" fontAlgn="base">
              <a:spcBef>
                <a:spcPct val="0"/>
              </a:spcBef>
              <a:spcAft>
                <a:spcPct val="0"/>
              </a:spcAft>
              <a:buClr>
                <a:srgbClr val="004185"/>
              </a:buClr>
              <a:defRPr/>
            </a:pPr>
            <a:endParaRPr lang="en-US" sz="900" kern="0" dirty="0">
              <a:solidFill>
                <a:srgbClr val="000000"/>
              </a:solidFill>
              <a:latin typeface="Century Gothic" panose="020B0502020202020204" pitchFamily="34" charset="0"/>
              <a:ea typeface="ＭＳ Ｐゴシック"/>
            </a:endParaRPr>
          </a:p>
        </p:txBody>
      </p:sp>
      <p:grpSp>
        <p:nvGrpSpPr>
          <p:cNvPr id="21" name="Group 20"/>
          <p:cNvGrpSpPr/>
          <p:nvPr/>
        </p:nvGrpSpPr>
        <p:grpSpPr>
          <a:xfrm>
            <a:off x="91824" y="1287781"/>
            <a:ext cx="1560938" cy="3168352"/>
            <a:chOff x="80553" y="2556444"/>
            <a:chExt cx="1688648" cy="3064067"/>
          </a:xfrm>
        </p:grpSpPr>
        <p:sp>
          <p:nvSpPr>
            <p:cNvPr id="7" name="Rectangle 3"/>
            <p:cNvSpPr txBox="1">
              <a:spLocks/>
            </p:cNvSpPr>
            <p:nvPr/>
          </p:nvSpPr>
          <p:spPr>
            <a:xfrm>
              <a:off x="476742" y="2556444"/>
              <a:ext cx="1061025" cy="25853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4185"/>
                </a:buClr>
                <a:defRPr/>
              </a:pPr>
              <a:r>
                <a:rPr lang="en-US" sz="1400" b="1" dirty="0">
                  <a:solidFill>
                    <a:srgbClr val="0E1B8D"/>
                  </a:solidFill>
                  <a:latin typeface="+mj-lt"/>
                  <a:ea typeface="+mj-ea"/>
                  <a:cs typeface="Segoe UI Semibold" panose="020B0702040204020203" pitchFamily="34" charset="0"/>
                </a:rPr>
                <a:t>FOCUS AREAS</a:t>
              </a:r>
            </a:p>
          </p:txBody>
        </p:sp>
        <p:sp>
          <p:nvSpPr>
            <p:cNvPr id="18" name="Rectangle 3"/>
            <p:cNvSpPr txBox="1">
              <a:spLocks/>
            </p:cNvSpPr>
            <p:nvPr/>
          </p:nvSpPr>
          <p:spPr>
            <a:xfrm>
              <a:off x="80553" y="2974271"/>
              <a:ext cx="1688648" cy="2646240"/>
            </a:xfrm>
            <a:prstGeom prst="rect">
              <a:avLst/>
            </a:prstGeom>
            <a:solidFill>
              <a:srgbClr val="002060"/>
            </a:solidFill>
            <a:ln w="9525">
              <a:noFill/>
              <a:miter lim="800000"/>
              <a:headEnd/>
              <a:tailEnd/>
            </a:ln>
            <a:effectLst/>
          </p:spPr>
          <p:txBody>
            <a:bodyPr vert="horz" wrap="square" lIns="68580" tIns="68580" rIns="68580" bIns="68580" numCol="1" anchor="ctr" anchorCtr="0" compatLnSpc="1">
              <a:prstTxWarp prst="textNoShape">
                <a:avLst/>
              </a:prstTxWarp>
              <a:no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4185"/>
                </a:buClr>
                <a:defRPr/>
              </a:pPr>
              <a:r>
                <a:rPr lang="en-CA" sz="1000" b="1" kern="0" dirty="0">
                  <a:solidFill>
                    <a:prstClr val="white"/>
                  </a:solidFill>
                  <a:latin typeface="Century Gothic" panose="020B0502020202020204" pitchFamily="34" charset="0"/>
                  <a:ea typeface="ＭＳ Ｐゴシック"/>
                </a:rPr>
                <a:t>     COMMERCIAL</a:t>
              </a:r>
              <a:endParaRPr lang="en-US" sz="1000" b="1" kern="0" dirty="0">
                <a:solidFill>
                  <a:prstClr val="white"/>
                </a:solidFill>
                <a:latin typeface="Century Gothic" panose="020B0502020202020204" pitchFamily="34" charset="0"/>
                <a:ea typeface="ＭＳ Ｐゴシック"/>
              </a:endParaRPr>
            </a:p>
          </p:txBody>
        </p:sp>
      </p:grpSp>
      <p:sp>
        <p:nvSpPr>
          <p:cNvPr id="39" name="Title 1"/>
          <p:cNvSpPr>
            <a:spLocks noGrp="1"/>
          </p:cNvSpPr>
          <p:nvPr>
            <p:ph type="title"/>
          </p:nvPr>
        </p:nvSpPr>
        <p:spPr>
          <a:xfrm>
            <a:off x="177976" y="193204"/>
            <a:ext cx="9720000" cy="420628"/>
          </a:xfrm>
        </p:spPr>
        <p:txBody>
          <a:bodyPr wrap="square">
            <a:spAutoFit/>
          </a:bodyPr>
          <a:lstStyle/>
          <a:p>
            <a:pPr defTabSz="914400"/>
            <a:r>
              <a:rPr lang="en-ZA" sz="3200" baseline="30000" dirty="0">
                <a:solidFill>
                  <a:schemeClr val="tx2"/>
                </a:solidFill>
                <a:ea typeface="+mn-ea"/>
              </a:rPr>
              <a:t>Organisation Challenges and Solutions</a:t>
            </a:r>
            <a:endParaRPr lang="en-US" sz="3200" baseline="30000" dirty="0">
              <a:solidFill>
                <a:schemeClr val="tx2"/>
              </a:solidFill>
              <a:ea typeface="+mn-ea"/>
            </a:endParaRPr>
          </a:p>
        </p:txBody>
      </p:sp>
      <p:graphicFrame>
        <p:nvGraphicFramePr>
          <p:cNvPr id="20" name="Table 19"/>
          <p:cNvGraphicFramePr>
            <a:graphicFrameLocks noGrp="1"/>
          </p:cNvGraphicFramePr>
          <p:nvPr>
            <p:extLst>
              <p:ext uri="{D42A27DB-BD31-4B8C-83A1-F6EECF244321}">
                <p14:modId xmlns:p14="http://schemas.microsoft.com/office/powerpoint/2010/main" xmlns="" val="3613432790"/>
              </p:ext>
            </p:extLst>
          </p:nvPr>
        </p:nvGraphicFramePr>
        <p:xfrm>
          <a:off x="1630515" y="1287780"/>
          <a:ext cx="8258233" cy="3139440"/>
        </p:xfrm>
        <a:graphic>
          <a:graphicData uri="http://schemas.openxmlformats.org/drawingml/2006/table">
            <a:tbl>
              <a:tblPr firstRow="1" bandRow="1">
                <a:tableStyleId>{5940675A-B579-460E-94D1-54222C63F5DA}</a:tableStyleId>
              </a:tblPr>
              <a:tblGrid>
                <a:gridCol w="8258233">
                  <a:extLst>
                    <a:ext uri="{9D8B030D-6E8A-4147-A177-3AD203B41FA5}">
                      <a16:colId xmlns:a16="http://schemas.microsoft.com/office/drawing/2014/main" xmlns="" val="20000"/>
                    </a:ext>
                  </a:extLst>
                </a:gridCol>
              </a:tblGrid>
              <a:tr h="254000">
                <a:tc>
                  <a:txBody>
                    <a:bodyPr/>
                    <a:lstStyle/>
                    <a:p>
                      <a:pPr marL="0" marR="0" indent="0" algn="ctr" defTabSz="846625"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mn-lt"/>
                          <a:ea typeface="+mn-ea"/>
                          <a:cs typeface="Segoe UI Semibold" panose="020B0702040204020203" pitchFamily="34" charset="0"/>
                        </a:rPr>
                        <a:t>CHALLENGES</a:t>
                      </a:r>
                    </a:p>
                  </a:txBody>
                  <a:tcPr marL="101600" marR="101600" marT="38100" marB="38100">
                    <a:solidFill>
                      <a:srgbClr val="002060"/>
                    </a:solidFill>
                  </a:tcPr>
                </a:tc>
                <a:extLst>
                  <a:ext uri="{0D108BD9-81ED-4DB2-BD59-A6C34878D82A}">
                    <a16:rowId xmlns:a16="http://schemas.microsoft.com/office/drawing/2014/main" xmlns="" val="10000"/>
                  </a:ext>
                </a:extLst>
              </a:tr>
              <a:tr h="1752600">
                <a:tc>
                  <a:txBody>
                    <a:bodyPr/>
                    <a:lstStyle/>
                    <a:p>
                      <a:pPr marL="171450" indent="-171450" algn="just" defTabSz="846625" rtl="0" eaLnBrk="1" latinLnBrk="0" hangingPunct="1">
                        <a:buFont typeface="Wingdings" panose="05000000000000000000" pitchFamily="2" charset="2"/>
                        <a:buChar char="§"/>
                      </a:pPr>
                      <a:r>
                        <a:rPr lang="en-ZA" sz="1400" kern="1200" dirty="0">
                          <a:solidFill>
                            <a:schemeClr val="tx1"/>
                          </a:solidFill>
                          <a:latin typeface="+mn-lt"/>
                          <a:ea typeface="+mn-ea"/>
                          <a:cs typeface="+mn-cs"/>
                        </a:rPr>
                        <a:t>Failure to complete the incorporation of government departments into SITA due to the dissatisfaction with SITA service levels and standards</a:t>
                      </a:r>
                      <a:r>
                        <a:rPr lang="en-ZA" sz="1400" kern="1200" baseline="0" dirty="0">
                          <a:solidFill>
                            <a:schemeClr val="tx1"/>
                          </a:solidFill>
                          <a:latin typeface="+mn-lt"/>
                          <a:ea typeface="+mn-ea"/>
                          <a:cs typeface="+mn-cs"/>
                        </a:rPr>
                        <a:t> has impacted the market share</a:t>
                      </a:r>
                    </a:p>
                    <a:p>
                      <a:pPr marL="171450" marR="0" indent="-171450" algn="just" defTabSz="84662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400" kern="1200" dirty="0">
                          <a:solidFill>
                            <a:schemeClr val="tx1"/>
                          </a:solidFill>
                          <a:latin typeface="+mn-lt"/>
                          <a:ea typeface="+mn-ea"/>
                          <a:cs typeface="+mn-cs"/>
                        </a:rPr>
                        <a:t>More than 50% of SITA’s revenue is </a:t>
                      </a:r>
                      <a:r>
                        <a:rPr lang="en-ZA" sz="1400" kern="1200" baseline="0" dirty="0">
                          <a:solidFill>
                            <a:schemeClr val="tx1"/>
                          </a:solidFill>
                          <a:latin typeface="+mn-lt"/>
                          <a:ea typeface="+mn-ea"/>
                          <a:cs typeface="+mn-cs"/>
                        </a:rPr>
                        <a:t> concentrated on two clients i.e. </a:t>
                      </a:r>
                      <a:r>
                        <a:rPr lang="en-ZA" sz="1400" kern="1200" baseline="0" dirty="0" smtClean="0">
                          <a:solidFill>
                            <a:schemeClr val="tx1"/>
                          </a:solidFill>
                          <a:latin typeface="+mn-lt"/>
                          <a:ea typeface="+mn-ea"/>
                          <a:cs typeface="+mn-cs"/>
                        </a:rPr>
                        <a:t>Department of Defence (DoD)</a:t>
                      </a:r>
                      <a:r>
                        <a:rPr lang="en-ZA" sz="1400" kern="1200" dirty="0" smtClean="0">
                          <a:solidFill>
                            <a:schemeClr val="tx1"/>
                          </a:solidFill>
                          <a:latin typeface="+mn-lt"/>
                          <a:ea typeface="+mn-ea"/>
                          <a:cs typeface="+mn-cs"/>
                        </a:rPr>
                        <a:t> </a:t>
                      </a:r>
                      <a:r>
                        <a:rPr lang="en-ZA" sz="1400" kern="1200" dirty="0">
                          <a:solidFill>
                            <a:schemeClr val="tx1"/>
                          </a:solidFill>
                          <a:latin typeface="+mn-lt"/>
                          <a:ea typeface="+mn-ea"/>
                          <a:cs typeface="+mn-cs"/>
                        </a:rPr>
                        <a:t>and </a:t>
                      </a:r>
                      <a:r>
                        <a:rPr lang="en-ZA" sz="1400" kern="1200" dirty="0" smtClean="0">
                          <a:solidFill>
                            <a:schemeClr val="tx1"/>
                          </a:solidFill>
                          <a:latin typeface="+mn-lt"/>
                          <a:ea typeface="+mn-ea"/>
                          <a:cs typeface="+mn-cs"/>
                        </a:rPr>
                        <a:t>South African Police Service (SAPS), </a:t>
                      </a:r>
                      <a:r>
                        <a:rPr lang="en-ZA" sz="1400" kern="1200" dirty="0">
                          <a:solidFill>
                            <a:schemeClr val="tx1"/>
                          </a:solidFill>
                          <a:latin typeface="+mn-lt"/>
                          <a:ea typeface="+mn-ea"/>
                          <a:cs typeface="+mn-cs"/>
                        </a:rPr>
                        <a:t>there is a risk of losing significant revenue if these customers leave</a:t>
                      </a:r>
                      <a:r>
                        <a:rPr lang="en-ZA" sz="1400" kern="1200" baseline="0" dirty="0">
                          <a:solidFill>
                            <a:schemeClr val="tx1"/>
                          </a:solidFill>
                          <a:latin typeface="+mn-lt"/>
                          <a:ea typeface="+mn-ea"/>
                          <a:cs typeface="+mn-cs"/>
                        </a:rPr>
                        <a:t> </a:t>
                      </a:r>
                    </a:p>
                    <a:p>
                      <a:pPr marL="171450" indent="-171450" algn="just" defTabSz="846625" rtl="0" eaLnBrk="1" latinLnBrk="0" hangingPunct="1">
                        <a:buFont typeface="Wingdings" panose="05000000000000000000" pitchFamily="2" charset="2"/>
                        <a:buChar char="§"/>
                      </a:pPr>
                      <a:r>
                        <a:rPr lang="en-ZA" sz="1400" kern="1200" dirty="0">
                          <a:solidFill>
                            <a:schemeClr val="tx1"/>
                          </a:solidFill>
                          <a:latin typeface="+mn-lt"/>
                          <a:ea typeface="+mn-ea"/>
                          <a:cs typeface="+mn-cs"/>
                        </a:rPr>
                        <a:t>There</a:t>
                      </a:r>
                      <a:r>
                        <a:rPr lang="en-ZA" sz="1400" kern="1200" baseline="0" dirty="0">
                          <a:solidFill>
                            <a:schemeClr val="tx1"/>
                          </a:solidFill>
                          <a:latin typeface="+mn-lt"/>
                          <a:ea typeface="+mn-ea"/>
                          <a:cs typeface="+mn-cs"/>
                        </a:rPr>
                        <a:t> is p</a:t>
                      </a:r>
                      <a:r>
                        <a:rPr lang="en-ZA" sz="1400" kern="1200" dirty="0">
                          <a:solidFill>
                            <a:schemeClr val="tx1"/>
                          </a:solidFill>
                          <a:latin typeface="+mn-lt"/>
                          <a:ea typeface="+mn-ea"/>
                          <a:cs typeface="+mn-cs"/>
                        </a:rPr>
                        <a:t>ressure on the fiscus -</a:t>
                      </a:r>
                      <a:r>
                        <a:rPr lang="en-ZA" sz="1400" kern="1200" baseline="0" dirty="0">
                          <a:solidFill>
                            <a:schemeClr val="tx1"/>
                          </a:solidFill>
                          <a:latin typeface="+mn-lt"/>
                          <a:ea typeface="+mn-ea"/>
                          <a:cs typeface="+mn-cs"/>
                        </a:rPr>
                        <a:t> </a:t>
                      </a:r>
                      <a:r>
                        <a:rPr lang="en-ZA" sz="1400" kern="1200" dirty="0">
                          <a:solidFill>
                            <a:schemeClr val="tx1"/>
                          </a:solidFill>
                          <a:latin typeface="+mn-lt"/>
                          <a:ea typeface="+mn-ea"/>
                          <a:cs typeface="+mn-cs"/>
                        </a:rPr>
                        <a:t>SITA  needs to reduce costs without compromising on service delivery (improved efficiencies)</a:t>
                      </a:r>
                    </a:p>
                    <a:p>
                      <a:pPr marL="171450" indent="-171450" algn="just" defTabSz="846625" rtl="0" eaLnBrk="1" latinLnBrk="0" hangingPunct="1">
                        <a:buFont typeface="Wingdings" panose="05000000000000000000" pitchFamily="2" charset="2"/>
                        <a:buChar char="§"/>
                      </a:pPr>
                      <a:r>
                        <a:rPr lang="en-ZA" sz="1400" kern="1200" dirty="0">
                          <a:solidFill>
                            <a:schemeClr val="tx1"/>
                          </a:solidFill>
                          <a:latin typeface="+mn-lt"/>
                          <a:ea typeface="+mn-ea"/>
                          <a:cs typeface="+mn-cs"/>
                        </a:rPr>
                        <a:t>Poor project delivery and service execution</a:t>
                      </a:r>
                    </a:p>
                    <a:p>
                      <a:pPr marL="171450" indent="-171450" algn="just" defTabSz="846625" rtl="0" eaLnBrk="1" latinLnBrk="0" hangingPunct="1">
                        <a:buFont typeface="Wingdings" panose="05000000000000000000" pitchFamily="2" charset="2"/>
                        <a:buChar char="§"/>
                      </a:pPr>
                      <a:r>
                        <a:rPr lang="en-ZA" sz="1400" kern="1200" dirty="0">
                          <a:solidFill>
                            <a:schemeClr val="tx1"/>
                          </a:solidFill>
                          <a:latin typeface="+mn-lt"/>
                          <a:ea typeface="+mn-ea"/>
                          <a:cs typeface="+mn-cs"/>
                        </a:rPr>
                        <a:t>Labour services and hosting services</a:t>
                      </a:r>
                      <a:r>
                        <a:rPr lang="en-ZA" sz="1400" kern="1200" baseline="0" dirty="0">
                          <a:solidFill>
                            <a:schemeClr val="tx1"/>
                          </a:solidFill>
                          <a:latin typeface="+mn-lt"/>
                          <a:ea typeface="+mn-ea"/>
                          <a:cs typeface="+mn-cs"/>
                        </a:rPr>
                        <a:t> rates are 10 years old , there have been unsuccessful attempts to obtain approval for revised rates</a:t>
                      </a:r>
                      <a:r>
                        <a:rPr lang="en-ZA" sz="1400" kern="1200" dirty="0">
                          <a:solidFill>
                            <a:schemeClr val="tx1"/>
                          </a:solidFill>
                          <a:latin typeface="+mn-lt"/>
                          <a:ea typeface="+mn-ea"/>
                          <a:cs typeface="+mn-cs"/>
                        </a:rPr>
                        <a:t> </a:t>
                      </a:r>
                    </a:p>
                    <a:p>
                      <a:pPr marL="171450" indent="-171450" algn="just" defTabSz="846625" rtl="0" eaLnBrk="1" latinLnBrk="0" hangingPunct="1">
                        <a:buFont typeface="Wingdings" panose="05000000000000000000" pitchFamily="2" charset="2"/>
                        <a:buChar char="§"/>
                      </a:pPr>
                      <a:r>
                        <a:rPr lang="en-ZA" sz="1400" kern="1200" dirty="0">
                          <a:solidFill>
                            <a:schemeClr val="tx1"/>
                          </a:solidFill>
                          <a:latin typeface="+mn-lt"/>
                          <a:ea typeface="+mn-ea"/>
                          <a:cs typeface="+mn-cs"/>
                        </a:rPr>
                        <a:t>Lack of funds to implement</a:t>
                      </a:r>
                      <a:r>
                        <a:rPr lang="en-ZA" sz="1400" kern="1200" baseline="0" dirty="0">
                          <a:solidFill>
                            <a:schemeClr val="tx1"/>
                          </a:solidFill>
                          <a:latin typeface="+mn-lt"/>
                          <a:ea typeface="+mn-ea"/>
                          <a:cs typeface="+mn-cs"/>
                        </a:rPr>
                        <a:t> on  4IR/digital transformation, to invest in the infrastructure and other investments and to  appoint resources in order to adequately fulfil customer’s demands</a:t>
                      </a:r>
                    </a:p>
                    <a:p>
                      <a:pPr marL="171450" marR="0" indent="-171450" algn="just" defTabSz="84662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1200" baseline="0" dirty="0">
                          <a:solidFill>
                            <a:schemeClr val="dk1"/>
                          </a:solidFill>
                          <a:effectLst/>
                          <a:latin typeface="+mn-lt"/>
                          <a:ea typeface="+mn-ea"/>
                          <a:cs typeface="+mn-cs"/>
                        </a:rPr>
                        <a:t>The service catalogue is outdated, expensive and doesn’t align  to  4IR / digital transformation priorities.</a:t>
                      </a:r>
                      <a:endParaRPr lang="en-ZA" sz="1400" kern="1200" dirty="0">
                        <a:solidFill>
                          <a:schemeClr val="tx1"/>
                        </a:solidFill>
                        <a:latin typeface="+mn-lt"/>
                        <a:ea typeface="+mn-ea"/>
                        <a:cs typeface="+mn-cs"/>
                      </a:endParaRPr>
                    </a:p>
                    <a:p>
                      <a:pPr marL="171450" indent="-171450" algn="just" defTabSz="846625" rtl="0" eaLnBrk="1" latinLnBrk="0" hangingPunct="1">
                        <a:buFont typeface="Wingdings" panose="05000000000000000000" pitchFamily="2" charset="2"/>
                        <a:buChar char="§"/>
                      </a:pPr>
                      <a:r>
                        <a:rPr lang="en-ZA" sz="1400" kern="1200" dirty="0">
                          <a:solidFill>
                            <a:schemeClr val="tx1"/>
                          </a:solidFill>
                          <a:latin typeface="+mn-lt"/>
                          <a:ea typeface="+mn-ea"/>
                          <a:cs typeface="+mn-cs"/>
                        </a:rPr>
                        <a:t>Lack of payment due to unavailability of funds to honour the SITA outstanding invoices.</a:t>
                      </a:r>
                    </a:p>
                  </a:txBody>
                  <a:tcPr marL="101600" marR="101600" marT="38100" marB="3810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098407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279900" y="167960"/>
            <a:ext cx="7366000" cy="237132"/>
          </a:xfrm>
        </p:spPr>
        <p:txBody>
          <a:bodyPr wrap="square">
            <a:spAutoFit/>
          </a:bodyPr>
          <a:lstStyle/>
          <a:p>
            <a:pPr defTabSz="914400"/>
            <a:r>
              <a:rPr lang="en-US" sz="3200" baseline="30000" dirty="0">
                <a:solidFill>
                  <a:schemeClr val="tx2"/>
                </a:solidFill>
                <a:ea typeface="+mn-ea"/>
              </a:rPr>
              <a:t>ITU Business Operating Model Canvas  </a:t>
            </a:r>
            <a:endParaRPr lang="en-AU" sz="3200" baseline="30000" dirty="0">
              <a:solidFill>
                <a:schemeClr val="tx2"/>
              </a:solidFill>
              <a:ea typeface="+mn-e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55851737"/>
              </p:ext>
            </p:extLst>
          </p:nvPr>
        </p:nvGraphicFramePr>
        <p:xfrm>
          <a:off x="279900" y="592313"/>
          <a:ext cx="9721080" cy="4833593"/>
        </p:xfrm>
        <a:graphic>
          <a:graphicData uri="http://schemas.openxmlformats.org/drawingml/2006/table">
            <a:tbl>
              <a:tblPr>
                <a:tableStyleId>{BC89EF96-8CEA-46FF-86C4-4CE0E7609802}</a:tableStyleId>
              </a:tblPr>
              <a:tblGrid>
                <a:gridCol w="1944216">
                  <a:extLst>
                    <a:ext uri="{9D8B030D-6E8A-4147-A177-3AD203B41FA5}">
                      <a16:colId xmlns:a16="http://schemas.microsoft.com/office/drawing/2014/main" xmlns="" val="20000"/>
                    </a:ext>
                  </a:extLst>
                </a:gridCol>
                <a:gridCol w="1944216">
                  <a:extLst>
                    <a:ext uri="{9D8B030D-6E8A-4147-A177-3AD203B41FA5}">
                      <a16:colId xmlns:a16="http://schemas.microsoft.com/office/drawing/2014/main" xmlns="" val="20001"/>
                    </a:ext>
                  </a:extLst>
                </a:gridCol>
                <a:gridCol w="972109">
                  <a:extLst>
                    <a:ext uri="{9D8B030D-6E8A-4147-A177-3AD203B41FA5}">
                      <a16:colId xmlns:a16="http://schemas.microsoft.com/office/drawing/2014/main" xmlns="" val="20002"/>
                    </a:ext>
                  </a:extLst>
                </a:gridCol>
                <a:gridCol w="972109">
                  <a:extLst>
                    <a:ext uri="{9D8B030D-6E8A-4147-A177-3AD203B41FA5}">
                      <a16:colId xmlns:a16="http://schemas.microsoft.com/office/drawing/2014/main" xmlns="" val="20003"/>
                    </a:ext>
                  </a:extLst>
                </a:gridCol>
                <a:gridCol w="2087000">
                  <a:extLst>
                    <a:ext uri="{9D8B030D-6E8A-4147-A177-3AD203B41FA5}">
                      <a16:colId xmlns:a16="http://schemas.microsoft.com/office/drawing/2014/main" xmlns="" val="20004"/>
                    </a:ext>
                  </a:extLst>
                </a:gridCol>
                <a:gridCol w="1801430">
                  <a:extLst>
                    <a:ext uri="{9D8B030D-6E8A-4147-A177-3AD203B41FA5}">
                      <a16:colId xmlns:a16="http://schemas.microsoft.com/office/drawing/2014/main" xmlns="" val="20005"/>
                    </a:ext>
                  </a:extLst>
                </a:gridCol>
              </a:tblGrid>
              <a:tr h="1809750">
                <a:tc rowSpan="2">
                  <a:txBody>
                    <a:bodyPr/>
                    <a:lstStyle/>
                    <a:p>
                      <a:r>
                        <a:rPr lang="en-AU" sz="800" b="1" dirty="0">
                          <a:solidFill>
                            <a:srgbClr val="0000FF"/>
                          </a:solidFill>
                        </a:rPr>
                        <a:t>           Key</a:t>
                      </a:r>
                      <a:r>
                        <a:rPr lang="en-AU" sz="800" b="1" baseline="0" dirty="0">
                          <a:solidFill>
                            <a:srgbClr val="0000FF"/>
                          </a:solidFill>
                        </a:rPr>
                        <a:t> Partners</a:t>
                      </a:r>
                    </a:p>
                    <a:p>
                      <a:endParaRPr lang="en-AU" sz="800" baseline="0" dirty="0"/>
                    </a:p>
                    <a:p>
                      <a:endParaRPr lang="en-AU" sz="800" baseline="0" dirty="0"/>
                    </a:p>
                    <a:p>
                      <a:endParaRPr lang="en-AU" sz="800" b="0" dirty="0">
                        <a:latin typeface="Comic Sans MS" pitchFamily="66" charset="0"/>
                      </a:endParaRPr>
                    </a:p>
                  </a:txBody>
                  <a:tcPr marL="68580" marR="68580" marT="28575" marB="28575"/>
                </a:tc>
                <a:tc>
                  <a:txBody>
                    <a:bodyPr/>
                    <a:lstStyle/>
                    <a:p>
                      <a:r>
                        <a:rPr lang="en-AU" sz="800" b="1" dirty="0">
                          <a:solidFill>
                            <a:srgbClr val="0000FF"/>
                          </a:solidFill>
                        </a:rPr>
                        <a:t>Key  Activities</a:t>
                      </a:r>
                      <a:endParaRPr lang="en-AU" sz="800" b="1" baseline="0" dirty="0">
                        <a:solidFill>
                          <a:srgbClr val="0000FF"/>
                        </a:solidFill>
                      </a:endParaRPr>
                    </a:p>
                    <a:p>
                      <a:endParaRPr lang="en-AU" sz="800" baseline="0" dirty="0"/>
                    </a:p>
                    <a:p>
                      <a:pPr marL="171450" indent="-171450">
                        <a:buFont typeface="Wingdings" panose="05000000000000000000" pitchFamily="2" charset="2"/>
                        <a:buChar char="§"/>
                      </a:pPr>
                      <a:r>
                        <a:rPr lang="en-US" sz="900" baseline="0" dirty="0"/>
                        <a:t>ITU Strategy and Policy </a:t>
                      </a:r>
                    </a:p>
                    <a:p>
                      <a:pPr marL="171450" indent="-171450">
                        <a:buFont typeface="Wingdings" panose="05000000000000000000" pitchFamily="2" charset="2"/>
                        <a:buChar char="§"/>
                      </a:pPr>
                      <a:r>
                        <a:rPr lang="en-US" sz="900" baseline="0" dirty="0"/>
                        <a:t>Automation of Preferential Procurement (</a:t>
                      </a:r>
                      <a:r>
                        <a:rPr lang="en-US" sz="900" baseline="0" dirty="0" err="1"/>
                        <a:t>i.e.gCommerce</a:t>
                      </a:r>
                      <a:r>
                        <a:rPr lang="en-US" sz="900" baseline="0" dirty="0"/>
                        <a:t>)</a:t>
                      </a:r>
                    </a:p>
                    <a:p>
                      <a:pPr marL="171450" indent="-171450">
                        <a:buFont typeface="Wingdings" panose="05000000000000000000" pitchFamily="2" charset="2"/>
                        <a:buChar char="§"/>
                      </a:pPr>
                      <a:r>
                        <a:rPr lang="en-US" sz="900" baseline="0" dirty="0"/>
                        <a:t>Enterprise Development </a:t>
                      </a:r>
                    </a:p>
                    <a:p>
                      <a:pPr marL="171450" indent="-171450">
                        <a:buFont typeface="Wingdings" panose="05000000000000000000" pitchFamily="2" charset="2"/>
                        <a:buChar char="§"/>
                      </a:pPr>
                      <a:r>
                        <a:rPr lang="en-US" sz="900" baseline="0" dirty="0"/>
                        <a:t>Supplier Development </a:t>
                      </a:r>
                    </a:p>
                    <a:p>
                      <a:pPr marL="171450" indent="-171450">
                        <a:buFont typeface="Wingdings" panose="05000000000000000000" pitchFamily="2" charset="2"/>
                        <a:buChar char="§"/>
                      </a:pPr>
                      <a:r>
                        <a:rPr lang="en-US" sz="900" baseline="0" dirty="0"/>
                        <a:t>Open Innovation </a:t>
                      </a:r>
                    </a:p>
                    <a:p>
                      <a:pPr marL="171450" indent="-171450">
                        <a:buFont typeface="Wingdings" panose="05000000000000000000" pitchFamily="2" charset="2"/>
                        <a:buChar char="§"/>
                      </a:pPr>
                      <a:r>
                        <a:rPr lang="en-US" sz="900" baseline="0" dirty="0"/>
                        <a:t>Change Management </a:t>
                      </a:r>
                      <a:r>
                        <a:rPr lang="en-US" sz="900" baseline="0" dirty="0" err="1"/>
                        <a:t>Programme</a:t>
                      </a:r>
                      <a:r>
                        <a:rPr lang="en-US" sz="900" baseline="0" dirty="0"/>
                        <a:t> </a:t>
                      </a:r>
                    </a:p>
                    <a:p>
                      <a:pPr marL="171450" indent="-171450">
                        <a:buFont typeface="Wingdings" panose="05000000000000000000" pitchFamily="2" charset="2"/>
                        <a:buChar char="§"/>
                      </a:pPr>
                      <a:r>
                        <a:rPr lang="en-US" sz="900" baseline="0" dirty="0"/>
                        <a:t>Industry Transformation Standards and Assurance </a:t>
                      </a:r>
                    </a:p>
                    <a:p>
                      <a:endParaRPr lang="en-AU" sz="900" b="0" baseline="0" dirty="0">
                        <a:latin typeface="Comic Sans MS" pitchFamily="66" charset="0"/>
                      </a:endParaRPr>
                    </a:p>
                  </a:txBody>
                  <a:tcPr marL="68580" marR="68580" marT="28575" marB="28575"/>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t> </a:t>
                      </a:r>
                      <a:r>
                        <a:rPr lang="en-AU" sz="800" b="1" dirty="0">
                          <a:solidFill>
                            <a:srgbClr val="0000FF"/>
                          </a:solidFill>
                        </a:rPr>
                        <a:t>Value Propositions</a:t>
                      </a:r>
                      <a:endParaRPr kumimoji="0" lang="en-AU" sz="800" b="1" u="none" strike="noStrike" kern="1200" cap="none" spc="0" normalizeH="0" baseline="0" noProof="0" dirty="0">
                        <a:ln>
                          <a:noFill/>
                        </a:ln>
                        <a:solidFill>
                          <a:srgbClr val="0000FF"/>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800" u="none" strike="noStrike" kern="1200" cap="none" spc="0" normalizeH="0" baseline="0" noProof="0" dirty="0">
                        <a:ln>
                          <a:noFill/>
                        </a:ln>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800" u="none" strike="noStrike" kern="1200" cap="none" spc="0" normalizeH="0" baseline="0" noProof="0" dirty="0">
                        <a:ln>
                          <a:noFill/>
                        </a:ln>
                        <a:effectLst/>
                        <a:uLnTx/>
                        <a:uFillTx/>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900" u="none" strike="noStrike" kern="1200" cap="none" spc="0" normalizeH="0" baseline="0" noProof="0" dirty="0">
                          <a:ln>
                            <a:noFill/>
                          </a:ln>
                          <a:effectLst/>
                          <a:uLnTx/>
                          <a:uFillTx/>
                        </a:rPr>
                        <a:t>To drive  economic transformation by increasing the capacity of small and medium-sized suppliers to meet not only SITA’s requirements, but other entities within the ICT sector.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900" u="none" strike="noStrike" kern="1200" cap="none" spc="0" normalizeH="0" baseline="0" noProof="0" dirty="0">
                          <a:ln>
                            <a:noFill/>
                          </a:ln>
                          <a:effectLst/>
                          <a:uLnTx/>
                          <a:uFillTx/>
                        </a:rPr>
                        <a:t>This is achieved by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i="1" u="none" strike="noStrike" kern="1200" cap="none" spc="0" normalizeH="0" baseline="0" noProof="0" dirty="0">
                          <a:ln>
                            <a:noFill/>
                          </a:ln>
                          <a:effectLst/>
                          <a:uLnTx/>
                          <a:uFillTx/>
                        </a:rPr>
                        <a:t>improving core business and technical skills; enabling local manufacturing of traditionally imported goods; and facilitating and encouraging partnerships.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i="1" u="none" strike="noStrike" kern="1200" cap="none" spc="0" normalizeH="0" baseline="0" noProof="0" dirty="0">
                          <a:ln>
                            <a:noFill/>
                          </a:ln>
                          <a:effectLst/>
                          <a:uLnTx/>
                          <a:uFillTx/>
                        </a:rPr>
                        <a:t>Design simple, competitive, innovative commercial solutions and opportunities for SMMEs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i="1" u="none" strike="noStrike" kern="1200" cap="none" spc="0" normalizeH="0" baseline="0" noProof="0" dirty="0">
                          <a:ln>
                            <a:noFill/>
                          </a:ln>
                          <a:effectLst/>
                          <a:uLnTx/>
                          <a:uFillTx/>
                        </a:rPr>
                        <a:t>Use technology and digital solutions to improve the supply chain processes;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i="1" u="none" strike="noStrike" kern="1200" cap="none" spc="0" normalizeH="0" baseline="0" noProof="0" dirty="0">
                          <a:ln>
                            <a:noFill/>
                          </a:ln>
                          <a:effectLst/>
                          <a:uLnTx/>
                          <a:uFillTx/>
                        </a:rPr>
                        <a:t>Provide clear commercial insight that helps make saving; and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i="1" u="none" strike="noStrike" kern="1200" cap="none" spc="0" normalizeH="0" baseline="0" noProof="0" dirty="0">
                          <a:ln>
                            <a:noFill/>
                          </a:ln>
                          <a:effectLst/>
                          <a:uLnTx/>
                          <a:uFillTx/>
                        </a:rPr>
                        <a:t>Maximize the SITA’s buying power</a:t>
                      </a:r>
                    </a:p>
                    <a:p>
                      <a:pPr marL="507974" marR="0" lvl="1" indent="0" algn="l" defTabSz="914400" rtl="0" eaLnBrk="1" fontAlgn="auto" latinLnBrk="0" hangingPunct="1">
                        <a:lnSpc>
                          <a:spcPct val="100000"/>
                        </a:lnSpc>
                        <a:spcBef>
                          <a:spcPts val="0"/>
                        </a:spcBef>
                        <a:spcAft>
                          <a:spcPts val="0"/>
                        </a:spcAft>
                        <a:buClrTx/>
                        <a:buSzTx/>
                        <a:buFontTx/>
                        <a:buNone/>
                        <a:tabLst/>
                        <a:defRPr/>
                      </a:pPr>
                      <a:endParaRPr kumimoji="0" lang="en-US" sz="800" u="none" strike="noStrike" kern="1200" cap="none" spc="0" normalizeH="0" baseline="0" noProof="0" dirty="0">
                        <a:ln>
                          <a:noFill/>
                        </a:ln>
                        <a:effectLst/>
                        <a:uLnTx/>
                        <a:uFillTx/>
                      </a:endParaRPr>
                    </a:p>
                  </a:txBody>
                  <a:tcPr marL="68580" marR="68580" marT="28575" marB="28575"/>
                </a:tc>
                <a:tc rowSpan="2" hMerge="1">
                  <a:txBody>
                    <a:bodyPr/>
                    <a:lstStyle/>
                    <a:p>
                      <a:endParaRPr lang="en-AU" dirty="0"/>
                    </a:p>
                  </a:txBody>
                  <a:tcPr/>
                </a:tc>
                <a:tc>
                  <a:txBody>
                    <a:bodyPr/>
                    <a:lstStyle/>
                    <a:p>
                      <a:r>
                        <a:rPr lang="en-AU" sz="800" baseline="0" dirty="0"/>
                        <a:t> </a:t>
                      </a:r>
                      <a:r>
                        <a:rPr lang="en-AU" sz="800" b="1" baseline="0" dirty="0">
                          <a:solidFill>
                            <a:srgbClr val="0000FF"/>
                          </a:solidFill>
                        </a:rPr>
                        <a:t>Target Market</a:t>
                      </a:r>
                      <a:r>
                        <a:rPr lang="en-AU" sz="800" b="1" dirty="0">
                          <a:solidFill>
                            <a:srgbClr val="0000FF"/>
                          </a:solidFill>
                        </a:rPr>
                        <a:t>  Relationships</a:t>
                      </a:r>
                      <a:br>
                        <a:rPr lang="en-AU" sz="800" b="1" dirty="0">
                          <a:solidFill>
                            <a:srgbClr val="0000FF"/>
                          </a:solidFill>
                        </a:rPr>
                      </a:br>
                      <a:endParaRPr lang="en-AU" sz="800" b="1" dirty="0">
                        <a:solidFill>
                          <a:srgbClr val="0000FF"/>
                        </a:solidFill>
                      </a:endParaRPr>
                    </a:p>
                    <a:p>
                      <a:pPr marL="171450" indent="-171450">
                        <a:buFont typeface="Wingdings" panose="05000000000000000000" pitchFamily="2" charset="2"/>
                        <a:buChar char="§"/>
                      </a:pPr>
                      <a:r>
                        <a:rPr lang="en-AU" sz="800" dirty="0"/>
                        <a:t>ESD Contractual</a:t>
                      </a:r>
                      <a:r>
                        <a:rPr lang="en-AU" sz="800" baseline="0" dirty="0"/>
                        <a:t> arrangement</a:t>
                      </a:r>
                    </a:p>
                    <a:p>
                      <a:pPr marL="171450" indent="-171450">
                        <a:buFont typeface="Wingdings" panose="05000000000000000000" pitchFamily="2" charset="2"/>
                        <a:buChar char="§"/>
                      </a:pPr>
                      <a:r>
                        <a:rPr lang="en-AU" sz="800" dirty="0"/>
                        <a:t>SITA – Financial</a:t>
                      </a:r>
                      <a:r>
                        <a:rPr lang="en-AU" sz="800" baseline="0" dirty="0"/>
                        <a:t> obligation for SMMEs i.e. 40% ICT spend</a:t>
                      </a:r>
                    </a:p>
                    <a:p>
                      <a:pPr marL="171450" indent="-171450">
                        <a:buFont typeface="Wingdings" panose="05000000000000000000" pitchFamily="2" charset="2"/>
                        <a:buChar char="§"/>
                      </a:pPr>
                      <a:r>
                        <a:rPr lang="en-AU" sz="800" dirty="0"/>
                        <a:t>National</a:t>
                      </a:r>
                      <a:r>
                        <a:rPr lang="en-AU" sz="800" baseline="0" dirty="0"/>
                        <a:t> Treasury Policy </a:t>
                      </a:r>
                    </a:p>
                    <a:p>
                      <a:pPr marL="171450" indent="-171450">
                        <a:buFont typeface="Wingdings" panose="05000000000000000000" pitchFamily="2" charset="2"/>
                        <a:buChar char="§"/>
                      </a:pPr>
                      <a:r>
                        <a:rPr lang="en-AU" sz="800" dirty="0"/>
                        <a:t>SITA SCM Policy</a:t>
                      </a:r>
                      <a:r>
                        <a:rPr lang="en-AU" sz="800" baseline="0" dirty="0"/>
                        <a:t> </a:t>
                      </a:r>
                    </a:p>
                    <a:p>
                      <a:pPr marL="171450" indent="-171450">
                        <a:buFont typeface="Wingdings" panose="05000000000000000000" pitchFamily="2" charset="2"/>
                        <a:buChar char="§"/>
                      </a:pPr>
                      <a:r>
                        <a:rPr lang="en-AU" sz="800" b="1" baseline="0" dirty="0">
                          <a:solidFill>
                            <a:schemeClr val="tx1"/>
                          </a:solidFill>
                        </a:rPr>
                        <a:t>Framework </a:t>
                      </a:r>
                      <a:r>
                        <a:rPr lang="en-AU" sz="900" b="1" baseline="0" dirty="0">
                          <a:solidFill>
                            <a:schemeClr val="tx1"/>
                          </a:solidFill>
                        </a:rPr>
                        <a:t>Agreements</a:t>
                      </a:r>
                      <a:r>
                        <a:rPr lang="en-AU" sz="800" b="1" baseline="0" dirty="0">
                          <a:solidFill>
                            <a:schemeClr val="tx1"/>
                          </a:solidFill>
                        </a:rPr>
                        <a:t> </a:t>
                      </a:r>
                      <a:r>
                        <a:rPr lang="en-AU" sz="800" b="1" dirty="0">
                          <a:solidFill>
                            <a:schemeClr val="tx1"/>
                          </a:solidFill>
                        </a:rPr>
                        <a:t>Engagement</a:t>
                      </a:r>
                      <a:r>
                        <a:rPr lang="en-AU" sz="800" b="1" baseline="0" dirty="0">
                          <a:solidFill>
                            <a:schemeClr val="tx1"/>
                          </a:solidFill>
                        </a:rPr>
                        <a:t> </a:t>
                      </a:r>
                      <a:r>
                        <a:rPr lang="en-AU" sz="800" b="1" dirty="0">
                          <a:solidFill>
                            <a:schemeClr val="tx1"/>
                          </a:solidFill>
                        </a:rPr>
                        <a:t>Models</a:t>
                      </a:r>
                    </a:p>
                    <a:p>
                      <a:pPr marL="171450" indent="-171450">
                        <a:buFont typeface="Wingdings" panose="05000000000000000000" pitchFamily="2" charset="2"/>
                        <a:buChar char="§"/>
                      </a:pPr>
                      <a:r>
                        <a:rPr lang="en-AU" sz="800" b="1" dirty="0"/>
                        <a:t>Agency  Procurement Engagement Model  </a:t>
                      </a:r>
                    </a:p>
                    <a:p>
                      <a:pPr marL="171450" indent="-171450">
                        <a:buFont typeface="Wingdings" panose="05000000000000000000" pitchFamily="2" charset="2"/>
                        <a:buChar char="§"/>
                      </a:pPr>
                      <a:r>
                        <a:rPr lang="en-AU" sz="800" b="1" dirty="0"/>
                        <a:t>New Supplier Development Model</a:t>
                      </a:r>
                      <a:endParaRPr lang="en-AU" sz="800" b="1" dirty="0">
                        <a:latin typeface="Comic Sans MS" pitchFamily="66" charset="0"/>
                      </a:endParaRPr>
                    </a:p>
                  </a:txBody>
                  <a:tcPr marL="68580" marR="68580" marT="28575" marB="28575"/>
                </a:tc>
                <a:tc rowSpan="2">
                  <a:txBody>
                    <a:bodyPr/>
                    <a:lstStyle/>
                    <a:p>
                      <a:r>
                        <a:rPr lang="en-AU" sz="800" b="1" dirty="0">
                          <a:solidFill>
                            <a:srgbClr val="0000FF"/>
                          </a:solidFill>
                        </a:rPr>
                        <a:t>Targeted</a:t>
                      </a:r>
                      <a:r>
                        <a:rPr lang="en-AU" sz="800" b="1" baseline="0" dirty="0">
                          <a:solidFill>
                            <a:srgbClr val="0000FF"/>
                          </a:solidFill>
                        </a:rPr>
                        <a:t> Market </a:t>
                      </a:r>
                      <a:r>
                        <a:rPr lang="en-AU" sz="800" b="1" dirty="0">
                          <a:solidFill>
                            <a:srgbClr val="0000FF"/>
                          </a:solidFill>
                        </a:rPr>
                        <a:t>Segments</a:t>
                      </a:r>
                      <a:endParaRPr lang="en-AU" sz="800" b="1" baseline="0" dirty="0">
                        <a:solidFill>
                          <a:srgbClr val="0000FF"/>
                        </a:solidFill>
                      </a:endParaRPr>
                    </a:p>
                    <a:p>
                      <a:endParaRPr lang="en-AU" sz="800" baseline="0" dirty="0"/>
                    </a:p>
                    <a:p>
                      <a:r>
                        <a:rPr lang="en-US" sz="800" baseline="0" dirty="0"/>
                        <a:t>The targeted enterprises are:</a:t>
                      </a:r>
                      <a:br>
                        <a:rPr lang="en-US" sz="800" baseline="0" dirty="0"/>
                      </a:br>
                      <a:endParaRPr lang="en-US" sz="800" baseline="0" dirty="0"/>
                    </a:p>
                    <a:p>
                      <a:pPr marL="171450" indent="-171450">
                        <a:buFont typeface="Wingdings" panose="05000000000000000000" pitchFamily="2" charset="2"/>
                        <a:buChar char="§"/>
                      </a:pPr>
                      <a:r>
                        <a:rPr lang="en-US" sz="800" baseline="0" dirty="0"/>
                        <a:t>Youth owned</a:t>
                      </a:r>
                    </a:p>
                    <a:p>
                      <a:pPr marL="171450" indent="-171450">
                        <a:buFont typeface="Wingdings" panose="05000000000000000000" pitchFamily="2" charset="2"/>
                        <a:buChar char="§"/>
                      </a:pPr>
                      <a:r>
                        <a:rPr lang="en-US" sz="800" baseline="0" dirty="0"/>
                        <a:t>Women owned </a:t>
                      </a:r>
                    </a:p>
                    <a:p>
                      <a:pPr marL="171450" indent="-171450">
                        <a:buFont typeface="Wingdings" panose="05000000000000000000" pitchFamily="2" charset="2"/>
                        <a:buChar char="§"/>
                      </a:pPr>
                      <a:r>
                        <a:rPr lang="en-US" sz="800" baseline="0" dirty="0"/>
                        <a:t>51% black owned enterprises</a:t>
                      </a:r>
                    </a:p>
                    <a:p>
                      <a:pPr marL="171450" indent="-171450">
                        <a:buFont typeface="Wingdings" panose="05000000000000000000" pitchFamily="2" charset="2"/>
                        <a:buChar char="§"/>
                      </a:pPr>
                      <a:r>
                        <a:rPr lang="en-US" sz="800" baseline="0" dirty="0"/>
                        <a:t>Military veterans</a:t>
                      </a:r>
                    </a:p>
                    <a:p>
                      <a:pPr marL="171450" indent="-171450">
                        <a:buFont typeface="Wingdings" panose="05000000000000000000" pitchFamily="2" charset="2"/>
                        <a:buChar char="§"/>
                      </a:pPr>
                      <a:r>
                        <a:rPr lang="en-US" sz="800" baseline="0" dirty="0"/>
                        <a:t>People with disabilities</a:t>
                      </a:r>
                    </a:p>
                    <a:p>
                      <a:pPr marL="0" indent="0">
                        <a:buFont typeface="Wingdings" panose="05000000000000000000" pitchFamily="2" charset="2"/>
                        <a:buNone/>
                      </a:pPr>
                      <a:endParaRPr lang="en-US" sz="800" baseline="0" dirty="0"/>
                    </a:p>
                    <a:p>
                      <a:endParaRPr lang="en-AU" sz="800" baseline="0" dirty="0"/>
                    </a:p>
                    <a:p>
                      <a:endParaRPr lang="en-AU" sz="800" baseline="0" dirty="0"/>
                    </a:p>
                    <a:p>
                      <a:endParaRPr lang="en-AU" sz="800" b="0" dirty="0">
                        <a:latin typeface="Comic Sans MS" pitchFamily="66" charset="0"/>
                      </a:endParaRPr>
                    </a:p>
                  </a:txBody>
                  <a:tcPr marL="68580" marR="68580" marT="28575" marB="28575"/>
                </a:tc>
                <a:extLst>
                  <a:ext uri="{0D108BD9-81ED-4DB2-BD59-A6C34878D82A}">
                    <a16:rowId xmlns:a16="http://schemas.microsoft.com/office/drawing/2014/main" xmlns="" val="10000"/>
                  </a:ext>
                </a:extLst>
              </a:tr>
              <a:tr h="2146300">
                <a:tc vMerge="1">
                  <a:txBody>
                    <a:bodyPr/>
                    <a:lstStyle/>
                    <a:p>
                      <a:endParaRPr lang="en-AU"/>
                    </a:p>
                  </a:txBody>
                  <a:tcPr/>
                </a:tc>
                <a:tc>
                  <a:txBody>
                    <a:bodyPr/>
                    <a:lstStyle/>
                    <a:p>
                      <a:r>
                        <a:rPr lang="en-AU" sz="800" b="1" dirty="0">
                          <a:solidFill>
                            <a:srgbClr val="0000FF"/>
                          </a:solidFill>
                        </a:rPr>
                        <a:t>Key Resources</a:t>
                      </a:r>
                      <a:endParaRPr lang="en-AU" sz="800" b="1" baseline="0" dirty="0">
                        <a:solidFill>
                          <a:srgbClr val="0000FF"/>
                        </a:solidFill>
                      </a:endParaRPr>
                    </a:p>
                    <a:p>
                      <a:pPr marL="0" indent="0">
                        <a:buFont typeface="Wingdings" panose="05000000000000000000" pitchFamily="2" charset="2"/>
                        <a:buNone/>
                      </a:pPr>
                      <a:endParaRPr lang="en-US" sz="800" dirty="0"/>
                    </a:p>
                    <a:p>
                      <a:pPr marL="171450" indent="-171450">
                        <a:buFont typeface="Wingdings" panose="05000000000000000000" pitchFamily="2" charset="2"/>
                        <a:buChar char="§"/>
                      </a:pPr>
                      <a:r>
                        <a:rPr lang="en-US" sz="900" dirty="0"/>
                        <a:t>Human resources </a:t>
                      </a:r>
                    </a:p>
                    <a:p>
                      <a:pPr marL="171450" indent="-171450">
                        <a:buFont typeface="Wingdings" panose="05000000000000000000" pitchFamily="2" charset="2"/>
                        <a:buChar char="§"/>
                      </a:pPr>
                      <a:r>
                        <a:rPr lang="en-US" sz="900" dirty="0"/>
                        <a:t>Technology platform </a:t>
                      </a:r>
                    </a:p>
                    <a:p>
                      <a:pPr marL="171450" indent="-171450">
                        <a:buFont typeface="Wingdings" panose="05000000000000000000" pitchFamily="2" charset="2"/>
                        <a:buChar char="§"/>
                      </a:pPr>
                      <a:r>
                        <a:rPr lang="en-US" sz="900" dirty="0"/>
                        <a:t>Operational Resources </a:t>
                      </a:r>
                    </a:p>
                    <a:p>
                      <a:pPr marL="171450" indent="-171450">
                        <a:buFont typeface="Wingdings" panose="05000000000000000000" pitchFamily="2" charset="2"/>
                        <a:buChar char="§"/>
                      </a:pPr>
                      <a:r>
                        <a:rPr lang="en-US" sz="900" dirty="0"/>
                        <a:t>Infrastructure </a:t>
                      </a:r>
                    </a:p>
                    <a:p>
                      <a:pPr marL="0" indent="0">
                        <a:buFont typeface="Wingdings" panose="05000000000000000000" pitchFamily="2" charset="2"/>
                        <a:buNone/>
                      </a:pPr>
                      <a:endParaRPr lang="en-AU" sz="800" b="0" dirty="0">
                        <a:latin typeface="Comic Sans MS" pitchFamily="66" charset="0"/>
                      </a:endParaRPr>
                    </a:p>
                  </a:txBody>
                  <a:tcPr marL="68580" marR="68580" marT="28575" marB="28575"/>
                </a:tc>
                <a:tc gridSpan="2" vMerge="1">
                  <a:txBody>
                    <a:bodyPr/>
                    <a:lstStyle/>
                    <a:p>
                      <a:endParaRPr lang="en-AU"/>
                    </a:p>
                  </a:txBody>
                  <a:tcPr/>
                </a:tc>
                <a:tc hMerge="1" vMerge="1">
                  <a:txBody>
                    <a:bodyPr/>
                    <a:lstStyle/>
                    <a:p>
                      <a:endParaRPr lang="en-AU" dirty="0"/>
                    </a:p>
                  </a:txBody>
                  <a:tcPr/>
                </a:tc>
                <a:tc>
                  <a:txBody>
                    <a:bodyPr/>
                    <a:lstStyle/>
                    <a:p>
                      <a:r>
                        <a:rPr lang="en-AU" sz="800" dirty="0"/>
                        <a:t>                 </a:t>
                      </a:r>
                      <a:r>
                        <a:rPr lang="en-AU" sz="800" b="1" i="0" dirty="0">
                          <a:solidFill>
                            <a:srgbClr val="0000FF"/>
                          </a:solidFill>
                        </a:rPr>
                        <a:t>Channels</a:t>
                      </a:r>
                      <a:br>
                        <a:rPr lang="en-AU" sz="800" b="1" i="0" dirty="0">
                          <a:solidFill>
                            <a:srgbClr val="0000FF"/>
                          </a:solidFill>
                        </a:rPr>
                      </a:br>
                      <a:endParaRPr lang="en-AU" sz="800" b="1" i="0" baseline="0" dirty="0">
                        <a:solidFill>
                          <a:srgbClr val="0000FF"/>
                        </a:solidFill>
                      </a:endParaRPr>
                    </a:p>
                    <a:p>
                      <a:pPr marL="171450" indent="-171450">
                        <a:buFont typeface="Wingdings" panose="05000000000000000000" pitchFamily="2" charset="2"/>
                        <a:buChar char="§"/>
                      </a:pPr>
                      <a:r>
                        <a:rPr lang="en-AU" sz="800" baseline="0" dirty="0"/>
                        <a:t>CSD Database</a:t>
                      </a:r>
                    </a:p>
                    <a:p>
                      <a:pPr marL="171450" indent="-171450">
                        <a:buFont typeface="Wingdings" panose="05000000000000000000" pitchFamily="2" charset="2"/>
                        <a:buChar char="§"/>
                      </a:pPr>
                      <a:r>
                        <a:rPr lang="en-AU" sz="800" baseline="0" dirty="0"/>
                        <a:t>SITA Internal contracts </a:t>
                      </a:r>
                    </a:p>
                    <a:p>
                      <a:pPr marL="171450" indent="-171450">
                        <a:buFont typeface="Wingdings" panose="05000000000000000000" pitchFamily="2" charset="2"/>
                        <a:buChar char="§"/>
                      </a:pPr>
                      <a:r>
                        <a:rPr lang="en-AU" sz="800" baseline="0" dirty="0"/>
                        <a:t>SITA Black Business SMME  Forums </a:t>
                      </a:r>
                    </a:p>
                    <a:p>
                      <a:pPr marL="171450" indent="-171450">
                        <a:buFont typeface="Wingdings" panose="05000000000000000000" pitchFamily="2" charset="2"/>
                        <a:buChar char="§"/>
                      </a:pPr>
                      <a:r>
                        <a:rPr lang="en-AU" sz="800" baseline="0" dirty="0"/>
                        <a:t>Open Market i.e. Industry</a:t>
                      </a:r>
                    </a:p>
                    <a:p>
                      <a:pPr marL="171450" indent="-171450">
                        <a:buFont typeface="Wingdings" panose="05000000000000000000" pitchFamily="2" charset="2"/>
                        <a:buChar char="§"/>
                      </a:pPr>
                      <a:r>
                        <a:rPr lang="en-AU" sz="800" baseline="0" dirty="0"/>
                        <a:t>Social Media</a:t>
                      </a:r>
                    </a:p>
                    <a:p>
                      <a:pPr marL="171450" indent="-171450">
                        <a:buFont typeface="Wingdings" panose="05000000000000000000" pitchFamily="2" charset="2"/>
                        <a:buChar char="§"/>
                      </a:pPr>
                      <a:r>
                        <a:rPr lang="en-AU" sz="800" baseline="0" dirty="0" err="1"/>
                        <a:t>GovTech</a:t>
                      </a:r>
                      <a:endParaRPr lang="en-AU" sz="800" baseline="0" dirty="0"/>
                    </a:p>
                    <a:p>
                      <a:pPr marL="171450" indent="-171450">
                        <a:buFont typeface="Wingdings" panose="05000000000000000000" pitchFamily="2" charset="2"/>
                        <a:buChar char="§"/>
                      </a:pPr>
                      <a:r>
                        <a:rPr lang="en-AU" sz="800" baseline="0" dirty="0"/>
                        <a:t>SMME Open Innovation</a:t>
                      </a:r>
                    </a:p>
                    <a:p>
                      <a:pPr marL="171450" indent="-171450">
                        <a:buFont typeface="Wingdings" panose="05000000000000000000" pitchFamily="2" charset="2"/>
                        <a:buChar char="§"/>
                      </a:pPr>
                      <a:r>
                        <a:rPr lang="en-AU" sz="800" b="1" baseline="0" dirty="0"/>
                        <a:t>SMME Portal</a:t>
                      </a:r>
                    </a:p>
                    <a:p>
                      <a:pPr marL="171450" indent="-171450">
                        <a:buFont typeface="Wingdings" panose="05000000000000000000" pitchFamily="2" charset="2"/>
                        <a:buChar char="§"/>
                      </a:pPr>
                      <a:r>
                        <a:rPr lang="en-AU" sz="800" baseline="0" dirty="0"/>
                        <a:t>SITA OEM Collaboration Programme </a:t>
                      </a:r>
                      <a:endParaRPr lang="en-AU" sz="800" b="0" baseline="0" dirty="0">
                        <a:latin typeface="Comic Sans MS" pitchFamily="66" charset="0"/>
                      </a:endParaRPr>
                    </a:p>
                  </a:txBody>
                  <a:tcPr marL="68580" marR="68580" marT="28575" marB="28575"/>
                </a:tc>
                <a:tc vMerge="1">
                  <a:txBody>
                    <a:bodyPr/>
                    <a:lstStyle/>
                    <a:p>
                      <a:endParaRPr lang="en-AU"/>
                    </a:p>
                  </a:txBody>
                  <a:tcPr/>
                </a:tc>
                <a:extLst>
                  <a:ext uri="{0D108BD9-81ED-4DB2-BD59-A6C34878D82A}">
                    <a16:rowId xmlns:a16="http://schemas.microsoft.com/office/drawing/2014/main" xmlns="" val="10001"/>
                  </a:ext>
                </a:extLst>
              </a:tr>
              <a:tr h="755650">
                <a:tc gridSpan="3">
                  <a:txBody>
                    <a:bodyPr/>
                    <a:lstStyle/>
                    <a:p>
                      <a:r>
                        <a:rPr lang="en-AU" sz="900" dirty="0">
                          <a:solidFill>
                            <a:srgbClr val="0000FF"/>
                          </a:solidFill>
                        </a:rPr>
                        <a:t>              </a:t>
                      </a:r>
                      <a:r>
                        <a:rPr lang="en-AU" sz="900" b="1" dirty="0">
                          <a:solidFill>
                            <a:srgbClr val="0000FF"/>
                          </a:solidFill>
                        </a:rPr>
                        <a:t>Cost Structure</a:t>
                      </a:r>
                      <a:br>
                        <a:rPr lang="en-AU" sz="900" b="1" dirty="0">
                          <a:solidFill>
                            <a:srgbClr val="0000FF"/>
                          </a:solidFill>
                        </a:rPr>
                      </a:br>
                      <a:endParaRPr lang="en-AU" sz="900" b="1" baseline="0" dirty="0">
                        <a:solidFill>
                          <a:srgbClr val="0000FF"/>
                        </a:solidFill>
                      </a:endParaRPr>
                    </a:p>
                    <a:p>
                      <a:pPr marL="171450" indent="-171450">
                        <a:buFont typeface="Wingdings" panose="05000000000000000000" pitchFamily="2" charset="2"/>
                        <a:buChar char="§"/>
                      </a:pPr>
                      <a:r>
                        <a:rPr lang="en-US" sz="900" b="1" baseline="0" dirty="0"/>
                        <a:t>OPEX</a:t>
                      </a:r>
                      <a:r>
                        <a:rPr lang="en-US" sz="900" baseline="0" dirty="0"/>
                        <a:t> : Salaries /Training ( internal and external) /S&amp;T  and Marketing and Relationship  </a:t>
                      </a:r>
                    </a:p>
                    <a:p>
                      <a:pPr marL="171450" indent="-171450">
                        <a:buFont typeface="Wingdings" panose="05000000000000000000" pitchFamily="2" charset="2"/>
                        <a:buChar char="§"/>
                      </a:pPr>
                      <a:r>
                        <a:rPr lang="en-US" sz="900" b="1" baseline="0" dirty="0"/>
                        <a:t>CAPEX</a:t>
                      </a:r>
                      <a:r>
                        <a:rPr lang="en-US" sz="900" baseline="0" dirty="0"/>
                        <a:t> : Technology  and Professional Services </a:t>
                      </a:r>
                      <a:endParaRPr lang="en-AU" sz="900" b="0" baseline="0" dirty="0">
                        <a:latin typeface="Comic Sans MS" pitchFamily="66" charset="0"/>
                      </a:endParaRPr>
                    </a:p>
                  </a:txBody>
                  <a:tcPr marL="68580" marR="68580" marT="28575" marB="28575"/>
                </a:tc>
                <a:tc hMerge="1">
                  <a:txBody>
                    <a:bodyPr/>
                    <a:lstStyle/>
                    <a:p>
                      <a:endParaRPr lang="en-AU" dirty="0"/>
                    </a:p>
                  </a:txBody>
                  <a:tcPr/>
                </a:tc>
                <a:tc hMerge="1">
                  <a:txBody>
                    <a:bodyPr/>
                    <a:lstStyle/>
                    <a:p>
                      <a:endParaRPr lang="en-AU" dirty="0"/>
                    </a:p>
                  </a:txBody>
                  <a:tcPr/>
                </a:tc>
                <a:tc gridSpan="3">
                  <a:txBody>
                    <a:bodyPr/>
                    <a:lstStyle/>
                    <a:p>
                      <a:r>
                        <a:rPr lang="en-AU" sz="900" b="1" dirty="0">
                          <a:solidFill>
                            <a:srgbClr val="0000FF"/>
                          </a:solidFill>
                        </a:rPr>
                        <a:t>Targeted</a:t>
                      </a:r>
                      <a:r>
                        <a:rPr lang="en-AU" sz="900" b="1" baseline="0" dirty="0">
                          <a:solidFill>
                            <a:srgbClr val="0000FF"/>
                          </a:solidFill>
                        </a:rPr>
                        <a:t> Procurement </a:t>
                      </a:r>
                      <a:r>
                        <a:rPr lang="en-AU" sz="900" b="1" dirty="0">
                          <a:solidFill>
                            <a:srgbClr val="0000FF"/>
                          </a:solidFill>
                        </a:rPr>
                        <a:t>Streams</a:t>
                      </a:r>
                      <a:endParaRPr lang="en-AU" sz="900" b="1" baseline="0" dirty="0">
                        <a:solidFill>
                          <a:srgbClr val="0000FF"/>
                        </a:solidFill>
                      </a:endParaRPr>
                    </a:p>
                    <a:p>
                      <a:endParaRPr lang="en-US" sz="900" baseline="0" dirty="0"/>
                    </a:p>
                    <a:p>
                      <a:r>
                        <a:rPr lang="en-US" sz="900" b="1" baseline="0" dirty="0">
                          <a:solidFill>
                            <a:schemeClr val="tx1"/>
                          </a:solidFill>
                        </a:rPr>
                        <a:t>Currently, No Standard Operating Procedure for allocations of spend to SMMEs – milestone for Q2</a:t>
                      </a:r>
                      <a:endParaRPr lang="en-AU" sz="900" b="1" baseline="0" dirty="0">
                        <a:solidFill>
                          <a:schemeClr val="tx1"/>
                        </a:solidFill>
                        <a:latin typeface="Comic Sans MS" pitchFamily="66" charset="0"/>
                      </a:endParaRPr>
                    </a:p>
                  </a:txBody>
                  <a:tcPr marL="68580" marR="68580" marT="28575" marB="28575"/>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xmlns="" val="10002"/>
                  </a:ext>
                </a:extLst>
              </a:tr>
              <a:tr h="121893">
                <a:tc gridSpan="6">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AU" sz="400" dirty="0"/>
                    </a:p>
                  </a:txBody>
                  <a:tcPr marL="68580" marR="68580" marT="28575" marB="28575"/>
                </a:tc>
                <a:tc hMerge="1">
                  <a:txBody>
                    <a:bodyPr/>
                    <a:lstStyle/>
                    <a:p>
                      <a:endParaRPr lang="en-AU" sz="1050" dirty="0"/>
                    </a:p>
                  </a:txBody>
                  <a:tcPr/>
                </a:tc>
                <a:tc hMerge="1">
                  <a:txBody>
                    <a:bodyPr/>
                    <a:lstStyle/>
                    <a:p>
                      <a:endParaRPr lang="en-AU" sz="1050" dirty="0"/>
                    </a:p>
                  </a:txBody>
                  <a:tcPr/>
                </a:tc>
                <a:tc hMerge="1">
                  <a:txBody>
                    <a:bodyPr/>
                    <a:lstStyle/>
                    <a:p>
                      <a:endParaRPr lang="en-AU" sz="1050" dirty="0"/>
                    </a:p>
                  </a:txBody>
                  <a:tcPr/>
                </a:tc>
                <a:tc hMerge="1">
                  <a:txBody>
                    <a:bodyPr/>
                    <a:lstStyle/>
                    <a:p>
                      <a:endParaRPr lang="en-AU" sz="1050" dirty="0"/>
                    </a:p>
                  </a:txBody>
                  <a:tcPr/>
                </a:tc>
                <a:tc hMerge="1">
                  <a:txBody>
                    <a:bodyPr/>
                    <a:lstStyle/>
                    <a:p>
                      <a:endParaRPr lang="en-AU" sz="1050" dirty="0"/>
                    </a:p>
                  </a:txBody>
                  <a:tcPr/>
                </a:tc>
                <a:extLst>
                  <a:ext uri="{0D108BD9-81ED-4DB2-BD59-A6C34878D82A}">
                    <a16:rowId xmlns:a16="http://schemas.microsoft.com/office/drawing/2014/main" xmlns="" val="10003"/>
                  </a:ext>
                </a:extLst>
              </a:tr>
            </a:tbl>
          </a:graphicData>
        </a:graphic>
      </p:graphicFrame>
      <p:sp>
        <p:nvSpPr>
          <p:cNvPr id="13" name="TextBox 12"/>
          <p:cNvSpPr txBox="1"/>
          <p:nvPr/>
        </p:nvSpPr>
        <p:spPr>
          <a:xfrm>
            <a:off x="313888" y="746886"/>
            <a:ext cx="1698728" cy="3831818"/>
          </a:xfrm>
          <a:prstGeom prst="rect">
            <a:avLst/>
          </a:prstGeom>
          <a:noFill/>
        </p:spPr>
        <p:txBody>
          <a:bodyPr wrap="square" rtlCol="0">
            <a:spAutoFit/>
          </a:bodyPr>
          <a:lstStyle/>
          <a:p>
            <a:pPr defTabSz="685800"/>
            <a:r>
              <a:rPr lang="en-ZA" sz="900" b="1" dirty="0">
                <a:solidFill>
                  <a:prstClr val="black"/>
                </a:solidFill>
              </a:rPr>
              <a:t>Internal </a:t>
            </a:r>
          </a:p>
          <a:p>
            <a:pPr marL="171450" indent="-171450" defTabSz="685800">
              <a:buFont typeface="Wingdings" panose="05000000000000000000" pitchFamily="2" charset="2"/>
              <a:buChar char="ü"/>
            </a:pPr>
            <a:r>
              <a:rPr lang="en-ZA" sz="900" dirty="0" smtClean="0">
                <a:solidFill>
                  <a:prstClr val="black"/>
                </a:solidFill>
              </a:rPr>
              <a:t>SITA </a:t>
            </a:r>
            <a:r>
              <a:rPr lang="en-ZA" sz="900" dirty="0">
                <a:solidFill>
                  <a:prstClr val="black"/>
                </a:solidFill>
              </a:rPr>
              <a:t>SCM </a:t>
            </a:r>
          </a:p>
          <a:p>
            <a:pPr marL="100013" indent="-214313" defTabSz="685800">
              <a:buFont typeface="Wingdings" panose="05000000000000000000" pitchFamily="2" charset="2"/>
              <a:buChar char="ü"/>
            </a:pPr>
            <a:r>
              <a:rPr lang="en-ZA" sz="900" dirty="0">
                <a:solidFill>
                  <a:prstClr val="black"/>
                </a:solidFill>
              </a:rPr>
              <a:t>SITA Knowledge, Research &amp; Innovate </a:t>
            </a:r>
          </a:p>
          <a:p>
            <a:pPr marL="100013" indent="-214313" defTabSz="685800">
              <a:buFont typeface="Wingdings" panose="05000000000000000000" pitchFamily="2" charset="2"/>
              <a:buChar char="ü"/>
            </a:pPr>
            <a:r>
              <a:rPr lang="en-ZA" sz="900" dirty="0" smtClean="0">
                <a:solidFill>
                  <a:prstClr val="black"/>
                </a:solidFill>
              </a:rPr>
              <a:t>SITA Vendour Management Office (VMO )</a:t>
            </a:r>
            <a:endParaRPr lang="en-ZA" sz="900" dirty="0">
              <a:solidFill>
                <a:prstClr val="black"/>
              </a:solidFill>
            </a:endParaRPr>
          </a:p>
          <a:p>
            <a:pPr marL="100013" indent="-214313" defTabSz="685800">
              <a:buFont typeface="Wingdings" panose="05000000000000000000" pitchFamily="2" charset="2"/>
              <a:buChar char="ü"/>
            </a:pPr>
            <a:r>
              <a:rPr lang="en-ZA" sz="900" dirty="0">
                <a:solidFill>
                  <a:prstClr val="black"/>
                </a:solidFill>
              </a:rPr>
              <a:t>Strategy </a:t>
            </a:r>
          </a:p>
          <a:p>
            <a:pPr marL="100013" indent="-214313" defTabSz="685800">
              <a:buFont typeface="Wingdings" panose="05000000000000000000" pitchFamily="2" charset="2"/>
              <a:buChar char="ü"/>
            </a:pPr>
            <a:r>
              <a:rPr lang="en-ZA" sz="900" dirty="0">
                <a:solidFill>
                  <a:prstClr val="black"/>
                </a:solidFill>
              </a:rPr>
              <a:t>Apps Dev</a:t>
            </a:r>
          </a:p>
          <a:p>
            <a:pPr marL="100013" indent="-214313" defTabSz="685800">
              <a:buFont typeface="Wingdings" panose="05000000000000000000" pitchFamily="2" charset="2"/>
              <a:buChar char="ü"/>
            </a:pPr>
            <a:r>
              <a:rPr lang="en-ZA" sz="900" dirty="0">
                <a:solidFill>
                  <a:prstClr val="black"/>
                </a:solidFill>
              </a:rPr>
              <a:t>Norms &amp; Standards </a:t>
            </a:r>
          </a:p>
          <a:p>
            <a:pPr marL="100013" indent="-214313" defTabSz="685800">
              <a:buFont typeface="Wingdings" panose="05000000000000000000" pitchFamily="2" charset="2"/>
              <a:buChar char="ü"/>
            </a:pPr>
            <a:r>
              <a:rPr lang="en-ZA" sz="900" dirty="0">
                <a:solidFill>
                  <a:prstClr val="black"/>
                </a:solidFill>
              </a:rPr>
              <a:t>Special projects technical team</a:t>
            </a:r>
          </a:p>
          <a:p>
            <a:pPr marL="100013" indent="-214313" defTabSz="685800">
              <a:buFont typeface="Wingdings" panose="05000000000000000000" pitchFamily="2" charset="2"/>
              <a:buChar char="ü"/>
            </a:pPr>
            <a:r>
              <a:rPr lang="en-ZA" sz="900" dirty="0">
                <a:solidFill>
                  <a:prstClr val="black"/>
                </a:solidFill>
              </a:rPr>
              <a:t>Internal IT </a:t>
            </a:r>
            <a:br>
              <a:rPr lang="en-ZA" sz="900" dirty="0">
                <a:solidFill>
                  <a:prstClr val="black"/>
                </a:solidFill>
              </a:rPr>
            </a:br>
            <a:endParaRPr lang="en-ZA" sz="900" dirty="0">
              <a:solidFill>
                <a:prstClr val="black"/>
              </a:solidFill>
            </a:endParaRPr>
          </a:p>
          <a:p>
            <a:pPr defTabSz="685800"/>
            <a:r>
              <a:rPr lang="en-ZA" sz="900" b="1" dirty="0">
                <a:solidFill>
                  <a:prstClr val="black"/>
                </a:solidFill>
              </a:rPr>
              <a:t>External </a:t>
            </a:r>
          </a:p>
          <a:p>
            <a:pPr marL="100013" indent="-214313" defTabSz="685800">
              <a:buFont typeface="Wingdings" panose="05000000000000000000" pitchFamily="2" charset="2"/>
              <a:buChar char="ü"/>
            </a:pPr>
            <a:r>
              <a:rPr lang="en-ZA" sz="900" dirty="0" smtClean="0">
                <a:solidFill>
                  <a:prstClr val="black"/>
                </a:solidFill>
              </a:rPr>
              <a:t>Original Equipment Manufacturers (OEMs)</a:t>
            </a:r>
            <a:endParaRPr lang="en-ZA" sz="900" dirty="0">
              <a:solidFill>
                <a:prstClr val="black"/>
              </a:solidFill>
            </a:endParaRPr>
          </a:p>
          <a:p>
            <a:pPr marL="100013" indent="-214313" defTabSz="685800">
              <a:buFont typeface="Wingdings" panose="05000000000000000000" pitchFamily="2" charset="2"/>
              <a:buChar char="ü"/>
            </a:pPr>
            <a:r>
              <a:rPr lang="en-ZA" sz="900" dirty="0">
                <a:solidFill>
                  <a:prstClr val="black"/>
                </a:solidFill>
              </a:rPr>
              <a:t>SMME Forums </a:t>
            </a:r>
          </a:p>
          <a:p>
            <a:pPr marL="100013" indent="-214313" defTabSz="685800">
              <a:buFont typeface="Wingdings" panose="05000000000000000000" pitchFamily="2" charset="2"/>
              <a:buChar char="ü"/>
            </a:pPr>
            <a:r>
              <a:rPr lang="en-ZA" sz="900" dirty="0">
                <a:solidFill>
                  <a:prstClr val="black"/>
                </a:solidFill>
              </a:rPr>
              <a:t>National Treasury </a:t>
            </a:r>
          </a:p>
          <a:p>
            <a:pPr marL="100013" indent="-214313" defTabSz="685800">
              <a:buFont typeface="Wingdings" panose="05000000000000000000" pitchFamily="2" charset="2"/>
              <a:buChar char="ü"/>
            </a:pPr>
            <a:r>
              <a:rPr lang="en-ZA" sz="900" dirty="0" smtClean="0">
                <a:solidFill>
                  <a:prstClr val="black"/>
                </a:solidFill>
              </a:rPr>
              <a:t>DCDT </a:t>
            </a:r>
            <a:endParaRPr lang="en-ZA" sz="900" dirty="0">
              <a:solidFill>
                <a:prstClr val="black"/>
              </a:solidFill>
            </a:endParaRPr>
          </a:p>
          <a:p>
            <a:pPr marL="100013" indent="-214313" defTabSz="685800">
              <a:buFont typeface="Wingdings" panose="05000000000000000000" pitchFamily="2" charset="2"/>
              <a:buChar char="ü"/>
            </a:pPr>
            <a:r>
              <a:rPr lang="en-ZA" sz="900" dirty="0">
                <a:solidFill>
                  <a:prstClr val="black"/>
                </a:solidFill>
              </a:rPr>
              <a:t>GITOC</a:t>
            </a:r>
          </a:p>
          <a:p>
            <a:pPr marL="100013" indent="-214313" defTabSz="685800">
              <a:buFont typeface="Wingdings" panose="05000000000000000000" pitchFamily="2" charset="2"/>
              <a:buChar char="ü"/>
            </a:pPr>
            <a:r>
              <a:rPr lang="en-ZA" sz="900" dirty="0">
                <a:solidFill>
                  <a:prstClr val="black"/>
                </a:solidFill>
              </a:rPr>
              <a:t>External Govt. Buyers </a:t>
            </a:r>
          </a:p>
          <a:p>
            <a:pPr marL="100013" indent="-214313" defTabSz="685800">
              <a:buFont typeface="Wingdings" panose="05000000000000000000" pitchFamily="2" charset="2"/>
              <a:buChar char="ü"/>
            </a:pPr>
            <a:r>
              <a:rPr lang="en-ZA" sz="900" dirty="0" smtClean="0">
                <a:solidFill>
                  <a:prstClr val="black"/>
                </a:solidFill>
              </a:rPr>
              <a:t>State Owned Enterprises (SOEs)</a:t>
            </a:r>
            <a:endParaRPr lang="en-ZA" sz="900" dirty="0">
              <a:solidFill>
                <a:prstClr val="black"/>
              </a:solidFill>
            </a:endParaRPr>
          </a:p>
          <a:p>
            <a:pPr marL="100013" indent="-214313" defTabSz="685800">
              <a:buFont typeface="Wingdings" panose="05000000000000000000" pitchFamily="2" charset="2"/>
              <a:buChar char="ü"/>
            </a:pPr>
            <a:r>
              <a:rPr lang="en-ZA" sz="900" dirty="0">
                <a:solidFill>
                  <a:prstClr val="black"/>
                </a:solidFill>
              </a:rPr>
              <a:t>Educational Institutions</a:t>
            </a:r>
          </a:p>
          <a:p>
            <a:pPr marL="100013" indent="-214313" defTabSz="685800">
              <a:buFont typeface="Wingdings" panose="05000000000000000000" pitchFamily="2" charset="2"/>
              <a:buChar char="ü"/>
            </a:pPr>
            <a:r>
              <a:rPr lang="en-ZA" sz="900" dirty="0" smtClean="0">
                <a:solidFill>
                  <a:prstClr val="black"/>
                </a:solidFill>
              </a:rPr>
              <a:t>Sector Education Training Authorities *SETAs)</a:t>
            </a:r>
            <a:endParaRPr lang="en-ZA" sz="900" dirty="0">
              <a:solidFill>
                <a:prstClr val="black"/>
              </a:solidFill>
            </a:endParaRPr>
          </a:p>
        </p:txBody>
      </p:sp>
      <p:pic>
        <p:nvPicPr>
          <p:cNvPr id="14" name="Picture 14"/>
          <p:cNvPicPr>
            <a:picLocks noChangeAspect="1"/>
          </p:cNvPicPr>
          <p:nvPr/>
        </p:nvPicPr>
        <p:blipFill>
          <a:blip r:embed="rId2" cstate="print"/>
          <a:srcRect/>
          <a:stretch>
            <a:fillRect/>
          </a:stretch>
        </p:blipFill>
        <p:spPr bwMode="auto">
          <a:xfrm>
            <a:off x="5544871" y="559154"/>
            <a:ext cx="423333" cy="331391"/>
          </a:xfrm>
          <a:prstGeom prst="rect">
            <a:avLst/>
          </a:prstGeom>
          <a:noFill/>
          <a:ln w="9525">
            <a:noFill/>
            <a:miter lim="800000"/>
            <a:headEnd/>
            <a:tailEnd/>
          </a:ln>
        </p:spPr>
      </p:pic>
      <p:pic>
        <p:nvPicPr>
          <p:cNvPr id="24" name="Picture 19"/>
          <p:cNvPicPr>
            <a:picLocks noChangeAspect="1"/>
          </p:cNvPicPr>
          <p:nvPr/>
        </p:nvPicPr>
        <p:blipFill>
          <a:blip r:embed="rId3" cstate="print"/>
          <a:srcRect/>
          <a:stretch>
            <a:fillRect/>
          </a:stretch>
        </p:blipFill>
        <p:spPr bwMode="auto">
          <a:xfrm>
            <a:off x="3592905" y="540674"/>
            <a:ext cx="638877" cy="449944"/>
          </a:xfrm>
          <a:prstGeom prst="rect">
            <a:avLst/>
          </a:prstGeom>
          <a:noFill/>
          <a:ln w="9525">
            <a:noFill/>
            <a:miter lim="800000"/>
            <a:headEnd/>
            <a:tailEnd/>
          </a:ln>
        </p:spPr>
      </p:pic>
      <p:pic>
        <p:nvPicPr>
          <p:cNvPr id="26" name="Picture 20"/>
          <p:cNvPicPr>
            <a:picLocks noChangeAspect="1"/>
          </p:cNvPicPr>
          <p:nvPr/>
        </p:nvPicPr>
        <p:blipFill>
          <a:blip r:embed="rId4" cstate="print"/>
          <a:srcRect/>
          <a:stretch>
            <a:fillRect/>
          </a:stretch>
        </p:blipFill>
        <p:spPr bwMode="auto">
          <a:xfrm>
            <a:off x="1614278" y="592314"/>
            <a:ext cx="398338" cy="309144"/>
          </a:xfrm>
          <a:prstGeom prst="rect">
            <a:avLst/>
          </a:prstGeom>
          <a:noFill/>
          <a:ln w="9525">
            <a:noFill/>
            <a:miter lim="800000"/>
            <a:headEnd/>
            <a:tailEnd/>
          </a:ln>
        </p:spPr>
      </p:pic>
      <p:pic>
        <p:nvPicPr>
          <p:cNvPr id="8" name="Picture 13"/>
          <p:cNvPicPr>
            <a:picLocks noChangeAspect="1"/>
          </p:cNvPicPr>
          <p:nvPr/>
        </p:nvPicPr>
        <p:blipFill>
          <a:blip r:embed="rId5" cstate="print"/>
          <a:srcRect/>
          <a:stretch>
            <a:fillRect/>
          </a:stretch>
        </p:blipFill>
        <p:spPr bwMode="auto">
          <a:xfrm>
            <a:off x="9532667" y="1916781"/>
            <a:ext cx="468312" cy="420688"/>
          </a:xfrm>
          <a:prstGeom prst="rect">
            <a:avLst/>
          </a:prstGeom>
          <a:noFill/>
          <a:ln w="9525">
            <a:noFill/>
            <a:miter lim="800000"/>
            <a:headEnd/>
            <a:tailEnd/>
          </a:ln>
        </p:spPr>
      </p:pic>
      <p:pic>
        <p:nvPicPr>
          <p:cNvPr id="9" name="Picture 16"/>
          <p:cNvPicPr>
            <a:picLocks noChangeAspect="1"/>
          </p:cNvPicPr>
          <p:nvPr/>
        </p:nvPicPr>
        <p:blipFill>
          <a:blip r:embed="rId6" cstate="print"/>
          <a:srcRect/>
          <a:stretch>
            <a:fillRect/>
          </a:stretch>
        </p:blipFill>
        <p:spPr bwMode="auto">
          <a:xfrm>
            <a:off x="7828462" y="545759"/>
            <a:ext cx="465667" cy="358179"/>
          </a:xfrm>
          <a:prstGeom prst="rect">
            <a:avLst/>
          </a:prstGeom>
          <a:noFill/>
          <a:ln w="9525">
            <a:noFill/>
            <a:miter lim="800000"/>
            <a:headEnd/>
            <a:tailEnd/>
          </a:ln>
        </p:spPr>
      </p:pic>
      <p:pic>
        <p:nvPicPr>
          <p:cNvPr id="10" name="Picture 15"/>
          <p:cNvPicPr>
            <a:picLocks noChangeAspect="1"/>
          </p:cNvPicPr>
          <p:nvPr/>
        </p:nvPicPr>
        <p:blipFill>
          <a:blip r:embed="rId7" cstate="print"/>
          <a:srcRect/>
          <a:stretch>
            <a:fillRect/>
          </a:stretch>
        </p:blipFill>
        <p:spPr bwMode="auto">
          <a:xfrm>
            <a:off x="7644354" y="2459376"/>
            <a:ext cx="415396" cy="321469"/>
          </a:xfrm>
          <a:prstGeom prst="rect">
            <a:avLst/>
          </a:prstGeom>
          <a:noFill/>
          <a:ln w="9525">
            <a:noFill/>
            <a:miter lim="800000"/>
            <a:headEnd/>
            <a:tailEnd/>
          </a:ln>
        </p:spPr>
      </p:pic>
      <p:pic>
        <p:nvPicPr>
          <p:cNvPr id="11" name="Picture 18"/>
          <p:cNvPicPr>
            <a:picLocks noChangeAspect="1"/>
          </p:cNvPicPr>
          <p:nvPr/>
        </p:nvPicPr>
        <p:blipFill>
          <a:blip r:embed="rId8" cstate="print"/>
          <a:srcRect b="6728"/>
          <a:stretch>
            <a:fillRect/>
          </a:stretch>
        </p:blipFill>
        <p:spPr bwMode="auto">
          <a:xfrm>
            <a:off x="3598655" y="2442805"/>
            <a:ext cx="559838" cy="371078"/>
          </a:xfrm>
          <a:prstGeom prst="rect">
            <a:avLst/>
          </a:prstGeom>
          <a:noFill/>
          <a:ln w="9525">
            <a:noFill/>
            <a:miter lim="800000"/>
            <a:headEnd/>
            <a:tailEnd/>
          </a:ln>
        </p:spPr>
      </p:pic>
      <p:pic>
        <p:nvPicPr>
          <p:cNvPr id="12" name="Picture 17"/>
          <p:cNvPicPr>
            <a:picLocks noChangeAspect="1"/>
          </p:cNvPicPr>
          <p:nvPr/>
        </p:nvPicPr>
        <p:blipFill>
          <a:blip r:embed="rId9" cstate="print"/>
          <a:srcRect l="11171"/>
          <a:stretch>
            <a:fillRect/>
          </a:stretch>
        </p:blipFill>
        <p:spPr bwMode="auto">
          <a:xfrm>
            <a:off x="9532667" y="4552248"/>
            <a:ext cx="377032" cy="358179"/>
          </a:xfrm>
          <a:prstGeom prst="rect">
            <a:avLst/>
          </a:prstGeom>
          <a:noFill/>
          <a:ln w="9525">
            <a:noFill/>
            <a:miter lim="800000"/>
            <a:headEnd/>
            <a:tailEnd/>
          </a:ln>
        </p:spPr>
      </p:pic>
      <p:pic>
        <p:nvPicPr>
          <p:cNvPr id="15" name="Picture 21"/>
          <p:cNvPicPr>
            <a:picLocks noChangeAspect="1"/>
          </p:cNvPicPr>
          <p:nvPr/>
        </p:nvPicPr>
        <p:blipFill>
          <a:blip r:embed="rId10" cstate="print"/>
          <a:srcRect t="8025" r="6839"/>
          <a:stretch>
            <a:fillRect/>
          </a:stretch>
        </p:blipFill>
        <p:spPr bwMode="auto">
          <a:xfrm>
            <a:off x="4481867" y="4570108"/>
            <a:ext cx="445823" cy="322461"/>
          </a:xfrm>
          <a:prstGeom prst="rect">
            <a:avLst/>
          </a:prstGeom>
          <a:noFill/>
          <a:ln w="9525">
            <a:noFill/>
            <a:miter lim="800000"/>
            <a:headEnd/>
            <a:tailEnd/>
          </a:ln>
        </p:spPr>
      </p:pic>
    </p:spTree>
    <p:extLst>
      <p:ext uri="{BB962C8B-B14F-4D97-AF65-F5344CB8AC3E}">
        <p14:creationId xmlns:p14="http://schemas.microsoft.com/office/powerpoint/2010/main" xmlns="" val="1138806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1950" y="165728"/>
            <a:ext cx="8640960" cy="420628"/>
          </a:xfrm>
          <a:prstGeom prst="rect">
            <a:avLst/>
          </a:prstGeom>
        </p:spPr>
        <p:txBody>
          <a:bodyPr wrap="square">
            <a:spAutoFit/>
          </a:bodyPr>
          <a:lstStyle/>
          <a:p>
            <a:r>
              <a:rPr lang="en-US" sz="3200" b="1" baseline="30000" dirty="0">
                <a:solidFill>
                  <a:schemeClr val="tx2"/>
                </a:solidFill>
                <a:latin typeface="+mj-lt"/>
              </a:rPr>
              <a:t>The key roles and functions as per the legislation can be summarised as follows</a:t>
            </a:r>
          </a:p>
        </p:txBody>
      </p:sp>
      <p:cxnSp>
        <p:nvCxnSpPr>
          <p:cNvPr id="20" name="Straight Connector 19"/>
          <p:cNvCxnSpPr>
            <a:cxnSpLocks/>
          </p:cNvCxnSpPr>
          <p:nvPr/>
        </p:nvCxnSpPr>
        <p:spPr>
          <a:xfrm>
            <a:off x="983925" y="2209428"/>
            <a:ext cx="7665536"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903536" y="553243"/>
            <a:ext cx="7920880" cy="5008494"/>
            <a:chOff x="81882" y="1307912"/>
            <a:chExt cx="8444233" cy="5703994"/>
          </a:xfrm>
        </p:grpSpPr>
        <p:cxnSp>
          <p:nvCxnSpPr>
            <p:cNvPr id="16" name="Straight Connector 15"/>
            <p:cNvCxnSpPr/>
            <p:nvPr/>
          </p:nvCxnSpPr>
          <p:spPr>
            <a:xfrm>
              <a:off x="1446660" y="1337479"/>
              <a:ext cx="0" cy="488590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854654" y="1337479"/>
              <a:ext cx="0" cy="488590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287673" y="1337479"/>
              <a:ext cx="0" cy="488590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696435" y="1307912"/>
              <a:ext cx="0" cy="488590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112809" y="1337479"/>
              <a:ext cx="0" cy="488590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81882" y="2197285"/>
              <a:ext cx="1337485" cy="2681445"/>
            </a:xfrm>
            <a:prstGeom prst="rect">
              <a:avLst/>
            </a:prstGeom>
            <a:noFill/>
          </p:spPr>
          <p:txBody>
            <a:bodyPr wrap="square" rtlCol="0">
              <a:spAutoFit/>
            </a:bodyPr>
            <a:lstStyle/>
            <a:p>
              <a:pPr algn="just"/>
              <a:r>
                <a:rPr lang="en-ZA" sz="1050" b="1" dirty="0">
                  <a:latin typeface="Calibri Light" panose="020F0302020204030204" pitchFamily="34" charset="0"/>
                  <a:cs typeface="Calibri Light" panose="020F0302020204030204" pitchFamily="34" charset="0"/>
                </a:rPr>
                <a:t>Role </a:t>
              </a:r>
              <a:r>
                <a:rPr lang="en-ZA" sz="1050" i="1" dirty="0">
                  <a:latin typeface="Calibri Light" panose="020F0302020204030204" pitchFamily="34" charset="0"/>
                  <a:cs typeface="Calibri Light" panose="020F0302020204030204" pitchFamily="34" charset="0"/>
                </a:rPr>
                <a:t>(PSA sec 3) </a:t>
              </a:r>
            </a:p>
            <a:p>
              <a:pPr algn="just"/>
              <a:endParaRPr lang="en-ZA" sz="1050" dirty="0">
                <a:latin typeface="Calibri Light" panose="020F0302020204030204" pitchFamily="34" charset="0"/>
                <a:cs typeface="Calibri Light" panose="020F0302020204030204" pitchFamily="34" charset="0"/>
              </a:endParaRPr>
            </a:p>
            <a:p>
              <a:pPr algn="just"/>
              <a:r>
                <a:rPr lang="en-ZA" sz="1050" dirty="0">
                  <a:latin typeface="Calibri Light" panose="020F0302020204030204" pitchFamily="34" charset="0"/>
                  <a:cs typeface="Calibri Light" panose="020F0302020204030204" pitchFamily="34" charset="0"/>
                </a:rPr>
                <a:t>Public Sector ICT Norms and standards authority </a:t>
              </a:r>
            </a:p>
            <a:p>
              <a:pPr algn="just"/>
              <a:endParaRPr lang="en-ZA" sz="1050" dirty="0">
                <a:latin typeface="Calibri Light" panose="020F0302020204030204" pitchFamily="34" charset="0"/>
                <a:cs typeface="Calibri Light" panose="020F0302020204030204" pitchFamily="34" charset="0"/>
              </a:endParaRPr>
            </a:p>
            <a:p>
              <a:pPr algn="just"/>
              <a:r>
                <a:rPr lang="en-ZA" sz="1050" b="1" dirty="0">
                  <a:latin typeface="Calibri Light" panose="020F0302020204030204" pitchFamily="34" charset="0"/>
                  <a:cs typeface="Calibri Light" panose="020F0302020204030204" pitchFamily="34" charset="0"/>
                </a:rPr>
                <a:t>Functions</a:t>
              </a:r>
            </a:p>
            <a:p>
              <a:pPr marL="142869" indent="-142869">
                <a:buFont typeface="Wingdings" panose="05000000000000000000" pitchFamily="2" charset="2"/>
                <a:buChar char="§"/>
              </a:pPr>
              <a:r>
                <a:rPr lang="en-ZA" sz="1050" dirty="0">
                  <a:latin typeface="Calibri Light" panose="020F0302020204030204" pitchFamily="34" charset="0"/>
                  <a:cs typeface="Calibri Light" panose="020F0302020204030204" pitchFamily="34" charset="0"/>
                </a:rPr>
                <a:t>Information management in the public service</a:t>
              </a:r>
            </a:p>
            <a:p>
              <a:pPr marL="142869" indent="-142869">
                <a:buFont typeface="Wingdings" panose="05000000000000000000" pitchFamily="2" charset="2"/>
                <a:buChar char="§"/>
              </a:pPr>
              <a:r>
                <a:rPr lang="en-ZA" sz="1050" dirty="0">
                  <a:latin typeface="Calibri Light" panose="020F0302020204030204" pitchFamily="34" charset="0"/>
                  <a:cs typeface="Calibri Light" panose="020F0302020204030204" pitchFamily="34" charset="0"/>
                </a:rPr>
                <a:t>Electronic government</a:t>
              </a:r>
            </a:p>
            <a:p>
              <a:endParaRPr lang="en-ZA" sz="1050" dirty="0">
                <a:latin typeface="Calibri Light" panose="020F0302020204030204" pitchFamily="34" charset="0"/>
                <a:cs typeface="Calibri Light" panose="020F0302020204030204" pitchFamily="34" charset="0"/>
              </a:endParaRPr>
            </a:p>
          </p:txBody>
        </p:sp>
        <p:sp>
          <p:nvSpPr>
            <p:cNvPr id="30" name="TextBox 29"/>
            <p:cNvSpPr txBox="1"/>
            <p:nvPr/>
          </p:nvSpPr>
          <p:spPr>
            <a:xfrm>
              <a:off x="1503546" y="2158613"/>
              <a:ext cx="1337485" cy="3785569"/>
            </a:xfrm>
            <a:prstGeom prst="rect">
              <a:avLst/>
            </a:prstGeom>
            <a:noFill/>
          </p:spPr>
          <p:txBody>
            <a:bodyPr wrap="square" rtlCol="0">
              <a:spAutoFit/>
            </a:bodyPr>
            <a:lstStyle/>
            <a:p>
              <a:pPr algn="just"/>
              <a:r>
                <a:rPr lang="en-ZA" sz="1050" b="1" dirty="0">
                  <a:latin typeface="Calibri Light" panose="020F0302020204030204" pitchFamily="34" charset="0"/>
                  <a:cs typeface="Calibri Light" panose="020F0302020204030204" pitchFamily="34" charset="0"/>
                </a:rPr>
                <a:t>Role </a:t>
              </a:r>
              <a:r>
                <a:rPr lang="en-ZA" sz="1050" i="1" dirty="0">
                  <a:latin typeface="Calibri Light" panose="020F0302020204030204" pitchFamily="34" charset="0"/>
                  <a:cs typeface="Calibri Light" panose="020F0302020204030204" pitchFamily="34" charset="0"/>
                </a:rPr>
                <a:t>(ECT Act, EC Act) </a:t>
              </a:r>
              <a:endParaRPr lang="en-ZA" sz="1050" dirty="0">
                <a:latin typeface="Calibri Light" panose="020F0302020204030204" pitchFamily="34" charset="0"/>
                <a:cs typeface="Calibri Light" panose="020F0302020204030204" pitchFamily="34" charset="0"/>
              </a:endParaRPr>
            </a:p>
            <a:p>
              <a:pPr algn="just"/>
              <a:r>
                <a:rPr lang="en-ZA" sz="1050" dirty="0">
                  <a:latin typeface="Calibri Light" panose="020F0302020204030204" pitchFamily="34" charset="0"/>
                  <a:cs typeface="Calibri Light" panose="020F0302020204030204" pitchFamily="34" charset="0"/>
                </a:rPr>
                <a:t>National ICT Policy, E-Strategy and Oversight</a:t>
              </a:r>
            </a:p>
            <a:p>
              <a:pPr algn="just"/>
              <a:endParaRPr lang="en-ZA" sz="1050" dirty="0">
                <a:latin typeface="Calibri Light" panose="020F0302020204030204" pitchFamily="34" charset="0"/>
                <a:cs typeface="Calibri Light" panose="020F0302020204030204" pitchFamily="34" charset="0"/>
              </a:endParaRPr>
            </a:p>
            <a:p>
              <a:pPr algn="just"/>
              <a:r>
                <a:rPr lang="en-ZA" sz="1050" b="1" dirty="0">
                  <a:latin typeface="Calibri Light" panose="020F0302020204030204" pitchFamily="34" charset="0"/>
                  <a:cs typeface="Calibri Light" panose="020F0302020204030204" pitchFamily="34" charset="0"/>
                </a:rPr>
                <a:t>Functions</a:t>
              </a:r>
            </a:p>
            <a:p>
              <a:pPr marL="142869" lvl="1" indent="-142869">
                <a:buFont typeface="Wingdings" panose="05000000000000000000" pitchFamily="2" charset="2"/>
                <a:buChar char="§"/>
              </a:pPr>
              <a:r>
                <a:rPr lang="en-ZA" sz="1050" dirty="0">
                  <a:latin typeface="Calibri Light" panose="020F0302020204030204" pitchFamily="34" charset="0"/>
                  <a:cs typeface="Calibri Light" panose="020F0302020204030204" pitchFamily="34" charset="0"/>
                </a:rPr>
                <a:t>National ICT Policy and e-Strategy</a:t>
              </a:r>
            </a:p>
            <a:p>
              <a:pPr marL="142869" lvl="1" indent="-142869">
                <a:buFont typeface="Wingdings" panose="05000000000000000000" pitchFamily="2" charset="2"/>
                <a:buChar char="§"/>
              </a:pPr>
              <a:r>
                <a:rPr lang="en-ZA" sz="1050" dirty="0">
                  <a:latin typeface="Calibri Light" panose="020F0302020204030204" pitchFamily="34" charset="0"/>
                  <a:cs typeface="Calibri Light" panose="020F0302020204030204" pitchFamily="34" charset="0"/>
                </a:rPr>
                <a:t>Affordable ICT Infrastructure for country</a:t>
              </a:r>
            </a:p>
            <a:p>
              <a:pPr marL="142869" lvl="1" indent="-142869">
                <a:buFont typeface="Wingdings" panose="05000000000000000000" pitchFamily="2" charset="2"/>
                <a:buChar char="§"/>
              </a:pPr>
              <a:r>
                <a:rPr lang="en-ZA" sz="1050" dirty="0">
                  <a:latin typeface="Calibri Light" panose="020F0302020204030204" pitchFamily="34" charset="0"/>
                  <a:cs typeface="Calibri Light" panose="020F0302020204030204" pitchFamily="34" charset="0"/>
                </a:rPr>
                <a:t>Information Society</a:t>
              </a:r>
            </a:p>
            <a:p>
              <a:pPr marL="142869" lvl="1" indent="-142869">
                <a:buFont typeface="Wingdings" panose="05000000000000000000" pitchFamily="2" charset="2"/>
                <a:buChar char="§"/>
              </a:pPr>
              <a:r>
                <a:rPr lang="en-ZA" sz="1050" dirty="0">
                  <a:latin typeface="Calibri Light" panose="020F0302020204030204" pitchFamily="34" charset="0"/>
                  <a:cs typeface="Calibri Light" panose="020F0302020204030204" pitchFamily="34" charset="0"/>
                </a:rPr>
                <a:t>E-Skills development and Research</a:t>
              </a:r>
            </a:p>
            <a:p>
              <a:pPr marL="142869" lvl="1" indent="-142869">
                <a:buFont typeface="Wingdings" panose="05000000000000000000" pitchFamily="2" charset="2"/>
                <a:buChar char="§"/>
              </a:pPr>
              <a:r>
                <a:rPr lang="en-ZA" sz="1050" dirty="0">
                  <a:latin typeface="Calibri Light" panose="020F0302020204030204" pitchFamily="34" charset="0"/>
                  <a:cs typeface="Calibri Light" panose="020F0302020204030204" pitchFamily="34" charset="0"/>
                </a:rPr>
                <a:t>SOC Oversight</a:t>
              </a:r>
            </a:p>
            <a:p>
              <a:endParaRPr lang="en-ZA" sz="1050" dirty="0">
                <a:latin typeface="Calibri Light" panose="020F0302020204030204" pitchFamily="34" charset="0"/>
                <a:cs typeface="Calibri Light" panose="020F0302020204030204" pitchFamily="34" charset="0"/>
              </a:endParaRPr>
            </a:p>
          </p:txBody>
        </p:sp>
        <p:sp>
          <p:nvSpPr>
            <p:cNvPr id="31" name="TextBox 30"/>
            <p:cNvSpPr txBox="1"/>
            <p:nvPr/>
          </p:nvSpPr>
          <p:spPr>
            <a:xfrm>
              <a:off x="2911562" y="2160885"/>
              <a:ext cx="1337485" cy="4705673"/>
            </a:xfrm>
            <a:prstGeom prst="rect">
              <a:avLst/>
            </a:prstGeom>
            <a:noFill/>
          </p:spPr>
          <p:txBody>
            <a:bodyPr wrap="square" rtlCol="0">
              <a:spAutoFit/>
            </a:bodyPr>
            <a:lstStyle/>
            <a:p>
              <a:pPr algn="just"/>
              <a:r>
                <a:rPr lang="en-ZA" sz="1050" b="1" dirty="0">
                  <a:latin typeface="Calibri Light" panose="020F0302020204030204" pitchFamily="34" charset="0"/>
                  <a:cs typeface="Calibri Light" panose="020F0302020204030204" pitchFamily="34" charset="0"/>
                </a:rPr>
                <a:t>Role </a:t>
              </a:r>
              <a:r>
                <a:rPr lang="en-ZA" sz="1050" i="1" dirty="0">
                  <a:latin typeface="Calibri Light" panose="020F0302020204030204" pitchFamily="34" charset="0"/>
                  <a:cs typeface="Calibri Light" panose="020F0302020204030204" pitchFamily="34" charset="0"/>
                </a:rPr>
                <a:t>(SITA Act sec 6) </a:t>
              </a:r>
            </a:p>
            <a:p>
              <a:pPr algn="just"/>
              <a:r>
                <a:rPr lang="en-ZA" sz="1050" i="1" dirty="0">
                  <a:latin typeface="Calibri Light" panose="020F0302020204030204" pitchFamily="34" charset="0"/>
                  <a:cs typeface="Calibri Light" panose="020F0302020204030204" pitchFamily="34" charset="0"/>
                </a:rPr>
                <a:t>Service Provider and Procurement Agent</a:t>
              </a:r>
              <a:endParaRPr lang="en-ZA" sz="1050" dirty="0">
                <a:latin typeface="Calibri Light" panose="020F0302020204030204" pitchFamily="34" charset="0"/>
                <a:cs typeface="Calibri Light" panose="020F0302020204030204" pitchFamily="34" charset="0"/>
              </a:endParaRPr>
            </a:p>
            <a:p>
              <a:pPr algn="just"/>
              <a:endParaRPr lang="en-ZA" sz="1050" dirty="0">
                <a:latin typeface="Calibri Light" panose="020F0302020204030204" pitchFamily="34" charset="0"/>
                <a:cs typeface="Calibri Light" panose="020F0302020204030204" pitchFamily="34" charset="0"/>
              </a:endParaRPr>
            </a:p>
            <a:p>
              <a:pPr algn="just"/>
              <a:r>
                <a:rPr lang="en-ZA" sz="1050" b="1" dirty="0">
                  <a:latin typeface="Calibri Light" panose="020F0302020204030204" pitchFamily="34" charset="0"/>
                  <a:cs typeface="Calibri Light" panose="020F0302020204030204" pitchFamily="34" charset="0"/>
                </a:rPr>
                <a:t>Functions</a:t>
              </a:r>
            </a:p>
            <a:p>
              <a:pPr marL="142869" lvl="1" indent="-142869">
                <a:buFont typeface="Wingdings" panose="05000000000000000000" pitchFamily="2" charset="2"/>
                <a:buChar char="§"/>
              </a:pPr>
              <a:r>
                <a:rPr lang="en-US" sz="1050" dirty="0" smtClean="0">
                  <a:latin typeface="Calibri Light" panose="020F0302020204030204" pitchFamily="34" charset="0"/>
                  <a:cs typeface="Calibri Light" panose="020F0302020204030204" pitchFamily="34" charset="0"/>
                </a:rPr>
                <a:t>Provide Information Technology (IT), Information Security (IS) </a:t>
              </a:r>
              <a:r>
                <a:rPr lang="en-US" sz="1050" dirty="0">
                  <a:latin typeface="Calibri Light" panose="020F0302020204030204" pitchFamily="34" charset="0"/>
                  <a:cs typeface="Calibri Light" panose="020F0302020204030204" pitchFamily="34" charset="0"/>
                </a:rPr>
                <a:t>and related services in a maintained information systems security environment; and</a:t>
              </a:r>
              <a:r>
                <a:rPr lang="en-ZA" sz="1050" dirty="0">
                  <a:latin typeface="Calibri Light" panose="020F0302020204030204" pitchFamily="34" charset="0"/>
                  <a:cs typeface="Calibri Light" panose="020F0302020204030204" pitchFamily="34" charset="0"/>
                </a:rPr>
                <a:t> </a:t>
              </a:r>
            </a:p>
            <a:p>
              <a:pPr marL="142869" lvl="1" indent="-142869">
                <a:buFont typeface="Wingdings" panose="05000000000000000000" pitchFamily="2" charset="2"/>
                <a:buChar char="§"/>
              </a:pPr>
              <a:r>
                <a:rPr lang="en-US" sz="1050" dirty="0">
                  <a:latin typeface="Calibri Light" panose="020F0302020204030204" pitchFamily="34" charset="0"/>
                  <a:cs typeface="Calibri Light" panose="020F0302020204030204" pitchFamily="34" charset="0"/>
                </a:rPr>
                <a:t>Promote the efficiency of departments and public bodies through the use of IT.</a:t>
              </a:r>
              <a:endParaRPr lang="en-ZA" sz="1050" dirty="0">
                <a:latin typeface="Calibri Light" panose="020F0302020204030204" pitchFamily="34" charset="0"/>
                <a:cs typeface="Calibri Light" panose="020F0302020204030204" pitchFamily="34" charset="0"/>
              </a:endParaRPr>
            </a:p>
            <a:p>
              <a:endParaRPr lang="en-ZA" sz="1050" dirty="0">
                <a:latin typeface="Calibri Light" panose="020F0302020204030204" pitchFamily="34" charset="0"/>
                <a:cs typeface="Calibri Light" panose="020F0302020204030204" pitchFamily="34" charset="0"/>
              </a:endParaRPr>
            </a:p>
          </p:txBody>
        </p:sp>
        <p:sp>
          <p:nvSpPr>
            <p:cNvPr id="32" name="TextBox 31"/>
            <p:cNvSpPr txBox="1"/>
            <p:nvPr/>
          </p:nvSpPr>
          <p:spPr>
            <a:xfrm>
              <a:off x="4358949" y="2119941"/>
              <a:ext cx="1337485" cy="4521653"/>
            </a:xfrm>
            <a:prstGeom prst="rect">
              <a:avLst/>
            </a:prstGeom>
            <a:noFill/>
          </p:spPr>
          <p:txBody>
            <a:bodyPr wrap="square" rtlCol="0">
              <a:spAutoFit/>
            </a:bodyPr>
            <a:lstStyle/>
            <a:p>
              <a:pPr algn="just"/>
              <a:r>
                <a:rPr lang="en-ZA" sz="1050" b="1" dirty="0">
                  <a:latin typeface="Calibri Light" panose="020F0302020204030204" pitchFamily="34" charset="0"/>
                  <a:cs typeface="Calibri Light" panose="020F0302020204030204" pitchFamily="34" charset="0"/>
                </a:rPr>
                <a:t>Role </a:t>
              </a:r>
              <a:r>
                <a:rPr lang="en-ZA" sz="1050" i="1" dirty="0">
                  <a:latin typeface="Calibri Light" panose="020F0302020204030204" pitchFamily="34" charset="0"/>
                  <a:cs typeface="Calibri Light" panose="020F0302020204030204" pitchFamily="34" charset="0"/>
                </a:rPr>
                <a:t>(MOG sec  8.1.2)</a:t>
              </a:r>
            </a:p>
            <a:p>
              <a:pPr algn="just"/>
              <a:r>
                <a:rPr lang="en-ZA" sz="1050" i="1" dirty="0">
                  <a:latin typeface="Calibri Light" panose="020F0302020204030204" pitchFamily="34" charset="0"/>
                  <a:cs typeface="Calibri Light" panose="020F0302020204030204" pitchFamily="34" charset="0"/>
                </a:rPr>
                <a:t>Policy development and programme manager</a:t>
              </a:r>
            </a:p>
            <a:p>
              <a:pPr algn="just"/>
              <a:endParaRPr lang="en-ZA" sz="1050" dirty="0">
                <a:latin typeface="Calibri Light" panose="020F0302020204030204" pitchFamily="34" charset="0"/>
                <a:cs typeface="Calibri Light" panose="020F0302020204030204" pitchFamily="34" charset="0"/>
              </a:endParaRPr>
            </a:p>
            <a:p>
              <a:pPr algn="just"/>
              <a:r>
                <a:rPr lang="en-ZA" sz="1050" b="1" dirty="0">
                  <a:latin typeface="Calibri Light" panose="020F0302020204030204" pitchFamily="34" charset="0"/>
                  <a:cs typeface="Calibri Light" panose="020F0302020204030204" pitchFamily="34" charset="0"/>
                </a:rPr>
                <a:t>Functions</a:t>
              </a:r>
            </a:p>
            <a:p>
              <a:pPr marL="142869" lvl="1" indent="-142869">
                <a:buFont typeface="Wingdings" panose="05000000000000000000" pitchFamily="2" charset="2"/>
                <a:buChar char="§"/>
              </a:pPr>
              <a:r>
                <a:rPr lang="en-ZA" sz="1050" dirty="0">
                  <a:latin typeface="Calibri Light" panose="020F0302020204030204" pitchFamily="34" charset="0"/>
                  <a:cs typeface="Calibri Light" panose="020F0302020204030204" pitchFamily="34" charset="0"/>
                </a:rPr>
                <a:t>Develop </a:t>
              </a:r>
              <a:r>
                <a:rPr lang="en-ZA" sz="1050" dirty="0" smtClean="0">
                  <a:latin typeface="Calibri Light" panose="020F0302020204030204" pitchFamily="34" charset="0"/>
                  <a:cs typeface="Calibri Light" panose="020F0302020204030204" pitchFamily="34" charset="0"/>
                </a:rPr>
                <a:t>IT/Information Management (IM) </a:t>
              </a:r>
              <a:r>
                <a:rPr lang="en-ZA" sz="1050" dirty="0">
                  <a:latin typeface="Calibri Light" panose="020F0302020204030204" pitchFamily="34" charset="0"/>
                  <a:cs typeface="Calibri Light" panose="020F0302020204030204" pitchFamily="34" charset="0"/>
                </a:rPr>
                <a:t>(e-Government) policies, regulations, standards and norms; </a:t>
              </a:r>
            </a:p>
            <a:p>
              <a:pPr marL="142869" lvl="1" indent="-142869">
                <a:buFont typeface="Wingdings" panose="05000000000000000000" pitchFamily="2" charset="2"/>
                <a:buChar char="§"/>
              </a:pPr>
              <a:r>
                <a:rPr lang="en-ZA" sz="1050" dirty="0">
                  <a:latin typeface="Calibri Light" panose="020F0302020204030204" pitchFamily="34" charset="0"/>
                  <a:cs typeface="Calibri Light" panose="020F0302020204030204" pitchFamily="34" charset="0"/>
                </a:rPr>
                <a:t>SITA oversight, </a:t>
              </a:r>
            </a:p>
            <a:p>
              <a:pPr marL="142869" lvl="1" indent="-142869">
                <a:buFont typeface="Wingdings" panose="05000000000000000000" pitchFamily="2" charset="2"/>
                <a:buChar char="§"/>
              </a:pPr>
              <a:r>
                <a:rPr lang="en-ZA" sz="1050" dirty="0">
                  <a:latin typeface="Calibri Light" panose="020F0302020204030204" pitchFamily="34" charset="0"/>
                  <a:cs typeface="Calibri Light" panose="020F0302020204030204" pitchFamily="34" charset="0"/>
                </a:rPr>
                <a:t>Coordinate and Manage e-Government projects;</a:t>
              </a:r>
            </a:p>
            <a:p>
              <a:pPr marL="142869" lvl="1" indent="-142869">
                <a:buFont typeface="Wingdings" panose="05000000000000000000" pitchFamily="2" charset="2"/>
                <a:buChar char="§"/>
              </a:pPr>
              <a:r>
                <a:rPr lang="en-ZA" sz="1050" dirty="0">
                  <a:latin typeface="Calibri Light" panose="020F0302020204030204" pitchFamily="34" charset="0"/>
                  <a:cs typeface="Calibri Light" panose="020F0302020204030204" pitchFamily="34" charset="0"/>
                </a:rPr>
                <a:t>Secretariat of the GITOC.</a:t>
              </a:r>
            </a:p>
            <a:p>
              <a:endParaRPr lang="en-ZA" sz="1050" dirty="0">
                <a:latin typeface="Calibri Light" panose="020F0302020204030204" pitchFamily="34" charset="0"/>
                <a:cs typeface="Calibri Light" panose="020F0302020204030204" pitchFamily="34" charset="0"/>
              </a:endParaRPr>
            </a:p>
          </p:txBody>
        </p:sp>
        <p:sp>
          <p:nvSpPr>
            <p:cNvPr id="33" name="TextBox 32"/>
            <p:cNvSpPr txBox="1"/>
            <p:nvPr/>
          </p:nvSpPr>
          <p:spPr>
            <a:xfrm>
              <a:off x="5712374" y="2122212"/>
              <a:ext cx="1400435" cy="4889694"/>
            </a:xfrm>
            <a:prstGeom prst="rect">
              <a:avLst/>
            </a:prstGeom>
            <a:noFill/>
          </p:spPr>
          <p:txBody>
            <a:bodyPr wrap="square" rtlCol="0">
              <a:spAutoFit/>
            </a:bodyPr>
            <a:lstStyle/>
            <a:p>
              <a:pPr algn="just"/>
              <a:r>
                <a:rPr lang="en-ZA" sz="1050" b="1" dirty="0">
                  <a:latin typeface="Calibri Light" panose="020F0302020204030204" pitchFamily="34" charset="0"/>
                  <a:cs typeface="Calibri Light" panose="020F0302020204030204" pitchFamily="34" charset="0"/>
                </a:rPr>
                <a:t>Role </a:t>
              </a:r>
              <a:r>
                <a:rPr lang="en-ZA" sz="1050" i="1" dirty="0">
                  <a:latin typeface="Calibri Light" panose="020F0302020204030204" pitchFamily="34" charset="0"/>
                  <a:cs typeface="Calibri Light" panose="020F0302020204030204" pitchFamily="34" charset="0"/>
                </a:rPr>
                <a:t>(MOG sec 8.1.4)</a:t>
              </a:r>
            </a:p>
            <a:p>
              <a:pPr algn="just"/>
              <a:r>
                <a:rPr lang="en-ZA" sz="1050" i="1" dirty="0">
                  <a:latin typeface="Calibri Light" panose="020F0302020204030204" pitchFamily="34" charset="0"/>
                  <a:cs typeface="Calibri Light" panose="020F0302020204030204" pitchFamily="34" charset="0"/>
                </a:rPr>
                <a:t>Advisor and Coordinator</a:t>
              </a:r>
            </a:p>
            <a:p>
              <a:pPr algn="just"/>
              <a:endParaRPr lang="en-ZA" sz="1050" b="1" dirty="0">
                <a:latin typeface="Calibri Light" panose="020F0302020204030204" pitchFamily="34" charset="0"/>
                <a:cs typeface="Calibri Light" panose="020F0302020204030204" pitchFamily="34" charset="0"/>
              </a:endParaRPr>
            </a:p>
            <a:p>
              <a:pPr algn="just"/>
              <a:endParaRPr lang="en-ZA" sz="1050" b="1" dirty="0">
                <a:latin typeface="Calibri Light" panose="020F0302020204030204" pitchFamily="34" charset="0"/>
                <a:cs typeface="Calibri Light" panose="020F0302020204030204" pitchFamily="34" charset="0"/>
              </a:endParaRPr>
            </a:p>
            <a:p>
              <a:pPr algn="just"/>
              <a:endParaRPr lang="en-ZA" sz="1050" b="1" dirty="0">
                <a:latin typeface="Calibri Light" panose="020F0302020204030204" pitchFamily="34" charset="0"/>
                <a:cs typeface="Calibri Light" panose="020F0302020204030204" pitchFamily="34" charset="0"/>
              </a:endParaRPr>
            </a:p>
            <a:p>
              <a:pPr algn="just"/>
              <a:r>
                <a:rPr lang="en-ZA" sz="1050" b="1" dirty="0">
                  <a:latin typeface="Calibri Light" panose="020F0302020204030204" pitchFamily="34" charset="0"/>
                  <a:cs typeface="Calibri Light" panose="020F0302020204030204" pitchFamily="34" charset="0"/>
                </a:rPr>
                <a:t>Functions</a:t>
              </a:r>
            </a:p>
            <a:p>
              <a:pPr marL="142869" lvl="1" indent="-142869" algn="just">
                <a:buFont typeface="Wingdings" panose="05000000000000000000" pitchFamily="2" charset="2"/>
                <a:buChar char="§"/>
              </a:pPr>
              <a:r>
                <a:rPr lang="en-ZA" sz="1050" dirty="0">
                  <a:latin typeface="Calibri Light" panose="020F0302020204030204" pitchFamily="34" charset="0"/>
                  <a:cs typeface="Calibri Light" panose="020F0302020204030204" pitchFamily="34" charset="0"/>
                </a:rPr>
                <a:t>Coordinate Government ICT Strategy</a:t>
              </a:r>
            </a:p>
            <a:p>
              <a:pPr marL="142869" lvl="1" indent="-142869" algn="just">
                <a:buFont typeface="Wingdings" panose="05000000000000000000" pitchFamily="2" charset="2"/>
                <a:buChar char="§"/>
              </a:pPr>
              <a:r>
                <a:rPr lang="en-ZA" sz="1050" dirty="0">
                  <a:latin typeface="Calibri Light" panose="020F0302020204030204" pitchFamily="34" charset="0"/>
                  <a:cs typeface="Calibri Light" panose="020F0302020204030204" pitchFamily="34" charset="0"/>
                </a:rPr>
                <a:t>Advocate and conduit of change to modernising administrative government business processes.</a:t>
              </a:r>
            </a:p>
            <a:p>
              <a:pPr marL="142869" lvl="1" indent="-142869">
                <a:buFont typeface="Wingdings" panose="05000000000000000000" pitchFamily="2" charset="2"/>
                <a:buChar char="§"/>
              </a:pPr>
              <a:r>
                <a:rPr lang="en-ZA" sz="1050" dirty="0">
                  <a:latin typeface="Calibri Light" panose="020F0302020204030204" pitchFamily="34" charset="0"/>
                  <a:cs typeface="Calibri Light" panose="020F0302020204030204" pitchFamily="34" charset="0"/>
                </a:rPr>
                <a:t>Recognising, employing, co-ordinating and directing the strategic enabling role of the new information technologies.</a:t>
              </a:r>
            </a:p>
          </p:txBody>
        </p:sp>
        <p:sp>
          <p:nvSpPr>
            <p:cNvPr id="34" name="TextBox 33"/>
            <p:cNvSpPr txBox="1"/>
            <p:nvPr/>
          </p:nvSpPr>
          <p:spPr>
            <a:xfrm>
              <a:off x="7188630" y="2138134"/>
              <a:ext cx="1337485" cy="3417527"/>
            </a:xfrm>
            <a:prstGeom prst="rect">
              <a:avLst/>
            </a:prstGeom>
            <a:noFill/>
          </p:spPr>
          <p:txBody>
            <a:bodyPr wrap="square" rtlCol="0">
              <a:spAutoFit/>
            </a:bodyPr>
            <a:lstStyle/>
            <a:p>
              <a:r>
                <a:rPr lang="en-ZA" sz="1050" b="1" dirty="0">
                  <a:latin typeface="Calibri Light" panose="020F0302020204030204" pitchFamily="34" charset="0"/>
                  <a:cs typeface="Calibri Light" panose="020F0302020204030204" pitchFamily="34" charset="0"/>
                </a:rPr>
                <a:t>Role </a:t>
              </a:r>
              <a:r>
                <a:rPr lang="en-ZA" sz="1050" i="1" dirty="0">
                  <a:latin typeface="Calibri Light" panose="020F0302020204030204" pitchFamily="34" charset="0"/>
                  <a:cs typeface="Calibri Light" panose="020F0302020204030204" pitchFamily="34" charset="0"/>
                </a:rPr>
                <a:t>(MOG sec 8.1.3) </a:t>
              </a:r>
            </a:p>
            <a:p>
              <a:pPr algn="just"/>
              <a:r>
                <a:rPr lang="en-ZA" sz="1050" i="1" dirty="0">
                  <a:latin typeface="Calibri Light" panose="020F0302020204030204" pitchFamily="34" charset="0"/>
                  <a:cs typeface="Calibri Light" panose="020F0302020204030204" pitchFamily="34" charset="0"/>
                </a:rPr>
                <a:t>Information Manager</a:t>
              </a:r>
              <a:endParaRPr lang="en-ZA" sz="1050" b="1" dirty="0">
                <a:latin typeface="Calibri Light" panose="020F0302020204030204" pitchFamily="34" charset="0"/>
                <a:cs typeface="Calibri Light" panose="020F0302020204030204" pitchFamily="34" charset="0"/>
              </a:endParaRPr>
            </a:p>
            <a:p>
              <a:pPr algn="just"/>
              <a:endParaRPr lang="en-ZA" sz="1050" b="1" dirty="0">
                <a:latin typeface="Calibri Light" panose="020F0302020204030204" pitchFamily="34" charset="0"/>
                <a:cs typeface="Calibri Light" panose="020F0302020204030204" pitchFamily="34" charset="0"/>
              </a:endParaRPr>
            </a:p>
            <a:p>
              <a:pPr algn="just"/>
              <a:endParaRPr lang="en-ZA" sz="1050" b="1" dirty="0">
                <a:latin typeface="Calibri Light" panose="020F0302020204030204" pitchFamily="34" charset="0"/>
                <a:cs typeface="Calibri Light" panose="020F0302020204030204" pitchFamily="34" charset="0"/>
              </a:endParaRPr>
            </a:p>
            <a:p>
              <a:pPr algn="just"/>
              <a:r>
                <a:rPr lang="en-ZA" sz="1050" b="1" dirty="0">
                  <a:latin typeface="Calibri Light" panose="020F0302020204030204" pitchFamily="34" charset="0"/>
                  <a:cs typeface="Calibri Light" panose="020F0302020204030204" pitchFamily="34" charset="0"/>
                </a:rPr>
                <a:t>Functions</a:t>
              </a:r>
            </a:p>
            <a:p>
              <a:pPr marL="142869" lvl="1" indent="-142869">
                <a:buFont typeface="Wingdings" panose="05000000000000000000" pitchFamily="2" charset="2"/>
                <a:buChar char="§"/>
              </a:pPr>
              <a:r>
                <a:rPr lang="en-ZA" sz="1050" dirty="0">
                  <a:latin typeface="Calibri Light" panose="020F0302020204030204" pitchFamily="34" charset="0"/>
                  <a:cs typeface="Calibri Light" panose="020F0302020204030204" pitchFamily="34" charset="0"/>
                </a:rPr>
                <a:t>Aligning IT and IM with the strategic direction of a department;</a:t>
              </a:r>
            </a:p>
            <a:p>
              <a:pPr marL="142869" lvl="1" indent="-142869">
                <a:buFont typeface="Wingdings" panose="05000000000000000000" pitchFamily="2" charset="2"/>
                <a:buChar char="§"/>
              </a:pPr>
              <a:r>
                <a:rPr lang="en-ZA" sz="1050" dirty="0">
                  <a:latin typeface="Calibri Light" panose="020F0302020204030204" pitchFamily="34" charset="0"/>
                  <a:cs typeface="Calibri Light" panose="020F0302020204030204" pitchFamily="34" charset="0"/>
                </a:rPr>
                <a:t>Ensuring a flow of information on which decisions are made;</a:t>
              </a:r>
            </a:p>
            <a:p>
              <a:pPr marL="0" lvl="1" algn="just"/>
              <a:r>
                <a:rPr lang="en-ZA" sz="1050" dirty="0">
                  <a:latin typeface="Calibri Light" panose="020F0302020204030204" pitchFamily="34" charset="0"/>
                  <a:cs typeface="Calibri Light" panose="020F0302020204030204" pitchFamily="34" charset="0"/>
                </a:rPr>
                <a:t>.</a:t>
              </a:r>
            </a:p>
          </p:txBody>
        </p:sp>
      </p:grpSp>
      <p:sp>
        <p:nvSpPr>
          <p:cNvPr id="27" name="Rectangle 26"/>
          <p:cNvSpPr/>
          <p:nvPr/>
        </p:nvSpPr>
        <p:spPr>
          <a:xfrm>
            <a:off x="979832" y="467468"/>
            <a:ext cx="955343" cy="86670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000" b="1" dirty="0" smtClean="0">
                <a:solidFill>
                  <a:schemeClr val="bg1"/>
                </a:solidFill>
                <a:latin typeface="Calibri Light" panose="020F0302020204030204" pitchFamily="34" charset="0"/>
                <a:cs typeface="Calibri Light" panose="020F0302020204030204" pitchFamily="34" charset="0"/>
              </a:rPr>
              <a:t>Department of Public Service &amp; Administration (DPSA)</a:t>
            </a:r>
            <a:endParaRPr lang="en-ZA" sz="1000" b="1" dirty="0">
              <a:solidFill>
                <a:schemeClr val="bg1"/>
              </a:solidFill>
              <a:latin typeface="Calibri Light" panose="020F0302020204030204" pitchFamily="34" charset="0"/>
              <a:cs typeface="Calibri Light" panose="020F0302020204030204" pitchFamily="34" charset="0"/>
            </a:endParaRPr>
          </a:p>
        </p:txBody>
      </p:sp>
      <p:sp>
        <p:nvSpPr>
          <p:cNvPr id="28" name="Rectangle 27"/>
          <p:cNvSpPr/>
          <p:nvPr/>
        </p:nvSpPr>
        <p:spPr>
          <a:xfrm>
            <a:off x="7703164" y="440341"/>
            <a:ext cx="955343" cy="86481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000" b="1" dirty="0" smtClean="0">
                <a:solidFill>
                  <a:schemeClr val="bg1"/>
                </a:solidFill>
                <a:latin typeface="Calibri Light" panose="020F0302020204030204" pitchFamily="34" charset="0"/>
                <a:cs typeface="Calibri Light" panose="020F0302020204030204" pitchFamily="34" charset="0"/>
              </a:rPr>
              <a:t>Government Information Technology Officer </a:t>
            </a:r>
          </a:p>
          <a:p>
            <a:pPr algn="ctr"/>
            <a:r>
              <a:rPr lang="en-ZA" sz="1000" b="1" dirty="0">
                <a:solidFill>
                  <a:schemeClr val="bg1"/>
                </a:solidFill>
                <a:latin typeface="Calibri Light" panose="020F0302020204030204" pitchFamily="34" charset="0"/>
                <a:cs typeface="Calibri Light" panose="020F0302020204030204" pitchFamily="34" charset="0"/>
              </a:rPr>
              <a:t>(</a:t>
            </a:r>
            <a:r>
              <a:rPr lang="en-ZA" sz="1000" b="1" dirty="0" smtClean="0">
                <a:solidFill>
                  <a:schemeClr val="bg1"/>
                </a:solidFill>
                <a:latin typeface="Calibri Light" panose="020F0302020204030204" pitchFamily="34" charset="0"/>
                <a:cs typeface="Calibri Light" panose="020F0302020204030204" pitchFamily="34" charset="0"/>
              </a:rPr>
              <a:t>GITO)</a:t>
            </a:r>
            <a:endParaRPr lang="en-ZA" sz="1000" b="1" dirty="0">
              <a:solidFill>
                <a:schemeClr val="bg1"/>
              </a:solidFill>
              <a:latin typeface="Calibri Light" panose="020F0302020204030204" pitchFamily="34" charset="0"/>
              <a:cs typeface="Calibri Light" panose="020F0302020204030204" pitchFamily="34" charset="0"/>
            </a:endParaRPr>
          </a:p>
        </p:txBody>
      </p:sp>
      <p:sp>
        <p:nvSpPr>
          <p:cNvPr id="35" name="Rectangle 34"/>
          <p:cNvSpPr/>
          <p:nvPr/>
        </p:nvSpPr>
        <p:spPr>
          <a:xfrm>
            <a:off x="2320360" y="457495"/>
            <a:ext cx="1088048" cy="86670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000" b="1" dirty="0" smtClean="0">
                <a:solidFill>
                  <a:schemeClr val="bg1"/>
                </a:solidFill>
                <a:latin typeface="Calibri Light" panose="020F0302020204030204" pitchFamily="34" charset="0"/>
                <a:cs typeface="Calibri Light" panose="020F0302020204030204" pitchFamily="34" charset="0"/>
              </a:rPr>
              <a:t>Department of Communications and  Digital Technology (DCDT)</a:t>
            </a:r>
            <a:endParaRPr lang="en-ZA" sz="1000" b="1" dirty="0">
              <a:solidFill>
                <a:schemeClr val="bg1"/>
              </a:solidFill>
              <a:latin typeface="Calibri Light" panose="020F0302020204030204" pitchFamily="34" charset="0"/>
              <a:cs typeface="Calibri Light" panose="020F0302020204030204" pitchFamily="34" charset="0"/>
            </a:endParaRPr>
          </a:p>
        </p:txBody>
      </p:sp>
      <p:sp>
        <p:nvSpPr>
          <p:cNvPr id="36" name="Rectangle 35"/>
          <p:cNvSpPr/>
          <p:nvPr/>
        </p:nvSpPr>
        <p:spPr>
          <a:xfrm>
            <a:off x="3763765" y="435506"/>
            <a:ext cx="955343" cy="86670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000" b="1" dirty="0">
                <a:solidFill>
                  <a:schemeClr val="bg1"/>
                </a:solidFill>
                <a:latin typeface="Calibri Light" panose="020F0302020204030204" pitchFamily="34" charset="0"/>
                <a:cs typeface="Calibri Light" panose="020F0302020204030204" pitchFamily="34" charset="0"/>
              </a:rPr>
              <a:t>SITA</a:t>
            </a:r>
          </a:p>
        </p:txBody>
      </p:sp>
      <p:sp>
        <p:nvSpPr>
          <p:cNvPr id="37" name="Rectangle 36"/>
          <p:cNvSpPr/>
          <p:nvPr/>
        </p:nvSpPr>
        <p:spPr>
          <a:xfrm>
            <a:off x="5065144" y="433511"/>
            <a:ext cx="955343" cy="86670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000" b="1" dirty="0" smtClean="0">
                <a:solidFill>
                  <a:schemeClr val="bg1"/>
                </a:solidFill>
                <a:latin typeface="Calibri Light" panose="020F0302020204030204" pitchFamily="34" charset="0"/>
                <a:cs typeface="Calibri Light" panose="020F0302020204030204" pitchFamily="34" charset="0"/>
              </a:rPr>
              <a:t>Government Chief Information Officer </a:t>
            </a:r>
          </a:p>
          <a:p>
            <a:pPr algn="ctr"/>
            <a:r>
              <a:rPr lang="en-ZA" sz="1000" b="1" dirty="0" smtClean="0">
                <a:solidFill>
                  <a:schemeClr val="bg1"/>
                </a:solidFill>
                <a:latin typeface="Calibri Light" panose="020F0302020204030204" pitchFamily="34" charset="0"/>
                <a:cs typeface="Calibri Light" panose="020F0302020204030204" pitchFamily="34" charset="0"/>
              </a:rPr>
              <a:t>(GCIO)</a:t>
            </a:r>
            <a:endParaRPr lang="en-ZA" sz="1000" b="1" dirty="0">
              <a:solidFill>
                <a:schemeClr val="bg1"/>
              </a:solidFill>
              <a:latin typeface="Calibri Light" panose="020F0302020204030204" pitchFamily="34" charset="0"/>
              <a:cs typeface="Calibri Light" panose="020F0302020204030204" pitchFamily="34" charset="0"/>
            </a:endParaRPr>
          </a:p>
        </p:txBody>
      </p:sp>
      <p:sp>
        <p:nvSpPr>
          <p:cNvPr id="38" name="Rectangle 37"/>
          <p:cNvSpPr/>
          <p:nvPr/>
        </p:nvSpPr>
        <p:spPr>
          <a:xfrm>
            <a:off x="6412062" y="437704"/>
            <a:ext cx="955343" cy="86670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000" b="1" dirty="0" smtClean="0">
                <a:solidFill>
                  <a:schemeClr val="bg1"/>
                </a:solidFill>
                <a:latin typeface="Calibri Light" panose="020F0302020204030204" pitchFamily="34" charset="0"/>
                <a:cs typeface="Calibri Light" panose="020F0302020204030204" pitchFamily="34" charset="0"/>
              </a:rPr>
              <a:t>Government Information and Technology Officer Council (GITOC)</a:t>
            </a:r>
            <a:endParaRPr lang="en-ZA" sz="1000" b="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xmlns="" val="24628373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37124" y="247311"/>
            <a:ext cx="7290000" cy="432426"/>
          </a:xfrm>
          <a:noFill/>
          <a:ln cmpd="sng">
            <a:noFill/>
          </a:ln>
        </p:spPr>
        <p:txBody>
          <a:bodyPr vert="horz" wrap="square" lIns="91440" tIns="45720" rIns="91440" bIns="45720" rtlCol="0" anchor="t" anchorCtr="0">
            <a:spAutoFit/>
          </a:bodyPr>
          <a:lstStyle/>
          <a:p>
            <a:pPr defTabSz="914400"/>
            <a:r>
              <a:rPr lang="en-ZA" sz="3200" baseline="30000" dirty="0">
                <a:solidFill>
                  <a:schemeClr val="tx2"/>
                </a:solidFill>
                <a:ea typeface="+mn-ea"/>
              </a:rPr>
              <a:t>Commercial Stream: Implementation Timelines</a:t>
            </a:r>
            <a:endParaRPr lang="en-US" sz="3200" baseline="30000" dirty="0">
              <a:solidFill>
                <a:schemeClr val="tx2"/>
              </a:solidFill>
              <a:ea typeface="+mn-ea"/>
            </a:endParaRPr>
          </a:p>
        </p:txBody>
      </p:sp>
      <p:grpSp>
        <p:nvGrpSpPr>
          <p:cNvPr id="2" name="Group 1"/>
          <p:cNvGrpSpPr/>
          <p:nvPr/>
        </p:nvGrpSpPr>
        <p:grpSpPr>
          <a:xfrm>
            <a:off x="903536" y="841276"/>
            <a:ext cx="7673781" cy="4439321"/>
            <a:chOff x="894693" y="483884"/>
            <a:chExt cx="7673781" cy="4439321"/>
          </a:xfrm>
        </p:grpSpPr>
        <p:sp>
          <p:nvSpPr>
            <p:cNvPr id="8" name="Pentagon 7"/>
            <p:cNvSpPr/>
            <p:nvPr/>
          </p:nvSpPr>
          <p:spPr>
            <a:xfrm>
              <a:off x="905426" y="1136706"/>
              <a:ext cx="1800200" cy="826493"/>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defTabSz="705493">
                <a:defRPr/>
              </a:pPr>
              <a:r>
                <a:rPr lang="en-ZA" sz="917" b="1" dirty="0"/>
                <a:t>Cost Management &amp; Profitability per account </a:t>
              </a:r>
            </a:p>
            <a:p>
              <a:pPr algn="ctr" defTabSz="705493">
                <a:defRPr/>
              </a:pPr>
              <a:endParaRPr lang="en-ZA" sz="917" b="1" dirty="0"/>
            </a:p>
          </p:txBody>
        </p:sp>
        <p:sp>
          <p:nvSpPr>
            <p:cNvPr id="12" name="Pentagon 11"/>
            <p:cNvSpPr/>
            <p:nvPr/>
          </p:nvSpPr>
          <p:spPr>
            <a:xfrm>
              <a:off x="898439" y="2020738"/>
              <a:ext cx="1800200" cy="634494"/>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defTabSz="705493">
                <a:defRPr/>
              </a:pPr>
              <a:r>
                <a:rPr lang="en-ZA" sz="917" b="1" dirty="0"/>
                <a:t>Billing , Collection &amp; Rate Review</a:t>
              </a:r>
            </a:p>
            <a:p>
              <a:pPr algn="ctr" defTabSz="705493">
                <a:defRPr/>
              </a:pPr>
              <a:endParaRPr lang="en-ZA" sz="917" b="1" dirty="0"/>
            </a:p>
          </p:txBody>
        </p:sp>
        <p:sp>
          <p:nvSpPr>
            <p:cNvPr id="13" name="Pentagon 12"/>
            <p:cNvSpPr/>
            <p:nvPr/>
          </p:nvSpPr>
          <p:spPr>
            <a:xfrm>
              <a:off x="894693" y="2722276"/>
              <a:ext cx="1800200" cy="751196"/>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defTabSz="705493">
                <a:defRPr/>
              </a:pPr>
              <a:r>
                <a:rPr lang="en-ZA" sz="917" b="1" dirty="0"/>
                <a:t>Revenue generation &amp; Overheads</a:t>
              </a:r>
            </a:p>
            <a:p>
              <a:pPr algn="ctr" defTabSz="705493">
                <a:defRPr/>
              </a:pPr>
              <a:endParaRPr lang="en-ZA" sz="917" b="1" dirty="0"/>
            </a:p>
          </p:txBody>
        </p:sp>
        <p:sp>
          <p:nvSpPr>
            <p:cNvPr id="32" name="TextBox 31"/>
            <p:cNvSpPr txBox="1"/>
            <p:nvPr/>
          </p:nvSpPr>
          <p:spPr>
            <a:xfrm>
              <a:off x="6238247" y="905283"/>
              <a:ext cx="1387709" cy="1200329"/>
            </a:xfrm>
            <a:prstGeom prst="rect">
              <a:avLst/>
            </a:prstGeom>
            <a:noFill/>
          </p:spPr>
          <p:txBody>
            <a:bodyPr wrap="square" rtlCol="0">
              <a:spAutoFit/>
            </a:bodyPr>
            <a:lstStyle/>
            <a:p>
              <a:pPr marL="238115" indent="-238115">
                <a:buFont typeface="Arial" panose="020B0604020202020204" pitchFamily="34" charset="0"/>
                <a:buChar char="•"/>
              </a:pPr>
              <a:r>
                <a:rPr lang="en-US" sz="800" dirty="0" smtClean="0"/>
                <a:t>Hosting Secure Operations </a:t>
              </a:r>
              <a:endParaRPr lang="en-US" sz="800" dirty="0"/>
            </a:p>
            <a:p>
              <a:pPr marL="238115" indent="-238115">
                <a:buFont typeface="Arial" panose="020B0604020202020204" pitchFamily="34" charset="0"/>
                <a:buChar char="•"/>
              </a:pPr>
              <a:r>
                <a:rPr lang="en-US" sz="800" dirty="0"/>
                <a:t>Consulting</a:t>
              </a:r>
            </a:p>
            <a:p>
              <a:pPr marL="238115" indent="-238115">
                <a:buFont typeface="Arial" panose="020B0604020202020204" pitchFamily="34" charset="0"/>
                <a:buChar char="•"/>
              </a:pPr>
              <a:r>
                <a:rPr lang="en-ZA" sz="800" dirty="0"/>
                <a:t>Finance</a:t>
              </a:r>
            </a:p>
            <a:p>
              <a:pPr marL="238115" indent="-238115">
                <a:buFont typeface="Arial" panose="020B0604020202020204" pitchFamily="34" charset="0"/>
                <a:buChar char="•"/>
              </a:pPr>
              <a:r>
                <a:rPr lang="en-ZA" sz="800" dirty="0" smtClean="0"/>
                <a:t>Enterprise Programme Management Officer (EPMO)</a:t>
              </a:r>
            </a:p>
            <a:p>
              <a:pPr marL="238115" indent="-238115">
                <a:buFont typeface="Arial" panose="020B0604020202020204" pitchFamily="34" charset="0"/>
                <a:buChar char="•"/>
              </a:pPr>
              <a:r>
                <a:rPr lang="en-ZA" sz="800" dirty="0" smtClean="0"/>
                <a:t>LoB</a:t>
              </a:r>
              <a:endParaRPr lang="en-ZA" sz="800" dirty="0"/>
            </a:p>
            <a:p>
              <a:pPr marL="238115" indent="-238115">
                <a:buFont typeface="Arial" panose="020B0604020202020204" pitchFamily="34" charset="0"/>
                <a:buChar char="•"/>
              </a:pPr>
              <a:endParaRPr lang="en-US" sz="800" dirty="0"/>
            </a:p>
          </p:txBody>
        </p:sp>
        <p:sp>
          <p:nvSpPr>
            <p:cNvPr id="35" name="TextBox 34"/>
            <p:cNvSpPr txBox="1"/>
            <p:nvPr/>
          </p:nvSpPr>
          <p:spPr>
            <a:xfrm>
              <a:off x="2774400" y="1956257"/>
              <a:ext cx="3369369" cy="1034899"/>
            </a:xfrm>
            <a:prstGeom prst="rect">
              <a:avLst/>
            </a:prstGeom>
            <a:noFill/>
          </p:spPr>
          <p:txBody>
            <a:bodyPr wrap="square" rtlCol="0">
              <a:spAutoFit/>
            </a:bodyPr>
            <a:lstStyle/>
            <a:p>
              <a:pPr marL="238115" indent="-238115">
                <a:buFont typeface="Arial" panose="020B0604020202020204" pitchFamily="34" charset="0"/>
                <a:buChar char="•"/>
              </a:pPr>
              <a:r>
                <a:rPr lang="en-ZA" sz="875" dirty="0"/>
                <a:t>Review inefficiencies e.g. acceptance certificates </a:t>
              </a:r>
            </a:p>
            <a:p>
              <a:pPr marL="238115" indent="-238115">
                <a:buFont typeface="Arial" panose="020B0604020202020204" pitchFamily="34" charset="0"/>
                <a:buChar char="•"/>
              </a:pPr>
              <a:r>
                <a:rPr lang="en-GB" sz="875" dirty="0">
                  <a:solidFill>
                    <a:prstClr val="black"/>
                  </a:solidFill>
                </a:rPr>
                <a:t>Develop a strategy to deal with late signing of the SLA</a:t>
              </a:r>
              <a:r>
                <a:rPr lang="en-ZA" sz="875" dirty="0">
                  <a:solidFill>
                    <a:prstClr val="black"/>
                  </a:solidFill>
                </a:rPr>
                <a:t> and e</a:t>
              </a:r>
              <a:r>
                <a:rPr lang="en-ZA" sz="875" dirty="0"/>
                <a:t>nsure SLA acceptance </a:t>
              </a:r>
            </a:p>
            <a:p>
              <a:pPr marL="238115" indent="-238115">
                <a:buFont typeface="Arial" panose="020B0604020202020204" pitchFamily="34" charset="0"/>
                <a:buChar char="•"/>
              </a:pPr>
              <a:r>
                <a:rPr lang="en-ZA" sz="875" dirty="0"/>
                <a:t>Continue with the collection efforts  </a:t>
              </a:r>
            </a:p>
            <a:p>
              <a:pPr marL="238115" indent="-238115">
                <a:buFont typeface="Arial" panose="020B0604020202020204" pitchFamily="34" charset="0"/>
                <a:buChar char="•"/>
              </a:pPr>
              <a:r>
                <a:rPr lang="en-ZA" sz="875" dirty="0"/>
                <a:t>Manage disputed invoices </a:t>
              </a:r>
            </a:p>
            <a:p>
              <a:pPr marL="238115" indent="-238115">
                <a:buFont typeface="Arial" panose="020B0604020202020204" pitchFamily="34" charset="0"/>
                <a:buChar char="•"/>
              </a:pPr>
              <a:r>
                <a:rPr lang="en-ZA" sz="875" dirty="0"/>
                <a:t>Price in terms of rate vs service e.g. price per page </a:t>
              </a:r>
              <a:endParaRPr lang="en-US" sz="875" dirty="0"/>
            </a:p>
            <a:p>
              <a:pPr marL="238115" indent="-238115">
                <a:buFont typeface="Arial" panose="020B0604020202020204" pitchFamily="34" charset="0"/>
                <a:buChar char="•"/>
              </a:pPr>
              <a:endParaRPr lang="en-US" sz="875" dirty="0"/>
            </a:p>
          </p:txBody>
        </p:sp>
        <p:sp>
          <p:nvSpPr>
            <p:cNvPr id="38" name="TextBox 37"/>
            <p:cNvSpPr txBox="1"/>
            <p:nvPr/>
          </p:nvSpPr>
          <p:spPr>
            <a:xfrm>
              <a:off x="7552920" y="1154447"/>
              <a:ext cx="940185" cy="226985"/>
            </a:xfrm>
            <a:prstGeom prst="rect">
              <a:avLst/>
            </a:prstGeom>
            <a:noFill/>
          </p:spPr>
          <p:txBody>
            <a:bodyPr wrap="square" rtlCol="0">
              <a:spAutoFit/>
            </a:bodyPr>
            <a:lstStyle/>
            <a:p>
              <a:r>
                <a:rPr lang="en-ZA" sz="875" dirty="0"/>
                <a:t>December  2019</a:t>
              </a:r>
            </a:p>
          </p:txBody>
        </p:sp>
        <p:cxnSp>
          <p:nvCxnSpPr>
            <p:cNvPr id="46" name="Straight Connector 45"/>
            <p:cNvCxnSpPr/>
            <p:nvPr/>
          </p:nvCxnSpPr>
          <p:spPr>
            <a:xfrm>
              <a:off x="7618024" y="818168"/>
              <a:ext cx="86441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628687" y="1992318"/>
              <a:ext cx="86441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574920" y="2674545"/>
              <a:ext cx="86441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52" name="Pentagon 51"/>
            <p:cNvSpPr/>
            <p:nvPr/>
          </p:nvSpPr>
          <p:spPr>
            <a:xfrm>
              <a:off x="2925491" y="528525"/>
              <a:ext cx="3247790" cy="255124"/>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ZA" sz="1167" b="1" dirty="0"/>
                <a:t>Key Activities</a:t>
              </a:r>
            </a:p>
          </p:txBody>
        </p:sp>
        <p:sp>
          <p:nvSpPr>
            <p:cNvPr id="53" name="Pentagon 52"/>
            <p:cNvSpPr/>
            <p:nvPr/>
          </p:nvSpPr>
          <p:spPr>
            <a:xfrm>
              <a:off x="6328807" y="510573"/>
              <a:ext cx="1231023" cy="273110"/>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ZA" sz="1167" b="1" dirty="0"/>
                <a:t>Responsibility</a:t>
              </a:r>
            </a:p>
          </p:txBody>
        </p:sp>
        <p:sp>
          <p:nvSpPr>
            <p:cNvPr id="54" name="Pentagon 53"/>
            <p:cNvSpPr/>
            <p:nvPr/>
          </p:nvSpPr>
          <p:spPr>
            <a:xfrm>
              <a:off x="7640025" y="483884"/>
              <a:ext cx="838346" cy="299764"/>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ZA" sz="1167" b="1" dirty="0"/>
                <a:t>Timelines</a:t>
              </a:r>
            </a:p>
          </p:txBody>
        </p:sp>
        <p:cxnSp>
          <p:nvCxnSpPr>
            <p:cNvPr id="43" name="Straight Connector 42"/>
            <p:cNvCxnSpPr/>
            <p:nvPr/>
          </p:nvCxnSpPr>
          <p:spPr>
            <a:xfrm>
              <a:off x="6357482" y="838316"/>
              <a:ext cx="1157419"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358941" y="1992318"/>
              <a:ext cx="1157419"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299612" y="2675942"/>
              <a:ext cx="1157419"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581131" y="1992318"/>
              <a:ext cx="881456" cy="361637"/>
            </a:xfrm>
            <a:prstGeom prst="rect">
              <a:avLst/>
            </a:prstGeom>
            <a:noFill/>
          </p:spPr>
          <p:txBody>
            <a:bodyPr wrap="square" rtlCol="0">
              <a:spAutoFit/>
            </a:bodyPr>
            <a:lstStyle/>
            <a:p>
              <a:r>
                <a:rPr lang="en-ZA" sz="875" dirty="0"/>
                <a:t>December 2019</a:t>
              </a:r>
            </a:p>
          </p:txBody>
        </p:sp>
        <p:sp>
          <p:nvSpPr>
            <p:cNvPr id="48" name="TextBox 47"/>
            <p:cNvSpPr txBox="1"/>
            <p:nvPr/>
          </p:nvSpPr>
          <p:spPr>
            <a:xfrm>
              <a:off x="6221691" y="1935640"/>
              <a:ext cx="1235172" cy="765594"/>
            </a:xfrm>
            <a:prstGeom prst="rect">
              <a:avLst/>
            </a:prstGeom>
            <a:noFill/>
          </p:spPr>
          <p:txBody>
            <a:bodyPr wrap="square" rtlCol="0">
              <a:spAutoFit/>
            </a:bodyPr>
            <a:lstStyle/>
            <a:p>
              <a:pPr marL="146838" indent="-146838" defTabSz="705493">
                <a:buClr>
                  <a:srgbClr val="000066"/>
                </a:buClr>
                <a:buFont typeface="Arial" panose="020B0604020202020204" pitchFamily="34" charset="0"/>
                <a:buChar char="•"/>
              </a:pPr>
              <a:r>
                <a:rPr lang="en-ZA" sz="875" dirty="0">
                  <a:solidFill>
                    <a:schemeClr val="dk1"/>
                  </a:solidFill>
                </a:rPr>
                <a:t>Finance</a:t>
              </a:r>
            </a:p>
            <a:p>
              <a:pPr marL="146838" indent="-146838" defTabSz="705493">
                <a:buClr>
                  <a:srgbClr val="000066"/>
                </a:buClr>
                <a:buFont typeface="Arial" panose="020B0604020202020204" pitchFamily="34" charset="0"/>
                <a:buChar char="•"/>
              </a:pPr>
              <a:r>
                <a:rPr lang="en-ZA" sz="875" dirty="0" smtClean="0">
                  <a:solidFill>
                    <a:schemeClr val="dk1"/>
                  </a:solidFill>
                </a:rPr>
                <a:t>LoB</a:t>
              </a:r>
              <a:endParaRPr lang="en-ZA" sz="875" dirty="0">
                <a:solidFill>
                  <a:schemeClr val="dk1"/>
                </a:solidFill>
              </a:endParaRPr>
            </a:p>
            <a:p>
              <a:pPr marL="146838" indent="-146838" defTabSz="705493">
                <a:buClr>
                  <a:srgbClr val="000066"/>
                </a:buClr>
                <a:buFont typeface="Arial" panose="020B0604020202020204" pitchFamily="34" charset="0"/>
                <a:buChar char="•"/>
              </a:pPr>
              <a:r>
                <a:rPr lang="en-ZA" sz="875" dirty="0">
                  <a:solidFill>
                    <a:schemeClr val="dk1"/>
                  </a:solidFill>
                </a:rPr>
                <a:t>CRM</a:t>
              </a:r>
            </a:p>
            <a:p>
              <a:pPr marL="146838" indent="-146838" defTabSz="705493">
                <a:buClr>
                  <a:srgbClr val="000066"/>
                </a:buClr>
                <a:buFont typeface="Arial" panose="020B0604020202020204" pitchFamily="34" charset="0"/>
                <a:buChar char="•"/>
              </a:pPr>
              <a:r>
                <a:rPr lang="en-ZA" sz="875" dirty="0">
                  <a:solidFill>
                    <a:schemeClr val="dk1"/>
                  </a:solidFill>
                </a:rPr>
                <a:t>Legal</a:t>
              </a:r>
            </a:p>
            <a:p>
              <a:pPr marL="146838" indent="-146838" defTabSz="705493">
                <a:buClr>
                  <a:srgbClr val="000066"/>
                </a:buClr>
                <a:buFont typeface="Arial" panose="020B0604020202020204" pitchFamily="34" charset="0"/>
                <a:buChar char="•"/>
              </a:pPr>
              <a:r>
                <a:rPr lang="en-ZA" sz="875" dirty="0">
                  <a:solidFill>
                    <a:schemeClr val="dk1"/>
                  </a:solidFill>
                </a:rPr>
                <a:t>CDO</a:t>
              </a:r>
            </a:p>
          </p:txBody>
        </p:sp>
        <p:cxnSp>
          <p:nvCxnSpPr>
            <p:cNvPr id="55" name="Straight Connector 54"/>
            <p:cNvCxnSpPr/>
            <p:nvPr/>
          </p:nvCxnSpPr>
          <p:spPr>
            <a:xfrm>
              <a:off x="2883352" y="838316"/>
              <a:ext cx="333206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776822" y="2687049"/>
              <a:ext cx="3439289" cy="765594"/>
            </a:xfrm>
            <a:prstGeom prst="rect">
              <a:avLst/>
            </a:prstGeom>
            <a:noFill/>
          </p:spPr>
          <p:txBody>
            <a:bodyPr wrap="square" rtlCol="0">
              <a:spAutoFit/>
            </a:bodyPr>
            <a:lstStyle/>
            <a:p>
              <a:pPr marL="238115" indent="-238115">
                <a:buFont typeface="Arial" panose="020B0604020202020204" pitchFamily="34" charset="0"/>
                <a:buChar char="•"/>
              </a:pPr>
              <a:r>
                <a:rPr lang="en-ZA" sz="875" dirty="0"/>
                <a:t>Find new services at profitable rates </a:t>
              </a:r>
            </a:p>
            <a:p>
              <a:pPr marL="238115" indent="-238115">
                <a:buFont typeface="Arial" panose="020B0604020202020204" pitchFamily="34" charset="0"/>
                <a:buChar char="•"/>
              </a:pPr>
              <a:r>
                <a:rPr lang="en-ZA" sz="875" dirty="0"/>
                <a:t>Each line of business to identify a new service</a:t>
              </a:r>
            </a:p>
            <a:p>
              <a:pPr marL="238115" indent="-238115">
                <a:buFont typeface="Arial" panose="020B0604020202020204" pitchFamily="34" charset="0"/>
                <a:buChar char="•"/>
              </a:pPr>
              <a:r>
                <a:rPr lang="en-ZA" sz="875" dirty="0"/>
                <a:t>Don’t be pennywise, pound foolish e.g. employ low cost additional person to relieve 3 x senior manager doing administration work </a:t>
              </a:r>
            </a:p>
            <a:p>
              <a:pPr marL="238115" indent="-238115">
                <a:buFont typeface="Arial" panose="020B0604020202020204" pitchFamily="34" charset="0"/>
                <a:buChar char="•"/>
              </a:pPr>
              <a:r>
                <a:rPr lang="en-ZA" sz="875" dirty="0"/>
                <a:t>Analyse the overheads  </a:t>
              </a:r>
              <a:endParaRPr lang="en-US" sz="875" dirty="0"/>
            </a:p>
          </p:txBody>
        </p:sp>
        <p:sp>
          <p:nvSpPr>
            <p:cNvPr id="60" name="TextBox 59"/>
            <p:cNvSpPr txBox="1"/>
            <p:nvPr/>
          </p:nvSpPr>
          <p:spPr>
            <a:xfrm>
              <a:off x="6254892" y="2728205"/>
              <a:ext cx="1207588" cy="900246"/>
            </a:xfrm>
            <a:prstGeom prst="rect">
              <a:avLst/>
            </a:prstGeom>
            <a:noFill/>
          </p:spPr>
          <p:txBody>
            <a:bodyPr wrap="square" rtlCol="0">
              <a:spAutoFit/>
            </a:bodyPr>
            <a:lstStyle/>
            <a:p>
              <a:pPr marL="146838" indent="-146838" defTabSz="705493">
                <a:buClr>
                  <a:srgbClr val="000066"/>
                </a:buClr>
                <a:buFont typeface="Arial" panose="020B0604020202020204" pitchFamily="34" charset="0"/>
                <a:buChar char="•"/>
              </a:pPr>
              <a:r>
                <a:rPr lang="en-ZA" sz="875" dirty="0">
                  <a:solidFill>
                    <a:schemeClr val="dk1"/>
                  </a:solidFill>
                </a:rPr>
                <a:t>EXCO</a:t>
              </a:r>
            </a:p>
            <a:p>
              <a:pPr marL="146838" indent="-146838" defTabSz="705493">
                <a:buClr>
                  <a:srgbClr val="000066"/>
                </a:buClr>
                <a:buFont typeface="Arial" panose="020B0604020202020204" pitchFamily="34" charset="0"/>
                <a:buChar char="•"/>
              </a:pPr>
              <a:r>
                <a:rPr lang="en-ZA" sz="875" dirty="0">
                  <a:solidFill>
                    <a:schemeClr val="dk1"/>
                  </a:solidFill>
                </a:rPr>
                <a:t>CDO</a:t>
              </a:r>
            </a:p>
            <a:p>
              <a:pPr marL="146838" indent="-146838" defTabSz="705493">
                <a:buClr>
                  <a:srgbClr val="000066"/>
                </a:buClr>
                <a:buFont typeface="Arial" panose="020B0604020202020204" pitchFamily="34" charset="0"/>
                <a:buChar char="•"/>
              </a:pPr>
              <a:r>
                <a:rPr lang="en-ZA" sz="875" dirty="0">
                  <a:solidFill>
                    <a:schemeClr val="dk1"/>
                  </a:solidFill>
                </a:rPr>
                <a:t>Finance</a:t>
              </a:r>
            </a:p>
            <a:p>
              <a:pPr marL="146838" indent="-146838" defTabSz="705493">
                <a:buClr>
                  <a:srgbClr val="000066"/>
                </a:buClr>
                <a:buFont typeface="Arial" panose="020B0604020202020204" pitchFamily="34" charset="0"/>
                <a:buChar char="•"/>
              </a:pPr>
              <a:r>
                <a:rPr lang="en-ZA" sz="875" dirty="0">
                  <a:solidFill>
                    <a:schemeClr val="dk1"/>
                  </a:solidFill>
                </a:rPr>
                <a:t>LOB</a:t>
              </a:r>
            </a:p>
            <a:p>
              <a:pPr marL="146838" indent="-146838" defTabSz="705493">
                <a:buClr>
                  <a:srgbClr val="000066"/>
                </a:buClr>
                <a:buFont typeface="Arial" panose="020B0604020202020204" pitchFamily="34" charset="0"/>
                <a:buChar char="•"/>
              </a:pPr>
              <a:r>
                <a:rPr lang="en-ZA" sz="875" dirty="0">
                  <a:solidFill>
                    <a:schemeClr val="dk1"/>
                  </a:solidFill>
                </a:rPr>
                <a:t>Shared Services</a:t>
              </a:r>
            </a:p>
            <a:p>
              <a:pPr marL="146838" indent="-146838" defTabSz="705493">
                <a:buClr>
                  <a:srgbClr val="000066"/>
                </a:buClr>
                <a:buFont typeface="Arial" panose="020B0604020202020204" pitchFamily="34" charset="0"/>
                <a:buChar char="•"/>
              </a:pPr>
              <a:endParaRPr lang="en-ZA" sz="875" dirty="0">
                <a:solidFill>
                  <a:schemeClr val="dk1"/>
                </a:solidFill>
              </a:endParaRPr>
            </a:p>
          </p:txBody>
        </p:sp>
        <p:sp>
          <p:nvSpPr>
            <p:cNvPr id="61" name="Pentagon 60"/>
            <p:cNvSpPr/>
            <p:nvPr/>
          </p:nvSpPr>
          <p:spPr>
            <a:xfrm>
              <a:off x="905426" y="3516733"/>
              <a:ext cx="1800200" cy="536030"/>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defTabSz="705493">
                <a:defRPr/>
              </a:pPr>
              <a:r>
                <a:rPr lang="en-ZA" sz="917" b="1" dirty="0"/>
                <a:t>Manage sales funnel</a:t>
              </a:r>
            </a:p>
          </p:txBody>
        </p:sp>
        <p:sp>
          <p:nvSpPr>
            <p:cNvPr id="63" name="TextBox 62"/>
            <p:cNvSpPr txBox="1"/>
            <p:nvPr/>
          </p:nvSpPr>
          <p:spPr>
            <a:xfrm>
              <a:off x="2772643" y="3489516"/>
              <a:ext cx="3482249" cy="361637"/>
            </a:xfrm>
            <a:prstGeom prst="rect">
              <a:avLst/>
            </a:prstGeom>
            <a:noFill/>
          </p:spPr>
          <p:txBody>
            <a:bodyPr wrap="square" rtlCol="0">
              <a:spAutoFit/>
            </a:bodyPr>
            <a:lstStyle/>
            <a:p>
              <a:pPr marL="238115" indent="-238115">
                <a:buFont typeface="Arial" panose="020B0604020202020204" pitchFamily="34" charset="0"/>
                <a:buChar char="•"/>
              </a:pPr>
              <a:r>
                <a:rPr lang="en-ZA" sz="875" dirty="0"/>
                <a:t>Visibility to offset against the loss </a:t>
              </a:r>
            </a:p>
            <a:p>
              <a:pPr marL="238115" indent="-238115">
                <a:buFont typeface="Arial" panose="020B0604020202020204" pitchFamily="34" charset="0"/>
                <a:buChar char="•"/>
              </a:pPr>
              <a:r>
                <a:rPr lang="en-US" sz="875" dirty="0"/>
                <a:t>Reseller process development and capacitation </a:t>
              </a:r>
            </a:p>
          </p:txBody>
        </p:sp>
        <p:sp>
          <p:nvSpPr>
            <p:cNvPr id="64" name="TextBox 63"/>
            <p:cNvSpPr txBox="1"/>
            <p:nvPr/>
          </p:nvSpPr>
          <p:spPr>
            <a:xfrm>
              <a:off x="7557882" y="3516683"/>
              <a:ext cx="881456" cy="361637"/>
            </a:xfrm>
            <a:prstGeom prst="rect">
              <a:avLst/>
            </a:prstGeom>
            <a:noFill/>
          </p:spPr>
          <p:txBody>
            <a:bodyPr wrap="square" rtlCol="0">
              <a:spAutoFit/>
            </a:bodyPr>
            <a:lstStyle/>
            <a:p>
              <a:r>
                <a:rPr lang="en-ZA" sz="875" dirty="0"/>
                <a:t>December 2019</a:t>
              </a:r>
            </a:p>
          </p:txBody>
        </p:sp>
        <p:cxnSp>
          <p:nvCxnSpPr>
            <p:cNvPr id="65" name="Straight Connector 64"/>
            <p:cNvCxnSpPr/>
            <p:nvPr/>
          </p:nvCxnSpPr>
          <p:spPr>
            <a:xfrm>
              <a:off x="7551665" y="3456213"/>
              <a:ext cx="86441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276357" y="3457610"/>
              <a:ext cx="1157419"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265625" y="3437254"/>
              <a:ext cx="1302321" cy="496290"/>
            </a:xfrm>
            <a:prstGeom prst="rect">
              <a:avLst/>
            </a:prstGeom>
            <a:noFill/>
          </p:spPr>
          <p:txBody>
            <a:bodyPr wrap="square" rtlCol="0">
              <a:spAutoFit/>
            </a:bodyPr>
            <a:lstStyle/>
            <a:p>
              <a:pPr marL="146838" indent="-146838" defTabSz="705493">
                <a:buClr>
                  <a:srgbClr val="000066"/>
                </a:buClr>
                <a:buFont typeface="Arial" panose="020B0604020202020204" pitchFamily="34" charset="0"/>
                <a:buChar char="•"/>
              </a:pPr>
              <a:r>
                <a:rPr lang="en-ZA" sz="875" dirty="0">
                  <a:solidFill>
                    <a:schemeClr val="dk1"/>
                  </a:solidFill>
                </a:rPr>
                <a:t>CDO</a:t>
              </a:r>
            </a:p>
            <a:p>
              <a:pPr marL="146838" indent="-146838" defTabSz="705493">
                <a:buClr>
                  <a:srgbClr val="000066"/>
                </a:buClr>
                <a:buFont typeface="Arial" panose="020B0604020202020204" pitchFamily="34" charset="0"/>
                <a:buChar char="•"/>
              </a:pPr>
              <a:r>
                <a:rPr lang="en-ZA" sz="875" dirty="0">
                  <a:solidFill>
                    <a:schemeClr val="dk1"/>
                  </a:solidFill>
                </a:rPr>
                <a:t>CRM</a:t>
              </a:r>
            </a:p>
            <a:p>
              <a:pPr marL="146838" indent="-146838" defTabSz="705493">
                <a:buClr>
                  <a:srgbClr val="000066"/>
                </a:buClr>
                <a:buFont typeface="Arial" panose="020B0604020202020204" pitchFamily="34" charset="0"/>
                <a:buChar char="•"/>
              </a:pPr>
              <a:r>
                <a:rPr lang="en-ZA" sz="875" dirty="0">
                  <a:solidFill>
                    <a:schemeClr val="dk1"/>
                  </a:solidFill>
                </a:rPr>
                <a:t>EPMO</a:t>
              </a:r>
            </a:p>
          </p:txBody>
        </p:sp>
        <p:cxnSp>
          <p:nvCxnSpPr>
            <p:cNvPr id="69" name="Straight Connector 68"/>
            <p:cNvCxnSpPr/>
            <p:nvPr/>
          </p:nvCxnSpPr>
          <p:spPr>
            <a:xfrm>
              <a:off x="6299612" y="4020876"/>
              <a:ext cx="1157419"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541256" y="4012919"/>
              <a:ext cx="86441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788094" y="3458415"/>
              <a:ext cx="333206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865618" y="1992318"/>
              <a:ext cx="333206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818502" y="2655232"/>
              <a:ext cx="333206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769421" y="4026356"/>
              <a:ext cx="333206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296574" y="495024"/>
              <a:ext cx="913520" cy="323165"/>
            </a:xfrm>
            <a:prstGeom prst="rect">
              <a:avLst/>
            </a:prstGeom>
            <a:noFill/>
          </p:spPr>
          <p:txBody>
            <a:bodyPr wrap="none" rtlCol="0">
              <a:spAutoFit/>
            </a:bodyPr>
            <a:lstStyle/>
            <a:p>
              <a:r>
                <a:rPr lang="en-ZA" sz="1500" b="1" dirty="0">
                  <a:solidFill>
                    <a:srgbClr val="000066"/>
                  </a:solidFill>
                </a:rPr>
                <a:t>Initiatives</a:t>
              </a:r>
              <a:endParaRPr lang="en-US" sz="1500" b="1" dirty="0">
                <a:solidFill>
                  <a:srgbClr val="000066"/>
                </a:solidFill>
              </a:endParaRPr>
            </a:p>
          </p:txBody>
        </p:sp>
        <p:sp>
          <p:nvSpPr>
            <p:cNvPr id="42" name="TextBox 41"/>
            <p:cNvSpPr txBox="1"/>
            <p:nvPr/>
          </p:nvSpPr>
          <p:spPr>
            <a:xfrm>
              <a:off x="7598925" y="1376007"/>
              <a:ext cx="940185" cy="226985"/>
            </a:xfrm>
            <a:prstGeom prst="rect">
              <a:avLst/>
            </a:prstGeom>
            <a:noFill/>
          </p:spPr>
          <p:txBody>
            <a:bodyPr wrap="square" rtlCol="0">
              <a:spAutoFit/>
            </a:bodyPr>
            <a:lstStyle/>
            <a:p>
              <a:r>
                <a:rPr lang="en-ZA" sz="875" dirty="0"/>
                <a:t>June  2020  </a:t>
              </a:r>
            </a:p>
          </p:txBody>
        </p:sp>
        <p:sp>
          <p:nvSpPr>
            <p:cNvPr id="49" name="TextBox 48"/>
            <p:cNvSpPr txBox="1"/>
            <p:nvPr/>
          </p:nvSpPr>
          <p:spPr>
            <a:xfrm>
              <a:off x="2806748" y="1120492"/>
              <a:ext cx="3410131" cy="900246"/>
            </a:xfrm>
            <a:prstGeom prst="rect">
              <a:avLst/>
            </a:prstGeom>
            <a:noFill/>
          </p:spPr>
          <p:txBody>
            <a:bodyPr wrap="square" rtlCol="0">
              <a:spAutoFit/>
            </a:bodyPr>
            <a:lstStyle/>
            <a:p>
              <a:pPr marL="142869" indent="-142869" algn="just">
                <a:buClr>
                  <a:srgbClr val="000066"/>
                </a:buClr>
                <a:buFont typeface="Arial" panose="020B0604020202020204" pitchFamily="34" charset="0"/>
                <a:buChar char="•"/>
                <a:defRPr/>
              </a:pPr>
              <a:r>
                <a:rPr lang="en-ZA" sz="875" dirty="0"/>
                <a:t>Review profitability of planned </a:t>
              </a:r>
              <a:r>
                <a:rPr lang="en-ZA" sz="875" dirty="0" smtClean="0"/>
                <a:t>services</a:t>
              </a:r>
              <a:endParaRPr lang="en-ZA" sz="875" dirty="0"/>
            </a:p>
            <a:p>
              <a:pPr marL="142869" indent="-142869" algn="just">
                <a:buClr>
                  <a:srgbClr val="000066"/>
                </a:buClr>
                <a:buFont typeface="Arial" panose="020B0604020202020204" pitchFamily="34" charset="0"/>
                <a:buChar char="•"/>
                <a:defRPr/>
              </a:pPr>
              <a:r>
                <a:rPr lang="en-ZA" sz="875" dirty="0" smtClean="0"/>
                <a:t>Review </a:t>
              </a:r>
              <a:r>
                <a:rPr lang="en-ZA" sz="875" dirty="0"/>
                <a:t>business intelligence in respect of major accounts</a:t>
              </a:r>
            </a:p>
            <a:p>
              <a:pPr marL="142869" indent="-142869" algn="just">
                <a:buClr>
                  <a:srgbClr val="000066"/>
                </a:buClr>
                <a:buFont typeface="Arial" panose="020B0604020202020204" pitchFamily="34" charset="0"/>
                <a:buChar char="•"/>
                <a:defRPr/>
              </a:pPr>
              <a:r>
                <a:rPr lang="en-ZA" sz="875" dirty="0"/>
                <a:t>Scalable service processes e.g. remote support</a:t>
              </a:r>
            </a:p>
            <a:p>
              <a:pPr marL="142869" indent="-142869" algn="just">
                <a:buClr>
                  <a:srgbClr val="000066"/>
                </a:buClr>
                <a:buFont typeface="Arial" panose="020B0604020202020204" pitchFamily="34" charset="0"/>
                <a:buChar char="•"/>
                <a:defRPr/>
              </a:pPr>
              <a:r>
                <a:rPr lang="en-GB" sz="875" dirty="0">
                  <a:solidFill>
                    <a:prstClr val="black"/>
                  </a:solidFill>
                </a:rPr>
                <a:t>Develop a financial sustainability strategy in light of current economical situation and ICT budget  cuts</a:t>
              </a:r>
            </a:p>
            <a:p>
              <a:pPr marL="142869" indent="-142869" algn="just">
                <a:buClr>
                  <a:srgbClr val="000066"/>
                </a:buClr>
                <a:buFont typeface="Arial" panose="020B0604020202020204" pitchFamily="34" charset="0"/>
                <a:buChar char="•"/>
                <a:defRPr/>
              </a:pPr>
              <a:endParaRPr lang="en-ZA" sz="875" dirty="0"/>
            </a:p>
          </p:txBody>
        </p:sp>
        <p:sp>
          <p:nvSpPr>
            <p:cNvPr id="56" name="TextBox 55"/>
            <p:cNvSpPr txBox="1"/>
            <p:nvPr/>
          </p:nvSpPr>
          <p:spPr>
            <a:xfrm>
              <a:off x="7628289" y="2768287"/>
              <a:ext cx="940185" cy="226985"/>
            </a:xfrm>
            <a:prstGeom prst="rect">
              <a:avLst/>
            </a:prstGeom>
            <a:noFill/>
          </p:spPr>
          <p:txBody>
            <a:bodyPr wrap="square" rtlCol="0">
              <a:spAutoFit/>
            </a:bodyPr>
            <a:lstStyle/>
            <a:p>
              <a:r>
                <a:rPr lang="en-ZA" sz="875" dirty="0"/>
                <a:t>June  2020  </a:t>
              </a:r>
            </a:p>
          </p:txBody>
        </p:sp>
        <p:sp>
          <p:nvSpPr>
            <p:cNvPr id="57" name="Pentagon 56"/>
            <p:cNvSpPr/>
            <p:nvPr/>
          </p:nvSpPr>
          <p:spPr>
            <a:xfrm>
              <a:off x="914368" y="4115957"/>
              <a:ext cx="1800200" cy="627507"/>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defTabSz="705493">
                <a:defRPr/>
              </a:pPr>
              <a:r>
                <a:rPr lang="en-ZA" sz="917" b="1" dirty="0"/>
                <a:t>Service catalogue  &amp; Service Ownership</a:t>
              </a:r>
            </a:p>
          </p:txBody>
        </p:sp>
        <p:sp>
          <p:nvSpPr>
            <p:cNvPr id="62" name="TextBox 61"/>
            <p:cNvSpPr txBox="1"/>
            <p:nvPr/>
          </p:nvSpPr>
          <p:spPr>
            <a:xfrm>
              <a:off x="2781586" y="4012919"/>
              <a:ext cx="3482249" cy="900246"/>
            </a:xfrm>
            <a:prstGeom prst="rect">
              <a:avLst/>
            </a:prstGeom>
            <a:noFill/>
          </p:spPr>
          <p:txBody>
            <a:bodyPr wrap="square" rtlCol="0">
              <a:spAutoFit/>
            </a:bodyPr>
            <a:lstStyle/>
            <a:p>
              <a:pPr marL="238115" indent="-238115">
                <a:buFont typeface="Arial" panose="020B0604020202020204" pitchFamily="34" charset="0"/>
                <a:buChar char="•"/>
              </a:pPr>
              <a:r>
                <a:rPr lang="en-ZA" sz="875" dirty="0"/>
                <a:t>Service pricing</a:t>
              </a:r>
            </a:p>
            <a:p>
              <a:pPr marL="238115" indent="-238115">
                <a:buFont typeface="Arial" panose="020B0604020202020204" pitchFamily="34" charset="0"/>
                <a:buChar char="•"/>
              </a:pPr>
              <a:r>
                <a:rPr lang="en-ZA" sz="875" dirty="0"/>
                <a:t>Differentiation</a:t>
              </a:r>
            </a:p>
            <a:p>
              <a:pPr marL="238115" indent="-238115">
                <a:buFont typeface="Arial" panose="020B0604020202020204" pitchFamily="34" charset="0"/>
                <a:buChar char="•"/>
              </a:pPr>
              <a:r>
                <a:rPr lang="en-ZA" sz="875" dirty="0"/>
                <a:t>Proposal development automation</a:t>
              </a:r>
            </a:p>
            <a:p>
              <a:pPr marL="238115" indent="-238115">
                <a:buFont typeface="Arial" panose="020B0604020202020204" pitchFamily="34" charset="0"/>
                <a:buChar char="•"/>
              </a:pPr>
              <a:r>
                <a:rPr lang="en-ZA" sz="875" dirty="0"/>
                <a:t>Remove blockages </a:t>
              </a:r>
            </a:p>
            <a:p>
              <a:pPr marL="238115" indent="-238115">
                <a:buFont typeface="Arial" panose="020B0604020202020204" pitchFamily="34" charset="0"/>
                <a:buChar char="•"/>
              </a:pPr>
              <a:r>
                <a:rPr lang="en-ZA" sz="875" dirty="0"/>
                <a:t>Service ownership</a:t>
              </a:r>
            </a:p>
            <a:p>
              <a:pPr marL="238115" indent="-238115">
                <a:buFont typeface="Arial" panose="020B0604020202020204" pitchFamily="34" charset="0"/>
                <a:buChar char="•"/>
              </a:pPr>
              <a:r>
                <a:rPr lang="en-ZA" sz="875" dirty="0"/>
                <a:t>Develop strategy for service planning</a:t>
              </a:r>
              <a:r>
                <a:rPr lang="en-ZA" sz="875" b="1" dirty="0"/>
                <a:t> </a:t>
              </a:r>
              <a:r>
                <a:rPr lang="en-ZA" sz="875" dirty="0"/>
                <a:t>and pricing</a:t>
              </a:r>
              <a:endParaRPr lang="en-US" sz="875" dirty="0"/>
            </a:p>
          </p:txBody>
        </p:sp>
        <p:sp>
          <p:nvSpPr>
            <p:cNvPr id="74" name="TextBox 73"/>
            <p:cNvSpPr txBox="1"/>
            <p:nvPr/>
          </p:nvSpPr>
          <p:spPr>
            <a:xfrm>
              <a:off x="7566825" y="4115908"/>
              <a:ext cx="881456" cy="226985"/>
            </a:xfrm>
            <a:prstGeom prst="rect">
              <a:avLst/>
            </a:prstGeom>
            <a:noFill/>
          </p:spPr>
          <p:txBody>
            <a:bodyPr wrap="square" rtlCol="0">
              <a:spAutoFit/>
            </a:bodyPr>
            <a:lstStyle/>
            <a:p>
              <a:r>
                <a:rPr lang="en-ZA" sz="875" dirty="0"/>
                <a:t>March 2020</a:t>
              </a:r>
            </a:p>
          </p:txBody>
        </p:sp>
        <p:cxnSp>
          <p:nvCxnSpPr>
            <p:cNvPr id="81" name="Straight Connector 80"/>
            <p:cNvCxnSpPr/>
            <p:nvPr/>
          </p:nvCxnSpPr>
          <p:spPr>
            <a:xfrm>
              <a:off x="7589650" y="4923205"/>
              <a:ext cx="86441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769421" y="4912001"/>
              <a:ext cx="3332068"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263835" y="4047213"/>
              <a:ext cx="1302321" cy="496290"/>
            </a:xfrm>
            <a:prstGeom prst="rect">
              <a:avLst/>
            </a:prstGeom>
            <a:noFill/>
          </p:spPr>
          <p:txBody>
            <a:bodyPr wrap="square" rtlCol="0">
              <a:spAutoFit/>
            </a:bodyPr>
            <a:lstStyle/>
            <a:p>
              <a:pPr marL="146838" indent="-146838" defTabSz="705493">
                <a:buClr>
                  <a:srgbClr val="000066"/>
                </a:buClr>
                <a:buFont typeface="Arial" panose="020B0604020202020204" pitchFamily="34" charset="0"/>
                <a:buChar char="•"/>
              </a:pPr>
              <a:r>
                <a:rPr lang="en-ZA" sz="875" dirty="0" smtClean="0">
                  <a:solidFill>
                    <a:schemeClr val="dk1"/>
                  </a:solidFill>
                </a:rPr>
                <a:t>Products Services Solutions (PSS)</a:t>
              </a:r>
              <a:endParaRPr lang="en-ZA" sz="875" dirty="0">
                <a:solidFill>
                  <a:schemeClr val="dk1"/>
                </a:solidFill>
              </a:endParaRPr>
            </a:p>
            <a:p>
              <a:pPr marL="146838" indent="-146838" defTabSz="705493">
                <a:buClr>
                  <a:srgbClr val="000066"/>
                </a:buClr>
                <a:buFont typeface="Arial" panose="020B0604020202020204" pitchFamily="34" charset="0"/>
                <a:buChar char="•"/>
              </a:pPr>
              <a:r>
                <a:rPr lang="en-ZA" sz="875" dirty="0" smtClean="0">
                  <a:solidFill>
                    <a:schemeClr val="dk1"/>
                  </a:solidFill>
                </a:rPr>
                <a:t>LoB</a:t>
              </a:r>
              <a:endParaRPr lang="en-ZA" sz="875" dirty="0">
                <a:solidFill>
                  <a:schemeClr val="dk1"/>
                </a:solidFill>
              </a:endParaRPr>
            </a:p>
          </p:txBody>
        </p:sp>
        <p:cxnSp>
          <p:nvCxnSpPr>
            <p:cNvPr id="93" name="Straight Connector 92"/>
            <p:cNvCxnSpPr/>
            <p:nvPr/>
          </p:nvCxnSpPr>
          <p:spPr>
            <a:xfrm>
              <a:off x="6308555" y="4919959"/>
              <a:ext cx="1157419"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5374902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19623" y="354693"/>
            <a:ext cx="7290000" cy="432426"/>
          </a:xfrm>
          <a:noFill/>
          <a:ln cmpd="sng">
            <a:noFill/>
          </a:ln>
        </p:spPr>
        <p:txBody>
          <a:bodyPr vert="horz" wrap="square" lIns="91440" tIns="45720" rIns="91440" bIns="45720" rtlCol="0" anchor="t" anchorCtr="0">
            <a:spAutoFit/>
          </a:bodyPr>
          <a:lstStyle/>
          <a:p>
            <a:pPr defTabSz="914400"/>
            <a:r>
              <a:rPr lang="en-ZA" sz="3200" baseline="30000" dirty="0">
                <a:solidFill>
                  <a:schemeClr val="tx2"/>
                </a:solidFill>
                <a:ea typeface="+mn-ea"/>
              </a:rPr>
              <a:t>Commercial Stream: Implementation Timelines</a:t>
            </a:r>
            <a:endParaRPr lang="en-US" sz="3200" baseline="30000" dirty="0">
              <a:solidFill>
                <a:schemeClr val="tx2"/>
              </a:solidFill>
              <a:ea typeface="+mn-ea"/>
            </a:endParaRPr>
          </a:p>
        </p:txBody>
      </p:sp>
      <p:grpSp>
        <p:nvGrpSpPr>
          <p:cNvPr id="5" name="Group 4"/>
          <p:cNvGrpSpPr/>
          <p:nvPr/>
        </p:nvGrpSpPr>
        <p:grpSpPr>
          <a:xfrm>
            <a:off x="831528" y="1250464"/>
            <a:ext cx="8361112" cy="2948419"/>
            <a:chOff x="831528" y="1250464"/>
            <a:chExt cx="8361112" cy="2948419"/>
          </a:xfrm>
        </p:grpSpPr>
        <p:cxnSp>
          <p:nvCxnSpPr>
            <p:cNvPr id="46" name="Straight Connector 45"/>
            <p:cNvCxnSpPr/>
            <p:nvPr/>
          </p:nvCxnSpPr>
          <p:spPr>
            <a:xfrm>
              <a:off x="8234917" y="1896697"/>
              <a:ext cx="957723"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52" name="Pentagon 51"/>
            <p:cNvSpPr/>
            <p:nvPr/>
          </p:nvSpPr>
          <p:spPr>
            <a:xfrm>
              <a:off x="2977097" y="1288627"/>
              <a:ext cx="3598357" cy="431332"/>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ZA" sz="1167" b="1" dirty="0"/>
                <a:t>Key Activities</a:t>
              </a:r>
            </a:p>
          </p:txBody>
        </p:sp>
        <p:sp>
          <p:nvSpPr>
            <p:cNvPr id="53" name="Pentagon 52"/>
            <p:cNvSpPr/>
            <p:nvPr/>
          </p:nvSpPr>
          <p:spPr>
            <a:xfrm>
              <a:off x="6727563" y="1289243"/>
              <a:ext cx="1363900" cy="461741"/>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ZA" sz="1167" b="1" dirty="0"/>
                <a:t>Responsibility</a:t>
              </a:r>
            </a:p>
          </p:txBody>
        </p:sp>
        <p:sp>
          <p:nvSpPr>
            <p:cNvPr id="54" name="Pentagon 53"/>
            <p:cNvSpPr/>
            <p:nvPr/>
          </p:nvSpPr>
          <p:spPr>
            <a:xfrm>
              <a:off x="8200518" y="1270129"/>
              <a:ext cx="928837" cy="506804"/>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ZA" sz="1167" b="1" dirty="0"/>
                <a:t>Timelines</a:t>
              </a:r>
            </a:p>
          </p:txBody>
        </p:sp>
        <p:cxnSp>
          <p:nvCxnSpPr>
            <p:cNvPr id="43" name="Straight Connector 42"/>
            <p:cNvCxnSpPr/>
            <p:nvPr/>
          </p:nvCxnSpPr>
          <p:spPr>
            <a:xfrm>
              <a:off x="6809112" y="1921138"/>
              <a:ext cx="1282351"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989184" y="1930761"/>
              <a:ext cx="3691732"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207498" y="1250464"/>
              <a:ext cx="1012125" cy="546368"/>
            </a:xfrm>
            <a:prstGeom prst="rect">
              <a:avLst/>
            </a:prstGeom>
            <a:noFill/>
          </p:spPr>
          <p:txBody>
            <a:bodyPr wrap="none" rtlCol="0">
              <a:spAutoFit/>
            </a:bodyPr>
            <a:lstStyle/>
            <a:p>
              <a:r>
                <a:rPr lang="en-ZA" sz="1500" b="1" dirty="0">
                  <a:solidFill>
                    <a:srgbClr val="000066"/>
                  </a:solidFill>
                </a:rPr>
                <a:t>Initiatives</a:t>
              </a:r>
              <a:endParaRPr lang="en-US" sz="1500" b="1" dirty="0">
                <a:solidFill>
                  <a:srgbClr val="000066"/>
                </a:solidFill>
              </a:endParaRPr>
            </a:p>
          </p:txBody>
        </p:sp>
        <p:sp>
          <p:nvSpPr>
            <p:cNvPr id="83" name="Pentagon 82"/>
            <p:cNvSpPr/>
            <p:nvPr/>
          </p:nvSpPr>
          <p:spPr>
            <a:xfrm>
              <a:off x="831528" y="2362999"/>
              <a:ext cx="1994514" cy="851176"/>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defTabSz="705493">
                <a:defRPr/>
              </a:pPr>
              <a:r>
                <a:rPr lang="en-ZA" sz="917" b="1" dirty="0"/>
                <a:t>Pricing for GPCE</a:t>
              </a:r>
            </a:p>
          </p:txBody>
        </p:sp>
        <p:sp>
          <p:nvSpPr>
            <p:cNvPr id="84" name="TextBox 83"/>
            <p:cNvSpPr txBox="1"/>
            <p:nvPr/>
          </p:nvSpPr>
          <p:spPr>
            <a:xfrm>
              <a:off x="2890385" y="2224100"/>
              <a:ext cx="3690328" cy="761746"/>
            </a:xfrm>
            <a:prstGeom prst="rect">
              <a:avLst/>
            </a:prstGeom>
            <a:noFill/>
          </p:spPr>
          <p:txBody>
            <a:bodyPr wrap="square" rtlCol="0">
              <a:spAutoFit/>
            </a:bodyPr>
            <a:lstStyle/>
            <a:p>
              <a:pPr marL="238115" indent="-238115">
                <a:buFont typeface="Arial" panose="020B0604020202020204" pitchFamily="34" charset="0"/>
                <a:buChar char="•"/>
              </a:pPr>
              <a:r>
                <a:rPr lang="en-ZA" sz="1050" dirty="0"/>
                <a:t>CFI and Dimension Data </a:t>
              </a:r>
              <a:r>
                <a:rPr lang="en-US" sz="1050" dirty="0"/>
                <a:t>– pricing </a:t>
              </a:r>
            </a:p>
            <a:p>
              <a:pPr marL="238115" indent="-238115">
                <a:buFont typeface="Arial" panose="020B0604020202020204" pitchFamily="34" charset="0"/>
                <a:buChar char="•"/>
              </a:pPr>
              <a:r>
                <a:rPr lang="en-US" sz="1050" dirty="0"/>
                <a:t>Legal to </a:t>
              </a:r>
              <a:r>
                <a:rPr lang="en-US" sz="1200" dirty="0"/>
                <a:t>ensure</a:t>
              </a:r>
              <a:r>
                <a:rPr lang="en-US" sz="1050" dirty="0"/>
                <a:t> commercial drivers in the business case is incorporated into the contract</a:t>
              </a:r>
            </a:p>
            <a:p>
              <a:pPr marL="238115" indent="-238115">
                <a:buFont typeface="Arial" panose="020B0604020202020204" pitchFamily="34" charset="0"/>
                <a:buChar char="•"/>
              </a:pPr>
              <a:r>
                <a:rPr lang="en-US" sz="1050" dirty="0"/>
                <a:t>Develop pricing model and obtain EXCO approval </a:t>
              </a:r>
            </a:p>
          </p:txBody>
        </p:sp>
        <p:sp>
          <p:nvSpPr>
            <p:cNvPr id="85" name="TextBox 84"/>
            <p:cNvSpPr txBox="1"/>
            <p:nvPr/>
          </p:nvSpPr>
          <p:spPr>
            <a:xfrm>
              <a:off x="8202051" y="2337926"/>
              <a:ext cx="976600" cy="611411"/>
            </a:xfrm>
            <a:prstGeom prst="rect">
              <a:avLst/>
            </a:prstGeom>
            <a:noFill/>
          </p:spPr>
          <p:txBody>
            <a:bodyPr wrap="square" rtlCol="0">
              <a:spAutoFit/>
            </a:bodyPr>
            <a:lstStyle/>
            <a:p>
              <a:r>
                <a:rPr lang="en-ZA" sz="875" dirty="0"/>
                <a:t>December 2019</a:t>
              </a:r>
            </a:p>
          </p:txBody>
        </p:sp>
        <p:cxnSp>
          <p:nvCxnSpPr>
            <p:cNvPr id="88" name="Straight Connector 87"/>
            <p:cNvCxnSpPr/>
            <p:nvPr/>
          </p:nvCxnSpPr>
          <p:spPr>
            <a:xfrm>
              <a:off x="2859490" y="3290819"/>
              <a:ext cx="3691732"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798056" y="2224100"/>
              <a:ext cx="1442894" cy="600163"/>
            </a:xfrm>
            <a:prstGeom prst="rect">
              <a:avLst/>
            </a:prstGeom>
            <a:noFill/>
          </p:spPr>
          <p:txBody>
            <a:bodyPr wrap="square" rtlCol="0">
              <a:spAutoFit/>
            </a:bodyPr>
            <a:lstStyle/>
            <a:p>
              <a:pPr marL="146838" indent="-146838" defTabSz="705493">
                <a:buClr>
                  <a:srgbClr val="000066"/>
                </a:buClr>
                <a:buFont typeface="Arial" panose="020B0604020202020204" pitchFamily="34" charset="0"/>
                <a:buChar char="•"/>
              </a:pPr>
              <a:r>
                <a:rPr lang="en-ZA" sz="1100" dirty="0">
                  <a:solidFill>
                    <a:schemeClr val="dk1"/>
                  </a:solidFill>
                </a:rPr>
                <a:t>PSS</a:t>
              </a:r>
            </a:p>
            <a:p>
              <a:pPr marL="146838" indent="-146838" defTabSz="705493">
                <a:buClr>
                  <a:srgbClr val="000066"/>
                </a:buClr>
                <a:buFont typeface="Arial" panose="020B0604020202020204" pitchFamily="34" charset="0"/>
                <a:buChar char="•"/>
              </a:pPr>
              <a:r>
                <a:rPr lang="en-ZA" sz="1100" dirty="0">
                  <a:solidFill>
                    <a:schemeClr val="dk1"/>
                  </a:solidFill>
                </a:rPr>
                <a:t>HSO</a:t>
              </a:r>
            </a:p>
            <a:p>
              <a:pPr marL="146838" indent="-146838" defTabSz="705493">
                <a:buClr>
                  <a:srgbClr val="000066"/>
                </a:buClr>
                <a:buFont typeface="Arial" panose="020B0604020202020204" pitchFamily="34" charset="0"/>
                <a:buChar char="•"/>
              </a:pPr>
              <a:r>
                <a:rPr lang="en-ZA" sz="1100" dirty="0">
                  <a:solidFill>
                    <a:schemeClr val="dk1"/>
                  </a:solidFill>
                </a:rPr>
                <a:t>Finance</a:t>
              </a:r>
            </a:p>
          </p:txBody>
        </p:sp>
        <p:sp>
          <p:nvSpPr>
            <p:cNvPr id="68" name="Pentagon 67"/>
            <p:cNvSpPr/>
            <p:nvPr/>
          </p:nvSpPr>
          <p:spPr>
            <a:xfrm>
              <a:off x="855984" y="3420041"/>
              <a:ext cx="1994514" cy="744018"/>
            </a:xfrm>
            <a:prstGeom prst="homePlate">
              <a:avLst>
                <a:gd name="adj" fmla="val 0"/>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defTabSz="705493">
                <a:defRPr/>
              </a:pPr>
              <a:r>
                <a:rPr lang="en-ZA" sz="917" b="1" dirty="0" smtClean="0"/>
                <a:t>Strategic Stakeholder Management (SSM)</a:t>
              </a:r>
              <a:endParaRPr lang="en-ZA" sz="917" b="1" dirty="0"/>
            </a:p>
          </p:txBody>
        </p:sp>
        <p:sp>
          <p:nvSpPr>
            <p:cNvPr id="70" name="TextBox 69"/>
            <p:cNvSpPr txBox="1"/>
            <p:nvPr/>
          </p:nvSpPr>
          <p:spPr>
            <a:xfrm>
              <a:off x="2896747" y="3260163"/>
              <a:ext cx="3858123" cy="938720"/>
            </a:xfrm>
            <a:prstGeom prst="rect">
              <a:avLst/>
            </a:prstGeom>
            <a:noFill/>
          </p:spPr>
          <p:txBody>
            <a:bodyPr wrap="square" rtlCol="0">
              <a:spAutoFit/>
            </a:bodyPr>
            <a:lstStyle/>
            <a:p>
              <a:pPr marL="171450" indent="-171450">
                <a:buFont typeface="Arial" panose="020B0604020202020204" pitchFamily="34" charset="0"/>
                <a:buChar char="•"/>
              </a:pPr>
              <a:r>
                <a:rPr lang="en-GB" sz="1100" dirty="0"/>
                <a:t>Engagement with Accounting Officers /Cluster to understand the business </a:t>
              </a:r>
              <a:r>
                <a:rPr lang="en-GB" sz="1100" dirty="0" smtClean="0"/>
                <a:t>Engage </a:t>
              </a:r>
              <a:r>
                <a:rPr lang="en-GB" sz="1100" dirty="0"/>
                <a:t>and learn from Industry on Digital Transformation</a:t>
              </a:r>
            </a:p>
            <a:p>
              <a:pPr marL="171450" indent="-171450">
                <a:buFont typeface="Arial" panose="020B0604020202020204" pitchFamily="34" charset="0"/>
                <a:buChar char="•"/>
              </a:pPr>
              <a:r>
                <a:rPr lang="en-GB" sz="1100" dirty="0"/>
                <a:t>Educate the Stakeholders about digital transformation</a:t>
              </a:r>
            </a:p>
            <a:p>
              <a:pPr marL="171450" indent="-171450">
                <a:buFont typeface="Arial" panose="020B0604020202020204" pitchFamily="34" charset="0"/>
                <a:buChar char="•"/>
              </a:pPr>
              <a:r>
                <a:rPr lang="en-GB" sz="1100" dirty="0"/>
                <a:t>Communicate and reposition SITA’s brand</a:t>
              </a:r>
              <a:endParaRPr lang="en-ZA" sz="1100" dirty="0"/>
            </a:p>
          </p:txBody>
        </p:sp>
        <p:cxnSp>
          <p:nvCxnSpPr>
            <p:cNvPr id="71" name="Straight Connector 70"/>
            <p:cNvCxnSpPr/>
            <p:nvPr/>
          </p:nvCxnSpPr>
          <p:spPr>
            <a:xfrm>
              <a:off x="6656644" y="3283446"/>
              <a:ext cx="1282351"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202051" y="3260163"/>
              <a:ext cx="957723" cy="0"/>
            </a:xfrm>
            <a:prstGeom prst="line">
              <a:avLst/>
            </a:prstGeom>
            <a:ln w="19050">
              <a:solidFill>
                <a:srgbClr val="000066"/>
              </a:solidFill>
              <a:prstDash val="solid"/>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693587" y="3225772"/>
              <a:ext cx="1442894" cy="600163"/>
            </a:xfrm>
            <a:prstGeom prst="rect">
              <a:avLst/>
            </a:prstGeom>
            <a:noFill/>
          </p:spPr>
          <p:txBody>
            <a:bodyPr wrap="square" rtlCol="0">
              <a:spAutoFit/>
            </a:bodyPr>
            <a:lstStyle/>
            <a:p>
              <a:pPr marL="146838" indent="-146838" defTabSz="705493">
                <a:buClr>
                  <a:srgbClr val="000066"/>
                </a:buClr>
                <a:buFont typeface="Arial" panose="020B0604020202020204" pitchFamily="34" charset="0"/>
                <a:buChar char="•"/>
              </a:pPr>
              <a:r>
                <a:rPr lang="en-ZA" sz="1100" dirty="0" smtClean="0">
                  <a:solidFill>
                    <a:schemeClr val="dk1"/>
                  </a:solidFill>
                </a:rPr>
                <a:t>EXCO </a:t>
              </a:r>
            </a:p>
            <a:p>
              <a:pPr marL="146838" indent="-146838" defTabSz="705493">
                <a:buClr>
                  <a:srgbClr val="000066"/>
                </a:buClr>
                <a:buFont typeface="Arial" panose="020B0604020202020204" pitchFamily="34" charset="0"/>
                <a:buChar char="•"/>
              </a:pPr>
              <a:r>
                <a:rPr lang="en-ZA" sz="1100" dirty="0" smtClean="0">
                  <a:solidFill>
                    <a:schemeClr val="dk1"/>
                  </a:solidFill>
                </a:rPr>
                <a:t>SSM</a:t>
              </a:r>
            </a:p>
            <a:p>
              <a:pPr marL="146838" indent="-146838" defTabSz="705493">
                <a:buClr>
                  <a:srgbClr val="000066"/>
                </a:buClr>
                <a:buFont typeface="Arial" panose="020B0604020202020204" pitchFamily="34" charset="0"/>
                <a:buChar char="•"/>
              </a:pPr>
              <a:r>
                <a:rPr lang="en-ZA" sz="1100" dirty="0" smtClean="0">
                  <a:solidFill>
                    <a:schemeClr val="dk1"/>
                  </a:solidFill>
                </a:rPr>
                <a:t>Strategy</a:t>
              </a:r>
            </a:p>
          </p:txBody>
        </p:sp>
        <p:sp>
          <p:nvSpPr>
            <p:cNvPr id="92" name="TextBox 91"/>
            <p:cNvSpPr txBox="1"/>
            <p:nvPr/>
          </p:nvSpPr>
          <p:spPr>
            <a:xfrm>
              <a:off x="8119889" y="3228162"/>
              <a:ext cx="976600" cy="261610"/>
            </a:xfrm>
            <a:prstGeom prst="rect">
              <a:avLst/>
            </a:prstGeom>
            <a:noFill/>
          </p:spPr>
          <p:txBody>
            <a:bodyPr wrap="square" rtlCol="0">
              <a:spAutoFit/>
            </a:bodyPr>
            <a:lstStyle/>
            <a:p>
              <a:r>
                <a:rPr lang="en-ZA" sz="1100" dirty="0" smtClean="0"/>
                <a:t>March 2020</a:t>
              </a:r>
              <a:endParaRPr lang="en-ZA" sz="1100" dirty="0"/>
            </a:p>
          </p:txBody>
        </p:sp>
      </p:grpSp>
    </p:spTree>
    <p:extLst>
      <p:ext uri="{BB962C8B-B14F-4D97-AF65-F5344CB8AC3E}">
        <p14:creationId xmlns:p14="http://schemas.microsoft.com/office/powerpoint/2010/main" xmlns="" val="39716615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p:cNvSpPr/>
          <p:nvPr/>
        </p:nvSpPr>
        <p:spPr>
          <a:xfrm>
            <a:off x="3098495" y="4444384"/>
            <a:ext cx="3718988" cy="335945"/>
          </a:xfrm>
          <a:prstGeom prst="ellipse">
            <a:avLst/>
          </a:prstGeom>
          <a:gradFill flip="none" rotWithShape="1">
            <a:gsLst>
              <a:gs pos="0">
                <a:schemeClr val="tx1">
                  <a:lumMod val="16000"/>
                  <a:alpha val="54000"/>
                </a:schemeClr>
              </a:gs>
              <a:gs pos="100000">
                <a:schemeClr val="bg1">
                  <a:alpha val="0"/>
                  <a:lumMod val="0"/>
                  <a:lumOff val="10000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761940">
              <a:defRPr/>
            </a:pPr>
            <a:endParaRPr lang="en-US" sz="1500" kern="0" dirty="0">
              <a:solidFill>
                <a:sysClr val="window" lastClr="FFFFFF"/>
              </a:solidFill>
              <a:latin typeface="Montserrat"/>
            </a:endParaRPr>
          </a:p>
        </p:txBody>
      </p:sp>
      <p:sp>
        <p:nvSpPr>
          <p:cNvPr id="2" name="Title 1"/>
          <p:cNvSpPr>
            <a:spLocks noGrp="1"/>
          </p:cNvSpPr>
          <p:nvPr>
            <p:ph type="title"/>
          </p:nvPr>
        </p:nvSpPr>
        <p:spPr>
          <a:xfrm>
            <a:off x="486336" y="275811"/>
            <a:ext cx="8763000" cy="269304"/>
          </a:xfrm>
          <a:noFill/>
          <a:ln cmpd="sng">
            <a:noFill/>
          </a:ln>
        </p:spPr>
        <p:txBody>
          <a:bodyPr vert="horz" wrap="square" lIns="91440" tIns="45720" rIns="91440" bIns="45720" rtlCol="0" anchor="t" anchorCtr="0">
            <a:spAutoFit/>
          </a:bodyPr>
          <a:lstStyle/>
          <a:p>
            <a:pPr defTabSz="914400"/>
            <a:r>
              <a:rPr lang="en-ZA" sz="3200" baseline="30000" dirty="0">
                <a:latin typeface="+mj-lt"/>
                <a:ea typeface="+mn-ea"/>
              </a:rPr>
              <a:t>Digital Transformation model for SA Public Service</a:t>
            </a:r>
            <a:endParaRPr lang="en-IN" sz="3200" baseline="30000" dirty="0">
              <a:latin typeface="+mj-lt"/>
              <a:ea typeface="+mn-ea"/>
            </a:endParaRPr>
          </a:p>
        </p:txBody>
      </p:sp>
      <p:sp>
        <p:nvSpPr>
          <p:cNvPr id="11" name="Freeform 10"/>
          <p:cNvSpPr>
            <a:spLocks/>
          </p:cNvSpPr>
          <p:nvPr/>
        </p:nvSpPr>
        <p:spPr bwMode="auto">
          <a:xfrm>
            <a:off x="4640127" y="2540913"/>
            <a:ext cx="647957" cy="647955"/>
          </a:xfrm>
          <a:custGeom>
            <a:avLst/>
            <a:gdLst>
              <a:gd name="T0" fmla="*/ 632 w 1265"/>
              <a:gd name="T1" fmla="*/ 0 h 1265"/>
              <a:gd name="T2" fmla="*/ 719 w 1265"/>
              <a:gd name="T3" fmla="*/ 5 h 1265"/>
              <a:gd name="T4" fmla="*/ 800 w 1265"/>
              <a:gd name="T5" fmla="*/ 22 h 1265"/>
              <a:gd name="T6" fmla="*/ 878 w 1265"/>
              <a:gd name="T7" fmla="*/ 49 h 1265"/>
              <a:gd name="T8" fmla="*/ 952 w 1265"/>
              <a:gd name="T9" fmla="*/ 87 h 1265"/>
              <a:gd name="T10" fmla="*/ 1019 w 1265"/>
              <a:gd name="T11" fmla="*/ 133 h 1265"/>
              <a:gd name="T12" fmla="*/ 1079 w 1265"/>
              <a:gd name="T13" fmla="*/ 186 h 1265"/>
              <a:gd name="T14" fmla="*/ 1133 w 1265"/>
              <a:gd name="T15" fmla="*/ 246 h 1265"/>
              <a:gd name="T16" fmla="*/ 1178 w 1265"/>
              <a:gd name="T17" fmla="*/ 313 h 1265"/>
              <a:gd name="T18" fmla="*/ 1214 w 1265"/>
              <a:gd name="T19" fmla="*/ 387 h 1265"/>
              <a:gd name="T20" fmla="*/ 1243 w 1265"/>
              <a:gd name="T21" fmla="*/ 465 h 1265"/>
              <a:gd name="T22" fmla="*/ 1260 w 1265"/>
              <a:gd name="T23" fmla="*/ 546 h 1265"/>
              <a:gd name="T24" fmla="*/ 1265 w 1265"/>
              <a:gd name="T25" fmla="*/ 633 h 1265"/>
              <a:gd name="T26" fmla="*/ 1260 w 1265"/>
              <a:gd name="T27" fmla="*/ 719 h 1265"/>
              <a:gd name="T28" fmla="*/ 1243 w 1265"/>
              <a:gd name="T29" fmla="*/ 800 h 1265"/>
              <a:gd name="T30" fmla="*/ 1214 w 1265"/>
              <a:gd name="T31" fmla="*/ 878 h 1265"/>
              <a:gd name="T32" fmla="*/ 1178 w 1265"/>
              <a:gd name="T33" fmla="*/ 952 h 1265"/>
              <a:gd name="T34" fmla="*/ 1133 w 1265"/>
              <a:gd name="T35" fmla="*/ 1019 h 1265"/>
              <a:gd name="T36" fmla="*/ 1079 w 1265"/>
              <a:gd name="T37" fmla="*/ 1079 h 1265"/>
              <a:gd name="T38" fmla="*/ 1019 w 1265"/>
              <a:gd name="T39" fmla="*/ 1133 h 1265"/>
              <a:gd name="T40" fmla="*/ 952 w 1265"/>
              <a:gd name="T41" fmla="*/ 1178 h 1265"/>
              <a:gd name="T42" fmla="*/ 878 w 1265"/>
              <a:gd name="T43" fmla="*/ 1216 h 1265"/>
              <a:gd name="T44" fmla="*/ 800 w 1265"/>
              <a:gd name="T45" fmla="*/ 1243 h 1265"/>
              <a:gd name="T46" fmla="*/ 719 w 1265"/>
              <a:gd name="T47" fmla="*/ 1260 h 1265"/>
              <a:gd name="T48" fmla="*/ 632 w 1265"/>
              <a:gd name="T49" fmla="*/ 1265 h 1265"/>
              <a:gd name="T50" fmla="*/ 546 w 1265"/>
              <a:gd name="T51" fmla="*/ 1260 h 1265"/>
              <a:gd name="T52" fmla="*/ 465 w 1265"/>
              <a:gd name="T53" fmla="*/ 1243 h 1265"/>
              <a:gd name="T54" fmla="*/ 387 w 1265"/>
              <a:gd name="T55" fmla="*/ 1216 h 1265"/>
              <a:gd name="T56" fmla="*/ 313 w 1265"/>
              <a:gd name="T57" fmla="*/ 1178 h 1265"/>
              <a:gd name="T58" fmla="*/ 246 w 1265"/>
              <a:gd name="T59" fmla="*/ 1133 h 1265"/>
              <a:gd name="T60" fmla="*/ 186 w 1265"/>
              <a:gd name="T61" fmla="*/ 1079 h 1265"/>
              <a:gd name="T62" fmla="*/ 130 w 1265"/>
              <a:gd name="T63" fmla="*/ 1019 h 1265"/>
              <a:gd name="T64" fmla="*/ 85 w 1265"/>
              <a:gd name="T65" fmla="*/ 952 h 1265"/>
              <a:gd name="T66" fmla="*/ 49 w 1265"/>
              <a:gd name="T67" fmla="*/ 878 h 1265"/>
              <a:gd name="T68" fmla="*/ 22 w 1265"/>
              <a:gd name="T69" fmla="*/ 800 h 1265"/>
              <a:gd name="T70" fmla="*/ 5 w 1265"/>
              <a:gd name="T71" fmla="*/ 719 h 1265"/>
              <a:gd name="T72" fmla="*/ 0 w 1265"/>
              <a:gd name="T73" fmla="*/ 633 h 1265"/>
              <a:gd name="T74" fmla="*/ 5 w 1265"/>
              <a:gd name="T75" fmla="*/ 546 h 1265"/>
              <a:gd name="T76" fmla="*/ 22 w 1265"/>
              <a:gd name="T77" fmla="*/ 465 h 1265"/>
              <a:gd name="T78" fmla="*/ 49 w 1265"/>
              <a:gd name="T79" fmla="*/ 387 h 1265"/>
              <a:gd name="T80" fmla="*/ 85 w 1265"/>
              <a:gd name="T81" fmla="*/ 313 h 1265"/>
              <a:gd name="T82" fmla="*/ 130 w 1265"/>
              <a:gd name="T83" fmla="*/ 246 h 1265"/>
              <a:gd name="T84" fmla="*/ 186 w 1265"/>
              <a:gd name="T85" fmla="*/ 186 h 1265"/>
              <a:gd name="T86" fmla="*/ 246 w 1265"/>
              <a:gd name="T87" fmla="*/ 133 h 1265"/>
              <a:gd name="T88" fmla="*/ 313 w 1265"/>
              <a:gd name="T89" fmla="*/ 87 h 1265"/>
              <a:gd name="T90" fmla="*/ 387 w 1265"/>
              <a:gd name="T91" fmla="*/ 49 h 1265"/>
              <a:gd name="T92" fmla="*/ 465 w 1265"/>
              <a:gd name="T93" fmla="*/ 22 h 1265"/>
              <a:gd name="T94" fmla="*/ 546 w 1265"/>
              <a:gd name="T95" fmla="*/ 5 h 1265"/>
              <a:gd name="T96" fmla="*/ 632 w 1265"/>
              <a:gd name="T97" fmla="*/ 0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5" h="1265">
                <a:moveTo>
                  <a:pt x="632" y="0"/>
                </a:moveTo>
                <a:lnTo>
                  <a:pt x="719" y="5"/>
                </a:lnTo>
                <a:lnTo>
                  <a:pt x="800" y="22"/>
                </a:lnTo>
                <a:lnTo>
                  <a:pt x="878" y="49"/>
                </a:lnTo>
                <a:lnTo>
                  <a:pt x="952" y="87"/>
                </a:lnTo>
                <a:lnTo>
                  <a:pt x="1019" y="133"/>
                </a:lnTo>
                <a:lnTo>
                  <a:pt x="1079" y="186"/>
                </a:lnTo>
                <a:lnTo>
                  <a:pt x="1133" y="246"/>
                </a:lnTo>
                <a:lnTo>
                  <a:pt x="1178" y="313"/>
                </a:lnTo>
                <a:lnTo>
                  <a:pt x="1214" y="387"/>
                </a:lnTo>
                <a:lnTo>
                  <a:pt x="1243" y="465"/>
                </a:lnTo>
                <a:lnTo>
                  <a:pt x="1260" y="546"/>
                </a:lnTo>
                <a:lnTo>
                  <a:pt x="1265" y="633"/>
                </a:lnTo>
                <a:lnTo>
                  <a:pt x="1260" y="719"/>
                </a:lnTo>
                <a:lnTo>
                  <a:pt x="1243" y="800"/>
                </a:lnTo>
                <a:lnTo>
                  <a:pt x="1214" y="878"/>
                </a:lnTo>
                <a:lnTo>
                  <a:pt x="1178" y="952"/>
                </a:lnTo>
                <a:lnTo>
                  <a:pt x="1133" y="1019"/>
                </a:lnTo>
                <a:lnTo>
                  <a:pt x="1079" y="1079"/>
                </a:lnTo>
                <a:lnTo>
                  <a:pt x="1019" y="1133"/>
                </a:lnTo>
                <a:lnTo>
                  <a:pt x="952" y="1178"/>
                </a:lnTo>
                <a:lnTo>
                  <a:pt x="878" y="1216"/>
                </a:lnTo>
                <a:lnTo>
                  <a:pt x="800" y="1243"/>
                </a:lnTo>
                <a:lnTo>
                  <a:pt x="719" y="1260"/>
                </a:lnTo>
                <a:lnTo>
                  <a:pt x="632" y="1265"/>
                </a:lnTo>
                <a:lnTo>
                  <a:pt x="546" y="1260"/>
                </a:lnTo>
                <a:lnTo>
                  <a:pt x="465" y="1243"/>
                </a:lnTo>
                <a:lnTo>
                  <a:pt x="387" y="1216"/>
                </a:lnTo>
                <a:lnTo>
                  <a:pt x="313" y="1178"/>
                </a:lnTo>
                <a:lnTo>
                  <a:pt x="246" y="1133"/>
                </a:lnTo>
                <a:lnTo>
                  <a:pt x="186" y="1079"/>
                </a:lnTo>
                <a:lnTo>
                  <a:pt x="130" y="1019"/>
                </a:lnTo>
                <a:lnTo>
                  <a:pt x="85" y="952"/>
                </a:lnTo>
                <a:lnTo>
                  <a:pt x="49" y="878"/>
                </a:lnTo>
                <a:lnTo>
                  <a:pt x="22" y="800"/>
                </a:lnTo>
                <a:lnTo>
                  <a:pt x="5" y="719"/>
                </a:lnTo>
                <a:lnTo>
                  <a:pt x="0" y="633"/>
                </a:lnTo>
                <a:lnTo>
                  <a:pt x="5" y="546"/>
                </a:lnTo>
                <a:lnTo>
                  <a:pt x="22" y="465"/>
                </a:lnTo>
                <a:lnTo>
                  <a:pt x="49" y="387"/>
                </a:lnTo>
                <a:lnTo>
                  <a:pt x="85" y="313"/>
                </a:lnTo>
                <a:lnTo>
                  <a:pt x="130" y="246"/>
                </a:lnTo>
                <a:lnTo>
                  <a:pt x="186" y="186"/>
                </a:lnTo>
                <a:lnTo>
                  <a:pt x="246" y="133"/>
                </a:lnTo>
                <a:lnTo>
                  <a:pt x="313" y="87"/>
                </a:lnTo>
                <a:lnTo>
                  <a:pt x="387" y="49"/>
                </a:lnTo>
                <a:lnTo>
                  <a:pt x="465" y="22"/>
                </a:lnTo>
                <a:lnTo>
                  <a:pt x="546" y="5"/>
                </a:lnTo>
                <a:lnTo>
                  <a:pt x="632" y="0"/>
                </a:lnTo>
                <a:close/>
              </a:path>
            </a:pathLst>
          </a:custGeom>
          <a:solidFill>
            <a:schemeClr val="bg1">
              <a:lumMod val="50000"/>
            </a:schemeClr>
          </a:solidFill>
          <a:ln w="0">
            <a:noFill/>
            <a:prstDash val="solid"/>
            <a:round/>
            <a:headEnd/>
            <a:tailEnd/>
          </a:ln>
        </p:spPr>
        <p:txBody>
          <a:bodyPr vert="horz" wrap="square" lIns="76200" tIns="38100" rIns="76200" bIns="38100" numCol="1" anchor="t" anchorCtr="0" compatLnSpc="1">
            <a:prstTxWarp prst="textNoShape">
              <a:avLst/>
            </a:prstTxWarp>
          </a:bodyPr>
          <a:lstStyle/>
          <a:p>
            <a:pPr defTabSz="761970"/>
            <a:endParaRPr lang="en-IN" sz="1500" dirty="0">
              <a:solidFill>
                <a:prstClr val="black"/>
              </a:solidFill>
              <a:latin typeface="Montserrat"/>
            </a:endParaRPr>
          </a:p>
        </p:txBody>
      </p:sp>
      <p:sp>
        <p:nvSpPr>
          <p:cNvPr id="13" name="Freeform 12"/>
          <p:cNvSpPr>
            <a:spLocks/>
          </p:cNvSpPr>
          <p:nvPr/>
        </p:nvSpPr>
        <p:spPr bwMode="auto">
          <a:xfrm>
            <a:off x="4972625" y="2893141"/>
            <a:ext cx="586898" cy="560743"/>
          </a:xfrm>
          <a:custGeom>
            <a:avLst/>
            <a:gdLst>
              <a:gd name="T0" fmla="*/ 786 w 1121"/>
              <a:gd name="T1" fmla="*/ 0 h 1072"/>
              <a:gd name="T2" fmla="*/ 1121 w 1121"/>
              <a:gd name="T3" fmla="*/ 2 h 1072"/>
              <a:gd name="T4" fmla="*/ 1108 w 1121"/>
              <a:gd name="T5" fmla="*/ 112 h 1072"/>
              <a:gd name="T6" fmla="*/ 1087 w 1121"/>
              <a:gd name="T7" fmla="*/ 218 h 1072"/>
              <a:gd name="T8" fmla="*/ 1055 w 1121"/>
              <a:gd name="T9" fmla="*/ 321 h 1072"/>
              <a:gd name="T10" fmla="*/ 1015 w 1121"/>
              <a:gd name="T11" fmla="*/ 417 h 1072"/>
              <a:gd name="T12" fmla="*/ 966 w 1121"/>
              <a:gd name="T13" fmla="*/ 510 h 1072"/>
              <a:gd name="T14" fmla="*/ 909 w 1121"/>
              <a:gd name="T15" fmla="*/ 600 h 1072"/>
              <a:gd name="T16" fmla="*/ 844 w 1121"/>
              <a:gd name="T17" fmla="*/ 681 h 1072"/>
              <a:gd name="T18" fmla="*/ 772 w 1121"/>
              <a:gd name="T19" fmla="*/ 757 h 1072"/>
              <a:gd name="T20" fmla="*/ 693 w 1121"/>
              <a:gd name="T21" fmla="*/ 825 h 1072"/>
              <a:gd name="T22" fmla="*/ 609 w 1121"/>
              <a:gd name="T23" fmla="*/ 886 h 1072"/>
              <a:gd name="T24" fmla="*/ 518 w 1121"/>
              <a:gd name="T25" fmla="*/ 941 h 1072"/>
              <a:gd name="T26" fmla="*/ 423 w 1121"/>
              <a:gd name="T27" fmla="*/ 985 h 1072"/>
              <a:gd name="T28" fmla="*/ 323 w 1121"/>
              <a:gd name="T29" fmla="*/ 1021 h 1072"/>
              <a:gd name="T30" fmla="*/ 218 w 1121"/>
              <a:gd name="T31" fmla="*/ 1049 h 1072"/>
              <a:gd name="T32" fmla="*/ 110 w 1121"/>
              <a:gd name="T33" fmla="*/ 1066 h 1072"/>
              <a:gd name="T34" fmla="*/ 0 w 1121"/>
              <a:gd name="T35" fmla="*/ 1072 h 1072"/>
              <a:gd name="T36" fmla="*/ 0 w 1121"/>
              <a:gd name="T37" fmla="*/ 740 h 1072"/>
              <a:gd name="T38" fmla="*/ 95 w 1121"/>
              <a:gd name="T39" fmla="*/ 732 h 1072"/>
              <a:gd name="T40" fmla="*/ 186 w 1121"/>
              <a:gd name="T41" fmla="*/ 713 h 1072"/>
              <a:gd name="T42" fmla="*/ 273 w 1121"/>
              <a:gd name="T43" fmla="*/ 687 h 1072"/>
              <a:gd name="T44" fmla="*/ 355 w 1121"/>
              <a:gd name="T45" fmla="*/ 649 h 1072"/>
              <a:gd name="T46" fmla="*/ 433 w 1121"/>
              <a:gd name="T47" fmla="*/ 603 h 1072"/>
              <a:gd name="T48" fmla="*/ 503 w 1121"/>
              <a:gd name="T49" fmla="*/ 550 h 1072"/>
              <a:gd name="T50" fmla="*/ 567 w 1121"/>
              <a:gd name="T51" fmla="*/ 490 h 1072"/>
              <a:gd name="T52" fmla="*/ 626 w 1121"/>
              <a:gd name="T53" fmla="*/ 421 h 1072"/>
              <a:gd name="T54" fmla="*/ 675 w 1121"/>
              <a:gd name="T55" fmla="*/ 347 h 1072"/>
              <a:gd name="T56" fmla="*/ 717 w 1121"/>
              <a:gd name="T57" fmla="*/ 268 h 1072"/>
              <a:gd name="T58" fmla="*/ 750 w 1121"/>
              <a:gd name="T59" fmla="*/ 182 h 1072"/>
              <a:gd name="T60" fmla="*/ 774 w 1121"/>
              <a:gd name="T61" fmla="*/ 93 h 1072"/>
              <a:gd name="T62" fmla="*/ 786 w 1121"/>
              <a:gd name="T63" fmla="*/ 0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1" h="1072">
                <a:moveTo>
                  <a:pt x="786" y="0"/>
                </a:moveTo>
                <a:lnTo>
                  <a:pt x="1121" y="2"/>
                </a:lnTo>
                <a:lnTo>
                  <a:pt x="1108" y="112"/>
                </a:lnTo>
                <a:lnTo>
                  <a:pt x="1087" y="218"/>
                </a:lnTo>
                <a:lnTo>
                  <a:pt x="1055" y="321"/>
                </a:lnTo>
                <a:lnTo>
                  <a:pt x="1015" y="417"/>
                </a:lnTo>
                <a:lnTo>
                  <a:pt x="966" y="510"/>
                </a:lnTo>
                <a:lnTo>
                  <a:pt x="909" y="600"/>
                </a:lnTo>
                <a:lnTo>
                  <a:pt x="844" y="681"/>
                </a:lnTo>
                <a:lnTo>
                  <a:pt x="772" y="757"/>
                </a:lnTo>
                <a:lnTo>
                  <a:pt x="693" y="825"/>
                </a:lnTo>
                <a:lnTo>
                  <a:pt x="609" y="886"/>
                </a:lnTo>
                <a:lnTo>
                  <a:pt x="518" y="941"/>
                </a:lnTo>
                <a:lnTo>
                  <a:pt x="423" y="985"/>
                </a:lnTo>
                <a:lnTo>
                  <a:pt x="323" y="1021"/>
                </a:lnTo>
                <a:lnTo>
                  <a:pt x="218" y="1049"/>
                </a:lnTo>
                <a:lnTo>
                  <a:pt x="110" y="1066"/>
                </a:lnTo>
                <a:lnTo>
                  <a:pt x="0" y="1072"/>
                </a:lnTo>
                <a:lnTo>
                  <a:pt x="0" y="740"/>
                </a:lnTo>
                <a:lnTo>
                  <a:pt x="95" y="732"/>
                </a:lnTo>
                <a:lnTo>
                  <a:pt x="186" y="713"/>
                </a:lnTo>
                <a:lnTo>
                  <a:pt x="273" y="687"/>
                </a:lnTo>
                <a:lnTo>
                  <a:pt x="355" y="649"/>
                </a:lnTo>
                <a:lnTo>
                  <a:pt x="433" y="603"/>
                </a:lnTo>
                <a:lnTo>
                  <a:pt x="503" y="550"/>
                </a:lnTo>
                <a:lnTo>
                  <a:pt x="567" y="490"/>
                </a:lnTo>
                <a:lnTo>
                  <a:pt x="626" y="421"/>
                </a:lnTo>
                <a:lnTo>
                  <a:pt x="675" y="347"/>
                </a:lnTo>
                <a:lnTo>
                  <a:pt x="717" y="268"/>
                </a:lnTo>
                <a:lnTo>
                  <a:pt x="750" y="182"/>
                </a:lnTo>
                <a:lnTo>
                  <a:pt x="774" y="93"/>
                </a:lnTo>
                <a:lnTo>
                  <a:pt x="786" y="0"/>
                </a:lnTo>
                <a:close/>
              </a:path>
            </a:pathLst>
          </a:custGeom>
          <a:solidFill>
            <a:schemeClr val="accent2">
              <a:lumMod val="75000"/>
            </a:schemeClr>
          </a:solidFill>
          <a:ln w="0">
            <a:noFill/>
            <a:prstDash val="solid"/>
            <a:round/>
            <a:headEnd/>
            <a:tailEnd/>
          </a:ln>
        </p:spPr>
        <p:txBody>
          <a:bodyPr vert="horz" wrap="square" lIns="76200" tIns="38100" rIns="76200" bIns="38100" numCol="1" anchor="t" anchorCtr="0" compatLnSpc="1">
            <a:prstTxWarp prst="textNoShape">
              <a:avLst/>
            </a:prstTxWarp>
          </a:bodyPr>
          <a:lstStyle/>
          <a:p>
            <a:pPr defTabSz="761970"/>
            <a:endParaRPr lang="en-IN" sz="1500" dirty="0">
              <a:solidFill>
                <a:prstClr val="black"/>
              </a:solidFill>
              <a:latin typeface="Montserrat"/>
            </a:endParaRPr>
          </a:p>
        </p:txBody>
      </p:sp>
      <p:sp>
        <p:nvSpPr>
          <p:cNvPr id="14" name="Freeform 13"/>
          <p:cNvSpPr>
            <a:spLocks/>
          </p:cNvSpPr>
          <p:nvPr/>
        </p:nvSpPr>
        <p:spPr bwMode="auto">
          <a:xfrm>
            <a:off x="4989185" y="2276703"/>
            <a:ext cx="570159" cy="580620"/>
          </a:xfrm>
          <a:custGeom>
            <a:avLst/>
            <a:gdLst>
              <a:gd name="T0" fmla="*/ 0 w 1091"/>
              <a:gd name="T1" fmla="*/ 0 h 1110"/>
              <a:gd name="T2" fmla="*/ 112 w 1091"/>
              <a:gd name="T3" fmla="*/ 9 h 1110"/>
              <a:gd name="T4" fmla="*/ 218 w 1091"/>
              <a:gd name="T5" fmla="*/ 30 h 1110"/>
              <a:gd name="T6" fmla="*/ 323 w 1091"/>
              <a:gd name="T7" fmla="*/ 61 h 1110"/>
              <a:gd name="T8" fmla="*/ 422 w 1091"/>
              <a:gd name="T9" fmla="*/ 99 h 1110"/>
              <a:gd name="T10" fmla="*/ 516 w 1091"/>
              <a:gd name="T11" fmla="*/ 148 h 1110"/>
              <a:gd name="T12" fmla="*/ 606 w 1091"/>
              <a:gd name="T13" fmla="*/ 203 h 1110"/>
              <a:gd name="T14" fmla="*/ 689 w 1091"/>
              <a:gd name="T15" fmla="*/ 268 h 1110"/>
              <a:gd name="T16" fmla="*/ 765 w 1091"/>
              <a:gd name="T17" fmla="*/ 340 h 1110"/>
              <a:gd name="T18" fmla="*/ 835 w 1091"/>
              <a:gd name="T19" fmla="*/ 417 h 1110"/>
              <a:gd name="T20" fmla="*/ 898 w 1091"/>
              <a:gd name="T21" fmla="*/ 501 h 1110"/>
              <a:gd name="T22" fmla="*/ 953 w 1091"/>
              <a:gd name="T23" fmla="*/ 592 h 1110"/>
              <a:gd name="T24" fmla="*/ 1000 w 1091"/>
              <a:gd name="T25" fmla="*/ 687 h 1110"/>
              <a:gd name="T26" fmla="*/ 1038 w 1091"/>
              <a:gd name="T27" fmla="*/ 787 h 1110"/>
              <a:gd name="T28" fmla="*/ 1065 w 1091"/>
              <a:gd name="T29" fmla="*/ 892 h 1110"/>
              <a:gd name="T30" fmla="*/ 1084 w 1091"/>
              <a:gd name="T31" fmla="*/ 998 h 1110"/>
              <a:gd name="T32" fmla="*/ 1091 w 1091"/>
              <a:gd name="T33" fmla="*/ 1110 h 1110"/>
              <a:gd name="T34" fmla="*/ 759 w 1091"/>
              <a:gd name="T35" fmla="*/ 1108 h 1110"/>
              <a:gd name="T36" fmla="*/ 750 w 1091"/>
              <a:gd name="T37" fmla="*/ 1015 h 1110"/>
              <a:gd name="T38" fmla="*/ 731 w 1091"/>
              <a:gd name="T39" fmla="*/ 924 h 1110"/>
              <a:gd name="T40" fmla="*/ 701 w 1091"/>
              <a:gd name="T41" fmla="*/ 837 h 1110"/>
              <a:gd name="T42" fmla="*/ 663 w 1091"/>
              <a:gd name="T43" fmla="*/ 755 h 1110"/>
              <a:gd name="T44" fmla="*/ 615 w 1091"/>
              <a:gd name="T45" fmla="*/ 677 h 1110"/>
              <a:gd name="T46" fmla="*/ 560 w 1091"/>
              <a:gd name="T47" fmla="*/ 607 h 1110"/>
              <a:gd name="T48" fmla="*/ 497 w 1091"/>
              <a:gd name="T49" fmla="*/ 543 h 1110"/>
              <a:gd name="T50" fmla="*/ 427 w 1091"/>
              <a:gd name="T51" fmla="*/ 486 h 1110"/>
              <a:gd name="T52" fmla="*/ 353 w 1091"/>
              <a:gd name="T53" fmla="*/ 438 h 1110"/>
              <a:gd name="T54" fmla="*/ 272 w 1091"/>
              <a:gd name="T55" fmla="*/ 397 h 1110"/>
              <a:gd name="T56" fmla="*/ 186 w 1091"/>
              <a:gd name="T57" fmla="*/ 366 h 1110"/>
              <a:gd name="T58" fmla="*/ 95 w 1091"/>
              <a:gd name="T59" fmla="*/ 345 h 1110"/>
              <a:gd name="T60" fmla="*/ 2 w 1091"/>
              <a:gd name="T61" fmla="*/ 334 h 1110"/>
              <a:gd name="T62" fmla="*/ 0 w 1091"/>
              <a:gd name="T63" fmla="*/ 0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1" h="1110">
                <a:moveTo>
                  <a:pt x="0" y="0"/>
                </a:moveTo>
                <a:lnTo>
                  <a:pt x="112" y="9"/>
                </a:lnTo>
                <a:lnTo>
                  <a:pt x="218" y="30"/>
                </a:lnTo>
                <a:lnTo>
                  <a:pt x="323" y="61"/>
                </a:lnTo>
                <a:lnTo>
                  <a:pt x="422" y="99"/>
                </a:lnTo>
                <a:lnTo>
                  <a:pt x="516" y="148"/>
                </a:lnTo>
                <a:lnTo>
                  <a:pt x="606" y="203"/>
                </a:lnTo>
                <a:lnTo>
                  <a:pt x="689" y="268"/>
                </a:lnTo>
                <a:lnTo>
                  <a:pt x="765" y="340"/>
                </a:lnTo>
                <a:lnTo>
                  <a:pt x="835" y="417"/>
                </a:lnTo>
                <a:lnTo>
                  <a:pt x="898" y="501"/>
                </a:lnTo>
                <a:lnTo>
                  <a:pt x="953" y="592"/>
                </a:lnTo>
                <a:lnTo>
                  <a:pt x="1000" y="687"/>
                </a:lnTo>
                <a:lnTo>
                  <a:pt x="1038" y="787"/>
                </a:lnTo>
                <a:lnTo>
                  <a:pt x="1065" y="892"/>
                </a:lnTo>
                <a:lnTo>
                  <a:pt x="1084" y="998"/>
                </a:lnTo>
                <a:lnTo>
                  <a:pt x="1091" y="1110"/>
                </a:lnTo>
                <a:lnTo>
                  <a:pt x="759" y="1108"/>
                </a:lnTo>
                <a:lnTo>
                  <a:pt x="750" y="1015"/>
                </a:lnTo>
                <a:lnTo>
                  <a:pt x="731" y="924"/>
                </a:lnTo>
                <a:lnTo>
                  <a:pt x="701" y="837"/>
                </a:lnTo>
                <a:lnTo>
                  <a:pt x="663" y="755"/>
                </a:lnTo>
                <a:lnTo>
                  <a:pt x="615" y="677"/>
                </a:lnTo>
                <a:lnTo>
                  <a:pt x="560" y="607"/>
                </a:lnTo>
                <a:lnTo>
                  <a:pt x="497" y="543"/>
                </a:lnTo>
                <a:lnTo>
                  <a:pt x="427" y="486"/>
                </a:lnTo>
                <a:lnTo>
                  <a:pt x="353" y="438"/>
                </a:lnTo>
                <a:lnTo>
                  <a:pt x="272" y="397"/>
                </a:lnTo>
                <a:lnTo>
                  <a:pt x="186" y="366"/>
                </a:lnTo>
                <a:lnTo>
                  <a:pt x="95" y="345"/>
                </a:lnTo>
                <a:lnTo>
                  <a:pt x="2" y="334"/>
                </a:lnTo>
                <a:lnTo>
                  <a:pt x="0" y="0"/>
                </a:lnTo>
                <a:close/>
              </a:path>
            </a:pathLst>
          </a:custGeom>
          <a:solidFill>
            <a:schemeClr val="accent3">
              <a:lumMod val="75000"/>
            </a:schemeClr>
          </a:solidFill>
          <a:ln w="0">
            <a:noFill/>
            <a:prstDash val="solid"/>
            <a:round/>
            <a:headEnd/>
            <a:tailEnd/>
          </a:ln>
        </p:spPr>
        <p:txBody>
          <a:bodyPr vert="horz" wrap="square" lIns="76200" tIns="38100" rIns="76200" bIns="38100" numCol="1" anchor="t" anchorCtr="0" compatLnSpc="1">
            <a:prstTxWarp prst="textNoShape">
              <a:avLst/>
            </a:prstTxWarp>
          </a:bodyPr>
          <a:lstStyle/>
          <a:p>
            <a:pPr defTabSz="761970"/>
            <a:endParaRPr lang="en-IN" sz="1500" dirty="0">
              <a:solidFill>
                <a:prstClr val="black"/>
              </a:solidFill>
              <a:latin typeface="Montserrat"/>
            </a:endParaRPr>
          </a:p>
        </p:txBody>
      </p:sp>
      <p:sp>
        <p:nvSpPr>
          <p:cNvPr id="15" name="Freeform 14"/>
          <p:cNvSpPr>
            <a:spLocks/>
          </p:cNvSpPr>
          <p:nvPr/>
        </p:nvSpPr>
        <p:spPr bwMode="auto">
          <a:xfrm>
            <a:off x="4383378" y="2874526"/>
            <a:ext cx="553421" cy="578526"/>
          </a:xfrm>
          <a:custGeom>
            <a:avLst/>
            <a:gdLst>
              <a:gd name="T0" fmla="*/ 0 w 1059"/>
              <a:gd name="T1" fmla="*/ 0 h 1104"/>
              <a:gd name="T2" fmla="*/ 334 w 1059"/>
              <a:gd name="T3" fmla="*/ 0 h 1104"/>
              <a:gd name="T4" fmla="*/ 344 w 1059"/>
              <a:gd name="T5" fmla="*/ 91 h 1104"/>
              <a:gd name="T6" fmla="*/ 361 w 1059"/>
              <a:gd name="T7" fmla="*/ 180 h 1104"/>
              <a:gd name="T8" fmla="*/ 389 w 1059"/>
              <a:gd name="T9" fmla="*/ 266 h 1104"/>
              <a:gd name="T10" fmla="*/ 427 w 1059"/>
              <a:gd name="T11" fmla="*/ 345 h 1104"/>
              <a:gd name="T12" fmla="*/ 471 w 1059"/>
              <a:gd name="T13" fmla="*/ 419 h 1104"/>
              <a:gd name="T14" fmla="*/ 524 w 1059"/>
              <a:gd name="T15" fmla="*/ 489 h 1104"/>
              <a:gd name="T16" fmla="*/ 585 w 1059"/>
              <a:gd name="T17" fmla="*/ 552 h 1104"/>
              <a:gd name="T18" fmla="*/ 651 w 1059"/>
              <a:gd name="T19" fmla="*/ 609 h 1104"/>
              <a:gd name="T20" fmla="*/ 723 w 1059"/>
              <a:gd name="T21" fmla="*/ 658 h 1104"/>
              <a:gd name="T22" fmla="*/ 801 w 1059"/>
              <a:gd name="T23" fmla="*/ 700 h 1104"/>
              <a:gd name="T24" fmla="*/ 882 w 1059"/>
              <a:gd name="T25" fmla="*/ 732 h 1104"/>
              <a:gd name="T26" fmla="*/ 970 w 1059"/>
              <a:gd name="T27" fmla="*/ 755 h 1104"/>
              <a:gd name="T28" fmla="*/ 1059 w 1059"/>
              <a:gd name="T29" fmla="*/ 770 h 1104"/>
              <a:gd name="T30" fmla="*/ 1059 w 1059"/>
              <a:gd name="T31" fmla="*/ 1104 h 1104"/>
              <a:gd name="T32" fmla="*/ 943 w 1059"/>
              <a:gd name="T33" fmla="*/ 1091 h 1104"/>
              <a:gd name="T34" fmla="*/ 833 w 1059"/>
              <a:gd name="T35" fmla="*/ 1066 h 1104"/>
              <a:gd name="T36" fmla="*/ 727 w 1059"/>
              <a:gd name="T37" fmla="*/ 1030 h 1104"/>
              <a:gd name="T38" fmla="*/ 624 w 1059"/>
              <a:gd name="T39" fmla="*/ 985 h 1104"/>
              <a:gd name="T40" fmla="*/ 529 w 1059"/>
              <a:gd name="T41" fmla="*/ 930 h 1104"/>
              <a:gd name="T42" fmla="*/ 440 w 1059"/>
              <a:gd name="T43" fmla="*/ 867 h 1104"/>
              <a:gd name="T44" fmla="*/ 357 w 1059"/>
              <a:gd name="T45" fmla="*/ 795 h 1104"/>
              <a:gd name="T46" fmla="*/ 281 w 1059"/>
              <a:gd name="T47" fmla="*/ 717 h 1104"/>
              <a:gd name="T48" fmla="*/ 213 w 1059"/>
              <a:gd name="T49" fmla="*/ 632 h 1104"/>
              <a:gd name="T50" fmla="*/ 152 w 1059"/>
              <a:gd name="T51" fmla="*/ 539 h 1104"/>
              <a:gd name="T52" fmla="*/ 102 w 1059"/>
              <a:gd name="T53" fmla="*/ 440 h 1104"/>
              <a:gd name="T54" fmla="*/ 61 w 1059"/>
              <a:gd name="T55" fmla="*/ 336 h 1104"/>
              <a:gd name="T56" fmla="*/ 30 w 1059"/>
              <a:gd name="T57" fmla="*/ 228 h 1104"/>
              <a:gd name="T58" fmla="*/ 9 w 1059"/>
              <a:gd name="T59" fmla="*/ 116 h 1104"/>
              <a:gd name="T60" fmla="*/ 0 w 1059"/>
              <a:gd name="T6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9" h="1104">
                <a:moveTo>
                  <a:pt x="0" y="0"/>
                </a:moveTo>
                <a:lnTo>
                  <a:pt x="334" y="0"/>
                </a:lnTo>
                <a:lnTo>
                  <a:pt x="344" y="91"/>
                </a:lnTo>
                <a:lnTo>
                  <a:pt x="361" y="180"/>
                </a:lnTo>
                <a:lnTo>
                  <a:pt x="389" y="266"/>
                </a:lnTo>
                <a:lnTo>
                  <a:pt x="427" y="345"/>
                </a:lnTo>
                <a:lnTo>
                  <a:pt x="471" y="419"/>
                </a:lnTo>
                <a:lnTo>
                  <a:pt x="524" y="489"/>
                </a:lnTo>
                <a:lnTo>
                  <a:pt x="585" y="552"/>
                </a:lnTo>
                <a:lnTo>
                  <a:pt x="651" y="609"/>
                </a:lnTo>
                <a:lnTo>
                  <a:pt x="723" y="658"/>
                </a:lnTo>
                <a:lnTo>
                  <a:pt x="801" y="700"/>
                </a:lnTo>
                <a:lnTo>
                  <a:pt x="882" y="732"/>
                </a:lnTo>
                <a:lnTo>
                  <a:pt x="970" y="755"/>
                </a:lnTo>
                <a:lnTo>
                  <a:pt x="1059" y="770"/>
                </a:lnTo>
                <a:lnTo>
                  <a:pt x="1059" y="1104"/>
                </a:lnTo>
                <a:lnTo>
                  <a:pt x="943" y="1091"/>
                </a:lnTo>
                <a:lnTo>
                  <a:pt x="833" y="1066"/>
                </a:lnTo>
                <a:lnTo>
                  <a:pt x="727" y="1030"/>
                </a:lnTo>
                <a:lnTo>
                  <a:pt x="624" y="985"/>
                </a:lnTo>
                <a:lnTo>
                  <a:pt x="529" y="930"/>
                </a:lnTo>
                <a:lnTo>
                  <a:pt x="440" y="867"/>
                </a:lnTo>
                <a:lnTo>
                  <a:pt x="357" y="795"/>
                </a:lnTo>
                <a:lnTo>
                  <a:pt x="281" y="717"/>
                </a:lnTo>
                <a:lnTo>
                  <a:pt x="213" y="632"/>
                </a:lnTo>
                <a:lnTo>
                  <a:pt x="152" y="539"/>
                </a:lnTo>
                <a:lnTo>
                  <a:pt x="102" y="440"/>
                </a:lnTo>
                <a:lnTo>
                  <a:pt x="61" y="336"/>
                </a:lnTo>
                <a:lnTo>
                  <a:pt x="30" y="228"/>
                </a:lnTo>
                <a:lnTo>
                  <a:pt x="9" y="116"/>
                </a:lnTo>
                <a:lnTo>
                  <a:pt x="0" y="0"/>
                </a:lnTo>
                <a:close/>
              </a:path>
            </a:pathLst>
          </a:custGeom>
          <a:solidFill>
            <a:schemeClr val="accent6">
              <a:lumMod val="75000"/>
            </a:schemeClr>
          </a:solidFill>
          <a:ln w="0">
            <a:noFill/>
            <a:prstDash val="solid"/>
            <a:round/>
            <a:headEnd/>
            <a:tailEnd/>
          </a:ln>
        </p:spPr>
        <p:txBody>
          <a:bodyPr vert="horz" wrap="square" lIns="76200" tIns="38100" rIns="76200" bIns="38100" numCol="1" anchor="t" anchorCtr="0" compatLnSpc="1">
            <a:prstTxWarp prst="textNoShape">
              <a:avLst/>
            </a:prstTxWarp>
          </a:bodyPr>
          <a:lstStyle/>
          <a:p>
            <a:pPr defTabSz="761970"/>
            <a:endParaRPr lang="en-IN" sz="1500" dirty="0">
              <a:solidFill>
                <a:prstClr val="black"/>
              </a:solidFill>
              <a:latin typeface="Montserrat"/>
            </a:endParaRPr>
          </a:p>
        </p:txBody>
      </p:sp>
      <p:sp>
        <p:nvSpPr>
          <p:cNvPr id="16" name="Freeform 15"/>
          <p:cNvSpPr>
            <a:spLocks/>
          </p:cNvSpPr>
          <p:nvPr/>
        </p:nvSpPr>
        <p:spPr bwMode="auto">
          <a:xfrm>
            <a:off x="4383198" y="2276908"/>
            <a:ext cx="570159" cy="561788"/>
          </a:xfrm>
          <a:custGeom>
            <a:avLst/>
            <a:gdLst>
              <a:gd name="T0" fmla="*/ 1087 w 1089"/>
              <a:gd name="T1" fmla="*/ 0 h 1074"/>
              <a:gd name="T2" fmla="*/ 1089 w 1089"/>
              <a:gd name="T3" fmla="*/ 334 h 1074"/>
              <a:gd name="T4" fmla="*/ 998 w 1089"/>
              <a:gd name="T5" fmla="*/ 345 h 1074"/>
              <a:gd name="T6" fmla="*/ 909 w 1089"/>
              <a:gd name="T7" fmla="*/ 364 h 1074"/>
              <a:gd name="T8" fmla="*/ 825 w 1089"/>
              <a:gd name="T9" fmla="*/ 395 h 1074"/>
              <a:gd name="T10" fmla="*/ 748 w 1089"/>
              <a:gd name="T11" fmla="*/ 433 h 1074"/>
              <a:gd name="T12" fmla="*/ 672 w 1089"/>
              <a:gd name="T13" fmla="*/ 480 h 1074"/>
              <a:gd name="T14" fmla="*/ 603 w 1089"/>
              <a:gd name="T15" fmla="*/ 533 h 1074"/>
              <a:gd name="T16" fmla="*/ 543 w 1089"/>
              <a:gd name="T17" fmla="*/ 594 h 1074"/>
              <a:gd name="T18" fmla="*/ 488 w 1089"/>
              <a:gd name="T19" fmla="*/ 662 h 1074"/>
              <a:gd name="T20" fmla="*/ 438 w 1089"/>
              <a:gd name="T21" fmla="*/ 734 h 1074"/>
              <a:gd name="T22" fmla="*/ 398 w 1089"/>
              <a:gd name="T23" fmla="*/ 814 h 1074"/>
              <a:gd name="T24" fmla="*/ 368 w 1089"/>
              <a:gd name="T25" fmla="*/ 896 h 1074"/>
              <a:gd name="T26" fmla="*/ 345 w 1089"/>
              <a:gd name="T27" fmla="*/ 983 h 1074"/>
              <a:gd name="T28" fmla="*/ 334 w 1089"/>
              <a:gd name="T29" fmla="*/ 1074 h 1074"/>
              <a:gd name="T30" fmla="*/ 0 w 1089"/>
              <a:gd name="T31" fmla="*/ 1074 h 1074"/>
              <a:gd name="T32" fmla="*/ 11 w 1089"/>
              <a:gd name="T33" fmla="*/ 960 h 1074"/>
              <a:gd name="T34" fmla="*/ 34 w 1089"/>
              <a:gd name="T35" fmla="*/ 848 h 1074"/>
              <a:gd name="T36" fmla="*/ 68 w 1089"/>
              <a:gd name="T37" fmla="*/ 740 h 1074"/>
              <a:gd name="T38" fmla="*/ 112 w 1089"/>
              <a:gd name="T39" fmla="*/ 639 h 1074"/>
              <a:gd name="T40" fmla="*/ 165 w 1089"/>
              <a:gd name="T41" fmla="*/ 543 h 1074"/>
              <a:gd name="T42" fmla="*/ 228 w 1089"/>
              <a:gd name="T43" fmla="*/ 452 h 1074"/>
              <a:gd name="T44" fmla="*/ 298 w 1089"/>
              <a:gd name="T45" fmla="*/ 368 h 1074"/>
              <a:gd name="T46" fmla="*/ 376 w 1089"/>
              <a:gd name="T47" fmla="*/ 290 h 1074"/>
              <a:gd name="T48" fmla="*/ 461 w 1089"/>
              <a:gd name="T49" fmla="*/ 220 h 1074"/>
              <a:gd name="T50" fmla="*/ 552 w 1089"/>
              <a:gd name="T51" fmla="*/ 159 h 1074"/>
              <a:gd name="T52" fmla="*/ 651 w 1089"/>
              <a:gd name="T53" fmla="*/ 108 h 1074"/>
              <a:gd name="T54" fmla="*/ 753 w 1089"/>
              <a:gd name="T55" fmla="*/ 64 h 1074"/>
              <a:gd name="T56" fmla="*/ 860 w 1089"/>
              <a:gd name="T57" fmla="*/ 32 h 1074"/>
              <a:gd name="T58" fmla="*/ 972 w 1089"/>
              <a:gd name="T59" fmla="*/ 11 h 1074"/>
              <a:gd name="T60" fmla="*/ 1087 w 1089"/>
              <a:gd name="T61"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9" h="1074">
                <a:moveTo>
                  <a:pt x="1087" y="0"/>
                </a:moveTo>
                <a:lnTo>
                  <a:pt x="1089" y="334"/>
                </a:lnTo>
                <a:lnTo>
                  <a:pt x="998" y="345"/>
                </a:lnTo>
                <a:lnTo>
                  <a:pt x="909" y="364"/>
                </a:lnTo>
                <a:lnTo>
                  <a:pt x="825" y="395"/>
                </a:lnTo>
                <a:lnTo>
                  <a:pt x="748" y="433"/>
                </a:lnTo>
                <a:lnTo>
                  <a:pt x="672" y="480"/>
                </a:lnTo>
                <a:lnTo>
                  <a:pt x="603" y="533"/>
                </a:lnTo>
                <a:lnTo>
                  <a:pt x="543" y="594"/>
                </a:lnTo>
                <a:lnTo>
                  <a:pt x="488" y="662"/>
                </a:lnTo>
                <a:lnTo>
                  <a:pt x="438" y="734"/>
                </a:lnTo>
                <a:lnTo>
                  <a:pt x="398" y="814"/>
                </a:lnTo>
                <a:lnTo>
                  <a:pt x="368" y="896"/>
                </a:lnTo>
                <a:lnTo>
                  <a:pt x="345" y="983"/>
                </a:lnTo>
                <a:lnTo>
                  <a:pt x="334" y="1074"/>
                </a:lnTo>
                <a:lnTo>
                  <a:pt x="0" y="1074"/>
                </a:lnTo>
                <a:lnTo>
                  <a:pt x="11" y="960"/>
                </a:lnTo>
                <a:lnTo>
                  <a:pt x="34" y="848"/>
                </a:lnTo>
                <a:lnTo>
                  <a:pt x="68" y="740"/>
                </a:lnTo>
                <a:lnTo>
                  <a:pt x="112" y="639"/>
                </a:lnTo>
                <a:lnTo>
                  <a:pt x="165" y="543"/>
                </a:lnTo>
                <a:lnTo>
                  <a:pt x="228" y="452"/>
                </a:lnTo>
                <a:lnTo>
                  <a:pt x="298" y="368"/>
                </a:lnTo>
                <a:lnTo>
                  <a:pt x="376" y="290"/>
                </a:lnTo>
                <a:lnTo>
                  <a:pt x="461" y="220"/>
                </a:lnTo>
                <a:lnTo>
                  <a:pt x="552" y="159"/>
                </a:lnTo>
                <a:lnTo>
                  <a:pt x="651" y="108"/>
                </a:lnTo>
                <a:lnTo>
                  <a:pt x="753" y="64"/>
                </a:lnTo>
                <a:lnTo>
                  <a:pt x="860" y="32"/>
                </a:lnTo>
                <a:lnTo>
                  <a:pt x="972" y="11"/>
                </a:lnTo>
                <a:lnTo>
                  <a:pt x="1087" y="0"/>
                </a:lnTo>
                <a:close/>
              </a:path>
            </a:pathLst>
          </a:custGeom>
          <a:solidFill>
            <a:schemeClr val="accent1">
              <a:lumMod val="75000"/>
            </a:schemeClr>
          </a:solidFill>
          <a:ln w="0">
            <a:noFill/>
            <a:prstDash val="solid"/>
            <a:round/>
            <a:headEnd/>
            <a:tailEnd/>
          </a:ln>
        </p:spPr>
        <p:txBody>
          <a:bodyPr vert="horz" wrap="square" lIns="76200" tIns="38100" rIns="76200" bIns="38100" numCol="1" anchor="t" anchorCtr="0" compatLnSpc="1">
            <a:prstTxWarp prst="textNoShape">
              <a:avLst/>
            </a:prstTxWarp>
          </a:bodyPr>
          <a:lstStyle/>
          <a:p>
            <a:pPr defTabSz="761970"/>
            <a:endParaRPr lang="en-IN" sz="1500" dirty="0">
              <a:solidFill>
                <a:prstClr val="black"/>
              </a:solidFill>
              <a:latin typeface="Montserrat"/>
            </a:endParaRPr>
          </a:p>
        </p:txBody>
      </p:sp>
      <p:sp>
        <p:nvSpPr>
          <p:cNvPr id="17" name="Freeform 16"/>
          <p:cNvSpPr>
            <a:spLocks/>
          </p:cNvSpPr>
          <p:nvPr/>
        </p:nvSpPr>
        <p:spPr bwMode="auto">
          <a:xfrm>
            <a:off x="4992766" y="1285853"/>
            <a:ext cx="1521110" cy="1810795"/>
          </a:xfrm>
          <a:custGeom>
            <a:avLst/>
            <a:gdLst>
              <a:gd name="T0" fmla="*/ 158 w 2972"/>
              <a:gd name="T1" fmla="*/ 0 h 3537"/>
              <a:gd name="T2" fmla="*/ 348 w 2972"/>
              <a:gd name="T3" fmla="*/ 527 h 3537"/>
              <a:gd name="T4" fmla="*/ 668 w 2972"/>
              <a:gd name="T5" fmla="*/ 598 h 3537"/>
              <a:gd name="T6" fmla="*/ 976 w 2972"/>
              <a:gd name="T7" fmla="*/ 704 h 3537"/>
              <a:gd name="T8" fmla="*/ 1318 w 2972"/>
              <a:gd name="T9" fmla="*/ 497 h 3537"/>
              <a:gd name="T10" fmla="*/ 1923 w 2972"/>
              <a:gd name="T11" fmla="*/ 696 h 3537"/>
              <a:gd name="T12" fmla="*/ 1771 w 2972"/>
              <a:gd name="T13" fmla="*/ 1233 h 3537"/>
              <a:gd name="T14" fmla="*/ 1970 w 2972"/>
              <a:gd name="T15" fmla="*/ 1450 h 3537"/>
              <a:gd name="T16" fmla="*/ 2143 w 2972"/>
              <a:gd name="T17" fmla="*/ 1687 h 3537"/>
              <a:gd name="T18" fmla="*/ 2291 w 2972"/>
              <a:gd name="T19" fmla="*/ 1945 h 3537"/>
              <a:gd name="T20" fmla="*/ 2847 w 2972"/>
              <a:gd name="T21" fmla="*/ 1968 h 3537"/>
              <a:gd name="T22" fmla="*/ 2849 w 2972"/>
              <a:gd name="T23" fmla="*/ 2603 h 3537"/>
              <a:gd name="T24" fmla="*/ 2547 w 2972"/>
              <a:gd name="T25" fmla="*/ 2827 h 3537"/>
              <a:gd name="T26" fmla="*/ 2561 w 2972"/>
              <a:gd name="T27" fmla="*/ 3080 h 3537"/>
              <a:gd name="T28" fmla="*/ 1948 w 2972"/>
              <a:gd name="T29" fmla="*/ 3078 h 3537"/>
              <a:gd name="T30" fmla="*/ 2006 w 2972"/>
              <a:gd name="T31" fmla="*/ 3146 h 3537"/>
              <a:gd name="T32" fmla="*/ 2039 w 2972"/>
              <a:gd name="T33" fmla="*/ 3232 h 3537"/>
              <a:gd name="T34" fmla="*/ 2039 w 2972"/>
              <a:gd name="T35" fmla="*/ 3332 h 3537"/>
              <a:gd name="T36" fmla="*/ 1999 w 2972"/>
              <a:gd name="T37" fmla="*/ 3425 h 3537"/>
              <a:gd name="T38" fmla="*/ 1929 w 2972"/>
              <a:gd name="T39" fmla="*/ 3493 h 3537"/>
              <a:gd name="T40" fmla="*/ 1836 w 2972"/>
              <a:gd name="T41" fmla="*/ 3533 h 3537"/>
              <a:gd name="T42" fmla="*/ 1729 w 2972"/>
              <a:gd name="T43" fmla="*/ 3531 h 3537"/>
              <a:gd name="T44" fmla="*/ 1638 w 2972"/>
              <a:gd name="T45" fmla="*/ 3493 h 3537"/>
              <a:gd name="T46" fmla="*/ 1568 w 2972"/>
              <a:gd name="T47" fmla="*/ 3421 h 3537"/>
              <a:gd name="T48" fmla="*/ 1530 w 2972"/>
              <a:gd name="T49" fmla="*/ 3328 h 3537"/>
              <a:gd name="T50" fmla="*/ 1530 w 2972"/>
              <a:gd name="T51" fmla="*/ 3230 h 3537"/>
              <a:gd name="T52" fmla="*/ 1562 w 2972"/>
              <a:gd name="T53" fmla="*/ 3144 h 3537"/>
              <a:gd name="T54" fmla="*/ 1623 w 2972"/>
              <a:gd name="T55" fmla="*/ 3076 h 3537"/>
              <a:gd name="T56" fmla="*/ 1095 w 2972"/>
              <a:gd name="T57" fmla="*/ 3074 h 3537"/>
              <a:gd name="T58" fmla="*/ 1069 w 2972"/>
              <a:gd name="T59" fmla="*/ 2856 h 3537"/>
              <a:gd name="T60" fmla="*/ 1004 w 2972"/>
              <a:gd name="T61" fmla="*/ 2651 h 3537"/>
              <a:gd name="T62" fmla="*/ 902 w 2972"/>
              <a:gd name="T63" fmla="*/ 2465 h 3537"/>
              <a:gd name="T64" fmla="*/ 769 w 2972"/>
              <a:gd name="T65" fmla="*/ 2304 h 3537"/>
              <a:gd name="T66" fmla="*/ 610 w 2972"/>
              <a:gd name="T67" fmla="*/ 2167 h 3537"/>
              <a:gd name="T68" fmla="*/ 426 w 2972"/>
              <a:gd name="T69" fmla="*/ 2063 h 3537"/>
              <a:gd name="T70" fmla="*/ 222 w 2972"/>
              <a:gd name="T71" fmla="*/ 1994 h 3537"/>
              <a:gd name="T72" fmla="*/ 4 w 2972"/>
              <a:gd name="T73" fmla="*/ 1964 h 3537"/>
              <a:gd name="T74" fmla="*/ 55 w 2972"/>
              <a:gd name="T75" fmla="*/ 1605 h 3537"/>
              <a:gd name="T76" fmla="*/ 173 w 2972"/>
              <a:gd name="T77" fmla="*/ 1603 h 3537"/>
              <a:gd name="T78" fmla="*/ 285 w 2972"/>
              <a:gd name="T79" fmla="*/ 1562 h 3537"/>
              <a:gd name="T80" fmla="*/ 376 w 2972"/>
              <a:gd name="T81" fmla="*/ 1486 h 3537"/>
              <a:gd name="T82" fmla="*/ 437 w 2972"/>
              <a:gd name="T83" fmla="*/ 1381 h 3537"/>
              <a:gd name="T84" fmla="*/ 458 w 2972"/>
              <a:gd name="T85" fmla="*/ 1262 h 3537"/>
              <a:gd name="T86" fmla="*/ 437 w 2972"/>
              <a:gd name="T87" fmla="*/ 1140 h 3537"/>
              <a:gd name="T88" fmla="*/ 376 w 2972"/>
              <a:gd name="T89" fmla="*/ 1036 h 3537"/>
              <a:gd name="T90" fmla="*/ 285 w 2972"/>
              <a:gd name="T91" fmla="*/ 960 h 3537"/>
              <a:gd name="T92" fmla="*/ 173 w 2972"/>
              <a:gd name="T93" fmla="*/ 918 h 3537"/>
              <a:gd name="T94" fmla="*/ 55 w 2972"/>
              <a:gd name="T95" fmla="*/ 918 h 3537"/>
              <a:gd name="T96" fmla="*/ 0 w 2972"/>
              <a:gd name="T97" fmla="*/ 0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72" h="3537">
                <a:moveTo>
                  <a:pt x="0" y="0"/>
                </a:moveTo>
                <a:lnTo>
                  <a:pt x="158" y="0"/>
                </a:lnTo>
                <a:lnTo>
                  <a:pt x="348" y="190"/>
                </a:lnTo>
                <a:lnTo>
                  <a:pt x="348" y="527"/>
                </a:lnTo>
                <a:lnTo>
                  <a:pt x="511" y="558"/>
                </a:lnTo>
                <a:lnTo>
                  <a:pt x="668" y="598"/>
                </a:lnTo>
                <a:lnTo>
                  <a:pt x="824" y="647"/>
                </a:lnTo>
                <a:lnTo>
                  <a:pt x="976" y="704"/>
                </a:lnTo>
                <a:lnTo>
                  <a:pt x="1122" y="772"/>
                </a:lnTo>
                <a:lnTo>
                  <a:pt x="1318" y="497"/>
                </a:lnTo>
                <a:lnTo>
                  <a:pt x="1581" y="453"/>
                </a:lnTo>
                <a:lnTo>
                  <a:pt x="1923" y="696"/>
                </a:lnTo>
                <a:lnTo>
                  <a:pt x="1967" y="960"/>
                </a:lnTo>
                <a:lnTo>
                  <a:pt x="1771" y="1233"/>
                </a:lnTo>
                <a:lnTo>
                  <a:pt x="1874" y="1340"/>
                </a:lnTo>
                <a:lnTo>
                  <a:pt x="1970" y="1450"/>
                </a:lnTo>
                <a:lnTo>
                  <a:pt x="2060" y="1565"/>
                </a:lnTo>
                <a:lnTo>
                  <a:pt x="2143" y="1687"/>
                </a:lnTo>
                <a:lnTo>
                  <a:pt x="2221" y="1814"/>
                </a:lnTo>
                <a:lnTo>
                  <a:pt x="2291" y="1945"/>
                </a:lnTo>
                <a:lnTo>
                  <a:pt x="2610" y="1844"/>
                </a:lnTo>
                <a:lnTo>
                  <a:pt x="2847" y="1968"/>
                </a:lnTo>
                <a:lnTo>
                  <a:pt x="2972" y="2366"/>
                </a:lnTo>
                <a:lnTo>
                  <a:pt x="2849" y="2603"/>
                </a:lnTo>
                <a:lnTo>
                  <a:pt x="2532" y="2704"/>
                </a:lnTo>
                <a:lnTo>
                  <a:pt x="2547" y="2827"/>
                </a:lnTo>
                <a:lnTo>
                  <a:pt x="2557" y="2953"/>
                </a:lnTo>
                <a:lnTo>
                  <a:pt x="2561" y="3080"/>
                </a:lnTo>
                <a:lnTo>
                  <a:pt x="2067" y="3078"/>
                </a:lnTo>
                <a:lnTo>
                  <a:pt x="1948" y="3078"/>
                </a:lnTo>
                <a:lnTo>
                  <a:pt x="1980" y="3108"/>
                </a:lnTo>
                <a:lnTo>
                  <a:pt x="2006" y="3146"/>
                </a:lnTo>
                <a:lnTo>
                  <a:pt x="2027" y="3186"/>
                </a:lnTo>
                <a:lnTo>
                  <a:pt x="2039" y="3232"/>
                </a:lnTo>
                <a:lnTo>
                  <a:pt x="2042" y="3281"/>
                </a:lnTo>
                <a:lnTo>
                  <a:pt x="2039" y="3332"/>
                </a:lnTo>
                <a:lnTo>
                  <a:pt x="2022" y="3381"/>
                </a:lnTo>
                <a:lnTo>
                  <a:pt x="1999" y="3425"/>
                </a:lnTo>
                <a:lnTo>
                  <a:pt x="1967" y="3463"/>
                </a:lnTo>
                <a:lnTo>
                  <a:pt x="1929" y="3493"/>
                </a:lnTo>
                <a:lnTo>
                  <a:pt x="1883" y="3518"/>
                </a:lnTo>
                <a:lnTo>
                  <a:pt x="1836" y="3533"/>
                </a:lnTo>
                <a:lnTo>
                  <a:pt x="1782" y="3537"/>
                </a:lnTo>
                <a:lnTo>
                  <a:pt x="1729" y="3531"/>
                </a:lnTo>
                <a:lnTo>
                  <a:pt x="1682" y="3516"/>
                </a:lnTo>
                <a:lnTo>
                  <a:pt x="1638" y="3493"/>
                </a:lnTo>
                <a:lnTo>
                  <a:pt x="1600" y="3461"/>
                </a:lnTo>
                <a:lnTo>
                  <a:pt x="1568" y="3421"/>
                </a:lnTo>
                <a:lnTo>
                  <a:pt x="1545" y="3378"/>
                </a:lnTo>
                <a:lnTo>
                  <a:pt x="1530" y="3328"/>
                </a:lnTo>
                <a:lnTo>
                  <a:pt x="1524" y="3277"/>
                </a:lnTo>
                <a:lnTo>
                  <a:pt x="1530" y="3230"/>
                </a:lnTo>
                <a:lnTo>
                  <a:pt x="1541" y="3184"/>
                </a:lnTo>
                <a:lnTo>
                  <a:pt x="1562" y="3144"/>
                </a:lnTo>
                <a:lnTo>
                  <a:pt x="1589" y="3106"/>
                </a:lnTo>
                <a:lnTo>
                  <a:pt x="1623" y="3076"/>
                </a:lnTo>
                <a:lnTo>
                  <a:pt x="1502" y="3076"/>
                </a:lnTo>
                <a:lnTo>
                  <a:pt x="1095" y="3074"/>
                </a:lnTo>
                <a:lnTo>
                  <a:pt x="1088" y="2962"/>
                </a:lnTo>
                <a:lnTo>
                  <a:pt x="1069" y="2856"/>
                </a:lnTo>
                <a:lnTo>
                  <a:pt x="1042" y="2751"/>
                </a:lnTo>
                <a:lnTo>
                  <a:pt x="1004" y="2651"/>
                </a:lnTo>
                <a:lnTo>
                  <a:pt x="957" y="2556"/>
                </a:lnTo>
                <a:lnTo>
                  <a:pt x="902" y="2465"/>
                </a:lnTo>
                <a:lnTo>
                  <a:pt x="839" y="2381"/>
                </a:lnTo>
                <a:lnTo>
                  <a:pt x="769" y="2304"/>
                </a:lnTo>
                <a:lnTo>
                  <a:pt x="693" y="2232"/>
                </a:lnTo>
                <a:lnTo>
                  <a:pt x="610" y="2167"/>
                </a:lnTo>
                <a:lnTo>
                  <a:pt x="520" y="2112"/>
                </a:lnTo>
                <a:lnTo>
                  <a:pt x="426" y="2063"/>
                </a:lnTo>
                <a:lnTo>
                  <a:pt x="327" y="2025"/>
                </a:lnTo>
                <a:lnTo>
                  <a:pt x="222" y="1994"/>
                </a:lnTo>
                <a:lnTo>
                  <a:pt x="116" y="1973"/>
                </a:lnTo>
                <a:lnTo>
                  <a:pt x="4" y="1964"/>
                </a:lnTo>
                <a:lnTo>
                  <a:pt x="4" y="1592"/>
                </a:lnTo>
                <a:lnTo>
                  <a:pt x="55" y="1605"/>
                </a:lnTo>
                <a:lnTo>
                  <a:pt x="111" y="1609"/>
                </a:lnTo>
                <a:lnTo>
                  <a:pt x="173" y="1603"/>
                </a:lnTo>
                <a:lnTo>
                  <a:pt x="232" y="1586"/>
                </a:lnTo>
                <a:lnTo>
                  <a:pt x="285" y="1562"/>
                </a:lnTo>
                <a:lnTo>
                  <a:pt x="334" y="1528"/>
                </a:lnTo>
                <a:lnTo>
                  <a:pt x="376" y="1486"/>
                </a:lnTo>
                <a:lnTo>
                  <a:pt x="410" y="1436"/>
                </a:lnTo>
                <a:lnTo>
                  <a:pt x="437" y="1381"/>
                </a:lnTo>
                <a:lnTo>
                  <a:pt x="452" y="1323"/>
                </a:lnTo>
                <a:lnTo>
                  <a:pt x="458" y="1262"/>
                </a:lnTo>
                <a:lnTo>
                  <a:pt x="452" y="1199"/>
                </a:lnTo>
                <a:lnTo>
                  <a:pt x="437" y="1140"/>
                </a:lnTo>
                <a:lnTo>
                  <a:pt x="410" y="1085"/>
                </a:lnTo>
                <a:lnTo>
                  <a:pt x="376" y="1036"/>
                </a:lnTo>
                <a:lnTo>
                  <a:pt x="334" y="994"/>
                </a:lnTo>
                <a:lnTo>
                  <a:pt x="285" y="960"/>
                </a:lnTo>
                <a:lnTo>
                  <a:pt x="232" y="935"/>
                </a:lnTo>
                <a:lnTo>
                  <a:pt x="173" y="918"/>
                </a:lnTo>
                <a:lnTo>
                  <a:pt x="111" y="913"/>
                </a:lnTo>
                <a:lnTo>
                  <a:pt x="55" y="918"/>
                </a:lnTo>
                <a:lnTo>
                  <a:pt x="2" y="930"/>
                </a:lnTo>
                <a:lnTo>
                  <a:pt x="0" y="0"/>
                </a:lnTo>
                <a:close/>
              </a:path>
            </a:pathLst>
          </a:custGeom>
          <a:gradFill flip="none" rotWithShape="1">
            <a:gsLst>
              <a:gs pos="15000">
                <a:schemeClr val="accent3">
                  <a:lumMod val="20000"/>
                  <a:lumOff val="80000"/>
                </a:schemeClr>
              </a:gs>
              <a:gs pos="95614">
                <a:schemeClr val="accent3">
                  <a:lumMod val="60000"/>
                  <a:lumOff val="40000"/>
                </a:schemeClr>
              </a:gs>
              <a:gs pos="65000">
                <a:schemeClr val="accent3">
                  <a:lumMod val="40000"/>
                  <a:lumOff val="60000"/>
                </a:schemeClr>
              </a:gs>
            </a:gsLst>
            <a:path path="circle">
              <a:fillToRect r="100000" b="100000"/>
            </a:path>
            <a:tileRect l="-100000" t="-100000"/>
          </a:gradFill>
          <a:ln w="0">
            <a:noFill/>
            <a:prstDash val="solid"/>
            <a:round/>
            <a:headEnd/>
            <a:tailEnd/>
          </a:ln>
        </p:spPr>
        <p:txBody>
          <a:bodyPr vert="horz" wrap="square" lIns="76200" tIns="38100" rIns="76200" bIns="38100" numCol="1" anchor="t" anchorCtr="0" compatLnSpc="1">
            <a:prstTxWarp prst="textNoShape">
              <a:avLst/>
            </a:prstTxWarp>
          </a:bodyPr>
          <a:lstStyle/>
          <a:p>
            <a:pPr defTabSz="761970"/>
            <a:endParaRPr lang="en-IN" sz="1500" dirty="0">
              <a:solidFill>
                <a:prstClr val="black"/>
              </a:solidFill>
              <a:latin typeface="Montserrat"/>
            </a:endParaRPr>
          </a:p>
        </p:txBody>
      </p:sp>
      <p:sp>
        <p:nvSpPr>
          <p:cNvPr id="18" name="Freeform 17"/>
          <p:cNvSpPr>
            <a:spLocks noEditPoints="1"/>
          </p:cNvSpPr>
          <p:nvPr/>
        </p:nvSpPr>
        <p:spPr bwMode="auto">
          <a:xfrm>
            <a:off x="4983041" y="1267521"/>
            <a:ext cx="1541583" cy="1830244"/>
          </a:xfrm>
          <a:custGeom>
            <a:avLst/>
            <a:gdLst>
              <a:gd name="T0" fmla="*/ 130 w 3012"/>
              <a:gd name="T1" fmla="*/ 913 h 3575"/>
              <a:gd name="T2" fmla="*/ 365 w 3012"/>
              <a:gd name="T3" fmla="*/ 1000 h 3575"/>
              <a:gd name="T4" fmla="*/ 490 w 3012"/>
              <a:gd name="T5" fmla="*/ 1214 h 3575"/>
              <a:gd name="T6" fmla="*/ 446 w 3012"/>
              <a:gd name="T7" fmla="*/ 1465 h 3575"/>
              <a:gd name="T8" fmla="*/ 257 w 3012"/>
              <a:gd name="T9" fmla="*/ 1624 h 3575"/>
              <a:gd name="T10" fmla="*/ 42 w 3012"/>
              <a:gd name="T11" fmla="*/ 1636 h 3575"/>
              <a:gd name="T12" fmla="*/ 382 w 3012"/>
              <a:gd name="T13" fmla="*/ 2036 h 3575"/>
              <a:gd name="T14" fmla="*/ 761 w 3012"/>
              <a:gd name="T15" fmla="*/ 2271 h 3575"/>
              <a:gd name="T16" fmla="*/ 1025 w 3012"/>
              <a:gd name="T17" fmla="*/ 2630 h 3575"/>
              <a:gd name="T18" fmla="*/ 1133 w 3012"/>
              <a:gd name="T19" fmla="*/ 3074 h 3575"/>
              <a:gd name="T20" fmla="*/ 1597 w 3012"/>
              <a:gd name="T21" fmla="*/ 3175 h 3575"/>
              <a:gd name="T22" fmla="*/ 1566 w 3012"/>
              <a:gd name="T23" fmla="*/ 3344 h 3575"/>
              <a:gd name="T24" fmla="*/ 1669 w 3012"/>
              <a:gd name="T25" fmla="*/ 3497 h 3575"/>
              <a:gd name="T26" fmla="*/ 1803 w 3012"/>
              <a:gd name="T27" fmla="*/ 3537 h 3575"/>
              <a:gd name="T28" fmla="*/ 1972 w 3012"/>
              <a:gd name="T29" fmla="*/ 3469 h 3575"/>
              <a:gd name="T30" fmla="*/ 2043 w 3012"/>
              <a:gd name="T31" fmla="*/ 3298 h 3575"/>
              <a:gd name="T32" fmla="*/ 1986 w 3012"/>
              <a:gd name="T33" fmla="*/ 3140 h 3575"/>
              <a:gd name="T34" fmla="*/ 2557 w 3012"/>
              <a:gd name="T35" fmla="*/ 2960 h 3575"/>
              <a:gd name="T36" fmla="*/ 2855 w 3012"/>
              <a:gd name="T37" fmla="*/ 2607 h 3575"/>
              <a:gd name="T38" fmla="*/ 2301 w 3012"/>
              <a:gd name="T39" fmla="*/ 1987 h 3575"/>
              <a:gd name="T40" fmla="*/ 2065 w 3012"/>
              <a:gd name="T41" fmla="*/ 1598 h 3575"/>
              <a:gd name="T42" fmla="*/ 1765 w 3012"/>
              <a:gd name="T43" fmla="*/ 1254 h 3575"/>
              <a:gd name="T44" fmla="*/ 1348 w 3012"/>
              <a:gd name="T45" fmla="*/ 533 h 3575"/>
              <a:gd name="T46" fmla="*/ 834 w 3012"/>
              <a:gd name="T47" fmla="*/ 681 h 3575"/>
              <a:gd name="T48" fmla="*/ 348 w 3012"/>
              <a:gd name="T49" fmla="*/ 564 h 3575"/>
              <a:gd name="T50" fmla="*/ 0 w 3012"/>
              <a:gd name="T51" fmla="*/ 0 h 3575"/>
              <a:gd name="T52" fmla="*/ 541 w 3012"/>
              <a:gd name="T53" fmla="*/ 560 h 3575"/>
              <a:gd name="T54" fmla="*/ 1133 w 3012"/>
              <a:gd name="T55" fmla="*/ 767 h 3575"/>
              <a:gd name="T56" fmla="*/ 2005 w 3012"/>
              <a:gd name="T57" fmla="*/ 985 h 3575"/>
              <a:gd name="T58" fmla="*/ 2096 w 3012"/>
              <a:gd name="T59" fmla="*/ 1575 h 3575"/>
              <a:gd name="T60" fmla="*/ 2631 w 3012"/>
              <a:gd name="T61" fmla="*/ 1843 h 3575"/>
              <a:gd name="T62" fmla="*/ 2572 w 3012"/>
              <a:gd name="T63" fmla="*/ 2736 h 3575"/>
              <a:gd name="T64" fmla="*/ 2599 w 3012"/>
              <a:gd name="T65" fmla="*/ 3118 h 3575"/>
              <a:gd name="T66" fmla="*/ 2077 w 3012"/>
              <a:gd name="T67" fmla="*/ 3249 h 3575"/>
              <a:gd name="T68" fmla="*/ 2050 w 3012"/>
              <a:gd name="T69" fmla="*/ 3425 h 3575"/>
              <a:gd name="T70" fmla="*/ 1910 w 3012"/>
              <a:gd name="T71" fmla="*/ 3554 h 3575"/>
              <a:gd name="T72" fmla="*/ 1758 w 3012"/>
              <a:gd name="T73" fmla="*/ 3571 h 3575"/>
              <a:gd name="T74" fmla="*/ 1604 w 3012"/>
              <a:gd name="T75" fmla="*/ 3493 h 3575"/>
              <a:gd name="T76" fmla="*/ 1528 w 3012"/>
              <a:gd name="T77" fmla="*/ 3340 h 3575"/>
              <a:gd name="T78" fmla="*/ 1564 w 3012"/>
              <a:gd name="T79" fmla="*/ 3154 h 3575"/>
              <a:gd name="T80" fmla="*/ 1088 w 3012"/>
              <a:gd name="T81" fmla="*/ 2985 h 3575"/>
              <a:gd name="T82" fmla="*/ 959 w 3012"/>
              <a:gd name="T83" fmla="*/ 2584 h 3575"/>
              <a:gd name="T84" fmla="*/ 699 w 3012"/>
              <a:gd name="T85" fmla="*/ 2266 h 3575"/>
              <a:gd name="T86" fmla="*/ 338 w 3012"/>
              <a:gd name="T87" fmla="*/ 2061 h 3575"/>
              <a:gd name="T88" fmla="*/ 4 w 3012"/>
              <a:gd name="T89" fmla="*/ 2002 h 3575"/>
              <a:gd name="T90" fmla="*/ 130 w 3012"/>
              <a:gd name="T91" fmla="*/ 1609 h 3575"/>
              <a:gd name="T92" fmla="*/ 340 w 3012"/>
              <a:gd name="T93" fmla="*/ 1531 h 3575"/>
              <a:gd name="T94" fmla="*/ 452 w 3012"/>
              <a:gd name="T95" fmla="*/ 1340 h 3575"/>
              <a:gd name="T96" fmla="*/ 412 w 3012"/>
              <a:gd name="T97" fmla="*/ 1114 h 3575"/>
              <a:gd name="T98" fmla="*/ 243 w 3012"/>
              <a:gd name="T99" fmla="*/ 972 h 3575"/>
              <a:gd name="T100" fmla="*/ 27 w 3012"/>
              <a:gd name="T101" fmla="*/ 968 h 3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12" h="3575">
                <a:moveTo>
                  <a:pt x="38" y="38"/>
                </a:moveTo>
                <a:lnTo>
                  <a:pt x="40" y="924"/>
                </a:lnTo>
                <a:lnTo>
                  <a:pt x="84" y="917"/>
                </a:lnTo>
                <a:lnTo>
                  <a:pt x="130" y="913"/>
                </a:lnTo>
                <a:lnTo>
                  <a:pt x="194" y="918"/>
                </a:lnTo>
                <a:lnTo>
                  <a:pt x="257" y="935"/>
                </a:lnTo>
                <a:lnTo>
                  <a:pt x="314" y="964"/>
                </a:lnTo>
                <a:lnTo>
                  <a:pt x="365" y="1000"/>
                </a:lnTo>
                <a:lnTo>
                  <a:pt x="410" y="1044"/>
                </a:lnTo>
                <a:lnTo>
                  <a:pt x="446" y="1095"/>
                </a:lnTo>
                <a:lnTo>
                  <a:pt x="473" y="1152"/>
                </a:lnTo>
                <a:lnTo>
                  <a:pt x="490" y="1214"/>
                </a:lnTo>
                <a:lnTo>
                  <a:pt x="496" y="1281"/>
                </a:lnTo>
                <a:lnTo>
                  <a:pt x="490" y="1345"/>
                </a:lnTo>
                <a:lnTo>
                  <a:pt x="473" y="1408"/>
                </a:lnTo>
                <a:lnTo>
                  <a:pt x="446" y="1465"/>
                </a:lnTo>
                <a:lnTo>
                  <a:pt x="410" y="1516"/>
                </a:lnTo>
                <a:lnTo>
                  <a:pt x="365" y="1560"/>
                </a:lnTo>
                <a:lnTo>
                  <a:pt x="314" y="1596"/>
                </a:lnTo>
                <a:lnTo>
                  <a:pt x="257" y="1624"/>
                </a:lnTo>
                <a:lnTo>
                  <a:pt x="194" y="1641"/>
                </a:lnTo>
                <a:lnTo>
                  <a:pt x="130" y="1647"/>
                </a:lnTo>
                <a:lnTo>
                  <a:pt x="86" y="1643"/>
                </a:lnTo>
                <a:lnTo>
                  <a:pt x="42" y="1636"/>
                </a:lnTo>
                <a:lnTo>
                  <a:pt x="42" y="1966"/>
                </a:lnTo>
                <a:lnTo>
                  <a:pt x="160" y="1977"/>
                </a:lnTo>
                <a:lnTo>
                  <a:pt x="272" y="2002"/>
                </a:lnTo>
                <a:lnTo>
                  <a:pt x="382" y="2036"/>
                </a:lnTo>
                <a:lnTo>
                  <a:pt x="486" y="2082"/>
                </a:lnTo>
                <a:lnTo>
                  <a:pt x="583" y="2135"/>
                </a:lnTo>
                <a:lnTo>
                  <a:pt x="676" y="2199"/>
                </a:lnTo>
                <a:lnTo>
                  <a:pt x="761" y="2271"/>
                </a:lnTo>
                <a:lnTo>
                  <a:pt x="839" y="2349"/>
                </a:lnTo>
                <a:lnTo>
                  <a:pt x="910" y="2436"/>
                </a:lnTo>
                <a:lnTo>
                  <a:pt x="972" y="2529"/>
                </a:lnTo>
                <a:lnTo>
                  <a:pt x="1025" y="2630"/>
                </a:lnTo>
                <a:lnTo>
                  <a:pt x="1069" y="2734"/>
                </a:lnTo>
                <a:lnTo>
                  <a:pt x="1101" y="2843"/>
                </a:lnTo>
                <a:lnTo>
                  <a:pt x="1122" y="2956"/>
                </a:lnTo>
                <a:lnTo>
                  <a:pt x="1133" y="3074"/>
                </a:lnTo>
                <a:lnTo>
                  <a:pt x="1695" y="3076"/>
                </a:lnTo>
                <a:lnTo>
                  <a:pt x="1653" y="3110"/>
                </a:lnTo>
                <a:lnTo>
                  <a:pt x="1621" y="3140"/>
                </a:lnTo>
                <a:lnTo>
                  <a:pt x="1597" y="3175"/>
                </a:lnTo>
                <a:lnTo>
                  <a:pt x="1578" y="3213"/>
                </a:lnTo>
                <a:lnTo>
                  <a:pt x="1566" y="3252"/>
                </a:lnTo>
                <a:lnTo>
                  <a:pt x="1562" y="3296"/>
                </a:lnTo>
                <a:lnTo>
                  <a:pt x="1566" y="3344"/>
                </a:lnTo>
                <a:lnTo>
                  <a:pt x="1579" y="3389"/>
                </a:lnTo>
                <a:lnTo>
                  <a:pt x="1602" y="3429"/>
                </a:lnTo>
                <a:lnTo>
                  <a:pt x="1633" y="3467"/>
                </a:lnTo>
                <a:lnTo>
                  <a:pt x="1669" y="3497"/>
                </a:lnTo>
                <a:lnTo>
                  <a:pt x="1710" y="3520"/>
                </a:lnTo>
                <a:lnTo>
                  <a:pt x="1754" y="3533"/>
                </a:lnTo>
                <a:lnTo>
                  <a:pt x="1801" y="3537"/>
                </a:lnTo>
                <a:lnTo>
                  <a:pt x="1803" y="3537"/>
                </a:lnTo>
                <a:lnTo>
                  <a:pt x="1851" y="3533"/>
                </a:lnTo>
                <a:lnTo>
                  <a:pt x="1894" y="3520"/>
                </a:lnTo>
                <a:lnTo>
                  <a:pt x="1936" y="3497"/>
                </a:lnTo>
                <a:lnTo>
                  <a:pt x="1972" y="3469"/>
                </a:lnTo>
                <a:lnTo>
                  <a:pt x="2003" y="3433"/>
                </a:lnTo>
                <a:lnTo>
                  <a:pt x="2025" y="3391"/>
                </a:lnTo>
                <a:lnTo>
                  <a:pt x="2039" y="3345"/>
                </a:lnTo>
                <a:lnTo>
                  <a:pt x="2043" y="3298"/>
                </a:lnTo>
                <a:lnTo>
                  <a:pt x="2041" y="3256"/>
                </a:lnTo>
                <a:lnTo>
                  <a:pt x="2029" y="3214"/>
                </a:lnTo>
                <a:lnTo>
                  <a:pt x="2010" y="3177"/>
                </a:lnTo>
                <a:lnTo>
                  <a:pt x="1986" y="3140"/>
                </a:lnTo>
                <a:lnTo>
                  <a:pt x="1953" y="3110"/>
                </a:lnTo>
                <a:lnTo>
                  <a:pt x="1912" y="3076"/>
                </a:lnTo>
                <a:lnTo>
                  <a:pt x="2561" y="3080"/>
                </a:lnTo>
                <a:lnTo>
                  <a:pt x="2557" y="2960"/>
                </a:lnTo>
                <a:lnTo>
                  <a:pt x="2547" y="2843"/>
                </a:lnTo>
                <a:lnTo>
                  <a:pt x="2532" y="2725"/>
                </a:lnTo>
                <a:lnTo>
                  <a:pt x="2528" y="2710"/>
                </a:lnTo>
                <a:lnTo>
                  <a:pt x="2855" y="2607"/>
                </a:lnTo>
                <a:lnTo>
                  <a:pt x="2972" y="2383"/>
                </a:lnTo>
                <a:lnTo>
                  <a:pt x="2851" y="2000"/>
                </a:lnTo>
                <a:lnTo>
                  <a:pt x="2627" y="1882"/>
                </a:lnTo>
                <a:lnTo>
                  <a:pt x="2301" y="1987"/>
                </a:lnTo>
                <a:lnTo>
                  <a:pt x="2293" y="1972"/>
                </a:lnTo>
                <a:lnTo>
                  <a:pt x="2223" y="1843"/>
                </a:lnTo>
                <a:lnTo>
                  <a:pt x="2147" y="1717"/>
                </a:lnTo>
                <a:lnTo>
                  <a:pt x="2065" y="1598"/>
                </a:lnTo>
                <a:lnTo>
                  <a:pt x="1976" y="1482"/>
                </a:lnTo>
                <a:lnTo>
                  <a:pt x="1879" y="1372"/>
                </a:lnTo>
                <a:lnTo>
                  <a:pt x="1777" y="1266"/>
                </a:lnTo>
                <a:lnTo>
                  <a:pt x="1765" y="1254"/>
                </a:lnTo>
                <a:lnTo>
                  <a:pt x="1965" y="975"/>
                </a:lnTo>
                <a:lnTo>
                  <a:pt x="1923" y="725"/>
                </a:lnTo>
                <a:lnTo>
                  <a:pt x="1597" y="491"/>
                </a:lnTo>
                <a:lnTo>
                  <a:pt x="1348" y="533"/>
                </a:lnTo>
                <a:lnTo>
                  <a:pt x="1147" y="816"/>
                </a:lnTo>
                <a:lnTo>
                  <a:pt x="1132" y="808"/>
                </a:lnTo>
                <a:lnTo>
                  <a:pt x="985" y="740"/>
                </a:lnTo>
                <a:lnTo>
                  <a:pt x="834" y="681"/>
                </a:lnTo>
                <a:lnTo>
                  <a:pt x="680" y="634"/>
                </a:lnTo>
                <a:lnTo>
                  <a:pt x="522" y="594"/>
                </a:lnTo>
                <a:lnTo>
                  <a:pt x="363" y="565"/>
                </a:lnTo>
                <a:lnTo>
                  <a:pt x="348" y="564"/>
                </a:lnTo>
                <a:lnTo>
                  <a:pt x="348" y="216"/>
                </a:lnTo>
                <a:lnTo>
                  <a:pt x="169" y="38"/>
                </a:lnTo>
                <a:lnTo>
                  <a:pt x="38" y="38"/>
                </a:lnTo>
                <a:close/>
                <a:moveTo>
                  <a:pt x="0" y="0"/>
                </a:moveTo>
                <a:lnTo>
                  <a:pt x="185" y="0"/>
                </a:lnTo>
                <a:lnTo>
                  <a:pt x="386" y="199"/>
                </a:lnTo>
                <a:lnTo>
                  <a:pt x="386" y="529"/>
                </a:lnTo>
                <a:lnTo>
                  <a:pt x="541" y="560"/>
                </a:lnTo>
                <a:lnTo>
                  <a:pt x="693" y="598"/>
                </a:lnTo>
                <a:lnTo>
                  <a:pt x="843" y="645"/>
                </a:lnTo>
                <a:lnTo>
                  <a:pt x="991" y="702"/>
                </a:lnTo>
                <a:lnTo>
                  <a:pt x="1133" y="767"/>
                </a:lnTo>
                <a:lnTo>
                  <a:pt x="1325" y="499"/>
                </a:lnTo>
                <a:lnTo>
                  <a:pt x="1606" y="452"/>
                </a:lnTo>
                <a:lnTo>
                  <a:pt x="1959" y="704"/>
                </a:lnTo>
                <a:lnTo>
                  <a:pt x="2005" y="985"/>
                </a:lnTo>
                <a:lnTo>
                  <a:pt x="1815" y="1250"/>
                </a:lnTo>
                <a:lnTo>
                  <a:pt x="1915" y="1353"/>
                </a:lnTo>
                <a:lnTo>
                  <a:pt x="2008" y="1461"/>
                </a:lnTo>
                <a:lnTo>
                  <a:pt x="2096" y="1575"/>
                </a:lnTo>
                <a:lnTo>
                  <a:pt x="2177" y="1693"/>
                </a:lnTo>
                <a:lnTo>
                  <a:pt x="2251" y="1814"/>
                </a:lnTo>
                <a:lnTo>
                  <a:pt x="2320" y="1939"/>
                </a:lnTo>
                <a:lnTo>
                  <a:pt x="2631" y="1843"/>
                </a:lnTo>
                <a:lnTo>
                  <a:pt x="2883" y="1973"/>
                </a:lnTo>
                <a:lnTo>
                  <a:pt x="3012" y="2387"/>
                </a:lnTo>
                <a:lnTo>
                  <a:pt x="2881" y="2638"/>
                </a:lnTo>
                <a:lnTo>
                  <a:pt x="2572" y="2736"/>
                </a:lnTo>
                <a:lnTo>
                  <a:pt x="2585" y="2856"/>
                </a:lnTo>
                <a:lnTo>
                  <a:pt x="2595" y="2975"/>
                </a:lnTo>
                <a:lnTo>
                  <a:pt x="2599" y="3099"/>
                </a:lnTo>
                <a:lnTo>
                  <a:pt x="2599" y="3118"/>
                </a:lnTo>
                <a:lnTo>
                  <a:pt x="2014" y="3116"/>
                </a:lnTo>
                <a:lnTo>
                  <a:pt x="2043" y="3156"/>
                </a:lnTo>
                <a:lnTo>
                  <a:pt x="2063" y="3201"/>
                </a:lnTo>
                <a:lnTo>
                  <a:pt x="2077" y="3249"/>
                </a:lnTo>
                <a:lnTo>
                  <a:pt x="2080" y="3300"/>
                </a:lnTo>
                <a:lnTo>
                  <a:pt x="2079" y="3344"/>
                </a:lnTo>
                <a:lnTo>
                  <a:pt x="2067" y="3385"/>
                </a:lnTo>
                <a:lnTo>
                  <a:pt x="2050" y="3425"/>
                </a:lnTo>
                <a:lnTo>
                  <a:pt x="2027" y="3461"/>
                </a:lnTo>
                <a:lnTo>
                  <a:pt x="1999" y="3495"/>
                </a:lnTo>
                <a:lnTo>
                  <a:pt x="1957" y="3529"/>
                </a:lnTo>
                <a:lnTo>
                  <a:pt x="1910" y="3554"/>
                </a:lnTo>
                <a:lnTo>
                  <a:pt x="1857" y="3571"/>
                </a:lnTo>
                <a:lnTo>
                  <a:pt x="1803" y="3575"/>
                </a:lnTo>
                <a:lnTo>
                  <a:pt x="1801" y="3575"/>
                </a:lnTo>
                <a:lnTo>
                  <a:pt x="1758" y="3571"/>
                </a:lnTo>
                <a:lnTo>
                  <a:pt x="1716" y="3562"/>
                </a:lnTo>
                <a:lnTo>
                  <a:pt x="1674" y="3545"/>
                </a:lnTo>
                <a:lnTo>
                  <a:pt x="1638" y="3522"/>
                </a:lnTo>
                <a:lnTo>
                  <a:pt x="1604" y="3493"/>
                </a:lnTo>
                <a:lnTo>
                  <a:pt x="1576" y="3459"/>
                </a:lnTo>
                <a:lnTo>
                  <a:pt x="1555" y="3421"/>
                </a:lnTo>
                <a:lnTo>
                  <a:pt x="1538" y="3381"/>
                </a:lnTo>
                <a:lnTo>
                  <a:pt x="1528" y="3340"/>
                </a:lnTo>
                <a:lnTo>
                  <a:pt x="1524" y="3296"/>
                </a:lnTo>
                <a:lnTo>
                  <a:pt x="1530" y="3245"/>
                </a:lnTo>
                <a:lnTo>
                  <a:pt x="1543" y="3197"/>
                </a:lnTo>
                <a:lnTo>
                  <a:pt x="1564" y="3154"/>
                </a:lnTo>
                <a:lnTo>
                  <a:pt x="1595" y="3114"/>
                </a:lnTo>
                <a:lnTo>
                  <a:pt x="1097" y="3110"/>
                </a:lnTo>
                <a:lnTo>
                  <a:pt x="1096" y="3093"/>
                </a:lnTo>
                <a:lnTo>
                  <a:pt x="1088" y="2985"/>
                </a:lnTo>
                <a:lnTo>
                  <a:pt x="1071" y="2879"/>
                </a:lnTo>
                <a:lnTo>
                  <a:pt x="1042" y="2776"/>
                </a:lnTo>
                <a:lnTo>
                  <a:pt x="1004" y="2677"/>
                </a:lnTo>
                <a:lnTo>
                  <a:pt x="959" y="2584"/>
                </a:lnTo>
                <a:lnTo>
                  <a:pt x="906" y="2495"/>
                </a:lnTo>
                <a:lnTo>
                  <a:pt x="843" y="2414"/>
                </a:lnTo>
                <a:lnTo>
                  <a:pt x="775" y="2336"/>
                </a:lnTo>
                <a:lnTo>
                  <a:pt x="699" y="2266"/>
                </a:lnTo>
                <a:lnTo>
                  <a:pt x="617" y="2203"/>
                </a:lnTo>
                <a:lnTo>
                  <a:pt x="530" y="2148"/>
                </a:lnTo>
                <a:lnTo>
                  <a:pt x="437" y="2101"/>
                </a:lnTo>
                <a:lnTo>
                  <a:pt x="338" y="2061"/>
                </a:lnTo>
                <a:lnTo>
                  <a:pt x="238" y="2032"/>
                </a:lnTo>
                <a:lnTo>
                  <a:pt x="131" y="2011"/>
                </a:lnTo>
                <a:lnTo>
                  <a:pt x="23" y="2002"/>
                </a:lnTo>
                <a:lnTo>
                  <a:pt x="4" y="2002"/>
                </a:lnTo>
                <a:lnTo>
                  <a:pt x="4" y="1584"/>
                </a:lnTo>
                <a:lnTo>
                  <a:pt x="29" y="1594"/>
                </a:lnTo>
                <a:lnTo>
                  <a:pt x="78" y="1605"/>
                </a:lnTo>
                <a:lnTo>
                  <a:pt x="130" y="1609"/>
                </a:lnTo>
                <a:lnTo>
                  <a:pt x="188" y="1603"/>
                </a:lnTo>
                <a:lnTo>
                  <a:pt x="243" y="1588"/>
                </a:lnTo>
                <a:lnTo>
                  <a:pt x="295" y="1564"/>
                </a:lnTo>
                <a:lnTo>
                  <a:pt x="340" y="1531"/>
                </a:lnTo>
                <a:lnTo>
                  <a:pt x="380" y="1491"/>
                </a:lnTo>
                <a:lnTo>
                  <a:pt x="412" y="1446"/>
                </a:lnTo>
                <a:lnTo>
                  <a:pt x="437" y="1395"/>
                </a:lnTo>
                <a:lnTo>
                  <a:pt x="452" y="1340"/>
                </a:lnTo>
                <a:lnTo>
                  <a:pt x="458" y="1281"/>
                </a:lnTo>
                <a:lnTo>
                  <a:pt x="452" y="1220"/>
                </a:lnTo>
                <a:lnTo>
                  <a:pt x="437" y="1165"/>
                </a:lnTo>
                <a:lnTo>
                  <a:pt x="412" y="1114"/>
                </a:lnTo>
                <a:lnTo>
                  <a:pt x="380" y="1068"/>
                </a:lnTo>
                <a:lnTo>
                  <a:pt x="340" y="1028"/>
                </a:lnTo>
                <a:lnTo>
                  <a:pt x="295" y="996"/>
                </a:lnTo>
                <a:lnTo>
                  <a:pt x="243" y="972"/>
                </a:lnTo>
                <a:lnTo>
                  <a:pt x="188" y="956"/>
                </a:lnTo>
                <a:lnTo>
                  <a:pt x="130" y="951"/>
                </a:lnTo>
                <a:lnTo>
                  <a:pt x="78" y="954"/>
                </a:lnTo>
                <a:lnTo>
                  <a:pt x="27" y="968"/>
                </a:lnTo>
                <a:lnTo>
                  <a:pt x="2" y="975"/>
                </a:lnTo>
                <a:lnTo>
                  <a:pt x="0" y="0"/>
                </a:lnTo>
                <a:close/>
              </a:path>
            </a:pathLst>
          </a:custGeom>
          <a:solidFill>
            <a:schemeClr val="accent3">
              <a:lumMod val="60000"/>
              <a:lumOff val="40000"/>
            </a:schemeClr>
          </a:solidFill>
          <a:ln w="0">
            <a:noFill/>
            <a:prstDash val="solid"/>
            <a:round/>
            <a:headEnd/>
            <a:tailEnd/>
          </a:ln>
        </p:spPr>
        <p:txBody>
          <a:bodyPr vert="horz" wrap="square" lIns="76200" tIns="38100" rIns="76200" bIns="38100" numCol="1" anchor="t" anchorCtr="0" compatLnSpc="1">
            <a:prstTxWarp prst="textNoShape">
              <a:avLst/>
            </a:prstTxWarp>
          </a:bodyPr>
          <a:lstStyle/>
          <a:p>
            <a:pPr defTabSz="761970"/>
            <a:endParaRPr lang="en-IN" sz="1500" dirty="0">
              <a:solidFill>
                <a:prstClr val="black"/>
              </a:solidFill>
              <a:latin typeface="Montserrat"/>
            </a:endParaRPr>
          </a:p>
        </p:txBody>
      </p:sp>
      <p:sp>
        <p:nvSpPr>
          <p:cNvPr id="19" name="Freeform 18"/>
          <p:cNvSpPr>
            <a:spLocks/>
          </p:cNvSpPr>
          <p:nvPr/>
        </p:nvSpPr>
        <p:spPr bwMode="auto">
          <a:xfrm>
            <a:off x="3425082" y="1277756"/>
            <a:ext cx="1756544" cy="1554888"/>
          </a:xfrm>
          <a:custGeom>
            <a:avLst/>
            <a:gdLst>
              <a:gd name="T0" fmla="*/ 2969 w 3432"/>
              <a:gd name="T1" fmla="*/ 0 h 3038"/>
              <a:gd name="T2" fmla="*/ 2970 w 3432"/>
              <a:gd name="T3" fmla="*/ 1099 h 3038"/>
              <a:gd name="T4" fmla="*/ 3039 w 3432"/>
              <a:gd name="T5" fmla="*/ 1040 h 3038"/>
              <a:gd name="T6" fmla="*/ 3124 w 3432"/>
              <a:gd name="T7" fmla="*/ 1006 h 3038"/>
              <a:gd name="T8" fmla="*/ 3225 w 3432"/>
              <a:gd name="T9" fmla="*/ 1008 h 3038"/>
              <a:gd name="T10" fmla="*/ 3318 w 3432"/>
              <a:gd name="T11" fmla="*/ 1046 h 3038"/>
              <a:gd name="T12" fmla="*/ 3388 w 3432"/>
              <a:gd name="T13" fmla="*/ 1116 h 3038"/>
              <a:gd name="T14" fmla="*/ 3428 w 3432"/>
              <a:gd name="T15" fmla="*/ 1209 h 3038"/>
              <a:gd name="T16" fmla="*/ 3428 w 3432"/>
              <a:gd name="T17" fmla="*/ 1313 h 3038"/>
              <a:gd name="T18" fmla="*/ 3388 w 3432"/>
              <a:gd name="T19" fmla="*/ 1406 h 3038"/>
              <a:gd name="T20" fmla="*/ 3318 w 3432"/>
              <a:gd name="T21" fmla="*/ 1476 h 3038"/>
              <a:gd name="T22" fmla="*/ 3225 w 3432"/>
              <a:gd name="T23" fmla="*/ 1514 h 3038"/>
              <a:gd name="T24" fmla="*/ 3126 w 3432"/>
              <a:gd name="T25" fmla="*/ 1516 h 3038"/>
              <a:gd name="T26" fmla="*/ 3039 w 3432"/>
              <a:gd name="T27" fmla="*/ 1484 h 3038"/>
              <a:gd name="T28" fmla="*/ 2972 w 3432"/>
              <a:gd name="T29" fmla="*/ 1423 h 3038"/>
              <a:gd name="T30" fmla="*/ 2972 w 3432"/>
              <a:gd name="T31" fmla="*/ 1964 h 3038"/>
              <a:gd name="T32" fmla="*/ 2745 w 3432"/>
              <a:gd name="T33" fmla="*/ 1996 h 3038"/>
              <a:gd name="T34" fmla="*/ 2536 w 3432"/>
              <a:gd name="T35" fmla="*/ 2072 h 3038"/>
              <a:gd name="T36" fmla="*/ 2346 w 3432"/>
              <a:gd name="T37" fmla="*/ 2184 h 3038"/>
              <a:gd name="T38" fmla="*/ 2183 w 3432"/>
              <a:gd name="T39" fmla="*/ 2332 h 3038"/>
              <a:gd name="T40" fmla="*/ 2050 w 3432"/>
              <a:gd name="T41" fmla="*/ 2507 h 3038"/>
              <a:gd name="T42" fmla="*/ 1953 w 3432"/>
              <a:gd name="T43" fmla="*/ 2704 h 3038"/>
              <a:gd name="T44" fmla="*/ 1896 w 3432"/>
              <a:gd name="T45" fmla="*/ 2924 h 3038"/>
              <a:gd name="T46" fmla="*/ 1498 w 3432"/>
              <a:gd name="T47" fmla="*/ 3038 h 3038"/>
              <a:gd name="T48" fmla="*/ 1515 w 3432"/>
              <a:gd name="T49" fmla="*/ 2932 h 3038"/>
              <a:gd name="T50" fmla="*/ 1494 w 3432"/>
              <a:gd name="T51" fmla="*/ 2810 h 3038"/>
              <a:gd name="T52" fmla="*/ 1433 w 3432"/>
              <a:gd name="T53" fmla="*/ 2708 h 3038"/>
              <a:gd name="T54" fmla="*/ 1342 w 3432"/>
              <a:gd name="T55" fmla="*/ 2632 h 3038"/>
              <a:gd name="T56" fmla="*/ 1230 w 3432"/>
              <a:gd name="T57" fmla="*/ 2588 h 3038"/>
              <a:gd name="T58" fmla="*/ 1105 w 3432"/>
              <a:gd name="T59" fmla="*/ 2588 h 3038"/>
              <a:gd name="T60" fmla="*/ 991 w 3432"/>
              <a:gd name="T61" fmla="*/ 2630 h 3038"/>
              <a:gd name="T62" fmla="*/ 902 w 3432"/>
              <a:gd name="T63" fmla="*/ 2706 h 3038"/>
              <a:gd name="T64" fmla="*/ 841 w 3432"/>
              <a:gd name="T65" fmla="*/ 2808 h 3038"/>
              <a:gd name="T66" fmla="*/ 818 w 3432"/>
              <a:gd name="T67" fmla="*/ 2930 h 3038"/>
              <a:gd name="T68" fmla="*/ 835 w 3432"/>
              <a:gd name="T69" fmla="*/ 3038 h 3038"/>
              <a:gd name="T70" fmla="*/ 425 w 3432"/>
              <a:gd name="T71" fmla="*/ 2920 h 3038"/>
              <a:gd name="T72" fmla="*/ 450 w 3432"/>
              <a:gd name="T73" fmla="*/ 2687 h 3038"/>
              <a:gd name="T74" fmla="*/ 0 w 3432"/>
              <a:gd name="T75" fmla="*/ 2340 h 3038"/>
              <a:gd name="T76" fmla="*/ 369 w 3432"/>
              <a:gd name="T77" fmla="*/ 1822 h 3038"/>
              <a:gd name="T78" fmla="*/ 777 w 3432"/>
              <a:gd name="T79" fmla="*/ 1782 h 3038"/>
              <a:gd name="T80" fmla="*/ 963 w 3432"/>
              <a:gd name="T81" fmla="*/ 1509 h 3038"/>
              <a:gd name="T82" fmla="*/ 1179 w 3432"/>
              <a:gd name="T83" fmla="*/ 1262 h 3038"/>
              <a:gd name="T84" fmla="*/ 1018 w 3432"/>
              <a:gd name="T85" fmla="*/ 717 h 3038"/>
              <a:gd name="T86" fmla="*/ 1621 w 3432"/>
              <a:gd name="T87" fmla="*/ 514 h 3038"/>
              <a:gd name="T88" fmla="*/ 1970 w 3432"/>
              <a:gd name="T89" fmla="*/ 719 h 3038"/>
              <a:gd name="T90" fmla="*/ 2283 w 3432"/>
              <a:gd name="T91" fmla="*/ 605 h 3038"/>
              <a:gd name="T92" fmla="*/ 2614 w 3432"/>
              <a:gd name="T93" fmla="*/ 531 h 3038"/>
              <a:gd name="T94" fmla="*/ 2803 w 3432"/>
              <a:gd name="T95" fmla="*/ 0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32" h="3038">
                <a:moveTo>
                  <a:pt x="2803" y="0"/>
                </a:moveTo>
                <a:lnTo>
                  <a:pt x="2969" y="0"/>
                </a:lnTo>
                <a:lnTo>
                  <a:pt x="2970" y="979"/>
                </a:lnTo>
                <a:lnTo>
                  <a:pt x="2970" y="1099"/>
                </a:lnTo>
                <a:lnTo>
                  <a:pt x="3003" y="1066"/>
                </a:lnTo>
                <a:lnTo>
                  <a:pt x="3039" y="1040"/>
                </a:lnTo>
                <a:lnTo>
                  <a:pt x="3081" y="1019"/>
                </a:lnTo>
                <a:lnTo>
                  <a:pt x="3124" y="1006"/>
                </a:lnTo>
                <a:lnTo>
                  <a:pt x="3174" y="1002"/>
                </a:lnTo>
                <a:lnTo>
                  <a:pt x="3225" y="1008"/>
                </a:lnTo>
                <a:lnTo>
                  <a:pt x="3274" y="1023"/>
                </a:lnTo>
                <a:lnTo>
                  <a:pt x="3318" y="1046"/>
                </a:lnTo>
                <a:lnTo>
                  <a:pt x="3356" y="1078"/>
                </a:lnTo>
                <a:lnTo>
                  <a:pt x="3388" y="1116"/>
                </a:lnTo>
                <a:lnTo>
                  <a:pt x="3413" y="1159"/>
                </a:lnTo>
                <a:lnTo>
                  <a:pt x="3428" y="1209"/>
                </a:lnTo>
                <a:lnTo>
                  <a:pt x="3432" y="1262"/>
                </a:lnTo>
                <a:lnTo>
                  <a:pt x="3428" y="1313"/>
                </a:lnTo>
                <a:lnTo>
                  <a:pt x="3413" y="1362"/>
                </a:lnTo>
                <a:lnTo>
                  <a:pt x="3388" y="1406"/>
                </a:lnTo>
                <a:lnTo>
                  <a:pt x="3356" y="1444"/>
                </a:lnTo>
                <a:lnTo>
                  <a:pt x="3318" y="1476"/>
                </a:lnTo>
                <a:lnTo>
                  <a:pt x="3274" y="1499"/>
                </a:lnTo>
                <a:lnTo>
                  <a:pt x="3225" y="1514"/>
                </a:lnTo>
                <a:lnTo>
                  <a:pt x="3174" y="1520"/>
                </a:lnTo>
                <a:lnTo>
                  <a:pt x="3126" y="1516"/>
                </a:lnTo>
                <a:lnTo>
                  <a:pt x="3081" y="1503"/>
                </a:lnTo>
                <a:lnTo>
                  <a:pt x="3039" y="1484"/>
                </a:lnTo>
                <a:lnTo>
                  <a:pt x="3003" y="1457"/>
                </a:lnTo>
                <a:lnTo>
                  <a:pt x="2972" y="1423"/>
                </a:lnTo>
                <a:lnTo>
                  <a:pt x="2972" y="1545"/>
                </a:lnTo>
                <a:lnTo>
                  <a:pt x="2972" y="1964"/>
                </a:lnTo>
                <a:lnTo>
                  <a:pt x="2857" y="1975"/>
                </a:lnTo>
                <a:lnTo>
                  <a:pt x="2745" y="1996"/>
                </a:lnTo>
                <a:lnTo>
                  <a:pt x="2638" y="2028"/>
                </a:lnTo>
                <a:lnTo>
                  <a:pt x="2536" y="2072"/>
                </a:lnTo>
                <a:lnTo>
                  <a:pt x="2437" y="2123"/>
                </a:lnTo>
                <a:lnTo>
                  <a:pt x="2346" y="2184"/>
                </a:lnTo>
                <a:lnTo>
                  <a:pt x="2261" y="2254"/>
                </a:lnTo>
                <a:lnTo>
                  <a:pt x="2183" y="2332"/>
                </a:lnTo>
                <a:lnTo>
                  <a:pt x="2113" y="2416"/>
                </a:lnTo>
                <a:lnTo>
                  <a:pt x="2050" y="2507"/>
                </a:lnTo>
                <a:lnTo>
                  <a:pt x="1997" y="2603"/>
                </a:lnTo>
                <a:lnTo>
                  <a:pt x="1953" y="2704"/>
                </a:lnTo>
                <a:lnTo>
                  <a:pt x="1919" y="2812"/>
                </a:lnTo>
                <a:lnTo>
                  <a:pt x="1896" y="2924"/>
                </a:lnTo>
                <a:lnTo>
                  <a:pt x="1885" y="3038"/>
                </a:lnTo>
                <a:lnTo>
                  <a:pt x="1498" y="3038"/>
                </a:lnTo>
                <a:lnTo>
                  <a:pt x="1511" y="2987"/>
                </a:lnTo>
                <a:lnTo>
                  <a:pt x="1515" y="2932"/>
                </a:lnTo>
                <a:lnTo>
                  <a:pt x="1509" y="2869"/>
                </a:lnTo>
                <a:lnTo>
                  <a:pt x="1494" y="2810"/>
                </a:lnTo>
                <a:lnTo>
                  <a:pt x="1467" y="2757"/>
                </a:lnTo>
                <a:lnTo>
                  <a:pt x="1433" y="2708"/>
                </a:lnTo>
                <a:lnTo>
                  <a:pt x="1391" y="2666"/>
                </a:lnTo>
                <a:lnTo>
                  <a:pt x="1342" y="2632"/>
                </a:lnTo>
                <a:lnTo>
                  <a:pt x="1289" y="2605"/>
                </a:lnTo>
                <a:lnTo>
                  <a:pt x="1230" y="2588"/>
                </a:lnTo>
                <a:lnTo>
                  <a:pt x="1168" y="2583"/>
                </a:lnTo>
                <a:lnTo>
                  <a:pt x="1105" y="2588"/>
                </a:lnTo>
                <a:lnTo>
                  <a:pt x="1046" y="2605"/>
                </a:lnTo>
                <a:lnTo>
                  <a:pt x="991" y="2630"/>
                </a:lnTo>
                <a:lnTo>
                  <a:pt x="944" y="2664"/>
                </a:lnTo>
                <a:lnTo>
                  <a:pt x="902" y="2706"/>
                </a:lnTo>
                <a:lnTo>
                  <a:pt x="866" y="2755"/>
                </a:lnTo>
                <a:lnTo>
                  <a:pt x="841" y="2808"/>
                </a:lnTo>
                <a:lnTo>
                  <a:pt x="824" y="2867"/>
                </a:lnTo>
                <a:lnTo>
                  <a:pt x="818" y="2930"/>
                </a:lnTo>
                <a:lnTo>
                  <a:pt x="822" y="2985"/>
                </a:lnTo>
                <a:lnTo>
                  <a:pt x="835" y="3038"/>
                </a:lnTo>
                <a:lnTo>
                  <a:pt x="420" y="3038"/>
                </a:lnTo>
                <a:lnTo>
                  <a:pt x="425" y="2920"/>
                </a:lnTo>
                <a:lnTo>
                  <a:pt x="435" y="2803"/>
                </a:lnTo>
                <a:lnTo>
                  <a:pt x="450" y="2687"/>
                </a:lnTo>
                <a:lnTo>
                  <a:pt x="122" y="2579"/>
                </a:lnTo>
                <a:lnTo>
                  <a:pt x="0" y="2340"/>
                </a:lnTo>
                <a:lnTo>
                  <a:pt x="129" y="1943"/>
                </a:lnTo>
                <a:lnTo>
                  <a:pt x="369" y="1822"/>
                </a:lnTo>
                <a:lnTo>
                  <a:pt x="697" y="1928"/>
                </a:lnTo>
                <a:lnTo>
                  <a:pt x="777" y="1782"/>
                </a:lnTo>
                <a:lnTo>
                  <a:pt x="866" y="1643"/>
                </a:lnTo>
                <a:lnTo>
                  <a:pt x="963" y="1509"/>
                </a:lnTo>
                <a:lnTo>
                  <a:pt x="1067" y="1381"/>
                </a:lnTo>
                <a:lnTo>
                  <a:pt x="1179" y="1262"/>
                </a:lnTo>
                <a:lnTo>
                  <a:pt x="976" y="983"/>
                </a:lnTo>
                <a:lnTo>
                  <a:pt x="1018" y="717"/>
                </a:lnTo>
                <a:lnTo>
                  <a:pt x="1355" y="472"/>
                </a:lnTo>
                <a:lnTo>
                  <a:pt x="1621" y="514"/>
                </a:lnTo>
                <a:lnTo>
                  <a:pt x="1822" y="791"/>
                </a:lnTo>
                <a:lnTo>
                  <a:pt x="1970" y="719"/>
                </a:lnTo>
                <a:lnTo>
                  <a:pt x="2124" y="657"/>
                </a:lnTo>
                <a:lnTo>
                  <a:pt x="2283" y="605"/>
                </a:lnTo>
                <a:lnTo>
                  <a:pt x="2447" y="562"/>
                </a:lnTo>
                <a:lnTo>
                  <a:pt x="2614" y="531"/>
                </a:lnTo>
                <a:lnTo>
                  <a:pt x="2614" y="190"/>
                </a:lnTo>
                <a:lnTo>
                  <a:pt x="2803" y="0"/>
                </a:lnTo>
                <a:close/>
              </a:path>
            </a:pathLst>
          </a:custGeom>
          <a:gradFill flip="none" rotWithShape="1">
            <a:gsLst>
              <a:gs pos="95614">
                <a:schemeClr val="accent1">
                  <a:lumMod val="60000"/>
                  <a:lumOff val="40000"/>
                </a:schemeClr>
              </a:gs>
              <a:gs pos="15000">
                <a:schemeClr val="tx2">
                  <a:lumMod val="20000"/>
                  <a:lumOff val="80000"/>
                </a:schemeClr>
              </a:gs>
              <a:gs pos="65000">
                <a:schemeClr val="accent1">
                  <a:lumMod val="40000"/>
                  <a:lumOff val="60000"/>
                </a:schemeClr>
              </a:gs>
            </a:gsLst>
            <a:path path="circle">
              <a:fillToRect l="100000" b="100000"/>
            </a:path>
            <a:tileRect t="-100000" r="-100000"/>
          </a:gradFill>
          <a:ln w="0">
            <a:noFill/>
            <a:prstDash val="solid"/>
            <a:round/>
            <a:headEnd/>
            <a:tailEnd/>
          </a:ln>
        </p:spPr>
        <p:txBody>
          <a:bodyPr vert="horz" wrap="square" lIns="76200" tIns="38100" rIns="76200" bIns="38100" numCol="1" anchor="t" anchorCtr="0" compatLnSpc="1">
            <a:prstTxWarp prst="textNoShape">
              <a:avLst/>
            </a:prstTxWarp>
          </a:bodyPr>
          <a:lstStyle/>
          <a:p>
            <a:pPr defTabSz="761970"/>
            <a:endParaRPr lang="en-IN" sz="1500" dirty="0">
              <a:solidFill>
                <a:prstClr val="black"/>
              </a:solidFill>
              <a:latin typeface="Montserrat"/>
            </a:endParaRPr>
          </a:p>
        </p:txBody>
      </p:sp>
      <p:sp>
        <p:nvSpPr>
          <p:cNvPr id="20" name="Freeform 19"/>
          <p:cNvSpPr>
            <a:spLocks noEditPoints="1"/>
          </p:cNvSpPr>
          <p:nvPr/>
        </p:nvSpPr>
        <p:spPr bwMode="auto">
          <a:xfrm>
            <a:off x="3414845" y="1267519"/>
            <a:ext cx="1775993" cy="1574338"/>
          </a:xfrm>
          <a:custGeom>
            <a:avLst/>
            <a:gdLst>
              <a:gd name="T0" fmla="*/ 2637 w 3472"/>
              <a:gd name="T1" fmla="*/ 567 h 3076"/>
              <a:gd name="T2" fmla="*/ 2003 w 3472"/>
              <a:gd name="T3" fmla="*/ 755 h 3076"/>
              <a:gd name="T4" fmla="*/ 1382 w 3472"/>
              <a:gd name="T5" fmla="*/ 510 h 3076"/>
              <a:gd name="T6" fmla="*/ 1213 w 3472"/>
              <a:gd name="T7" fmla="*/ 1294 h 3076"/>
              <a:gd name="T8" fmla="*/ 813 w 3472"/>
              <a:gd name="T9" fmla="*/ 1812 h 3076"/>
              <a:gd name="T10" fmla="*/ 166 w 3472"/>
              <a:gd name="T11" fmla="*/ 1975 h 3076"/>
              <a:gd name="T12" fmla="*/ 490 w 3472"/>
              <a:gd name="T13" fmla="*/ 2708 h 3076"/>
              <a:gd name="T14" fmla="*/ 832 w 3472"/>
              <a:gd name="T15" fmla="*/ 3038 h 3076"/>
              <a:gd name="T16" fmla="*/ 843 w 3472"/>
              <a:gd name="T17" fmla="*/ 2822 h 3076"/>
              <a:gd name="T18" fmla="*/ 1003 w 3472"/>
              <a:gd name="T19" fmla="*/ 2634 h 3076"/>
              <a:gd name="T20" fmla="*/ 1189 w 3472"/>
              <a:gd name="T21" fmla="*/ 2583 h 3076"/>
              <a:gd name="T22" fmla="*/ 1424 w 3472"/>
              <a:gd name="T23" fmla="*/ 2670 h 3076"/>
              <a:gd name="T24" fmla="*/ 1549 w 3472"/>
              <a:gd name="T25" fmla="*/ 2884 h 3076"/>
              <a:gd name="T26" fmla="*/ 1887 w 3472"/>
              <a:gd name="T27" fmla="*/ 3038 h 3076"/>
              <a:gd name="T28" fmla="*/ 2005 w 3472"/>
              <a:gd name="T29" fmla="*/ 2605 h 3076"/>
              <a:gd name="T30" fmla="*/ 2266 w 3472"/>
              <a:gd name="T31" fmla="*/ 2258 h 3076"/>
              <a:gd name="T32" fmla="*/ 2642 w 3472"/>
              <a:gd name="T33" fmla="*/ 2034 h 3076"/>
              <a:gd name="T34" fmla="*/ 2972 w 3472"/>
              <a:gd name="T35" fmla="*/ 1389 h 3076"/>
              <a:gd name="T36" fmla="*/ 3109 w 3472"/>
              <a:gd name="T37" fmla="*/ 1505 h 3076"/>
              <a:gd name="T38" fmla="*/ 3288 w 3472"/>
              <a:gd name="T39" fmla="*/ 1501 h 3076"/>
              <a:gd name="T40" fmla="*/ 3415 w 3472"/>
              <a:gd name="T41" fmla="*/ 1374 h 3076"/>
              <a:gd name="T42" fmla="*/ 3415 w 3472"/>
              <a:gd name="T43" fmla="*/ 1186 h 3076"/>
              <a:gd name="T44" fmla="*/ 3288 w 3472"/>
              <a:gd name="T45" fmla="*/ 1059 h 3076"/>
              <a:gd name="T46" fmla="*/ 3109 w 3472"/>
              <a:gd name="T47" fmla="*/ 1055 h 3076"/>
              <a:gd name="T48" fmla="*/ 2972 w 3472"/>
              <a:gd name="T49" fmla="*/ 1173 h 3076"/>
              <a:gd name="T50" fmla="*/ 3009 w 3472"/>
              <a:gd name="T51" fmla="*/ 0 h 3076"/>
              <a:gd name="T52" fmla="*/ 3143 w 3472"/>
              <a:gd name="T53" fmla="*/ 1006 h 3076"/>
              <a:gd name="T54" fmla="*/ 3350 w 3472"/>
              <a:gd name="T55" fmla="*/ 1049 h 3076"/>
              <a:gd name="T56" fmla="*/ 3466 w 3472"/>
              <a:gd name="T57" fmla="*/ 1224 h 3076"/>
              <a:gd name="T58" fmla="*/ 3424 w 3472"/>
              <a:gd name="T59" fmla="*/ 1435 h 3076"/>
              <a:gd name="T60" fmla="*/ 3250 w 3472"/>
              <a:gd name="T61" fmla="*/ 1552 h 3076"/>
              <a:gd name="T62" fmla="*/ 3052 w 3472"/>
              <a:gd name="T63" fmla="*/ 1520 h 3076"/>
              <a:gd name="T64" fmla="*/ 2881 w 3472"/>
              <a:gd name="T65" fmla="*/ 2013 h 3076"/>
              <a:gd name="T66" fmla="*/ 2468 w 3472"/>
              <a:gd name="T67" fmla="*/ 2158 h 3076"/>
              <a:gd name="T68" fmla="*/ 2149 w 3472"/>
              <a:gd name="T69" fmla="*/ 2444 h 3076"/>
              <a:gd name="T70" fmla="*/ 1959 w 3472"/>
              <a:gd name="T71" fmla="*/ 2835 h 3076"/>
              <a:gd name="T72" fmla="*/ 1492 w 3472"/>
              <a:gd name="T73" fmla="*/ 3076 h 3076"/>
              <a:gd name="T74" fmla="*/ 1511 w 3472"/>
              <a:gd name="T75" fmla="*/ 2892 h 3076"/>
              <a:gd name="T76" fmla="*/ 1399 w 3472"/>
              <a:gd name="T77" fmla="*/ 2698 h 3076"/>
              <a:gd name="T78" fmla="*/ 1189 w 3472"/>
              <a:gd name="T79" fmla="*/ 2621 h 3076"/>
              <a:gd name="T80" fmla="*/ 1022 w 3472"/>
              <a:gd name="T81" fmla="*/ 2666 h 3076"/>
              <a:gd name="T82" fmla="*/ 879 w 3472"/>
              <a:gd name="T83" fmla="*/ 2835 h 3076"/>
              <a:gd name="T84" fmla="*/ 875 w 3472"/>
              <a:gd name="T85" fmla="*/ 3051 h 3076"/>
              <a:gd name="T86" fmla="*/ 426 w 3472"/>
              <a:gd name="T87" fmla="*/ 2943 h 3076"/>
              <a:gd name="T88" fmla="*/ 0 w 3472"/>
              <a:gd name="T89" fmla="*/ 2361 h 3076"/>
              <a:gd name="T90" fmla="*/ 786 w 3472"/>
              <a:gd name="T91" fmla="*/ 1784 h 3076"/>
              <a:gd name="T92" fmla="*/ 1175 w 3472"/>
              <a:gd name="T93" fmla="*/ 1279 h 3076"/>
              <a:gd name="T94" fmla="*/ 1652 w 3472"/>
              <a:gd name="T95" fmla="*/ 516 h 3076"/>
              <a:gd name="T96" fmla="*/ 2299 w 3472"/>
              <a:gd name="T97" fmla="*/ 605 h 3076"/>
              <a:gd name="T98" fmla="*/ 2817 w 3472"/>
              <a:gd name="T99" fmla="*/ 0 h 3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72" h="3076">
                <a:moveTo>
                  <a:pt x="2832" y="38"/>
                </a:moveTo>
                <a:lnTo>
                  <a:pt x="2654" y="216"/>
                </a:lnTo>
                <a:lnTo>
                  <a:pt x="2654" y="565"/>
                </a:lnTo>
                <a:lnTo>
                  <a:pt x="2637" y="567"/>
                </a:lnTo>
                <a:lnTo>
                  <a:pt x="2473" y="600"/>
                </a:lnTo>
                <a:lnTo>
                  <a:pt x="2314" y="641"/>
                </a:lnTo>
                <a:lnTo>
                  <a:pt x="2156" y="693"/>
                </a:lnTo>
                <a:lnTo>
                  <a:pt x="2003" y="755"/>
                </a:lnTo>
                <a:lnTo>
                  <a:pt x="1853" y="827"/>
                </a:lnTo>
                <a:lnTo>
                  <a:pt x="1838" y="835"/>
                </a:lnTo>
                <a:lnTo>
                  <a:pt x="1631" y="550"/>
                </a:lnTo>
                <a:lnTo>
                  <a:pt x="1382" y="510"/>
                </a:lnTo>
                <a:lnTo>
                  <a:pt x="1056" y="748"/>
                </a:lnTo>
                <a:lnTo>
                  <a:pt x="1018" y="996"/>
                </a:lnTo>
                <a:lnTo>
                  <a:pt x="1225" y="1283"/>
                </a:lnTo>
                <a:lnTo>
                  <a:pt x="1213" y="1294"/>
                </a:lnTo>
                <a:lnTo>
                  <a:pt x="1101" y="1414"/>
                </a:lnTo>
                <a:lnTo>
                  <a:pt x="997" y="1541"/>
                </a:lnTo>
                <a:lnTo>
                  <a:pt x="900" y="1674"/>
                </a:lnTo>
                <a:lnTo>
                  <a:pt x="813" y="1812"/>
                </a:lnTo>
                <a:lnTo>
                  <a:pt x="735" y="1956"/>
                </a:lnTo>
                <a:lnTo>
                  <a:pt x="727" y="1970"/>
                </a:lnTo>
                <a:lnTo>
                  <a:pt x="391" y="1861"/>
                </a:lnTo>
                <a:lnTo>
                  <a:pt x="166" y="1975"/>
                </a:lnTo>
                <a:lnTo>
                  <a:pt x="40" y="2357"/>
                </a:lnTo>
                <a:lnTo>
                  <a:pt x="156" y="2583"/>
                </a:lnTo>
                <a:lnTo>
                  <a:pt x="494" y="2693"/>
                </a:lnTo>
                <a:lnTo>
                  <a:pt x="490" y="2708"/>
                </a:lnTo>
                <a:lnTo>
                  <a:pt x="475" y="2816"/>
                </a:lnTo>
                <a:lnTo>
                  <a:pt x="465" y="2926"/>
                </a:lnTo>
                <a:lnTo>
                  <a:pt x="460" y="3038"/>
                </a:lnTo>
                <a:lnTo>
                  <a:pt x="832" y="3038"/>
                </a:lnTo>
                <a:lnTo>
                  <a:pt x="824" y="2994"/>
                </a:lnTo>
                <a:lnTo>
                  <a:pt x="820" y="2949"/>
                </a:lnTo>
                <a:lnTo>
                  <a:pt x="826" y="2884"/>
                </a:lnTo>
                <a:lnTo>
                  <a:pt x="843" y="2822"/>
                </a:lnTo>
                <a:lnTo>
                  <a:pt x="872" y="2765"/>
                </a:lnTo>
                <a:lnTo>
                  <a:pt x="908" y="2714"/>
                </a:lnTo>
                <a:lnTo>
                  <a:pt x="951" y="2670"/>
                </a:lnTo>
                <a:lnTo>
                  <a:pt x="1003" y="2634"/>
                </a:lnTo>
                <a:lnTo>
                  <a:pt x="1059" y="2605"/>
                </a:lnTo>
                <a:lnTo>
                  <a:pt x="1122" y="2588"/>
                </a:lnTo>
                <a:lnTo>
                  <a:pt x="1189" y="2583"/>
                </a:lnTo>
                <a:lnTo>
                  <a:pt x="1189" y="2583"/>
                </a:lnTo>
                <a:lnTo>
                  <a:pt x="1255" y="2590"/>
                </a:lnTo>
                <a:lnTo>
                  <a:pt x="1316" y="2607"/>
                </a:lnTo>
                <a:lnTo>
                  <a:pt x="1373" y="2634"/>
                </a:lnTo>
                <a:lnTo>
                  <a:pt x="1424" y="2670"/>
                </a:lnTo>
                <a:lnTo>
                  <a:pt x="1469" y="2715"/>
                </a:lnTo>
                <a:lnTo>
                  <a:pt x="1505" y="2767"/>
                </a:lnTo>
                <a:lnTo>
                  <a:pt x="1532" y="2824"/>
                </a:lnTo>
                <a:lnTo>
                  <a:pt x="1549" y="2884"/>
                </a:lnTo>
                <a:lnTo>
                  <a:pt x="1555" y="2951"/>
                </a:lnTo>
                <a:lnTo>
                  <a:pt x="1551" y="2994"/>
                </a:lnTo>
                <a:lnTo>
                  <a:pt x="1543" y="3038"/>
                </a:lnTo>
                <a:lnTo>
                  <a:pt x="1887" y="3038"/>
                </a:lnTo>
                <a:lnTo>
                  <a:pt x="1902" y="2924"/>
                </a:lnTo>
                <a:lnTo>
                  <a:pt x="1925" y="2812"/>
                </a:lnTo>
                <a:lnTo>
                  <a:pt x="1961" y="2706"/>
                </a:lnTo>
                <a:lnTo>
                  <a:pt x="2005" y="2605"/>
                </a:lnTo>
                <a:lnTo>
                  <a:pt x="2058" y="2509"/>
                </a:lnTo>
                <a:lnTo>
                  <a:pt x="2120" y="2417"/>
                </a:lnTo>
                <a:lnTo>
                  <a:pt x="2191" y="2334"/>
                </a:lnTo>
                <a:lnTo>
                  <a:pt x="2266" y="2258"/>
                </a:lnTo>
                <a:lnTo>
                  <a:pt x="2352" y="2190"/>
                </a:lnTo>
                <a:lnTo>
                  <a:pt x="2443" y="2129"/>
                </a:lnTo>
                <a:lnTo>
                  <a:pt x="2540" y="2076"/>
                </a:lnTo>
                <a:lnTo>
                  <a:pt x="2642" y="2034"/>
                </a:lnTo>
                <a:lnTo>
                  <a:pt x="2749" y="2000"/>
                </a:lnTo>
                <a:lnTo>
                  <a:pt x="2861" y="1977"/>
                </a:lnTo>
                <a:lnTo>
                  <a:pt x="2974" y="1966"/>
                </a:lnTo>
                <a:lnTo>
                  <a:pt x="2972" y="1389"/>
                </a:lnTo>
                <a:lnTo>
                  <a:pt x="3007" y="1431"/>
                </a:lnTo>
                <a:lnTo>
                  <a:pt x="3037" y="1461"/>
                </a:lnTo>
                <a:lnTo>
                  <a:pt x="3071" y="1488"/>
                </a:lnTo>
                <a:lnTo>
                  <a:pt x="3109" y="1505"/>
                </a:lnTo>
                <a:lnTo>
                  <a:pt x="3151" y="1516"/>
                </a:lnTo>
                <a:lnTo>
                  <a:pt x="3195" y="1520"/>
                </a:lnTo>
                <a:lnTo>
                  <a:pt x="3242" y="1516"/>
                </a:lnTo>
                <a:lnTo>
                  <a:pt x="3288" y="1501"/>
                </a:lnTo>
                <a:lnTo>
                  <a:pt x="3329" y="1480"/>
                </a:lnTo>
                <a:lnTo>
                  <a:pt x="3363" y="1450"/>
                </a:lnTo>
                <a:lnTo>
                  <a:pt x="3394" y="1414"/>
                </a:lnTo>
                <a:lnTo>
                  <a:pt x="3415" y="1374"/>
                </a:lnTo>
                <a:lnTo>
                  <a:pt x="3430" y="1328"/>
                </a:lnTo>
                <a:lnTo>
                  <a:pt x="3434" y="1281"/>
                </a:lnTo>
                <a:lnTo>
                  <a:pt x="3430" y="1232"/>
                </a:lnTo>
                <a:lnTo>
                  <a:pt x="3415" y="1186"/>
                </a:lnTo>
                <a:lnTo>
                  <a:pt x="3394" y="1146"/>
                </a:lnTo>
                <a:lnTo>
                  <a:pt x="3363" y="1110"/>
                </a:lnTo>
                <a:lnTo>
                  <a:pt x="3329" y="1082"/>
                </a:lnTo>
                <a:lnTo>
                  <a:pt x="3288" y="1059"/>
                </a:lnTo>
                <a:lnTo>
                  <a:pt x="3242" y="1044"/>
                </a:lnTo>
                <a:lnTo>
                  <a:pt x="3195" y="1040"/>
                </a:lnTo>
                <a:lnTo>
                  <a:pt x="3151" y="1044"/>
                </a:lnTo>
                <a:lnTo>
                  <a:pt x="3109" y="1055"/>
                </a:lnTo>
                <a:lnTo>
                  <a:pt x="3071" y="1074"/>
                </a:lnTo>
                <a:lnTo>
                  <a:pt x="3035" y="1099"/>
                </a:lnTo>
                <a:lnTo>
                  <a:pt x="3007" y="1129"/>
                </a:lnTo>
                <a:lnTo>
                  <a:pt x="2972" y="1173"/>
                </a:lnTo>
                <a:lnTo>
                  <a:pt x="2971" y="38"/>
                </a:lnTo>
                <a:lnTo>
                  <a:pt x="2832" y="38"/>
                </a:lnTo>
                <a:close/>
                <a:moveTo>
                  <a:pt x="2817" y="0"/>
                </a:moveTo>
                <a:lnTo>
                  <a:pt x="3009" y="0"/>
                </a:lnTo>
                <a:lnTo>
                  <a:pt x="3010" y="1070"/>
                </a:lnTo>
                <a:lnTo>
                  <a:pt x="3050" y="1042"/>
                </a:lnTo>
                <a:lnTo>
                  <a:pt x="3096" y="1019"/>
                </a:lnTo>
                <a:lnTo>
                  <a:pt x="3143" y="1006"/>
                </a:lnTo>
                <a:lnTo>
                  <a:pt x="3195" y="1002"/>
                </a:lnTo>
                <a:lnTo>
                  <a:pt x="3250" y="1008"/>
                </a:lnTo>
                <a:lnTo>
                  <a:pt x="3303" y="1023"/>
                </a:lnTo>
                <a:lnTo>
                  <a:pt x="3350" y="1049"/>
                </a:lnTo>
                <a:lnTo>
                  <a:pt x="3390" y="1083"/>
                </a:lnTo>
                <a:lnTo>
                  <a:pt x="3424" y="1125"/>
                </a:lnTo>
                <a:lnTo>
                  <a:pt x="3451" y="1171"/>
                </a:lnTo>
                <a:lnTo>
                  <a:pt x="3466" y="1224"/>
                </a:lnTo>
                <a:lnTo>
                  <a:pt x="3472" y="1281"/>
                </a:lnTo>
                <a:lnTo>
                  <a:pt x="3466" y="1336"/>
                </a:lnTo>
                <a:lnTo>
                  <a:pt x="3451" y="1389"/>
                </a:lnTo>
                <a:lnTo>
                  <a:pt x="3424" y="1435"/>
                </a:lnTo>
                <a:lnTo>
                  <a:pt x="3390" y="1476"/>
                </a:lnTo>
                <a:lnTo>
                  <a:pt x="3350" y="1510"/>
                </a:lnTo>
                <a:lnTo>
                  <a:pt x="3303" y="1537"/>
                </a:lnTo>
                <a:lnTo>
                  <a:pt x="3250" y="1552"/>
                </a:lnTo>
                <a:lnTo>
                  <a:pt x="3195" y="1558"/>
                </a:lnTo>
                <a:lnTo>
                  <a:pt x="3143" y="1554"/>
                </a:lnTo>
                <a:lnTo>
                  <a:pt x="3096" y="1541"/>
                </a:lnTo>
                <a:lnTo>
                  <a:pt x="3052" y="1520"/>
                </a:lnTo>
                <a:lnTo>
                  <a:pt x="3012" y="1490"/>
                </a:lnTo>
                <a:lnTo>
                  <a:pt x="3012" y="2002"/>
                </a:lnTo>
                <a:lnTo>
                  <a:pt x="2995" y="2002"/>
                </a:lnTo>
                <a:lnTo>
                  <a:pt x="2881" y="2013"/>
                </a:lnTo>
                <a:lnTo>
                  <a:pt x="2769" y="2034"/>
                </a:lnTo>
                <a:lnTo>
                  <a:pt x="2665" y="2066"/>
                </a:lnTo>
                <a:lnTo>
                  <a:pt x="2563" y="2108"/>
                </a:lnTo>
                <a:lnTo>
                  <a:pt x="2468" y="2158"/>
                </a:lnTo>
                <a:lnTo>
                  <a:pt x="2377" y="2218"/>
                </a:lnTo>
                <a:lnTo>
                  <a:pt x="2293" y="2287"/>
                </a:lnTo>
                <a:lnTo>
                  <a:pt x="2217" y="2361"/>
                </a:lnTo>
                <a:lnTo>
                  <a:pt x="2149" y="2444"/>
                </a:lnTo>
                <a:lnTo>
                  <a:pt x="2088" y="2533"/>
                </a:lnTo>
                <a:lnTo>
                  <a:pt x="2035" y="2628"/>
                </a:lnTo>
                <a:lnTo>
                  <a:pt x="1993" y="2729"/>
                </a:lnTo>
                <a:lnTo>
                  <a:pt x="1959" y="2835"/>
                </a:lnTo>
                <a:lnTo>
                  <a:pt x="1936" y="2945"/>
                </a:lnTo>
                <a:lnTo>
                  <a:pt x="1925" y="3059"/>
                </a:lnTo>
                <a:lnTo>
                  <a:pt x="1923" y="3076"/>
                </a:lnTo>
                <a:lnTo>
                  <a:pt x="1492" y="3076"/>
                </a:lnTo>
                <a:lnTo>
                  <a:pt x="1500" y="3051"/>
                </a:lnTo>
                <a:lnTo>
                  <a:pt x="1513" y="3002"/>
                </a:lnTo>
                <a:lnTo>
                  <a:pt x="1517" y="2951"/>
                </a:lnTo>
                <a:lnTo>
                  <a:pt x="1511" y="2892"/>
                </a:lnTo>
                <a:lnTo>
                  <a:pt x="1496" y="2837"/>
                </a:lnTo>
                <a:lnTo>
                  <a:pt x="1471" y="2786"/>
                </a:lnTo>
                <a:lnTo>
                  <a:pt x="1439" y="2738"/>
                </a:lnTo>
                <a:lnTo>
                  <a:pt x="1399" y="2698"/>
                </a:lnTo>
                <a:lnTo>
                  <a:pt x="1354" y="2666"/>
                </a:lnTo>
                <a:lnTo>
                  <a:pt x="1302" y="2641"/>
                </a:lnTo>
                <a:lnTo>
                  <a:pt x="1247" y="2626"/>
                </a:lnTo>
                <a:lnTo>
                  <a:pt x="1189" y="2621"/>
                </a:lnTo>
                <a:lnTo>
                  <a:pt x="1189" y="2621"/>
                </a:lnTo>
                <a:lnTo>
                  <a:pt x="1128" y="2626"/>
                </a:lnTo>
                <a:lnTo>
                  <a:pt x="1073" y="2641"/>
                </a:lnTo>
                <a:lnTo>
                  <a:pt x="1022" y="2666"/>
                </a:lnTo>
                <a:lnTo>
                  <a:pt x="976" y="2698"/>
                </a:lnTo>
                <a:lnTo>
                  <a:pt x="936" y="2738"/>
                </a:lnTo>
                <a:lnTo>
                  <a:pt x="904" y="2784"/>
                </a:lnTo>
                <a:lnTo>
                  <a:pt x="879" y="2835"/>
                </a:lnTo>
                <a:lnTo>
                  <a:pt x="864" y="2890"/>
                </a:lnTo>
                <a:lnTo>
                  <a:pt x="858" y="2949"/>
                </a:lnTo>
                <a:lnTo>
                  <a:pt x="862" y="3000"/>
                </a:lnTo>
                <a:lnTo>
                  <a:pt x="875" y="3051"/>
                </a:lnTo>
                <a:lnTo>
                  <a:pt x="883" y="3076"/>
                </a:lnTo>
                <a:lnTo>
                  <a:pt x="420" y="3076"/>
                </a:lnTo>
                <a:lnTo>
                  <a:pt x="422" y="3057"/>
                </a:lnTo>
                <a:lnTo>
                  <a:pt x="426" y="2943"/>
                </a:lnTo>
                <a:lnTo>
                  <a:pt x="437" y="2829"/>
                </a:lnTo>
                <a:lnTo>
                  <a:pt x="450" y="2719"/>
                </a:lnTo>
                <a:lnTo>
                  <a:pt x="130" y="2613"/>
                </a:lnTo>
                <a:lnTo>
                  <a:pt x="0" y="2361"/>
                </a:lnTo>
                <a:lnTo>
                  <a:pt x="135" y="1949"/>
                </a:lnTo>
                <a:lnTo>
                  <a:pt x="388" y="1820"/>
                </a:lnTo>
                <a:lnTo>
                  <a:pt x="708" y="1924"/>
                </a:lnTo>
                <a:lnTo>
                  <a:pt x="786" y="1784"/>
                </a:lnTo>
                <a:lnTo>
                  <a:pt x="872" y="1649"/>
                </a:lnTo>
                <a:lnTo>
                  <a:pt x="965" y="1520"/>
                </a:lnTo>
                <a:lnTo>
                  <a:pt x="1067" y="1397"/>
                </a:lnTo>
                <a:lnTo>
                  <a:pt x="1175" y="1279"/>
                </a:lnTo>
                <a:lnTo>
                  <a:pt x="978" y="1006"/>
                </a:lnTo>
                <a:lnTo>
                  <a:pt x="1022" y="727"/>
                </a:lnTo>
                <a:lnTo>
                  <a:pt x="1371" y="471"/>
                </a:lnTo>
                <a:lnTo>
                  <a:pt x="1652" y="516"/>
                </a:lnTo>
                <a:lnTo>
                  <a:pt x="1849" y="786"/>
                </a:lnTo>
                <a:lnTo>
                  <a:pt x="1995" y="715"/>
                </a:lnTo>
                <a:lnTo>
                  <a:pt x="2145" y="657"/>
                </a:lnTo>
                <a:lnTo>
                  <a:pt x="2299" y="605"/>
                </a:lnTo>
                <a:lnTo>
                  <a:pt x="2456" y="564"/>
                </a:lnTo>
                <a:lnTo>
                  <a:pt x="2616" y="533"/>
                </a:lnTo>
                <a:lnTo>
                  <a:pt x="2616" y="199"/>
                </a:lnTo>
                <a:lnTo>
                  <a:pt x="2817" y="0"/>
                </a:lnTo>
                <a:close/>
              </a:path>
            </a:pathLst>
          </a:custGeom>
          <a:solidFill>
            <a:schemeClr val="accent1">
              <a:lumMod val="60000"/>
              <a:lumOff val="40000"/>
            </a:schemeClr>
          </a:solidFill>
          <a:ln w="0">
            <a:noFill/>
            <a:prstDash val="solid"/>
            <a:round/>
            <a:headEnd/>
            <a:tailEnd/>
          </a:ln>
        </p:spPr>
        <p:txBody>
          <a:bodyPr vert="horz" wrap="square" lIns="76200" tIns="38100" rIns="76200" bIns="38100" numCol="1" anchor="t" anchorCtr="0" compatLnSpc="1">
            <a:prstTxWarp prst="textNoShape">
              <a:avLst/>
            </a:prstTxWarp>
          </a:bodyPr>
          <a:lstStyle/>
          <a:p>
            <a:pPr defTabSz="761970"/>
            <a:endParaRPr lang="en-IN" sz="1500" dirty="0">
              <a:solidFill>
                <a:prstClr val="black"/>
              </a:solidFill>
              <a:latin typeface="Montserrat"/>
            </a:endParaRPr>
          </a:p>
        </p:txBody>
      </p:sp>
      <p:sp>
        <p:nvSpPr>
          <p:cNvPr id="21" name="Freeform 20"/>
          <p:cNvSpPr>
            <a:spLocks/>
          </p:cNvSpPr>
          <p:nvPr/>
        </p:nvSpPr>
        <p:spPr bwMode="auto">
          <a:xfrm>
            <a:off x="4742489" y="2899179"/>
            <a:ext cx="1770875" cy="1554888"/>
          </a:xfrm>
          <a:custGeom>
            <a:avLst/>
            <a:gdLst>
              <a:gd name="T0" fmla="*/ 1943 w 3460"/>
              <a:gd name="T1" fmla="*/ 2 h 3036"/>
              <a:gd name="T2" fmla="*/ 1924 w 3460"/>
              <a:gd name="T3" fmla="*/ 108 h 3036"/>
              <a:gd name="T4" fmla="*/ 1947 w 3460"/>
              <a:gd name="T5" fmla="*/ 230 h 3036"/>
              <a:gd name="T6" fmla="*/ 2006 w 3460"/>
              <a:gd name="T7" fmla="*/ 332 h 3036"/>
              <a:gd name="T8" fmla="*/ 2095 w 3460"/>
              <a:gd name="T9" fmla="*/ 408 h 3036"/>
              <a:gd name="T10" fmla="*/ 2209 w 3460"/>
              <a:gd name="T11" fmla="*/ 452 h 3036"/>
              <a:gd name="T12" fmla="*/ 2334 w 3460"/>
              <a:gd name="T13" fmla="*/ 452 h 3036"/>
              <a:gd name="T14" fmla="*/ 2446 w 3460"/>
              <a:gd name="T15" fmla="*/ 412 h 3036"/>
              <a:gd name="T16" fmla="*/ 2537 w 3460"/>
              <a:gd name="T17" fmla="*/ 336 h 3036"/>
              <a:gd name="T18" fmla="*/ 2598 w 3460"/>
              <a:gd name="T19" fmla="*/ 233 h 3036"/>
              <a:gd name="T20" fmla="*/ 2621 w 3460"/>
              <a:gd name="T21" fmla="*/ 112 h 3036"/>
              <a:gd name="T22" fmla="*/ 2604 w 3460"/>
              <a:gd name="T23" fmla="*/ 4 h 3036"/>
              <a:gd name="T24" fmla="*/ 3040 w 3460"/>
              <a:gd name="T25" fmla="*/ 174 h 3036"/>
              <a:gd name="T26" fmla="*/ 3336 w 3460"/>
              <a:gd name="T27" fmla="*/ 444 h 3036"/>
              <a:gd name="T28" fmla="*/ 3330 w 3460"/>
              <a:gd name="T29" fmla="*/ 1080 h 3036"/>
              <a:gd name="T30" fmla="*/ 2774 w 3460"/>
              <a:gd name="T31" fmla="*/ 1099 h 3036"/>
              <a:gd name="T32" fmla="*/ 2606 w 3460"/>
              <a:gd name="T33" fmla="*/ 1387 h 3036"/>
              <a:gd name="T34" fmla="*/ 2402 w 3460"/>
              <a:gd name="T35" fmla="*/ 1651 h 3036"/>
              <a:gd name="T36" fmla="*/ 2488 w 3460"/>
              <a:gd name="T37" fmla="*/ 2044 h 3036"/>
              <a:gd name="T38" fmla="*/ 2112 w 3460"/>
              <a:gd name="T39" fmla="*/ 2556 h 3036"/>
              <a:gd name="T40" fmla="*/ 1647 w 3460"/>
              <a:gd name="T41" fmla="*/ 2243 h 3036"/>
              <a:gd name="T42" fmla="*/ 1389 w 3460"/>
              <a:gd name="T43" fmla="*/ 2360 h 3036"/>
              <a:gd name="T44" fmla="*/ 1116 w 3460"/>
              <a:gd name="T45" fmla="*/ 2450 h 3036"/>
              <a:gd name="T46" fmla="*/ 831 w 3460"/>
              <a:gd name="T47" fmla="*/ 2507 h 3036"/>
              <a:gd name="T48" fmla="*/ 639 w 3460"/>
              <a:gd name="T49" fmla="*/ 3036 h 3036"/>
              <a:gd name="T50" fmla="*/ 459 w 3460"/>
              <a:gd name="T51" fmla="*/ 2055 h 3036"/>
              <a:gd name="T52" fmla="*/ 429 w 3460"/>
              <a:gd name="T53" fmla="*/ 1968 h 3036"/>
              <a:gd name="T54" fmla="*/ 351 w 3460"/>
              <a:gd name="T55" fmla="*/ 2015 h 3036"/>
              <a:gd name="T56" fmla="*/ 258 w 3460"/>
              <a:gd name="T57" fmla="*/ 2032 h 3036"/>
              <a:gd name="T58" fmla="*/ 157 w 3460"/>
              <a:gd name="T59" fmla="*/ 2011 h 3036"/>
              <a:gd name="T60" fmla="*/ 74 w 3460"/>
              <a:gd name="T61" fmla="*/ 1954 h 3036"/>
              <a:gd name="T62" fmla="*/ 19 w 3460"/>
              <a:gd name="T63" fmla="*/ 1873 h 3036"/>
              <a:gd name="T64" fmla="*/ 0 w 3460"/>
              <a:gd name="T65" fmla="*/ 1770 h 3036"/>
              <a:gd name="T66" fmla="*/ 21 w 3460"/>
              <a:gd name="T67" fmla="*/ 1670 h 3036"/>
              <a:gd name="T68" fmla="*/ 76 w 3460"/>
              <a:gd name="T69" fmla="*/ 1588 h 3036"/>
              <a:gd name="T70" fmla="*/ 159 w 3460"/>
              <a:gd name="T71" fmla="*/ 1533 h 3036"/>
              <a:gd name="T72" fmla="*/ 260 w 3460"/>
              <a:gd name="T73" fmla="*/ 1512 h 3036"/>
              <a:gd name="T74" fmla="*/ 353 w 3460"/>
              <a:gd name="T75" fmla="*/ 1531 h 3036"/>
              <a:gd name="T76" fmla="*/ 429 w 3460"/>
              <a:gd name="T77" fmla="*/ 1577 h 3036"/>
              <a:gd name="T78" fmla="*/ 461 w 3460"/>
              <a:gd name="T79" fmla="*/ 1490 h 3036"/>
              <a:gd name="T80" fmla="*/ 573 w 3460"/>
              <a:gd name="T81" fmla="*/ 1064 h 3036"/>
              <a:gd name="T82" fmla="*/ 786 w 3460"/>
              <a:gd name="T83" fmla="*/ 1019 h 3036"/>
              <a:gd name="T84" fmla="*/ 981 w 3460"/>
              <a:gd name="T85" fmla="*/ 939 h 3036"/>
              <a:gd name="T86" fmla="*/ 1156 w 3460"/>
              <a:gd name="T87" fmla="*/ 823 h 3036"/>
              <a:gd name="T88" fmla="*/ 1307 w 3460"/>
              <a:gd name="T89" fmla="*/ 679 h 3036"/>
              <a:gd name="T90" fmla="*/ 1429 w 3460"/>
              <a:gd name="T91" fmla="*/ 508 h 3036"/>
              <a:gd name="T92" fmla="*/ 1518 w 3460"/>
              <a:gd name="T93" fmla="*/ 319 h 3036"/>
              <a:gd name="T94" fmla="*/ 1571 w 3460"/>
              <a:gd name="T95" fmla="*/ 110 h 3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60" h="3036">
                <a:moveTo>
                  <a:pt x="1584" y="0"/>
                </a:moveTo>
                <a:lnTo>
                  <a:pt x="1943" y="2"/>
                </a:lnTo>
                <a:lnTo>
                  <a:pt x="1930" y="53"/>
                </a:lnTo>
                <a:lnTo>
                  <a:pt x="1924" y="108"/>
                </a:lnTo>
                <a:lnTo>
                  <a:pt x="1930" y="171"/>
                </a:lnTo>
                <a:lnTo>
                  <a:pt x="1947" y="230"/>
                </a:lnTo>
                <a:lnTo>
                  <a:pt x="1972" y="283"/>
                </a:lnTo>
                <a:lnTo>
                  <a:pt x="2006" y="332"/>
                </a:lnTo>
                <a:lnTo>
                  <a:pt x="2048" y="374"/>
                </a:lnTo>
                <a:lnTo>
                  <a:pt x="2095" y="408"/>
                </a:lnTo>
                <a:lnTo>
                  <a:pt x="2150" y="434"/>
                </a:lnTo>
                <a:lnTo>
                  <a:pt x="2209" y="452"/>
                </a:lnTo>
                <a:lnTo>
                  <a:pt x="2271" y="457"/>
                </a:lnTo>
                <a:lnTo>
                  <a:pt x="2334" y="452"/>
                </a:lnTo>
                <a:lnTo>
                  <a:pt x="2393" y="436"/>
                </a:lnTo>
                <a:lnTo>
                  <a:pt x="2446" y="412"/>
                </a:lnTo>
                <a:lnTo>
                  <a:pt x="2495" y="378"/>
                </a:lnTo>
                <a:lnTo>
                  <a:pt x="2537" y="336"/>
                </a:lnTo>
                <a:lnTo>
                  <a:pt x="2573" y="286"/>
                </a:lnTo>
                <a:lnTo>
                  <a:pt x="2598" y="233"/>
                </a:lnTo>
                <a:lnTo>
                  <a:pt x="2615" y="174"/>
                </a:lnTo>
                <a:lnTo>
                  <a:pt x="2621" y="112"/>
                </a:lnTo>
                <a:lnTo>
                  <a:pt x="2617" y="57"/>
                </a:lnTo>
                <a:lnTo>
                  <a:pt x="2604" y="4"/>
                </a:lnTo>
                <a:lnTo>
                  <a:pt x="3050" y="6"/>
                </a:lnTo>
                <a:lnTo>
                  <a:pt x="3040" y="174"/>
                </a:lnTo>
                <a:lnTo>
                  <a:pt x="3019" y="341"/>
                </a:lnTo>
                <a:lnTo>
                  <a:pt x="3336" y="444"/>
                </a:lnTo>
                <a:lnTo>
                  <a:pt x="3460" y="681"/>
                </a:lnTo>
                <a:lnTo>
                  <a:pt x="3330" y="1080"/>
                </a:lnTo>
                <a:lnTo>
                  <a:pt x="3093" y="1201"/>
                </a:lnTo>
                <a:lnTo>
                  <a:pt x="2774" y="1099"/>
                </a:lnTo>
                <a:lnTo>
                  <a:pt x="2695" y="1247"/>
                </a:lnTo>
                <a:lnTo>
                  <a:pt x="2606" y="1387"/>
                </a:lnTo>
                <a:lnTo>
                  <a:pt x="2509" y="1522"/>
                </a:lnTo>
                <a:lnTo>
                  <a:pt x="2402" y="1651"/>
                </a:lnTo>
                <a:lnTo>
                  <a:pt x="2290" y="1772"/>
                </a:lnTo>
                <a:lnTo>
                  <a:pt x="2488" y="2044"/>
                </a:lnTo>
                <a:lnTo>
                  <a:pt x="2448" y="2307"/>
                </a:lnTo>
                <a:lnTo>
                  <a:pt x="2112" y="2556"/>
                </a:lnTo>
                <a:lnTo>
                  <a:pt x="1846" y="2514"/>
                </a:lnTo>
                <a:lnTo>
                  <a:pt x="1647" y="2243"/>
                </a:lnTo>
                <a:lnTo>
                  <a:pt x="1520" y="2305"/>
                </a:lnTo>
                <a:lnTo>
                  <a:pt x="1389" y="2360"/>
                </a:lnTo>
                <a:lnTo>
                  <a:pt x="1254" y="2408"/>
                </a:lnTo>
                <a:lnTo>
                  <a:pt x="1116" y="2450"/>
                </a:lnTo>
                <a:lnTo>
                  <a:pt x="975" y="2482"/>
                </a:lnTo>
                <a:lnTo>
                  <a:pt x="831" y="2507"/>
                </a:lnTo>
                <a:lnTo>
                  <a:pt x="831" y="2846"/>
                </a:lnTo>
                <a:lnTo>
                  <a:pt x="639" y="3036"/>
                </a:lnTo>
                <a:lnTo>
                  <a:pt x="457" y="3036"/>
                </a:lnTo>
                <a:lnTo>
                  <a:pt x="459" y="2055"/>
                </a:lnTo>
                <a:lnTo>
                  <a:pt x="461" y="1935"/>
                </a:lnTo>
                <a:lnTo>
                  <a:pt x="429" y="1968"/>
                </a:lnTo>
                <a:lnTo>
                  <a:pt x="393" y="1994"/>
                </a:lnTo>
                <a:lnTo>
                  <a:pt x="351" y="2015"/>
                </a:lnTo>
                <a:lnTo>
                  <a:pt x="305" y="2028"/>
                </a:lnTo>
                <a:lnTo>
                  <a:pt x="258" y="2032"/>
                </a:lnTo>
                <a:lnTo>
                  <a:pt x="205" y="2027"/>
                </a:lnTo>
                <a:lnTo>
                  <a:pt x="157" y="2011"/>
                </a:lnTo>
                <a:lnTo>
                  <a:pt x="112" y="1987"/>
                </a:lnTo>
                <a:lnTo>
                  <a:pt x="74" y="1954"/>
                </a:lnTo>
                <a:lnTo>
                  <a:pt x="43" y="1916"/>
                </a:lnTo>
                <a:lnTo>
                  <a:pt x="19" y="1873"/>
                </a:lnTo>
                <a:lnTo>
                  <a:pt x="4" y="1823"/>
                </a:lnTo>
                <a:lnTo>
                  <a:pt x="0" y="1770"/>
                </a:lnTo>
                <a:lnTo>
                  <a:pt x="6" y="1719"/>
                </a:lnTo>
                <a:lnTo>
                  <a:pt x="21" y="1670"/>
                </a:lnTo>
                <a:lnTo>
                  <a:pt x="43" y="1626"/>
                </a:lnTo>
                <a:lnTo>
                  <a:pt x="76" y="1588"/>
                </a:lnTo>
                <a:lnTo>
                  <a:pt x="114" y="1556"/>
                </a:lnTo>
                <a:lnTo>
                  <a:pt x="159" y="1533"/>
                </a:lnTo>
                <a:lnTo>
                  <a:pt x="207" y="1518"/>
                </a:lnTo>
                <a:lnTo>
                  <a:pt x="260" y="1512"/>
                </a:lnTo>
                <a:lnTo>
                  <a:pt x="307" y="1518"/>
                </a:lnTo>
                <a:lnTo>
                  <a:pt x="353" y="1531"/>
                </a:lnTo>
                <a:lnTo>
                  <a:pt x="393" y="1550"/>
                </a:lnTo>
                <a:lnTo>
                  <a:pt x="429" y="1577"/>
                </a:lnTo>
                <a:lnTo>
                  <a:pt x="461" y="1611"/>
                </a:lnTo>
                <a:lnTo>
                  <a:pt x="461" y="1490"/>
                </a:lnTo>
                <a:lnTo>
                  <a:pt x="463" y="1070"/>
                </a:lnTo>
                <a:lnTo>
                  <a:pt x="573" y="1064"/>
                </a:lnTo>
                <a:lnTo>
                  <a:pt x="681" y="1047"/>
                </a:lnTo>
                <a:lnTo>
                  <a:pt x="786" y="1019"/>
                </a:lnTo>
                <a:lnTo>
                  <a:pt x="886" y="983"/>
                </a:lnTo>
                <a:lnTo>
                  <a:pt x="981" y="939"/>
                </a:lnTo>
                <a:lnTo>
                  <a:pt x="1072" y="884"/>
                </a:lnTo>
                <a:lnTo>
                  <a:pt x="1156" y="823"/>
                </a:lnTo>
                <a:lnTo>
                  <a:pt x="1235" y="755"/>
                </a:lnTo>
                <a:lnTo>
                  <a:pt x="1307" y="679"/>
                </a:lnTo>
                <a:lnTo>
                  <a:pt x="1372" y="598"/>
                </a:lnTo>
                <a:lnTo>
                  <a:pt x="1429" y="508"/>
                </a:lnTo>
                <a:lnTo>
                  <a:pt x="1478" y="415"/>
                </a:lnTo>
                <a:lnTo>
                  <a:pt x="1518" y="319"/>
                </a:lnTo>
                <a:lnTo>
                  <a:pt x="1550" y="216"/>
                </a:lnTo>
                <a:lnTo>
                  <a:pt x="1571" y="110"/>
                </a:lnTo>
                <a:lnTo>
                  <a:pt x="1584" y="0"/>
                </a:lnTo>
                <a:close/>
              </a:path>
            </a:pathLst>
          </a:custGeom>
          <a:gradFill flip="none" rotWithShape="1">
            <a:gsLst>
              <a:gs pos="94737">
                <a:schemeClr val="accent2">
                  <a:lumMod val="60000"/>
                  <a:lumOff val="40000"/>
                </a:schemeClr>
              </a:gs>
              <a:gs pos="15000">
                <a:schemeClr val="accent2">
                  <a:lumMod val="20000"/>
                  <a:lumOff val="80000"/>
                </a:schemeClr>
              </a:gs>
              <a:gs pos="65000">
                <a:schemeClr val="accent2">
                  <a:lumMod val="60000"/>
                  <a:lumOff val="40000"/>
                </a:schemeClr>
              </a:gs>
            </a:gsLst>
            <a:path path="circle">
              <a:fillToRect r="100000" b="100000"/>
            </a:path>
            <a:tileRect l="-100000" t="-100000"/>
          </a:gradFill>
          <a:ln w="0">
            <a:noFill/>
            <a:prstDash val="solid"/>
            <a:round/>
            <a:headEnd/>
            <a:tailEnd/>
          </a:ln>
        </p:spPr>
        <p:txBody>
          <a:bodyPr vert="horz" wrap="square" lIns="76200" tIns="38100" rIns="76200" bIns="38100" numCol="1" anchor="t" anchorCtr="0" compatLnSpc="1">
            <a:prstTxWarp prst="textNoShape">
              <a:avLst/>
            </a:prstTxWarp>
          </a:bodyPr>
          <a:lstStyle/>
          <a:p>
            <a:pPr defTabSz="761970"/>
            <a:endParaRPr lang="en-IN" sz="1500" dirty="0">
              <a:solidFill>
                <a:prstClr val="black"/>
              </a:solidFill>
              <a:latin typeface="Montserrat"/>
            </a:endParaRPr>
          </a:p>
        </p:txBody>
      </p:sp>
      <p:sp>
        <p:nvSpPr>
          <p:cNvPr id="22" name="Freeform 21"/>
          <p:cNvSpPr>
            <a:spLocks noEditPoints="1"/>
          </p:cNvSpPr>
          <p:nvPr/>
        </p:nvSpPr>
        <p:spPr bwMode="auto">
          <a:xfrm>
            <a:off x="4732252" y="2889969"/>
            <a:ext cx="1791348" cy="1573313"/>
          </a:xfrm>
          <a:custGeom>
            <a:avLst/>
            <a:gdLst>
              <a:gd name="T0" fmla="*/ 1545 w 3499"/>
              <a:gd name="T1" fmla="*/ 374 h 3074"/>
              <a:gd name="T2" fmla="*/ 1304 w 3499"/>
              <a:gd name="T3" fmla="*/ 748 h 3074"/>
              <a:gd name="T4" fmla="*/ 943 w 3499"/>
              <a:gd name="T5" fmla="*/ 1006 h 3074"/>
              <a:gd name="T6" fmla="*/ 501 w 3499"/>
              <a:gd name="T7" fmla="*/ 1108 h 3074"/>
              <a:gd name="T8" fmla="*/ 400 w 3499"/>
              <a:gd name="T9" fmla="*/ 1584 h 3074"/>
              <a:gd name="T10" fmla="*/ 277 w 3499"/>
              <a:gd name="T11" fmla="*/ 1550 h 3074"/>
              <a:gd name="T12" fmla="*/ 108 w 3499"/>
              <a:gd name="T13" fmla="*/ 1620 h 3074"/>
              <a:gd name="T14" fmla="*/ 38 w 3499"/>
              <a:gd name="T15" fmla="*/ 1791 h 3074"/>
              <a:gd name="T16" fmla="*/ 106 w 3499"/>
              <a:gd name="T17" fmla="*/ 1960 h 3074"/>
              <a:gd name="T18" fmla="*/ 277 w 3499"/>
              <a:gd name="T19" fmla="*/ 2032 h 3074"/>
              <a:gd name="T20" fmla="*/ 400 w 3499"/>
              <a:gd name="T21" fmla="*/ 1998 h 3074"/>
              <a:gd name="T22" fmla="*/ 495 w 3499"/>
              <a:gd name="T23" fmla="*/ 3036 h 3074"/>
              <a:gd name="T24" fmla="*/ 848 w 3499"/>
              <a:gd name="T25" fmla="*/ 2507 h 3074"/>
              <a:gd name="T26" fmla="*/ 1503 w 3499"/>
              <a:gd name="T27" fmla="*/ 2319 h 3074"/>
              <a:gd name="T28" fmla="*/ 2125 w 3499"/>
              <a:gd name="T29" fmla="*/ 2554 h 3074"/>
              <a:gd name="T30" fmla="*/ 2294 w 3499"/>
              <a:gd name="T31" fmla="*/ 1778 h 3074"/>
              <a:gd name="T32" fmla="*/ 2699 w 3499"/>
              <a:gd name="T33" fmla="*/ 1256 h 3074"/>
              <a:gd name="T34" fmla="*/ 3334 w 3499"/>
              <a:gd name="T35" fmla="*/ 1085 h 3074"/>
              <a:gd name="T36" fmla="*/ 3019 w 3499"/>
              <a:gd name="T37" fmla="*/ 357 h 3074"/>
              <a:gd name="T38" fmla="*/ 2657 w 3499"/>
              <a:gd name="T39" fmla="*/ 85 h 3074"/>
              <a:gd name="T40" fmla="*/ 2607 w 3499"/>
              <a:gd name="T41" fmla="*/ 315 h 3074"/>
              <a:gd name="T42" fmla="*/ 2420 w 3499"/>
              <a:gd name="T43" fmla="*/ 472 h 3074"/>
              <a:gd name="T44" fmla="*/ 2224 w 3499"/>
              <a:gd name="T45" fmla="*/ 490 h 3074"/>
              <a:gd name="T46" fmla="*/ 2010 w 3499"/>
              <a:gd name="T47" fmla="*/ 362 h 3074"/>
              <a:gd name="T48" fmla="*/ 1924 w 3499"/>
              <a:gd name="T49" fmla="*/ 127 h 3074"/>
              <a:gd name="T50" fmla="*/ 1585 w 3499"/>
              <a:gd name="T51" fmla="*/ 0 h 3074"/>
              <a:gd name="T52" fmla="*/ 1962 w 3499"/>
              <a:gd name="T53" fmla="*/ 127 h 3074"/>
              <a:gd name="T54" fmla="*/ 2040 w 3499"/>
              <a:gd name="T55" fmla="*/ 340 h 3074"/>
              <a:gd name="T56" fmla="*/ 2232 w 3499"/>
              <a:gd name="T57" fmla="*/ 452 h 3074"/>
              <a:gd name="T58" fmla="*/ 2456 w 3499"/>
              <a:gd name="T59" fmla="*/ 414 h 3074"/>
              <a:gd name="T60" fmla="*/ 2600 w 3499"/>
              <a:gd name="T61" fmla="*/ 245 h 3074"/>
              <a:gd name="T62" fmla="*/ 2606 w 3499"/>
              <a:gd name="T63" fmla="*/ 28 h 3074"/>
              <a:gd name="T64" fmla="*/ 3082 w 3499"/>
              <a:gd name="T65" fmla="*/ 133 h 3074"/>
              <a:gd name="T66" fmla="*/ 3499 w 3499"/>
              <a:gd name="T67" fmla="*/ 700 h 3074"/>
              <a:gd name="T68" fmla="*/ 2725 w 3499"/>
              <a:gd name="T69" fmla="*/ 1283 h 3074"/>
              <a:gd name="T70" fmla="*/ 2334 w 3499"/>
              <a:gd name="T71" fmla="*/ 1793 h 3074"/>
              <a:gd name="T72" fmla="*/ 1854 w 3499"/>
              <a:gd name="T73" fmla="*/ 2550 h 3074"/>
              <a:gd name="T74" fmla="*/ 1195 w 3499"/>
              <a:gd name="T75" fmla="*/ 2471 h 3074"/>
              <a:gd name="T76" fmla="*/ 666 w 3499"/>
              <a:gd name="T77" fmla="*/ 3074 h 3074"/>
              <a:gd name="T78" fmla="*/ 376 w 3499"/>
              <a:gd name="T79" fmla="*/ 2053 h 3074"/>
              <a:gd name="T80" fmla="*/ 190 w 3499"/>
              <a:gd name="T81" fmla="*/ 2055 h 3074"/>
              <a:gd name="T82" fmla="*/ 51 w 3499"/>
              <a:gd name="T83" fmla="*/ 1954 h 3074"/>
              <a:gd name="T84" fmla="*/ 0 w 3499"/>
              <a:gd name="T85" fmla="*/ 1789 h 3074"/>
              <a:gd name="T86" fmla="*/ 81 w 3499"/>
              <a:gd name="T87" fmla="*/ 1594 h 3074"/>
              <a:gd name="T88" fmla="*/ 277 w 3499"/>
              <a:gd name="T89" fmla="*/ 1512 h 3074"/>
              <a:gd name="T90" fmla="*/ 421 w 3499"/>
              <a:gd name="T91" fmla="*/ 1552 h 3074"/>
              <a:gd name="T92" fmla="*/ 590 w 3499"/>
              <a:gd name="T93" fmla="*/ 1064 h 3074"/>
              <a:gd name="T94" fmla="*/ 989 w 3499"/>
              <a:gd name="T95" fmla="*/ 941 h 3074"/>
              <a:gd name="T96" fmla="*/ 1309 w 3499"/>
              <a:gd name="T97" fmla="*/ 685 h 3074"/>
              <a:gd name="T98" fmla="*/ 1520 w 3499"/>
              <a:gd name="T99" fmla="*/ 330 h 3074"/>
              <a:gd name="T100" fmla="*/ 1585 w 3499"/>
              <a:gd name="T101" fmla="*/ 0 h 3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99" h="3074">
                <a:moveTo>
                  <a:pt x="1621" y="38"/>
                </a:moveTo>
                <a:lnTo>
                  <a:pt x="1605" y="154"/>
                </a:lnTo>
                <a:lnTo>
                  <a:pt x="1581" y="266"/>
                </a:lnTo>
                <a:lnTo>
                  <a:pt x="1545" y="374"/>
                </a:lnTo>
                <a:lnTo>
                  <a:pt x="1497" y="476"/>
                </a:lnTo>
                <a:lnTo>
                  <a:pt x="1442" y="573"/>
                </a:lnTo>
                <a:lnTo>
                  <a:pt x="1378" y="664"/>
                </a:lnTo>
                <a:lnTo>
                  <a:pt x="1304" y="748"/>
                </a:lnTo>
                <a:lnTo>
                  <a:pt x="1224" y="825"/>
                </a:lnTo>
                <a:lnTo>
                  <a:pt x="1137" y="894"/>
                </a:lnTo>
                <a:lnTo>
                  <a:pt x="1044" y="954"/>
                </a:lnTo>
                <a:lnTo>
                  <a:pt x="943" y="1006"/>
                </a:lnTo>
                <a:lnTo>
                  <a:pt x="839" y="1047"/>
                </a:lnTo>
                <a:lnTo>
                  <a:pt x="730" y="1078"/>
                </a:lnTo>
                <a:lnTo>
                  <a:pt x="617" y="1099"/>
                </a:lnTo>
                <a:lnTo>
                  <a:pt x="501" y="1108"/>
                </a:lnTo>
                <a:lnTo>
                  <a:pt x="499" y="1683"/>
                </a:lnTo>
                <a:lnTo>
                  <a:pt x="465" y="1641"/>
                </a:lnTo>
                <a:lnTo>
                  <a:pt x="434" y="1611"/>
                </a:lnTo>
                <a:lnTo>
                  <a:pt x="400" y="1584"/>
                </a:lnTo>
                <a:lnTo>
                  <a:pt x="362" y="1567"/>
                </a:lnTo>
                <a:lnTo>
                  <a:pt x="322" y="1556"/>
                </a:lnTo>
                <a:lnTo>
                  <a:pt x="279" y="1550"/>
                </a:lnTo>
                <a:lnTo>
                  <a:pt x="277" y="1550"/>
                </a:lnTo>
                <a:lnTo>
                  <a:pt x="229" y="1556"/>
                </a:lnTo>
                <a:lnTo>
                  <a:pt x="184" y="1569"/>
                </a:lnTo>
                <a:lnTo>
                  <a:pt x="144" y="1592"/>
                </a:lnTo>
                <a:lnTo>
                  <a:pt x="108" y="1620"/>
                </a:lnTo>
                <a:lnTo>
                  <a:pt x="80" y="1657"/>
                </a:lnTo>
                <a:lnTo>
                  <a:pt x="57" y="1696"/>
                </a:lnTo>
                <a:lnTo>
                  <a:pt x="42" y="1742"/>
                </a:lnTo>
                <a:lnTo>
                  <a:pt x="38" y="1791"/>
                </a:lnTo>
                <a:lnTo>
                  <a:pt x="42" y="1837"/>
                </a:lnTo>
                <a:lnTo>
                  <a:pt x="55" y="1882"/>
                </a:lnTo>
                <a:lnTo>
                  <a:pt x="78" y="1924"/>
                </a:lnTo>
                <a:lnTo>
                  <a:pt x="106" y="1960"/>
                </a:lnTo>
                <a:lnTo>
                  <a:pt x="144" y="1990"/>
                </a:lnTo>
                <a:lnTo>
                  <a:pt x="184" y="2013"/>
                </a:lnTo>
                <a:lnTo>
                  <a:pt x="229" y="2027"/>
                </a:lnTo>
                <a:lnTo>
                  <a:pt x="277" y="2032"/>
                </a:lnTo>
                <a:lnTo>
                  <a:pt x="277" y="2032"/>
                </a:lnTo>
                <a:lnTo>
                  <a:pt x="321" y="2028"/>
                </a:lnTo>
                <a:lnTo>
                  <a:pt x="362" y="2017"/>
                </a:lnTo>
                <a:lnTo>
                  <a:pt x="400" y="1998"/>
                </a:lnTo>
                <a:lnTo>
                  <a:pt x="434" y="1973"/>
                </a:lnTo>
                <a:lnTo>
                  <a:pt x="465" y="1943"/>
                </a:lnTo>
                <a:lnTo>
                  <a:pt x="499" y="1901"/>
                </a:lnTo>
                <a:lnTo>
                  <a:pt x="495" y="3036"/>
                </a:lnTo>
                <a:lnTo>
                  <a:pt x="651" y="3036"/>
                </a:lnTo>
                <a:lnTo>
                  <a:pt x="831" y="2858"/>
                </a:lnTo>
                <a:lnTo>
                  <a:pt x="831" y="2510"/>
                </a:lnTo>
                <a:lnTo>
                  <a:pt x="848" y="2507"/>
                </a:lnTo>
                <a:lnTo>
                  <a:pt x="1017" y="2476"/>
                </a:lnTo>
                <a:lnTo>
                  <a:pt x="1182" y="2435"/>
                </a:lnTo>
                <a:lnTo>
                  <a:pt x="1343" y="2383"/>
                </a:lnTo>
                <a:lnTo>
                  <a:pt x="1503" y="2319"/>
                </a:lnTo>
                <a:lnTo>
                  <a:pt x="1657" y="2245"/>
                </a:lnTo>
                <a:lnTo>
                  <a:pt x="1672" y="2237"/>
                </a:lnTo>
                <a:lnTo>
                  <a:pt x="1877" y="2516"/>
                </a:lnTo>
                <a:lnTo>
                  <a:pt x="2125" y="2554"/>
                </a:lnTo>
                <a:lnTo>
                  <a:pt x="2450" y="2317"/>
                </a:lnTo>
                <a:lnTo>
                  <a:pt x="2488" y="2066"/>
                </a:lnTo>
                <a:lnTo>
                  <a:pt x="2283" y="1789"/>
                </a:lnTo>
                <a:lnTo>
                  <a:pt x="2294" y="1778"/>
                </a:lnTo>
                <a:lnTo>
                  <a:pt x="2408" y="1657"/>
                </a:lnTo>
                <a:lnTo>
                  <a:pt x="2514" y="1529"/>
                </a:lnTo>
                <a:lnTo>
                  <a:pt x="2609" y="1395"/>
                </a:lnTo>
                <a:lnTo>
                  <a:pt x="2699" y="1256"/>
                </a:lnTo>
                <a:lnTo>
                  <a:pt x="2776" y="1110"/>
                </a:lnTo>
                <a:lnTo>
                  <a:pt x="2784" y="1095"/>
                </a:lnTo>
                <a:lnTo>
                  <a:pt x="3110" y="1201"/>
                </a:lnTo>
                <a:lnTo>
                  <a:pt x="3334" y="1085"/>
                </a:lnTo>
                <a:lnTo>
                  <a:pt x="3458" y="702"/>
                </a:lnTo>
                <a:lnTo>
                  <a:pt x="3342" y="478"/>
                </a:lnTo>
                <a:lnTo>
                  <a:pt x="3017" y="374"/>
                </a:lnTo>
                <a:lnTo>
                  <a:pt x="3019" y="357"/>
                </a:lnTo>
                <a:lnTo>
                  <a:pt x="3038" y="201"/>
                </a:lnTo>
                <a:lnTo>
                  <a:pt x="3050" y="44"/>
                </a:lnTo>
                <a:lnTo>
                  <a:pt x="2649" y="42"/>
                </a:lnTo>
                <a:lnTo>
                  <a:pt x="2657" y="85"/>
                </a:lnTo>
                <a:lnTo>
                  <a:pt x="2659" y="131"/>
                </a:lnTo>
                <a:lnTo>
                  <a:pt x="2653" y="195"/>
                </a:lnTo>
                <a:lnTo>
                  <a:pt x="2636" y="258"/>
                </a:lnTo>
                <a:lnTo>
                  <a:pt x="2607" y="315"/>
                </a:lnTo>
                <a:lnTo>
                  <a:pt x="2571" y="366"/>
                </a:lnTo>
                <a:lnTo>
                  <a:pt x="2528" y="410"/>
                </a:lnTo>
                <a:lnTo>
                  <a:pt x="2476" y="446"/>
                </a:lnTo>
                <a:lnTo>
                  <a:pt x="2420" y="472"/>
                </a:lnTo>
                <a:lnTo>
                  <a:pt x="2357" y="490"/>
                </a:lnTo>
                <a:lnTo>
                  <a:pt x="2292" y="495"/>
                </a:lnTo>
                <a:lnTo>
                  <a:pt x="2290" y="495"/>
                </a:lnTo>
                <a:lnTo>
                  <a:pt x="2224" y="490"/>
                </a:lnTo>
                <a:lnTo>
                  <a:pt x="2161" y="472"/>
                </a:lnTo>
                <a:lnTo>
                  <a:pt x="2105" y="444"/>
                </a:lnTo>
                <a:lnTo>
                  <a:pt x="2053" y="408"/>
                </a:lnTo>
                <a:lnTo>
                  <a:pt x="2010" y="362"/>
                </a:lnTo>
                <a:lnTo>
                  <a:pt x="1974" y="311"/>
                </a:lnTo>
                <a:lnTo>
                  <a:pt x="1947" y="254"/>
                </a:lnTo>
                <a:lnTo>
                  <a:pt x="1930" y="192"/>
                </a:lnTo>
                <a:lnTo>
                  <a:pt x="1924" y="127"/>
                </a:lnTo>
                <a:lnTo>
                  <a:pt x="1928" y="82"/>
                </a:lnTo>
                <a:lnTo>
                  <a:pt x="1936" y="40"/>
                </a:lnTo>
                <a:lnTo>
                  <a:pt x="1621" y="38"/>
                </a:lnTo>
                <a:close/>
                <a:moveTo>
                  <a:pt x="1585" y="0"/>
                </a:moveTo>
                <a:lnTo>
                  <a:pt x="1987" y="2"/>
                </a:lnTo>
                <a:lnTo>
                  <a:pt x="1979" y="26"/>
                </a:lnTo>
                <a:lnTo>
                  <a:pt x="1968" y="76"/>
                </a:lnTo>
                <a:lnTo>
                  <a:pt x="1962" y="127"/>
                </a:lnTo>
                <a:lnTo>
                  <a:pt x="1968" y="186"/>
                </a:lnTo>
                <a:lnTo>
                  <a:pt x="1983" y="241"/>
                </a:lnTo>
                <a:lnTo>
                  <a:pt x="2008" y="292"/>
                </a:lnTo>
                <a:lnTo>
                  <a:pt x="2040" y="340"/>
                </a:lnTo>
                <a:lnTo>
                  <a:pt x="2078" y="379"/>
                </a:lnTo>
                <a:lnTo>
                  <a:pt x="2123" y="412"/>
                </a:lnTo>
                <a:lnTo>
                  <a:pt x="2175" y="436"/>
                </a:lnTo>
                <a:lnTo>
                  <a:pt x="2232" y="452"/>
                </a:lnTo>
                <a:lnTo>
                  <a:pt x="2290" y="457"/>
                </a:lnTo>
                <a:lnTo>
                  <a:pt x="2349" y="452"/>
                </a:lnTo>
                <a:lnTo>
                  <a:pt x="2404" y="438"/>
                </a:lnTo>
                <a:lnTo>
                  <a:pt x="2456" y="414"/>
                </a:lnTo>
                <a:lnTo>
                  <a:pt x="2501" y="381"/>
                </a:lnTo>
                <a:lnTo>
                  <a:pt x="2543" y="341"/>
                </a:lnTo>
                <a:lnTo>
                  <a:pt x="2575" y="296"/>
                </a:lnTo>
                <a:lnTo>
                  <a:pt x="2600" y="245"/>
                </a:lnTo>
                <a:lnTo>
                  <a:pt x="2615" y="190"/>
                </a:lnTo>
                <a:lnTo>
                  <a:pt x="2621" y="131"/>
                </a:lnTo>
                <a:lnTo>
                  <a:pt x="2617" y="80"/>
                </a:lnTo>
                <a:lnTo>
                  <a:pt x="2606" y="28"/>
                </a:lnTo>
                <a:lnTo>
                  <a:pt x="2598" y="4"/>
                </a:lnTo>
                <a:lnTo>
                  <a:pt x="3088" y="6"/>
                </a:lnTo>
                <a:lnTo>
                  <a:pt x="3088" y="25"/>
                </a:lnTo>
                <a:lnTo>
                  <a:pt x="3082" y="133"/>
                </a:lnTo>
                <a:lnTo>
                  <a:pt x="3072" y="241"/>
                </a:lnTo>
                <a:lnTo>
                  <a:pt x="3059" y="347"/>
                </a:lnTo>
                <a:lnTo>
                  <a:pt x="3368" y="446"/>
                </a:lnTo>
                <a:lnTo>
                  <a:pt x="3499" y="700"/>
                </a:lnTo>
                <a:lnTo>
                  <a:pt x="3367" y="1112"/>
                </a:lnTo>
                <a:lnTo>
                  <a:pt x="3114" y="1241"/>
                </a:lnTo>
                <a:lnTo>
                  <a:pt x="2803" y="1142"/>
                </a:lnTo>
                <a:lnTo>
                  <a:pt x="2725" y="1283"/>
                </a:lnTo>
                <a:lnTo>
                  <a:pt x="2640" y="1419"/>
                </a:lnTo>
                <a:lnTo>
                  <a:pt x="2545" y="1550"/>
                </a:lnTo>
                <a:lnTo>
                  <a:pt x="2444" y="1674"/>
                </a:lnTo>
                <a:lnTo>
                  <a:pt x="2334" y="1793"/>
                </a:lnTo>
                <a:lnTo>
                  <a:pt x="2528" y="2057"/>
                </a:lnTo>
                <a:lnTo>
                  <a:pt x="2484" y="2338"/>
                </a:lnTo>
                <a:lnTo>
                  <a:pt x="2135" y="2594"/>
                </a:lnTo>
                <a:lnTo>
                  <a:pt x="1854" y="2550"/>
                </a:lnTo>
                <a:lnTo>
                  <a:pt x="1660" y="2287"/>
                </a:lnTo>
                <a:lnTo>
                  <a:pt x="1509" y="2359"/>
                </a:lnTo>
                <a:lnTo>
                  <a:pt x="1355" y="2419"/>
                </a:lnTo>
                <a:lnTo>
                  <a:pt x="1195" y="2471"/>
                </a:lnTo>
                <a:lnTo>
                  <a:pt x="1034" y="2512"/>
                </a:lnTo>
                <a:lnTo>
                  <a:pt x="869" y="2543"/>
                </a:lnTo>
                <a:lnTo>
                  <a:pt x="869" y="2875"/>
                </a:lnTo>
                <a:lnTo>
                  <a:pt x="666" y="3074"/>
                </a:lnTo>
                <a:lnTo>
                  <a:pt x="457" y="3074"/>
                </a:lnTo>
                <a:lnTo>
                  <a:pt x="459" y="2002"/>
                </a:lnTo>
                <a:lnTo>
                  <a:pt x="419" y="2030"/>
                </a:lnTo>
                <a:lnTo>
                  <a:pt x="376" y="2053"/>
                </a:lnTo>
                <a:lnTo>
                  <a:pt x="326" y="2064"/>
                </a:lnTo>
                <a:lnTo>
                  <a:pt x="277" y="2070"/>
                </a:lnTo>
                <a:lnTo>
                  <a:pt x="231" y="2066"/>
                </a:lnTo>
                <a:lnTo>
                  <a:pt x="190" y="2055"/>
                </a:lnTo>
                <a:lnTo>
                  <a:pt x="150" y="2040"/>
                </a:lnTo>
                <a:lnTo>
                  <a:pt x="114" y="2017"/>
                </a:lnTo>
                <a:lnTo>
                  <a:pt x="80" y="1987"/>
                </a:lnTo>
                <a:lnTo>
                  <a:pt x="51" y="1954"/>
                </a:lnTo>
                <a:lnTo>
                  <a:pt x="28" y="1916"/>
                </a:lnTo>
                <a:lnTo>
                  <a:pt x="13" y="1877"/>
                </a:lnTo>
                <a:lnTo>
                  <a:pt x="2" y="1835"/>
                </a:lnTo>
                <a:lnTo>
                  <a:pt x="0" y="1789"/>
                </a:lnTo>
                <a:lnTo>
                  <a:pt x="6" y="1734"/>
                </a:lnTo>
                <a:lnTo>
                  <a:pt x="21" y="1683"/>
                </a:lnTo>
                <a:lnTo>
                  <a:pt x="47" y="1636"/>
                </a:lnTo>
                <a:lnTo>
                  <a:pt x="81" y="1594"/>
                </a:lnTo>
                <a:lnTo>
                  <a:pt x="123" y="1560"/>
                </a:lnTo>
                <a:lnTo>
                  <a:pt x="169" y="1535"/>
                </a:lnTo>
                <a:lnTo>
                  <a:pt x="222" y="1518"/>
                </a:lnTo>
                <a:lnTo>
                  <a:pt x="277" y="1512"/>
                </a:lnTo>
                <a:lnTo>
                  <a:pt x="279" y="1512"/>
                </a:lnTo>
                <a:lnTo>
                  <a:pt x="328" y="1518"/>
                </a:lnTo>
                <a:lnTo>
                  <a:pt x="377" y="1531"/>
                </a:lnTo>
                <a:lnTo>
                  <a:pt x="421" y="1552"/>
                </a:lnTo>
                <a:lnTo>
                  <a:pt x="461" y="1583"/>
                </a:lnTo>
                <a:lnTo>
                  <a:pt x="463" y="1070"/>
                </a:lnTo>
                <a:lnTo>
                  <a:pt x="480" y="1070"/>
                </a:lnTo>
                <a:lnTo>
                  <a:pt x="590" y="1064"/>
                </a:lnTo>
                <a:lnTo>
                  <a:pt x="694" y="1047"/>
                </a:lnTo>
                <a:lnTo>
                  <a:pt x="797" y="1021"/>
                </a:lnTo>
                <a:lnTo>
                  <a:pt x="896" y="985"/>
                </a:lnTo>
                <a:lnTo>
                  <a:pt x="989" y="941"/>
                </a:lnTo>
                <a:lnTo>
                  <a:pt x="1078" y="888"/>
                </a:lnTo>
                <a:lnTo>
                  <a:pt x="1161" y="827"/>
                </a:lnTo>
                <a:lnTo>
                  <a:pt x="1239" y="761"/>
                </a:lnTo>
                <a:lnTo>
                  <a:pt x="1309" y="685"/>
                </a:lnTo>
                <a:lnTo>
                  <a:pt x="1374" y="605"/>
                </a:lnTo>
                <a:lnTo>
                  <a:pt x="1431" y="518"/>
                </a:lnTo>
                <a:lnTo>
                  <a:pt x="1480" y="427"/>
                </a:lnTo>
                <a:lnTo>
                  <a:pt x="1520" y="330"/>
                </a:lnTo>
                <a:lnTo>
                  <a:pt x="1550" y="230"/>
                </a:lnTo>
                <a:lnTo>
                  <a:pt x="1573" y="125"/>
                </a:lnTo>
                <a:lnTo>
                  <a:pt x="1585" y="17"/>
                </a:lnTo>
                <a:lnTo>
                  <a:pt x="1585" y="0"/>
                </a:lnTo>
                <a:close/>
              </a:path>
            </a:pathLst>
          </a:custGeom>
          <a:solidFill>
            <a:schemeClr val="accent2">
              <a:lumMod val="60000"/>
              <a:lumOff val="40000"/>
            </a:schemeClr>
          </a:solidFill>
          <a:ln w="0">
            <a:noFill/>
            <a:prstDash val="solid"/>
            <a:round/>
            <a:headEnd/>
            <a:tailEnd/>
          </a:ln>
        </p:spPr>
        <p:txBody>
          <a:bodyPr vert="horz" wrap="square" lIns="76200" tIns="38100" rIns="76200" bIns="38100" numCol="1" anchor="t" anchorCtr="0" compatLnSpc="1">
            <a:prstTxWarp prst="textNoShape">
              <a:avLst/>
            </a:prstTxWarp>
          </a:bodyPr>
          <a:lstStyle/>
          <a:p>
            <a:pPr defTabSz="761970"/>
            <a:endParaRPr lang="en-IN" sz="1500" dirty="0">
              <a:solidFill>
                <a:prstClr val="black"/>
              </a:solidFill>
              <a:latin typeface="Montserrat"/>
            </a:endParaRPr>
          </a:p>
        </p:txBody>
      </p:sp>
      <p:sp>
        <p:nvSpPr>
          <p:cNvPr id="23" name="Freeform 22"/>
          <p:cNvSpPr>
            <a:spLocks/>
          </p:cNvSpPr>
          <p:nvPr/>
        </p:nvSpPr>
        <p:spPr bwMode="auto">
          <a:xfrm>
            <a:off x="3419963" y="2645322"/>
            <a:ext cx="1510873" cy="1807724"/>
          </a:xfrm>
          <a:custGeom>
            <a:avLst/>
            <a:gdLst>
              <a:gd name="T0" fmla="*/ 1228 w 2951"/>
              <a:gd name="T1" fmla="*/ 5 h 3531"/>
              <a:gd name="T2" fmla="*/ 1321 w 2951"/>
              <a:gd name="T3" fmla="*/ 45 h 3531"/>
              <a:gd name="T4" fmla="*/ 1391 w 2951"/>
              <a:gd name="T5" fmla="*/ 115 h 3531"/>
              <a:gd name="T6" fmla="*/ 1429 w 2951"/>
              <a:gd name="T7" fmla="*/ 207 h 3531"/>
              <a:gd name="T8" fmla="*/ 1431 w 2951"/>
              <a:gd name="T9" fmla="*/ 307 h 3531"/>
              <a:gd name="T10" fmla="*/ 1397 w 2951"/>
              <a:gd name="T11" fmla="*/ 393 h 3531"/>
              <a:gd name="T12" fmla="*/ 1338 w 2951"/>
              <a:gd name="T13" fmla="*/ 461 h 3531"/>
              <a:gd name="T14" fmla="*/ 1892 w 2951"/>
              <a:gd name="T15" fmla="*/ 461 h 3531"/>
              <a:gd name="T16" fmla="*/ 1922 w 2951"/>
              <a:gd name="T17" fmla="*/ 689 h 3531"/>
              <a:gd name="T18" fmla="*/ 1994 w 2951"/>
              <a:gd name="T19" fmla="*/ 901 h 3531"/>
              <a:gd name="T20" fmla="*/ 2105 w 2951"/>
              <a:gd name="T21" fmla="*/ 1093 h 3531"/>
              <a:gd name="T22" fmla="*/ 2249 w 2951"/>
              <a:gd name="T23" fmla="*/ 1256 h 3531"/>
              <a:gd name="T24" fmla="*/ 2421 w 2951"/>
              <a:gd name="T25" fmla="*/ 1391 h 3531"/>
              <a:gd name="T26" fmla="*/ 2619 w 2951"/>
              <a:gd name="T27" fmla="*/ 1491 h 3531"/>
              <a:gd name="T28" fmla="*/ 2835 w 2951"/>
              <a:gd name="T29" fmla="*/ 1552 h 3531"/>
              <a:gd name="T30" fmla="*/ 2949 w 2951"/>
              <a:gd name="T31" fmla="*/ 1939 h 3531"/>
              <a:gd name="T32" fmla="*/ 2843 w 2951"/>
              <a:gd name="T33" fmla="*/ 1922 h 3531"/>
              <a:gd name="T34" fmla="*/ 2721 w 2951"/>
              <a:gd name="T35" fmla="*/ 1943 h 3531"/>
              <a:gd name="T36" fmla="*/ 2619 w 2951"/>
              <a:gd name="T37" fmla="*/ 2002 h 3531"/>
              <a:gd name="T38" fmla="*/ 2541 w 2951"/>
              <a:gd name="T39" fmla="*/ 2093 h 3531"/>
              <a:gd name="T40" fmla="*/ 2499 w 2951"/>
              <a:gd name="T41" fmla="*/ 2205 h 3531"/>
              <a:gd name="T42" fmla="*/ 2499 w 2951"/>
              <a:gd name="T43" fmla="*/ 2330 h 3531"/>
              <a:gd name="T44" fmla="*/ 2541 w 2951"/>
              <a:gd name="T45" fmla="*/ 2444 h 3531"/>
              <a:gd name="T46" fmla="*/ 2617 w 2951"/>
              <a:gd name="T47" fmla="*/ 2535 h 3531"/>
              <a:gd name="T48" fmla="*/ 2719 w 2951"/>
              <a:gd name="T49" fmla="*/ 2596 h 3531"/>
              <a:gd name="T50" fmla="*/ 2839 w 2951"/>
              <a:gd name="T51" fmla="*/ 2616 h 3531"/>
              <a:gd name="T52" fmla="*/ 2947 w 2951"/>
              <a:gd name="T53" fmla="*/ 2601 h 3531"/>
              <a:gd name="T54" fmla="*/ 2805 w 2951"/>
              <a:gd name="T55" fmla="*/ 3531 h 3531"/>
              <a:gd name="T56" fmla="*/ 2617 w 2951"/>
              <a:gd name="T57" fmla="*/ 3000 h 3531"/>
              <a:gd name="T58" fmla="*/ 2298 w 2951"/>
              <a:gd name="T59" fmla="*/ 2928 h 3531"/>
              <a:gd name="T60" fmla="*/ 1993 w 2951"/>
              <a:gd name="T61" fmla="*/ 2818 h 3531"/>
              <a:gd name="T62" fmla="*/ 1647 w 2951"/>
              <a:gd name="T63" fmla="*/ 3028 h 3531"/>
              <a:gd name="T64" fmla="*/ 1044 w 2951"/>
              <a:gd name="T65" fmla="*/ 2827 h 3531"/>
              <a:gd name="T66" fmla="*/ 1201 w 2951"/>
              <a:gd name="T67" fmla="*/ 2283 h 3531"/>
              <a:gd name="T68" fmla="*/ 1006 w 2951"/>
              <a:gd name="T69" fmla="*/ 2066 h 3531"/>
              <a:gd name="T70" fmla="*/ 835 w 2951"/>
              <a:gd name="T71" fmla="*/ 1829 h 3531"/>
              <a:gd name="T72" fmla="*/ 691 w 2951"/>
              <a:gd name="T73" fmla="*/ 1575 h 3531"/>
              <a:gd name="T74" fmla="*/ 123 w 2951"/>
              <a:gd name="T75" fmla="*/ 1552 h 3531"/>
              <a:gd name="T76" fmla="*/ 125 w 2951"/>
              <a:gd name="T77" fmla="*/ 914 h 3531"/>
              <a:gd name="T78" fmla="*/ 440 w 2951"/>
              <a:gd name="T79" fmla="*/ 696 h 3531"/>
              <a:gd name="T80" fmla="*/ 427 w 2951"/>
              <a:gd name="T81" fmla="*/ 461 h 3531"/>
              <a:gd name="T82" fmla="*/ 981 w 2951"/>
              <a:gd name="T83" fmla="*/ 430 h 3531"/>
              <a:gd name="T84" fmla="*/ 934 w 2951"/>
              <a:gd name="T85" fmla="*/ 351 h 3531"/>
              <a:gd name="T86" fmla="*/ 917 w 2951"/>
              <a:gd name="T87" fmla="*/ 258 h 3531"/>
              <a:gd name="T88" fmla="*/ 937 w 2951"/>
              <a:gd name="T89" fmla="*/ 157 h 3531"/>
              <a:gd name="T90" fmla="*/ 992 w 2951"/>
              <a:gd name="T91" fmla="*/ 76 h 3531"/>
              <a:gd name="T92" fmla="*/ 1076 w 2951"/>
              <a:gd name="T93" fmla="*/ 21 h 3531"/>
              <a:gd name="T94" fmla="*/ 1177 w 2951"/>
              <a:gd name="T95" fmla="*/ 0 h 3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51" h="3531">
                <a:moveTo>
                  <a:pt x="1177" y="0"/>
                </a:moveTo>
                <a:lnTo>
                  <a:pt x="1228" y="5"/>
                </a:lnTo>
                <a:lnTo>
                  <a:pt x="1277" y="21"/>
                </a:lnTo>
                <a:lnTo>
                  <a:pt x="1321" y="45"/>
                </a:lnTo>
                <a:lnTo>
                  <a:pt x="1359" y="76"/>
                </a:lnTo>
                <a:lnTo>
                  <a:pt x="1391" y="115"/>
                </a:lnTo>
                <a:lnTo>
                  <a:pt x="1416" y="159"/>
                </a:lnTo>
                <a:lnTo>
                  <a:pt x="1429" y="207"/>
                </a:lnTo>
                <a:lnTo>
                  <a:pt x="1435" y="260"/>
                </a:lnTo>
                <a:lnTo>
                  <a:pt x="1431" y="307"/>
                </a:lnTo>
                <a:lnTo>
                  <a:pt x="1418" y="353"/>
                </a:lnTo>
                <a:lnTo>
                  <a:pt x="1397" y="393"/>
                </a:lnTo>
                <a:lnTo>
                  <a:pt x="1370" y="430"/>
                </a:lnTo>
                <a:lnTo>
                  <a:pt x="1338" y="461"/>
                </a:lnTo>
                <a:lnTo>
                  <a:pt x="1459" y="461"/>
                </a:lnTo>
                <a:lnTo>
                  <a:pt x="1892" y="461"/>
                </a:lnTo>
                <a:lnTo>
                  <a:pt x="1901" y="577"/>
                </a:lnTo>
                <a:lnTo>
                  <a:pt x="1922" y="689"/>
                </a:lnTo>
                <a:lnTo>
                  <a:pt x="1953" y="797"/>
                </a:lnTo>
                <a:lnTo>
                  <a:pt x="1994" y="901"/>
                </a:lnTo>
                <a:lnTo>
                  <a:pt x="2044" y="1000"/>
                </a:lnTo>
                <a:lnTo>
                  <a:pt x="2105" y="1093"/>
                </a:lnTo>
                <a:lnTo>
                  <a:pt x="2173" y="1178"/>
                </a:lnTo>
                <a:lnTo>
                  <a:pt x="2249" y="1256"/>
                </a:lnTo>
                <a:lnTo>
                  <a:pt x="2332" y="1328"/>
                </a:lnTo>
                <a:lnTo>
                  <a:pt x="2421" y="1391"/>
                </a:lnTo>
                <a:lnTo>
                  <a:pt x="2516" y="1446"/>
                </a:lnTo>
                <a:lnTo>
                  <a:pt x="2619" y="1491"/>
                </a:lnTo>
                <a:lnTo>
                  <a:pt x="2725" y="1527"/>
                </a:lnTo>
                <a:lnTo>
                  <a:pt x="2835" y="1552"/>
                </a:lnTo>
                <a:lnTo>
                  <a:pt x="2951" y="1565"/>
                </a:lnTo>
                <a:lnTo>
                  <a:pt x="2949" y="1939"/>
                </a:lnTo>
                <a:lnTo>
                  <a:pt x="2898" y="1926"/>
                </a:lnTo>
                <a:lnTo>
                  <a:pt x="2843" y="1922"/>
                </a:lnTo>
                <a:lnTo>
                  <a:pt x="2780" y="1928"/>
                </a:lnTo>
                <a:lnTo>
                  <a:pt x="2721" y="1943"/>
                </a:lnTo>
                <a:lnTo>
                  <a:pt x="2668" y="1968"/>
                </a:lnTo>
                <a:lnTo>
                  <a:pt x="2619" y="2002"/>
                </a:lnTo>
                <a:lnTo>
                  <a:pt x="2577" y="2043"/>
                </a:lnTo>
                <a:lnTo>
                  <a:pt x="2541" y="2093"/>
                </a:lnTo>
                <a:lnTo>
                  <a:pt x="2516" y="2146"/>
                </a:lnTo>
                <a:lnTo>
                  <a:pt x="2499" y="2205"/>
                </a:lnTo>
                <a:lnTo>
                  <a:pt x="2494" y="2267"/>
                </a:lnTo>
                <a:lnTo>
                  <a:pt x="2499" y="2330"/>
                </a:lnTo>
                <a:lnTo>
                  <a:pt x="2514" y="2389"/>
                </a:lnTo>
                <a:lnTo>
                  <a:pt x="2541" y="2444"/>
                </a:lnTo>
                <a:lnTo>
                  <a:pt x="2575" y="2493"/>
                </a:lnTo>
                <a:lnTo>
                  <a:pt x="2617" y="2535"/>
                </a:lnTo>
                <a:lnTo>
                  <a:pt x="2664" y="2569"/>
                </a:lnTo>
                <a:lnTo>
                  <a:pt x="2719" y="2596"/>
                </a:lnTo>
                <a:lnTo>
                  <a:pt x="2778" y="2611"/>
                </a:lnTo>
                <a:lnTo>
                  <a:pt x="2839" y="2616"/>
                </a:lnTo>
                <a:lnTo>
                  <a:pt x="2896" y="2613"/>
                </a:lnTo>
                <a:lnTo>
                  <a:pt x="2947" y="2601"/>
                </a:lnTo>
                <a:lnTo>
                  <a:pt x="2945" y="3531"/>
                </a:lnTo>
                <a:lnTo>
                  <a:pt x="2805" y="3531"/>
                </a:lnTo>
                <a:lnTo>
                  <a:pt x="2617" y="3341"/>
                </a:lnTo>
                <a:lnTo>
                  <a:pt x="2617" y="3000"/>
                </a:lnTo>
                <a:lnTo>
                  <a:pt x="2456" y="2969"/>
                </a:lnTo>
                <a:lnTo>
                  <a:pt x="2298" y="2928"/>
                </a:lnTo>
                <a:lnTo>
                  <a:pt x="2143" y="2878"/>
                </a:lnTo>
                <a:lnTo>
                  <a:pt x="1993" y="2818"/>
                </a:lnTo>
                <a:lnTo>
                  <a:pt x="1848" y="2749"/>
                </a:lnTo>
                <a:lnTo>
                  <a:pt x="1647" y="3028"/>
                </a:lnTo>
                <a:lnTo>
                  <a:pt x="1381" y="3070"/>
                </a:lnTo>
                <a:lnTo>
                  <a:pt x="1044" y="2827"/>
                </a:lnTo>
                <a:lnTo>
                  <a:pt x="1000" y="2561"/>
                </a:lnTo>
                <a:lnTo>
                  <a:pt x="1201" y="2283"/>
                </a:lnTo>
                <a:lnTo>
                  <a:pt x="1101" y="2178"/>
                </a:lnTo>
                <a:lnTo>
                  <a:pt x="1006" y="2066"/>
                </a:lnTo>
                <a:lnTo>
                  <a:pt x="917" y="1950"/>
                </a:lnTo>
                <a:lnTo>
                  <a:pt x="835" y="1829"/>
                </a:lnTo>
                <a:lnTo>
                  <a:pt x="759" y="1704"/>
                </a:lnTo>
                <a:lnTo>
                  <a:pt x="691" y="1575"/>
                </a:lnTo>
                <a:lnTo>
                  <a:pt x="360" y="1677"/>
                </a:lnTo>
                <a:lnTo>
                  <a:pt x="123" y="1552"/>
                </a:lnTo>
                <a:lnTo>
                  <a:pt x="0" y="1153"/>
                </a:lnTo>
                <a:lnTo>
                  <a:pt x="125" y="914"/>
                </a:lnTo>
                <a:lnTo>
                  <a:pt x="455" y="812"/>
                </a:lnTo>
                <a:lnTo>
                  <a:pt x="440" y="696"/>
                </a:lnTo>
                <a:lnTo>
                  <a:pt x="431" y="580"/>
                </a:lnTo>
                <a:lnTo>
                  <a:pt x="427" y="461"/>
                </a:lnTo>
                <a:lnTo>
                  <a:pt x="1013" y="461"/>
                </a:lnTo>
                <a:lnTo>
                  <a:pt x="981" y="430"/>
                </a:lnTo>
                <a:lnTo>
                  <a:pt x="953" y="393"/>
                </a:lnTo>
                <a:lnTo>
                  <a:pt x="934" y="351"/>
                </a:lnTo>
                <a:lnTo>
                  <a:pt x="920" y="307"/>
                </a:lnTo>
                <a:lnTo>
                  <a:pt x="917" y="258"/>
                </a:lnTo>
                <a:lnTo>
                  <a:pt x="922" y="207"/>
                </a:lnTo>
                <a:lnTo>
                  <a:pt x="937" y="157"/>
                </a:lnTo>
                <a:lnTo>
                  <a:pt x="960" y="114"/>
                </a:lnTo>
                <a:lnTo>
                  <a:pt x="992" y="76"/>
                </a:lnTo>
                <a:lnTo>
                  <a:pt x="1030" y="43"/>
                </a:lnTo>
                <a:lnTo>
                  <a:pt x="1076" y="21"/>
                </a:lnTo>
                <a:lnTo>
                  <a:pt x="1123" y="5"/>
                </a:lnTo>
                <a:lnTo>
                  <a:pt x="1177" y="0"/>
                </a:lnTo>
                <a:close/>
              </a:path>
            </a:pathLst>
          </a:custGeom>
          <a:gradFill flip="none" rotWithShape="1">
            <a:gsLst>
              <a:gs pos="92982">
                <a:schemeClr val="accent6">
                  <a:lumMod val="60000"/>
                  <a:lumOff val="40000"/>
                </a:schemeClr>
              </a:gs>
              <a:gs pos="15000">
                <a:schemeClr val="accent6">
                  <a:lumMod val="20000"/>
                  <a:lumOff val="80000"/>
                </a:schemeClr>
              </a:gs>
              <a:gs pos="65000">
                <a:schemeClr val="accent6">
                  <a:lumMod val="60000"/>
                  <a:lumOff val="40000"/>
                </a:schemeClr>
              </a:gs>
            </a:gsLst>
            <a:path path="circle">
              <a:fillToRect l="100000" b="100000"/>
            </a:path>
            <a:tileRect t="-100000" r="-100000"/>
          </a:gradFill>
          <a:ln w="0">
            <a:noFill/>
            <a:prstDash val="solid"/>
            <a:round/>
            <a:headEnd/>
            <a:tailEnd/>
          </a:ln>
        </p:spPr>
        <p:txBody>
          <a:bodyPr vert="horz" wrap="square" lIns="76200" tIns="38100" rIns="76200" bIns="38100" numCol="1" anchor="t" anchorCtr="0" compatLnSpc="1">
            <a:prstTxWarp prst="textNoShape">
              <a:avLst/>
            </a:prstTxWarp>
          </a:bodyPr>
          <a:lstStyle/>
          <a:p>
            <a:pPr defTabSz="761970"/>
            <a:endParaRPr lang="en-IN" sz="1500" dirty="0">
              <a:solidFill>
                <a:prstClr val="black"/>
              </a:solidFill>
              <a:latin typeface="Montserrat"/>
            </a:endParaRPr>
          </a:p>
        </p:txBody>
      </p:sp>
      <p:sp>
        <p:nvSpPr>
          <p:cNvPr id="24" name="Freeform 23"/>
          <p:cNvSpPr>
            <a:spLocks noEditPoints="1"/>
          </p:cNvSpPr>
          <p:nvPr/>
        </p:nvSpPr>
        <p:spPr bwMode="auto">
          <a:xfrm>
            <a:off x="3409726" y="2635085"/>
            <a:ext cx="1530323" cy="1827173"/>
          </a:xfrm>
          <a:custGeom>
            <a:avLst/>
            <a:gdLst>
              <a:gd name="T0" fmla="*/ 1063 w 2991"/>
              <a:gd name="T1" fmla="*/ 78 h 3569"/>
              <a:gd name="T2" fmla="*/ 960 w 2991"/>
              <a:gd name="T3" fmla="*/ 229 h 3569"/>
              <a:gd name="T4" fmla="*/ 989 w 2991"/>
              <a:gd name="T5" fmla="*/ 400 h 3569"/>
              <a:gd name="T6" fmla="*/ 467 w 2991"/>
              <a:gd name="T7" fmla="*/ 499 h 3569"/>
              <a:gd name="T8" fmla="*/ 497 w 2991"/>
              <a:gd name="T9" fmla="*/ 844 h 3569"/>
              <a:gd name="T10" fmla="*/ 383 w 2991"/>
              <a:gd name="T11" fmla="*/ 1675 h 3569"/>
              <a:gd name="T12" fmla="*/ 871 w 2991"/>
              <a:gd name="T13" fmla="*/ 1837 h 3569"/>
              <a:gd name="T14" fmla="*/ 1235 w 2991"/>
              <a:gd name="T15" fmla="*/ 2288 h 3569"/>
              <a:gd name="T16" fmla="*/ 1408 w 2991"/>
              <a:gd name="T17" fmla="*/ 3070 h 3569"/>
              <a:gd name="T18" fmla="*/ 2023 w 2991"/>
              <a:gd name="T19" fmla="*/ 2820 h 3569"/>
              <a:gd name="T20" fmla="*/ 2642 w 2991"/>
              <a:gd name="T21" fmla="*/ 3000 h 3569"/>
              <a:gd name="T22" fmla="*/ 2947 w 2991"/>
              <a:gd name="T23" fmla="*/ 3531 h 3569"/>
              <a:gd name="T24" fmla="*/ 2795 w 2991"/>
              <a:gd name="T25" fmla="*/ 2649 h 3569"/>
              <a:gd name="T26" fmla="*/ 2581 w 2991"/>
              <a:gd name="T27" fmla="*/ 2524 h 3569"/>
              <a:gd name="T28" fmla="*/ 2496 w 2991"/>
              <a:gd name="T29" fmla="*/ 2286 h 3569"/>
              <a:gd name="T30" fmla="*/ 2566 w 2991"/>
              <a:gd name="T31" fmla="*/ 2072 h 3569"/>
              <a:gd name="T32" fmla="*/ 2750 w 2991"/>
              <a:gd name="T33" fmla="*/ 1939 h 3569"/>
              <a:gd name="T34" fmla="*/ 2907 w 2991"/>
              <a:gd name="T35" fmla="*/ 1924 h 3569"/>
              <a:gd name="T36" fmla="*/ 2727 w 2991"/>
              <a:gd name="T37" fmla="*/ 1560 h 3569"/>
              <a:gd name="T38" fmla="*/ 2336 w 2991"/>
              <a:gd name="T39" fmla="*/ 1360 h 3569"/>
              <a:gd name="T40" fmla="*/ 2052 w 2991"/>
              <a:gd name="T41" fmla="*/ 1034 h 3569"/>
              <a:gd name="T42" fmla="*/ 1905 w 2991"/>
              <a:gd name="T43" fmla="*/ 615 h 3569"/>
              <a:gd name="T44" fmla="*/ 1378 w 2991"/>
              <a:gd name="T45" fmla="*/ 436 h 3569"/>
              <a:gd name="T46" fmla="*/ 1437 w 2991"/>
              <a:gd name="T47" fmla="*/ 279 h 3569"/>
              <a:gd name="T48" fmla="*/ 1366 w 2991"/>
              <a:gd name="T49" fmla="*/ 108 h 3569"/>
              <a:gd name="T50" fmla="*/ 1198 w 2991"/>
              <a:gd name="T51" fmla="*/ 38 h 3569"/>
              <a:gd name="T52" fmla="*/ 1241 w 2991"/>
              <a:gd name="T53" fmla="*/ 4 h 3569"/>
              <a:gd name="T54" fmla="*/ 1393 w 2991"/>
              <a:gd name="T55" fmla="*/ 81 h 3569"/>
              <a:gd name="T56" fmla="*/ 1471 w 2991"/>
              <a:gd name="T57" fmla="*/ 235 h 3569"/>
              <a:gd name="T58" fmla="*/ 1435 w 2991"/>
              <a:gd name="T59" fmla="*/ 421 h 3569"/>
              <a:gd name="T60" fmla="*/ 1941 w 2991"/>
              <a:gd name="T61" fmla="*/ 594 h 3569"/>
              <a:gd name="T62" fmla="*/ 2080 w 2991"/>
              <a:gd name="T63" fmla="*/ 1009 h 3569"/>
              <a:gd name="T64" fmla="*/ 2361 w 2991"/>
              <a:gd name="T65" fmla="*/ 1332 h 3569"/>
              <a:gd name="T66" fmla="*/ 2750 w 2991"/>
              <a:gd name="T67" fmla="*/ 1527 h 3569"/>
              <a:gd name="T68" fmla="*/ 2989 w 2991"/>
              <a:gd name="T69" fmla="*/ 1985 h 3569"/>
              <a:gd name="T70" fmla="*/ 2862 w 2991"/>
              <a:gd name="T71" fmla="*/ 1960 h 3569"/>
              <a:gd name="T72" fmla="*/ 2651 w 2991"/>
              <a:gd name="T73" fmla="*/ 2036 h 3569"/>
              <a:gd name="T74" fmla="*/ 2539 w 2991"/>
              <a:gd name="T75" fmla="*/ 2228 h 3569"/>
              <a:gd name="T76" fmla="*/ 2577 w 2991"/>
              <a:gd name="T77" fmla="*/ 2453 h 3569"/>
              <a:gd name="T78" fmla="*/ 2746 w 2991"/>
              <a:gd name="T79" fmla="*/ 2596 h 3569"/>
              <a:gd name="T80" fmla="*/ 2962 w 2991"/>
              <a:gd name="T81" fmla="*/ 2601 h 3569"/>
              <a:gd name="T82" fmla="*/ 2619 w 2991"/>
              <a:gd name="T83" fmla="*/ 3368 h 3569"/>
              <a:gd name="T84" fmla="*/ 2164 w 2991"/>
              <a:gd name="T85" fmla="*/ 2916 h 3569"/>
              <a:gd name="T86" fmla="*/ 1399 w 2991"/>
              <a:gd name="T87" fmla="*/ 3110 h 3569"/>
              <a:gd name="T88" fmla="*/ 1101 w 2991"/>
              <a:gd name="T89" fmla="*/ 2201 h 3569"/>
              <a:gd name="T90" fmla="*/ 769 w 2991"/>
              <a:gd name="T91" fmla="*/ 1742 h 3569"/>
              <a:gd name="T92" fmla="*/ 0 w 2991"/>
              <a:gd name="T93" fmla="*/ 1171 h 3569"/>
              <a:gd name="T94" fmla="*/ 433 w 2991"/>
              <a:gd name="T95" fmla="*/ 594 h 3569"/>
              <a:gd name="T96" fmla="*/ 958 w 2991"/>
              <a:gd name="T97" fmla="*/ 421 h 3569"/>
              <a:gd name="T98" fmla="*/ 922 w 2991"/>
              <a:gd name="T99" fmla="*/ 233 h 3569"/>
              <a:gd name="T100" fmla="*/ 1000 w 2991"/>
              <a:gd name="T101" fmla="*/ 81 h 3569"/>
              <a:gd name="T102" fmla="*/ 1152 w 2991"/>
              <a:gd name="T103" fmla="*/ 4 h 3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91" h="3569">
                <a:moveTo>
                  <a:pt x="1198" y="38"/>
                </a:moveTo>
                <a:lnTo>
                  <a:pt x="1150" y="42"/>
                </a:lnTo>
                <a:lnTo>
                  <a:pt x="1105" y="57"/>
                </a:lnTo>
                <a:lnTo>
                  <a:pt x="1063" y="78"/>
                </a:lnTo>
                <a:lnTo>
                  <a:pt x="1027" y="108"/>
                </a:lnTo>
                <a:lnTo>
                  <a:pt x="996" y="144"/>
                </a:lnTo>
                <a:lnTo>
                  <a:pt x="975" y="186"/>
                </a:lnTo>
                <a:lnTo>
                  <a:pt x="960" y="229"/>
                </a:lnTo>
                <a:lnTo>
                  <a:pt x="957" y="277"/>
                </a:lnTo>
                <a:lnTo>
                  <a:pt x="960" y="320"/>
                </a:lnTo>
                <a:lnTo>
                  <a:pt x="972" y="362"/>
                </a:lnTo>
                <a:lnTo>
                  <a:pt x="989" y="400"/>
                </a:lnTo>
                <a:lnTo>
                  <a:pt x="1015" y="434"/>
                </a:lnTo>
                <a:lnTo>
                  <a:pt x="1046" y="465"/>
                </a:lnTo>
                <a:lnTo>
                  <a:pt x="1087" y="499"/>
                </a:lnTo>
                <a:lnTo>
                  <a:pt x="467" y="499"/>
                </a:lnTo>
                <a:lnTo>
                  <a:pt x="473" y="611"/>
                </a:lnTo>
                <a:lnTo>
                  <a:pt x="482" y="721"/>
                </a:lnTo>
                <a:lnTo>
                  <a:pt x="495" y="829"/>
                </a:lnTo>
                <a:lnTo>
                  <a:pt x="497" y="844"/>
                </a:lnTo>
                <a:lnTo>
                  <a:pt x="159" y="950"/>
                </a:lnTo>
                <a:lnTo>
                  <a:pt x="42" y="1174"/>
                </a:lnTo>
                <a:lnTo>
                  <a:pt x="159" y="1558"/>
                </a:lnTo>
                <a:lnTo>
                  <a:pt x="383" y="1675"/>
                </a:lnTo>
                <a:lnTo>
                  <a:pt x="723" y="1569"/>
                </a:lnTo>
                <a:lnTo>
                  <a:pt x="729" y="1584"/>
                </a:lnTo>
                <a:lnTo>
                  <a:pt x="797" y="1713"/>
                </a:lnTo>
                <a:lnTo>
                  <a:pt x="871" y="1837"/>
                </a:lnTo>
                <a:lnTo>
                  <a:pt x="953" y="1958"/>
                </a:lnTo>
                <a:lnTo>
                  <a:pt x="1040" y="2072"/>
                </a:lnTo>
                <a:lnTo>
                  <a:pt x="1135" y="2182"/>
                </a:lnTo>
                <a:lnTo>
                  <a:pt x="1235" y="2288"/>
                </a:lnTo>
                <a:lnTo>
                  <a:pt x="1249" y="2300"/>
                </a:lnTo>
                <a:lnTo>
                  <a:pt x="1042" y="2586"/>
                </a:lnTo>
                <a:lnTo>
                  <a:pt x="1082" y="2835"/>
                </a:lnTo>
                <a:lnTo>
                  <a:pt x="1408" y="3070"/>
                </a:lnTo>
                <a:lnTo>
                  <a:pt x="1657" y="3030"/>
                </a:lnTo>
                <a:lnTo>
                  <a:pt x="1864" y="2744"/>
                </a:lnTo>
                <a:lnTo>
                  <a:pt x="1877" y="2751"/>
                </a:lnTo>
                <a:lnTo>
                  <a:pt x="2023" y="2820"/>
                </a:lnTo>
                <a:lnTo>
                  <a:pt x="2173" y="2880"/>
                </a:lnTo>
                <a:lnTo>
                  <a:pt x="2327" y="2930"/>
                </a:lnTo>
                <a:lnTo>
                  <a:pt x="2482" y="2969"/>
                </a:lnTo>
                <a:lnTo>
                  <a:pt x="2642" y="3000"/>
                </a:lnTo>
                <a:lnTo>
                  <a:pt x="2657" y="3004"/>
                </a:lnTo>
                <a:lnTo>
                  <a:pt x="2657" y="3353"/>
                </a:lnTo>
                <a:lnTo>
                  <a:pt x="2833" y="3531"/>
                </a:lnTo>
                <a:lnTo>
                  <a:pt x="2947" y="3531"/>
                </a:lnTo>
                <a:lnTo>
                  <a:pt x="2949" y="2645"/>
                </a:lnTo>
                <a:lnTo>
                  <a:pt x="2906" y="2653"/>
                </a:lnTo>
                <a:lnTo>
                  <a:pt x="2860" y="2654"/>
                </a:lnTo>
                <a:lnTo>
                  <a:pt x="2795" y="2649"/>
                </a:lnTo>
                <a:lnTo>
                  <a:pt x="2733" y="2632"/>
                </a:lnTo>
                <a:lnTo>
                  <a:pt x="2676" y="2605"/>
                </a:lnTo>
                <a:lnTo>
                  <a:pt x="2625" y="2567"/>
                </a:lnTo>
                <a:lnTo>
                  <a:pt x="2581" y="2524"/>
                </a:lnTo>
                <a:lnTo>
                  <a:pt x="2545" y="2472"/>
                </a:lnTo>
                <a:lnTo>
                  <a:pt x="2518" y="2415"/>
                </a:lnTo>
                <a:lnTo>
                  <a:pt x="2501" y="2353"/>
                </a:lnTo>
                <a:lnTo>
                  <a:pt x="2496" y="2286"/>
                </a:lnTo>
                <a:lnTo>
                  <a:pt x="2499" y="2229"/>
                </a:lnTo>
                <a:lnTo>
                  <a:pt x="2515" y="2172"/>
                </a:lnTo>
                <a:lnTo>
                  <a:pt x="2535" y="2121"/>
                </a:lnTo>
                <a:lnTo>
                  <a:pt x="2566" y="2072"/>
                </a:lnTo>
                <a:lnTo>
                  <a:pt x="2604" y="2028"/>
                </a:lnTo>
                <a:lnTo>
                  <a:pt x="2647" y="1990"/>
                </a:lnTo>
                <a:lnTo>
                  <a:pt x="2697" y="1960"/>
                </a:lnTo>
                <a:lnTo>
                  <a:pt x="2750" y="1939"/>
                </a:lnTo>
                <a:lnTo>
                  <a:pt x="2805" y="1926"/>
                </a:lnTo>
                <a:lnTo>
                  <a:pt x="2862" y="1922"/>
                </a:lnTo>
                <a:lnTo>
                  <a:pt x="2864" y="1922"/>
                </a:lnTo>
                <a:lnTo>
                  <a:pt x="2907" y="1924"/>
                </a:lnTo>
                <a:lnTo>
                  <a:pt x="2951" y="1933"/>
                </a:lnTo>
                <a:lnTo>
                  <a:pt x="2953" y="1601"/>
                </a:lnTo>
                <a:lnTo>
                  <a:pt x="2837" y="1586"/>
                </a:lnTo>
                <a:lnTo>
                  <a:pt x="2727" y="1560"/>
                </a:lnTo>
                <a:lnTo>
                  <a:pt x="2621" y="1524"/>
                </a:lnTo>
                <a:lnTo>
                  <a:pt x="2520" y="1478"/>
                </a:lnTo>
                <a:lnTo>
                  <a:pt x="2425" y="1423"/>
                </a:lnTo>
                <a:lnTo>
                  <a:pt x="2336" y="1360"/>
                </a:lnTo>
                <a:lnTo>
                  <a:pt x="2253" y="1290"/>
                </a:lnTo>
                <a:lnTo>
                  <a:pt x="2179" y="1210"/>
                </a:lnTo>
                <a:lnTo>
                  <a:pt x="2110" y="1125"/>
                </a:lnTo>
                <a:lnTo>
                  <a:pt x="2052" y="1034"/>
                </a:lnTo>
                <a:lnTo>
                  <a:pt x="2000" y="935"/>
                </a:lnTo>
                <a:lnTo>
                  <a:pt x="1959" y="833"/>
                </a:lnTo>
                <a:lnTo>
                  <a:pt x="1926" y="727"/>
                </a:lnTo>
                <a:lnTo>
                  <a:pt x="1905" y="615"/>
                </a:lnTo>
                <a:lnTo>
                  <a:pt x="1896" y="499"/>
                </a:lnTo>
                <a:lnTo>
                  <a:pt x="1306" y="499"/>
                </a:lnTo>
                <a:lnTo>
                  <a:pt x="1347" y="465"/>
                </a:lnTo>
                <a:lnTo>
                  <a:pt x="1378" y="436"/>
                </a:lnTo>
                <a:lnTo>
                  <a:pt x="1402" y="400"/>
                </a:lnTo>
                <a:lnTo>
                  <a:pt x="1421" y="362"/>
                </a:lnTo>
                <a:lnTo>
                  <a:pt x="1433" y="322"/>
                </a:lnTo>
                <a:lnTo>
                  <a:pt x="1437" y="279"/>
                </a:lnTo>
                <a:lnTo>
                  <a:pt x="1433" y="231"/>
                </a:lnTo>
                <a:lnTo>
                  <a:pt x="1420" y="186"/>
                </a:lnTo>
                <a:lnTo>
                  <a:pt x="1397" y="146"/>
                </a:lnTo>
                <a:lnTo>
                  <a:pt x="1366" y="108"/>
                </a:lnTo>
                <a:lnTo>
                  <a:pt x="1330" y="78"/>
                </a:lnTo>
                <a:lnTo>
                  <a:pt x="1289" y="57"/>
                </a:lnTo>
                <a:lnTo>
                  <a:pt x="1245" y="42"/>
                </a:lnTo>
                <a:lnTo>
                  <a:pt x="1198" y="38"/>
                </a:lnTo>
                <a:lnTo>
                  <a:pt x="1198" y="38"/>
                </a:lnTo>
                <a:close/>
                <a:moveTo>
                  <a:pt x="1198" y="0"/>
                </a:moveTo>
                <a:lnTo>
                  <a:pt x="1198" y="0"/>
                </a:lnTo>
                <a:lnTo>
                  <a:pt x="1241" y="4"/>
                </a:lnTo>
                <a:lnTo>
                  <a:pt x="1283" y="13"/>
                </a:lnTo>
                <a:lnTo>
                  <a:pt x="1323" y="30"/>
                </a:lnTo>
                <a:lnTo>
                  <a:pt x="1361" y="53"/>
                </a:lnTo>
                <a:lnTo>
                  <a:pt x="1393" y="81"/>
                </a:lnTo>
                <a:lnTo>
                  <a:pt x="1423" y="116"/>
                </a:lnTo>
                <a:lnTo>
                  <a:pt x="1444" y="152"/>
                </a:lnTo>
                <a:lnTo>
                  <a:pt x="1461" y="193"/>
                </a:lnTo>
                <a:lnTo>
                  <a:pt x="1471" y="235"/>
                </a:lnTo>
                <a:lnTo>
                  <a:pt x="1475" y="279"/>
                </a:lnTo>
                <a:lnTo>
                  <a:pt x="1471" y="328"/>
                </a:lnTo>
                <a:lnTo>
                  <a:pt x="1458" y="377"/>
                </a:lnTo>
                <a:lnTo>
                  <a:pt x="1435" y="421"/>
                </a:lnTo>
                <a:lnTo>
                  <a:pt x="1406" y="461"/>
                </a:lnTo>
                <a:lnTo>
                  <a:pt x="1932" y="461"/>
                </a:lnTo>
                <a:lnTo>
                  <a:pt x="1932" y="480"/>
                </a:lnTo>
                <a:lnTo>
                  <a:pt x="1941" y="594"/>
                </a:lnTo>
                <a:lnTo>
                  <a:pt x="1960" y="704"/>
                </a:lnTo>
                <a:lnTo>
                  <a:pt x="1991" y="810"/>
                </a:lnTo>
                <a:lnTo>
                  <a:pt x="2031" y="912"/>
                </a:lnTo>
                <a:lnTo>
                  <a:pt x="2080" y="1009"/>
                </a:lnTo>
                <a:lnTo>
                  <a:pt x="2139" y="1100"/>
                </a:lnTo>
                <a:lnTo>
                  <a:pt x="2205" y="1184"/>
                </a:lnTo>
                <a:lnTo>
                  <a:pt x="2279" y="1262"/>
                </a:lnTo>
                <a:lnTo>
                  <a:pt x="2361" y="1332"/>
                </a:lnTo>
                <a:lnTo>
                  <a:pt x="2450" y="1394"/>
                </a:lnTo>
                <a:lnTo>
                  <a:pt x="2545" y="1448"/>
                </a:lnTo>
                <a:lnTo>
                  <a:pt x="2644" y="1493"/>
                </a:lnTo>
                <a:lnTo>
                  <a:pt x="2750" y="1527"/>
                </a:lnTo>
                <a:lnTo>
                  <a:pt x="2858" y="1552"/>
                </a:lnTo>
                <a:lnTo>
                  <a:pt x="2972" y="1565"/>
                </a:lnTo>
                <a:lnTo>
                  <a:pt x="2991" y="1567"/>
                </a:lnTo>
                <a:lnTo>
                  <a:pt x="2989" y="1985"/>
                </a:lnTo>
                <a:lnTo>
                  <a:pt x="2964" y="1975"/>
                </a:lnTo>
                <a:lnTo>
                  <a:pt x="2915" y="1964"/>
                </a:lnTo>
                <a:lnTo>
                  <a:pt x="2864" y="1960"/>
                </a:lnTo>
                <a:lnTo>
                  <a:pt x="2862" y="1960"/>
                </a:lnTo>
                <a:lnTo>
                  <a:pt x="2803" y="1966"/>
                </a:lnTo>
                <a:lnTo>
                  <a:pt x="2748" y="1981"/>
                </a:lnTo>
                <a:lnTo>
                  <a:pt x="2697" y="2004"/>
                </a:lnTo>
                <a:lnTo>
                  <a:pt x="2651" y="2036"/>
                </a:lnTo>
                <a:lnTo>
                  <a:pt x="2611" y="2076"/>
                </a:lnTo>
                <a:lnTo>
                  <a:pt x="2579" y="2121"/>
                </a:lnTo>
                <a:lnTo>
                  <a:pt x="2554" y="2172"/>
                </a:lnTo>
                <a:lnTo>
                  <a:pt x="2539" y="2228"/>
                </a:lnTo>
                <a:lnTo>
                  <a:pt x="2534" y="2286"/>
                </a:lnTo>
                <a:lnTo>
                  <a:pt x="2539" y="2345"/>
                </a:lnTo>
                <a:lnTo>
                  <a:pt x="2554" y="2402"/>
                </a:lnTo>
                <a:lnTo>
                  <a:pt x="2577" y="2453"/>
                </a:lnTo>
                <a:lnTo>
                  <a:pt x="2610" y="2499"/>
                </a:lnTo>
                <a:lnTo>
                  <a:pt x="2649" y="2539"/>
                </a:lnTo>
                <a:lnTo>
                  <a:pt x="2695" y="2571"/>
                </a:lnTo>
                <a:lnTo>
                  <a:pt x="2746" y="2596"/>
                </a:lnTo>
                <a:lnTo>
                  <a:pt x="2801" y="2611"/>
                </a:lnTo>
                <a:lnTo>
                  <a:pt x="2862" y="2617"/>
                </a:lnTo>
                <a:lnTo>
                  <a:pt x="2913" y="2613"/>
                </a:lnTo>
                <a:lnTo>
                  <a:pt x="2962" y="2601"/>
                </a:lnTo>
                <a:lnTo>
                  <a:pt x="2987" y="2594"/>
                </a:lnTo>
                <a:lnTo>
                  <a:pt x="2985" y="3569"/>
                </a:lnTo>
                <a:lnTo>
                  <a:pt x="2818" y="3569"/>
                </a:lnTo>
                <a:lnTo>
                  <a:pt x="2619" y="3368"/>
                </a:lnTo>
                <a:lnTo>
                  <a:pt x="2619" y="3036"/>
                </a:lnTo>
                <a:lnTo>
                  <a:pt x="2465" y="3006"/>
                </a:lnTo>
                <a:lnTo>
                  <a:pt x="2313" y="2966"/>
                </a:lnTo>
                <a:lnTo>
                  <a:pt x="2164" y="2916"/>
                </a:lnTo>
                <a:lnTo>
                  <a:pt x="2017" y="2859"/>
                </a:lnTo>
                <a:lnTo>
                  <a:pt x="1875" y="2793"/>
                </a:lnTo>
                <a:lnTo>
                  <a:pt x="1680" y="3064"/>
                </a:lnTo>
                <a:lnTo>
                  <a:pt x="1399" y="3110"/>
                </a:lnTo>
                <a:lnTo>
                  <a:pt x="1048" y="2858"/>
                </a:lnTo>
                <a:lnTo>
                  <a:pt x="1002" y="2577"/>
                </a:lnTo>
                <a:lnTo>
                  <a:pt x="1198" y="2303"/>
                </a:lnTo>
                <a:lnTo>
                  <a:pt x="1101" y="2201"/>
                </a:lnTo>
                <a:lnTo>
                  <a:pt x="1008" y="2093"/>
                </a:lnTo>
                <a:lnTo>
                  <a:pt x="922" y="1979"/>
                </a:lnTo>
                <a:lnTo>
                  <a:pt x="843" y="1863"/>
                </a:lnTo>
                <a:lnTo>
                  <a:pt x="769" y="1742"/>
                </a:lnTo>
                <a:lnTo>
                  <a:pt x="702" y="1616"/>
                </a:lnTo>
                <a:lnTo>
                  <a:pt x="380" y="1715"/>
                </a:lnTo>
                <a:lnTo>
                  <a:pt x="129" y="1584"/>
                </a:lnTo>
                <a:lnTo>
                  <a:pt x="0" y="1171"/>
                </a:lnTo>
                <a:lnTo>
                  <a:pt x="133" y="918"/>
                </a:lnTo>
                <a:lnTo>
                  <a:pt x="455" y="818"/>
                </a:lnTo>
                <a:lnTo>
                  <a:pt x="442" y="708"/>
                </a:lnTo>
                <a:lnTo>
                  <a:pt x="433" y="594"/>
                </a:lnTo>
                <a:lnTo>
                  <a:pt x="429" y="480"/>
                </a:lnTo>
                <a:lnTo>
                  <a:pt x="429" y="461"/>
                </a:lnTo>
                <a:lnTo>
                  <a:pt x="987" y="461"/>
                </a:lnTo>
                <a:lnTo>
                  <a:pt x="958" y="421"/>
                </a:lnTo>
                <a:lnTo>
                  <a:pt x="936" y="375"/>
                </a:lnTo>
                <a:lnTo>
                  <a:pt x="922" y="328"/>
                </a:lnTo>
                <a:lnTo>
                  <a:pt x="919" y="277"/>
                </a:lnTo>
                <a:lnTo>
                  <a:pt x="922" y="233"/>
                </a:lnTo>
                <a:lnTo>
                  <a:pt x="932" y="191"/>
                </a:lnTo>
                <a:lnTo>
                  <a:pt x="949" y="152"/>
                </a:lnTo>
                <a:lnTo>
                  <a:pt x="972" y="114"/>
                </a:lnTo>
                <a:lnTo>
                  <a:pt x="1000" y="81"/>
                </a:lnTo>
                <a:lnTo>
                  <a:pt x="1034" y="53"/>
                </a:lnTo>
                <a:lnTo>
                  <a:pt x="1070" y="30"/>
                </a:lnTo>
                <a:lnTo>
                  <a:pt x="1110" y="13"/>
                </a:lnTo>
                <a:lnTo>
                  <a:pt x="1152" y="4"/>
                </a:lnTo>
                <a:lnTo>
                  <a:pt x="1198" y="0"/>
                </a:lnTo>
                <a:close/>
              </a:path>
            </a:pathLst>
          </a:custGeom>
          <a:solidFill>
            <a:schemeClr val="accent6">
              <a:lumMod val="60000"/>
              <a:lumOff val="40000"/>
            </a:schemeClr>
          </a:solidFill>
          <a:ln w="0">
            <a:noFill/>
            <a:prstDash val="solid"/>
            <a:round/>
            <a:headEnd/>
            <a:tailEnd/>
          </a:ln>
        </p:spPr>
        <p:txBody>
          <a:bodyPr vert="horz" wrap="square" lIns="76200" tIns="38100" rIns="76200" bIns="38100" numCol="1" anchor="t" anchorCtr="0" compatLnSpc="1">
            <a:prstTxWarp prst="textNoShape">
              <a:avLst/>
            </a:prstTxWarp>
          </a:bodyPr>
          <a:lstStyle/>
          <a:p>
            <a:pPr defTabSz="761970"/>
            <a:endParaRPr lang="en-IN" sz="1500" dirty="0">
              <a:solidFill>
                <a:prstClr val="black"/>
              </a:solidFill>
              <a:latin typeface="Montserrat"/>
            </a:endParaRPr>
          </a:p>
        </p:txBody>
      </p:sp>
      <p:cxnSp>
        <p:nvCxnSpPr>
          <p:cNvPr id="28" name="Elbow Connector 27"/>
          <p:cNvCxnSpPr/>
          <p:nvPr/>
        </p:nvCxnSpPr>
        <p:spPr>
          <a:xfrm flipV="1">
            <a:off x="5712229" y="1212051"/>
            <a:ext cx="1022585" cy="532988"/>
          </a:xfrm>
          <a:prstGeom prst="bentConnector3">
            <a:avLst/>
          </a:prstGeom>
          <a:ln w="3175">
            <a:solidFill>
              <a:schemeClr val="accent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flipH="1" flipV="1">
            <a:off x="3176168" y="1212051"/>
            <a:ext cx="1022585" cy="532988"/>
          </a:xfrm>
          <a:prstGeom prst="bentConnector3">
            <a:avLst/>
          </a:prstGeom>
          <a:ln w="3175">
            <a:solidFill>
              <a:schemeClr val="accent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a:off x="5712229" y="3983593"/>
            <a:ext cx="1022585" cy="532988"/>
          </a:xfrm>
          <a:prstGeom prst="bentConnector3">
            <a:avLst/>
          </a:prstGeom>
          <a:ln w="3175">
            <a:solidFill>
              <a:schemeClr val="accent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H="1">
            <a:off x="3176168" y="3983593"/>
            <a:ext cx="1022585" cy="532988"/>
          </a:xfrm>
          <a:prstGeom prst="bentConnector3">
            <a:avLst/>
          </a:prstGeom>
          <a:ln w="3175">
            <a:solidFill>
              <a:schemeClr val="accent6"/>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 y="1379715"/>
            <a:ext cx="2456359" cy="297454"/>
          </a:xfrm>
          <a:prstGeom prst="rect">
            <a:avLst/>
          </a:prstGeom>
        </p:spPr>
        <p:txBody>
          <a:bodyPr wrap="square">
            <a:spAutoFit/>
          </a:bodyPr>
          <a:lstStyle/>
          <a:p>
            <a:pPr algn="r" defTabSz="761970"/>
            <a:r>
              <a:rPr lang="en-IN" sz="1333" b="1" dirty="0">
                <a:solidFill>
                  <a:srgbClr val="4E67C8">
                    <a:lumMod val="50000"/>
                  </a:srgbClr>
                </a:solidFill>
                <a:latin typeface="Montserrat"/>
                <a:cs typeface="Arial" pitchFamily="34" charset="0"/>
              </a:rPr>
              <a:t>Business Transformation</a:t>
            </a:r>
          </a:p>
        </p:txBody>
      </p:sp>
      <p:sp>
        <p:nvSpPr>
          <p:cNvPr id="39" name="TextBox 38"/>
          <p:cNvSpPr txBox="1"/>
          <p:nvPr/>
        </p:nvSpPr>
        <p:spPr>
          <a:xfrm>
            <a:off x="536148" y="1012477"/>
            <a:ext cx="1920213" cy="323165"/>
          </a:xfrm>
          <a:prstGeom prst="rect">
            <a:avLst/>
          </a:prstGeom>
          <a:noFill/>
        </p:spPr>
        <p:txBody>
          <a:bodyPr wrap="square" rtlCol="0">
            <a:spAutoFit/>
          </a:bodyPr>
          <a:lstStyle/>
          <a:p>
            <a:pPr algn="r" defTabSz="761970"/>
            <a:r>
              <a:rPr lang="en-IN" sz="1500" dirty="0">
                <a:solidFill>
                  <a:srgbClr val="4E67C8">
                    <a:lumMod val="50000"/>
                  </a:srgbClr>
                </a:solidFill>
                <a:latin typeface="Montserrat"/>
                <a:cs typeface="Arial" pitchFamily="34" charset="0"/>
              </a:rPr>
              <a:t>Engage Citizens</a:t>
            </a:r>
          </a:p>
        </p:txBody>
      </p:sp>
      <p:sp>
        <p:nvSpPr>
          <p:cNvPr id="41" name="Rectangle 40"/>
          <p:cNvSpPr/>
          <p:nvPr/>
        </p:nvSpPr>
        <p:spPr>
          <a:xfrm>
            <a:off x="7464003" y="1369668"/>
            <a:ext cx="2425978" cy="451534"/>
          </a:xfrm>
          <a:prstGeom prst="rect">
            <a:avLst/>
          </a:prstGeom>
        </p:spPr>
        <p:txBody>
          <a:bodyPr wrap="square">
            <a:spAutoFit/>
          </a:bodyPr>
          <a:lstStyle/>
          <a:p>
            <a:pPr defTabSz="761970"/>
            <a:r>
              <a:rPr lang="en-ZA" sz="1167" b="1" dirty="0">
                <a:solidFill>
                  <a:srgbClr val="4E67C8">
                    <a:lumMod val="50000"/>
                  </a:srgbClr>
                </a:solidFill>
                <a:latin typeface="Montserrat"/>
                <a:cs typeface="Arial" pitchFamily="34" charset="0"/>
              </a:rPr>
              <a:t>Better Tools, Processes and Governance</a:t>
            </a:r>
          </a:p>
        </p:txBody>
      </p:sp>
      <p:sp>
        <p:nvSpPr>
          <p:cNvPr id="42" name="TextBox 41"/>
          <p:cNvSpPr txBox="1"/>
          <p:nvPr/>
        </p:nvSpPr>
        <p:spPr>
          <a:xfrm>
            <a:off x="7454623" y="1012477"/>
            <a:ext cx="2286277" cy="323165"/>
          </a:xfrm>
          <a:prstGeom prst="rect">
            <a:avLst/>
          </a:prstGeom>
          <a:noFill/>
        </p:spPr>
        <p:txBody>
          <a:bodyPr wrap="square" rtlCol="0">
            <a:spAutoFit/>
          </a:bodyPr>
          <a:lstStyle/>
          <a:p>
            <a:pPr defTabSz="761970"/>
            <a:r>
              <a:rPr lang="en-IN" sz="1500" dirty="0">
                <a:solidFill>
                  <a:srgbClr val="4E67C8">
                    <a:lumMod val="50000"/>
                  </a:srgbClr>
                </a:solidFill>
                <a:latin typeface="Montserrat"/>
                <a:cs typeface="Arial" pitchFamily="34" charset="0"/>
              </a:rPr>
              <a:t>Optimize Operations</a:t>
            </a:r>
          </a:p>
        </p:txBody>
      </p:sp>
      <p:sp>
        <p:nvSpPr>
          <p:cNvPr id="45" name="Rectangle 44"/>
          <p:cNvSpPr/>
          <p:nvPr/>
        </p:nvSpPr>
        <p:spPr>
          <a:xfrm>
            <a:off x="292214" y="4136608"/>
            <a:ext cx="2037372" cy="631135"/>
          </a:xfrm>
          <a:prstGeom prst="rect">
            <a:avLst/>
          </a:prstGeom>
        </p:spPr>
        <p:txBody>
          <a:bodyPr wrap="square">
            <a:spAutoFit/>
          </a:bodyPr>
          <a:lstStyle/>
          <a:p>
            <a:pPr algn="ctr" defTabSz="761970"/>
            <a:r>
              <a:rPr lang="en-ZA" sz="1167" b="1" dirty="0">
                <a:solidFill>
                  <a:srgbClr val="4E67C8">
                    <a:lumMod val="50000"/>
                  </a:srgbClr>
                </a:solidFill>
                <a:latin typeface="Montserrat"/>
                <a:cs typeface="Arial" pitchFamily="34" charset="0"/>
              </a:rPr>
              <a:t>Grow people, Skills and Culture</a:t>
            </a:r>
          </a:p>
          <a:p>
            <a:pPr algn="ctr" defTabSz="761970"/>
            <a:r>
              <a:rPr lang="en-IN" sz="1167" b="1" dirty="0">
                <a:solidFill>
                  <a:srgbClr val="4E67C8">
                    <a:lumMod val="50000"/>
                  </a:srgbClr>
                </a:solidFill>
                <a:latin typeface="Montserrat"/>
                <a:cs typeface="Arial" pitchFamily="34" charset="0"/>
              </a:rPr>
              <a:t> </a:t>
            </a:r>
          </a:p>
        </p:txBody>
      </p:sp>
      <p:sp>
        <p:nvSpPr>
          <p:cNvPr id="46" name="TextBox 45"/>
          <p:cNvSpPr txBox="1"/>
          <p:nvPr/>
        </p:nvSpPr>
        <p:spPr>
          <a:xfrm>
            <a:off x="177800" y="3708225"/>
            <a:ext cx="2278561" cy="323165"/>
          </a:xfrm>
          <a:prstGeom prst="rect">
            <a:avLst/>
          </a:prstGeom>
          <a:noFill/>
        </p:spPr>
        <p:txBody>
          <a:bodyPr wrap="square" rtlCol="0">
            <a:spAutoFit/>
          </a:bodyPr>
          <a:lstStyle/>
          <a:p>
            <a:pPr algn="r" defTabSz="761970"/>
            <a:r>
              <a:rPr lang="en-IN" sz="1500" dirty="0">
                <a:solidFill>
                  <a:srgbClr val="4E67C8">
                    <a:lumMod val="50000"/>
                  </a:srgbClr>
                </a:solidFill>
                <a:latin typeface="Montserrat"/>
                <a:cs typeface="Arial" pitchFamily="34" charset="0"/>
              </a:rPr>
              <a:t>Empower Employees</a:t>
            </a:r>
          </a:p>
        </p:txBody>
      </p:sp>
      <p:sp>
        <p:nvSpPr>
          <p:cNvPr id="48" name="Rectangle 47"/>
          <p:cNvSpPr/>
          <p:nvPr/>
        </p:nvSpPr>
        <p:spPr>
          <a:xfrm>
            <a:off x="7454622" y="4038377"/>
            <a:ext cx="2552978" cy="451534"/>
          </a:xfrm>
          <a:prstGeom prst="rect">
            <a:avLst/>
          </a:prstGeom>
        </p:spPr>
        <p:txBody>
          <a:bodyPr wrap="square">
            <a:spAutoFit/>
          </a:bodyPr>
          <a:lstStyle/>
          <a:p>
            <a:pPr defTabSz="761970"/>
            <a:r>
              <a:rPr lang="en-ZA" sz="1167" b="1" dirty="0">
                <a:solidFill>
                  <a:srgbClr val="4E67C8">
                    <a:lumMod val="50000"/>
                  </a:srgbClr>
                </a:solidFill>
                <a:latin typeface="Montserrat"/>
                <a:cs typeface="Arial" pitchFamily="34" charset="0"/>
              </a:rPr>
              <a:t>Create Shared Platforms, Components and Reusable Business Capabilities</a:t>
            </a:r>
          </a:p>
        </p:txBody>
      </p:sp>
      <p:sp>
        <p:nvSpPr>
          <p:cNvPr id="49" name="TextBox 48"/>
          <p:cNvSpPr txBox="1"/>
          <p:nvPr/>
        </p:nvSpPr>
        <p:spPr>
          <a:xfrm>
            <a:off x="7454623" y="3709716"/>
            <a:ext cx="2026947" cy="323165"/>
          </a:xfrm>
          <a:prstGeom prst="rect">
            <a:avLst/>
          </a:prstGeom>
          <a:noFill/>
        </p:spPr>
        <p:txBody>
          <a:bodyPr wrap="square" rtlCol="0">
            <a:spAutoFit/>
          </a:bodyPr>
          <a:lstStyle/>
          <a:p>
            <a:pPr defTabSz="761970"/>
            <a:r>
              <a:rPr lang="en-IN" sz="1500" dirty="0">
                <a:solidFill>
                  <a:srgbClr val="4E67C8">
                    <a:lumMod val="50000"/>
                  </a:srgbClr>
                </a:solidFill>
                <a:latin typeface="Montserrat"/>
                <a:cs typeface="Arial" pitchFamily="34" charset="0"/>
              </a:rPr>
              <a:t>Transform Services</a:t>
            </a:r>
          </a:p>
        </p:txBody>
      </p:sp>
      <p:sp>
        <p:nvSpPr>
          <p:cNvPr id="52" name="Freeform 6"/>
          <p:cNvSpPr>
            <a:spLocks noEditPoints="1"/>
          </p:cNvSpPr>
          <p:nvPr/>
        </p:nvSpPr>
        <p:spPr bwMode="auto">
          <a:xfrm>
            <a:off x="6920644" y="3771889"/>
            <a:ext cx="427243" cy="423407"/>
          </a:xfrm>
          <a:custGeom>
            <a:avLst/>
            <a:gdLst>
              <a:gd name="T0" fmla="*/ 922 w 3787"/>
              <a:gd name="T1" fmla="*/ 2000 h 3755"/>
              <a:gd name="T2" fmla="*/ 547 w 3787"/>
              <a:gd name="T3" fmla="*/ 2933 h 3755"/>
              <a:gd name="T4" fmla="*/ 797 w 3787"/>
              <a:gd name="T5" fmla="*/ 2884 h 3755"/>
              <a:gd name="T6" fmla="*/ 555 w 3787"/>
              <a:gd name="T7" fmla="*/ 2140 h 3755"/>
              <a:gd name="T8" fmla="*/ 1016 w 3787"/>
              <a:gd name="T9" fmla="*/ 1107 h 3755"/>
              <a:gd name="T10" fmla="*/ 1096 w 3787"/>
              <a:gd name="T11" fmla="*/ 1148 h 3755"/>
              <a:gd name="T12" fmla="*/ 2394 w 3787"/>
              <a:gd name="T13" fmla="*/ 742 h 3755"/>
              <a:gd name="T14" fmla="*/ 1714 w 3787"/>
              <a:gd name="T15" fmla="*/ 683 h 3755"/>
              <a:gd name="T16" fmla="*/ 2955 w 3787"/>
              <a:gd name="T17" fmla="*/ 769 h 3755"/>
              <a:gd name="T18" fmla="*/ 449 w 3787"/>
              <a:gd name="T19" fmla="*/ 995 h 3755"/>
              <a:gd name="T20" fmla="*/ 1608 w 3787"/>
              <a:gd name="T21" fmla="*/ 656 h 3755"/>
              <a:gd name="T22" fmla="*/ 1445 w 3787"/>
              <a:gd name="T23" fmla="*/ 655 h 3755"/>
              <a:gd name="T24" fmla="*/ 1607 w 3787"/>
              <a:gd name="T25" fmla="*/ 587 h 3755"/>
              <a:gd name="T26" fmla="*/ 2366 w 3787"/>
              <a:gd name="T27" fmla="*/ 467 h 3755"/>
              <a:gd name="T28" fmla="*/ 2304 w 3787"/>
              <a:gd name="T29" fmla="*/ 741 h 3755"/>
              <a:gd name="T30" fmla="*/ 1988 w 3787"/>
              <a:gd name="T31" fmla="*/ 754 h 3755"/>
              <a:gd name="T32" fmla="*/ 1872 w 3787"/>
              <a:gd name="T33" fmla="*/ 530 h 3755"/>
              <a:gd name="T34" fmla="*/ 1816 w 3787"/>
              <a:gd name="T35" fmla="*/ 461 h 3755"/>
              <a:gd name="T36" fmla="*/ 2004 w 3787"/>
              <a:gd name="T37" fmla="*/ 372 h 3755"/>
              <a:gd name="T38" fmla="*/ 2178 w 3787"/>
              <a:gd name="T39" fmla="*/ 334 h 3755"/>
              <a:gd name="T40" fmla="*/ 1093 w 3787"/>
              <a:gd name="T41" fmla="*/ 463 h 3755"/>
              <a:gd name="T42" fmla="*/ 1262 w 3787"/>
              <a:gd name="T43" fmla="*/ 580 h 3755"/>
              <a:gd name="T44" fmla="*/ 1353 w 3787"/>
              <a:gd name="T45" fmla="*/ 559 h 3755"/>
              <a:gd name="T46" fmla="*/ 1447 w 3787"/>
              <a:gd name="T47" fmla="*/ 507 h 3755"/>
              <a:gd name="T48" fmla="*/ 1598 w 3787"/>
              <a:gd name="T49" fmla="*/ 472 h 3755"/>
              <a:gd name="T50" fmla="*/ 1698 w 3787"/>
              <a:gd name="T51" fmla="*/ 366 h 3755"/>
              <a:gd name="T52" fmla="*/ 1687 w 3787"/>
              <a:gd name="T53" fmla="*/ 549 h 3755"/>
              <a:gd name="T54" fmla="*/ 1880 w 3787"/>
              <a:gd name="T55" fmla="*/ 650 h 3755"/>
              <a:gd name="T56" fmla="*/ 1813 w 3787"/>
              <a:gd name="T57" fmla="*/ 786 h 3755"/>
              <a:gd name="T58" fmla="*/ 1513 w 3787"/>
              <a:gd name="T59" fmla="*/ 772 h 3755"/>
              <a:gd name="T60" fmla="*/ 1636 w 3787"/>
              <a:gd name="T61" fmla="*/ 822 h 3755"/>
              <a:gd name="T62" fmla="*/ 1886 w 3787"/>
              <a:gd name="T63" fmla="*/ 1068 h 3755"/>
              <a:gd name="T64" fmla="*/ 1664 w 3787"/>
              <a:gd name="T65" fmla="*/ 1204 h 3755"/>
              <a:gd name="T66" fmla="*/ 1290 w 3787"/>
              <a:gd name="T67" fmla="*/ 1393 h 3755"/>
              <a:gd name="T68" fmla="*/ 861 w 3787"/>
              <a:gd name="T69" fmla="*/ 1613 h 3755"/>
              <a:gd name="T70" fmla="*/ 836 w 3787"/>
              <a:gd name="T71" fmla="*/ 1929 h 3755"/>
              <a:gd name="T72" fmla="*/ 732 w 3787"/>
              <a:gd name="T73" fmla="*/ 1776 h 3755"/>
              <a:gd name="T74" fmla="*/ 578 w 3787"/>
              <a:gd name="T75" fmla="*/ 1544 h 3755"/>
              <a:gd name="T76" fmla="*/ 549 w 3787"/>
              <a:gd name="T77" fmla="*/ 1758 h 3755"/>
              <a:gd name="T78" fmla="*/ 816 w 3787"/>
              <a:gd name="T79" fmla="*/ 2111 h 3755"/>
              <a:gd name="T80" fmla="*/ 1396 w 3787"/>
              <a:gd name="T81" fmla="*/ 2427 h 3755"/>
              <a:gd name="T82" fmla="*/ 1892 w 3787"/>
              <a:gd name="T83" fmla="*/ 2725 h 3755"/>
              <a:gd name="T84" fmla="*/ 1984 w 3787"/>
              <a:gd name="T85" fmla="*/ 3091 h 3755"/>
              <a:gd name="T86" fmla="*/ 1647 w 3787"/>
              <a:gd name="T87" fmla="*/ 3432 h 3755"/>
              <a:gd name="T88" fmla="*/ 2388 w 3787"/>
              <a:gd name="T89" fmla="*/ 3506 h 3755"/>
              <a:gd name="T90" fmla="*/ 3415 w 3787"/>
              <a:gd name="T91" fmla="*/ 2240 h 3755"/>
              <a:gd name="T92" fmla="*/ 2852 w 3787"/>
              <a:gd name="T93" fmla="*/ 2237 h 3755"/>
              <a:gd name="T94" fmla="*/ 2893 w 3787"/>
              <a:gd name="T95" fmla="*/ 1486 h 3755"/>
              <a:gd name="T96" fmla="*/ 3255 w 3787"/>
              <a:gd name="T97" fmla="*/ 1222 h 3755"/>
              <a:gd name="T98" fmla="*/ 3402 w 3787"/>
              <a:gd name="T99" fmla="*/ 1156 h 3755"/>
              <a:gd name="T100" fmla="*/ 3134 w 3787"/>
              <a:gd name="T101" fmla="*/ 1090 h 3755"/>
              <a:gd name="T102" fmla="*/ 2870 w 3787"/>
              <a:gd name="T103" fmla="*/ 1350 h 3755"/>
              <a:gd name="T104" fmla="*/ 2879 w 3787"/>
              <a:gd name="T105" fmla="*/ 1037 h 3755"/>
              <a:gd name="T106" fmla="*/ 2784 w 3787"/>
              <a:gd name="T107" fmla="*/ 1005 h 3755"/>
              <a:gd name="T108" fmla="*/ 2736 w 3787"/>
              <a:gd name="T109" fmla="*/ 949 h 3755"/>
              <a:gd name="T110" fmla="*/ 2840 w 3787"/>
              <a:gd name="T111" fmla="*/ 831 h 3755"/>
              <a:gd name="T112" fmla="*/ 2841 w 3787"/>
              <a:gd name="T113" fmla="*/ 743 h 3755"/>
              <a:gd name="T114" fmla="*/ 2669 w 3787"/>
              <a:gd name="T115" fmla="*/ 398 h 3755"/>
              <a:gd name="T116" fmla="*/ 2881 w 3787"/>
              <a:gd name="T117" fmla="*/ 277 h 3755"/>
              <a:gd name="T118" fmla="*/ 3309 w 3787"/>
              <a:gd name="T119" fmla="*/ 3124 h 3755"/>
              <a:gd name="T120" fmla="*/ 407 w 3787"/>
              <a:gd name="T121" fmla="*/ 3038 h 3755"/>
              <a:gd name="T122" fmla="*/ 906 w 3787"/>
              <a:gd name="T123" fmla="*/ 277 h 3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87" h="3755">
                <a:moveTo>
                  <a:pt x="935" y="1880"/>
                </a:moveTo>
                <a:lnTo>
                  <a:pt x="940" y="1880"/>
                </a:lnTo>
                <a:lnTo>
                  <a:pt x="945" y="1881"/>
                </a:lnTo>
                <a:lnTo>
                  <a:pt x="949" y="1884"/>
                </a:lnTo>
                <a:lnTo>
                  <a:pt x="1004" y="1913"/>
                </a:lnTo>
                <a:lnTo>
                  <a:pt x="1007" y="1915"/>
                </a:lnTo>
                <a:lnTo>
                  <a:pt x="1011" y="1919"/>
                </a:lnTo>
                <a:lnTo>
                  <a:pt x="1013" y="1921"/>
                </a:lnTo>
                <a:lnTo>
                  <a:pt x="1046" y="1973"/>
                </a:lnTo>
                <a:lnTo>
                  <a:pt x="1051" y="1984"/>
                </a:lnTo>
                <a:lnTo>
                  <a:pt x="1049" y="1996"/>
                </a:lnTo>
                <a:lnTo>
                  <a:pt x="1043" y="2006"/>
                </a:lnTo>
                <a:lnTo>
                  <a:pt x="1001" y="2043"/>
                </a:lnTo>
                <a:lnTo>
                  <a:pt x="996" y="2047"/>
                </a:lnTo>
                <a:lnTo>
                  <a:pt x="993" y="2048"/>
                </a:lnTo>
                <a:lnTo>
                  <a:pt x="988" y="2049"/>
                </a:lnTo>
                <a:lnTo>
                  <a:pt x="983" y="2050"/>
                </a:lnTo>
                <a:lnTo>
                  <a:pt x="981" y="2050"/>
                </a:lnTo>
                <a:lnTo>
                  <a:pt x="976" y="2049"/>
                </a:lnTo>
                <a:lnTo>
                  <a:pt x="971" y="2047"/>
                </a:lnTo>
                <a:lnTo>
                  <a:pt x="966" y="2044"/>
                </a:lnTo>
                <a:lnTo>
                  <a:pt x="962" y="2041"/>
                </a:lnTo>
                <a:lnTo>
                  <a:pt x="951" y="2026"/>
                </a:lnTo>
                <a:lnTo>
                  <a:pt x="942" y="2015"/>
                </a:lnTo>
                <a:lnTo>
                  <a:pt x="935" y="2008"/>
                </a:lnTo>
                <a:lnTo>
                  <a:pt x="931" y="2003"/>
                </a:lnTo>
                <a:lnTo>
                  <a:pt x="927" y="2001"/>
                </a:lnTo>
                <a:lnTo>
                  <a:pt x="924" y="2000"/>
                </a:lnTo>
                <a:lnTo>
                  <a:pt x="922" y="2000"/>
                </a:lnTo>
                <a:lnTo>
                  <a:pt x="915" y="2000"/>
                </a:lnTo>
                <a:lnTo>
                  <a:pt x="907" y="2001"/>
                </a:lnTo>
                <a:lnTo>
                  <a:pt x="895" y="1998"/>
                </a:lnTo>
                <a:lnTo>
                  <a:pt x="885" y="1992"/>
                </a:lnTo>
                <a:lnTo>
                  <a:pt x="879" y="1981"/>
                </a:lnTo>
                <a:lnTo>
                  <a:pt x="873" y="1954"/>
                </a:lnTo>
                <a:lnTo>
                  <a:pt x="871" y="1933"/>
                </a:lnTo>
                <a:lnTo>
                  <a:pt x="875" y="1915"/>
                </a:lnTo>
                <a:lnTo>
                  <a:pt x="883" y="1902"/>
                </a:lnTo>
                <a:lnTo>
                  <a:pt x="898" y="1892"/>
                </a:lnTo>
                <a:lnTo>
                  <a:pt x="921" y="1884"/>
                </a:lnTo>
                <a:lnTo>
                  <a:pt x="931" y="1881"/>
                </a:lnTo>
                <a:lnTo>
                  <a:pt x="935" y="1880"/>
                </a:lnTo>
                <a:close/>
                <a:moveTo>
                  <a:pt x="215" y="1531"/>
                </a:moveTo>
                <a:lnTo>
                  <a:pt x="198" y="1617"/>
                </a:lnTo>
                <a:lnTo>
                  <a:pt x="187" y="1702"/>
                </a:lnTo>
                <a:lnTo>
                  <a:pt x="180" y="1791"/>
                </a:lnTo>
                <a:lnTo>
                  <a:pt x="179" y="1879"/>
                </a:lnTo>
                <a:lnTo>
                  <a:pt x="181" y="1986"/>
                </a:lnTo>
                <a:lnTo>
                  <a:pt x="191" y="2091"/>
                </a:lnTo>
                <a:lnTo>
                  <a:pt x="208" y="2195"/>
                </a:lnTo>
                <a:lnTo>
                  <a:pt x="230" y="2297"/>
                </a:lnTo>
                <a:lnTo>
                  <a:pt x="259" y="2397"/>
                </a:lnTo>
                <a:lnTo>
                  <a:pt x="293" y="2494"/>
                </a:lnTo>
                <a:lnTo>
                  <a:pt x="334" y="2588"/>
                </a:lnTo>
                <a:lnTo>
                  <a:pt x="379" y="2680"/>
                </a:lnTo>
                <a:lnTo>
                  <a:pt x="430" y="2768"/>
                </a:lnTo>
                <a:lnTo>
                  <a:pt x="486" y="2852"/>
                </a:lnTo>
                <a:lnTo>
                  <a:pt x="547" y="2933"/>
                </a:lnTo>
                <a:lnTo>
                  <a:pt x="613" y="3012"/>
                </a:lnTo>
                <a:lnTo>
                  <a:pt x="683" y="3084"/>
                </a:lnTo>
                <a:lnTo>
                  <a:pt x="758" y="3154"/>
                </a:lnTo>
                <a:lnTo>
                  <a:pt x="837" y="3219"/>
                </a:lnTo>
                <a:lnTo>
                  <a:pt x="920" y="3279"/>
                </a:lnTo>
                <a:lnTo>
                  <a:pt x="1006" y="3334"/>
                </a:lnTo>
                <a:lnTo>
                  <a:pt x="1096" y="3385"/>
                </a:lnTo>
                <a:lnTo>
                  <a:pt x="1190" y="3430"/>
                </a:lnTo>
                <a:lnTo>
                  <a:pt x="1288" y="3469"/>
                </a:lnTo>
                <a:lnTo>
                  <a:pt x="1389" y="3503"/>
                </a:lnTo>
                <a:lnTo>
                  <a:pt x="1386" y="3502"/>
                </a:lnTo>
                <a:lnTo>
                  <a:pt x="1325" y="3465"/>
                </a:lnTo>
                <a:lnTo>
                  <a:pt x="1269" y="3424"/>
                </a:lnTo>
                <a:lnTo>
                  <a:pt x="1219" y="3379"/>
                </a:lnTo>
                <a:lnTo>
                  <a:pt x="1174" y="3331"/>
                </a:lnTo>
                <a:lnTo>
                  <a:pt x="1135" y="3279"/>
                </a:lnTo>
                <a:lnTo>
                  <a:pt x="1101" y="3223"/>
                </a:lnTo>
                <a:lnTo>
                  <a:pt x="1072" y="3164"/>
                </a:lnTo>
                <a:lnTo>
                  <a:pt x="1049" y="3101"/>
                </a:lnTo>
                <a:lnTo>
                  <a:pt x="1032" y="3035"/>
                </a:lnTo>
                <a:lnTo>
                  <a:pt x="1001" y="3024"/>
                </a:lnTo>
                <a:lnTo>
                  <a:pt x="972" y="3009"/>
                </a:lnTo>
                <a:lnTo>
                  <a:pt x="943" y="2992"/>
                </a:lnTo>
                <a:lnTo>
                  <a:pt x="915" y="2975"/>
                </a:lnTo>
                <a:lnTo>
                  <a:pt x="888" y="2956"/>
                </a:lnTo>
                <a:lnTo>
                  <a:pt x="862" y="2938"/>
                </a:lnTo>
                <a:lnTo>
                  <a:pt x="838" y="2919"/>
                </a:lnTo>
                <a:lnTo>
                  <a:pt x="816" y="2901"/>
                </a:lnTo>
                <a:lnTo>
                  <a:pt x="797" y="2884"/>
                </a:lnTo>
                <a:lnTo>
                  <a:pt x="779" y="2868"/>
                </a:lnTo>
                <a:lnTo>
                  <a:pt x="766" y="2856"/>
                </a:lnTo>
                <a:lnTo>
                  <a:pt x="755" y="2846"/>
                </a:lnTo>
                <a:lnTo>
                  <a:pt x="749" y="2839"/>
                </a:lnTo>
                <a:lnTo>
                  <a:pt x="747" y="2837"/>
                </a:lnTo>
                <a:lnTo>
                  <a:pt x="743" y="2832"/>
                </a:lnTo>
                <a:lnTo>
                  <a:pt x="741" y="2827"/>
                </a:lnTo>
                <a:lnTo>
                  <a:pt x="721" y="2758"/>
                </a:lnTo>
                <a:lnTo>
                  <a:pt x="699" y="2745"/>
                </a:lnTo>
                <a:lnTo>
                  <a:pt x="675" y="2730"/>
                </a:lnTo>
                <a:lnTo>
                  <a:pt x="652" y="2715"/>
                </a:lnTo>
                <a:lnTo>
                  <a:pt x="630" y="2696"/>
                </a:lnTo>
                <a:lnTo>
                  <a:pt x="609" y="2675"/>
                </a:lnTo>
                <a:lnTo>
                  <a:pt x="591" y="2651"/>
                </a:lnTo>
                <a:lnTo>
                  <a:pt x="576" y="2624"/>
                </a:lnTo>
                <a:lnTo>
                  <a:pt x="565" y="2593"/>
                </a:lnTo>
                <a:lnTo>
                  <a:pt x="559" y="2559"/>
                </a:lnTo>
                <a:lnTo>
                  <a:pt x="559" y="2521"/>
                </a:lnTo>
                <a:lnTo>
                  <a:pt x="564" y="2483"/>
                </a:lnTo>
                <a:lnTo>
                  <a:pt x="575" y="2442"/>
                </a:lnTo>
                <a:lnTo>
                  <a:pt x="591" y="2398"/>
                </a:lnTo>
                <a:lnTo>
                  <a:pt x="614" y="2352"/>
                </a:lnTo>
                <a:lnTo>
                  <a:pt x="642" y="2303"/>
                </a:lnTo>
                <a:lnTo>
                  <a:pt x="635" y="2287"/>
                </a:lnTo>
                <a:lnTo>
                  <a:pt x="625" y="2266"/>
                </a:lnTo>
                <a:lnTo>
                  <a:pt x="613" y="2240"/>
                </a:lnTo>
                <a:lnTo>
                  <a:pt x="597" y="2210"/>
                </a:lnTo>
                <a:lnTo>
                  <a:pt x="577" y="2176"/>
                </a:lnTo>
                <a:lnTo>
                  <a:pt x="555" y="2140"/>
                </a:lnTo>
                <a:lnTo>
                  <a:pt x="530" y="2101"/>
                </a:lnTo>
                <a:lnTo>
                  <a:pt x="500" y="2061"/>
                </a:lnTo>
                <a:lnTo>
                  <a:pt x="469" y="2020"/>
                </a:lnTo>
                <a:lnTo>
                  <a:pt x="433" y="1979"/>
                </a:lnTo>
                <a:lnTo>
                  <a:pt x="395" y="1939"/>
                </a:lnTo>
                <a:lnTo>
                  <a:pt x="353" y="1902"/>
                </a:lnTo>
                <a:lnTo>
                  <a:pt x="308" y="1865"/>
                </a:lnTo>
                <a:lnTo>
                  <a:pt x="259" y="1832"/>
                </a:lnTo>
                <a:lnTo>
                  <a:pt x="254" y="1828"/>
                </a:lnTo>
                <a:lnTo>
                  <a:pt x="251" y="1824"/>
                </a:lnTo>
                <a:lnTo>
                  <a:pt x="248" y="1820"/>
                </a:lnTo>
                <a:lnTo>
                  <a:pt x="247" y="1815"/>
                </a:lnTo>
                <a:lnTo>
                  <a:pt x="241" y="1775"/>
                </a:lnTo>
                <a:lnTo>
                  <a:pt x="236" y="1733"/>
                </a:lnTo>
                <a:lnTo>
                  <a:pt x="231" y="1689"/>
                </a:lnTo>
                <a:lnTo>
                  <a:pt x="226" y="1650"/>
                </a:lnTo>
                <a:lnTo>
                  <a:pt x="226" y="1648"/>
                </a:lnTo>
                <a:lnTo>
                  <a:pt x="226" y="1644"/>
                </a:lnTo>
                <a:lnTo>
                  <a:pt x="226" y="1641"/>
                </a:lnTo>
                <a:lnTo>
                  <a:pt x="226" y="1638"/>
                </a:lnTo>
                <a:lnTo>
                  <a:pt x="237" y="1589"/>
                </a:lnTo>
                <a:lnTo>
                  <a:pt x="251" y="1536"/>
                </a:lnTo>
                <a:lnTo>
                  <a:pt x="230" y="1536"/>
                </a:lnTo>
                <a:lnTo>
                  <a:pt x="225" y="1536"/>
                </a:lnTo>
                <a:lnTo>
                  <a:pt x="219" y="1533"/>
                </a:lnTo>
                <a:lnTo>
                  <a:pt x="215" y="1531"/>
                </a:lnTo>
                <a:close/>
                <a:moveTo>
                  <a:pt x="1039" y="1102"/>
                </a:moveTo>
                <a:lnTo>
                  <a:pt x="1028" y="1103"/>
                </a:lnTo>
                <a:lnTo>
                  <a:pt x="1016" y="1107"/>
                </a:lnTo>
                <a:lnTo>
                  <a:pt x="1004" y="1117"/>
                </a:lnTo>
                <a:lnTo>
                  <a:pt x="1009" y="1120"/>
                </a:lnTo>
                <a:lnTo>
                  <a:pt x="1015" y="1125"/>
                </a:lnTo>
                <a:lnTo>
                  <a:pt x="1023" y="1131"/>
                </a:lnTo>
                <a:lnTo>
                  <a:pt x="1032" y="1138"/>
                </a:lnTo>
                <a:lnTo>
                  <a:pt x="1039" y="1143"/>
                </a:lnTo>
                <a:lnTo>
                  <a:pt x="1043" y="1152"/>
                </a:lnTo>
                <a:lnTo>
                  <a:pt x="1044" y="1160"/>
                </a:lnTo>
                <a:lnTo>
                  <a:pt x="1044" y="1164"/>
                </a:lnTo>
                <a:lnTo>
                  <a:pt x="1044" y="1167"/>
                </a:lnTo>
                <a:lnTo>
                  <a:pt x="1043" y="1171"/>
                </a:lnTo>
                <a:lnTo>
                  <a:pt x="1052" y="1171"/>
                </a:lnTo>
                <a:lnTo>
                  <a:pt x="1074" y="1171"/>
                </a:lnTo>
                <a:lnTo>
                  <a:pt x="1085" y="1173"/>
                </a:lnTo>
                <a:lnTo>
                  <a:pt x="1096" y="1179"/>
                </a:lnTo>
                <a:lnTo>
                  <a:pt x="1102" y="1189"/>
                </a:lnTo>
                <a:lnTo>
                  <a:pt x="1104" y="1200"/>
                </a:lnTo>
                <a:lnTo>
                  <a:pt x="1101" y="1210"/>
                </a:lnTo>
                <a:lnTo>
                  <a:pt x="1094" y="1218"/>
                </a:lnTo>
                <a:lnTo>
                  <a:pt x="1061" y="1240"/>
                </a:lnTo>
                <a:lnTo>
                  <a:pt x="1056" y="1261"/>
                </a:lnTo>
                <a:lnTo>
                  <a:pt x="1048" y="1281"/>
                </a:lnTo>
                <a:lnTo>
                  <a:pt x="1068" y="1272"/>
                </a:lnTo>
                <a:lnTo>
                  <a:pt x="1089" y="1259"/>
                </a:lnTo>
                <a:lnTo>
                  <a:pt x="1110" y="1246"/>
                </a:lnTo>
                <a:lnTo>
                  <a:pt x="1138" y="1225"/>
                </a:lnTo>
                <a:lnTo>
                  <a:pt x="1121" y="1204"/>
                </a:lnTo>
                <a:lnTo>
                  <a:pt x="1107" y="1178"/>
                </a:lnTo>
                <a:lnTo>
                  <a:pt x="1096" y="1148"/>
                </a:lnTo>
                <a:lnTo>
                  <a:pt x="1086" y="1115"/>
                </a:lnTo>
                <a:lnTo>
                  <a:pt x="1067" y="1108"/>
                </a:lnTo>
                <a:lnTo>
                  <a:pt x="1051" y="1103"/>
                </a:lnTo>
                <a:lnTo>
                  <a:pt x="1039" y="1102"/>
                </a:lnTo>
                <a:close/>
                <a:moveTo>
                  <a:pt x="2799" y="899"/>
                </a:moveTo>
                <a:lnTo>
                  <a:pt x="2808" y="918"/>
                </a:lnTo>
                <a:lnTo>
                  <a:pt x="2808" y="906"/>
                </a:lnTo>
                <a:lnTo>
                  <a:pt x="2804" y="904"/>
                </a:lnTo>
                <a:lnTo>
                  <a:pt x="2802" y="902"/>
                </a:lnTo>
                <a:lnTo>
                  <a:pt x="2799" y="899"/>
                </a:lnTo>
                <a:close/>
                <a:moveTo>
                  <a:pt x="2511" y="671"/>
                </a:moveTo>
                <a:lnTo>
                  <a:pt x="2536" y="674"/>
                </a:lnTo>
                <a:lnTo>
                  <a:pt x="2548" y="678"/>
                </a:lnTo>
                <a:lnTo>
                  <a:pt x="2556" y="687"/>
                </a:lnTo>
                <a:lnTo>
                  <a:pt x="2559" y="699"/>
                </a:lnTo>
                <a:lnTo>
                  <a:pt x="2559" y="705"/>
                </a:lnTo>
                <a:lnTo>
                  <a:pt x="2557" y="723"/>
                </a:lnTo>
                <a:lnTo>
                  <a:pt x="2548" y="738"/>
                </a:lnTo>
                <a:lnTo>
                  <a:pt x="2536" y="751"/>
                </a:lnTo>
                <a:lnTo>
                  <a:pt x="2516" y="760"/>
                </a:lnTo>
                <a:lnTo>
                  <a:pt x="2490" y="769"/>
                </a:lnTo>
                <a:lnTo>
                  <a:pt x="2455" y="776"/>
                </a:lnTo>
                <a:lnTo>
                  <a:pt x="2451" y="776"/>
                </a:lnTo>
                <a:lnTo>
                  <a:pt x="2446" y="775"/>
                </a:lnTo>
                <a:lnTo>
                  <a:pt x="2440" y="774"/>
                </a:lnTo>
                <a:lnTo>
                  <a:pt x="2435" y="771"/>
                </a:lnTo>
                <a:lnTo>
                  <a:pt x="2427" y="765"/>
                </a:lnTo>
                <a:lnTo>
                  <a:pt x="2410" y="753"/>
                </a:lnTo>
                <a:lnTo>
                  <a:pt x="2394" y="742"/>
                </a:lnTo>
                <a:lnTo>
                  <a:pt x="2386" y="734"/>
                </a:lnTo>
                <a:lnTo>
                  <a:pt x="2383" y="722"/>
                </a:lnTo>
                <a:lnTo>
                  <a:pt x="2386" y="708"/>
                </a:lnTo>
                <a:lnTo>
                  <a:pt x="2395" y="700"/>
                </a:lnTo>
                <a:lnTo>
                  <a:pt x="2413" y="690"/>
                </a:lnTo>
                <a:lnTo>
                  <a:pt x="2434" y="682"/>
                </a:lnTo>
                <a:lnTo>
                  <a:pt x="2457" y="676"/>
                </a:lnTo>
                <a:lnTo>
                  <a:pt x="2485" y="672"/>
                </a:lnTo>
                <a:lnTo>
                  <a:pt x="2511" y="671"/>
                </a:lnTo>
                <a:close/>
                <a:moveTo>
                  <a:pt x="1694" y="649"/>
                </a:moveTo>
                <a:lnTo>
                  <a:pt x="1690" y="650"/>
                </a:lnTo>
                <a:lnTo>
                  <a:pt x="1686" y="650"/>
                </a:lnTo>
                <a:lnTo>
                  <a:pt x="1683" y="652"/>
                </a:lnTo>
                <a:lnTo>
                  <a:pt x="1682" y="652"/>
                </a:lnTo>
                <a:lnTo>
                  <a:pt x="1681" y="652"/>
                </a:lnTo>
                <a:lnTo>
                  <a:pt x="1681" y="653"/>
                </a:lnTo>
                <a:lnTo>
                  <a:pt x="1682" y="654"/>
                </a:lnTo>
                <a:lnTo>
                  <a:pt x="1683" y="655"/>
                </a:lnTo>
                <a:lnTo>
                  <a:pt x="1696" y="688"/>
                </a:lnTo>
                <a:lnTo>
                  <a:pt x="1697" y="699"/>
                </a:lnTo>
                <a:lnTo>
                  <a:pt x="1694" y="708"/>
                </a:lnTo>
                <a:lnTo>
                  <a:pt x="1688" y="716"/>
                </a:lnTo>
                <a:lnTo>
                  <a:pt x="1674" y="729"/>
                </a:lnTo>
                <a:lnTo>
                  <a:pt x="1659" y="742"/>
                </a:lnTo>
                <a:lnTo>
                  <a:pt x="1666" y="741"/>
                </a:lnTo>
                <a:lnTo>
                  <a:pt x="1675" y="740"/>
                </a:lnTo>
                <a:lnTo>
                  <a:pt x="1687" y="720"/>
                </a:lnTo>
                <a:lnTo>
                  <a:pt x="1699" y="702"/>
                </a:lnTo>
                <a:lnTo>
                  <a:pt x="1714" y="683"/>
                </a:lnTo>
                <a:lnTo>
                  <a:pt x="1730" y="662"/>
                </a:lnTo>
                <a:lnTo>
                  <a:pt x="1721" y="656"/>
                </a:lnTo>
                <a:lnTo>
                  <a:pt x="1708" y="652"/>
                </a:lnTo>
                <a:lnTo>
                  <a:pt x="1694" y="649"/>
                </a:lnTo>
                <a:close/>
                <a:moveTo>
                  <a:pt x="2931" y="629"/>
                </a:moveTo>
                <a:lnTo>
                  <a:pt x="2929" y="630"/>
                </a:lnTo>
                <a:lnTo>
                  <a:pt x="2926" y="630"/>
                </a:lnTo>
                <a:lnTo>
                  <a:pt x="2924" y="631"/>
                </a:lnTo>
                <a:lnTo>
                  <a:pt x="2922" y="631"/>
                </a:lnTo>
                <a:lnTo>
                  <a:pt x="2938" y="661"/>
                </a:lnTo>
                <a:lnTo>
                  <a:pt x="2952" y="690"/>
                </a:lnTo>
                <a:lnTo>
                  <a:pt x="2954" y="700"/>
                </a:lnTo>
                <a:lnTo>
                  <a:pt x="2952" y="709"/>
                </a:lnTo>
                <a:lnTo>
                  <a:pt x="2947" y="718"/>
                </a:lnTo>
                <a:lnTo>
                  <a:pt x="2938" y="724"/>
                </a:lnTo>
                <a:lnTo>
                  <a:pt x="2932" y="725"/>
                </a:lnTo>
                <a:lnTo>
                  <a:pt x="2927" y="726"/>
                </a:lnTo>
                <a:lnTo>
                  <a:pt x="2921" y="725"/>
                </a:lnTo>
                <a:lnTo>
                  <a:pt x="2916" y="723"/>
                </a:lnTo>
                <a:lnTo>
                  <a:pt x="2911" y="719"/>
                </a:lnTo>
                <a:lnTo>
                  <a:pt x="2911" y="720"/>
                </a:lnTo>
                <a:lnTo>
                  <a:pt x="2910" y="722"/>
                </a:lnTo>
                <a:lnTo>
                  <a:pt x="2910" y="723"/>
                </a:lnTo>
                <a:lnTo>
                  <a:pt x="2914" y="725"/>
                </a:lnTo>
                <a:lnTo>
                  <a:pt x="2918" y="729"/>
                </a:lnTo>
                <a:lnTo>
                  <a:pt x="2930" y="743"/>
                </a:lnTo>
                <a:lnTo>
                  <a:pt x="2941" y="754"/>
                </a:lnTo>
                <a:lnTo>
                  <a:pt x="2949" y="763"/>
                </a:lnTo>
                <a:lnTo>
                  <a:pt x="2955" y="769"/>
                </a:lnTo>
                <a:lnTo>
                  <a:pt x="2958" y="764"/>
                </a:lnTo>
                <a:lnTo>
                  <a:pt x="2961" y="759"/>
                </a:lnTo>
                <a:lnTo>
                  <a:pt x="2965" y="755"/>
                </a:lnTo>
                <a:lnTo>
                  <a:pt x="2970" y="753"/>
                </a:lnTo>
                <a:lnTo>
                  <a:pt x="2981" y="751"/>
                </a:lnTo>
                <a:lnTo>
                  <a:pt x="2992" y="753"/>
                </a:lnTo>
                <a:lnTo>
                  <a:pt x="2992" y="753"/>
                </a:lnTo>
                <a:lnTo>
                  <a:pt x="2993" y="753"/>
                </a:lnTo>
                <a:lnTo>
                  <a:pt x="2988" y="741"/>
                </a:lnTo>
                <a:lnTo>
                  <a:pt x="2981" y="726"/>
                </a:lnTo>
                <a:lnTo>
                  <a:pt x="2972" y="709"/>
                </a:lnTo>
                <a:lnTo>
                  <a:pt x="2961" y="687"/>
                </a:lnTo>
                <a:lnTo>
                  <a:pt x="2948" y="660"/>
                </a:lnTo>
                <a:lnTo>
                  <a:pt x="2931" y="629"/>
                </a:lnTo>
                <a:close/>
                <a:moveTo>
                  <a:pt x="772" y="607"/>
                </a:moveTo>
                <a:lnTo>
                  <a:pt x="769" y="609"/>
                </a:lnTo>
                <a:lnTo>
                  <a:pt x="764" y="610"/>
                </a:lnTo>
                <a:lnTo>
                  <a:pt x="759" y="614"/>
                </a:lnTo>
                <a:lnTo>
                  <a:pt x="753" y="615"/>
                </a:lnTo>
                <a:lnTo>
                  <a:pt x="747" y="615"/>
                </a:lnTo>
                <a:lnTo>
                  <a:pt x="680" y="678"/>
                </a:lnTo>
                <a:lnTo>
                  <a:pt x="616" y="746"/>
                </a:lnTo>
                <a:lnTo>
                  <a:pt x="557" y="815"/>
                </a:lnTo>
                <a:lnTo>
                  <a:pt x="500" y="887"/>
                </a:lnTo>
                <a:lnTo>
                  <a:pt x="449" y="963"/>
                </a:lnTo>
                <a:lnTo>
                  <a:pt x="402" y="1040"/>
                </a:lnTo>
                <a:lnTo>
                  <a:pt x="415" y="1027"/>
                </a:lnTo>
                <a:lnTo>
                  <a:pt x="431" y="1011"/>
                </a:lnTo>
                <a:lnTo>
                  <a:pt x="449" y="995"/>
                </a:lnTo>
                <a:lnTo>
                  <a:pt x="470" y="975"/>
                </a:lnTo>
                <a:lnTo>
                  <a:pt x="493" y="955"/>
                </a:lnTo>
                <a:lnTo>
                  <a:pt x="520" y="931"/>
                </a:lnTo>
                <a:lnTo>
                  <a:pt x="549" y="904"/>
                </a:lnTo>
                <a:lnTo>
                  <a:pt x="581" y="874"/>
                </a:lnTo>
                <a:lnTo>
                  <a:pt x="617" y="842"/>
                </a:lnTo>
                <a:lnTo>
                  <a:pt x="656" y="806"/>
                </a:lnTo>
                <a:lnTo>
                  <a:pt x="700" y="766"/>
                </a:lnTo>
                <a:lnTo>
                  <a:pt x="748" y="724"/>
                </a:lnTo>
                <a:lnTo>
                  <a:pt x="799" y="677"/>
                </a:lnTo>
                <a:lnTo>
                  <a:pt x="799" y="676"/>
                </a:lnTo>
                <a:lnTo>
                  <a:pt x="793" y="673"/>
                </a:lnTo>
                <a:lnTo>
                  <a:pt x="788" y="670"/>
                </a:lnTo>
                <a:lnTo>
                  <a:pt x="784" y="665"/>
                </a:lnTo>
                <a:lnTo>
                  <a:pt x="782" y="659"/>
                </a:lnTo>
                <a:lnTo>
                  <a:pt x="782" y="645"/>
                </a:lnTo>
                <a:lnTo>
                  <a:pt x="787" y="635"/>
                </a:lnTo>
                <a:lnTo>
                  <a:pt x="790" y="631"/>
                </a:lnTo>
                <a:lnTo>
                  <a:pt x="794" y="627"/>
                </a:lnTo>
                <a:lnTo>
                  <a:pt x="789" y="626"/>
                </a:lnTo>
                <a:lnTo>
                  <a:pt x="784" y="624"/>
                </a:lnTo>
                <a:lnTo>
                  <a:pt x="781" y="621"/>
                </a:lnTo>
                <a:lnTo>
                  <a:pt x="777" y="618"/>
                </a:lnTo>
                <a:lnTo>
                  <a:pt x="775" y="613"/>
                </a:lnTo>
                <a:lnTo>
                  <a:pt x="772" y="607"/>
                </a:lnTo>
                <a:close/>
                <a:moveTo>
                  <a:pt x="1607" y="589"/>
                </a:moveTo>
                <a:lnTo>
                  <a:pt x="1605" y="613"/>
                </a:lnTo>
                <a:lnTo>
                  <a:pt x="1605" y="636"/>
                </a:lnTo>
                <a:lnTo>
                  <a:pt x="1608" y="656"/>
                </a:lnTo>
                <a:lnTo>
                  <a:pt x="1618" y="653"/>
                </a:lnTo>
                <a:lnTo>
                  <a:pt x="1631" y="648"/>
                </a:lnTo>
                <a:lnTo>
                  <a:pt x="1647" y="641"/>
                </a:lnTo>
                <a:lnTo>
                  <a:pt x="1647" y="641"/>
                </a:lnTo>
                <a:lnTo>
                  <a:pt x="1647" y="638"/>
                </a:lnTo>
                <a:lnTo>
                  <a:pt x="1646" y="636"/>
                </a:lnTo>
                <a:lnTo>
                  <a:pt x="1644" y="635"/>
                </a:lnTo>
                <a:lnTo>
                  <a:pt x="1642" y="636"/>
                </a:lnTo>
                <a:lnTo>
                  <a:pt x="1638" y="637"/>
                </a:lnTo>
                <a:lnTo>
                  <a:pt x="1635" y="637"/>
                </a:lnTo>
                <a:lnTo>
                  <a:pt x="1632" y="637"/>
                </a:lnTo>
                <a:lnTo>
                  <a:pt x="1621" y="633"/>
                </a:lnTo>
                <a:lnTo>
                  <a:pt x="1614" y="626"/>
                </a:lnTo>
                <a:lnTo>
                  <a:pt x="1609" y="615"/>
                </a:lnTo>
                <a:lnTo>
                  <a:pt x="1609" y="612"/>
                </a:lnTo>
                <a:lnTo>
                  <a:pt x="1607" y="589"/>
                </a:lnTo>
                <a:close/>
                <a:moveTo>
                  <a:pt x="1538" y="577"/>
                </a:moveTo>
                <a:lnTo>
                  <a:pt x="1537" y="579"/>
                </a:lnTo>
                <a:lnTo>
                  <a:pt x="1535" y="583"/>
                </a:lnTo>
                <a:lnTo>
                  <a:pt x="1532" y="585"/>
                </a:lnTo>
                <a:lnTo>
                  <a:pt x="1523" y="592"/>
                </a:lnTo>
                <a:lnTo>
                  <a:pt x="1487" y="618"/>
                </a:lnTo>
                <a:lnTo>
                  <a:pt x="1453" y="636"/>
                </a:lnTo>
                <a:lnTo>
                  <a:pt x="1420" y="647"/>
                </a:lnTo>
                <a:lnTo>
                  <a:pt x="1423" y="647"/>
                </a:lnTo>
                <a:lnTo>
                  <a:pt x="1424" y="647"/>
                </a:lnTo>
                <a:lnTo>
                  <a:pt x="1426" y="647"/>
                </a:lnTo>
                <a:lnTo>
                  <a:pt x="1436" y="649"/>
                </a:lnTo>
                <a:lnTo>
                  <a:pt x="1445" y="655"/>
                </a:lnTo>
                <a:lnTo>
                  <a:pt x="1450" y="664"/>
                </a:lnTo>
                <a:lnTo>
                  <a:pt x="1459" y="664"/>
                </a:lnTo>
                <a:lnTo>
                  <a:pt x="1468" y="664"/>
                </a:lnTo>
                <a:lnTo>
                  <a:pt x="1475" y="664"/>
                </a:lnTo>
                <a:lnTo>
                  <a:pt x="1481" y="661"/>
                </a:lnTo>
                <a:lnTo>
                  <a:pt x="1487" y="656"/>
                </a:lnTo>
                <a:lnTo>
                  <a:pt x="1495" y="649"/>
                </a:lnTo>
                <a:lnTo>
                  <a:pt x="1503" y="638"/>
                </a:lnTo>
                <a:lnTo>
                  <a:pt x="1513" y="623"/>
                </a:lnTo>
                <a:lnTo>
                  <a:pt x="1524" y="602"/>
                </a:lnTo>
                <a:lnTo>
                  <a:pt x="1538" y="577"/>
                </a:lnTo>
                <a:close/>
                <a:moveTo>
                  <a:pt x="1542" y="563"/>
                </a:moveTo>
                <a:lnTo>
                  <a:pt x="1542" y="566"/>
                </a:lnTo>
                <a:lnTo>
                  <a:pt x="1542" y="569"/>
                </a:lnTo>
                <a:lnTo>
                  <a:pt x="1541" y="572"/>
                </a:lnTo>
                <a:lnTo>
                  <a:pt x="1543" y="568"/>
                </a:lnTo>
                <a:lnTo>
                  <a:pt x="1545" y="563"/>
                </a:lnTo>
                <a:lnTo>
                  <a:pt x="1543" y="563"/>
                </a:lnTo>
                <a:lnTo>
                  <a:pt x="1542" y="563"/>
                </a:lnTo>
                <a:close/>
                <a:moveTo>
                  <a:pt x="1584" y="533"/>
                </a:moveTo>
                <a:lnTo>
                  <a:pt x="1580" y="537"/>
                </a:lnTo>
                <a:lnTo>
                  <a:pt x="1576" y="542"/>
                </a:lnTo>
                <a:lnTo>
                  <a:pt x="1579" y="542"/>
                </a:lnTo>
                <a:lnTo>
                  <a:pt x="1581" y="542"/>
                </a:lnTo>
                <a:lnTo>
                  <a:pt x="1584" y="542"/>
                </a:lnTo>
                <a:lnTo>
                  <a:pt x="1593" y="546"/>
                </a:lnTo>
                <a:lnTo>
                  <a:pt x="1601" y="555"/>
                </a:lnTo>
                <a:lnTo>
                  <a:pt x="1605" y="565"/>
                </a:lnTo>
                <a:lnTo>
                  <a:pt x="1607" y="587"/>
                </a:lnTo>
                <a:lnTo>
                  <a:pt x="1607" y="568"/>
                </a:lnTo>
                <a:lnTo>
                  <a:pt x="1608" y="552"/>
                </a:lnTo>
                <a:lnTo>
                  <a:pt x="1612" y="540"/>
                </a:lnTo>
                <a:lnTo>
                  <a:pt x="1608" y="542"/>
                </a:lnTo>
                <a:lnTo>
                  <a:pt x="1605" y="542"/>
                </a:lnTo>
                <a:lnTo>
                  <a:pt x="1604" y="542"/>
                </a:lnTo>
                <a:lnTo>
                  <a:pt x="1599" y="542"/>
                </a:lnTo>
                <a:lnTo>
                  <a:pt x="1598" y="542"/>
                </a:lnTo>
                <a:lnTo>
                  <a:pt x="1595" y="540"/>
                </a:lnTo>
                <a:lnTo>
                  <a:pt x="1590" y="538"/>
                </a:lnTo>
                <a:lnTo>
                  <a:pt x="1586" y="536"/>
                </a:lnTo>
                <a:lnTo>
                  <a:pt x="1584" y="533"/>
                </a:lnTo>
                <a:close/>
                <a:moveTo>
                  <a:pt x="2210" y="325"/>
                </a:moveTo>
                <a:lnTo>
                  <a:pt x="2221" y="328"/>
                </a:lnTo>
                <a:lnTo>
                  <a:pt x="2258" y="347"/>
                </a:lnTo>
                <a:lnTo>
                  <a:pt x="2263" y="350"/>
                </a:lnTo>
                <a:lnTo>
                  <a:pt x="2267" y="354"/>
                </a:lnTo>
                <a:lnTo>
                  <a:pt x="2271" y="359"/>
                </a:lnTo>
                <a:lnTo>
                  <a:pt x="2279" y="354"/>
                </a:lnTo>
                <a:lnTo>
                  <a:pt x="2289" y="354"/>
                </a:lnTo>
                <a:lnTo>
                  <a:pt x="2297" y="357"/>
                </a:lnTo>
                <a:lnTo>
                  <a:pt x="2305" y="363"/>
                </a:lnTo>
                <a:lnTo>
                  <a:pt x="2310" y="371"/>
                </a:lnTo>
                <a:lnTo>
                  <a:pt x="2312" y="380"/>
                </a:lnTo>
                <a:lnTo>
                  <a:pt x="2316" y="389"/>
                </a:lnTo>
                <a:lnTo>
                  <a:pt x="2323" y="405"/>
                </a:lnTo>
                <a:lnTo>
                  <a:pt x="2334" y="423"/>
                </a:lnTo>
                <a:lnTo>
                  <a:pt x="2347" y="445"/>
                </a:lnTo>
                <a:lnTo>
                  <a:pt x="2366" y="467"/>
                </a:lnTo>
                <a:lnTo>
                  <a:pt x="2388" y="488"/>
                </a:lnTo>
                <a:lnTo>
                  <a:pt x="2390" y="492"/>
                </a:lnTo>
                <a:lnTo>
                  <a:pt x="2393" y="496"/>
                </a:lnTo>
                <a:lnTo>
                  <a:pt x="2395" y="501"/>
                </a:lnTo>
                <a:lnTo>
                  <a:pt x="2397" y="508"/>
                </a:lnTo>
                <a:lnTo>
                  <a:pt x="2401" y="520"/>
                </a:lnTo>
                <a:lnTo>
                  <a:pt x="2406" y="532"/>
                </a:lnTo>
                <a:lnTo>
                  <a:pt x="2407" y="542"/>
                </a:lnTo>
                <a:lnTo>
                  <a:pt x="2405" y="551"/>
                </a:lnTo>
                <a:lnTo>
                  <a:pt x="2400" y="559"/>
                </a:lnTo>
                <a:lnTo>
                  <a:pt x="2399" y="560"/>
                </a:lnTo>
                <a:lnTo>
                  <a:pt x="2397" y="561"/>
                </a:lnTo>
                <a:lnTo>
                  <a:pt x="2402" y="568"/>
                </a:lnTo>
                <a:lnTo>
                  <a:pt x="2407" y="575"/>
                </a:lnTo>
                <a:lnTo>
                  <a:pt x="2411" y="584"/>
                </a:lnTo>
                <a:lnTo>
                  <a:pt x="2412" y="594"/>
                </a:lnTo>
                <a:lnTo>
                  <a:pt x="2408" y="602"/>
                </a:lnTo>
                <a:lnTo>
                  <a:pt x="2407" y="606"/>
                </a:lnTo>
                <a:lnTo>
                  <a:pt x="2403" y="609"/>
                </a:lnTo>
                <a:lnTo>
                  <a:pt x="2400" y="612"/>
                </a:lnTo>
                <a:lnTo>
                  <a:pt x="2401" y="613"/>
                </a:lnTo>
                <a:lnTo>
                  <a:pt x="2402" y="614"/>
                </a:lnTo>
                <a:lnTo>
                  <a:pt x="2403" y="616"/>
                </a:lnTo>
                <a:lnTo>
                  <a:pt x="2406" y="625"/>
                </a:lnTo>
                <a:lnTo>
                  <a:pt x="2405" y="635"/>
                </a:lnTo>
                <a:lnTo>
                  <a:pt x="2400" y="643"/>
                </a:lnTo>
                <a:lnTo>
                  <a:pt x="2369" y="678"/>
                </a:lnTo>
                <a:lnTo>
                  <a:pt x="2338" y="712"/>
                </a:lnTo>
                <a:lnTo>
                  <a:pt x="2304" y="741"/>
                </a:lnTo>
                <a:lnTo>
                  <a:pt x="2271" y="767"/>
                </a:lnTo>
                <a:lnTo>
                  <a:pt x="2238" y="790"/>
                </a:lnTo>
                <a:lnTo>
                  <a:pt x="2206" y="810"/>
                </a:lnTo>
                <a:lnTo>
                  <a:pt x="2178" y="825"/>
                </a:lnTo>
                <a:lnTo>
                  <a:pt x="2155" y="836"/>
                </a:lnTo>
                <a:lnTo>
                  <a:pt x="2154" y="847"/>
                </a:lnTo>
                <a:lnTo>
                  <a:pt x="2150" y="858"/>
                </a:lnTo>
                <a:lnTo>
                  <a:pt x="2144" y="868"/>
                </a:lnTo>
                <a:lnTo>
                  <a:pt x="2138" y="873"/>
                </a:lnTo>
                <a:lnTo>
                  <a:pt x="2131" y="877"/>
                </a:lnTo>
                <a:lnTo>
                  <a:pt x="2121" y="881"/>
                </a:lnTo>
                <a:lnTo>
                  <a:pt x="2109" y="883"/>
                </a:lnTo>
                <a:lnTo>
                  <a:pt x="2106" y="883"/>
                </a:lnTo>
                <a:lnTo>
                  <a:pt x="2088" y="881"/>
                </a:lnTo>
                <a:lnTo>
                  <a:pt x="2073" y="875"/>
                </a:lnTo>
                <a:lnTo>
                  <a:pt x="2060" y="867"/>
                </a:lnTo>
                <a:lnTo>
                  <a:pt x="2050" y="858"/>
                </a:lnTo>
                <a:lnTo>
                  <a:pt x="2044" y="854"/>
                </a:lnTo>
                <a:lnTo>
                  <a:pt x="2039" y="851"/>
                </a:lnTo>
                <a:lnTo>
                  <a:pt x="2034" y="847"/>
                </a:lnTo>
                <a:lnTo>
                  <a:pt x="2031" y="846"/>
                </a:lnTo>
                <a:lnTo>
                  <a:pt x="2021" y="841"/>
                </a:lnTo>
                <a:lnTo>
                  <a:pt x="2015" y="834"/>
                </a:lnTo>
                <a:lnTo>
                  <a:pt x="2011" y="824"/>
                </a:lnTo>
                <a:lnTo>
                  <a:pt x="2008" y="811"/>
                </a:lnTo>
                <a:lnTo>
                  <a:pt x="2001" y="796"/>
                </a:lnTo>
                <a:lnTo>
                  <a:pt x="1997" y="783"/>
                </a:lnTo>
                <a:lnTo>
                  <a:pt x="1992" y="769"/>
                </a:lnTo>
                <a:lnTo>
                  <a:pt x="1988" y="754"/>
                </a:lnTo>
                <a:lnTo>
                  <a:pt x="1988" y="736"/>
                </a:lnTo>
                <a:lnTo>
                  <a:pt x="1989" y="731"/>
                </a:lnTo>
                <a:lnTo>
                  <a:pt x="1990" y="726"/>
                </a:lnTo>
                <a:lnTo>
                  <a:pt x="1997" y="717"/>
                </a:lnTo>
                <a:lnTo>
                  <a:pt x="2009" y="691"/>
                </a:lnTo>
                <a:lnTo>
                  <a:pt x="2021" y="662"/>
                </a:lnTo>
                <a:lnTo>
                  <a:pt x="2004" y="641"/>
                </a:lnTo>
                <a:lnTo>
                  <a:pt x="1999" y="635"/>
                </a:lnTo>
                <a:lnTo>
                  <a:pt x="1998" y="626"/>
                </a:lnTo>
                <a:lnTo>
                  <a:pt x="1998" y="619"/>
                </a:lnTo>
                <a:lnTo>
                  <a:pt x="2001" y="606"/>
                </a:lnTo>
                <a:lnTo>
                  <a:pt x="2003" y="595"/>
                </a:lnTo>
                <a:lnTo>
                  <a:pt x="2003" y="587"/>
                </a:lnTo>
                <a:lnTo>
                  <a:pt x="1987" y="565"/>
                </a:lnTo>
                <a:lnTo>
                  <a:pt x="1972" y="545"/>
                </a:lnTo>
                <a:lnTo>
                  <a:pt x="1958" y="528"/>
                </a:lnTo>
                <a:lnTo>
                  <a:pt x="1943" y="523"/>
                </a:lnTo>
                <a:lnTo>
                  <a:pt x="1931" y="521"/>
                </a:lnTo>
                <a:lnTo>
                  <a:pt x="1922" y="520"/>
                </a:lnTo>
                <a:lnTo>
                  <a:pt x="1917" y="519"/>
                </a:lnTo>
                <a:lnTo>
                  <a:pt x="1914" y="517"/>
                </a:lnTo>
                <a:lnTo>
                  <a:pt x="1910" y="515"/>
                </a:lnTo>
                <a:lnTo>
                  <a:pt x="1906" y="511"/>
                </a:lnTo>
                <a:lnTo>
                  <a:pt x="1900" y="521"/>
                </a:lnTo>
                <a:lnTo>
                  <a:pt x="1894" y="526"/>
                </a:lnTo>
                <a:lnTo>
                  <a:pt x="1889" y="528"/>
                </a:lnTo>
                <a:lnTo>
                  <a:pt x="1882" y="531"/>
                </a:lnTo>
                <a:lnTo>
                  <a:pt x="1877" y="531"/>
                </a:lnTo>
                <a:lnTo>
                  <a:pt x="1872" y="530"/>
                </a:lnTo>
                <a:lnTo>
                  <a:pt x="1867" y="528"/>
                </a:lnTo>
                <a:lnTo>
                  <a:pt x="1863" y="525"/>
                </a:lnTo>
                <a:lnTo>
                  <a:pt x="1861" y="523"/>
                </a:lnTo>
                <a:lnTo>
                  <a:pt x="1860" y="523"/>
                </a:lnTo>
                <a:lnTo>
                  <a:pt x="1852" y="530"/>
                </a:lnTo>
                <a:lnTo>
                  <a:pt x="1839" y="534"/>
                </a:lnTo>
                <a:lnTo>
                  <a:pt x="1826" y="540"/>
                </a:lnTo>
                <a:lnTo>
                  <a:pt x="1808" y="546"/>
                </a:lnTo>
                <a:lnTo>
                  <a:pt x="1786" y="554"/>
                </a:lnTo>
                <a:lnTo>
                  <a:pt x="1781" y="555"/>
                </a:lnTo>
                <a:lnTo>
                  <a:pt x="1777" y="555"/>
                </a:lnTo>
                <a:lnTo>
                  <a:pt x="1771" y="554"/>
                </a:lnTo>
                <a:lnTo>
                  <a:pt x="1764" y="551"/>
                </a:lnTo>
                <a:lnTo>
                  <a:pt x="1754" y="546"/>
                </a:lnTo>
                <a:lnTo>
                  <a:pt x="1748" y="543"/>
                </a:lnTo>
                <a:lnTo>
                  <a:pt x="1743" y="540"/>
                </a:lnTo>
                <a:lnTo>
                  <a:pt x="1741" y="540"/>
                </a:lnTo>
                <a:lnTo>
                  <a:pt x="1729" y="536"/>
                </a:lnTo>
                <a:lnTo>
                  <a:pt x="1720" y="525"/>
                </a:lnTo>
                <a:lnTo>
                  <a:pt x="1718" y="513"/>
                </a:lnTo>
                <a:lnTo>
                  <a:pt x="1720" y="503"/>
                </a:lnTo>
                <a:lnTo>
                  <a:pt x="1726" y="496"/>
                </a:lnTo>
                <a:lnTo>
                  <a:pt x="1733" y="490"/>
                </a:lnTo>
                <a:lnTo>
                  <a:pt x="1744" y="488"/>
                </a:lnTo>
                <a:lnTo>
                  <a:pt x="1759" y="488"/>
                </a:lnTo>
                <a:lnTo>
                  <a:pt x="1771" y="486"/>
                </a:lnTo>
                <a:lnTo>
                  <a:pt x="1785" y="480"/>
                </a:lnTo>
                <a:lnTo>
                  <a:pt x="1799" y="473"/>
                </a:lnTo>
                <a:lnTo>
                  <a:pt x="1816" y="461"/>
                </a:lnTo>
                <a:lnTo>
                  <a:pt x="1837" y="446"/>
                </a:lnTo>
                <a:lnTo>
                  <a:pt x="1828" y="432"/>
                </a:lnTo>
                <a:lnTo>
                  <a:pt x="1824" y="418"/>
                </a:lnTo>
                <a:lnTo>
                  <a:pt x="1820" y="405"/>
                </a:lnTo>
                <a:lnTo>
                  <a:pt x="1820" y="394"/>
                </a:lnTo>
                <a:lnTo>
                  <a:pt x="1825" y="383"/>
                </a:lnTo>
                <a:lnTo>
                  <a:pt x="1835" y="377"/>
                </a:lnTo>
                <a:lnTo>
                  <a:pt x="1845" y="375"/>
                </a:lnTo>
                <a:lnTo>
                  <a:pt x="1853" y="374"/>
                </a:lnTo>
                <a:lnTo>
                  <a:pt x="1865" y="371"/>
                </a:lnTo>
                <a:lnTo>
                  <a:pt x="1880" y="369"/>
                </a:lnTo>
                <a:lnTo>
                  <a:pt x="1899" y="364"/>
                </a:lnTo>
                <a:lnTo>
                  <a:pt x="1920" y="360"/>
                </a:lnTo>
                <a:lnTo>
                  <a:pt x="1938" y="360"/>
                </a:lnTo>
                <a:lnTo>
                  <a:pt x="1943" y="358"/>
                </a:lnTo>
                <a:lnTo>
                  <a:pt x="1949" y="356"/>
                </a:lnTo>
                <a:lnTo>
                  <a:pt x="1961" y="356"/>
                </a:lnTo>
                <a:lnTo>
                  <a:pt x="1971" y="359"/>
                </a:lnTo>
                <a:lnTo>
                  <a:pt x="1980" y="364"/>
                </a:lnTo>
                <a:lnTo>
                  <a:pt x="1984" y="370"/>
                </a:lnTo>
                <a:lnTo>
                  <a:pt x="1988" y="374"/>
                </a:lnTo>
                <a:lnTo>
                  <a:pt x="1988" y="375"/>
                </a:lnTo>
                <a:lnTo>
                  <a:pt x="1989" y="377"/>
                </a:lnTo>
                <a:lnTo>
                  <a:pt x="1990" y="376"/>
                </a:lnTo>
                <a:lnTo>
                  <a:pt x="1992" y="375"/>
                </a:lnTo>
                <a:lnTo>
                  <a:pt x="1994" y="374"/>
                </a:lnTo>
                <a:lnTo>
                  <a:pt x="1995" y="372"/>
                </a:lnTo>
                <a:lnTo>
                  <a:pt x="1999" y="372"/>
                </a:lnTo>
                <a:lnTo>
                  <a:pt x="2004" y="372"/>
                </a:lnTo>
                <a:lnTo>
                  <a:pt x="2006" y="365"/>
                </a:lnTo>
                <a:lnTo>
                  <a:pt x="2010" y="357"/>
                </a:lnTo>
                <a:lnTo>
                  <a:pt x="2017" y="352"/>
                </a:lnTo>
                <a:lnTo>
                  <a:pt x="2025" y="348"/>
                </a:lnTo>
                <a:lnTo>
                  <a:pt x="2033" y="347"/>
                </a:lnTo>
                <a:lnTo>
                  <a:pt x="2040" y="350"/>
                </a:lnTo>
                <a:lnTo>
                  <a:pt x="2055" y="356"/>
                </a:lnTo>
                <a:lnTo>
                  <a:pt x="2066" y="360"/>
                </a:lnTo>
                <a:lnTo>
                  <a:pt x="2075" y="364"/>
                </a:lnTo>
                <a:lnTo>
                  <a:pt x="2081" y="365"/>
                </a:lnTo>
                <a:lnTo>
                  <a:pt x="2089" y="365"/>
                </a:lnTo>
                <a:lnTo>
                  <a:pt x="2096" y="365"/>
                </a:lnTo>
                <a:lnTo>
                  <a:pt x="2105" y="365"/>
                </a:lnTo>
                <a:lnTo>
                  <a:pt x="2111" y="365"/>
                </a:lnTo>
                <a:lnTo>
                  <a:pt x="2116" y="366"/>
                </a:lnTo>
                <a:lnTo>
                  <a:pt x="2121" y="366"/>
                </a:lnTo>
                <a:lnTo>
                  <a:pt x="2123" y="362"/>
                </a:lnTo>
                <a:lnTo>
                  <a:pt x="2127" y="357"/>
                </a:lnTo>
                <a:lnTo>
                  <a:pt x="2132" y="351"/>
                </a:lnTo>
                <a:lnTo>
                  <a:pt x="2143" y="346"/>
                </a:lnTo>
                <a:lnTo>
                  <a:pt x="2156" y="343"/>
                </a:lnTo>
                <a:lnTo>
                  <a:pt x="2157" y="343"/>
                </a:lnTo>
                <a:lnTo>
                  <a:pt x="2160" y="343"/>
                </a:lnTo>
                <a:lnTo>
                  <a:pt x="2163" y="343"/>
                </a:lnTo>
                <a:lnTo>
                  <a:pt x="2166" y="345"/>
                </a:lnTo>
                <a:lnTo>
                  <a:pt x="2167" y="345"/>
                </a:lnTo>
                <a:lnTo>
                  <a:pt x="2170" y="341"/>
                </a:lnTo>
                <a:lnTo>
                  <a:pt x="2173" y="337"/>
                </a:lnTo>
                <a:lnTo>
                  <a:pt x="2178" y="334"/>
                </a:lnTo>
                <a:lnTo>
                  <a:pt x="2184" y="331"/>
                </a:lnTo>
                <a:lnTo>
                  <a:pt x="2199" y="327"/>
                </a:lnTo>
                <a:lnTo>
                  <a:pt x="2210" y="325"/>
                </a:lnTo>
                <a:close/>
                <a:moveTo>
                  <a:pt x="1894" y="178"/>
                </a:moveTo>
                <a:lnTo>
                  <a:pt x="1786" y="182"/>
                </a:lnTo>
                <a:lnTo>
                  <a:pt x="1679" y="191"/>
                </a:lnTo>
                <a:lnTo>
                  <a:pt x="1573" y="208"/>
                </a:lnTo>
                <a:lnTo>
                  <a:pt x="1469" y="231"/>
                </a:lnTo>
                <a:lnTo>
                  <a:pt x="1367" y="260"/>
                </a:lnTo>
                <a:lnTo>
                  <a:pt x="1267" y="295"/>
                </a:lnTo>
                <a:lnTo>
                  <a:pt x="1168" y="337"/>
                </a:lnTo>
                <a:lnTo>
                  <a:pt x="1073" y="386"/>
                </a:lnTo>
                <a:lnTo>
                  <a:pt x="981" y="440"/>
                </a:lnTo>
                <a:lnTo>
                  <a:pt x="984" y="441"/>
                </a:lnTo>
                <a:lnTo>
                  <a:pt x="1000" y="434"/>
                </a:lnTo>
                <a:lnTo>
                  <a:pt x="1011" y="428"/>
                </a:lnTo>
                <a:lnTo>
                  <a:pt x="1019" y="424"/>
                </a:lnTo>
                <a:lnTo>
                  <a:pt x="1028" y="420"/>
                </a:lnTo>
                <a:lnTo>
                  <a:pt x="1035" y="416"/>
                </a:lnTo>
                <a:lnTo>
                  <a:pt x="1044" y="411"/>
                </a:lnTo>
                <a:lnTo>
                  <a:pt x="1056" y="408"/>
                </a:lnTo>
                <a:lnTo>
                  <a:pt x="1067" y="410"/>
                </a:lnTo>
                <a:lnTo>
                  <a:pt x="1077" y="417"/>
                </a:lnTo>
                <a:lnTo>
                  <a:pt x="1082" y="428"/>
                </a:lnTo>
                <a:lnTo>
                  <a:pt x="1082" y="440"/>
                </a:lnTo>
                <a:lnTo>
                  <a:pt x="1085" y="443"/>
                </a:lnTo>
                <a:lnTo>
                  <a:pt x="1088" y="446"/>
                </a:lnTo>
                <a:lnTo>
                  <a:pt x="1090" y="450"/>
                </a:lnTo>
                <a:lnTo>
                  <a:pt x="1093" y="463"/>
                </a:lnTo>
                <a:lnTo>
                  <a:pt x="1089" y="475"/>
                </a:lnTo>
                <a:lnTo>
                  <a:pt x="1090" y="479"/>
                </a:lnTo>
                <a:lnTo>
                  <a:pt x="1091" y="482"/>
                </a:lnTo>
                <a:lnTo>
                  <a:pt x="1111" y="481"/>
                </a:lnTo>
                <a:lnTo>
                  <a:pt x="1127" y="481"/>
                </a:lnTo>
                <a:lnTo>
                  <a:pt x="1140" y="482"/>
                </a:lnTo>
                <a:lnTo>
                  <a:pt x="1151" y="486"/>
                </a:lnTo>
                <a:lnTo>
                  <a:pt x="1156" y="487"/>
                </a:lnTo>
                <a:lnTo>
                  <a:pt x="1160" y="491"/>
                </a:lnTo>
                <a:lnTo>
                  <a:pt x="1163" y="493"/>
                </a:lnTo>
                <a:lnTo>
                  <a:pt x="1167" y="497"/>
                </a:lnTo>
                <a:lnTo>
                  <a:pt x="1169" y="502"/>
                </a:lnTo>
                <a:lnTo>
                  <a:pt x="1171" y="514"/>
                </a:lnTo>
                <a:lnTo>
                  <a:pt x="1166" y="526"/>
                </a:lnTo>
                <a:lnTo>
                  <a:pt x="1155" y="542"/>
                </a:lnTo>
                <a:lnTo>
                  <a:pt x="1162" y="540"/>
                </a:lnTo>
                <a:lnTo>
                  <a:pt x="1172" y="537"/>
                </a:lnTo>
                <a:lnTo>
                  <a:pt x="1184" y="533"/>
                </a:lnTo>
                <a:lnTo>
                  <a:pt x="1191" y="531"/>
                </a:lnTo>
                <a:lnTo>
                  <a:pt x="1197" y="531"/>
                </a:lnTo>
                <a:lnTo>
                  <a:pt x="1203" y="532"/>
                </a:lnTo>
                <a:lnTo>
                  <a:pt x="1224" y="539"/>
                </a:lnTo>
                <a:lnTo>
                  <a:pt x="1245" y="546"/>
                </a:lnTo>
                <a:lnTo>
                  <a:pt x="1250" y="549"/>
                </a:lnTo>
                <a:lnTo>
                  <a:pt x="1255" y="552"/>
                </a:lnTo>
                <a:lnTo>
                  <a:pt x="1258" y="556"/>
                </a:lnTo>
                <a:lnTo>
                  <a:pt x="1261" y="560"/>
                </a:lnTo>
                <a:lnTo>
                  <a:pt x="1263" y="571"/>
                </a:lnTo>
                <a:lnTo>
                  <a:pt x="1262" y="580"/>
                </a:lnTo>
                <a:lnTo>
                  <a:pt x="1258" y="587"/>
                </a:lnTo>
                <a:lnTo>
                  <a:pt x="1262" y="589"/>
                </a:lnTo>
                <a:lnTo>
                  <a:pt x="1266" y="590"/>
                </a:lnTo>
                <a:lnTo>
                  <a:pt x="1269" y="591"/>
                </a:lnTo>
                <a:lnTo>
                  <a:pt x="1274" y="594"/>
                </a:lnTo>
                <a:lnTo>
                  <a:pt x="1278" y="594"/>
                </a:lnTo>
                <a:lnTo>
                  <a:pt x="1283" y="595"/>
                </a:lnTo>
                <a:lnTo>
                  <a:pt x="1288" y="596"/>
                </a:lnTo>
                <a:lnTo>
                  <a:pt x="1297" y="604"/>
                </a:lnTo>
                <a:lnTo>
                  <a:pt x="1301" y="616"/>
                </a:lnTo>
                <a:lnTo>
                  <a:pt x="1305" y="635"/>
                </a:lnTo>
                <a:lnTo>
                  <a:pt x="1312" y="637"/>
                </a:lnTo>
                <a:lnTo>
                  <a:pt x="1319" y="638"/>
                </a:lnTo>
                <a:lnTo>
                  <a:pt x="1323" y="639"/>
                </a:lnTo>
                <a:lnTo>
                  <a:pt x="1325" y="642"/>
                </a:lnTo>
                <a:lnTo>
                  <a:pt x="1337" y="636"/>
                </a:lnTo>
                <a:lnTo>
                  <a:pt x="1326" y="627"/>
                </a:lnTo>
                <a:lnTo>
                  <a:pt x="1317" y="618"/>
                </a:lnTo>
                <a:lnTo>
                  <a:pt x="1309" y="607"/>
                </a:lnTo>
                <a:lnTo>
                  <a:pt x="1307" y="596"/>
                </a:lnTo>
                <a:lnTo>
                  <a:pt x="1308" y="586"/>
                </a:lnTo>
                <a:lnTo>
                  <a:pt x="1311" y="581"/>
                </a:lnTo>
                <a:lnTo>
                  <a:pt x="1313" y="577"/>
                </a:lnTo>
                <a:lnTo>
                  <a:pt x="1318" y="573"/>
                </a:lnTo>
                <a:lnTo>
                  <a:pt x="1322" y="571"/>
                </a:lnTo>
                <a:lnTo>
                  <a:pt x="1337" y="566"/>
                </a:lnTo>
                <a:lnTo>
                  <a:pt x="1353" y="561"/>
                </a:lnTo>
                <a:lnTo>
                  <a:pt x="1353" y="560"/>
                </a:lnTo>
                <a:lnTo>
                  <a:pt x="1353" y="559"/>
                </a:lnTo>
                <a:lnTo>
                  <a:pt x="1353" y="556"/>
                </a:lnTo>
                <a:lnTo>
                  <a:pt x="1352" y="554"/>
                </a:lnTo>
                <a:lnTo>
                  <a:pt x="1352" y="552"/>
                </a:lnTo>
                <a:lnTo>
                  <a:pt x="1351" y="546"/>
                </a:lnTo>
                <a:lnTo>
                  <a:pt x="1351" y="540"/>
                </a:lnTo>
                <a:lnTo>
                  <a:pt x="1351" y="533"/>
                </a:lnTo>
                <a:lnTo>
                  <a:pt x="1353" y="519"/>
                </a:lnTo>
                <a:lnTo>
                  <a:pt x="1359" y="507"/>
                </a:lnTo>
                <a:lnTo>
                  <a:pt x="1367" y="498"/>
                </a:lnTo>
                <a:lnTo>
                  <a:pt x="1368" y="496"/>
                </a:lnTo>
                <a:lnTo>
                  <a:pt x="1369" y="493"/>
                </a:lnTo>
                <a:lnTo>
                  <a:pt x="1370" y="491"/>
                </a:lnTo>
                <a:lnTo>
                  <a:pt x="1372" y="490"/>
                </a:lnTo>
                <a:lnTo>
                  <a:pt x="1375" y="479"/>
                </a:lnTo>
                <a:lnTo>
                  <a:pt x="1384" y="470"/>
                </a:lnTo>
                <a:lnTo>
                  <a:pt x="1395" y="467"/>
                </a:lnTo>
                <a:lnTo>
                  <a:pt x="1406" y="467"/>
                </a:lnTo>
                <a:lnTo>
                  <a:pt x="1414" y="473"/>
                </a:lnTo>
                <a:lnTo>
                  <a:pt x="1425" y="484"/>
                </a:lnTo>
                <a:lnTo>
                  <a:pt x="1432" y="493"/>
                </a:lnTo>
                <a:lnTo>
                  <a:pt x="1436" y="503"/>
                </a:lnTo>
                <a:lnTo>
                  <a:pt x="1437" y="515"/>
                </a:lnTo>
                <a:lnTo>
                  <a:pt x="1445" y="521"/>
                </a:lnTo>
                <a:lnTo>
                  <a:pt x="1451" y="519"/>
                </a:lnTo>
                <a:lnTo>
                  <a:pt x="1456" y="517"/>
                </a:lnTo>
                <a:lnTo>
                  <a:pt x="1454" y="515"/>
                </a:lnTo>
                <a:lnTo>
                  <a:pt x="1453" y="511"/>
                </a:lnTo>
                <a:lnTo>
                  <a:pt x="1452" y="509"/>
                </a:lnTo>
                <a:lnTo>
                  <a:pt x="1447" y="507"/>
                </a:lnTo>
                <a:lnTo>
                  <a:pt x="1442" y="504"/>
                </a:lnTo>
                <a:lnTo>
                  <a:pt x="1439" y="501"/>
                </a:lnTo>
                <a:lnTo>
                  <a:pt x="1436" y="496"/>
                </a:lnTo>
                <a:lnTo>
                  <a:pt x="1434" y="491"/>
                </a:lnTo>
                <a:lnTo>
                  <a:pt x="1432" y="482"/>
                </a:lnTo>
                <a:lnTo>
                  <a:pt x="1431" y="472"/>
                </a:lnTo>
                <a:lnTo>
                  <a:pt x="1436" y="462"/>
                </a:lnTo>
                <a:lnTo>
                  <a:pt x="1443" y="455"/>
                </a:lnTo>
                <a:lnTo>
                  <a:pt x="1453" y="450"/>
                </a:lnTo>
                <a:lnTo>
                  <a:pt x="1464" y="444"/>
                </a:lnTo>
                <a:lnTo>
                  <a:pt x="1479" y="438"/>
                </a:lnTo>
                <a:lnTo>
                  <a:pt x="1499" y="430"/>
                </a:lnTo>
                <a:lnTo>
                  <a:pt x="1509" y="428"/>
                </a:lnTo>
                <a:lnTo>
                  <a:pt x="1519" y="430"/>
                </a:lnTo>
                <a:lnTo>
                  <a:pt x="1526" y="435"/>
                </a:lnTo>
                <a:lnTo>
                  <a:pt x="1532" y="435"/>
                </a:lnTo>
                <a:lnTo>
                  <a:pt x="1543" y="435"/>
                </a:lnTo>
                <a:lnTo>
                  <a:pt x="1552" y="437"/>
                </a:lnTo>
                <a:lnTo>
                  <a:pt x="1562" y="439"/>
                </a:lnTo>
                <a:lnTo>
                  <a:pt x="1569" y="445"/>
                </a:lnTo>
                <a:lnTo>
                  <a:pt x="1575" y="453"/>
                </a:lnTo>
                <a:lnTo>
                  <a:pt x="1577" y="464"/>
                </a:lnTo>
                <a:lnTo>
                  <a:pt x="1575" y="474"/>
                </a:lnTo>
                <a:lnTo>
                  <a:pt x="1580" y="475"/>
                </a:lnTo>
                <a:lnTo>
                  <a:pt x="1585" y="476"/>
                </a:lnTo>
                <a:lnTo>
                  <a:pt x="1588" y="478"/>
                </a:lnTo>
                <a:lnTo>
                  <a:pt x="1593" y="481"/>
                </a:lnTo>
                <a:lnTo>
                  <a:pt x="1596" y="476"/>
                </a:lnTo>
                <a:lnTo>
                  <a:pt x="1598" y="472"/>
                </a:lnTo>
                <a:lnTo>
                  <a:pt x="1601" y="468"/>
                </a:lnTo>
                <a:lnTo>
                  <a:pt x="1603" y="463"/>
                </a:lnTo>
                <a:lnTo>
                  <a:pt x="1607" y="459"/>
                </a:lnTo>
                <a:lnTo>
                  <a:pt x="1612" y="457"/>
                </a:lnTo>
                <a:lnTo>
                  <a:pt x="1614" y="456"/>
                </a:lnTo>
                <a:lnTo>
                  <a:pt x="1620" y="452"/>
                </a:lnTo>
                <a:lnTo>
                  <a:pt x="1631" y="449"/>
                </a:lnTo>
                <a:lnTo>
                  <a:pt x="1629" y="446"/>
                </a:lnTo>
                <a:lnTo>
                  <a:pt x="1626" y="445"/>
                </a:lnTo>
                <a:lnTo>
                  <a:pt x="1616" y="446"/>
                </a:lnTo>
                <a:lnTo>
                  <a:pt x="1603" y="449"/>
                </a:lnTo>
                <a:lnTo>
                  <a:pt x="1591" y="447"/>
                </a:lnTo>
                <a:lnTo>
                  <a:pt x="1580" y="441"/>
                </a:lnTo>
                <a:lnTo>
                  <a:pt x="1574" y="429"/>
                </a:lnTo>
                <a:lnTo>
                  <a:pt x="1574" y="417"/>
                </a:lnTo>
                <a:lnTo>
                  <a:pt x="1580" y="406"/>
                </a:lnTo>
                <a:lnTo>
                  <a:pt x="1591" y="399"/>
                </a:lnTo>
                <a:lnTo>
                  <a:pt x="1595" y="398"/>
                </a:lnTo>
                <a:lnTo>
                  <a:pt x="1597" y="397"/>
                </a:lnTo>
                <a:lnTo>
                  <a:pt x="1602" y="394"/>
                </a:lnTo>
                <a:lnTo>
                  <a:pt x="1607" y="392"/>
                </a:lnTo>
                <a:lnTo>
                  <a:pt x="1615" y="387"/>
                </a:lnTo>
                <a:lnTo>
                  <a:pt x="1626" y="381"/>
                </a:lnTo>
                <a:lnTo>
                  <a:pt x="1642" y="371"/>
                </a:lnTo>
                <a:lnTo>
                  <a:pt x="1662" y="359"/>
                </a:lnTo>
                <a:lnTo>
                  <a:pt x="1671" y="357"/>
                </a:lnTo>
                <a:lnTo>
                  <a:pt x="1682" y="356"/>
                </a:lnTo>
                <a:lnTo>
                  <a:pt x="1691" y="359"/>
                </a:lnTo>
                <a:lnTo>
                  <a:pt x="1698" y="366"/>
                </a:lnTo>
                <a:lnTo>
                  <a:pt x="1703" y="375"/>
                </a:lnTo>
                <a:lnTo>
                  <a:pt x="1704" y="383"/>
                </a:lnTo>
                <a:lnTo>
                  <a:pt x="1701" y="401"/>
                </a:lnTo>
                <a:lnTo>
                  <a:pt x="1697" y="415"/>
                </a:lnTo>
                <a:lnTo>
                  <a:pt x="1692" y="423"/>
                </a:lnTo>
                <a:lnTo>
                  <a:pt x="1683" y="432"/>
                </a:lnTo>
                <a:lnTo>
                  <a:pt x="1677" y="437"/>
                </a:lnTo>
                <a:lnTo>
                  <a:pt x="1674" y="439"/>
                </a:lnTo>
                <a:lnTo>
                  <a:pt x="1670" y="443"/>
                </a:lnTo>
                <a:lnTo>
                  <a:pt x="1666" y="445"/>
                </a:lnTo>
                <a:lnTo>
                  <a:pt x="1666" y="445"/>
                </a:lnTo>
                <a:lnTo>
                  <a:pt x="1676" y="453"/>
                </a:lnTo>
                <a:lnTo>
                  <a:pt x="1680" y="467"/>
                </a:lnTo>
                <a:lnTo>
                  <a:pt x="1679" y="481"/>
                </a:lnTo>
                <a:lnTo>
                  <a:pt x="1679" y="496"/>
                </a:lnTo>
                <a:lnTo>
                  <a:pt x="1677" y="501"/>
                </a:lnTo>
                <a:lnTo>
                  <a:pt x="1676" y="505"/>
                </a:lnTo>
                <a:lnTo>
                  <a:pt x="1672" y="509"/>
                </a:lnTo>
                <a:lnTo>
                  <a:pt x="1669" y="513"/>
                </a:lnTo>
                <a:lnTo>
                  <a:pt x="1666" y="515"/>
                </a:lnTo>
                <a:lnTo>
                  <a:pt x="1664" y="516"/>
                </a:lnTo>
                <a:lnTo>
                  <a:pt x="1662" y="519"/>
                </a:lnTo>
                <a:lnTo>
                  <a:pt x="1665" y="522"/>
                </a:lnTo>
                <a:lnTo>
                  <a:pt x="1668" y="527"/>
                </a:lnTo>
                <a:lnTo>
                  <a:pt x="1669" y="533"/>
                </a:lnTo>
                <a:lnTo>
                  <a:pt x="1669" y="545"/>
                </a:lnTo>
                <a:lnTo>
                  <a:pt x="1669" y="556"/>
                </a:lnTo>
                <a:lnTo>
                  <a:pt x="1677" y="552"/>
                </a:lnTo>
                <a:lnTo>
                  <a:pt x="1687" y="549"/>
                </a:lnTo>
                <a:lnTo>
                  <a:pt x="1701" y="544"/>
                </a:lnTo>
                <a:lnTo>
                  <a:pt x="1710" y="543"/>
                </a:lnTo>
                <a:lnTo>
                  <a:pt x="1720" y="545"/>
                </a:lnTo>
                <a:lnTo>
                  <a:pt x="1729" y="550"/>
                </a:lnTo>
                <a:lnTo>
                  <a:pt x="1730" y="551"/>
                </a:lnTo>
                <a:lnTo>
                  <a:pt x="1730" y="552"/>
                </a:lnTo>
                <a:lnTo>
                  <a:pt x="1739" y="549"/>
                </a:lnTo>
                <a:lnTo>
                  <a:pt x="1750" y="549"/>
                </a:lnTo>
                <a:lnTo>
                  <a:pt x="1757" y="551"/>
                </a:lnTo>
                <a:lnTo>
                  <a:pt x="1760" y="554"/>
                </a:lnTo>
                <a:lnTo>
                  <a:pt x="1764" y="559"/>
                </a:lnTo>
                <a:lnTo>
                  <a:pt x="1768" y="562"/>
                </a:lnTo>
                <a:lnTo>
                  <a:pt x="1774" y="578"/>
                </a:lnTo>
                <a:lnTo>
                  <a:pt x="1783" y="580"/>
                </a:lnTo>
                <a:lnTo>
                  <a:pt x="1794" y="583"/>
                </a:lnTo>
                <a:lnTo>
                  <a:pt x="1808" y="589"/>
                </a:lnTo>
                <a:lnTo>
                  <a:pt x="1821" y="594"/>
                </a:lnTo>
                <a:lnTo>
                  <a:pt x="1830" y="597"/>
                </a:lnTo>
                <a:lnTo>
                  <a:pt x="1836" y="600"/>
                </a:lnTo>
                <a:lnTo>
                  <a:pt x="1838" y="600"/>
                </a:lnTo>
                <a:lnTo>
                  <a:pt x="1848" y="602"/>
                </a:lnTo>
                <a:lnTo>
                  <a:pt x="1855" y="608"/>
                </a:lnTo>
                <a:lnTo>
                  <a:pt x="1860" y="616"/>
                </a:lnTo>
                <a:lnTo>
                  <a:pt x="1861" y="626"/>
                </a:lnTo>
                <a:lnTo>
                  <a:pt x="1861" y="630"/>
                </a:lnTo>
                <a:lnTo>
                  <a:pt x="1863" y="633"/>
                </a:lnTo>
                <a:lnTo>
                  <a:pt x="1865" y="638"/>
                </a:lnTo>
                <a:lnTo>
                  <a:pt x="1871" y="643"/>
                </a:lnTo>
                <a:lnTo>
                  <a:pt x="1880" y="650"/>
                </a:lnTo>
                <a:lnTo>
                  <a:pt x="1886" y="656"/>
                </a:lnTo>
                <a:lnTo>
                  <a:pt x="1889" y="665"/>
                </a:lnTo>
                <a:lnTo>
                  <a:pt x="1891" y="673"/>
                </a:lnTo>
                <a:lnTo>
                  <a:pt x="1891" y="680"/>
                </a:lnTo>
                <a:lnTo>
                  <a:pt x="1889" y="690"/>
                </a:lnTo>
                <a:lnTo>
                  <a:pt x="1891" y="700"/>
                </a:lnTo>
                <a:lnTo>
                  <a:pt x="1895" y="700"/>
                </a:lnTo>
                <a:lnTo>
                  <a:pt x="1900" y="702"/>
                </a:lnTo>
                <a:lnTo>
                  <a:pt x="1905" y="706"/>
                </a:lnTo>
                <a:lnTo>
                  <a:pt x="1910" y="712"/>
                </a:lnTo>
                <a:lnTo>
                  <a:pt x="1914" y="719"/>
                </a:lnTo>
                <a:lnTo>
                  <a:pt x="1914" y="728"/>
                </a:lnTo>
                <a:lnTo>
                  <a:pt x="1912" y="736"/>
                </a:lnTo>
                <a:lnTo>
                  <a:pt x="1908" y="757"/>
                </a:lnTo>
                <a:lnTo>
                  <a:pt x="1900" y="772"/>
                </a:lnTo>
                <a:lnTo>
                  <a:pt x="1892" y="787"/>
                </a:lnTo>
                <a:lnTo>
                  <a:pt x="1883" y="798"/>
                </a:lnTo>
                <a:lnTo>
                  <a:pt x="1876" y="806"/>
                </a:lnTo>
                <a:lnTo>
                  <a:pt x="1871" y="809"/>
                </a:lnTo>
                <a:lnTo>
                  <a:pt x="1866" y="811"/>
                </a:lnTo>
                <a:lnTo>
                  <a:pt x="1861" y="813"/>
                </a:lnTo>
                <a:lnTo>
                  <a:pt x="1856" y="815"/>
                </a:lnTo>
                <a:lnTo>
                  <a:pt x="1850" y="813"/>
                </a:lnTo>
                <a:lnTo>
                  <a:pt x="1845" y="812"/>
                </a:lnTo>
                <a:lnTo>
                  <a:pt x="1842" y="810"/>
                </a:lnTo>
                <a:lnTo>
                  <a:pt x="1837" y="807"/>
                </a:lnTo>
                <a:lnTo>
                  <a:pt x="1831" y="800"/>
                </a:lnTo>
                <a:lnTo>
                  <a:pt x="1822" y="793"/>
                </a:lnTo>
                <a:lnTo>
                  <a:pt x="1813" y="786"/>
                </a:lnTo>
                <a:lnTo>
                  <a:pt x="1804" y="783"/>
                </a:lnTo>
                <a:lnTo>
                  <a:pt x="1802" y="783"/>
                </a:lnTo>
                <a:lnTo>
                  <a:pt x="1798" y="786"/>
                </a:lnTo>
                <a:lnTo>
                  <a:pt x="1792" y="789"/>
                </a:lnTo>
                <a:lnTo>
                  <a:pt x="1785" y="796"/>
                </a:lnTo>
                <a:lnTo>
                  <a:pt x="1775" y="809"/>
                </a:lnTo>
                <a:lnTo>
                  <a:pt x="1764" y="825"/>
                </a:lnTo>
                <a:lnTo>
                  <a:pt x="1750" y="850"/>
                </a:lnTo>
                <a:lnTo>
                  <a:pt x="1746" y="857"/>
                </a:lnTo>
                <a:lnTo>
                  <a:pt x="1738" y="862"/>
                </a:lnTo>
                <a:lnTo>
                  <a:pt x="1729" y="863"/>
                </a:lnTo>
                <a:lnTo>
                  <a:pt x="1719" y="862"/>
                </a:lnTo>
                <a:lnTo>
                  <a:pt x="1710" y="857"/>
                </a:lnTo>
                <a:lnTo>
                  <a:pt x="1705" y="850"/>
                </a:lnTo>
                <a:lnTo>
                  <a:pt x="1682" y="807"/>
                </a:lnTo>
                <a:lnTo>
                  <a:pt x="1621" y="801"/>
                </a:lnTo>
                <a:lnTo>
                  <a:pt x="1609" y="798"/>
                </a:lnTo>
                <a:lnTo>
                  <a:pt x="1601" y="789"/>
                </a:lnTo>
                <a:lnTo>
                  <a:pt x="1597" y="777"/>
                </a:lnTo>
                <a:lnTo>
                  <a:pt x="1598" y="771"/>
                </a:lnTo>
                <a:lnTo>
                  <a:pt x="1601" y="766"/>
                </a:lnTo>
                <a:lnTo>
                  <a:pt x="1603" y="761"/>
                </a:lnTo>
                <a:lnTo>
                  <a:pt x="1590" y="755"/>
                </a:lnTo>
                <a:lnTo>
                  <a:pt x="1579" y="752"/>
                </a:lnTo>
                <a:lnTo>
                  <a:pt x="1570" y="751"/>
                </a:lnTo>
                <a:lnTo>
                  <a:pt x="1559" y="752"/>
                </a:lnTo>
                <a:lnTo>
                  <a:pt x="1547" y="757"/>
                </a:lnTo>
                <a:lnTo>
                  <a:pt x="1531" y="763"/>
                </a:lnTo>
                <a:lnTo>
                  <a:pt x="1513" y="772"/>
                </a:lnTo>
                <a:lnTo>
                  <a:pt x="1491" y="786"/>
                </a:lnTo>
                <a:lnTo>
                  <a:pt x="1464" y="801"/>
                </a:lnTo>
                <a:lnTo>
                  <a:pt x="1432" y="822"/>
                </a:lnTo>
                <a:lnTo>
                  <a:pt x="1396" y="845"/>
                </a:lnTo>
                <a:lnTo>
                  <a:pt x="1281" y="903"/>
                </a:lnTo>
                <a:lnTo>
                  <a:pt x="1286" y="932"/>
                </a:lnTo>
                <a:lnTo>
                  <a:pt x="1291" y="964"/>
                </a:lnTo>
                <a:lnTo>
                  <a:pt x="1300" y="998"/>
                </a:lnTo>
                <a:lnTo>
                  <a:pt x="1308" y="1031"/>
                </a:lnTo>
                <a:lnTo>
                  <a:pt x="1319" y="1059"/>
                </a:lnTo>
                <a:lnTo>
                  <a:pt x="1362" y="1016"/>
                </a:lnTo>
                <a:lnTo>
                  <a:pt x="1406" y="974"/>
                </a:lnTo>
                <a:lnTo>
                  <a:pt x="1443" y="938"/>
                </a:lnTo>
                <a:lnTo>
                  <a:pt x="1481" y="900"/>
                </a:lnTo>
                <a:lnTo>
                  <a:pt x="1517" y="862"/>
                </a:lnTo>
                <a:lnTo>
                  <a:pt x="1526" y="854"/>
                </a:lnTo>
                <a:lnTo>
                  <a:pt x="1538" y="853"/>
                </a:lnTo>
                <a:lnTo>
                  <a:pt x="1567" y="856"/>
                </a:lnTo>
                <a:lnTo>
                  <a:pt x="1568" y="831"/>
                </a:lnTo>
                <a:lnTo>
                  <a:pt x="1569" y="825"/>
                </a:lnTo>
                <a:lnTo>
                  <a:pt x="1570" y="821"/>
                </a:lnTo>
                <a:lnTo>
                  <a:pt x="1574" y="816"/>
                </a:lnTo>
                <a:lnTo>
                  <a:pt x="1577" y="812"/>
                </a:lnTo>
                <a:lnTo>
                  <a:pt x="1587" y="807"/>
                </a:lnTo>
                <a:lnTo>
                  <a:pt x="1598" y="807"/>
                </a:lnTo>
                <a:lnTo>
                  <a:pt x="1610" y="810"/>
                </a:lnTo>
                <a:lnTo>
                  <a:pt x="1620" y="812"/>
                </a:lnTo>
                <a:lnTo>
                  <a:pt x="1629" y="816"/>
                </a:lnTo>
                <a:lnTo>
                  <a:pt x="1636" y="822"/>
                </a:lnTo>
                <a:lnTo>
                  <a:pt x="1644" y="830"/>
                </a:lnTo>
                <a:lnTo>
                  <a:pt x="1653" y="842"/>
                </a:lnTo>
                <a:lnTo>
                  <a:pt x="1663" y="857"/>
                </a:lnTo>
                <a:lnTo>
                  <a:pt x="1675" y="876"/>
                </a:lnTo>
                <a:lnTo>
                  <a:pt x="1690" y="899"/>
                </a:lnTo>
                <a:lnTo>
                  <a:pt x="1714" y="897"/>
                </a:lnTo>
                <a:lnTo>
                  <a:pt x="1737" y="896"/>
                </a:lnTo>
                <a:lnTo>
                  <a:pt x="1758" y="899"/>
                </a:lnTo>
                <a:lnTo>
                  <a:pt x="1778" y="904"/>
                </a:lnTo>
                <a:lnTo>
                  <a:pt x="1798" y="912"/>
                </a:lnTo>
                <a:lnTo>
                  <a:pt x="1804" y="917"/>
                </a:lnTo>
                <a:lnTo>
                  <a:pt x="1809" y="922"/>
                </a:lnTo>
                <a:lnTo>
                  <a:pt x="1811" y="928"/>
                </a:lnTo>
                <a:lnTo>
                  <a:pt x="1813" y="939"/>
                </a:lnTo>
                <a:lnTo>
                  <a:pt x="1810" y="949"/>
                </a:lnTo>
                <a:lnTo>
                  <a:pt x="1804" y="960"/>
                </a:lnTo>
                <a:lnTo>
                  <a:pt x="1799" y="967"/>
                </a:lnTo>
                <a:lnTo>
                  <a:pt x="1797" y="973"/>
                </a:lnTo>
                <a:lnTo>
                  <a:pt x="1794" y="979"/>
                </a:lnTo>
                <a:lnTo>
                  <a:pt x="1792" y="986"/>
                </a:lnTo>
                <a:lnTo>
                  <a:pt x="1813" y="1025"/>
                </a:lnTo>
                <a:lnTo>
                  <a:pt x="1815" y="1036"/>
                </a:lnTo>
                <a:lnTo>
                  <a:pt x="1813" y="1048"/>
                </a:lnTo>
                <a:lnTo>
                  <a:pt x="1833" y="1043"/>
                </a:lnTo>
                <a:lnTo>
                  <a:pt x="1858" y="1042"/>
                </a:lnTo>
                <a:lnTo>
                  <a:pt x="1869" y="1043"/>
                </a:lnTo>
                <a:lnTo>
                  <a:pt x="1877" y="1049"/>
                </a:lnTo>
                <a:lnTo>
                  <a:pt x="1883" y="1057"/>
                </a:lnTo>
                <a:lnTo>
                  <a:pt x="1886" y="1068"/>
                </a:lnTo>
                <a:lnTo>
                  <a:pt x="1883" y="1078"/>
                </a:lnTo>
                <a:lnTo>
                  <a:pt x="1876" y="1086"/>
                </a:lnTo>
                <a:lnTo>
                  <a:pt x="1852" y="1108"/>
                </a:lnTo>
                <a:lnTo>
                  <a:pt x="1830" y="1126"/>
                </a:lnTo>
                <a:lnTo>
                  <a:pt x="1811" y="1141"/>
                </a:lnTo>
                <a:lnTo>
                  <a:pt x="1796" y="1154"/>
                </a:lnTo>
                <a:lnTo>
                  <a:pt x="1782" y="1164"/>
                </a:lnTo>
                <a:lnTo>
                  <a:pt x="1771" y="1172"/>
                </a:lnTo>
                <a:lnTo>
                  <a:pt x="1782" y="1175"/>
                </a:lnTo>
                <a:lnTo>
                  <a:pt x="1791" y="1178"/>
                </a:lnTo>
                <a:lnTo>
                  <a:pt x="1797" y="1184"/>
                </a:lnTo>
                <a:lnTo>
                  <a:pt x="1802" y="1191"/>
                </a:lnTo>
                <a:lnTo>
                  <a:pt x="1803" y="1201"/>
                </a:lnTo>
                <a:lnTo>
                  <a:pt x="1800" y="1210"/>
                </a:lnTo>
                <a:lnTo>
                  <a:pt x="1796" y="1217"/>
                </a:lnTo>
                <a:lnTo>
                  <a:pt x="1758" y="1260"/>
                </a:lnTo>
                <a:lnTo>
                  <a:pt x="1753" y="1264"/>
                </a:lnTo>
                <a:lnTo>
                  <a:pt x="1748" y="1266"/>
                </a:lnTo>
                <a:lnTo>
                  <a:pt x="1743" y="1269"/>
                </a:lnTo>
                <a:lnTo>
                  <a:pt x="1738" y="1269"/>
                </a:lnTo>
                <a:lnTo>
                  <a:pt x="1736" y="1269"/>
                </a:lnTo>
                <a:lnTo>
                  <a:pt x="1733" y="1269"/>
                </a:lnTo>
                <a:lnTo>
                  <a:pt x="1722" y="1263"/>
                </a:lnTo>
                <a:lnTo>
                  <a:pt x="1714" y="1253"/>
                </a:lnTo>
                <a:lnTo>
                  <a:pt x="1710" y="1248"/>
                </a:lnTo>
                <a:lnTo>
                  <a:pt x="1704" y="1240"/>
                </a:lnTo>
                <a:lnTo>
                  <a:pt x="1694" y="1230"/>
                </a:lnTo>
                <a:lnTo>
                  <a:pt x="1681" y="1218"/>
                </a:lnTo>
                <a:lnTo>
                  <a:pt x="1664" y="1204"/>
                </a:lnTo>
                <a:lnTo>
                  <a:pt x="1660" y="1201"/>
                </a:lnTo>
                <a:lnTo>
                  <a:pt x="1658" y="1199"/>
                </a:lnTo>
                <a:lnTo>
                  <a:pt x="1657" y="1195"/>
                </a:lnTo>
                <a:lnTo>
                  <a:pt x="1654" y="1191"/>
                </a:lnTo>
                <a:lnTo>
                  <a:pt x="1634" y="1191"/>
                </a:lnTo>
                <a:lnTo>
                  <a:pt x="1614" y="1193"/>
                </a:lnTo>
                <a:lnTo>
                  <a:pt x="1614" y="1193"/>
                </a:lnTo>
                <a:lnTo>
                  <a:pt x="1614" y="1201"/>
                </a:lnTo>
                <a:lnTo>
                  <a:pt x="1613" y="1210"/>
                </a:lnTo>
                <a:lnTo>
                  <a:pt x="1608" y="1217"/>
                </a:lnTo>
                <a:lnTo>
                  <a:pt x="1585" y="1242"/>
                </a:lnTo>
                <a:lnTo>
                  <a:pt x="1591" y="1247"/>
                </a:lnTo>
                <a:lnTo>
                  <a:pt x="1598" y="1251"/>
                </a:lnTo>
                <a:lnTo>
                  <a:pt x="1610" y="1253"/>
                </a:lnTo>
                <a:lnTo>
                  <a:pt x="1620" y="1258"/>
                </a:lnTo>
                <a:lnTo>
                  <a:pt x="1627" y="1266"/>
                </a:lnTo>
                <a:lnTo>
                  <a:pt x="1631" y="1277"/>
                </a:lnTo>
                <a:lnTo>
                  <a:pt x="1629" y="1288"/>
                </a:lnTo>
                <a:lnTo>
                  <a:pt x="1621" y="1298"/>
                </a:lnTo>
                <a:lnTo>
                  <a:pt x="1612" y="1303"/>
                </a:lnTo>
                <a:lnTo>
                  <a:pt x="1554" y="1318"/>
                </a:lnTo>
                <a:lnTo>
                  <a:pt x="1503" y="1333"/>
                </a:lnTo>
                <a:lnTo>
                  <a:pt x="1459" y="1344"/>
                </a:lnTo>
                <a:lnTo>
                  <a:pt x="1420" y="1354"/>
                </a:lnTo>
                <a:lnTo>
                  <a:pt x="1387" y="1364"/>
                </a:lnTo>
                <a:lnTo>
                  <a:pt x="1358" y="1373"/>
                </a:lnTo>
                <a:lnTo>
                  <a:pt x="1333" y="1380"/>
                </a:lnTo>
                <a:lnTo>
                  <a:pt x="1309" y="1387"/>
                </a:lnTo>
                <a:lnTo>
                  <a:pt x="1290" y="1393"/>
                </a:lnTo>
                <a:lnTo>
                  <a:pt x="1270" y="1400"/>
                </a:lnTo>
                <a:lnTo>
                  <a:pt x="1253" y="1406"/>
                </a:lnTo>
                <a:lnTo>
                  <a:pt x="1236" y="1412"/>
                </a:lnTo>
                <a:lnTo>
                  <a:pt x="1219" y="1420"/>
                </a:lnTo>
                <a:lnTo>
                  <a:pt x="1201" y="1427"/>
                </a:lnTo>
                <a:lnTo>
                  <a:pt x="1183" y="1435"/>
                </a:lnTo>
                <a:lnTo>
                  <a:pt x="1161" y="1445"/>
                </a:lnTo>
                <a:lnTo>
                  <a:pt x="1156" y="1450"/>
                </a:lnTo>
                <a:lnTo>
                  <a:pt x="1151" y="1456"/>
                </a:lnTo>
                <a:lnTo>
                  <a:pt x="1145" y="1461"/>
                </a:lnTo>
                <a:lnTo>
                  <a:pt x="1140" y="1467"/>
                </a:lnTo>
                <a:lnTo>
                  <a:pt x="1133" y="1474"/>
                </a:lnTo>
                <a:lnTo>
                  <a:pt x="1125" y="1484"/>
                </a:lnTo>
                <a:lnTo>
                  <a:pt x="1115" y="1497"/>
                </a:lnTo>
                <a:lnTo>
                  <a:pt x="1102" y="1512"/>
                </a:lnTo>
                <a:lnTo>
                  <a:pt x="1086" y="1531"/>
                </a:lnTo>
                <a:lnTo>
                  <a:pt x="1067" y="1555"/>
                </a:lnTo>
                <a:lnTo>
                  <a:pt x="1060" y="1561"/>
                </a:lnTo>
                <a:lnTo>
                  <a:pt x="1051" y="1563"/>
                </a:lnTo>
                <a:lnTo>
                  <a:pt x="1041" y="1563"/>
                </a:lnTo>
                <a:lnTo>
                  <a:pt x="1019" y="1560"/>
                </a:lnTo>
                <a:lnTo>
                  <a:pt x="999" y="1556"/>
                </a:lnTo>
                <a:lnTo>
                  <a:pt x="976" y="1555"/>
                </a:lnTo>
                <a:lnTo>
                  <a:pt x="950" y="1569"/>
                </a:lnTo>
                <a:lnTo>
                  <a:pt x="924" y="1582"/>
                </a:lnTo>
                <a:lnTo>
                  <a:pt x="896" y="1594"/>
                </a:lnTo>
                <a:lnTo>
                  <a:pt x="871" y="1609"/>
                </a:lnTo>
                <a:lnTo>
                  <a:pt x="866" y="1612"/>
                </a:lnTo>
                <a:lnTo>
                  <a:pt x="861" y="1613"/>
                </a:lnTo>
                <a:lnTo>
                  <a:pt x="855" y="1631"/>
                </a:lnTo>
                <a:lnTo>
                  <a:pt x="849" y="1648"/>
                </a:lnTo>
                <a:lnTo>
                  <a:pt x="871" y="1696"/>
                </a:lnTo>
                <a:lnTo>
                  <a:pt x="873" y="1707"/>
                </a:lnTo>
                <a:lnTo>
                  <a:pt x="871" y="1717"/>
                </a:lnTo>
                <a:lnTo>
                  <a:pt x="865" y="1727"/>
                </a:lnTo>
                <a:lnTo>
                  <a:pt x="782" y="1794"/>
                </a:lnTo>
                <a:lnTo>
                  <a:pt x="778" y="1797"/>
                </a:lnTo>
                <a:lnTo>
                  <a:pt x="775" y="1798"/>
                </a:lnTo>
                <a:lnTo>
                  <a:pt x="771" y="1799"/>
                </a:lnTo>
                <a:lnTo>
                  <a:pt x="773" y="1799"/>
                </a:lnTo>
                <a:lnTo>
                  <a:pt x="777" y="1798"/>
                </a:lnTo>
                <a:lnTo>
                  <a:pt x="779" y="1798"/>
                </a:lnTo>
                <a:lnTo>
                  <a:pt x="793" y="1799"/>
                </a:lnTo>
                <a:lnTo>
                  <a:pt x="805" y="1805"/>
                </a:lnTo>
                <a:lnTo>
                  <a:pt x="816" y="1813"/>
                </a:lnTo>
                <a:lnTo>
                  <a:pt x="826" y="1826"/>
                </a:lnTo>
                <a:lnTo>
                  <a:pt x="837" y="1840"/>
                </a:lnTo>
                <a:lnTo>
                  <a:pt x="846" y="1852"/>
                </a:lnTo>
                <a:lnTo>
                  <a:pt x="853" y="1859"/>
                </a:lnTo>
                <a:lnTo>
                  <a:pt x="856" y="1863"/>
                </a:lnTo>
                <a:lnTo>
                  <a:pt x="859" y="1865"/>
                </a:lnTo>
                <a:lnTo>
                  <a:pt x="868" y="1873"/>
                </a:lnTo>
                <a:lnTo>
                  <a:pt x="873" y="1885"/>
                </a:lnTo>
                <a:lnTo>
                  <a:pt x="872" y="1897"/>
                </a:lnTo>
                <a:lnTo>
                  <a:pt x="865" y="1908"/>
                </a:lnTo>
                <a:lnTo>
                  <a:pt x="846" y="1923"/>
                </a:lnTo>
                <a:lnTo>
                  <a:pt x="842" y="1927"/>
                </a:lnTo>
                <a:lnTo>
                  <a:pt x="836" y="1929"/>
                </a:lnTo>
                <a:lnTo>
                  <a:pt x="829" y="1931"/>
                </a:lnTo>
                <a:lnTo>
                  <a:pt x="826" y="1931"/>
                </a:lnTo>
                <a:lnTo>
                  <a:pt x="823" y="1929"/>
                </a:lnTo>
                <a:lnTo>
                  <a:pt x="798" y="1923"/>
                </a:lnTo>
                <a:lnTo>
                  <a:pt x="778" y="1917"/>
                </a:lnTo>
                <a:lnTo>
                  <a:pt x="762" y="1911"/>
                </a:lnTo>
                <a:lnTo>
                  <a:pt x="750" y="1904"/>
                </a:lnTo>
                <a:lnTo>
                  <a:pt x="739" y="1893"/>
                </a:lnTo>
                <a:lnTo>
                  <a:pt x="730" y="1880"/>
                </a:lnTo>
                <a:lnTo>
                  <a:pt x="719" y="1863"/>
                </a:lnTo>
                <a:lnTo>
                  <a:pt x="686" y="1852"/>
                </a:lnTo>
                <a:lnTo>
                  <a:pt x="659" y="1840"/>
                </a:lnTo>
                <a:lnTo>
                  <a:pt x="639" y="1828"/>
                </a:lnTo>
                <a:lnTo>
                  <a:pt x="625" y="1816"/>
                </a:lnTo>
                <a:lnTo>
                  <a:pt x="614" y="1805"/>
                </a:lnTo>
                <a:lnTo>
                  <a:pt x="605" y="1794"/>
                </a:lnTo>
                <a:lnTo>
                  <a:pt x="602" y="1784"/>
                </a:lnTo>
                <a:lnTo>
                  <a:pt x="602" y="1775"/>
                </a:lnTo>
                <a:lnTo>
                  <a:pt x="605" y="1766"/>
                </a:lnTo>
                <a:lnTo>
                  <a:pt x="613" y="1759"/>
                </a:lnTo>
                <a:lnTo>
                  <a:pt x="621" y="1756"/>
                </a:lnTo>
                <a:lnTo>
                  <a:pt x="631" y="1754"/>
                </a:lnTo>
                <a:lnTo>
                  <a:pt x="650" y="1757"/>
                </a:lnTo>
                <a:lnTo>
                  <a:pt x="669" y="1758"/>
                </a:lnTo>
                <a:lnTo>
                  <a:pt x="688" y="1759"/>
                </a:lnTo>
                <a:lnTo>
                  <a:pt x="698" y="1760"/>
                </a:lnTo>
                <a:lnTo>
                  <a:pt x="709" y="1763"/>
                </a:lnTo>
                <a:lnTo>
                  <a:pt x="721" y="1768"/>
                </a:lnTo>
                <a:lnTo>
                  <a:pt x="732" y="1776"/>
                </a:lnTo>
                <a:lnTo>
                  <a:pt x="743" y="1788"/>
                </a:lnTo>
                <a:lnTo>
                  <a:pt x="751" y="1804"/>
                </a:lnTo>
                <a:lnTo>
                  <a:pt x="756" y="1803"/>
                </a:lnTo>
                <a:lnTo>
                  <a:pt x="761" y="1801"/>
                </a:lnTo>
                <a:lnTo>
                  <a:pt x="766" y="1800"/>
                </a:lnTo>
                <a:lnTo>
                  <a:pt x="762" y="1800"/>
                </a:lnTo>
                <a:lnTo>
                  <a:pt x="758" y="1799"/>
                </a:lnTo>
                <a:lnTo>
                  <a:pt x="754" y="1798"/>
                </a:lnTo>
                <a:lnTo>
                  <a:pt x="745" y="1792"/>
                </a:lnTo>
                <a:lnTo>
                  <a:pt x="741" y="1783"/>
                </a:lnTo>
                <a:lnTo>
                  <a:pt x="739" y="1774"/>
                </a:lnTo>
                <a:lnTo>
                  <a:pt x="739" y="1733"/>
                </a:lnTo>
                <a:lnTo>
                  <a:pt x="736" y="1690"/>
                </a:lnTo>
                <a:lnTo>
                  <a:pt x="733" y="1646"/>
                </a:lnTo>
                <a:lnTo>
                  <a:pt x="732" y="1600"/>
                </a:lnTo>
                <a:lnTo>
                  <a:pt x="720" y="1601"/>
                </a:lnTo>
                <a:lnTo>
                  <a:pt x="705" y="1600"/>
                </a:lnTo>
                <a:lnTo>
                  <a:pt x="694" y="1597"/>
                </a:lnTo>
                <a:lnTo>
                  <a:pt x="687" y="1591"/>
                </a:lnTo>
                <a:lnTo>
                  <a:pt x="682" y="1582"/>
                </a:lnTo>
                <a:lnTo>
                  <a:pt x="676" y="1561"/>
                </a:lnTo>
                <a:lnTo>
                  <a:pt x="663" y="1568"/>
                </a:lnTo>
                <a:lnTo>
                  <a:pt x="652" y="1573"/>
                </a:lnTo>
                <a:lnTo>
                  <a:pt x="642" y="1577"/>
                </a:lnTo>
                <a:lnTo>
                  <a:pt x="632" y="1577"/>
                </a:lnTo>
                <a:lnTo>
                  <a:pt x="624" y="1572"/>
                </a:lnTo>
                <a:lnTo>
                  <a:pt x="606" y="1560"/>
                </a:lnTo>
                <a:lnTo>
                  <a:pt x="592" y="1551"/>
                </a:lnTo>
                <a:lnTo>
                  <a:pt x="578" y="1544"/>
                </a:lnTo>
                <a:lnTo>
                  <a:pt x="566" y="1539"/>
                </a:lnTo>
                <a:lnTo>
                  <a:pt x="552" y="1537"/>
                </a:lnTo>
                <a:lnTo>
                  <a:pt x="535" y="1534"/>
                </a:lnTo>
                <a:lnTo>
                  <a:pt x="514" y="1533"/>
                </a:lnTo>
                <a:lnTo>
                  <a:pt x="486" y="1532"/>
                </a:lnTo>
                <a:lnTo>
                  <a:pt x="472" y="1557"/>
                </a:lnTo>
                <a:lnTo>
                  <a:pt x="462" y="1578"/>
                </a:lnTo>
                <a:lnTo>
                  <a:pt x="452" y="1595"/>
                </a:lnTo>
                <a:lnTo>
                  <a:pt x="443" y="1608"/>
                </a:lnTo>
                <a:lnTo>
                  <a:pt x="436" y="1619"/>
                </a:lnTo>
                <a:lnTo>
                  <a:pt x="429" y="1627"/>
                </a:lnTo>
                <a:lnTo>
                  <a:pt x="423" y="1634"/>
                </a:lnTo>
                <a:lnTo>
                  <a:pt x="415" y="1638"/>
                </a:lnTo>
                <a:lnTo>
                  <a:pt x="408" y="1643"/>
                </a:lnTo>
                <a:lnTo>
                  <a:pt x="407" y="1676"/>
                </a:lnTo>
                <a:lnTo>
                  <a:pt x="407" y="1706"/>
                </a:lnTo>
                <a:lnTo>
                  <a:pt x="409" y="1735"/>
                </a:lnTo>
                <a:lnTo>
                  <a:pt x="412" y="1760"/>
                </a:lnTo>
                <a:lnTo>
                  <a:pt x="415" y="1781"/>
                </a:lnTo>
                <a:lnTo>
                  <a:pt x="419" y="1797"/>
                </a:lnTo>
                <a:lnTo>
                  <a:pt x="427" y="1800"/>
                </a:lnTo>
                <a:lnTo>
                  <a:pt x="437" y="1805"/>
                </a:lnTo>
                <a:lnTo>
                  <a:pt x="455" y="1786"/>
                </a:lnTo>
                <a:lnTo>
                  <a:pt x="475" y="1770"/>
                </a:lnTo>
                <a:lnTo>
                  <a:pt x="494" y="1760"/>
                </a:lnTo>
                <a:lnTo>
                  <a:pt x="515" y="1756"/>
                </a:lnTo>
                <a:lnTo>
                  <a:pt x="539" y="1754"/>
                </a:lnTo>
                <a:lnTo>
                  <a:pt x="544" y="1756"/>
                </a:lnTo>
                <a:lnTo>
                  <a:pt x="549" y="1758"/>
                </a:lnTo>
                <a:lnTo>
                  <a:pt x="554" y="1762"/>
                </a:lnTo>
                <a:lnTo>
                  <a:pt x="558" y="1765"/>
                </a:lnTo>
                <a:lnTo>
                  <a:pt x="563" y="1776"/>
                </a:lnTo>
                <a:lnTo>
                  <a:pt x="561" y="1787"/>
                </a:lnTo>
                <a:lnTo>
                  <a:pt x="555" y="1807"/>
                </a:lnTo>
                <a:lnTo>
                  <a:pt x="549" y="1823"/>
                </a:lnTo>
                <a:lnTo>
                  <a:pt x="542" y="1838"/>
                </a:lnTo>
                <a:lnTo>
                  <a:pt x="532" y="1852"/>
                </a:lnTo>
                <a:lnTo>
                  <a:pt x="519" y="1868"/>
                </a:lnTo>
                <a:lnTo>
                  <a:pt x="510" y="1942"/>
                </a:lnTo>
                <a:lnTo>
                  <a:pt x="516" y="1958"/>
                </a:lnTo>
                <a:lnTo>
                  <a:pt x="544" y="1978"/>
                </a:lnTo>
                <a:lnTo>
                  <a:pt x="569" y="1998"/>
                </a:lnTo>
                <a:lnTo>
                  <a:pt x="589" y="2020"/>
                </a:lnTo>
                <a:lnTo>
                  <a:pt x="606" y="2041"/>
                </a:lnTo>
                <a:lnTo>
                  <a:pt x="619" y="2060"/>
                </a:lnTo>
                <a:lnTo>
                  <a:pt x="627" y="2077"/>
                </a:lnTo>
                <a:lnTo>
                  <a:pt x="659" y="2097"/>
                </a:lnTo>
                <a:lnTo>
                  <a:pt x="684" y="2114"/>
                </a:lnTo>
                <a:lnTo>
                  <a:pt x="708" y="2129"/>
                </a:lnTo>
                <a:lnTo>
                  <a:pt x="727" y="2138"/>
                </a:lnTo>
                <a:lnTo>
                  <a:pt x="743" y="2144"/>
                </a:lnTo>
                <a:lnTo>
                  <a:pt x="756" y="2147"/>
                </a:lnTo>
                <a:lnTo>
                  <a:pt x="764" y="2146"/>
                </a:lnTo>
                <a:lnTo>
                  <a:pt x="771" y="2143"/>
                </a:lnTo>
                <a:lnTo>
                  <a:pt x="781" y="2138"/>
                </a:lnTo>
                <a:lnTo>
                  <a:pt x="792" y="2129"/>
                </a:lnTo>
                <a:lnTo>
                  <a:pt x="806" y="2117"/>
                </a:lnTo>
                <a:lnTo>
                  <a:pt x="816" y="2111"/>
                </a:lnTo>
                <a:lnTo>
                  <a:pt x="827" y="2109"/>
                </a:lnTo>
                <a:lnTo>
                  <a:pt x="838" y="2113"/>
                </a:lnTo>
                <a:lnTo>
                  <a:pt x="860" y="2128"/>
                </a:lnTo>
                <a:lnTo>
                  <a:pt x="879" y="2138"/>
                </a:lnTo>
                <a:lnTo>
                  <a:pt x="898" y="2150"/>
                </a:lnTo>
                <a:lnTo>
                  <a:pt x="918" y="2163"/>
                </a:lnTo>
                <a:lnTo>
                  <a:pt x="942" y="2176"/>
                </a:lnTo>
                <a:lnTo>
                  <a:pt x="988" y="2171"/>
                </a:lnTo>
                <a:lnTo>
                  <a:pt x="994" y="2171"/>
                </a:lnTo>
                <a:lnTo>
                  <a:pt x="999" y="2173"/>
                </a:lnTo>
                <a:lnTo>
                  <a:pt x="1041" y="2189"/>
                </a:lnTo>
                <a:lnTo>
                  <a:pt x="1082" y="2206"/>
                </a:lnTo>
                <a:lnTo>
                  <a:pt x="1122" y="2225"/>
                </a:lnTo>
                <a:lnTo>
                  <a:pt x="1160" y="2246"/>
                </a:lnTo>
                <a:lnTo>
                  <a:pt x="1196" y="2271"/>
                </a:lnTo>
                <a:lnTo>
                  <a:pt x="1230" y="2300"/>
                </a:lnTo>
                <a:lnTo>
                  <a:pt x="1253" y="2324"/>
                </a:lnTo>
                <a:lnTo>
                  <a:pt x="1258" y="2329"/>
                </a:lnTo>
                <a:lnTo>
                  <a:pt x="1259" y="2334"/>
                </a:lnTo>
                <a:lnTo>
                  <a:pt x="1268" y="2359"/>
                </a:lnTo>
                <a:lnTo>
                  <a:pt x="1275" y="2379"/>
                </a:lnTo>
                <a:lnTo>
                  <a:pt x="1283" y="2392"/>
                </a:lnTo>
                <a:lnTo>
                  <a:pt x="1291" y="2403"/>
                </a:lnTo>
                <a:lnTo>
                  <a:pt x="1302" y="2409"/>
                </a:lnTo>
                <a:lnTo>
                  <a:pt x="1317" y="2414"/>
                </a:lnTo>
                <a:lnTo>
                  <a:pt x="1337" y="2417"/>
                </a:lnTo>
                <a:lnTo>
                  <a:pt x="1364" y="2421"/>
                </a:lnTo>
                <a:lnTo>
                  <a:pt x="1380" y="2425"/>
                </a:lnTo>
                <a:lnTo>
                  <a:pt x="1396" y="2427"/>
                </a:lnTo>
                <a:lnTo>
                  <a:pt x="1409" y="2432"/>
                </a:lnTo>
                <a:lnTo>
                  <a:pt x="1422" y="2438"/>
                </a:lnTo>
                <a:lnTo>
                  <a:pt x="1434" y="2448"/>
                </a:lnTo>
                <a:lnTo>
                  <a:pt x="1446" y="2458"/>
                </a:lnTo>
                <a:lnTo>
                  <a:pt x="1457" y="2473"/>
                </a:lnTo>
                <a:lnTo>
                  <a:pt x="1470" y="2492"/>
                </a:lnTo>
                <a:lnTo>
                  <a:pt x="1484" y="2514"/>
                </a:lnTo>
                <a:lnTo>
                  <a:pt x="1498" y="2542"/>
                </a:lnTo>
                <a:lnTo>
                  <a:pt x="1515" y="2574"/>
                </a:lnTo>
                <a:lnTo>
                  <a:pt x="1519" y="2585"/>
                </a:lnTo>
                <a:lnTo>
                  <a:pt x="1517" y="2595"/>
                </a:lnTo>
                <a:lnTo>
                  <a:pt x="1512" y="2603"/>
                </a:lnTo>
                <a:lnTo>
                  <a:pt x="1492" y="2624"/>
                </a:lnTo>
                <a:lnTo>
                  <a:pt x="1501" y="2631"/>
                </a:lnTo>
                <a:lnTo>
                  <a:pt x="1529" y="2614"/>
                </a:lnTo>
                <a:lnTo>
                  <a:pt x="1552" y="2602"/>
                </a:lnTo>
                <a:lnTo>
                  <a:pt x="1574" y="2594"/>
                </a:lnTo>
                <a:lnTo>
                  <a:pt x="1592" y="2589"/>
                </a:lnTo>
                <a:lnTo>
                  <a:pt x="1607" y="2587"/>
                </a:lnTo>
                <a:lnTo>
                  <a:pt x="1620" y="2585"/>
                </a:lnTo>
                <a:lnTo>
                  <a:pt x="1627" y="2587"/>
                </a:lnTo>
                <a:lnTo>
                  <a:pt x="1635" y="2589"/>
                </a:lnTo>
                <a:lnTo>
                  <a:pt x="1641" y="2593"/>
                </a:lnTo>
                <a:lnTo>
                  <a:pt x="1679" y="2625"/>
                </a:lnTo>
                <a:lnTo>
                  <a:pt x="1720" y="2653"/>
                </a:lnTo>
                <a:lnTo>
                  <a:pt x="1763" y="2676"/>
                </a:lnTo>
                <a:lnTo>
                  <a:pt x="1805" y="2696"/>
                </a:lnTo>
                <a:lnTo>
                  <a:pt x="1849" y="2712"/>
                </a:lnTo>
                <a:lnTo>
                  <a:pt x="1892" y="2725"/>
                </a:lnTo>
                <a:lnTo>
                  <a:pt x="1931" y="2735"/>
                </a:lnTo>
                <a:lnTo>
                  <a:pt x="1969" y="2742"/>
                </a:lnTo>
                <a:lnTo>
                  <a:pt x="2001" y="2748"/>
                </a:lnTo>
                <a:lnTo>
                  <a:pt x="2029" y="2752"/>
                </a:lnTo>
                <a:lnTo>
                  <a:pt x="2051" y="2754"/>
                </a:lnTo>
                <a:lnTo>
                  <a:pt x="2066" y="2756"/>
                </a:lnTo>
                <a:lnTo>
                  <a:pt x="2072" y="2756"/>
                </a:lnTo>
                <a:lnTo>
                  <a:pt x="2082" y="2758"/>
                </a:lnTo>
                <a:lnTo>
                  <a:pt x="2090" y="2764"/>
                </a:lnTo>
                <a:lnTo>
                  <a:pt x="2095" y="2771"/>
                </a:lnTo>
                <a:lnTo>
                  <a:pt x="2098" y="2782"/>
                </a:lnTo>
                <a:lnTo>
                  <a:pt x="2096" y="2798"/>
                </a:lnTo>
                <a:lnTo>
                  <a:pt x="2095" y="2815"/>
                </a:lnTo>
                <a:lnTo>
                  <a:pt x="2094" y="2834"/>
                </a:lnTo>
                <a:lnTo>
                  <a:pt x="2093" y="2852"/>
                </a:lnTo>
                <a:lnTo>
                  <a:pt x="2090" y="2868"/>
                </a:lnTo>
                <a:lnTo>
                  <a:pt x="2087" y="2881"/>
                </a:lnTo>
                <a:lnTo>
                  <a:pt x="2082" y="2896"/>
                </a:lnTo>
                <a:lnTo>
                  <a:pt x="2075" y="2909"/>
                </a:lnTo>
                <a:lnTo>
                  <a:pt x="2066" y="2924"/>
                </a:lnTo>
                <a:lnTo>
                  <a:pt x="2054" y="2939"/>
                </a:lnTo>
                <a:lnTo>
                  <a:pt x="2039" y="2957"/>
                </a:lnTo>
                <a:lnTo>
                  <a:pt x="2021" y="2978"/>
                </a:lnTo>
                <a:lnTo>
                  <a:pt x="1999" y="3002"/>
                </a:lnTo>
                <a:lnTo>
                  <a:pt x="1973" y="3030"/>
                </a:lnTo>
                <a:lnTo>
                  <a:pt x="1980" y="3048"/>
                </a:lnTo>
                <a:lnTo>
                  <a:pt x="1984" y="3064"/>
                </a:lnTo>
                <a:lnTo>
                  <a:pt x="1986" y="3078"/>
                </a:lnTo>
                <a:lnTo>
                  <a:pt x="1984" y="3091"/>
                </a:lnTo>
                <a:lnTo>
                  <a:pt x="1980" y="3105"/>
                </a:lnTo>
                <a:lnTo>
                  <a:pt x="1972" y="3118"/>
                </a:lnTo>
                <a:lnTo>
                  <a:pt x="1960" y="3131"/>
                </a:lnTo>
                <a:lnTo>
                  <a:pt x="1944" y="3146"/>
                </a:lnTo>
                <a:lnTo>
                  <a:pt x="1923" y="3160"/>
                </a:lnTo>
                <a:lnTo>
                  <a:pt x="1899" y="3177"/>
                </a:lnTo>
                <a:lnTo>
                  <a:pt x="1870" y="3197"/>
                </a:lnTo>
                <a:lnTo>
                  <a:pt x="1835" y="3218"/>
                </a:lnTo>
                <a:lnTo>
                  <a:pt x="1794" y="3242"/>
                </a:lnTo>
                <a:lnTo>
                  <a:pt x="1798" y="3258"/>
                </a:lnTo>
                <a:lnTo>
                  <a:pt x="1800" y="3271"/>
                </a:lnTo>
                <a:lnTo>
                  <a:pt x="1802" y="3286"/>
                </a:lnTo>
                <a:lnTo>
                  <a:pt x="1803" y="3303"/>
                </a:lnTo>
                <a:lnTo>
                  <a:pt x="1803" y="3326"/>
                </a:lnTo>
                <a:lnTo>
                  <a:pt x="1802" y="3355"/>
                </a:lnTo>
                <a:lnTo>
                  <a:pt x="1799" y="3367"/>
                </a:lnTo>
                <a:lnTo>
                  <a:pt x="1792" y="3375"/>
                </a:lnTo>
                <a:lnTo>
                  <a:pt x="1761" y="3397"/>
                </a:lnTo>
                <a:lnTo>
                  <a:pt x="1750" y="3402"/>
                </a:lnTo>
                <a:lnTo>
                  <a:pt x="1739" y="3402"/>
                </a:lnTo>
                <a:lnTo>
                  <a:pt x="1731" y="3399"/>
                </a:lnTo>
                <a:lnTo>
                  <a:pt x="1722" y="3397"/>
                </a:lnTo>
                <a:lnTo>
                  <a:pt x="1699" y="3409"/>
                </a:lnTo>
                <a:lnTo>
                  <a:pt x="1676" y="3419"/>
                </a:lnTo>
                <a:lnTo>
                  <a:pt x="1652" y="3427"/>
                </a:lnTo>
                <a:lnTo>
                  <a:pt x="1648" y="3427"/>
                </a:lnTo>
                <a:lnTo>
                  <a:pt x="1644" y="3430"/>
                </a:lnTo>
                <a:lnTo>
                  <a:pt x="1646" y="3430"/>
                </a:lnTo>
                <a:lnTo>
                  <a:pt x="1647" y="3432"/>
                </a:lnTo>
                <a:lnTo>
                  <a:pt x="1649" y="3441"/>
                </a:lnTo>
                <a:lnTo>
                  <a:pt x="1649" y="3449"/>
                </a:lnTo>
                <a:lnTo>
                  <a:pt x="1647" y="3457"/>
                </a:lnTo>
                <a:lnTo>
                  <a:pt x="1640" y="3465"/>
                </a:lnTo>
                <a:lnTo>
                  <a:pt x="1631" y="3469"/>
                </a:lnTo>
                <a:lnTo>
                  <a:pt x="1624" y="3471"/>
                </a:lnTo>
                <a:lnTo>
                  <a:pt x="1603" y="3471"/>
                </a:lnTo>
                <a:lnTo>
                  <a:pt x="1603" y="3472"/>
                </a:lnTo>
                <a:lnTo>
                  <a:pt x="1602" y="3480"/>
                </a:lnTo>
                <a:lnTo>
                  <a:pt x="1601" y="3488"/>
                </a:lnTo>
                <a:lnTo>
                  <a:pt x="1602" y="3494"/>
                </a:lnTo>
                <a:lnTo>
                  <a:pt x="1604" y="3501"/>
                </a:lnTo>
                <a:lnTo>
                  <a:pt x="1610" y="3509"/>
                </a:lnTo>
                <a:lnTo>
                  <a:pt x="1618" y="3521"/>
                </a:lnTo>
                <a:lnTo>
                  <a:pt x="1647" y="3536"/>
                </a:lnTo>
                <a:lnTo>
                  <a:pt x="1651" y="3537"/>
                </a:lnTo>
                <a:lnTo>
                  <a:pt x="1654" y="3540"/>
                </a:lnTo>
                <a:lnTo>
                  <a:pt x="1657" y="3543"/>
                </a:lnTo>
                <a:lnTo>
                  <a:pt x="1665" y="3553"/>
                </a:lnTo>
                <a:lnTo>
                  <a:pt x="1668" y="3556"/>
                </a:lnTo>
                <a:lnTo>
                  <a:pt x="1670" y="3560"/>
                </a:lnTo>
                <a:lnTo>
                  <a:pt x="1671" y="3564"/>
                </a:lnTo>
                <a:lnTo>
                  <a:pt x="1782" y="3575"/>
                </a:lnTo>
                <a:lnTo>
                  <a:pt x="1894" y="3578"/>
                </a:lnTo>
                <a:lnTo>
                  <a:pt x="1994" y="3576"/>
                </a:lnTo>
                <a:lnTo>
                  <a:pt x="2094" y="3567"/>
                </a:lnTo>
                <a:lnTo>
                  <a:pt x="2194" y="3552"/>
                </a:lnTo>
                <a:lnTo>
                  <a:pt x="2291" y="3532"/>
                </a:lnTo>
                <a:lnTo>
                  <a:pt x="2388" y="3506"/>
                </a:lnTo>
                <a:lnTo>
                  <a:pt x="2481" y="3474"/>
                </a:lnTo>
                <a:lnTo>
                  <a:pt x="2574" y="3438"/>
                </a:lnTo>
                <a:lnTo>
                  <a:pt x="2664" y="3396"/>
                </a:lnTo>
                <a:lnTo>
                  <a:pt x="2751" y="3349"/>
                </a:lnTo>
                <a:lnTo>
                  <a:pt x="2836" y="3297"/>
                </a:lnTo>
                <a:lnTo>
                  <a:pt x="2918" y="3240"/>
                </a:lnTo>
                <a:lnTo>
                  <a:pt x="2996" y="3180"/>
                </a:lnTo>
                <a:lnTo>
                  <a:pt x="3071" y="3113"/>
                </a:lnTo>
                <a:lnTo>
                  <a:pt x="3142" y="3043"/>
                </a:lnTo>
                <a:lnTo>
                  <a:pt x="3209" y="2968"/>
                </a:lnTo>
                <a:lnTo>
                  <a:pt x="3272" y="2890"/>
                </a:lnTo>
                <a:lnTo>
                  <a:pt x="3276" y="2879"/>
                </a:lnTo>
                <a:lnTo>
                  <a:pt x="3309" y="2811"/>
                </a:lnTo>
                <a:lnTo>
                  <a:pt x="3344" y="2745"/>
                </a:lnTo>
                <a:lnTo>
                  <a:pt x="3383" y="2678"/>
                </a:lnTo>
                <a:lnTo>
                  <a:pt x="3401" y="2624"/>
                </a:lnTo>
                <a:lnTo>
                  <a:pt x="3417" y="2570"/>
                </a:lnTo>
                <a:lnTo>
                  <a:pt x="3422" y="2520"/>
                </a:lnTo>
                <a:lnTo>
                  <a:pt x="3424" y="2474"/>
                </a:lnTo>
                <a:lnTo>
                  <a:pt x="3428" y="2431"/>
                </a:lnTo>
                <a:lnTo>
                  <a:pt x="3430" y="2390"/>
                </a:lnTo>
                <a:lnTo>
                  <a:pt x="3432" y="2353"/>
                </a:lnTo>
                <a:lnTo>
                  <a:pt x="3432" y="2321"/>
                </a:lnTo>
                <a:lnTo>
                  <a:pt x="3430" y="2293"/>
                </a:lnTo>
                <a:lnTo>
                  <a:pt x="3428" y="2271"/>
                </a:lnTo>
                <a:lnTo>
                  <a:pt x="3423" y="2253"/>
                </a:lnTo>
                <a:lnTo>
                  <a:pt x="3417" y="2242"/>
                </a:lnTo>
                <a:lnTo>
                  <a:pt x="3417" y="2241"/>
                </a:lnTo>
                <a:lnTo>
                  <a:pt x="3415" y="2240"/>
                </a:lnTo>
                <a:lnTo>
                  <a:pt x="3413" y="2240"/>
                </a:lnTo>
                <a:lnTo>
                  <a:pt x="3410" y="2239"/>
                </a:lnTo>
                <a:lnTo>
                  <a:pt x="3405" y="2237"/>
                </a:lnTo>
                <a:lnTo>
                  <a:pt x="3400" y="2237"/>
                </a:lnTo>
                <a:lnTo>
                  <a:pt x="3384" y="2239"/>
                </a:lnTo>
                <a:lnTo>
                  <a:pt x="3365" y="2242"/>
                </a:lnTo>
                <a:lnTo>
                  <a:pt x="3343" y="2248"/>
                </a:lnTo>
                <a:lnTo>
                  <a:pt x="3317" y="2256"/>
                </a:lnTo>
                <a:lnTo>
                  <a:pt x="3289" y="2265"/>
                </a:lnTo>
                <a:lnTo>
                  <a:pt x="3195" y="2293"/>
                </a:lnTo>
                <a:lnTo>
                  <a:pt x="3097" y="2317"/>
                </a:lnTo>
                <a:lnTo>
                  <a:pt x="3070" y="2359"/>
                </a:lnTo>
                <a:lnTo>
                  <a:pt x="3061" y="2368"/>
                </a:lnTo>
                <a:lnTo>
                  <a:pt x="3052" y="2372"/>
                </a:lnTo>
                <a:lnTo>
                  <a:pt x="3041" y="2370"/>
                </a:lnTo>
                <a:lnTo>
                  <a:pt x="3031" y="2368"/>
                </a:lnTo>
                <a:lnTo>
                  <a:pt x="3022" y="2365"/>
                </a:lnTo>
                <a:lnTo>
                  <a:pt x="3014" y="2362"/>
                </a:lnTo>
                <a:lnTo>
                  <a:pt x="3007" y="2359"/>
                </a:lnTo>
                <a:lnTo>
                  <a:pt x="2998" y="2355"/>
                </a:lnTo>
                <a:lnTo>
                  <a:pt x="2988" y="2350"/>
                </a:lnTo>
                <a:lnTo>
                  <a:pt x="2979" y="2343"/>
                </a:lnTo>
                <a:lnTo>
                  <a:pt x="2968" y="2335"/>
                </a:lnTo>
                <a:lnTo>
                  <a:pt x="2954" y="2324"/>
                </a:lnTo>
                <a:lnTo>
                  <a:pt x="2940" y="2312"/>
                </a:lnTo>
                <a:lnTo>
                  <a:pt x="2922" y="2298"/>
                </a:lnTo>
                <a:lnTo>
                  <a:pt x="2902" y="2281"/>
                </a:lnTo>
                <a:lnTo>
                  <a:pt x="2879" y="2260"/>
                </a:lnTo>
                <a:lnTo>
                  <a:pt x="2852" y="2237"/>
                </a:lnTo>
                <a:lnTo>
                  <a:pt x="2820" y="2210"/>
                </a:lnTo>
                <a:lnTo>
                  <a:pt x="2786" y="2178"/>
                </a:lnTo>
                <a:lnTo>
                  <a:pt x="2746" y="2143"/>
                </a:lnTo>
                <a:lnTo>
                  <a:pt x="2740" y="2135"/>
                </a:lnTo>
                <a:lnTo>
                  <a:pt x="2737" y="2125"/>
                </a:lnTo>
                <a:lnTo>
                  <a:pt x="2740" y="2114"/>
                </a:lnTo>
                <a:lnTo>
                  <a:pt x="2746" y="2101"/>
                </a:lnTo>
                <a:lnTo>
                  <a:pt x="2751" y="2089"/>
                </a:lnTo>
                <a:lnTo>
                  <a:pt x="2754" y="2078"/>
                </a:lnTo>
                <a:lnTo>
                  <a:pt x="2757" y="2066"/>
                </a:lnTo>
                <a:lnTo>
                  <a:pt x="2758" y="2054"/>
                </a:lnTo>
                <a:lnTo>
                  <a:pt x="2759" y="2038"/>
                </a:lnTo>
                <a:lnTo>
                  <a:pt x="2758" y="2020"/>
                </a:lnTo>
                <a:lnTo>
                  <a:pt x="2756" y="1997"/>
                </a:lnTo>
                <a:lnTo>
                  <a:pt x="2752" y="1968"/>
                </a:lnTo>
                <a:lnTo>
                  <a:pt x="2747" y="1934"/>
                </a:lnTo>
                <a:lnTo>
                  <a:pt x="2741" y="1892"/>
                </a:lnTo>
                <a:lnTo>
                  <a:pt x="2703" y="1861"/>
                </a:lnTo>
                <a:lnTo>
                  <a:pt x="2696" y="1850"/>
                </a:lnTo>
                <a:lnTo>
                  <a:pt x="2693" y="1838"/>
                </a:lnTo>
                <a:lnTo>
                  <a:pt x="2698" y="1826"/>
                </a:lnTo>
                <a:lnTo>
                  <a:pt x="2735" y="1774"/>
                </a:lnTo>
                <a:lnTo>
                  <a:pt x="2767" y="1724"/>
                </a:lnTo>
                <a:lnTo>
                  <a:pt x="2795" y="1678"/>
                </a:lnTo>
                <a:lnTo>
                  <a:pt x="2820" y="1636"/>
                </a:lnTo>
                <a:lnTo>
                  <a:pt x="2842" y="1596"/>
                </a:lnTo>
                <a:lnTo>
                  <a:pt x="2860" y="1559"/>
                </a:lnTo>
                <a:lnTo>
                  <a:pt x="2879" y="1522"/>
                </a:lnTo>
                <a:lnTo>
                  <a:pt x="2893" y="1486"/>
                </a:lnTo>
                <a:lnTo>
                  <a:pt x="2908" y="1451"/>
                </a:lnTo>
                <a:lnTo>
                  <a:pt x="2922" y="1416"/>
                </a:lnTo>
                <a:lnTo>
                  <a:pt x="2936" y="1381"/>
                </a:lnTo>
                <a:lnTo>
                  <a:pt x="2940" y="1376"/>
                </a:lnTo>
                <a:lnTo>
                  <a:pt x="2944" y="1371"/>
                </a:lnTo>
                <a:lnTo>
                  <a:pt x="2949" y="1368"/>
                </a:lnTo>
                <a:lnTo>
                  <a:pt x="2955" y="1365"/>
                </a:lnTo>
                <a:lnTo>
                  <a:pt x="2966" y="1388"/>
                </a:lnTo>
                <a:lnTo>
                  <a:pt x="2965" y="1362"/>
                </a:lnTo>
                <a:lnTo>
                  <a:pt x="2966" y="1362"/>
                </a:lnTo>
                <a:lnTo>
                  <a:pt x="2968" y="1362"/>
                </a:lnTo>
                <a:lnTo>
                  <a:pt x="2970" y="1361"/>
                </a:lnTo>
                <a:lnTo>
                  <a:pt x="2968" y="1356"/>
                </a:lnTo>
                <a:lnTo>
                  <a:pt x="2968" y="1351"/>
                </a:lnTo>
                <a:lnTo>
                  <a:pt x="2969" y="1345"/>
                </a:lnTo>
                <a:lnTo>
                  <a:pt x="2971" y="1340"/>
                </a:lnTo>
                <a:lnTo>
                  <a:pt x="2974" y="1335"/>
                </a:lnTo>
                <a:lnTo>
                  <a:pt x="2977" y="1332"/>
                </a:lnTo>
                <a:lnTo>
                  <a:pt x="2982" y="1329"/>
                </a:lnTo>
                <a:lnTo>
                  <a:pt x="2987" y="1327"/>
                </a:lnTo>
                <a:lnTo>
                  <a:pt x="3037" y="1312"/>
                </a:lnTo>
                <a:lnTo>
                  <a:pt x="3082" y="1297"/>
                </a:lnTo>
                <a:lnTo>
                  <a:pt x="3122" y="1280"/>
                </a:lnTo>
                <a:lnTo>
                  <a:pt x="3158" y="1264"/>
                </a:lnTo>
                <a:lnTo>
                  <a:pt x="3188" y="1248"/>
                </a:lnTo>
                <a:lnTo>
                  <a:pt x="3212" y="1235"/>
                </a:lnTo>
                <a:lnTo>
                  <a:pt x="3233" y="1224"/>
                </a:lnTo>
                <a:lnTo>
                  <a:pt x="3244" y="1220"/>
                </a:lnTo>
                <a:lnTo>
                  <a:pt x="3255" y="1222"/>
                </a:lnTo>
                <a:lnTo>
                  <a:pt x="3265" y="1228"/>
                </a:lnTo>
                <a:lnTo>
                  <a:pt x="3288" y="1251"/>
                </a:lnTo>
                <a:lnTo>
                  <a:pt x="3311" y="1272"/>
                </a:lnTo>
                <a:lnTo>
                  <a:pt x="3335" y="1292"/>
                </a:lnTo>
                <a:lnTo>
                  <a:pt x="3359" y="1309"/>
                </a:lnTo>
                <a:lnTo>
                  <a:pt x="3378" y="1321"/>
                </a:lnTo>
                <a:lnTo>
                  <a:pt x="3382" y="1310"/>
                </a:lnTo>
                <a:lnTo>
                  <a:pt x="3383" y="1301"/>
                </a:lnTo>
                <a:lnTo>
                  <a:pt x="3383" y="1294"/>
                </a:lnTo>
                <a:lnTo>
                  <a:pt x="3382" y="1284"/>
                </a:lnTo>
                <a:lnTo>
                  <a:pt x="3383" y="1274"/>
                </a:lnTo>
                <a:lnTo>
                  <a:pt x="3389" y="1265"/>
                </a:lnTo>
                <a:lnTo>
                  <a:pt x="3399" y="1259"/>
                </a:lnTo>
                <a:lnTo>
                  <a:pt x="3426" y="1247"/>
                </a:lnTo>
                <a:lnTo>
                  <a:pt x="3448" y="1239"/>
                </a:lnTo>
                <a:lnTo>
                  <a:pt x="3465" y="1231"/>
                </a:lnTo>
                <a:lnTo>
                  <a:pt x="3478" y="1226"/>
                </a:lnTo>
                <a:lnTo>
                  <a:pt x="3439" y="1139"/>
                </a:lnTo>
                <a:lnTo>
                  <a:pt x="3438" y="1141"/>
                </a:lnTo>
                <a:lnTo>
                  <a:pt x="3437" y="1141"/>
                </a:lnTo>
                <a:lnTo>
                  <a:pt x="3434" y="1142"/>
                </a:lnTo>
                <a:lnTo>
                  <a:pt x="3426" y="1144"/>
                </a:lnTo>
                <a:lnTo>
                  <a:pt x="3416" y="1144"/>
                </a:lnTo>
                <a:lnTo>
                  <a:pt x="3406" y="1139"/>
                </a:lnTo>
                <a:lnTo>
                  <a:pt x="3406" y="1138"/>
                </a:lnTo>
                <a:lnTo>
                  <a:pt x="3405" y="1138"/>
                </a:lnTo>
                <a:lnTo>
                  <a:pt x="3405" y="1144"/>
                </a:lnTo>
                <a:lnTo>
                  <a:pt x="3404" y="1150"/>
                </a:lnTo>
                <a:lnTo>
                  <a:pt x="3402" y="1156"/>
                </a:lnTo>
                <a:lnTo>
                  <a:pt x="3400" y="1165"/>
                </a:lnTo>
                <a:lnTo>
                  <a:pt x="3395" y="1172"/>
                </a:lnTo>
                <a:lnTo>
                  <a:pt x="3387" y="1177"/>
                </a:lnTo>
                <a:lnTo>
                  <a:pt x="3373" y="1178"/>
                </a:lnTo>
                <a:lnTo>
                  <a:pt x="3361" y="1173"/>
                </a:lnTo>
                <a:lnTo>
                  <a:pt x="3329" y="1148"/>
                </a:lnTo>
                <a:lnTo>
                  <a:pt x="3303" y="1126"/>
                </a:lnTo>
                <a:lnTo>
                  <a:pt x="3315" y="1148"/>
                </a:lnTo>
                <a:lnTo>
                  <a:pt x="3317" y="1158"/>
                </a:lnTo>
                <a:lnTo>
                  <a:pt x="3317" y="1167"/>
                </a:lnTo>
                <a:lnTo>
                  <a:pt x="3312" y="1176"/>
                </a:lnTo>
                <a:lnTo>
                  <a:pt x="3306" y="1182"/>
                </a:lnTo>
                <a:lnTo>
                  <a:pt x="3296" y="1185"/>
                </a:lnTo>
                <a:lnTo>
                  <a:pt x="3288" y="1187"/>
                </a:lnTo>
                <a:lnTo>
                  <a:pt x="3279" y="1183"/>
                </a:lnTo>
                <a:lnTo>
                  <a:pt x="3272" y="1177"/>
                </a:lnTo>
                <a:lnTo>
                  <a:pt x="3264" y="1166"/>
                </a:lnTo>
                <a:lnTo>
                  <a:pt x="3256" y="1158"/>
                </a:lnTo>
                <a:lnTo>
                  <a:pt x="3251" y="1152"/>
                </a:lnTo>
                <a:lnTo>
                  <a:pt x="3248" y="1146"/>
                </a:lnTo>
                <a:lnTo>
                  <a:pt x="3237" y="1148"/>
                </a:lnTo>
                <a:lnTo>
                  <a:pt x="3226" y="1148"/>
                </a:lnTo>
                <a:lnTo>
                  <a:pt x="3214" y="1148"/>
                </a:lnTo>
                <a:lnTo>
                  <a:pt x="3203" y="1144"/>
                </a:lnTo>
                <a:lnTo>
                  <a:pt x="3192" y="1139"/>
                </a:lnTo>
                <a:lnTo>
                  <a:pt x="3180" y="1131"/>
                </a:lnTo>
                <a:lnTo>
                  <a:pt x="3166" y="1121"/>
                </a:lnTo>
                <a:lnTo>
                  <a:pt x="3151" y="1107"/>
                </a:lnTo>
                <a:lnTo>
                  <a:pt x="3134" y="1090"/>
                </a:lnTo>
                <a:lnTo>
                  <a:pt x="3114" y="1069"/>
                </a:lnTo>
                <a:lnTo>
                  <a:pt x="3106" y="1073"/>
                </a:lnTo>
                <a:lnTo>
                  <a:pt x="3099" y="1075"/>
                </a:lnTo>
                <a:lnTo>
                  <a:pt x="3093" y="1089"/>
                </a:lnTo>
                <a:lnTo>
                  <a:pt x="3088" y="1104"/>
                </a:lnTo>
                <a:lnTo>
                  <a:pt x="3086" y="1123"/>
                </a:lnTo>
                <a:lnTo>
                  <a:pt x="3082" y="1139"/>
                </a:lnTo>
                <a:lnTo>
                  <a:pt x="3078" y="1158"/>
                </a:lnTo>
                <a:lnTo>
                  <a:pt x="3071" y="1175"/>
                </a:lnTo>
                <a:lnTo>
                  <a:pt x="3061" y="1193"/>
                </a:lnTo>
                <a:lnTo>
                  <a:pt x="3091" y="1257"/>
                </a:lnTo>
                <a:lnTo>
                  <a:pt x="3092" y="1266"/>
                </a:lnTo>
                <a:lnTo>
                  <a:pt x="3091" y="1276"/>
                </a:lnTo>
                <a:lnTo>
                  <a:pt x="3086" y="1284"/>
                </a:lnTo>
                <a:lnTo>
                  <a:pt x="3077" y="1290"/>
                </a:lnTo>
                <a:lnTo>
                  <a:pt x="3060" y="1297"/>
                </a:lnTo>
                <a:lnTo>
                  <a:pt x="3047" y="1303"/>
                </a:lnTo>
                <a:lnTo>
                  <a:pt x="3035" y="1307"/>
                </a:lnTo>
                <a:lnTo>
                  <a:pt x="3022" y="1313"/>
                </a:lnTo>
                <a:lnTo>
                  <a:pt x="3009" y="1318"/>
                </a:lnTo>
                <a:lnTo>
                  <a:pt x="2994" y="1323"/>
                </a:lnTo>
                <a:lnTo>
                  <a:pt x="2976" y="1329"/>
                </a:lnTo>
                <a:lnTo>
                  <a:pt x="2955" y="1338"/>
                </a:lnTo>
                <a:lnTo>
                  <a:pt x="2930" y="1346"/>
                </a:lnTo>
                <a:lnTo>
                  <a:pt x="2898" y="1357"/>
                </a:lnTo>
                <a:lnTo>
                  <a:pt x="2888" y="1358"/>
                </a:lnTo>
                <a:lnTo>
                  <a:pt x="2879" y="1356"/>
                </a:lnTo>
                <a:lnTo>
                  <a:pt x="2874" y="1353"/>
                </a:lnTo>
                <a:lnTo>
                  <a:pt x="2870" y="1350"/>
                </a:lnTo>
                <a:lnTo>
                  <a:pt x="2868" y="1345"/>
                </a:lnTo>
                <a:lnTo>
                  <a:pt x="2865" y="1341"/>
                </a:lnTo>
                <a:lnTo>
                  <a:pt x="2865" y="1340"/>
                </a:lnTo>
                <a:lnTo>
                  <a:pt x="2864" y="1338"/>
                </a:lnTo>
                <a:lnTo>
                  <a:pt x="2863" y="1335"/>
                </a:lnTo>
                <a:lnTo>
                  <a:pt x="2862" y="1333"/>
                </a:lnTo>
                <a:lnTo>
                  <a:pt x="2862" y="1330"/>
                </a:lnTo>
                <a:lnTo>
                  <a:pt x="2860" y="1329"/>
                </a:lnTo>
                <a:lnTo>
                  <a:pt x="2848" y="1292"/>
                </a:lnTo>
                <a:lnTo>
                  <a:pt x="2846" y="1283"/>
                </a:lnTo>
                <a:lnTo>
                  <a:pt x="2848" y="1275"/>
                </a:lnTo>
                <a:lnTo>
                  <a:pt x="2853" y="1266"/>
                </a:lnTo>
                <a:lnTo>
                  <a:pt x="2825" y="1216"/>
                </a:lnTo>
                <a:lnTo>
                  <a:pt x="2806" y="1181"/>
                </a:lnTo>
                <a:lnTo>
                  <a:pt x="2788" y="1146"/>
                </a:lnTo>
                <a:lnTo>
                  <a:pt x="2786" y="1137"/>
                </a:lnTo>
                <a:lnTo>
                  <a:pt x="2786" y="1130"/>
                </a:lnTo>
                <a:lnTo>
                  <a:pt x="2790" y="1121"/>
                </a:lnTo>
                <a:lnTo>
                  <a:pt x="2798" y="1113"/>
                </a:lnTo>
                <a:lnTo>
                  <a:pt x="2810" y="1109"/>
                </a:lnTo>
                <a:lnTo>
                  <a:pt x="2842" y="1107"/>
                </a:lnTo>
                <a:lnTo>
                  <a:pt x="2869" y="1106"/>
                </a:lnTo>
                <a:lnTo>
                  <a:pt x="2891" y="1103"/>
                </a:lnTo>
                <a:lnTo>
                  <a:pt x="2908" y="1101"/>
                </a:lnTo>
                <a:lnTo>
                  <a:pt x="2921" y="1100"/>
                </a:lnTo>
                <a:lnTo>
                  <a:pt x="2907" y="1078"/>
                </a:lnTo>
                <a:lnTo>
                  <a:pt x="2896" y="1061"/>
                </a:lnTo>
                <a:lnTo>
                  <a:pt x="2886" y="1048"/>
                </a:lnTo>
                <a:lnTo>
                  <a:pt x="2879" y="1037"/>
                </a:lnTo>
                <a:lnTo>
                  <a:pt x="2873" y="1030"/>
                </a:lnTo>
                <a:lnTo>
                  <a:pt x="2868" y="1025"/>
                </a:lnTo>
                <a:lnTo>
                  <a:pt x="2864" y="1021"/>
                </a:lnTo>
                <a:lnTo>
                  <a:pt x="2860" y="1020"/>
                </a:lnTo>
                <a:lnTo>
                  <a:pt x="2858" y="1019"/>
                </a:lnTo>
                <a:lnTo>
                  <a:pt x="2854" y="1019"/>
                </a:lnTo>
                <a:lnTo>
                  <a:pt x="2848" y="1017"/>
                </a:lnTo>
                <a:lnTo>
                  <a:pt x="2843" y="1015"/>
                </a:lnTo>
                <a:lnTo>
                  <a:pt x="2838" y="1011"/>
                </a:lnTo>
                <a:lnTo>
                  <a:pt x="2836" y="1007"/>
                </a:lnTo>
                <a:lnTo>
                  <a:pt x="2832" y="1002"/>
                </a:lnTo>
                <a:lnTo>
                  <a:pt x="2831" y="995"/>
                </a:lnTo>
                <a:lnTo>
                  <a:pt x="2831" y="989"/>
                </a:lnTo>
                <a:lnTo>
                  <a:pt x="2825" y="981"/>
                </a:lnTo>
                <a:lnTo>
                  <a:pt x="2818" y="975"/>
                </a:lnTo>
                <a:lnTo>
                  <a:pt x="2814" y="970"/>
                </a:lnTo>
                <a:lnTo>
                  <a:pt x="2812" y="964"/>
                </a:lnTo>
                <a:lnTo>
                  <a:pt x="2810" y="957"/>
                </a:lnTo>
                <a:lnTo>
                  <a:pt x="2809" y="955"/>
                </a:lnTo>
                <a:lnTo>
                  <a:pt x="2808" y="958"/>
                </a:lnTo>
                <a:lnTo>
                  <a:pt x="2804" y="961"/>
                </a:lnTo>
                <a:lnTo>
                  <a:pt x="2802" y="963"/>
                </a:lnTo>
                <a:lnTo>
                  <a:pt x="2798" y="966"/>
                </a:lnTo>
                <a:lnTo>
                  <a:pt x="2796" y="967"/>
                </a:lnTo>
                <a:lnTo>
                  <a:pt x="2792" y="969"/>
                </a:lnTo>
                <a:lnTo>
                  <a:pt x="2790" y="974"/>
                </a:lnTo>
                <a:lnTo>
                  <a:pt x="2788" y="982"/>
                </a:lnTo>
                <a:lnTo>
                  <a:pt x="2787" y="995"/>
                </a:lnTo>
                <a:lnTo>
                  <a:pt x="2784" y="1005"/>
                </a:lnTo>
                <a:lnTo>
                  <a:pt x="2776" y="1014"/>
                </a:lnTo>
                <a:lnTo>
                  <a:pt x="2767" y="1019"/>
                </a:lnTo>
                <a:lnTo>
                  <a:pt x="2764" y="1019"/>
                </a:lnTo>
                <a:lnTo>
                  <a:pt x="2760" y="1019"/>
                </a:lnTo>
                <a:lnTo>
                  <a:pt x="2752" y="1017"/>
                </a:lnTo>
                <a:lnTo>
                  <a:pt x="2743" y="1013"/>
                </a:lnTo>
                <a:lnTo>
                  <a:pt x="2737" y="1005"/>
                </a:lnTo>
                <a:lnTo>
                  <a:pt x="2735" y="1001"/>
                </a:lnTo>
                <a:lnTo>
                  <a:pt x="2735" y="1001"/>
                </a:lnTo>
                <a:lnTo>
                  <a:pt x="2734" y="998"/>
                </a:lnTo>
                <a:lnTo>
                  <a:pt x="2732" y="995"/>
                </a:lnTo>
                <a:lnTo>
                  <a:pt x="2731" y="992"/>
                </a:lnTo>
                <a:lnTo>
                  <a:pt x="2731" y="992"/>
                </a:lnTo>
                <a:lnTo>
                  <a:pt x="2735" y="989"/>
                </a:lnTo>
                <a:lnTo>
                  <a:pt x="2736" y="984"/>
                </a:lnTo>
                <a:lnTo>
                  <a:pt x="2736" y="980"/>
                </a:lnTo>
                <a:lnTo>
                  <a:pt x="2726" y="984"/>
                </a:lnTo>
                <a:lnTo>
                  <a:pt x="2726" y="982"/>
                </a:lnTo>
                <a:lnTo>
                  <a:pt x="2725" y="981"/>
                </a:lnTo>
                <a:lnTo>
                  <a:pt x="2723" y="976"/>
                </a:lnTo>
                <a:lnTo>
                  <a:pt x="2721" y="975"/>
                </a:lnTo>
                <a:lnTo>
                  <a:pt x="2721" y="974"/>
                </a:lnTo>
                <a:lnTo>
                  <a:pt x="2720" y="973"/>
                </a:lnTo>
                <a:lnTo>
                  <a:pt x="2719" y="972"/>
                </a:lnTo>
                <a:lnTo>
                  <a:pt x="2718" y="969"/>
                </a:lnTo>
                <a:lnTo>
                  <a:pt x="2717" y="967"/>
                </a:lnTo>
                <a:lnTo>
                  <a:pt x="2717" y="966"/>
                </a:lnTo>
                <a:lnTo>
                  <a:pt x="2715" y="966"/>
                </a:lnTo>
                <a:lnTo>
                  <a:pt x="2736" y="949"/>
                </a:lnTo>
                <a:lnTo>
                  <a:pt x="2712" y="957"/>
                </a:lnTo>
                <a:lnTo>
                  <a:pt x="2710" y="956"/>
                </a:lnTo>
                <a:lnTo>
                  <a:pt x="2709" y="955"/>
                </a:lnTo>
                <a:lnTo>
                  <a:pt x="2708" y="952"/>
                </a:lnTo>
                <a:lnTo>
                  <a:pt x="2708" y="950"/>
                </a:lnTo>
                <a:lnTo>
                  <a:pt x="2707" y="947"/>
                </a:lnTo>
                <a:lnTo>
                  <a:pt x="2707" y="947"/>
                </a:lnTo>
                <a:lnTo>
                  <a:pt x="2726" y="931"/>
                </a:lnTo>
                <a:lnTo>
                  <a:pt x="2701" y="939"/>
                </a:lnTo>
                <a:lnTo>
                  <a:pt x="2698" y="929"/>
                </a:lnTo>
                <a:lnTo>
                  <a:pt x="2696" y="920"/>
                </a:lnTo>
                <a:lnTo>
                  <a:pt x="2698" y="911"/>
                </a:lnTo>
                <a:lnTo>
                  <a:pt x="2707" y="893"/>
                </a:lnTo>
                <a:lnTo>
                  <a:pt x="2717" y="876"/>
                </a:lnTo>
                <a:lnTo>
                  <a:pt x="2729" y="862"/>
                </a:lnTo>
                <a:lnTo>
                  <a:pt x="2742" y="852"/>
                </a:lnTo>
                <a:lnTo>
                  <a:pt x="2732" y="838"/>
                </a:lnTo>
                <a:lnTo>
                  <a:pt x="2726" y="825"/>
                </a:lnTo>
                <a:lnTo>
                  <a:pt x="2724" y="815"/>
                </a:lnTo>
                <a:lnTo>
                  <a:pt x="2723" y="806"/>
                </a:lnTo>
                <a:lnTo>
                  <a:pt x="2725" y="798"/>
                </a:lnTo>
                <a:lnTo>
                  <a:pt x="2731" y="790"/>
                </a:lnTo>
                <a:lnTo>
                  <a:pt x="2746" y="777"/>
                </a:lnTo>
                <a:lnTo>
                  <a:pt x="2763" y="765"/>
                </a:lnTo>
                <a:lnTo>
                  <a:pt x="2771" y="761"/>
                </a:lnTo>
                <a:lnTo>
                  <a:pt x="2781" y="761"/>
                </a:lnTo>
                <a:lnTo>
                  <a:pt x="2790" y="765"/>
                </a:lnTo>
                <a:lnTo>
                  <a:pt x="2797" y="771"/>
                </a:lnTo>
                <a:lnTo>
                  <a:pt x="2840" y="831"/>
                </a:lnTo>
                <a:lnTo>
                  <a:pt x="2841" y="831"/>
                </a:lnTo>
                <a:lnTo>
                  <a:pt x="2842" y="833"/>
                </a:lnTo>
                <a:lnTo>
                  <a:pt x="2843" y="834"/>
                </a:lnTo>
                <a:lnTo>
                  <a:pt x="2844" y="836"/>
                </a:lnTo>
                <a:lnTo>
                  <a:pt x="2848" y="838"/>
                </a:lnTo>
                <a:lnTo>
                  <a:pt x="2860" y="845"/>
                </a:lnTo>
                <a:lnTo>
                  <a:pt x="2871" y="851"/>
                </a:lnTo>
                <a:lnTo>
                  <a:pt x="2882" y="856"/>
                </a:lnTo>
                <a:lnTo>
                  <a:pt x="2898" y="862"/>
                </a:lnTo>
                <a:lnTo>
                  <a:pt x="2898" y="844"/>
                </a:lnTo>
                <a:lnTo>
                  <a:pt x="2901" y="831"/>
                </a:lnTo>
                <a:lnTo>
                  <a:pt x="2908" y="823"/>
                </a:lnTo>
                <a:lnTo>
                  <a:pt x="2909" y="822"/>
                </a:lnTo>
                <a:lnTo>
                  <a:pt x="2911" y="819"/>
                </a:lnTo>
                <a:lnTo>
                  <a:pt x="2897" y="802"/>
                </a:lnTo>
                <a:lnTo>
                  <a:pt x="2887" y="789"/>
                </a:lnTo>
                <a:lnTo>
                  <a:pt x="2880" y="778"/>
                </a:lnTo>
                <a:lnTo>
                  <a:pt x="2876" y="770"/>
                </a:lnTo>
                <a:lnTo>
                  <a:pt x="2874" y="761"/>
                </a:lnTo>
                <a:lnTo>
                  <a:pt x="2873" y="753"/>
                </a:lnTo>
                <a:lnTo>
                  <a:pt x="2874" y="743"/>
                </a:lnTo>
                <a:lnTo>
                  <a:pt x="2875" y="738"/>
                </a:lnTo>
                <a:lnTo>
                  <a:pt x="2877" y="735"/>
                </a:lnTo>
                <a:lnTo>
                  <a:pt x="2875" y="735"/>
                </a:lnTo>
                <a:lnTo>
                  <a:pt x="2870" y="734"/>
                </a:lnTo>
                <a:lnTo>
                  <a:pt x="2866" y="734"/>
                </a:lnTo>
                <a:lnTo>
                  <a:pt x="2863" y="731"/>
                </a:lnTo>
                <a:lnTo>
                  <a:pt x="2852" y="738"/>
                </a:lnTo>
                <a:lnTo>
                  <a:pt x="2841" y="743"/>
                </a:lnTo>
                <a:lnTo>
                  <a:pt x="2829" y="745"/>
                </a:lnTo>
                <a:lnTo>
                  <a:pt x="2818" y="740"/>
                </a:lnTo>
                <a:lnTo>
                  <a:pt x="2793" y="719"/>
                </a:lnTo>
                <a:lnTo>
                  <a:pt x="2773" y="702"/>
                </a:lnTo>
                <a:lnTo>
                  <a:pt x="2756" y="687"/>
                </a:lnTo>
                <a:lnTo>
                  <a:pt x="2743" y="674"/>
                </a:lnTo>
                <a:lnTo>
                  <a:pt x="2735" y="662"/>
                </a:lnTo>
                <a:lnTo>
                  <a:pt x="2730" y="650"/>
                </a:lnTo>
                <a:lnTo>
                  <a:pt x="2728" y="637"/>
                </a:lnTo>
                <a:lnTo>
                  <a:pt x="2728" y="624"/>
                </a:lnTo>
                <a:lnTo>
                  <a:pt x="2730" y="608"/>
                </a:lnTo>
                <a:lnTo>
                  <a:pt x="2720" y="590"/>
                </a:lnTo>
                <a:lnTo>
                  <a:pt x="2712" y="575"/>
                </a:lnTo>
                <a:lnTo>
                  <a:pt x="2703" y="562"/>
                </a:lnTo>
                <a:lnTo>
                  <a:pt x="2695" y="550"/>
                </a:lnTo>
                <a:lnTo>
                  <a:pt x="2686" y="537"/>
                </a:lnTo>
                <a:lnTo>
                  <a:pt x="2674" y="523"/>
                </a:lnTo>
                <a:lnTo>
                  <a:pt x="2661" y="508"/>
                </a:lnTo>
                <a:lnTo>
                  <a:pt x="2645" y="488"/>
                </a:lnTo>
                <a:lnTo>
                  <a:pt x="2624" y="464"/>
                </a:lnTo>
                <a:lnTo>
                  <a:pt x="2619" y="455"/>
                </a:lnTo>
                <a:lnTo>
                  <a:pt x="2618" y="443"/>
                </a:lnTo>
                <a:lnTo>
                  <a:pt x="2619" y="438"/>
                </a:lnTo>
                <a:lnTo>
                  <a:pt x="2622" y="433"/>
                </a:lnTo>
                <a:lnTo>
                  <a:pt x="2625" y="428"/>
                </a:lnTo>
                <a:lnTo>
                  <a:pt x="2630" y="426"/>
                </a:lnTo>
                <a:lnTo>
                  <a:pt x="2647" y="414"/>
                </a:lnTo>
                <a:lnTo>
                  <a:pt x="2662" y="403"/>
                </a:lnTo>
                <a:lnTo>
                  <a:pt x="2669" y="398"/>
                </a:lnTo>
                <a:lnTo>
                  <a:pt x="2679" y="395"/>
                </a:lnTo>
                <a:lnTo>
                  <a:pt x="2689" y="397"/>
                </a:lnTo>
                <a:lnTo>
                  <a:pt x="2714" y="406"/>
                </a:lnTo>
                <a:lnTo>
                  <a:pt x="2735" y="414"/>
                </a:lnTo>
                <a:lnTo>
                  <a:pt x="2749" y="417"/>
                </a:lnTo>
                <a:lnTo>
                  <a:pt x="2759" y="420"/>
                </a:lnTo>
                <a:lnTo>
                  <a:pt x="2760" y="418"/>
                </a:lnTo>
                <a:lnTo>
                  <a:pt x="2762" y="418"/>
                </a:lnTo>
                <a:lnTo>
                  <a:pt x="2764" y="417"/>
                </a:lnTo>
                <a:lnTo>
                  <a:pt x="2768" y="416"/>
                </a:lnTo>
                <a:lnTo>
                  <a:pt x="2679" y="366"/>
                </a:lnTo>
                <a:lnTo>
                  <a:pt x="2586" y="323"/>
                </a:lnTo>
                <a:lnTo>
                  <a:pt x="2492" y="284"/>
                </a:lnTo>
                <a:lnTo>
                  <a:pt x="2396" y="253"/>
                </a:lnTo>
                <a:lnTo>
                  <a:pt x="2299" y="226"/>
                </a:lnTo>
                <a:lnTo>
                  <a:pt x="2199" y="205"/>
                </a:lnTo>
                <a:lnTo>
                  <a:pt x="2099" y="190"/>
                </a:lnTo>
                <a:lnTo>
                  <a:pt x="1997" y="180"/>
                </a:lnTo>
                <a:lnTo>
                  <a:pt x="1894" y="178"/>
                </a:lnTo>
                <a:close/>
                <a:moveTo>
                  <a:pt x="1894" y="0"/>
                </a:moveTo>
                <a:lnTo>
                  <a:pt x="2014" y="4"/>
                </a:lnTo>
                <a:lnTo>
                  <a:pt x="2131" y="15"/>
                </a:lnTo>
                <a:lnTo>
                  <a:pt x="2246" y="33"/>
                </a:lnTo>
                <a:lnTo>
                  <a:pt x="2360" y="58"/>
                </a:lnTo>
                <a:lnTo>
                  <a:pt x="2469" y="90"/>
                </a:lnTo>
                <a:lnTo>
                  <a:pt x="2578" y="127"/>
                </a:lnTo>
                <a:lnTo>
                  <a:pt x="2681" y="171"/>
                </a:lnTo>
                <a:lnTo>
                  <a:pt x="2782" y="222"/>
                </a:lnTo>
                <a:lnTo>
                  <a:pt x="2881" y="277"/>
                </a:lnTo>
                <a:lnTo>
                  <a:pt x="2975" y="337"/>
                </a:lnTo>
                <a:lnTo>
                  <a:pt x="3065" y="404"/>
                </a:lnTo>
                <a:lnTo>
                  <a:pt x="3150" y="475"/>
                </a:lnTo>
                <a:lnTo>
                  <a:pt x="3232" y="551"/>
                </a:lnTo>
                <a:lnTo>
                  <a:pt x="3309" y="632"/>
                </a:lnTo>
                <a:lnTo>
                  <a:pt x="3381" y="717"/>
                </a:lnTo>
                <a:lnTo>
                  <a:pt x="3448" y="806"/>
                </a:lnTo>
                <a:lnTo>
                  <a:pt x="3508" y="899"/>
                </a:lnTo>
                <a:lnTo>
                  <a:pt x="3564" y="996"/>
                </a:lnTo>
                <a:lnTo>
                  <a:pt x="3614" y="1097"/>
                </a:lnTo>
                <a:lnTo>
                  <a:pt x="3660" y="1200"/>
                </a:lnTo>
                <a:lnTo>
                  <a:pt x="3697" y="1307"/>
                </a:lnTo>
                <a:lnTo>
                  <a:pt x="3729" y="1416"/>
                </a:lnTo>
                <a:lnTo>
                  <a:pt x="3753" y="1528"/>
                </a:lnTo>
                <a:lnTo>
                  <a:pt x="3772" y="1643"/>
                </a:lnTo>
                <a:lnTo>
                  <a:pt x="3783" y="1759"/>
                </a:lnTo>
                <a:lnTo>
                  <a:pt x="3787" y="1879"/>
                </a:lnTo>
                <a:lnTo>
                  <a:pt x="3783" y="1997"/>
                </a:lnTo>
                <a:lnTo>
                  <a:pt x="3772" y="2113"/>
                </a:lnTo>
                <a:lnTo>
                  <a:pt x="3753" y="2228"/>
                </a:lnTo>
                <a:lnTo>
                  <a:pt x="3729" y="2340"/>
                </a:lnTo>
                <a:lnTo>
                  <a:pt x="3697" y="2449"/>
                </a:lnTo>
                <a:lnTo>
                  <a:pt x="3660" y="2555"/>
                </a:lnTo>
                <a:lnTo>
                  <a:pt x="3614" y="2659"/>
                </a:lnTo>
                <a:lnTo>
                  <a:pt x="3564" y="2759"/>
                </a:lnTo>
                <a:lnTo>
                  <a:pt x="3508" y="2856"/>
                </a:lnTo>
                <a:lnTo>
                  <a:pt x="3448" y="2950"/>
                </a:lnTo>
                <a:lnTo>
                  <a:pt x="3381" y="3038"/>
                </a:lnTo>
                <a:lnTo>
                  <a:pt x="3309" y="3124"/>
                </a:lnTo>
                <a:lnTo>
                  <a:pt x="3232" y="3205"/>
                </a:lnTo>
                <a:lnTo>
                  <a:pt x="3150" y="3281"/>
                </a:lnTo>
                <a:lnTo>
                  <a:pt x="3065" y="3352"/>
                </a:lnTo>
                <a:lnTo>
                  <a:pt x="2975" y="3419"/>
                </a:lnTo>
                <a:lnTo>
                  <a:pt x="2881" y="3479"/>
                </a:lnTo>
                <a:lnTo>
                  <a:pt x="2782" y="3535"/>
                </a:lnTo>
                <a:lnTo>
                  <a:pt x="2681" y="3584"/>
                </a:lnTo>
                <a:lnTo>
                  <a:pt x="2578" y="3629"/>
                </a:lnTo>
                <a:lnTo>
                  <a:pt x="2469" y="3666"/>
                </a:lnTo>
                <a:lnTo>
                  <a:pt x="2360" y="3698"/>
                </a:lnTo>
                <a:lnTo>
                  <a:pt x="2246" y="3722"/>
                </a:lnTo>
                <a:lnTo>
                  <a:pt x="2131" y="3740"/>
                </a:lnTo>
                <a:lnTo>
                  <a:pt x="2014" y="3751"/>
                </a:lnTo>
                <a:lnTo>
                  <a:pt x="1894" y="3755"/>
                </a:lnTo>
                <a:lnTo>
                  <a:pt x="1774" y="3751"/>
                </a:lnTo>
                <a:lnTo>
                  <a:pt x="1657" y="3740"/>
                </a:lnTo>
                <a:lnTo>
                  <a:pt x="1541" y="3722"/>
                </a:lnTo>
                <a:lnTo>
                  <a:pt x="1428" y="3698"/>
                </a:lnTo>
                <a:lnTo>
                  <a:pt x="1318" y="3666"/>
                </a:lnTo>
                <a:lnTo>
                  <a:pt x="1210" y="3629"/>
                </a:lnTo>
                <a:lnTo>
                  <a:pt x="1106" y="3584"/>
                </a:lnTo>
                <a:lnTo>
                  <a:pt x="1005" y="3535"/>
                </a:lnTo>
                <a:lnTo>
                  <a:pt x="906" y="3479"/>
                </a:lnTo>
                <a:lnTo>
                  <a:pt x="812" y="3419"/>
                </a:lnTo>
                <a:lnTo>
                  <a:pt x="722" y="3352"/>
                </a:lnTo>
                <a:lnTo>
                  <a:pt x="637" y="3281"/>
                </a:lnTo>
                <a:lnTo>
                  <a:pt x="555" y="3205"/>
                </a:lnTo>
                <a:lnTo>
                  <a:pt x="479" y="3124"/>
                </a:lnTo>
                <a:lnTo>
                  <a:pt x="407" y="3038"/>
                </a:lnTo>
                <a:lnTo>
                  <a:pt x="340" y="2950"/>
                </a:lnTo>
                <a:lnTo>
                  <a:pt x="279" y="2856"/>
                </a:lnTo>
                <a:lnTo>
                  <a:pt x="223" y="2759"/>
                </a:lnTo>
                <a:lnTo>
                  <a:pt x="172" y="2659"/>
                </a:lnTo>
                <a:lnTo>
                  <a:pt x="128" y="2555"/>
                </a:lnTo>
                <a:lnTo>
                  <a:pt x="90" y="2449"/>
                </a:lnTo>
                <a:lnTo>
                  <a:pt x="58" y="2340"/>
                </a:lnTo>
                <a:lnTo>
                  <a:pt x="33" y="2228"/>
                </a:lnTo>
                <a:lnTo>
                  <a:pt x="14" y="2113"/>
                </a:lnTo>
                <a:lnTo>
                  <a:pt x="3" y="1997"/>
                </a:lnTo>
                <a:lnTo>
                  <a:pt x="0" y="1879"/>
                </a:lnTo>
                <a:lnTo>
                  <a:pt x="0" y="1879"/>
                </a:lnTo>
                <a:lnTo>
                  <a:pt x="3" y="1759"/>
                </a:lnTo>
                <a:lnTo>
                  <a:pt x="14" y="1643"/>
                </a:lnTo>
                <a:lnTo>
                  <a:pt x="33" y="1528"/>
                </a:lnTo>
                <a:lnTo>
                  <a:pt x="58" y="1416"/>
                </a:lnTo>
                <a:lnTo>
                  <a:pt x="90" y="1307"/>
                </a:lnTo>
                <a:lnTo>
                  <a:pt x="128" y="1200"/>
                </a:lnTo>
                <a:lnTo>
                  <a:pt x="172" y="1097"/>
                </a:lnTo>
                <a:lnTo>
                  <a:pt x="223" y="996"/>
                </a:lnTo>
                <a:lnTo>
                  <a:pt x="279" y="899"/>
                </a:lnTo>
                <a:lnTo>
                  <a:pt x="340" y="806"/>
                </a:lnTo>
                <a:lnTo>
                  <a:pt x="407" y="717"/>
                </a:lnTo>
                <a:lnTo>
                  <a:pt x="479" y="632"/>
                </a:lnTo>
                <a:lnTo>
                  <a:pt x="555" y="551"/>
                </a:lnTo>
                <a:lnTo>
                  <a:pt x="637" y="475"/>
                </a:lnTo>
                <a:lnTo>
                  <a:pt x="722" y="404"/>
                </a:lnTo>
                <a:lnTo>
                  <a:pt x="812" y="337"/>
                </a:lnTo>
                <a:lnTo>
                  <a:pt x="906" y="277"/>
                </a:lnTo>
                <a:lnTo>
                  <a:pt x="1005" y="222"/>
                </a:lnTo>
                <a:lnTo>
                  <a:pt x="1106" y="171"/>
                </a:lnTo>
                <a:lnTo>
                  <a:pt x="1210" y="127"/>
                </a:lnTo>
                <a:lnTo>
                  <a:pt x="1318" y="90"/>
                </a:lnTo>
                <a:lnTo>
                  <a:pt x="1428" y="58"/>
                </a:lnTo>
                <a:lnTo>
                  <a:pt x="1541" y="33"/>
                </a:lnTo>
                <a:lnTo>
                  <a:pt x="1657" y="15"/>
                </a:lnTo>
                <a:lnTo>
                  <a:pt x="1774" y="4"/>
                </a:lnTo>
                <a:lnTo>
                  <a:pt x="1894" y="0"/>
                </a:lnTo>
                <a:close/>
              </a:path>
            </a:pathLst>
          </a:custGeom>
          <a:solidFill>
            <a:schemeClr val="accent2"/>
          </a:solidFill>
          <a:ln w="0">
            <a:noFill/>
            <a:prstDash val="solid"/>
            <a:round/>
            <a:headEnd/>
            <a:tailEnd/>
          </a:ln>
        </p:spPr>
        <p:txBody>
          <a:bodyPr vert="horz" wrap="square" lIns="76200" tIns="38100" rIns="76200" bIns="38100" numCol="1" anchor="t" anchorCtr="0" compatLnSpc="1">
            <a:prstTxWarp prst="textNoShape">
              <a:avLst/>
            </a:prstTxWarp>
          </a:bodyPr>
          <a:lstStyle/>
          <a:p>
            <a:pPr defTabSz="761970"/>
            <a:endParaRPr lang="en-IN" sz="1500" dirty="0">
              <a:solidFill>
                <a:prstClr val="black"/>
              </a:solidFill>
              <a:latin typeface="Montserrat"/>
            </a:endParaRPr>
          </a:p>
        </p:txBody>
      </p:sp>
      <p:grpSp>
        <p:nvGrpSpPr>
          <p:cNvPr id="53" name="Group 52"/>
          <p:cNvGrpSpPr/>
          <p:nvPr/>
        </p:nvGrpSpPr>
        <p:grpSpPr>
          <a:xfrm>
            <a:off x="2583164" y="3708224"/>
            <a:ext cx="471245" cy="443167"/>
            <a:chOff x="3070225" y="1419225"/>
            <a:chExt cx="3703638" cy="3482976"/>
          </a:xfrm>
          <a:solidFill>
            <a:schemeClr val="accent6"/>
          </a:solidFill>
        </p:grpSpPr>
        <p:sp>
          <p:nvSpPr>
            <p:cNvPr id="54" name="Freeform 11"/>
            <p:cNvSpPr>
              <a:spLocks/>
            </p:cNvSpPr>
            <p:nvPr/>
          </p:nvSpPr>
          <p:spPr bwMode="auto">
            <a:xfrm>
              <a:off x="3575050" y="3125788"/>
              <a:ext cx="2690813" cy="1776413"/>
            </a:xfrm>
            <a:custGeom>
              <a:avLst/>
              <a:gdLst>
                <a:gd name="T0" fmla="*/ 3290 w 3389"/>
                <a:gd name="T1" fmla="*/ 4 h 2238"/>
                <a:gd name="T2" fmla="*/ 3341 w 3389"/>
                <a:gd name="T3" fmla="*/ 30 h 2238"/>
                <a:gd name="T4" fmla="*/ 3376 w 3389"/>
                <a:gd name="T5" fmla="*/ 75 h 2238"/>
                <a:gd name="T6" fmla="*/ 3389 w 3389"/>
                <a:gd name="T7" fmla="*/ 136 h 2238"/>
                <a:gd name="T8" fmla="*/ 3386 w 3389"/>
                <a:gd name="T9" fmla="*/ 2137 h 2238"/>
                <a:gd name="T10" fmla="*/ 3361 w 3389"/>
                <a:gd name="T11" fmla="*/ 2190 h 2238"/>
                <a:gd name="T12" fmla="*/ 3317 w 3389"/>
                <a:gd name="T13" fmla="*/ 2225 h 2238"/>
                <a:gd name="T14" fmla="*/ 3260 w 3389"/>
                <a:gd name="T15" fmla="*/ 2238 h 2238"/>
                <a:gd name="T16" fmla="*/ 2011 w 3389"/>
                <a:gd name="T17" fmla="*/ 2235 h 2238"/>
                <a:gd name="T18" fmla="*/ 1957 w 3389"/>
                <a:gd name="T19" fmla="*/ 2210 h 2238"/>
                <a:gd name="T20" fmla="*/ 1922 w 3389"/>
                <a:gd name="T21" fmla="*/ 2166 h 2238"/>
                <a:gd name="T22" fmla="*/ 1907 w 3389"/>
                <a:gd name="T23" fmla="*/ 2109 h 2238"/>
                <a:gd name="T24" fmla="*/ 1483 w 3389"/>
                <a:gd name="T25" fmla="*/ 1357 h 2238"/>
                <a:gd name="T26" fmla="*/ 1479 w 3389"/>
                <a:gd name="T27" fmla="*/ 2137 h 2238"/>
                <a:gd name="T28" fmla="*/ 1453 w 3389"/>
                <a:gd name="T29" fmla="*/ 2190 h 2238"/>
                <a:gd name="T30" fmla="*/ 1409 w 3389"/>
                <a:gd name="T31" fmla="*/ 2225 h 2238"/>
                <a:gd name="T32" fmla="*/ 1353 w 3389"/>
                <a:gd name="T33" fmla="*/ 2238 h 2238"/>
                <a:gd name="T34" fmla="*/ 100 w 3389"/>
                <a:gd name="T35" fmla="*/ 2235 h 2238"/>
                <a:gd name="T36" fmla="*/ 49 w 3389"/>
                <a:gd name="T37" fmla="*/ 2210 h 2238"/>
                <a:gd name="T38" fmla="*/ 14 w 3389"/>
                <a:gd name="T39" fmla="*/ 2166 h 2238"/>
                <a:gd name="T40" fmla="*/ 0 w 3389"/>
                <a:gd name="T41" fmla="*/ 2109 h 2238"/>
                <a:gd name="T42" fmla="*/ 4 w 3389"/>
                <a:gd name="T43" fmla="*/ 167 h 2238"/>
                <a:gd name="T44" fmla="*/ 30 w 3389"/>
                <a:gd name="T45" fmla="*/ 114 h 2238"/>
                <a:gd name="T46" fmla="*/ 73 w 3389"/>
                <a:gd name="T47" fmla="*/ 79 h 2238"/>
                <a:gd name="T48" fmla="*/ 130 w 3389"/>
                <a:gd name="T49" fmla="*/ 66 h 2238"/>
                <a:gd name="T50" fmla="*/ 189 w 3389"/>
                <a:gd name="T51" fmla="*/ 79 h 2238"/>
                <a:gd name="T52" fmla="*/ 236 w 3389"/>
                <a:gd name="T53" fmla="*/ 114 h 2238"/>
                <a:gd name="T54" fmla="*/ 262 w 3389"/>
                <a:gd name="T55" fmla="*/ 167 h 2238"/>
                <a:gd name="T56" fmla="*/ 264 w 3389"/>
                <a:gd name="T57" fmla="*/ 1975 h 2238"/>
                <a:gd name="T58" fmla="*/ 1215 w 3389"/>
                <a:gd name="T59" fmla="*/ 1223 h 2238"/>
                <a:gd name="T60" fmla="*/ 1230 w 3389"/>
                <a:gd name="T61" fmla="*/ 1166 h 2238"/>
                <a:gd name="T62" fmla="*/ 1266 w 3389"/>
                <a:gd name="T63" fmla="*/ 1121 h 2238"/>
                <a:gd name="T64" fmla="*/ 1322 w 3389"/>
                <a:gd name="T65" fmla="*/ 1094 h 2238"/>
                <a:gd name="T66" fmla="*/ 2042 w 3389"/>
                <a:gd name="T67" fmla="*/ 1091 h 2238"/>
                <a:gd name="T68" fmla="*/ 2098 w 3389"/>
                <a:gd name="T69" fmla="*/ 1105 h 2238"/>
                <a:gd name="T70" fmla="*/ 2144 w 3389"/>
                <a:gd name="T71" fmla="*/ 1141 h 2238"/>
                <a:gd name="T72" fmla="*/ 2168 w 3389"/>
                <a:gd name="T73" fmla="*/ 1193 h 2238"/>
                <a:gd name="T74" fmla="*/ 2172 w 3389"/>
                <a:gd name="T75" fmla="*/ 1975 h 2238"/>
                <a:gd name="T76" fmla="*/ 3126 w 3389"/>
                <a:gd name="T77" fmla="*/ 134 h 2238"/>
                <a:gd name="T78" fmla="*/ 3139 w 3389"/>
                <a:gd name="T79" fmla="*/ 75 h 2238"/>
                <a:gd name="T80" fmla="*/ 3175 w 3389"/>
                <a:gd name="T81" fmla="*/ 30 h 2238"/>
                <a:gd name="T82" fmla="*/ 3229 w 3389"/>
                <a:gd name="T83" fmla="*/ 4 h 2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9" h="2238">
                  <a:moveTo>
                    <a:pt x="3260" y="0"/>
                  </a:moveTo>
                  <a:lnTo>
                    <a:pt x="3290" y="4"/>
                  </a:lnTo>
                  <a:lnTo>
                    <a:pt x="3317" y="14"/>
                  </a:lnTo>
                  <a:lnTo>
                    <a:pt x="3341" y="30"/>
                  </a:lnTo>
                  <a:lnTo>
                    <a:pt x="3361" y="49"/>
                  </a:lnTo>
                  <a:lnTo>
                    <a:pt x="3376" y="75"/>
                  </a:lnTo>
                  <a:lnTo>
                    <a:pt x="3386" y="103"/>
                  </a:lnTo>
                  <a:lnTo>
                    <a:pt x="3389" y="136"/>
                  </a:lnTo>
                  <a:lnTo>
                    <a:pt x="3389" y="2109"/>
                  </a:lnTo>
                  <a:lnTo>
                    <a:pt x="3386" y="2137"/>
                  </a:lnTo>
                  <a:lnTo>
                    <a:pt x="3376" y="2166"/>
                  </a:lnTo>
                  <a:lnTo>
                    <a:pt x="3361" y="2190"/>
                  </a:lnTo>
                  <a:lnTo>
                    <a:pt x="3341" y="2210"/>
                  </a:lnTo>
                  <a:lnTo>
                    <a:pt x="3317" y="2225"/>
                  </a:lnTo>
                  <a:lnTo>
                    <a:pt x="3290" y="2235"/>
                  </a:lnTo>
                  <a:lnTo>
                    <a:pt x="3260" y="2238"/>
                  </a:lnTo>
                  <a:lnTo>
                    <a:pt x="2042" y="2238"/>
                  </a:lnTo>
                  <a:lnTo>
                    <a:pt x="2011" y="2235"/>
                  </a:lnTo>
                  <a:lnTo>
                    <a:pt x="1982" y="2225"/>
                  </a:lnTo>
                  <a:lnTo>
                    <a:pt x="1957" y="2210"/>
                  </a:lnTo>
                  <a:lnTo>
                    <a:pt x="1937" y="2190"/>
                  </a:lnTo>
                  <a:lnTo>
                    <a:pt x="1922" y="2166"/>
                  </a:lnTo>
                  <a:lnTo>
                    <a:pt x="1912" y="2137"/>
                  </a:lnTo>
                  <a:lnTo>
                    <a:pt x="1907" y="2109"/>
                  </a:lnTo>
                  <a:lnTo>
                    <a:pt x="1907" y="1357"/>
                  </a:lnTo>
                  <a:lnTo>
                    <a:pt x="1483" y="1357"/>
                  </a:lnTo>
                  <a:lnTo>
                    <a:pt x="1483" y="2109"/>
                  </a:lnTo>
                  <a:lnTo>
                    <a:pt x="1479" y="2137"/>
                  </a:lnTo>
                  <a:lnTo>
                    <a:pt x="1469" y="2166"/>
                  </a:lnTo>
                  <a:lnTo>
                    <a:pt x="1453" y="2190"/>
                  </a:lnTo>
                  <a:lnTo>
                    <a:pt x="1433" y="2210"/>
                  </a:lnTo>
                  <a:lnTo>
                    <a:pt x="1409" y="2225"/>
                  </a:lnTo>
                  <a:lnTo>
                    <a:pt x="1382" y="2235"/>
                  </a:lnTo>
                  <a:lnTo>
                    <a:pt x="1353" y="2238"/>
                  </a:lnTo>
                  <a:lnTo>
                    <a:pt x="130" y="2238"/>
                  </a:lnTo>
                  <a:lnTo>
                    <a:pt x="100" y="2235"/>
                  </a:lnTo>
                  <a:lnTo>
                    <a:pt x="73" y="2225"/>
                  </a:lnTo>
                  <a:lnTo>
                    <a:pt x="49" y="2210"/>
                  </a:lnTo>
                  <a:lnTo>
                    <a:pt x="30" y="2190"/>
                  </a:lnTo>
                  <a:lnTo>
                    <a:pt x="14" y="2166"/>
                  </a:lnTo>
                  <a:lnTo>
                    <a:pt x="4" y="2137"/>
                  </a:lnTo>
                  <a:lnTo>
                    <a:pt x="0" y="2109"/>
                  </a:lnTo>
                  <a:lnTo>
                    <a:pt x="0" y="197"/>
                  </a:lnTo>
                  <a:lnTo>
                    <a:pt x="4" y="167"/>
                  </a:lnTo>
                  <a:lnTo>
                    <a:pt x="14" y="139"/>
                  </a:lnTo>
                  <a:lnTo>
                    <a:pt x="30" y="114"/>
                  </a:lnTo>
                  <a:lnTo>
                    <a:pt x="49" y="95"/>
                  </a:lnTo>
                  <a:lnTo>
                    <a:pt x="73" y="79"/>
                  </a:lnTo>
                  <a:lnTo>
                    <a:pt x="100" y="69"/>
                  </a:lnTo>
                  <a:lnTo>
                    <a:pt x="130" y="66"/>
                  </a:lnTo>
                  <a:lnTo>
                    <a:pt x="161" y="69"/>
                  </a:lnTo>
                  <a:lnTo>
                    <a:pt x="189" y="79"/>
                  </a:lnTo>
                  <a:lnTo>
                    <a:pt x="215" y="95"/>
                  </a:lnTo>
                  <a:lnTo>
                    <a:pt x="236" y="114"/>
                  </a:lnTo>
                  <a:lnTo>
                    <a:pt x="252" y="139"/>
                  </a:lnTo>
                  <a:lnTo>
                    <a:pt x="262" y="167"/>
                  </a:lnTo>
                  <a:lnTo>
                    <a:pt x="264" y="197"/>
                  </a:lnTo>
                  <a:lnTo>
                    <a:pt x="264" y="1975"/>
                  </a:lnTo>
                  <a:lnTo>
                    <a:pt x="1215" y="1975"/>
                  </a:lnTo>
                  <a:lnTo>
                    <a:pt x="1215" y="1223"/>
                  </a:lnTo>
                  <a:lnTo>
                    <a:pt x="1220" y="1193"/>
                  </a:lnTo>
                  <a:lnTo>
                    <a:pt x="1230" y="1166"/>
                  </a:lnTo>
                  <a:lnTo>
                    <a:pt x="1245" y="1141"/>
                  </a:lnTo>
                  <a:lnTo>
                    <a:pt x="1266" y="1121"/>
                  </a:lnTo>
                  <a:lnTo>
                    <a:pt x="1292" y="1105"/>
                  </a:lnTo>
                  <a:lnTo>
                    <a:pt x="1322" y="1094"/>
                  </a:lnTo>
                  <a:lnTo>
                    <a:pt x="1353" y="1091"/>
                  </a:lnTo>
                  <a:lnTo>
                    <a:pt x="2042" y="1091"/>
                  </a:lnTo>
                  <a:lnTo>
                    <a:pt x="2072" y="1094"/>
                  </a:lnTo>
                  <a:lnTo>
                    <a:pt x="2098" y="1105"/>
                  </a:lnTo>
                  <a:lnTo>
                    <a:pt x="2123" y="1121"/>
                  </a:lnTo>
                  <a:lnTo>
                    <a:pt x="2144" y="1141"/>
                  </a:lnTo>
                  <a:lnTo>
                    <a:pt x="2158" y="1166"/>
                  </a:lnTo>
                  <a:lnTo>
                    <a:pt x="2168" y="1193"/>
                  </a:lnTo>
                  <a:lnTo>
                    <a:pt x="2172" y="1223"/>
                  </a:lnTo>
                  <a:lnTo>
                    <a:pt x="2172" y="1975"/>
                  </a:lnTo>
                  <a:lnTo>
                    <a:pt x="3126" y="1975"/>
                  </a:lnTo>
                  <a:lnTo>
                    <a:pt x="3126" y="134"/>
                  </a:lnTo>
                  <a:lnTo>
                    <a:pt x="3129" y="103"/>
                  </a:lnTo>
                  <a:lnTo>
                    <a:pt x="3139" y="75"/>
                  </a:lnTo>
                  <a:lnTo>
                    <a:pt x="3154" y="49"/>
                  </a:lnTo>
                  <a:lnTo>
                    <a:pt x="3175" y="30"/>
                  </a:lnTo>
                  <a:lnTo>
                    <a:pt x="3199" y="14"/>
                  </a:lnTo>
                  <a:lnTo>
                    <a:pt x="3229" y="4"/>
                  </a:lnTo>
                  <a:lnTo>
                    <a:pt x="3260" y="0"/>
                  </a:lnTo>
                  <a:close/>
                </a:path>
              </a:pathLst>
            </a:custGeom>
            <a:grpFill/>
            <a:ln w="0">
              <a:noFill/>
              <a:prstDash val="solid"/>
              <a:round/>
              <a:headEnd/>
              <a:tailEnd/>
            </a:ln>
          </p:spPr>
          <p:txBody>
            <a:bodyPr vert="horz" wrap="square" lIns="76200" tIns="38100" rIns="76200" bIns="38100" numCol="1" anchor="t" anchorCtr="0" compatLnSpc="1">
              <a:prstTxWarp prst="textNoShape">
                <a:avLst/>
              </a:prstTxWarp>
            </a:bodyPr>
            <a:lstStyle/>
            <a:p>
              <a:pPr defTabSz="761970"/>
              <a:endParaRPr lang="en-IN" sz="1500" dirty="0">
                <a:solidFill>
                  <a:prstClr val="black"/>
                </a:solidFill>
                <a:latin typeface="Montserrat"/>
              </a:endParaRPr>
            </a:p>
          </p:txBody>
        </p:sp>
        <p:sp>
          <p:nvSpPr>
            <p:cNvPr id="55" name="Freeform 12"/>
            <p:cNvSpPr>
              <a:spLocks/>
            </p:cNvSpPr>
            <p:nvPr/>
          </p:nvSpPr>
          <p:spPr bwMode="auto">
            <a:xfrm>
              <a:off x="3070225" y="1419225"/>
              <a:ext cx="3703638" cy="1970088"/>
            </a:xfrm>
            <a:custGeom>
              <a:avLst/>
              <a:gdLst>
                <a:gd name="T0" fmla="*/ 2334 w 4666"/>
                <a:gd name="T1" fmla="*/ 0 h 2482"/>
                <a:gd name="T2" fmla="*/ 2358 w 4666"/>
                <a:gd name="T3" fmla="*/ 3 h 2482"/>
                <a:gd name="T4" fmla="*/ 2382 w 4666"/>
                <a:gd name="T5" fmla="*/ 12 h 2482"/>
                <a:gd name="T6" fmla="*/ 2404 w 4666"/>
                <a:gd name="T7" fmla="*/ 25 h 2482"/>
                <a:gd name="T8" fmla="*/ 2426 w 4666"/>
                <a:gd name="T9" fmla="*/ 43 h 2482"/>
                <a:gd name="T10" fmla="*/ 3300 w 4666"/>
                <a:gd name="T11" fmla="*/ 923 h 2482"/>
                <a:gd name="T12" fmla="*/ 3300 w 4666"/>
                <a:gd name="T13" fmla="*/ 463 h 2482"/>
                <a:gd name="T14" fmla="*/ 3304 w 4666"/>
                <a:gd name="T15" fmla="*/ 432 h 2482"/>
                <a:gd name="T16" fmla="*/ 3314 w 4666"/>
                <a:gd name="T17" fmla="*/ 404 h 2482"/>
                <a:gd name="T18" fmla="*/ 3328 w 4666"/>
                <a:gd name="T19" fmla="*/ 378 h 2482"/>
                <a:gd name="T20" fmla="*/ 3350 w 4666"/>
                <a:gd name="T21" fmla="*/ 359 h 2482"/>
                <a:gd name="T22" fmla="*/ 3374 w 4666"/>
                <a:gd name="T23" fmla="*/ 343 h 2482"/>
                <a:gd name="T24" fmla="*/ 3401 w 4666"/>
                <a:gd name="T25" fmla="*/ 333 h 2482"/>
                <a:gd name="T26" fmla="*/ 3430 w 4666"/>
                <a:gd name="T27" fmla="*/ 329 h 2482"/>
                <a:gd name="T28" fmla="*/ 3461 w 4666"/>
                <a:gd name="T29" fmla="*/ 333 h 2482"/>
                <a:gd name="T30" fmla="*/ 3490 w 4666"/>
                <a:gd name="T31" fmla="*/ 343 h 2482"/>
                <a:gd name="T32" fmla="*/ 3515 w 4666"/>
                <a:gd name="T33" fmla="*/ 359 h 2482"/>
                <a:gd name="T34" fmla="*/ 3536 w 4666"/>
                <a:gd name="T35" fmla="*/ 378 h 2482"/>
                <a:gd name="T36" fmla="*/ 3553 w 4666"/>
                <a:gd name="T37" fmla="*/ 404 h 2482"/>
                <a:gd name="T38" fmla="*/ 3563 w 4666"/>
                <a:gd name="T39" fmla="*/ 432 h 2482"/>
                <a:gd name="T40" fmla="*/ 3566 w 4666"/>
                <a:gd name="T41" fmla="*/ 463 h 2482"/>
                <a:gd name="T42" fmla="*/ 3566 w 4666"/>
                <a:gd name="T43" fmla="*/ 1190 h 2482"/>
                <a:gd name="T44" fmla="*/ 4628 w 4666"/>
                <a:gd name="T45" fmla="*/ 2256 h 2482"/>
                <a:gd name="T46" fmla="*/ 4647 w 4666"/>
                <a:gd name="T47" fmla="*/ 2281 h 2482"/>
                <a:gd name="T48" fmla="*/ 4660 w 4666"/>
                <a:gd name="T49" fmla="*/ 2309 h 2482"/>
                <a:gd name="T50" fmla="*/ 4666 w 4666"/>
                <a:gd name="T51" fmla="*/ 2338 h 2482"/>
                <a:gd name="T52" fmla="*/ 4666 w 4666"/>
                <a:gd name="T53" fmla="*/ 2369 h 2482"/>
                <a:gd name="T54" fmla="*/ 4659 w 4666"/>
                <a:gd name="T55" fmla="*/ 2397 h 2482"/>
                <a:gd name="T56" fmla="*/ 4646 w 4666"/>
                <a:gd name="T57" fmla="*/ 2424 h 2482"/>
                <a:gd name="T58" fmla="*/ 4628 w 4666"/>
                <a:gd name="T59" fmla="*/ 2447 h 2482"/>
                <a:gd name="T60" fmla="*/ 4606 w 4666"/>
                <a:gd name="T61" fmla="*/ 2462 h 2482"/>
                <a:gd name="T62" fmla="*/ 4584 w 4666"/>
                <a:gd name="T63" fmla="*/ 2472 h 2482"/>
                <a:gd name="T64" fmla="*/ 4560 w 4666"/>
                <a:gd name="T65" fmla="*/ 2479 h 2482"/>
                <a:gd name="T66" fmla="*/ 4533 w 4666"/>
                <a:gd name="T67" fmla="*/ 2482 h 2482"/>
                <a:gd name="T68" fmla="*/ 4503 w 4666"/>
                <a:gd name="T69" fmla="*/ 2479 h 2482"/>
                <a:gd name="T70" fmla="*/ 4478 w 4666"/>
                <a:gd name="T71" fmla="*/ 2472 h 2482"/>
                <a:gd name="T72" fmla="*/ 4456 w 4666"/>
                <a:gd name="T73" fmla="*/ 2462 h 2482"/>
                <a:gd name="T74" fmla="*/ 4438 w 4666"/>
                <a:gd name="T75" fmla="*/ 2447 h 2482"/>
                <a:gd name="T76" fmla="*/ 2334 w 4666"/>
                <a:gd name="T77" fmla="*/ 323 h 2482"/>
                <a:gd name="T78" fmla="*/ 226 w 4666"/>
                <a:gd name="T79" fmla="*/ 2427 h 2482"/>
                <a:gd name="T80" fmla="*/ 205 w 4666"/>
                <a:gd name="T81" fmla="*/ 2445 h 2482"/>
                <a:gd name="T82" fmla="*/ 183 w 4666"/>
                <a:gd name="T83" fmla="*/ 2458 h 2482"/>
                <a:gd name="T84" fmla="*/ 157 w 4666"/>
                <a:gd name="T85" fmla="*/ 2465 h 2482"/>
                <a:gd name="T86" fmla="*/ 133 w 4666"/>
                <a:gd name="T87" fmla="*/ 2468 h 2482"/>
                <a:gd name="T88" fmla="*/ 108 w 4666"/>
                <a:gd name="T89" fmla="*/ 2467 h 2482"/>
                <a:gd name="T90" fmla="*/ 83 w 4666"/>
                <a:gd name="T91" fmla="*/ 2458 h 2482"/>
                <a:gd name="T92" fmla="*/ 61 w 4666"/>
                <a:gd name="T93" fmla="*/ 2445 h 2482"/>
                <a:gd name="T94" fmla="*/ 41 w 4666"/>
                <a:gd name="T95" fmla="*/ 2427 h 2482"/>
                <a:gd name="T96" fmla="*/ 23 w 4666"/>
                <a:gd name="T97" fmla="*/ 2407 h 2482"/>
                <a:gd name="T98" fmla="*/ 10 w 4666"/>
                <a:gd name="T99" fmla="*/ 2386 h 2482"/>
                <a:gd name="T100" fmla="*/ 3 w 4666"/>
                <a:gd name="T101" fmla="*/ 2362 h 2482"/>
                <a:gd name="T102" fmla="*/ 0 w 4666"/>
                <a:gd name="T103" fmla="*/ 2336 h 2482"/>
                <a:gd name="T104" fmla="*/ 3 w 4666"/>
                <a:gd name="T105" fmla="*/ 2311 h 2482"/>
                <a:gd name="T106" fmla="*/ 11 w 4666"/>
                <a:gd name="T107" fmla="*/ 2287 h 2482"/>
                <a:gd name="T108" fmla="*/ 24 w 4666"/>
                <a:gd name="T109" fmla="*/ 2263 h 2482"/>
                <a:gd name="T110" fmla="*/ 41 w 4666"/>
                <a:gd name="T111" fmla="*/ 2241 h 2482"/>
                <a:gd name="T112" fmla="*/ 2239 w 4666"/>
                <a:gd name="T113" fmla="*/ 43 h 2482"/>
                <a:gd name="T114" fmla="*/ 2260 w 4666"/>
                <a:gd name="T115" fmla="*/ 25 h 2482"/>
                <a:gd name="T116" fmla="*/ 2283 w 4666"/>
                <a:gd name="T117" fmla="*/ 12 h 2482"/>
                <a:gd name="T118" fmla="*/ 2308 w 4666"/>
                <a:gd name="T119" fmla="*/ 3 h 2482"/>
                <a:gd name="T120" fmla="*/ 2334 w 4666"/>
                <a:gd name="T121" fmla="*/ 0 h 2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66" h="2482">
                  <a:moveTo>
                    <a:pt x="2334" y="0"/>
                  </a:moveTo>
                  <a:lnTo>
                    <a:pt x="2358" y="3"/>
                  </a:lnTo>
                  <a:lnTo>
                    <a:pt x="2382" y="12"/>
                  </a:lnTo>
                  <a:lnTo>
                    <a:pt x="2404" y="25"/>
                  </a:lnTo>
                  <a:lnTo>
                    <a:pt x="2426" y="43"/>
                  </a:lnTo>
                  <a:lnTo>
                    <a:pt x="3300" y="923"/>
                  </a:lnTo>
                  <a:lnTo>
                    <a:pt x="3300" y="463"/>
                  </a:lnTo>
                  <a:lnTo>
                    <a:pt x="3304" y="432"/>
                  </a:lnTo>
                  <a:lnTo>
                    <a:pt x="3314" y="404"/>
                  </a:lnTo>
                  <a:lnTo>
                    <a:pt x="3328" y="378"/>
                  </a:lnTo>
                  <a:lnTo>
                    <a:pt x="3350" y="359"/>
                  </a:lnTo>
                  <a:lnTo>
                    <a:pt x="3374" y="343"/>
                  </a:lnTo>
                  <a:lnTo>
                    <a:pt x="3401" y="333"/>
                  </a:lnTo>
                  <a:lnTo>
                    <a:pt x="3430" y="329"/>
                  </a:lnTo>
                  <a:lnTo>
                    <a:pt x="3461" y="333"/>
                  </a:lnTo>
                  <a:lnTo>
                    <a:pt x="3490" y="343"/>
                  </a:lnTo>
                  <a:lnTo>
                    <a:pt x="3515" y="359"/>
                  </a:lnTo>
                  <a:lnTo>
                    <a:pt x="3536" y="378"/>
                  </a:lnTo>
                  <a:lnTo>
                    <a:pt x="3553" y="404"/>
                  </a:lnTo>
                  <a:lnTo>
                    <a:pt x="3563" y="432"/>
                  </a:lnTo>
                  <a:lnTo>
                    <a:pt x="3566" y="463"/>
                  </a:lnTo>
                  <a:lnTo>
                    <a:pt x="3566" y="1190"/>
                  </a:lnTo>
                  <a:lnTo>
                    <a:pt x="4628" y="2256"/>
                  </a:lnTo>
                  <a:lnTo>
                    <a:pt x="4647" y="2281"/>
                  </a:lnTo>
                  <a:lnTo>
                    <a:pt x="4660" y="2309"/>
                  </a:lnTo>
                  <a:lnTo>
                    <a:pt x="4666" y="2338"/>
                  </a:lnTo>
                  <a:lnTo>
                    <a:pt x="4666" y="2369"/>
                  </a:lnTo>
                  <a:lnTo>
                    <a:pt x="4659" y="2397"/>
                  </a:lnTo>
                  <a:lnTo>
                    <a:pt x="4646" y="2424"/>
                  </a:lnTo>
                  <a:lnTo>
                    <a:pt x="4628" y="2447"/>
                  </a:lnTo>
                  <a:lnTo>
                    <a:pt x="4606" y="2462"/>
                  </a:lnTo>
                  <a:lnTo>
                    <a:pt x="4584" y="2472"/>
                  </a:lnTo>
                  <a:lnTo>
                    <a:pt x="4560" y="2479"/>
                  </a:lnTo>
                  <a:lnTo>
                    <a:pt x="4533" y="2482"/>
                  </a:lnTo>
                  <a:lnTo>
                    <a:pt x="4503" y="2479"/>
                  </a:lnTo>
                  <a:lnTo>
                    <a:pt x="4478" y="2472"/>
                  </a:lnTo>
                  <a:lnTo>
                    <a:pt x="4456" y="2462"/>
                  </a:lnTo>
                  <a:lnTo>
                    <a:pt x="4438" y="2447"/>
                  </a:lnTo>
                  <a:lnTo>
                    <a:pt x="2334" y="323"/>
                  </a:lnTo>
                  <a:lnTo>
                    <a:pt x="226" y="2427"/>
                  </a:lnTo>
                  <a:lnTo>
                    <a:pt x="205" y="2445"/>
                  </a:lnTo>
                  <a:lnTo>
                    <a:pt x="183" y="2458"/>
                  </a:lnTo>
                  <a:lnTo>
                    <a:pt x="157" y="2465"/>
                  </a:lnTo>
                  <a:lnTo>
                    <a:pt x="133" y="2468"/>
                  </a:lnTo>
                  <a:lnTo>
                    <a:pt x="108" y="2467"/>
                  </a:lnTo>
                  <a:lnTo>
                    <a:pt x="83" y="2458"/>
                  </a:lnTo>
                  <a:lnTo>
                    <a:pt x="61" y="2445"/>
                  </a:lnTo>
                  <a:lnTo>
                    <a:pt x="41" y="2427"/>
                  </a:lnTo>
                  <a:lnTo>
                    <a:pt x="23" y="2407"/>
                  </a:lnTo>
                  <a:lnTo>
                    <a:pt x="10" y="2386"/>
                  </a:lnTo>
                  <a:lnTo>
                    <a:pt x="3" y="2362"/>
                  </a:lnTo>
                  <a:lnTo>
                    <a:pt x="0" y="2336"/>
                  </a:lnTo>
                  <a:lnTo>
                    <a:pt x="3" y="2311"/>
                  </a:lnTo>
                  <a:lnTo>
                    <a:pt x="11" y="2287"/>
                  </a:lnTo>
                  <a:lnTo>
                    <a:pt x="24" y="2263"/>
                  </a:lnTo>
                  <a:lnTo>
                    <a:pt x="41" y="2241"/>
                  </a:lnTo>
                  <a:lnTo>
                    <a:pt x="2239" y="43"/>
                  </a:lnTo>
                  <a:lnTo>
                    <a:pt x="2260" y="25"/>
                  </a:lnTo>
                  <a:lnTo>
                    <a:pt x="2283" y="12"/>
                  </a:lnTo>
                  <a:lnTo>
                    <a:pt x="2308" y="3"/>
                  </a:lnTo>
                  <a:lnTo>
                    <a:pt x="2334" y="0"/>
                  </a:lnTo>
                  <a:close/>
                </a:path>
              </a:pathLst>
            </a:custGeom>
            <a:grpFill/>
            <a:ln w="0">
              <a:noFill/>
              <a:prstDash val="solid"/>
              <a:round/>
              <a:headEnd/>
              <a:tailEnd/>
            </a:ln>
          </p:spPr>
          <p:txBody>
            <a:bodyPr vert="horz" wrap="square" lIns="76200" tIns="38100" rIns="76200" bIns="38100" numCol="1" anchor="t" anchorCtr="0" compatLnSpc="1">
              <a:prstTxWarp prst="textNoShape">
                <a:avLst/>
              </a:prstTxWarp>
            </a:bodyPr>
            <a:lstStyle/>
            <a:p>
              <a:pPr defTabSz="761970"/>
              <a:endParaRPr lang="en-IN" sz="1500" dirty="0">
                <a:solidFill>
                  <a:prstClr val="black"/>
                </a:solidFill>
                <a:latin typeface="Montserrat"/>
              </a:endParaRPr>
            </a:p>
          </p:txBody>
        </p:sp>
      </p:grpSp>
      <p:grpSp>
        <p:nvGrpSpPr>
          <p:cNvPr id="56" name="Group 55"/>
          <p:cNvGrpSpPr/>
          <p:nvPr/>
        </p:nvGrpSpPr>
        <p:grpSpPr>
          <a:xfrm>
            <a:off x="2620395" y="1119183"/>
            <a:ext cx="396782" cy="466385"/>
            <a:chOff x="7542213" y="1552576"/>
            <a:chExt cx="2932113" cy="3446463"/>
          </a:xfrm>
          <a:solidFill>
            <a:schemeClr val="accent1"/>
          </a:solidFill>
        </p:grpSpPr>
        <p:sp>
          <p:nvSpPr>
            <p:cNvPr id="57" name="Freeform 17"/>
            <p:cNvSpPr>
              <a:spLocks noEditPoints="1"/>
            </p:cNvSpPr>
            <p:nvPr/>
          </p:nvSpPr>
          <p:spPr bwMode="auto">
            <a:xfrm>
              <a:off x="8262938" y="1552576"/>
              <a:ext cx="1489075" cy="1857375"/>
            </a:xfrm>
            <a:custGeom>
              <a:avLst/>
              <a:gdLst>
                <a:gd name="T0" fmla="*/ 847 w 1876"/>
                <a:gd name="T1" fmla="*/ 247 h 2339"/>
                <a:gd name="T2" fmla="*/ 711 w 1876"/>
                <a:gd name="T3" fmla="*/ 273 h 2339"/>
                <a:gd name="T4" fmla="*/ 564 w 1876"/>
                <a:gd name="T5" fmla="*/ 335 h 2339"/>
                <a:gd name="T6" fmla="*/ 427 w 1876"/>
                <a:gd name="T7" fmla="*/ 448 h 2339"/>
                <a:gd name="T8" fmla="*/ 317 w 1876"/>
                <a:gd name="T9" fmla="*/ 625 h 2339"/>
                <a:gd name="T10" fmla="*/ 255 w 1876"/>
                <a:gd name="T11" fmla="*/ 880 h 2339"/>
                <a:gd name="T12" fmla="*/ 247 w 1876"/>
                <a:gd name="T13" fmla="*/ 964 h 2339"/>
                <a:gd name="T14" fmla="*/ 243 w 1876"/>
                <a:gd name="T15" fmla="*/ 1033 h 2339"/>
                <a:gd name="T16" fmla="*/ 243 w 1876"/>
                <a:gd name="T17" fmla="*/ 1205 h 2339"/>
                <a:gd name="T18" fmla="*/ 268 w 1876"/>
                <a:gd name="T19" fmla="*/ 1436 h 2339"/>
                <a:gd name="T20" fmla="*/ 338 w 1876"/>
                <a:gd name="T21" fmla="*/ 1683 h 2339"/>
                <a:gd name="T22" fmla="*/ 470 w 1876"/>
                <a:gd name="T23" fmla="*/ 1904 h 2339"/>
                <a:gd name="T24" fmla="*/ 670 w 1876"/>
                <a:gd name="T25" fmla="*/ 2047 h 2339"/>
                <a:gd name="T26" fmla="*/ 933 w 1876"/>
                <a:gd name="T27" fmla="*/ 2096 h 2339"/>
                <a:gd name="T28" fmla="*/ 1146 w 1876"/>
                <a:gd name="T29" fmla="*/ 2068 h 2339"/>
                <a:gd name="T30" fmla="*/ 1361 w 1876"/>
                <a:gd name="T31" fmla="*/ 1949 h 2339"/>
                <a:gd name="T32" fmla="*/ 1512 w 1876"/>
                <a:gd name="T33" fmla="*/ 1743 h 2339"/>
                <a:gd name="T34" fmla="*/ 1595 w 1876"/>
                <a:gd name="T35" fmla="*/ 1498 h 2339"/>
                <a:gd name="T36" fmla="*/ 1628 w 1876"/>
                <a:gd name="T37" fmla="*/ 1259 h 2339"/>
                <a:gd name="T38" fmla="*/ 1634 w 1876"/>
                <a:gd name="T39" fmla="*/ 1069 h 2339"/>
                <a:gd name="T40" fmla="*/ 1628 w 1876"/>
                <a:gd name="T41" fmla="*/ 970 h 2339"/>
                <a:gd name="T42" fmla="*/ 1627 w 1876"/>
                <a:gd name="T43" fmla="*/ 956 h 2339"/>
                <a:gd name="T44" fmla="*/ 1580 w 1876"/>
                <a:gd name="T45" fmla="*/ 683 h 2339"/>
                <a:gd name="T46" fmla="*/ 1480 w 1876"/>
                <a:gd name="T47" fmla="*/ 489 h 2339"/>
                <a:gd name="T48" fmla="*/ 1347 w 1876"/>
                <a:gd name="T49" fmla="*/ 360 h 2339"/>
                <a:gd name="T50" fmla="*/ 1196 w 1876"/>
                <a:gd name="T51" fmla="*/ 285 h 2339"/>
                <a:gd name="T52" fmla="*/ 1045 w 1876"/>
                <a:gd name="T53" fmla="*/ 251 h 2339"/>
                <a:gd name="T54" fmla="*/ 932 w 1876"/>
                <a:gd name="T55" fmla="*/ 243 h 2339"/>
                <a:gd name="T56" fmla="*/ 1123 w 1876"/>
                <a:gd name="T57" fmla="*/ 15 h 2339"/>
                <a:gd name="T58" fmla="*/ 1433 w 1876"/>
                <a:gd name="T59" fmla="*/ 126 h 2339"/>
                <a:gd name="T60" fmla="*/ 1568 w 1876"/>
                <a:gd name="T61" fmla="*/ 224 h 2339"/>
                <a:gd name="T62" fmla="*/ 1697 w 1876"/>
                <a:gd name="T63" fmla="*/ 372 h 2339"/>
                <a:gd name="T64" fmla="*/ 1802 w 1876"/>
                <a:gd name="T65" fmla="*/ 580 h 2339"/>
                <a:gd name="T66" fmla="*/ 1863 w 1876"/>
                <a:gd name="T67" fmla="*/ 860 h 2339"/>
                <a:gd name="T68" fmla="*/ 1873 w 1876"/>
                <a:gd name="T69" fmla="*/ 1008 h 2339"/>
                <a:gd name="T70" fmla="*/ 1874 w 1876"/>
                <a:gd name="T71" fmla="*/ 1193 h 2339"/>
                <a:gd name="T72" fmla="*/ 1849 w 1876"/>
                <a:gd name="T73" fmla="*/ 1449 h 2339"/>
                <a:gd name="T74" fmla="*/ 1777 w 1876"/>
                <a:gd name="T75" fmla="*/ 1734 h 2339"/>
                <a:gd name="T76" fmla="*/ 1635 w 1876"/>
                <a:gd name="T77" fmla="*/ 2004 h 2339"/>
                <a:gd name="T78" fmla="*/ 1410 w 1876"/>
                <a:gd name="T79" fmla="*/ 2213 h 2339"/>
                <a:gd name="T80" fmla="*/ 1119 w 1876"/>
                <a:gd name="T81" fmla="*/ 2323 h 2339"/>
                <a:gd name="T82" fmla="*/ 837 w 1876"/>
                <a:gd name="T83" fmla="*/ 2335 h 2339"/>
                <a:gd name="T84" fmla="*/ 531 w 1876"/>
                <a:gd name="T85" fmla="*/ 2250 h 2339"/>
                <a:gd name="T86" fmla="*/ 289 w 1876"/>
                <a:gd name="T87" fmla="*/ 2065 h 2339"/>
                <a:gd name="T88" fmla="*/ 127 w 1876"/>
                <a:gd name="T89" fmla="*/ 1805 h 2339"/>
                <a:gd name="T90" fmla="*/ 39 w 1876"/>
                <a:gd name="T91" fmla="*/ 1519 h 2339"/>
                <a:gd name="T92" fmla="*/ 5 w 1876"/>
                <a:gd name="T93" fmla="*/ 1252 h 2339"/>
                <a:gd name="T94" fmla="*/ 1 w 1876"/>
                <a:gd name="T95" fmla="*/ 1045 h 2339"/>
                <a:gd name="T96" fmla="*/ 8 w 1876"/>
                <a:gd name="T97" fmla="*/ 942 h 2339"/>
                <a:gd name="T98" fmla="*/ 54 w 1876"/>
                <a:gd name="T99" fmla="*/ 642 h 2339"/>
                <a:gd name="T100" fmla="*/ 152 w 1876"/>
                <a:gd name="T101" fmla="*/ 415 h 2339"/>
                <a:gd name="T102" fmla="*/ 277 w 1876"/>
                <a:gd name="T103" fmla="*/ 252 h 2339"/>
                <a:gd name="T104" fmla="*/ 415 w 1876"/>
                <a:gd name="T105" fmla="*/ 142 h 2339"/>
                <a:gd name="T106" fmla="*/ 658 w 1876"/>
                <a:gd name="T107" fmla="*/ 37 h 2339"/>
                <a:gd name="T108" fmla="*/ 891 w 1876"/>
                <a:gd name="T109" fmla="*/ 0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6" h="2339">
                  <a:moveTo>
                    <a:pt x="932" y="243"/>
                  </a:moveTo>
                  <a:lnTo>
                    <a:pt x="907" y="243"/>
                  </a:lnTo>
                  <a:lnTo>
                    <a:pt x="878" y="244"/>
                  </a:lnTo>
                  <a:lnTo>
                    <a:pt x="847" y="247"/>
                  </a:lnTo>
                  <a:lnTo>
                    <a:pt x="815" y="251"/>
                  </a:lnTo>
                  <a:lnTo>
                    <a:pt x="781" y="256"/>
                  </a:lnTo>
                  <a:lnTo>
                    <a:pt x="747" y="264"/>
                  </a:lnTo>
                  <a:lnTo>
                    <a:pt x="711" y="273"/>
                  </a:lnTo>
                  <a:lnTo>
                    <a:pt x="674" y="285"/>
                  </a:lnTo>
                  <a:lnTo>
                    <a:pt x="637" y="298"/>
                  </a:lnTo>
                  <a:lnTo>
                    <a:pt x="600" y="315"/>
                  </a:lnTo>
                  <a:lnTo>
                    <a:pt x="564" y="335"/>
                  </a:lnTo>
                  <a:lnTo>
                    <a:pt x="527" y="358"/>
                  </a:lnTo>
                  <a:lnTo>
                    <a:pt x="493" y="384"/>
                  </a:lnTo>
                  <a:lnTo>
                    <a:pt x="458" y="415"/>
                  </a:lnTo>
                  <a:lnTo>
                    <a:pt x="427" y="448"/>
                  </a:lnTo>
                  <a:lnTo>
                    <a:pt x="395" y="486"/>
                  </a:lnTo>
                  <a:lnTo>
                    <a:pt x="366" y="527"/>
                  </a:lnTo>
                  <a:lnTo>
                    <a:pt x="341" y="573"/>
                  </a:lnTo>
                  <a:lnTo>
                    <a:pt x="317" y="625"/>
                  </a:lnTo>
                  <a:lnTo>
                    <a:pt x="296" y="680"/>
                  </a:lnTo>
                  <a:lnTo>
                    <a:pt x="279" y="741"/>
                  </a:lnTo>
                  <a:lnTo>
                    <a:pt x="264" y="807"/>
                  </a:lnTo>
                  <a:lnTo>
                    <a:pt x="255" y="880"/>
                  </a:lnTo>
                  <a:lnTo>
                    <a:pt x="248" y="956"/>
                  </a:lnTo>
                  <a:lnTo>
                    <a:pt x="248" y="959"/>
                  </a:lnTo>
                  <a:lnTo>
                    <a:pt x="248" y="962"/>
                  </a:lnTo>
                  <a:lnTo>
                    <a:pt x="247" y="964"/>
                  </a:lnTo>
                  <a:lnTo>
                    <a:pt x="247" y="970"/>
                  </a:lnTo>
                  <a:lnTo>
                    <a:pt x="246" y="983"/>
                  </a:lnTo>
                  <a:lnTo>
                    <a:pt x="244" y="1004"/>
                  </a:lnTo>
                  <a:lnTo>
                    <a:pt x="243" y="1033"/>
                  </a:lnTo>
                  <a:lnTo>
                    <a:pt x="242" y="1069"/>
                  </a:lnTo>
                  <a:lnTo>
                    <a:pt x="242" y="1108"/>
                  </a:lnTo>
                  <a:lnTo>
                    <a:pt x="242" y="1155"/>
                  </a:lnTo>
                  <a:lnTo>
                    <a:pt x="243" y="1205"/>
                  </a:lnTo>
                  <a:lnTo>
                    <a:pt x="247" y="1259"/>
                  </a:lnTo>
                  <a:lnTo>
                    <a:pt x="252" y="1316"/>
                  </a:lnTo>
                  <a:lnTo>
                    <a:pt x="259" y="1375"/>
                  </a:lnTo>
                  <a:lnTo>
                    <a:pt x="268" y="1436"/>
                  </a:lnTo>
                  <a:lnTo>
                    <a:pt x="281" y="1498"/>
                  </a:lnTo>
                  <a:lnTo>
                    <a:pt x="297" y="1560"/>
                  </a:lnTo>
                  <a:lnTo>
                    <a:pt x="316" y="1623"/>
                  </a:lnTo>
                  <a:lnTo>
                    <a:pt x="338" y="1683"/>
                  </a:lnTo>
                  <a:lnTo>
                    <a:pt x="365" y="1743"/>
                  </a:lnTo>
                  <a:lnTo>
                    <a:pt x="395" y="1800"/>
                  </a:lnTo>
                  <a:lnTo>
                    <a:pt x="431" y="1854"/>
                  </a:lnTo>
                  <a:lnTo>
                    <a:pt x="470" y="1904"/>
                  </a:lnTo>
                  <a:lnTo>
                    <a:pt x="515" y="1949"/>
                  </a:lnTo>
                  <a:lnTo>
                    <a:pt x="563" y="1987"/>
                  </a:lnTo>
                  <a:lnTo>
                    <a:pt x="614" y="2020"/>
                  </a:lnTo>
                  <a:lnTo>
                    <a:pt x="670" y="2047"/>
                  </a:lnTo>
                  <a:lnTo>
                    <a:pt x="729" y="2068"/>
                  </a:lnTo>
                  <a:lnTo>
                    <a:pt x="793" y="2084"/>
                  </a:lnTo>
                  <a:lnTo>
                    <a:pt x="860" y="2093"/>
                  </a:lnTo>
                  <a:lnTo>
                    <a:pt x="933" y="2096"/>
                  </a:lnTo>
                  <a:lnTo>
                    <a:pt x="942" y="2096"/>
                  </a:lnTo>
                  <a:lnTo>
                    <a:pt x="1014" y="2093"/>
                  </a:lnTo>
                  <a:lnTo>
                    <a:pt x="1082" y="2084"/>
                  </a:lnTo>
                  <a:lnTo>
                    <a:pt x="1146" y="2068"/>
                  </a:lnTo>
                  <a:lnTo>
                    <a:pt x="1205" y="2047"/>
                  </a:lnTo>
                  <a:lnTo>
                    <a:pt x="1261" y="2020"/>
                  </a:lnTo>
                  <a:lnTo>
                    <a:pt x="1312" y="1987"/>
                  </a:lnTo>
                  <a:lnTo>
                    <a:pt x="1361" y="1949"/>
                  </a:lnTo>
                  <a:lnTo>
                    <a:pt x="1405" y="1904"/>
                  </a:lnTo>
                  <a:lnTo>
                    <a:pt x="1446" y="1854"/>
                  </a:lnTo>
                  <a:lnTo>
                    <a:pt x="1480" y="1800"/>
                  </a:lnTo>
                  <a:lnTo>
                    <a:pt x="1512" y="1743"/>
                  </a:lnTo>
                  <a:lnTo>
                    <a:pt x="1539" y="1683"/>
                  </a:lnTo>
                  <a:lnTo>
                    <a:pt x="1561" y="1623"/>
                  </a:lnTo>
                  <a:lnTo>
                    <a:pt x="1580" y="1560"/>
                  </a:lnTo>
                  <a:lnTo>
                    <a:pt x="1595" y="1498"/>
                  </a:lnTo>
                  <a:lnTo>
                    <a:pt x="1607" y="1436"/>
                  </a:lnTo>
                  <a:lnTo>
                    <a:pt x="1617" y="1375"/>
                  </a:lnTo>
                  <a:lnTo>
                    <a:pt x="1625" y="1316"/>
                  </a:lnTo>
                  <a:lnTo>
                    <a:pt x="1628" y="1259"/>
                  </a:lnTo>
                  <a:lnTo>
                    <a:pt x="1632" y="1205"/>
                  </a:lnTo>
                  <a:lnTo>
                    <a:pt x="1634" y="1155"/>
                  </a:lnTo>
                  <a:lnTo>
                    <a:pt x="1634" y="1110"/>
                  </a:lnTo>
                  <a:lnTo>
                    <a:pt x="1634" y="1069"/>
                  </a:lnTo>
                  <a:lnTo>
                    <a:pt x="1632" y="1033"/>
                  </a:lnTo>
                  <a:lnTo>
                    <a:pt x="1631" y="1005"/>
                  </a:lnTo>
                  <a:lnTo>
                    <a:pt x="1630" y="983"/>
                  </a:lnTo>
                  <a:lnTo>
                    <a:pt x="1628" y="970"/>
                  </a:lnTo>
                  <a:lnTo>
                    <a:pt x="1627" y="964"/>
                  </a:lnTo>
                  <a:lnTo>
                    <a:pt x="1627" y="962"/>
                  </a:lnTo>
                  <a:lnTo>
                    <a:pt x="1627" y="959"/>
                  </a:lnTo>
                  <a:lnTo>
                    <a:pt x="1627" y="956"/>
                  </a:lnTo>
                  <a:lnTo>
                    <a:pt x="1621" y="880"/>
                  </a:lnTo>
                  <a:lnTo>
                    <a:pt x="1611" y="810"/>
                  </a:lnTo>
                  <a:lnTo>
                    <a:pt x="1597" y="744"/>
                  </a:lnTo>
                  <a:lnTo>
                    <a:pt x="1580" y="683"/>
                  </a:lnTo>
                  <a:lnTo>
                    <a:pt x="1560" y="627"/>
                  </a:lnTo>
                  <a:lnTo>
                    <a:pt x="1536" y="577"/>
                  </a:lnTo>
                  <a:lnTo>
                    <a:pt x="1509" y="531"/>
                  </a:lnTo>
                  <a:lnTo>
                    <a:pt x="1480" y="489"/>
                  </a:lnTo>
                  <a:lnTo>
                    <a:pt x="1450" y="450"/>
                  </a:lnTo>
                  <a:lnTo>
                    <a:pt x="1417" y="417"/>
                  </a:lnTo>
                  <a:lnTo>
                    <a:pt x="1383" y="387"/>
                  </a:lnTo>
                  <a:lnTo>
                    <a:pt x="1347" y="360"/>
                  </a:lnTo>
                  <a:lnTo>
                    <a:pt x="1310" y="338"/>
                  </a:lnTo>
                  <a:lnTo>
                    <a:pt x="1273" y="317"/>
                  </a:lnTo>
                  <a:lnTo>
                    <a:pt x="1234" y="300"/>
                  </a:lnTo>
                  <a:lnTo>
                    <a:pt x="1196" y="285"/>
                  </a:lnTo>
                  <a:lnTo>
                    <a:pt x="1158" y="273"/>
                  </a:lnTo>
                  <a:lnTo>
                    <a:pt x="1119" y="264"/>
                  </a:lnTo>
                  <a:lnTo>
                    <a:pt x="1082" y="256"/>
                  </a:lnTo>
                  <a:lnTo>
                    <a:pt x="1045" y="251"/>
                  </a:lnTo>
                  <a:lnTo>
                    <a:pt x="1010" y="247"/>
                  </a:lnTo>
                  <a:lnTo>
                    <a:pt x="975" y="244"/>
                  </a:lnTo>
                  <a:lnTo>
                    <a:pt x="942" y="243"/>
                  </a:lnTo>
                  <a:lnTo>
                    <a:pt x="932" y="243"/>
                  </a:lnTo>
                  <a:close/>
                  <a:moveTo>
                    <a:pt x="933" y="0"/>
                  </a:moveTo>
                  <a:lnTo>
                    <a:pt x="949" y="0"/>
                  </a:lnTo>
                  <a:lnTo>
                    <a:pt x="1037" y="5"/>
                  </a:lnTo>
                  <a:lnTo>
                    <a:pt x="1123" y="15"/>
                  </a:lnTo>
                  <a:lnTo>
                    <a:pt x="1207" y="34"/>
                  </a:lnTo>
                  <a:lnTo>
                    <a:pt x="1285" y="59"/>
                  </a:lnTo>
                  <a:lnTo>
                    <a:pt x="1360" y="89"/>
                  </a:lnTo>
                  <a:lnTo>
                    <a:pt x="1433" y="126"/>
                  </a:lnTo>
                  <a:lnTo>
                    <a:pt x="1466" y="146"/>
                  </a:lnTo>
                  <a:lnTo>
                    <a:pt x="1499" y="169"/>
                  </a:lnTo>
                  <a:lnTo>
                    <a:pt x="1533" y="195"/>
                  </a:lnTo>
                  <a:lnTo>
                    <a:pt x="1568" y="224"/>
                  </a:lnTo>
                  <a:lnTo>
                    <a:pt x="1602" y="256"/>
                  </a:lnTo>
                  <a:lnTo>
                    <a:pt x="1634" y="290"/>
                  </a:lnTo>
                  <a:lnTo>
                    <a:pt x="1667" y="330"/>
                  </a:lnTo>
                  <a:lnTo>
                    <a:pt x="1697" y="372"/>
                  </a:lnTo>
                  <a:lnTo>
                    <a:pt x="1726" y="417"/>
                  </a:lnTo>
                  <a:lnTo>
                    <a:pt x="1754" y="467"/>
                  </a:lnTo>
                  <a:lnTo>
                    <a:pt x="1779" y="522"/>
                  </a:lnTo>
                  <a:lnTo>
                    <a:pt x="1802" y="580"/>
                  </a:lnTo>
                  <a:lnTo>
                    <a:pt x="1822" y="643"/>
                  </a:lnTo>
                  <a:lnTo>
                    <a:pt x="1839" y="711"/>
                  </a:lnTo>
                  <a:lnTo>
                    <a:pt x="1852" y="783"/>
                  </a:lnTo>
                  <a:lnTo>
                    <a:pt x="1863" y="860"/>
                  </a:lnTo>
                  <a:lnTo>
                    <a:pt x="1869" y="942"/>
                  </a:lnTo>
                  <a:lnTo>
                    <a:pt x="1870" y="955"/>
                  </a:lnTo>
                  <a:lnTo>
                    <a:pt x="1872" y="978"/>
                  </a:lnTo>
                  <a:lnTo>
                    <a:pt x="1873" y="1008"/>
                  </a:lnTo>
                  <a:lnTo>
                    <a:pt x="1874" y="1045"/>
                  </a:lnTo>
                  <a:lnTo>
                    <a:pt x="1876" y="1089"/>
                  </a:lnTo>
                  <a:lnTo>
                    <a:pt x="1876" y="1139"/>
                  </a:lnTo>
                  <a:lnTo>
                    <a:pt x="1874" y="1193"/>
                  </a:lnTo>
                  <a:lnTo>
                    <a:pt x="1872" y="1252"/>
                  </a:lnTo>
                  <a:lnTo>
                    <a:pt x="1866" y="1315"/>
                  </a:lnTo>
                  <a:lnTo>
                    <a:pt x="1860" y="1381"/>
                  </a:lnTo>
                  <a:lnTo>
                    <a:pt x="1849" y="1449"/>
                  </a:lnTo>
                  <a:lnTo>
                    <a:pt x="1837" y="1519"/>
                  </a:lnTo>
                  <a:lnTo>
                    <a:pt x="1820" y="1591"/>
                  </a:lnTo>
                  <a:lnTo>
                    <a:pt x="1800" y="1662"/>
                  </a:lnTo>
                  <a:lnTo>
                    <a:pt x="1777" y="1734"/>
                  </a:lnTo>
                  <a:lnTo>
                    <a:pt x="1749" y="1805"/>
                  </a:lnTo>
                  <a:lnTo>
                    <a:pt x="1716" y="1874"/>
                  </a:lnTo>
                  <a:lnTo>
                    <a:pt x="1679" y="1940"/>
                  </a:lnTo>
                  <a:lnTo>
                    <a:pt x="1635" y="2004"/>
                  </a:lnTo>
                  <a:lnTo>
                    <a:pt x="1586" y="2065"/>
                  </a:lnTo>
                  <a:lnTo>
                    <a:pt x="1532" y="2121"/>
                  </a:lnTo>
                  <a:lnTo>
                    <a:pt x="1472" y="2171"/>
                  </a:lnTo>
                  <a:lnTo>
                    <a:pt x="1410" y="2213"/>
                  </a:lnTo>
                  <a:lnTo>
                    <a:pt x="1344" y="2250"/>
                  </a:lnTo>
                  <a:lnTo>
                    <a:pt x="1273" y="2281"/>
                  </a:lnTo>
                  <a:lnTo>
                    <a:pt x="1199" y="2306"/>
                  </a:lnTo>
                  <a:lnTo>
                    <a:pt x="1119" y="2323"/>
                  </a:lnTo>
                  <a:lnTo>
                    <a:pt x="1037" y="2335"/>
                  </a:lnTo>
                  <a:lnTo>
                    <a:pt x="952" y="2339"/>
                  </a:lnTo>
                  <a:lnTo>
                    <a:pt x="922" y="2339"/>
                  </a:lnTo>
                  <a:lnTo>
                    <a:pt x="837" y="2335"/>
                  </a:lnTo>
                  <a:lnTo>
                    <a:pt x="755" y="2323"/>
                  </a:lnTo>
                  <a:lnTo>
                    <a:pt x="677" y="2306"/>
                  </a:lnTo>
                  <a:lnTo>
                    <a:pt x="602" y="2281"/>
                  </a:lnTo>
                  <a:lnTo>
                    <a:pt x="531" y="2250"/>
                  </a:lnTo>
                  <a:lnTo>
                    <a:pt x="465" y="2213"/>
                  </a:lnTo>
                  <a:lnTo>
                    <a:pt x="403" y="2171"/>
                  </a:lnTo>
                  <a:lnTo>
                    <a:pt x="343" y="2121"/>
                  </a:lnTo>
                  <a:lnTo>
                    <a:pt x="289" y="2065"/>
                  </a:lnTo>
                  <a:lnTo>
                    <a:pt x="240" y="2004"/>
                  </a:lnTo>
                  <a:lnTo>
                    <a:pt x="198" y="1940"/>
                  </a:lnTo>
                  <a:lnTo>
                    <a:pt x="160" y="1874"/>
                  </a:lnTo>
                  <a:lnTo>
                    <a:pt x="127" y="1805"/>
                  </a:lnTo>
                  <a:lnTo>
                    <a:pt x="99" y="1734"/>
                  </a:lnTo>
                  <a:lnTo>
                    <a:pt x="75" y="1662"/>
                  </a:lnTo>
                  <a:lnTo>
                    <a:pt x="55" y="1591"/>
                  </a:lnTo>
                  <a:lnTo>
                    <a:pt x="39" y="1519"/>
                  </a:lnTo>
                  <a:lnTo>
                    <a:pt x="26" y="1449"/>
                  </a:lnTo>
                  <a:lnTo>
                    <a:pt x="17" y="1381"/>
                  </a:lnTo>
                  <a:lnTo>
                    <a:pt x="9" y="1315"/>
                  </a:lnTo>
                  <a:lnTo>
                    <a:pt x="5" y="1252"/>
                  </a:lnTo>
                  <a:lnTo>
                    <a:pt x="1" y="1193"/>
                  </a:lnTo>
                  <a:lnTo>
                    <a:pt x="0" y="1139"/>
                  </a:lnTo>
                  <a:lnTo>
                    <a:pt x="0" y="1089"/>
                  </a:lnTo>
                  <a:lnTo>
                    <a:pt x="1" y="1045"/>
                  </a:lnTo>
                  <a:lnTo>
                    <a:pt x="2" y="1008"/>
                  </a:lnTo>
                  <a:lnTo>
                    <a:pt x="5" y="978"/>
                  </a:lnTo>
                  <a:lnTo>
                    <a:pt x="6" y="955"/>
                  </a:lnTo>
                  <a:lnTo>
                    <a:pt x="8" y="942"/>
                  </a:lnTo>
                  <a:lnTo>
                    <a:pt x="13" y="859"/>
                  </a:lnTo>
                  <a:lnTo>
                    <a:pt x="23" y="782"/>
                  </a:lnTo>
                  <a:lnTo>
                    <a:pt x="37" y="709"/>
                  </a:lnTo>
                  <a:lnTo>
                    <a:pt x="54" y="642"/>
                  </a:lnTo>
                  <a:lnTo>
                    <a:pt x="75" y="578"/>
                  </a:lnTo>
                  <a:lnTo>
                    <a:pt x="97" y="519"/>
                  </a:lnTo>
                  <a:lnTo>
                    <a:pt x="124" y="465"/>
                  </a:lnTo>
                  <a:lnTo>
                    <a:pt x="152" y="415"/>
                  </a:lnTo>
                  <a:lnTo>
                    <a:pt x="181" y="368"/>
                  </a:lnTo>
                  <a:lnTo>
                    <a:pt x="212" y="326"/>
                  </a:lnTo>
                  <a:lnTo>
                    <a:pt x="244" y="288"/>
                  </a:lnTo>
                  <a:lnTo>
                    <a:pt x="277" y="252"/>
                  </a:lnTo>
                  <a:lnTo>
                    <a:pt x="312" y="220"/>
                  </a:lnTo>
                  <a:lnTo>
                    <a:pt x="346" y="191"/>
                  </a:lnTo>
                  <a:lnTo>
                    <a:pt x="380" y="166"/>
                  </a:lnTo>
                  <a:lnTo>
                    <a:pt x="415" y="142"/>
                  </a:lnTo>
                  <a:lnTo>
                    <a:pt x="449" y="123"/>
                  </a:lnTo>
                  <a:lnTo>
                    <a:pt x="519" y="87"/>
                  </a:lnTo>
                  <a:lnTo>
                    <a:pt x="589" y="58"/>
                  </a:lnTo>
                  <a:lnTo>
                    <a:pt x="658" y="37"/>
                  </a:lnTo>
                  <a:lnTo>
                    <a:pt x="724" y="21"/>
                  </a:lnTo>
                  <a:lnTo>
                    <a:pt x="785" y="10"/>
                  </a:lnTo>
                  <a:lnTo>
                    <a:pt x="842" y="4"/>
                  </a:lnTo>
                  <a:lnTo>
                    <a:pt x="891" y="0"/>
                  </a:lnTo>
                  <a:lnTo>
                    <a:pt x="933" y="0"/>
                  </a:lnTo>
                  <a:close/>
                </a:path>
              </a:pathLst>
            </a:custGeom>
            <a:grpFill/>
            <a:ln w="0">
              <a:noFill/>
              <a:prstDash val="solid"/>
              <a:round/>
              <a:headEnd/>
              <a:tailEnd/>
            </a:ln>
          </p:spPr>
          <p:txBody>
            <a:bodyPr vert="horz" wrap="square" lIns="76200" tIns="38100" rIns="76200" bIns="38100" numCol="1" anchor="t" anchorCtr="0" compatLnSpc="1">
              <a:prstTxWarp prst="textNoShape">
                <a:avLst/>
              </a:prstTxWarp>
            </a:bodyPr>
            <a:lstStyle/>
            <a:p>
              <a:pPr defTabSz="761970"/>
              <a:endParaRPr lang="en-IN" sz="1500" dirty="0">
                <a:solidFill>
                  <a:prstClr val="black"/>
                </a:solidFill>
                <a:latin typeface="Montserrat"/>
              </a:endParaRPr>
            </a:p>
          </p:txBody>
        </p:sp>
        <p:sp>
          <p:nvSpPr>
            <p:cNvPr id="58" name="Freeform 18"/>
            <p:cNvSpPr>
              <a:spLocks/>
            </p:cNvSpPr>
            <p:nvPr/>
          </p:nvSpPr>
          <p:spPr bwMode="auto">
            <a:xfrm>
              <a:off x="7542213" y="3403601"/>
              <a:ext cx="2932113" cy="1595438"/>
            </a:xfrm>
            <a:custGeom>
              <a:avLst/>
              <a:gdLst>
                <a:gd name="T0" fmla="*/ 1334 w 3696"/>
                <a:gd name="T1" fmla="*/ 51 h 2010"/>
                <a:gd name="T2" fmla="*/ 1341 w 3696"/>
                <a:gd name="T3" fmla="*/ 180 h 2010"/>
                <a:gd name="T4" fmla="*/ 1272 w 3696"/>
                <a:gd name="T5" fmla="*/ 242 h 2010"/>
                <a:gd name="T6" fmla="*/ 1121 w 3696"/>
                <a:gd name="T7" fmla="*/ 333 h 2010"/>
                <a:gd name="T8" fmla="*/ 872 w 3696"/>
                <a:gd name="T9" fmla="*/ 457 h 2010"/>
                <a:gd name="T10" fmla="*/ 553 w 3696"/>
                <a:gd name="T11" fmla="*/ 576 h 2010"/>
                <a:gd name="T12" fmla="*/ 344 w 3696"/>
                <a:gd name="T13" fmla="*/ 692 h 2010"/>
                <a:gd name="T14" fmla="*/ 265 w 3696"/>
                <a:gd name="T15" fmla="*/ 880 h 2010"/>
                <a:gd name="T16" fmla="*/ 244 w 3696"/>
                <a:gd name="T17" fmla="*/ 1100 h 2010"/>
                <a:gd name="T18" fmla="*/ 246 w 3696"/>
                <a:gd name="T19" fmla="*/ 1263 h 2010"/>
                <a:gd name="T20" fmla="*/ 322 w 3696"/>
                <a:gd name="T21" fmla="*/ 1431 h 2010"/>
                <a:gd name="T22" fmla="*/ 591 w 3696"/>
                <a:gd name="T23" fmla="*/ 1549 h 2010"/>
                <a:gd name="T24" fmla="*/ 1017 w 3696"/>
                <a:gd name="T25" fmla="*/ 1677 h 2010"/>
                <a:gd name="T26" fmla="*/ 1584 w 3696"/>
                <a:gd name="T27" fmla="*/ 1760 h 2010"/>
                <a:gd name="T28" fmla="*/ 2237 w 3696"/>
                <a:gd name="T29" fmla="*/ 1750 h 2010"/>
                <a:gd name="T30" fmla="*/ 2778 w 3696"/>
                <a:gd name="T31" fmla="*/ 1653 h 2010"/>
                <a:gd name="T32" fmla="*/ 3173 w 3696"/>
                <a:gd name="T33" fmla="*/ 1524 h 2010"/>
                <a:gd name="T34" fmla="*/ 3407 w 3696"/>
                <a:gd name="T35" fmla="*/ 1415 h 2010"/>
                <a:gd name="T36" fmla="*/ 3452 w 3696"/>
                <a:gd name="T37" fmla="*/ 1214 h 2010"/>
                <a:gd name="T38" fmla="*/ 3448 w 3696"/>
                <a:gd name="T39" fmla="*/ 1011 h 2010"/>
                <a:gd name="T40" fmla="*/ 3409 w 3696"/>
                <a:gd name="T41" fmla="*/ 800 h 2010"/>
                <a:gd name="T42" fmla="*/ 3292 w 3696"/>
                <a:gd name="T43" fmla="*/ 637 h 2010"/>
                <a:gd name="T44" fmla="*/ 3008 w 3696"/>
                <a:gd name="T45" fmla="*/ 533 h 2010"/>
                <a:gd name="T46" fmla="*/ 2713 w 3696"/>
                <a:gd name="T47" fmla="*/ 407 h 2010"/>
                <a:gd name="T48" fmla="*/ 2500 w 3696"/>
                <a:gd name="T49" fmla="*/ 291 h 2010"/>
                <a:gd name="T50" fmla="*/ 2397 w 3696"/>
                <a:gd name="T51" fmla="*/ 225 h 2010"/>
                <a:gd name="T52" fmla="*/ 2340 w 3696"/>
                <a:gd name="T53" fmla="*/ 129 h 2010"/>
                <a:gd name="T54" fmla="*/ 2403 w 3696"/>
                <a:gd name="T55" fmla="*/ 16 h 2010"/>
                <a:gd name="T56" fmla="*/ 2531 w 3696"/>
                <a:gd name="T57" fmla="*/ 22 h 2010"/>
                <a:gd name="T58" fmla="*/ 2606 w 3696"/>
                <a:gd name="T59" fmla="*/ 70 h 2010"/>
                <a:gd name="T60" fmla="*/ 2801 w 3696"/>
                <a:gd name="T61" fmla="*/ 180 h 2010"/>
                <a:gd name="T62" fmla="*/ 3082 w 3696"/>
                <a:gd name="T63" fmla="*/ 301 h 2010"/>
                <a:gd name="T64" fmla="*/ 3287 w 3696"/>
                <a:gd name="T65" fmla="*/ 365 h 2010"/>
                <a:gd name="T66" fmla="*/ 3515 w 3696"/>
                <a:gd name="T67" fmla="*/ 510 h 2010"/>
                <a:gd name="T68" fmla="*/ 3635 w 3696"/>
                <a:gd name="T69" fmla="*/ 712 h 2010"/>
                <a:gd name="T70" fmla="*/ 3684 w 3696"/>
                <a:gd name="T71" fmla="*/ 922 h 2010"/>
                <a:gd name="T72" fmla="*/ 3694 w 3696"/>
                <a:gd name="T73" fmla="*/ 1093 h 2010"/>
                <a:gd name="T74" fmla="*/ 3696 w 3696"/>
                <a:gd name="T75" fmla="*/ 1160 h 2010"/>
                <a:gd name="T76" fmla="*/ 3685 w 3696"/>
                <a:gd name="T77" fmla="*/ 1361 h 2010"/>
                <a:gd name="T78" fmla="*/ 3640 w 3696"/>
                <a:gd name="T79" fmla="*/ 1546 h 2010"/>
                <a:gd name="T80" fmla="*/ 3569 w 3696"/>
                <a:gd name="T81" fmla="*/ 1603 h 2010"/>
                <a:gd name="T82" fmla="*/ 3396 w 3696"/>
                <a:gd name="T83" fmla="*/ 1693 h 2010"/>
                <a:gd name="T84" fmla="*/ 3086 w 3696"/>
                <a:gd name="T85" fmla="*/ 1815 h 2010"/>
                <a:gd name="T86" fmla="*/ 2651 w 3696"/>
                <a:gd name="T87" fmla="*/ 1931 h 2010"/>
                <a:gd name="T88" fmla="*/ 2100 w 3696"/>
                <a:gd name="T89" fmla="*/ 2003 h 2010"/>
                <a:gd name="T90" fmla="*/ 1464 w 3696"/>
                <a:gd name="T91" fmla="*/ 1993 h 2010"/>
                <a:gd name="T92" fmla="*/ 919 w 3696"/>
                <a:gd name="T93" fmla="*/ 1903 h 2010"/>
                <a:gd name="T94" fmla="*/ 503 w 3696"/>
                <a:gd name="T95" fmla="*/ 1776 h 2010"/>
                <a:gd name="T96" fmla="*/ 226 w 3696"/>
                <a:gd name="T97" fmla="*/ 1656 h 2010"/>
                <a:gd name="T98" fmla="*/ 99 w 3696"/>
                <a:gd name="T99" fmla="*/ 1585 h 2010"/>
                <a:gd name="T100" fmla="*/ 35 w 3696"/>
                <a:gd name="T101" fmla="*/ 1488 h 2010"/>
                <a:gd name="T102" fmla="*/ 4 w 3696"/>
                <a:gd name="T103" fmla="*/ 1271 h 2010"/>
                <a:gd name="T104" fmla="*/ 0 w 3696"/>
                <a:gd name="T105" fmla="*/ 1117 h 2010"/>
                <a:gd name="T106" fmla="*/ 6 w 3696"/>
                <a:gd name="T107" fmla="*/ 998 h 2010"/>
                <a:gd name="T108" fmla="*/ 35 w 3696"/>
                <a:gd name="T109" fmla="*/ 798 h 2010"/>
                <a:gd name="T110" fmla="*/ 122 w 3696"/>
                <a:gd name="T111" fmla="*/ 587 h 2010"/>
                <a:gd name="T112" fmla="*/ 303 w 3696"/>
                <a:gd name="T113" fmla="*/ 412 h 2010"/>
                <a:gd name="T114" fmla="*/ 485 w 3696"/>
                <a:gd name="T115" fmla="*/ 344 h 2010"/>
                <a:gd name="T116" fmla="*/ 792 w 3696"/>
                <a:gd name="T117" fmla="*/ 229 h 2010"/>
                <a:gd name="T118" fmla="*/ 1025 w 3696"/>
                <a:gd name="T119" fmla="*/ 108 h 2010"/>
                <a:gd name="T120" fmla="*/ 1152 w 3696"/>
                <a:gd name="T121" fmla="*/ 30 h 2010"/>
                <a:gd name="T122" fmla="*/ 1242 w 3696"/>
                <a:gd name="T123" fmla="*/ 0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96" h="2010">
                  <a:moveTo>
                    <a:pt x="1242" y="0"/>
                  </a:moveTo>
                  <a:lnTo>
                    <a:pt x="1268" y="4"/>
                  </a:lnTo>
                  <a:lnTo>
                    <a:pt x="1293" y="14"/>
                  </a:lnTo>
                  <a:lnTo>
                    <a:pt x="1314" y="30"/>
                  </a:lnTo>
                  <a:lnTo>
                    <a:pt x="1334" y="51"/>
                  </a:lnTo>
                  <a:lnTo>
                    <a:pt x="1348" y="75"/>
                  </a:lnTo>
                  <a:lnTo>
                    <a:pt x="1354" y="102"/>
                  </a:lnTo>
                  <a:lnTo>
                    <a:pt x="1355" y="128"/>
                  </a:lnTo>
                  <a:lnTo>
                    <a:pt x="1352" y="155"/>
                  </a:lnTo>
                  <a:lnTo>
                    <a:pt x="1341" y="180"/>
                  </a:lnTo>
                  <a:lnTo>
                    <a:pt x="1325" y="202"/>
                  </a:lnTo>
                  <a:lnTo>
                    <a:pt x="1304" y="221"/>
                  </a:lnTo>
                  <a:lnTo>
                    <a:pt x="1299" y="223"/>
                  </a:lnTo>
                  <a:lnTo>
                    <a:pt x="1288" y="231"/>
                  </a:lnTo>
                  <a:lnTo>
                    <a:pt x="1272" y="242"/>
                  </a:lnTo>
                  <a:lnTo>
                    <a:pt x="1251" y="255"/>
                  </a:lnTo>
                  <a:lnTo>
                    <a:pt x="1226" y="271"/>
                  </a:lnTo>
                  <a:lnTo>
                    <a:pt x="1195" y="289"/>
                  </a:lnTo>
                  <a:lnTo>
                    <a:pt x="1160" y="311"/>
                  </a:lnTo>
                  <a:lnTo>
                    <a:pt x="1121" y="333"/>
                  </a:lnTo>
                  <a:lnTo>
                    <a:pt x="1078" y="357"/>
                  </a:lnTo>
                  <a:lnTo>
                    <a:pt x="1032" y="381"/>
                  </a:lnTo>
                  <a:lnTo>
                    <a:pt x="981" y="406"/>
                  </a:lnTo>
                  <a:lnTo>
                    <a:pt x="928" y="432"/>
                  </a:lnTo>
                  <a:lnTo>
                    <a:pt x="872" y="457"/>
                  </a:lnTo>
                  <a:lnTo>
                    <a:pt x="813" y="484"/>
                  </a:lnTo>
                  <a:lnTo>
                    <a:pt x="751" y="509"/>
                  </a:lnTo>
                  <a:lnTo>
                    <a:pt x="688" y="533"/>
                  </a:lnTo>
                  <a:lnTo>
                    <a:pt x="620" y="555"/>
                  </a:lnTo>
                  <a:lnTo>
                    <a:pt x="553" y="576"/>
                  </a:lnTo>
                  <a:lnTo>
                    <a:pt x="483" y="596"/>
                  </a:lnTo>
                  <a:lnTo>
                    <a:pt x="441" y="613"/>
                  </a:lnTo>
                  <a:lnTo>
                    <a:pt x="404" y="636"/>
                  </a:lnTo>
                  <a:lnTo>
                    <a:pt x="372" y="662"/>
                  </a:lnTo>
                  <a:lnTo>
                    <a:pt x="344" y="692"/>
                  </a:lnTo>
                  <a:lnTo>
                    <a:pt x="322" y="724"/>
                  </a:lnTo>
                  <a:lnTo>
                    <a:pt x="303" y="760"/>
                  </a:lnTo>
                  <a:lnTo>
                    <a:pt x="287" y="798"/>
                  </a:lnTo>
                  <a:lnTo>
                    <a:pt x="274" y="838"/>
                  </a:lnTo>
                  <a:lnTo>
                    <a:pt x="265" y="880"/>
                  </a:lnTo>
                  <a:lnTo>
                    <a:pt x="257" y="922"/>
                  </a:lnTo>
                  <a:lnTo>
                    <a:pt x="251" y="966"/>
                  </a:lnTo>
                  <a:lnTo>
                    <a:pt x="248" y="1011"/>
                  </a:lnTo>
                  <a:lnTo>
                    <a:pt x="245" y="1055"/>
                  </a:lnTo>
                  <a:lnTo>
                    <a:pt x="244" y="1100"/>
                  </a:lnTo>
                  <a:lnTo>
                    <a:pt x="242" y="1110"/>
                  </a:lnTo>
                  <a:lnTo>
                    <a:pt x="242" y="1122"/>
                  </a:lnTo>
                  <a:lnTo>
                    <a:pt x="242" y="1166"/>
                  </a:lnTo>
                  <a:lnTo>
                    <a:pt x="244" y="1213"/>
                  </a:lnTo>
                  <a:lnTo>
                    <a:pt x="246" y="1263"/>
                  </a:lnTo>
                  <a:lnTo>
                    <a:pt x="250" y="1314"/>
                  </a:lnTo>
                  <a:lnTo>
                    <a:pt x="255" y="1360"/>
                  </a:lnTo>
                  <a:lnTo>
                    <a:pt x="261" y="1400"/>
                  </a:lnTo>
                  <a:lnTo>
                    <a:pt x="288" y="1414"/>
                  </a:lnTo>
                  <a:lnTo>
                    <a:pt x="322" y="1431"/>
                  </a:lnTo>
                  <a:lnTo>
                    <a:pt x="363" y="1452"/>
                  </a:lnTo>
                  <a:lnTo>
                    <a:pt x="410" y="1474"/>
                  </a:lnTo>
                  <a:lnTo>
                    <a:pt x="463" y="1499"/>
                  </a:lnTo>
                  <a:lnTo>
                    <a:pt x="524" y="1524"/>
                  </a:lnTo>
                  <a:lnTo>
                    <a:pt x="591" y="1549"/>
                  </a:lnTo>
                  <a:lnTo>
                    <a:pt x="664" y="1575"/>
                  </a:lnTo>
                  <a:lnTo>
                    <a:pt x="743" y="1602"/>
                  </a:lnTo>
                  <a:lnTo>
                    <a:pt x="829" y="1628"/>
                  </a:lnTo>
                  <a:lnTo>
                    <a:pt x="920" y="1653"/>
                  </a:lnTo>
                  <a:lnTo>
                    <a:pt x="1017" y="1677"/>
                  </a:lnTo>
                  <a:lnTo>
                    <a:pt x="1120" y="1698"/>
                  </a:lnTo>
                  <a:lnTo>
                    <a:pt x="1227" y="1718"/>
                  </a:lnTo>
                  <a:lnTo>
                    <a:pt x="1341" y="1735"/>
                  </a:lnTo>
                  <a:lnTo>
                    <a:pt x="1460" y="1750"/>
                  </a:lnTo>
                  <a:lnTo>
                    <a:pt x="1584" y="1760"/>
                  </a:lnTo>
                  <a:lnTo>
                    <a:pt x="1714" y="1767"/>
                  </a:lnTo>
                  <a:lnTo>
                    <a:pt x="1849" y="1768"/>
                  </a:lnTo>
                  <a:lnTo>
                    <a:pt x="1984" y="1767"/>
                  </a:lnTo>
                  <a:lnTo>
                    <a:pt x="2113" y="1760"/>
                  </a:lnTo>
                  <a:lnTo>
                    <a:pt x="2237" y="1750"/>
                  </a:lnTo>
                  <a:lnTo>
                    <a:pt x="2356" y="1735"/>
                  </a:lnTo>
                  <a:lnTo>
                    <a:pt x="2470" y="1718"/>
                  </a:lnTo>
                  <a:lnTo>
                    <a:pt x="2578" y="1698"/>
                  </a:lnTo>
                  <a:lnTo>
                    <a:pt x="2682" y="1677"/>
                  </a:lnTo>
                  <a:lnTo>
                    <a:pt x="2778" y="1653"/>
                  </a:lnTo>
                  <a:lnTo>
                    <a:pt x="2869" y="1628"/>
                  </a:lnTo>
                  <a:lnTo>
                    <a:pt x="2954" y="1603"/>
                  </a:lnTo>
                  <a:lnTo>
                    <a:pt x="3033" y="1577"/>
                  </a:lnTo>
                  <a:lnTo>
                    <a:pt x="3106" y="1550"/>
                  </a:lnTo>
                  <a:lnTo>
                    <a:pt x="3173" y="1524"/>
                  </a:lnTo>
                  <a:lnTo>
                    <a:pt x="3233" y="1499"/>
                  </a:lnTo>
                  <a:lnTo>
                    <a:pt x="3287" y="1475"/>
                  </a:lnTo>
                  <a:lnTo>
                    <a:pt x="3333" y="1452"/>
                  </a:lnTo>
                  <a:lnTo>
                    <a:pt x="3374" y="1433"/>
                  </a:lnTo>
                  <a:lnTo>
                    <a:pt x="3407" y="1415"/>
                  </a:lnTo>
                  <a:lnTo>
                    <a:pt x="3434" y="1400"/>
                  </a:lnTo>
                  <a:lnTo>
                    <a:pt x="3441" y="1360"/>
                  </a:lnTo>
                  <a:lnTo>
                    <a:pt x="3446" y="1314"/>
                  </a:lnTo>
                  <a:lnTo>
                    <a:pt x="3450" y="1265"/>
                  </a:lnTo>
                  <a:lnTo>
                    <a:pt x="3452" y="1214"/>
                  </a:lnTo>
                  <a:lnTo>
                    <a:pt x="3454" y="1166"/>
                  </a:lnTo>
                  <a:lnTo>
                    <a:pt x="3454" y="1122"/>
                  </a:lnTo>
                  <a:lnTo>
                    <a:pt x="3452" y="1100"/>
                  </a:lnTo>
                  <a:lnTo>
                    <a:pt x="3451" y="1056"/>
                  </a:lnTo>
                  <a:lnTo>
                    <a:pt x="3448" y="1011"/>
                  </a:lnTo>
                  <a:lnTo>
                    <a:pt x="3444" y="967"/>
                  </a:lnTo>
                  <a:lnTo>
                    <a:pt x="3439" y="924"/>
                  </a:lnTo>
                  <a:lnTo>
                    <a:pt x="3431" y="880"/>
                  </a:lnTo>
                  <a:lnTo>
                    <a:pt x="3422" y="839"/>
                  </a:lnTo>
                  <a:lnTo>
                    <a:pt x="3409" y="800"/>
                  </a:lnTo>
                  <a:lnTo>
                    <a:pt x="3393" y="761"/>
                  </a:lnTo>
                  <a:lnTo>
                    <a:pt x="3374" y="725"/>
                  </a:lnTo>
                  <a:lnTo>
                    <a:pt x="3351" y="692"/>
                  </a:lnTo>
                  <a:lnTo>
                    <a:pt x="3324" y="663"/>
                  </a:lnTo>
                  <a:lnTo>
                    <a:pt x="3292" y="637"/>
                  </a:lnTo>
                  <a:lnTo>
                    <a:pt x="3255" y="614"/>
                  </a:lnTo>
                  <a:lnTo>
                    <a:pt x="3213" y="596"/>
                  </a:lnTo>
                  <a:lnTo>
                    <a:pt x="3143" y="577"/>
                  </a:lnTo>
                  <a:lnTo>
                    <a:pt x="3074" y="556"/>
                  </a:lnTo>
                  <a:lnTo>
                    <a:pt x="3008" y="533"/>
                  </a:lnTo>
                  <a:lnTo>
                    <a:pt x="2945" y="509"/>
                  </a:lnTo>
                  <a:lnTo>
                    <a:pt x="2883" y="485"/>
                  </a:lnTo>
                  <a:lnTo>
                    <a:pt x="2823" y="459"/>
                  </a:lnTo>
                  <a:lnTo>
                    <a:pt x="2768" y="433"/>
                  </a:lnTo>
                  <a:lnTo>
                    <a:pt x="2713" y="407"/>
                  </a:lnTo>
                  <a:lnTo>
                    <a:pt x="2663" y="382"/>
                  </a:lnTo>
                  <a:lnTo>
                    <a:pt x="2617" y="357"/>
                  </a:lnTo>
                  <a:lnTo>
                    <a:pt x="2575" y="334"/>
                  </a:lnTo>
                  <a:lnTo>
                    <a:pt x="2535" y="312"/>
                  </a:lnTo>
                  <a:lnTo>
                    <a:pt x="2500" y="291"/>
                  </a:lnTo>
                  <a:lnTo>
                    <a:pt x="2470" y="272"/>
                  </a:lnTo>
                  <a:lnTo>
                    <a:pt x="2445" y="256"/>
                  </a:lnTo>
                  <a:lnTo>
                    <a:pt x="2424" y="243"/>
                  </a:lnTo>
                  <a:lnTo>
                    <a:pt x="2408" y="233"/>
                  </a:lnTo>
                  <a:lnTo>
                    <a:pt x="2397" y="225"/>
                  </a:lnTo>
                  <a:lnTo>
                    <a:pt x="2392" y="221"/>
                  </a:lnTo>
                  <a:lnTo>
                    <a:pt x="2371" y="202"/>
                  </a:lnTo>
                  <a:lnTo>
                    <a:pt x="2355" y="181"/>
                  </a:lnTo>
                  <a:lnTo>
                    <a:pt x="2344" y="156"/>
                  </a:lnTo>
                  <a:lnTo>
                    <a:pt x="2340" y="129"/>
                  </a:lnTo>
                  <a:lnTo>
                    <a:pt x="2342" y="103"/>
                  </a:lnTo>
                  <a:lnTo>
                    <a:pt x="2348" y="77"/>
                  </a:lnTo>
                  <a:lnTo>
                    <a:pt x="2362" y="53"/>
                  </a:lnTo>
                  <a:lnTo>
                    <a:pt x="2380" y="32"/>
                  </a:lnTo>
                  <a:lnTo>
                    <a:pt x="2403" y="16"/>
                  </a:lnTo>
                  <a:lnTo>
                    <a:pt x="2428" y="5"/>
                  </a:lnTo>
                  <a:lnTo>
                    <a:pt x="2454" y="1"/>
                  </a:lnTo>
                  <a:lnTo>
                    <a:pt x="2481" y="3"/>
                  </a:lnTo>
                  <a:lnTo>
                    <a:pt x="2507" y="9"/>
                  </a:lnTo>
                  <a:lnTo>
                    <a:pt x="2531" y="22"/>
                  </a:lnTo>
                  <a:lnTo>
                    <a:pt x="2535" y="25"/>
                  </a:lnTo>
                  <a:lnTo>
                    <a:pt x="2544" y="32"/>
                  </a:lnTo>
                  <a:lnTo>
                    <a:pt x="2560" y="41"/>
                  </a:lnTo>
                  <a:lnTo>
                    <a:pt x="2580" y="54"/>
                  </a:lnTo>
                  <a:lnTo>
                    <a:pt x="2606" y="70"/>
                  </a:lnTo>
                  <a:lnTo>
                    <a:pt x="2637" y="88"/>
                  </a:lnTo>
                  <a:lnTo>
                    <a:pt x="2671" y="110"/>
                  </a:lnTo>
                  <a:lnTo>
                    <a:pt x="2711" y="131"/>
                  </a:lnTo>
                  <a:lnTo>
                    <a:pt x="2753" y="155"/>
                  </a:lnTo>
                  <a:lnTo>
                    <a:pt x="2801" y="180"/>
                  </a:lnTo>
                  <a:lnTo>
                    <a:pt x="2851" y="203"/>
                  </a:lnTo>
                  <a:lnTo>
                    <a:pt x="2905" y="229"/>
                  </a:lnTo>
                  <a:lnTo>
                    <a:pt x="2961" y="254"/>
                  </a:lnTo>
                  <a:lnTo>
                    <a:pt x="3020" y="279"/>
                  </a:lnTo>
                  <a:lnTo>
                    <a:pt x="3082" y="301"/>
                  </a:lnTo>
                  <a:lnTo>
                    <a:pt x="3146" y="324"/>
                  </a:lnTo>
                  <a:lnTo>
                    <a:pt x="3210" y="344"/>
                  </a:lnTo>
                  <a:lnTo>
                    <a:pt x="3278" y="362"/>
                  </a:lnTo>
                  <a:lnTo>
                    <a:pt x="3282" y="363"/>
                  </a:lnTo>
                  <a:lnTo>
                    <a:pt x="3287" y="365"/>
                  </a:lnTo>
                  <a:lnTo>
                    <a:pt x="3343" y="387"/>
                  </a:lnTo>
                  <a:lnTo>
                    <a:pt x="3393" y="414"/>
                  </a:lnTo>
                  <a:lnTo>
                    <a:pt x="3438" y="443"/>
                  </a:lnTo>
                  <a:lnTo>
                    <a:pt x="3479" y="474"/>
                  </a:lnTo>
                  <a:lnTo>
                    <a:pt x="3515" y="510"/>
                  </a:lnTo>
                  <a:lnTo>
                    <a:pt x="3546" y="547"/>
                  </a:lnTo>
                  <a:lnTo>
                    <a:pt x="3574" y="587"/>
                  </a:lnTo>
                  <a:lnTo>
                    <a:pt x="3598" y="628"/>
                  </a:lnTo>
                  <a:lnTo>
                    <a:pt x="3618" y="670"/>
                  </a:lnTo>
                  <a:lnTo>
                    <a:pt x="3635" y="712"/>
                  </a:lnTo>
                  <a:lnTo>
                    <a:pt x="3649" y="755"/>
                  </a:lnTo>
                  <a:lnTo>
                    <a:pt x="3661" y="798"/>
                  </a:lnTo>
                  <a:lnTo>
                    <a:pt x="3671" y="840"/>
                  </a:lnTo>
                  <a:lnTo>
                    <a:pt x="3677" y="883"/>
                  </a:lnTo>
                  <a:lnTo>
                    <a:pt x="3684" y="922"/>
                  </a:lnTo>
                  <a:lnTo>
                    <a:pt x="3688" y="961"/>
                  </a:lnTo>
                  <a:lnTo>
                    <a:pt x="3690" y="998"/>
                  </a:lnTo>
                  <a:lnTo>
                    <a:pt x="3692" y="1032"/>
                  </a:lnTo>
                  <a:lnTo>
                    <a:pt x="3693" y="1064"/>
                  </a:lnTo>
                  <a:lnTo>
                    <a:pt x="3694" y="1093"/>
                  </a:lnTo>
                  <a:lnTo>
                    <a:pt x="3694" y="1105"/>
                  </a:lnTo>
                  <a:lnTo>
                    <a:pt x="3696" y="1115"/>
                  </a:lnTo>
                  <a:lnTo>
                    <a:pt x="3696" y="1118"/>
                  </a:lnTo>
                  <a:lnTo>
                    <a:pt x="3696" y="1135"/>
                  </a:lnTo>
                  <a:lnTo>
                    <a:pt x="3696" y="1160"/>
                  </a:lnTo>
                  <a:lnTo>
                    <a:pt x="3694" y="1193"/>
                  </a:lnTo>
                  <a:lnTo>
                    <a:pt x="3694" y="1230"/>
                  </a:lnTo>
                  <a:lnTo>
                    <a:pt x="3692" y="1271"/>
                  </a:lnTo>
                  <a:lnTo>
                    <a:pt x="3689" y="1316"/>
                  </a:lnTo>
                  <a:lnTo>
                    <a:pt x="3685" y="1361"/>
                  </a:lnTo>
                  <a:lnTo>
                    <a:pt x="3680" y="1406"/>
                  </a:lnTo>
                  <a:lnTo>
                    <a:pt x="3672" y="1448"/>
                  </a:lnTo>
                  <a:lnTo>
                    <a:pt x="3663" y="1489"/>
                  </a:lnTo>
                  <a:lnTo>
                    <a:pt x="3652" y="1524"/>
                  </a:lnTo>
                  <a:lnTo>
                    <a:pt x="3640" y="1546"/>
                  </a:lnTo>
                  <a:lnTo>
                    <a:pt x="3624" y="1566"/>
                  </a:lnTo>
                  <a:lnTo>
                    <a:pt x="3606" y="1581"/>
                  </a:lnTo>
                  <a:lnTo>
                    <a:pt x="3599" y="1585"/>
                  </a:lnTo>
                  <a:lnTo>
                    <a:pt x="3587" y="1592"/>
                  </a:lnTo>
                  <a:lnTo>
                    <a:pt x="3569" y="1603"/>
                  </a:lnTo>
                  <a:lnTo>
                    <a:pt x="3545" y="1616"/>
                  </a:lnTo>
                  <a:lnTo>
                    <a:pt x="3516" y="1632"/>
                  </a:lnTo>
                  <a:lnTo>
                    <a:pt x="3482" y="1651"/>
                  </a:lnTo>
                  <a:lnTo>
                    <a:pt x="3441" y="1670"/>
                  </a:lnTo>
                  <a:lnTo>
                    <a:pt x="3396" y="1693"/>
                  </a:lnTo>
                  <a:lnTo>
                    <a:pt x="3344" y="1715"/>
                  </a:lnTo>
                  <a:lnTo>
                    <a:pt x="3287" y="1739"/>
                  </a:lnTo>
                  <a:lnTo>
                    <a:pt x="3225" y="1764"/>
                  </a:lnTo>
                  <a:lnTo>
                    <a:pt x="3159" y="1789"/>
                  </a:lnTo>
                  <a:lnTo>
                    <a:pt x="3086" y="1815"/>
                  </a:lnTo>
                  <a:lnTo>
                    <a:pt x="3010" y="1840"/>
                  </a:lnTo>
                  <a:lnTo>
                    <a:pt x="2928" y="1865"/>
                  </a:lnTo>
                  <a:lnTo>
                    <a:pt x="2840" y="1889"/>
                  </a:lnTo>
                  <a:lnTo>
                    <a:pt x="2748" y="1911"/>
                  </a:lnTo>
                  <a:lnTo>
                    <a:pt x="2651" y="1931"/>
                  </a:lnTo>
                  <a:lnTo>
                    <a:pt x="2551" y="1951"/>
                  </a:lnTo>
                  <a:lnTo>
                    <a:pt x="2445" y="1968"/>
                  </a:lnTo>
                  <a:lnTo>
                    <a:pt x="2334" y="1982"/>
                  </a:lnTo>
                  <a:lnTo>
                    <a:pt x="2220" y="1994"/>
                  </a:lnTo>
                  <a:lnTo>
                    <a:pt x="2100" y="2003"/>
                  </a:lnTo>
                  <a:lnTo>
                    <a:pt x="1977" y="2009"/>
                  </a:lnTo>
                  <a:lnTo>
                    <a:pt x="1849" y="2010"/>
                  </a:lnTo>
                  <a:lnTo>
                    <a:pt x="1716" y="2009"/>
                  </a:lnTo>
                  <a:lnTo>
                    <a:pt x="1588" y="2002"/>
                  </a:lnTo>
                  <a:lnTo>
                    <a:pt x="1464" y="1993"/>
                  </a:lnTo>
                  <a:lnTo>
                    <a:pt x="1345" y="1980"/>
                  </a:lnTo>
                  <a:lnTo>
                    <a:pt x="1231" y="1964"/>
                  </a:lnTo>
                  <a:lnTo>
                    <a:pt x="1121" y="1947"/>
                  </a:lnTo>
                  <a:lnTo>
                    <a:pt x="1018" y="1926"/>
                  </a:lnTo>
                  <a:lnTo>
                    <a:pt x="919" y="1903"/>
                  </a:lnTo>
                  <a:lnTo>
                    <a:pt x="825" y="1879"/>
                  </a:lnTo>
                  <a:lnTo>
                    <a:pt x="737" y="1854"/>
                  </a:lnTo>
                  <a:lnTo>
                    <a:pt x="653" y="1829"/>
                  </a:lnTo>
                  <a:lnTo>
                    <a:pt x="575" y="1803"/>
                  </a:lnTo>
                  <a:lnTo>
                    <a:pt x="503" y="1776"/>
                  </a:lnTo>
                  <a:lnTo>
                    <a:pt x="437" y="1750"/>
                  </a:lnTo>
                  <a:lnTo>
                    <a:pt x="376" y="1725"/>
                  </a:lnTo>
                  <a:lnTo>
                    <a:pt x="320" y="1701"/>
                  </a:lnTo>
                  <a:lnTo>
                    <a:pt x="270" y="1677"/>
                  </a:lnTo>
                  <a:lnTo>
                    <a:pt x="226" y="1656"/>
                  </a:lnTo>
                  <a:lnTo>
                    <a:pt x="189" y="1636"/>
                  </a:lnTo>
                  <a:lnTo>
                    <a:pt x="158" y="1619"/>
                  </a:lnTo>
                  <a:lnTo>
                    <a:pt x="132" y="1604"/>
                  </a:lnTo>
                  <a:lnTo>
                    <a:pt x="113" y="1594"/>
                  </a:lnTo>
                  <a:lnTo>
                    <a:pt x="99" y="1585"/>
                  </a:lnTo>
                  <a:lnTo>
                    <a:pt x="93" y="1581"/>
                  </a:lnTo>
                  <a:lnTo>
                    <a:pt x="73" y="1566"/>
                  </a:lnTo>
                  <a:lnTo>
                    <a:pt x="57" y="1546"/>
                  </a:lnTo>
                  <a:lnTo>
                    <a:pt x="47" y="1524"/>
                  </a:lnTo>
                  <a:lnTo>
                    <a:pt x="35" y="1488"/>
                  </a:lnTo>
                  <a:lnTo>
                    <a:pt x="25" y="1448"/>
                  </a:lnTo>
                  <a:lnTo>
                    <a:pt x="17" y="1405"/>
                  </a:lnTo>
                  <a:lnTo>
                    <a:pt x="11" y="1360"/>
                  </a:lnTo>
                  <a:lnTo>
                    <a:pt x="7" y="1315"/>
                  </a:lnTo>
                  <a:lnTo>
                    <a:pt x="4" y="1271"/>
                  </a:lnTo>
                  <a:lnTo>
                    <a:pt x="2" y="1229"/>
                  </a:lnTo>
                  <a:lnTo>
                    <a:pt x="0" y="1192"/>
                  </a:lnTo>
                  <a:lnTo>
                    <a:pt x="0" y="1160"/>
                  </a:lnTo>
                  <a:lnTo>
                    <a:pt x="0" y="1134"/>
                  </a:lnTo>
                  <a:lnTo>
                    <a:pt x="0" y="1117"/>
                  </a:lnTo>
                  <a:lnTo>
                    <a:pt x="0" y="1114"/>
                  </a:lnTo>
                  <a:lnTo>
                    <a:pt x="2" y="1092"/>
                  </a:lnTo>
                  <a:lnTo>
                    <a:pt x="3" y="1064"/>
                  </a:lnTo>
                  <a:lnTo>
                    <a:pt x="3" y="1032"/>
                  </a:lnTo>
                  <a:lnTo>
                    <a:pt x="6" y="998"/>
                  </a:lnTo>
                  <a:lnTo>
                    <a:pt x="8" y="961"/>
                  </a:lnTo>
                  <a:lnTo>
                    <a:pt x="12" y="922"/>
                  </a:lnTo>
                  <a:lnTo>
                    <a:pt x="17" y="881"/>
                  </a:lnTo>
                  <a:lnTo>
                    <a:pt x="25" y="840"/>
                  </a:lnTo>
                  <a:lnTo>
                    <a:pt x="35" y="798"/>
                  </a:lnTo>
                  <a:lnTo>
                    <a:pt x="47" y="755"/>
                  </a:lnTo>
                  <a:lnTo>
                    <a:pt x="61" y="712"/>
                  </a:lnTo>
                  <a:lnTo>
                    <a:pt x="78" y="669"/>
                  </a:lnTo>
                  <a:lnTo>
                    <a:pt x="98" y="628"/>
                  </a:lnTo>
                  <a:lnTo>
                    <a:pt x="122" y="587"/>
                  </a:lnTo>
                  <a:lnTo>
                    <a:pt x="150" y="547"/>
                  </a:lnTo>
                  <a:lnTo>
                    <a:pt x="181" y="510"/>
                  </a:lnTo>
                  <a:lnTo>
                    <a:pt x="217" y="474"/>
                  </a:lnTo>
                  <a:lnTo>
                    <a:pt x="258" y="441"/>
                  </a:lnTo>
                  <a:lnTo>
                    <a:pt x="303" y="412"/>
                  </a:lnTo>
                  <a:lnTo>
                    <a:pt x="353" y="386"/>
                  </a:lnTo>
                  <a:lnTo>
                    <a:pt x="409" y="365"/>
                  </a:lnTo>
                  <a:lnTo>
                    <a:pt x="413" y="363"/>
                  </a:lnTo>
                  <a:lnTo>
                    <a:pt x="418" y="362"/>
                  </a:lnTo>
                  <a:lnTo>
                    <a:pt x="485" y="344"/>
                  </a:lnTo>
                  <a:lnTo>
                    <a:pt x="550" y="322"/>
                  </a:lnTo>
                  <a:lnTo>
                    <a:pt x="615" y="301"/>
                  </a:lnTo>
                  <a:lnTo>
                    <a:pt x="676" y="277"/>
                  </a:lnTo>
                  <a:lnTo>
                    <a:pt x="735" y="252"/>
                  </a:lnTo>
                  <a:lnTo>
                    <a:pt x="792" y="229"/>
                  </a:lnTo>
                  <a:lnTo>
                    <a:pt x="845" y="203"/>
                  </a:lnTo>
                  <a:lnTo>
                    <a:pt x="895" y="178"/>
                  </a:lnTo>
                  <a:lnTo>
                    <a:pt x="943" y="153"/>
                  </a:lnTo>
                  <a:lnTo>
                    <a:pt x="985" y="131"/>
                  </a:lnTo>
                  <a:lnTo>
                    <a:pt x="1025" y="108"/>
                  </a:lnTo>
                  <a:lnTo>
                    <a:pt x="1059" y="88"/>
                  </a:lnTo>
                  <a:lnTo>
                    <a:pt x="1090" y="70"/>
                  </a:lnTo>
                  <a:lnTo>
                    <a:pt x="1116" y="54"/>
                  </a:lnTo>
                  <a:lnTo>
                    <a:pt x="1136" y="41"/>
                  </a:lnTo>
                  <a:lnTo>
                    <a:pt x="1152" y="30"/>
                  </a:lnTo>
                  <a:lnTo>
                    <a:pt x="1161" y="24"/>
                  </a:lnTo>
                  <a:lnTo>
                    <a:pt x="1165" y="21"/>
                  </a:lnTo>
                  <a:lnTo>
                    <a:pt x="1189" y="8"/>
                  </a:lnTo>
                  <a:lnTo>
                    <a:pt x="1215" y="1"/>
                  </a:lnTo>
                  <a:lnTo>
                    <a:pt x="1242" y="0"/>
                  </a:lnTo>
                  <a:close/>
                </a:path>
              </a:pathLst>
            </a:custGeom>
            <a:grpFill/>
            <a:ln w="0">
              <a:noFill/>
              <a:prstDash val="solid"/>
              <a:round/>
              <a:headEnd/>
              <a:tailEnd/>
            </a:ln>
          </p:spPr>
          <p:txBody>
            <a:bodyPr vert="horz" wrap="square" lIns="76200" tIns="38100" rIns="76200" bIns="38100" numCol="1" anchor="t" anchorCtr="0" compatLnSpc="1">
              <a:prstTxWarp prst="textNoShape">
                <a:avLst/>
              </a:prstTxWarp>
            </a:bodyPr>
            <a:lstStyle/>
            <a:p>
              <a:pPr defTabSz="761970"/>
              <a:endParaRPr lang="en-IN" sz="1500" dirty="0">
                <a:solidFill>
                  <a:prstClr val="black"/>
                </a:solidFill>
                <a:latin typeface="Montserrat"/>
              </a:endParaRPr>
            </a:p>
          </p:txBody>
        </p:sp>
      </p:grpSp>
      <p:grpSp>
        <p:nvGrpSpPr>
          <p:cNvPr id="59" name="Group 58"/>
          <p:cNvGrpSpPr/>
          <p:nvPr/>
        </p:nvGrpSpPr>
        <p:grpSpPr>
          <a:xfrm>
            <a:off x="6915614" y="1082531"/>
            <a:ext cx="437300" cy="288703"/>
            <a:chOff x="-1309688" y="4637088"/>
            <a:chExt cx="3260726" cy="1936750"/>
          </a:xfrm>
          <a:solidFill>
            <a:schemeClr val="accent3"/>
          </a:solidFill>
        </p:grpSpPr>
        <p:sp>
          <p:nvSpPr>
            <p:cNvPr id="60" name="Freeform 23"/>
            <p:cNvSpPr>
              <a:spLocks/>
            </p:cNvSpPr>
            <p:nvPr/>
          </p:nvSpPr>
          <p:spPr bwMode="auto">
            <a:xfrm>
              <a:off x="-1309688" y="4637088"/>
              <a:ext cx="3260726" cy="1751013"/>
            </a:xfrm>
            <a:custGeom>
              <a:avLst/>
              <a:gdLst>
                <a:gd name="T0" fmla="*/ 3355 w 4109"/>
                <a:gd name="T1" fmla="*/ 2 h 2206"/>
                <a:gd name="T2" fmla="*/ 4067 w 4109"/>
                <a:gd name="T3" fmla="*/ 413 h 2206"/>
                <a:gd name="T4" fmla="*/ 4097 w 4109"/>
                <a:gd name="T5" fmla="*/ 443 h 2206"/>
                <a:gd name="T6" fmla="*/ 4109 w 4109"/>
                <a:gd name="T7" fmla="*/ 485 h 2206"/>
                <a:gd name="T8" fmla="*/ 4097 w 4109"/>
                <a:gd name="T9" fmla="*/ 526 h 2206"/>
                <a:gd name="T10" fmla="*/ 4067 w 4109"/>
                <a:gd name="T11" fmla="*/ 557 h 2206"/>
                <a:gd name="T12" fmla="*/ 3353 w 4109"/>
                <a:gd name="T13" fmla="*/ 965 h 2206"/>
                <a:gd name="T14" fmla="*/ 3311 w 4109"/>
                <a:gd name="T15" fmla="*/ 965 h 2206"/>
                <a:gd name="T16" fmla="*/ 3273 w 4109"/>
                <a:gd name="T17" fmla="*/ 944 h 2206"/>
                <a:gd name="T18" fmla="*/ 3252 w 4109"/>
                <a:gd name="T19" fmla="*/ 906 h 2206"/>
                <a:gd name="T20" fmla="*/ 3249 w 4109"/>
                <a:gd name="T21" fmla="*/ 734 h 2206"/>
                <a:gd name="T22" fmla="*/ 2924 w 4109"/>
                <a:gd name="T23" fmla="*/ 738 h 2206"/>
                <a:gd name="T24" fmla="*/ 2840 w 4109"/>
                <a:gd name="T25" fmla="*/ 768 h 2206"/>
                <a:gd name="T26" fmla="*/ 2752 w 4109"/>
                <a:gd name="T27" fmla="*/ 826 h 2206"/>
                <a:gd name="T28" fmla="*/ 2662 w 4109"/>
                <a:gd name="T29" fmla="*/ 904 h 2206"/>
                <a:gd name="T30" fmla="*/ 2569 w 4109"/>
                <a:gd name="T31" fmla="*/ 1000 h 2206"/>
                <a:gd name="T32" fmla="*/ 2475 w 4109"/>
                <a:gd name="T33" fmla="*/ 1108 h 2206"/>
                <a:gd name="T34" fmla="*/ 2381 w 4109"/>
                <a:gd name="T35" fmla="*/ 1225 h 2206"/>
                <a:gd name="T36" fmla="*/ 2286 w 4109"/>
                <a:gd name="T37" fmla="*/ 1345 h 2206"/>
                <a:gd name="T38" fmla="*/ 2184 w 4109"/>
                <a:gd name="T39" fmla="*/ 1474 h 2206"/>
                <a:gd name="T40" fmla="*/ 2080 w 4109"/>
                <a:gd name="T41" fmla="*/ 1603 h 2206"/>
                <a:gd name="T42" fmla="*/ 1971 w 4109"/>
                <a:gd name="T43" fmla="*/ 1728 h 2206"/>
                <a:gd name="T44" fmla="*/ 1857 w 4109"/>
                <a:gd name="T45" fmla="*/ 1845 h 2206"/>
                <a:gd name="T46" fmla="*/ 1738 w 4109"/>
                <a:gd name="T47" fmla="*/ 1953 h 2206"/>
                <a:gd name="T48" fmla="*/ 1612 w 4109"/>
                <a:gd name="T49" fmla="*/ 2046 h 2206"/>
                <a:gd name="T50" fmla="*/ 1480 w 4109"/>
                <a:gd name="T51" fmla="*/ 2120 h 2206"/>
                <a:gd name="T52" fmla="*/ 1340 w 4109"/>
                <a:gd name="T53" fmla="*/ 2175 h 2206"/>
                <a:gd name="T54" fmla="*/ 1193 w 4109"/>
                <a:gd name="T55" fmla="*/ 2202 h 2206"/>
                <a:gd name="T56" fmla="*/ 83 w 4109"/>
                <a:gd name="T57" fmla="*/ 2206 h 2206"/>
                <a:gd name="T58" fmla="*/ 41 w 4109"/>
                <a:gd name="T59" fmla="*/ 2195 h 2206"/>
                <a:gd name="T60" fmla="*/ 11 w 4109"/>
                <a:gd name="T61" fmla="*/ 2166 h 2206"/>
                <a:gd name="T62" fmla="*/ 0 w 4109"/>
                <a:gd name="T63" fmla="*/ 2123 h 2206"/>
                <a:gd name="T64" fmla="*/ 3 w 4109"/>
                <a:gd name="T65" fmla="*/ 1766 h 2206"/>
                <a:gd name="T66" fmla="*/ 24 w 4109"/>
                <a:gd name="T67" fmla="*/ 1730 h 2206"/>
                <a:gd name="T68" fmla="*/ 60 w 4109"/>
                <a:gd name="T69" fmla="*/ 1708 h 2206"/>
                <a:gd name="T70" fmla="*/ 1115 w 4109"/>
                <a:gd name="T71" fmla="*/ 1706 h 2206"/>
                <a:gd name="T72" fmla="*/ 1217 w 4109"/>
                <a:gd name="T73" fmla="*/ 1688 h 2206"/>
                <a:gd name="T74" fmla="*/ 1320 w 4109"/>
                <a:gd name="T75" fmla="*/ 1639 h 2206"/>
                <a:gd name="T76" fmla="*/ 1424 w 4109"/>
                <a:gd name="T77" fmla="*/ 1565 h 2206"/>
                <a:gd name="T78" fmla="*/ 1528 w 4109"/>
                <a:gd name="T79" fmla="*/ 1468 h 2206"/>
                <a:gd name="T80" fmla="*/ 1633 w 4109"/>
                <a:gd name="T81" fmla="*/ 1356 h 2206"/>
                <a:gd name="T82" fmla="*/ 1738 w 4109"/>
                <a:gd name="T83" fmla="*/ 1232 h 2206"/>
                <a:gd name="T84" fmla="*/ 1842 w 4109"/>
                <a:gd name="T85" fmla="*/ 1101 h 2206"/>
                <a:gd name="T86" fmla="*/ 1946 w 4109"/>
                <a:gd name="T87" fmla="*/ 970 h 2206"/>
                <a:gd name="T88" fmla="*/ 2050 w 4109"/>
                <a:gd name="T89" fmla="*/ 839 h 2206"/>
                <a:gd name="T90" fmla="*/ 2157 w 4109"/>
                <a:gd name="T91" fmla="*/ 712 h 2206"/>
                <a:gd name="T92" fmla="*/ 2267 w 4109"/>
                <a:gd name="T93" fmla="*/ 594 h 2206"/>
                <a:gd name="T94" fmla="*/ 2380 w 4109"/>
                <a:gd name="T95" fmla="*/ 486 h 2206"/>
                <a:gd name="T96" fmla="*/ 2499 w 4109"/>
                <a:gd name="T97" fmla="*/ 393 h 2206"/>
                <a:gd name="T98" fmla="*/ 2623 w 4109"/>
                <a:gd name="T99" fmla="*/ 318 h 2206"/>
                <a:gd name="T100" fmla="*/ 2754 w 4109"/>
                <a:gd name="T101" fmla="*/ 265 h 2206"/>
                <a:gd name="T102" fmla="*/ 2892 w 4109"/>
                <a:gd name="T103" fmla="*/ 236 h 2206"/>
                <a:gd name="T104" fmla="*/ 3251 w 4109"/>
                <a:gd name="T105" fmla="*/ 232 h 2206"/>
                <a:gd name="T106" fmla="*/ 3253 w 4109"/>
                <a:gd name="T107" fmla="*/ 60 h 2206"/>
                <a:gd name="T108" fmla="*/ 3274 w 4109"/>
                <a:gd name="T109" fmla="*/ 23 h 2206"/>
                <a:gd name="T110" fmla="*/ 3312 w 4109"/>
                <a:gd name="T111" fmla="*/ 2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09" h="2206">
                  <a:moveTo>
                    <a:pt x="3333" y="0"/>
                  </a:moveTo>
                  <a:lnTo>
                    <a:pt x="3355" y="2"/>
                  </a:lnTo>
                  <a:lnTo>
                    <a:pt x="3375" y="11"/>
                  </a:lnTo>
                  <a:lnTo>
                    <a:pt x="4067" y="413"/>
                  </a:lnTo>
                  <a:lnTo>
                    <a:pt x="4085" y="427"/>
                  </a:lnTo>
                  <a:lnTo>
                    <a:pt x="4097" y="443"/>
                  </a:lnTo>
                  <a:lnTo>
                    <a:pt x="4106" y="464"/>
                  </a:lnTo>
                  <a:lnTo>
                    <a:pt x="4109" y="485"/>
                  </a:lnTo>
                  <a:lnTo>
                    <a:pt x="4106" y="506"/>
                  </a:lnTo>
                  <a:lnTo>
                    <a:pt x="4097" y="526"/>
                  </a:lnTo>
                  <a:lnTo>
                    <a:pt x="4085" y="544"/>
                  </a:lnTo>
                  <a:lnTo>
                    <a:pt x="4067" y="557"/>
                  </a:lnTo>
                  <a:lnTo>
                    <a:pt x="3373" y="956"/>
                  </a:lnTo>
                  <a:lnTo>
                    <a:pt x="3353" y="965"/>
                  </a:lnTo>
                  <a:lnTo>
                    <a:pt x="3332" y="968"/>
                  </a:lnTo>
                  <a:lnTo>
                    <a:pt x="3311" y="965"/>
                  </a:lnTo>
                  <a:lnTo>
                    <a:pt x="3291" y="956"/>
                  </a:lnTo>
                  <a:lnTo>
                    <a:pt x="3273" y="944"/>
                  </a:lnTo>
                  <a:lnTo>
                    <a:pt x="3261" y="926"/>
                  </a:lnTo>
                  <a:lnTo>
                    <a:pt x="3252" y="906"/>
                  </a:lnTo>
                  <a:lnTo>
                    <a:pt x="3249" y="885"/>
                  </a:lnTo>
                  <a:lnTo>
                    <a:pt x="3249" y="734"/>
                  </a:lnTo>
                  <a:lnTo>
                    <a:pt x="2964" y="734"/>
                  </a:lnTo>
                  <a:lnTo>
                    <a:pt x="2924" y="738"/>
                  </a:lnTo>
                  <a:lnTo>
                    <a:pt x="2883" y="749"/>
                  </a:lnTo>
                  <a:lnTo>
                    <a:pt x="2840" y="768"/>
                  </a:lnTo>
                  <a:lnTo>
                    <a:pt x="2798" y="794"/>
                  </a:lnTo>
                  <a:lnTo>
                    <a:pt x="2752" y="826"/>
                  </a:lnTo>
                  <a:lnTo>
                    <a:pt x="2709" y="862"/>
                  </a:lnTo>
                  <a:lnTo>
                    <a:pt x="2662" y="904"/>
                  </a:lnTo>
                  <a:lnTo>
                    <a:pt x="2617" y="950"/>
                  </a:lnTo>
                  <a:lnTo>
                    <a:pt x="2569" y="1000"/>
                  </a:lnTo>
                  <a:lnTo>
                    <a:pt x="2523" y="1053"/>
                  </a:lnTo>
                  <a:lnTo>
                    <a:pt x="2475" y="1108"/>
                  </a:lnTo>
                  <a:lnTo>
                    <a:pt x="2429" y="1166"/>
                  </a:lnTo>
                  <a:lnTo>
                    <a:pt x="2381" y="1225"/>
                  </a:lnTo>
                  <a:lnTo>
                    <a:pt x="2333" y="1286"/>
                  </a:lnTo>
                  <a:lnTo>
                    <a:pt x="2286" y="1345"/>
                  </a:lnTo>
                  <a:lnTo>
                    <a:pt x="2236" y="1409"/>
                  </a:lnTo>
                  <a:lnTo>
                    <a:pt x="2184" y="1474"/>
                  </a:lnTo>
                  <a:lnTo>
                    <a:pt x="2133" y="1538"/>
                  </a:lnTo>
                  <a:lnTo>
                    <a:pt x="2080" y="1603"/>
                  </a:lnTo>
                  <a:lnTo>
                    <a:pt x="2026" y="1665"/>
                  </a:lnTo>
                  <a:lnTo>
                    <a:pt x="1971" y="1728"/>
                  </a:lnTo>
                  <a:lnTo>
                    <a:pt x="1914" y="1787"/>
                  </a:lnTo>
                  <a:lnTo>
                    <a:pt x="1857" y="1845"/>
                  </a:lnTo>
                  <a:lnTo>
                    <a:pt x="1798" y="1900"/>
                  </a:lnTo>
                  <a:lnTo>
                    <a:pt x="1738" y="1953"/>
                  </a:lnTo>
                  <a:lnTo>
                    <a:pt x="1676" y="2001"/>
                  </a:lnTo>
                  <a:lnTo>
                    <a:pt x="1612" y="2046"/>
                  </a:lnTo>
                  <a:lnTo>
                    <a:pt x="1547" y="2085"/>
                  </a:lnTo>
                  <a:lnTo>
                    <a:pt x="1480" y="2120"/>
                  </a:lnTo>
                  <a:lnTo>
                    <a:pt x="1411" y="2151"/>
                  </a:lnTo>
                  <a:lnTo>
                    <a:pt x="1340" y="2175"/>
                  </a:lnTo>
                  <a:lnTo>
                    <a:pt x="1267" y="2192"/>
                  </a:lnTo>
                  <a:lnTo>
                    <a:pt x="1193" y="2202"/>
                  </a:lnTo>
                  <a:lnTo>
                    <a:pt x="1115" y="2206"/>
                  </a:lnTo>
                  <a:lnTo>
                    <a:pt x="83" y="2206"/>
                  </a:lnTo>
                  <a:lnTo>
                    <a:pt x="60" y="2203"/>
                  </a:lnTo>
                  <a:lnTo>
                    <a:pt x="41" y="2195"/>
                  </a:lnTo>
                  <a:lnTo>
                    <a:pt x="24" y="2182"/>
                  </a:lnTo>
                  <a:lnTo>
                    <a:pt x="11" y="2166"/>
                  </a:lnTo>
                  <a:lnTo>
                    <a:pt x="3" y="2146"/>
                  </a:lnTo>
                  <a:lnTo>
                    <a:pt x="0" y="2123"/>
                  </a:lnTo>
                  <a:lnTo>
                    <a:pt x="0" y="1789"/>
                  </a:lnTo>
                  <a:lnTo>
                    <a:pt x="3" y="1766"/>
                  </a:lnTo>
                  <a:lnTo>
                    <a:pt x="11" y="1747"/>
                  </a:lnTo>
                  <a:lnTo>
                    <a:pt x="24" y="1730"/>
                  </a:lnTo>
                  <a:lnTo>
                    <a:pt x="41" y="1717"/>
                  </a:lnTo>
                  <a:lnTo>
                    <a:pt x="60" y="1708"/>
                  </a:lnTo>
                  <a:lnTo>
                    <a:pt x="83" y="1706"/>
                  </a:lnTo>
                  <a:lnTo>
                    <a:pt x="1115" y="1706"/>
                  </a:lnTo>
                  <a:lnTo>
                    <a:pt x="1167" y="1701"/>
                  </a:lnTo>
                  <a:lnTo>
                    <a:pt x="1217" y="1688"/>
                  </a:lnTo>
                  <a:lnTo>
                    <a:pt x="1268" y="1668"/>
                  </a:lnTo>
                  <a:lnTo>
                    <a:pt x="1320" y="1639"/>
                  </a:lnTo>
                  <a:lnTo>
                    <a:pt x="1372" y="1605"/>
                  </a:lnTo>
                  <a:lnTo>
                    <a:pt x="1424" y="1565"/>
                  </a:lnTo>
                  <a:lnTo>
                    <a:pt x="1477" y="1518"/>
                  </a:lnTo>
                  <a:lnTo>
                    <a:pt x="1528" y="1468"/>
                  </a:lnTo>
                  <a:lnTo>
                    <a:pt x="1581" y="1414"/>
                  </a:lnTo>
                  <a:lnTo>
                    <a:pt x="1633" y="1356"/>
                  </a:lnTo>
                  <a:lnTo>
                    <a:pt x="1686" y="1295"/>
                  </a:lnTo>
                  <a:lnTo>
                    <a:pt x="1738" y="1232"/>
                  </a:lnTo>
                  <a:lnTo>
                    <a:pt x="1790" y="1168"/>
                  </a:lnTo>
                  <a:lnTo>
                    <a:pt x="1842" y="1101"/>
                  </a:lnTo>
                  <a:lnTo>
                    <a:pt x="1894" y="1036"/>
                  </a:lnTo>
                  <a:lnTo>
                    <a:pt x="1946" y="970"/>
                  </a:lnTo>
                  <a:lnTo>
                    <a:pt x="1997" y="904"/>
                  </a:lnTo>
                  <a:lnTo>
                    <a:pt x="2050" y="839"/>
                  </a:lnTo>
                  <a:lnTo>
                    <a:pt x="2103" y="775"/>
                  </a:lnTo>
                  <a:lnTo>
                    <a:pt x="2157" y="712"/>
                  </a:lnTo>
                  <a:lnTo>
                    <a:pt x="2211" y="652"/>
                  </a:lnTo>
                  <a:lnTo>
                    <a:pt x="2267" y="594"/>
                  </a:lnTo>
                  <a:lnTo>
                    <a:pt x="2322" y="538"/>
                  </a:lnTo>
                  <a:lnTo>
                    <a:pt x="2380" y="486"/>
                  </a:lnTo>
                  <a:lnTo>
                    <a:pt x="2439" y="437"/>
                  </a:lnTo>
                  <a:lnTo>
                    <a:pt x="2499" y="393"/>
                  </a:lnTo>
                  <a:lnTo>
                    <a:pt x="2559" y="353"/>
                  </a:lnTo>
                  <a:lnTo>
                    <a:pt x="2623" y="318"/>
                  </a:lnTo>
                  <a:lnTo>
                    <a:pt x="2687" y="289"/>
                  </a:lnTo>
                  <a:lnTo>
                    <a:pt x="2754" y="265"/>
                  </a:lnTo>
                  <a:lnTo>
                    <a:pt x="2821" y="247"/>
                  </a:lnTo>
                  <a:lnTo>
                    <a:pt x="2892" y="236"/>
                  </a:lnTo>
                  <a:lnTo>
                    <a:pt x="2964" y="232"/>
                  </a:lnTo>
                  <a:lnTo>
                    <a:pt x="3251" y="232"/>
                  </a:lnTo>
                  <a:lnTo>
                    <a:pt x="3251" y="83"/>
                  </a:lnTo>
                  <a:lnTo>
                    <a:pt x="3253" y="60"/>
                  </a:lnTo>
                  <a:lnTo>
                    <a:pt x="3262" y="41"/>
                  </a:lnTo>
                  <a:lnTo>
                    <a:pt x="3274" y="23"/>
                  </a:lnTo>
                  <a:lnTo>
                    <a:pt x="3292" y="11"/>
                  </a:lnTo>
                  <a:lnTo>
                    <a:pt x="3312" y="2"/>
                  </a:lnTo>
                  <a:lnTo>
                    <a:pt x="3333" y="0"/>
                  </a:lnTo>
                  <a:close/>
                </a:path>
              </a:pathLst>
            </a:custGeom>
            <a:grpFill/>
            <a:ln w="0">
              <a:noFill/>
              <a:prstDash val="solid"/>
              <a:round/>
              <a:headEnd/>
              <a:tailEnd/>
            </a:ln>
          </p:spPr>
          <p:txBody>
            <a:bodyPr vert="horz" wrap="square" lIns="76200" tIns="38100" rIns="76200" bIns="38100" numCol="1" anchor="t" anchorCtr="0" compatLnSpc="1">
              <a:prstTxWarp prst="textNoShape">
                <a:avLst/>
              </a:prstTxWarp>
            </a:bodyPr>
            <a:lstStyle/>
            <a:p>
              <a:pPr defTabSz="761970"/>
              <a:endParaRPr lang="en-IN" sz="1500" dirty="0">
                <a:solidFill>
                  <a:prstClr val="black"/>
                </a:solidFill>
                <a:latin typeface="Montserrat"/>
              </a:endParaRPr>
            </a:p>
          </p:txBody>
        </p:sp>
        <p:sp>
          <p:nvSpPr>
            <p:cNvPr id="61" name="Freeform 24"/>
            <p:cNvSpPr>
              <a:spLocks/>
            </p:cNvSpPr>
            <p:nvPr/>
          </p:nvSpPr>
          <p:spPr bwMode="auto">
            <a:xfrm>
              <a:off x="414338" y="5722938"/>
              <a:ext cx="1536700" cy="850900"/>
            </a:xfrm>
            <a:custGeom>
              <a:avLst/>
              <a:gdLst>
                <a:gd name="T0" fmla="*/ 336 w 1937"/>
                <a:gd name="T1" fmla="*/ 0 h 1071"/>
                <a:gd name="T2" fmla="*/ 368 w 1937"/>
                <a:gd name="T3" fmla="*/ 36 h 1071"/>
                <a:gd name="T4" fmla="*/ 402 w 1937"/>
                <a:gd name="T5" fmla="*/ 75 h 1071"/>
                <a:gd name="T6" fmla="*/ 439 w 1937"/>
                <a:gd name="T7" fmla="*/ 113 h 1071"/>
                <a:gd name="T8" fmla="*/ 476 w 1937"/>
                <a:gd name="T9" fmla="*/ 152 h 1071"/>
                <a:gd name="T10" fmla="*/ 515 w 1937"/>
                <a:gd name="T11" fmla="*/ 188 h 1071"/>
                <a:gd name="T12" fmla="*/ 554 w 1937"/>
                <a:gd name="T13" fmla="*/ 222 h 1071"/>
                <a:gd name="T14" fmla="*/ 594 w 1937"/>
                <a:gd name="T15" fmla="*/ 254 h 1071"/>
                <a:gd name="T16" fmla="*/ 634 w 1937"/>
                <a:gd name="T17" fmla="*/ 281 h 1071"/>
                <a:gd name="T18" fmla="*/ 675 w 1937"/>
                <a:gd name="T19" fmla="*/ 304 h 1071"/>
                <a:gd name="T20" fmla="*/ 715 w 1937"/>
                <a:gd name="T21" fmla="*/ 322 h 1071"/>
                <a:gd name="T22" fmla="*/ 754 w 1937"/>
                <a:gd name="T23" fmla="*/ 333 h 1071"/>
                <a:gd name="T24" fmla="*/ 792 w 1937"/>
                <a:gd name="T25" fmla="*/ 337 h 1071"/>
                <a:gd name="T26" fmla="*/ 1077 w 1937"/>
                <a:gd name="T27" fmla="*/ 337 h 1071"/>
                <a:gd name="T28" fmla="*/ 1077 w 1937"/>
                <a:gd name="T29" fmla="*/ 186 h 1071"/>
                <a:gd name="T30" fmla="*/ 1080 w 1937"/>
                <a:gd name="T31" fmla="*/ 163 h 1071"/>
                <a:gd name="T32" fmla="*/ 1089 w 1937"/>
                <a:gd name="T33" fmla="*/ 144 h 1071"/>
                <a:gd name="T34" fmla="*/ 1101 w 1937"/>
                <a:gd name="T35" fmla="*/ 127 h 1071"/>
                <a:gd name="T36" fmla="*/ 1119 w 1937"/>
                <a:gd name="T37" fmla="*/ 114 h 1071"/>
                <a:gd name="T38" fmla="*/ 1139 w 1937"/>
                <a:gd name="T39" fmla="*/ 105 h 1071"/>
                <a:gd name="T40" fmla="*/ 1160 w 1937"/>
                <a:gd name="T41" fmla="*/ 103 h 1071"/>
                <a:gd name="T42" fmla="*/ 1181 w 1937"/>
                <a:gd name="T43" fmla="*/ 105 h 1071"/>
                <a:gd name="T44" fmla="*/ 1201 w 1937"/>
                <a:gd name="T45" fmla="*/ 113 h 1071"/>
                <a:gd name="T46" fmla="*/ 1895 w 1937"/>
                <a:gd name="T47" fmla="*/ 514 h 1071"/>
                <a:gd name="T48" fmla="*/ 1913 w 1937"/>
                <a:gd name="T49" fmla="*/ 526 h 1071"/>
                <a:gd name="T50" fmla="*/ 1925 w 1937"/>
                <a:gd name="T51" fmla="*/ 544 h 1071"/>
                <a:gd name="T52" fmla="*/ 1934 w 1937"/>
                <a:gd name="T53" fmla="*/ 564 h 1071"/>
                <a:gd name="T54" fmla="*/ 1937 w 1937"/>
                <a:gd name="T55" fmla="*/ 586 h 1071"/>
                <a:gd name="T56" fmla="*/ 1934 w 1937"/>
                <a:gd name="T57" fmla="*/ 607 h 1071"/>
                <a:gd name="T58" fmla="*/ 1925 w 1937"/>
                <a:gd name="T59" fmla="*/ 627 h 1071"/>
                <a:gd name="T60" fmla="*/ 1913 w 1937"/>
                <a:gd name="T61" fmla="*/ 643 h 1071"/>
                <a:gd name="T62" fmla="*/ 1895 w 1937"/>
                <a:gd name="T63" fmla="*/ 657 h 1071"/>
                <a:gd name="T64" fmla="*/ 1203 w 1937"/>
                <a:gd name="T65" fmla="*/ 1060 h 1071"/>
                <a:gd name="T66" fmla="*/ 1183 w 1937"/>
                <a:gd name="T67" fmla="*/ 1068 h 1071"/>
                <a:gd name="T68" fmla="*/ 1161 w 1937"/>
                <a:gd name="T69" fmla="*/ 1071 h 1071"/>
                <a:gd name="T70" fmla="*/ 1140 w 1937"/>
                <a:gd name="T71" fmla="*/ 1068 h 1071"/>
                <a:gd name="T72" fmla="*/ 1120 w 1937"/>
                <a:gd name="T73" fmla="*/ 1060 h 1071"/>
                <a:gd name="T74" fmla="*/ 1102 w 1937"/>
                <a:gd name="T75" fmla="*/ 1047 h 1071"/>
                <a:gd name="T76" fmla="*/ 1090 w 1937"/>
                <a:gd name="T77" fmla="*/ 1029 h 1071"/>
                <a:gd name="T78" fmla="*/ 1081 w 1937"/>
                <a:gd name="T79" fmla="*/ 1010 h 1071"/>
                <a:gd name="T80" fmla="*/ 1079 w 1937"/>
                <a:gd name="T81" fmla="*/ 988 h 1071"/>
                <a:gd name="T82" fmla="*/ 1079 w 1937"/>
                <a:gd name="T83" fmla="*/ 837 h 1071"/>
                <a:gd name="T84" fmla="*/ 792 w 1937"/>
                <a:gd name="T85" fmla="*/ 838 h 1071"/>
                <a:gd name="T86" fmla="*/ 721 w 1937"/>
                <a:gd name="T87" fmla="*/ 834 h 1071"/>
                <a:gd name="T88" fmla="*/ 652 w 1937"/>
                <a:gd name="T89" fmla="*/ 823 h 1071"/>
                <a:gd name="T90" fmla="*/ 584 w 1937"/>
                <a:gd name="T91" fmla="*/ 807 h 1071"/>
                <a:gd name="T92" fmla="*/ 520 w 1937"/>
                <a:gd name="T93" fmla="*/ 784 h 1071"/>
                <a:gd name="T94" fmla="*/ 458 w 1937"/>
                <a:gd name="T95" fmla="*/ 755 h 1071"/>
                <a:gd name="T96" fmla="*/ 397 w 1937"/>
                <a:gd name="T97" fmla="*/ 724 h 1071"/>
                <a:gd name="T98" fmla="*/ 340 w 1937"/>
                <a:gd name="T99" fmla="*/ 687 h 1071"/>
                <a:gd name="T100" fmla="*/ 284 w 1937"/>
                <a:gd name="T101" fmla="*/ 647 h 1071"/>
                <a:gd name="T102" fmla="*/ 232 w 1937"/>
                <a:gd name="T103" fmla="*/ 604 h 1071"/>
                <a:gd name="T104" fmla="*/ 180 w 1937"/>
                <a:gd name="T105" fmla="*/ 560 h 1071"/>
                <a:gd name="T106" fmla="*/ 131 w 1937"/>
                <a:gd name="T107" fmla="*/ 515 h 1071"/>
                <a:gd name="T108" fmla="*/ 85 w 1937"/>
                <a:gd name="T109" fmla="*/ 467 h 1071"/>
                <a:gd name="T110" fmla="*/ 41 w 1937"/>
                <a:gd name="T111" fmla="*/ 421 h 1071"/>
                <a:gd name="T112" fmla="*/ 0 w 1937"/>
                <a:gd name="T113" fmla="*/ 374 h 1071"/>
                <a:gd name="T114" fmla="*/ 336 w 1937"/>
                <a:gd name="T115" fmla="*/ 0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37" h="1071">
                  <a:moveTo>
                    <a:pt x="336" y="0"/>
                  </a:moveTo>
                  <a:lnTo>
                    <a:pt x="368" y="36"/>
                  </a:lnTo>
                  <a:lnTo>
                    <a:pt x="402" y="75"/>
                  </a:lnTo>
                  <a:lnTo>
                    <a:pt x="439" y="113"/>
                  </a:lnTo>
                  <a:lnTo>
                    <a:pt x="476" y="152"/>
                  </a:lnTo>
                  <a:lnTo>
                    <a:pt x="515" y="188"/>
                  </a:lnTo>
                  <a:lnTo>
                    <a:pt x="554" y="222"/>
                  </a:lnTo>
                  <a:lnTo>
                    <a:pt x="594" y="254"/>
                  </a:lnTo>
                  <a:lnTo>
                    <a:pt x="634" y="281"/>
                  </a:lnTo>
                  <a:lnTo>
                    <a:pt x="675" y="304"/>
                  </a:lnTo>
                  <a:lnTo>
                    <a:pt x="715" y="322"/>
                  </a:lnTo>
                  <a:lnTo>
                    <a:pt x="754" y="333"/>
                  </a:lnTo>
                  <a:lnTo>
                    <a:pt x="792" y="337"/>
                  </a:lnTo>
                  <a:lnTo>
                    <a:pt x="1077" y="337"/>
                  </a:lnTo>
                  <a:lnTo>
                    <a:pt x="1077" y="186"/>
                  </a:lnTo>
                  <a:lnTo>
                    <a:pt x="1080" y="163"/>
                  </a:lnTo>
                  <a:lnTo>
                    <a:pt x="1089" y="144"/>
                  </a:lnTo>
                  <a:lnTo>
                    <a:pt x="1101" y="127"/>
                  </a:lnTo>
                  <a:lnTo>
                    <a:pt x="1119" y="114"/>
                  </a:lnTo>
                  <a:lnTo>
                    <a:pt x="1139" y="105"/>
                  </a:lnTo>
                  <a:lnTo>
                    <a:pt x="1160" y="103"/>
                  </a:lnTo>
                  <a:lnTo>
                    <a:pt x="1181" y="105"/>
                  </a:lnTo>
                  <a:lnTo>
                    <a:pt x="1201" y="113"/>
                  </a:lnTo>
                  <a:lnTo>
                    <a:pt x="1895" y="514"/>
                  </a:lnTo>
                  <a:lnTo>
                    <a:pt x="1913" y="526"/>
                  </a:lnTo>
                  <a:lnTo>
                    <a:pt x="1925" y="544"/>
                  </a:lnTo>
                  <a:lnTo>
                    <a:pt x="1934" y="564"/>
                  </a:lnTo>
                  <a:lnTo>
                    <a:pt x="1937" y="586"/>
                  </a:lnTo>
                  <a:lnTo>
                    <a:pt x="1934" y="607"/>
                  </a:lnTo>
                  <a:lnTo>
                    <a:pt x="1925" y="627"/>
                  </a:lnTo>
                  <a:lnTo>
                    <a:pt x="1913" y="643"/>
                  </a:lnTo>
                  <a:lnTo>
                    <a:pt x="1895" y="657"/>
                  </a:lnTo>
                  <a:lnTo>
                    <a:pt x="1203" y="1060"/>
                  </a:lnTo>
                  <a:lnTo>
                    <a:pt x="1183" y="1068"/>
                  </a:lnTo>
                  <a:lnTo>
                    <a:pt x="1161" y="1071"/>
                  </a:lnTo>
                  <a:lnTo>
                    <a:pt x="1140" y="1068"/>
                  </a:lnTo>
                  <a:lnTo>
                    <a:pt x="1120" y="1060"/>
                  </a:lnTo>
                  <a:lnTo>
                    <a:pt x="1102" y="1047"/>
                  </a:lnTo>
                  <a:lnTo>
                    <a:pt x="1090" y="1029"/>
                  </a:lnTo>
                  <a:lnTo>
                    <a:pt x="1081" y="1010"/>
                  </a:lnTo>
                  <a:lnTo>
                    <a:pt x="1079" y="988"/>
                  </a:lnTo>
                  <a:lnTo>
                    <a:pt x="1079" y="837"/>
                  </a:lnTo>
                  <a:lnTo>
                    <a:pt x="792" y="838"/>
                  </a:lnTo>
                  <a:lnTo>
                    <a:pt x="721" y="834"/>
                  </a:lnTo>
                  <a:lnTo>
                    <a:pt x="652" y="823"/>
                  </a:lnTo>
                  <a:lnTo>
                    <a:pt x="584" y="807"/>
                  </a:lnTo>
                  <a:lnTo>
                    <a:pt x="520" y="784"/>
                  </a:lnTo>
                  <a:lnTo>
                    <a:pt x="458" y="755"/>
                  </a:lnTo>
                  <a:lnTo>
                    <a:pt x="397" y="724"/>
                  </a:lnTo>
                  <a:lnTo>
                    <a:pt x="340" y="687"/>
                  </a:lnTo>
                  <a:lnTo>
                    <a:pt x="284" y="647"/>
                  </a:lnTo>
                  <a:lnTo>
                    <a:pt x="232" y="604"/>
                  </a:lnTo>
                  <a:lnTo>
                    <a:pt x="180" y="560"/>
                  </a:lnTo>
                  <a:lnTo>
                    <a:pt x="131" y="515"/>
                  </a:lnTo>
                  <a:lnTo>
                    <a:pt x="85" y="467"/>
                  </a:lnTo>
                  <a:lnTo>
                    <a:pt x="41" y="421"/>
                  </a:lnTo>
                  <a:lnTo>
                    <a:pt x="0" y="374"/>
                  </a:lnTo>
                  <a:lnTo>
                    <a:pt x="336" y="0"/>
                  </a:lnTo>
                  <a:close/>
                </a:path>
              </a:pathLst>
            </a:custGeom>
            <a:grpFill/>
            <a:ln w="0">
              <a:noFill/>
              <a:prstDash val="solid"/>
              <a:round/>
              <a:headEnd/>
              <a:tailEnd/>
            </a:ln>
          </p:spPr>
          <p:txBody>
            <a:bodyPr vert="horz" wrap="square" lIns="76200" tIns="38100" rIns="76200" bIns="38100" numCol="1" anchor="t" anchorCtr="0" compatLnSpc="1">
              <a:prstTxWarp prst="textNoShape">
                <a:avLst/>
              </a:prstTxWarp>
            </a:bodyPr>
            <a:lstStyle/>
            <a:p>
              <a:pPr defTabSz="761970"/>
              <a:endParaRPr lang="en-IN" sz="1500" dirty="0">
                <a:solidFill>
                  <a:prstClr val="black"/>
                </a:solidFill>
                <a:latin typeface="Montserrat"/>
              </a:endParaRPr>
            </a:p>
          </p:txBody>
        </p:sp>
        <p:sp>
          <p:nvSpPr>
            <p:cNvPr id="62" name="Freeform 25"/>
            <p:cNvSpPr>
              <a:spLocks/>
            </p:cNvSpPr>
            <p:nvPr/>
          </p:nvSpPr>
          <p:spPr bwMode="auto">
            <a:xfrm>
              <a:off x="-1309688" y="4822825"/>
              <a:ext cx="1554163" cy="666750"/>
            </a:xfrm>
            <a:custGeom>
              <a:avLst/>
              <a:gdLst>
                <a:gd name="T0" fmla="*/ 83 w 1957"/>
                <a:gd name="T1" fmla="*/ 0 h 842"/>
                <a:gd name="T2" fmla="*/ 1115 w 1957"/>
                <a:gd name="T3" fmla="*/ 0 h 842"/>
                <a:gd name="T4" fmla="*/ 1189 w 1957"/>
                <a:gd name="T5" fmla="*/ 3 h 842"/>
                <a:gd name="T6" fmla="*/ 1260 w 1957"/>
                <a:gd name="T7" fmla="*/ 13 h 842"/>
                <a:gd name="T8" fmla="*/ 1329 w 1957"/>
                <a:gd name="T9" fmla="*/ 29 h 842"/>
                <a:gd name="T10" fmla="*/ 1395 w 1957"/>
                <a:gd name="T11" fmla="*/ 51 h 842"/>
                <a:gd name="T12" fmla="*/ 1458 w 1957"/>
                <a:gd name="T13" fmla="*/ 76 h 842"/>
                <a:gd name="T14" fmla="*/ 1519 w 1957"/>
                <a:gd name="T15" fmla="*/ 106 h 842"/>
                <a:gd name="T16" fmla="*/ 1578 w 1957"/>
                <a:gd name="T17" fmla="*/ 140 h 842"/>
                <a:gd name="T18" fmla="*/ 1635 w 1957"/>
                <a:gd name="T19" fmla="*/ 176 h 842"/>
                <a:gd name="T20" fmla="*/ 1689 w 1957"/>
                <a:gd name="T21" fmla="*/ 215 h 842"/>
                <a:gd name="T22" fmla="*/ 1740 w 1957"/>
                <a:gd name="T23" fmla="*/ 256 h 842"/>
                <a:gd name="T24" fmla="*/ 1789 w 1957"/>
                <a:gd name="T25" fmla="*/ 297 h 842"/>
                <a:gd name="T26" fmla="*/ 1835 w 1957"/>
                <a:gd name="T27" fmla="*/ 340 h 842"/>
                <a:gd name="T28" fmla="*/ 1879 w 1957"/>
                <a:gd name="T29" fmla="*/ 383 h 842"/>
                <a:gd name="T30" fmla="*/ 1919 w 1957"/>
                <a:gd name="T31" fmla="*/ 424 h 842"/>
                <a:gd name="T32" fmla="*/ 1957 w 1957"/>
                <a:gd name="T33" fmla="*/ 464 h 842"/>
                <a:gd name="T34" fmla="*/ 1625 w 1957"/>
                <a:gd name="T35" fmla="*/ 842 h 842"/>
                <a:gd name="T36" fmla="*/ 1588 w 1957"/>
                <a:gd name="T37" fmla="*/ 800 h 842"/>
                <a:gd name="T38" fmla="*/ 1548 w 1957"/>
                <a:gd name="T39" fmla="*/ 759 h 842"/>
                <a:gd name="T40" fmla="*/ 1507 w 1957"/>
                <a:gd name="T41" fmla="*/ 716 h 842"/>
                <a:gd name="T42" fmla="*/ 1462 w 1957"/>
                <a:gd name="T43" fmla="*/ 674 h 842"/>
                <a:gd name="T44" fmla="*/ 1415 w 1957"/>
                <a:gd name="T45" fmla="*/ 635 h 842"/>
                <a:gd name="T46" fmla="*/ 1367 w 1957"/>
                <a:gd name="T47" fmla="*/ 599 h 842"/>
                <a:gd name="T48" fmla="*/ 1319 w 1957"/>
                <a:gd name="T49" fmla="*/ 566 h 842"/>
                <a:gd name="T50" fmla="*/ 1268 w 1957"/>
                <a:gd name="T51" fmla="*/ 540 h 842"/>
                <a:gd name="T52" fmla="*/ 1218 w 1957"/>
                <a:gd name="T53" fmla="*/ 518 h 842"/>
                <a:gd name="T54" fmla="*/ 1167 w 1957"/>
                <a:gd name="T55" fmla="*/ 506 h 842"/>
                <a:gd name="T56" fmla="*/ 1115 w 1957"/>
                <a:gd name="T57" fmla="*/ 501 h 842"/>
                <a:gd name="T58" fmla="*/ 83 w 1957"/>
                <a:gd name="T59" fmla="*/ 501 h 842"/>
                <a:gd name="T60" fmla="*/ 60 w 1957"/>
                <a:gd name="T61" fmla="*/ 498 h 842"/>
                <a:gd name="T62" fmla="*/ 41 w 1957"/>
                <a:gd name="T63" fmla="*/ 489 h 842"/>
                <a:gd name="T64" fmla="*/ 24 w 1957"/>
                <a:gd name="T65" fmla="*/ 477 h 842"/>
                <a:gd name="T66" fmla="*/ 11 w 1957"/>
                <a:gd name="T67" fmla="*/ 459 h 842"/>
                <a:gd name="T68" fmla="*/ 3 w 1957"/>
                <a:gd name="T69" fmla="*/ 440 h 842"/>
                <a:gd name="T70" fmla="*/ 0 w 1957"/>
                <a:gd name="T71" fmla="*/ 418 h 842"/>
                <a:gd name="T72" fmla="*/ 0 w 1957"/>
                <a:gd name="T73" fmla="*/ 82 h 842"/>
                <a:gd name="T74" fmla="*/ 3 w 1957"/>
                <a:gd name="T75" fmla="*/ 61 h 842"/>
                <a:gd name="T76" fmla="*/ 11 w 1957"/>
                <a:gd name="T77" fmla="*/ 41 h 842"/>
                <a:gd name="T78" fmla="*/ 24 w 1957"/>
                <a:gd name="T79" fmla="*/ 24 h 842"/>
                <a:gd name="T80" fmla="*/ 41 w 1957"/>
                <a:gd name="T81" fmla="*/ 12 h 842"/>
                <a:gd name="T82" fmla="*/ 60 w 1957"/>
                <a:gd name="T83" fmla="*/ 3 h 842"/>
                <a:gd name="T84" fmla="*/ 83 w 1957"/>
                <a:gd name="T85"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57" h="842">
                  <a:moveTo>
                    <a:pt x="83" y="0"/>
                  </a:moveTo>
                  <a:lnTo>
                    <a:pt x="1115" y="0"/>
                  </a:lnTo>
                  <a:lnTo>
                    <a:pt x="1189" y="3"/>
                  </a:lnTo>
                  <a:lnTo>
                    <a:pt x="1260" y="13"/>
                  </a:lnTo>
                  <a:lnTo>
                    <a:pt x="1329" y="29"/>
                  </a:lnTo>
                  <a:lnTo>
                    <a:pt x="1395" y="51"/>
                  </a:lnTo>
                  <a:lnTo>
                    <a:pt x="1458" y="76"/>
                  </a:lnTo>
                  <a:lnTo>
                    <a:pt x="1519" y="106"/>
                  </a:lnTo>
                  <a:lnTo>
                    <a:pt x="1578" y="140"/>
                  </a:lnTo>
                  <a:lnTo>
                    <a:pt x="1635" y="176"/>
                  </a:lnTo>
                  <a:lnTo>
                    <a:pt x="1689" y="215"/>
                  </a:lnTo>
                  <a:lnTo>
                    <a:pt x="1740" y="256"/>
                  </a:lnTo>
                  <a:lnTo>
                    <a:pt x="1789" y="297"/>
                  </a:lnTo>
                  <a:lnTo>
                    <a:pt x="1835" y="340"/>
                  </a:lnTo>
                  <a:lnTo>
                    <a:pt x="1879" y="383"/>
                  </a:lnTo>
                  <a:lnTo>
                    <a:pt x="1919" y="424"/>
                  </a:lnTo>
                  <a:lnTo>
                    <a:pt x="1957" y="464"/>
                  </a:lnTo>
                  <a:lnTo>
                    <a:pt x="1625" y="842"/>
                  </a:lnTo>
                  <a:lnTo>
                    <a:pt x="1588" y="800"/>
                  </a:lnTo>
                  <a:lnTo>
                    <a:pt x="1548" y="759"/>
                  </a:lnTo>
                  <a:lnTo>
                    <a:pt x="1507" y="716"/>
                  </a:lnTo>
                  <a:lnTo>
                    <a:pt x="1462" y="674"/>
                  </a:lnTo>
                  <a:lnTo>
                    <a:pt x="1415" y="635"/>
                  </a:lnTo>
                  <a:lnTo>
                    <a:pt x="1367" y="599"/>
                  </a:lnTo>
                  <a:lnTo>
                    <a:pt x="1319" y="566"/>
                  </a:lnTo>
                  <a:lnTo>
                    <a:pt x="1268" y="540"/>
                  </a:lnTo>
                  <a:lnTo>
                    <a:pt x="1218" y="518"/>
                  </a:lnTo>
                  <a:lnTo>
                    <a:pt x="1167" y="506"/>
                  </a:lnTo>
                  <a:lnTo>
                    <a:pt x="1115" y="501"/>
                  </a:lnTo>
                  <a:lnTo>
                    <a:pt x="83" y="501"/>
                  </a:lnTo>
                  <a:lnTo>
                    <a:pt x="60" y="498"/>
                  </a:lnTo>
                  <a:lnTo>
                    <a:pt x="41" y="489"/>
                  </a:lnTo>
                  <a:lnTo>
                    <a:pt x="24" y="477"/>
                  </a:lnTo>
                  <a:lnTo>
                    <a:pt x="11" y="459"/>
                  </a:lnTo>
                  <a:lnTo>
                    <a:pt x="3" y="440"/>
                  </a:lnTo>
                  <a:lnTo>
                    <a:pt x="0" y="418"/>
                  </a:lnTo>
                  <a:lnTo>
                    <a:pt x="0" y="82"/>
                  </a:lnTo>
                  <a:lnTo>
                    <a:pt x="3" y="61"/>
                  </a:lnTo>
                  <a:lnTo>
                    <a:pt x="11" y="41"/>
                  </a:lnTo>
                  <a:lnTo>
                    <a:pt x="24" y="24"/>
                  </a:lnTo>
                  <a:lnTo>
                    <a:pt x="41" y="12"/>
                  </a:lnTo>
                  <a:lnTo>
                    <a:pt x="60" y="3"/>
                  </a:lnTo>
                  <a:lnTo>
                    <a:pt x="83" y="0"/>
                  </a:lnTo>
                  <a:close/>
                </a:path>
              </a:pathLst>
            </a:custGeom>
            <a:grpFill/>
            <a:ln w="0">
              <a:noFill/>
              <a:prstDash val="solid"/>
              <a:round/>
              <a:headEnd/>
              <a:tailEnd/>
            </a:ln>
          </p:spPr>
          <p:txBody>
            <a:bodyPr vert="horz" wrap="square" lIns="76200" tIns="38100" rIns="76200" bIns="38100" numCol="1" anchor="t" anchorCtr="0" compatLnSpc="1">
              <a:prstTxWarp prst="textNoShape">
                <a:avLst/>
              </a:prstTxWarp>
            </a:bodyPr>
            <a:lstStyle/>
            <a:p>
              <a:pPr defTabSz="761970"/>
              <a:endParaRPr lang="en-IN" sz="1500" dirty="0">
                <a:solidFill>
                  <a:prstClr val="black"/>
                </a:solidFill>
                <a:latin typeface="Montserrat"/>
              </a:endParaRPr>
            </a:p>
          </p:txBody>
        </p:sp>
      </p:grpSp>
      <p:sp>
        <p:nvSpPr>
          <p:cNvPr id="3" name="Rectangle 2"/>
          <p:cNvSpPr/>
          <p:nvPr/>
        </p:nvSpPr>
        <p:spPr>
          <a:xfrm rot="19185980">
            <a:off x="4191979" y="2136571"/>
            <a:ext cx="1037617" cy="923330"/>
          </a:xfrm>
          <a:prstGeom prst="rect">
            <a:avLst/>
          </a:prstGeom>
          <a:noFill/>
        </p:spPr>
        <p:txBody>
          <a:bodyPr spcFirstLastPara="1" wrap="none" lIns="91440" tIns="45720" rIns="91440" bIns="45720" numCol="1">
            <a:prstTxWarp prst="textArchUp">
              <a:avLst>
                <a:gd name="adj" fmla="val 10338530"/>
              </a:avLst>
            </a:prstTxWarp>
            <a:spAutoFit/>
          </a:bodyPr>
          <a:lstStyle/>
          <a:p>
            <a:pPr algn="ctr" defTabSz="761970"/>
            <a:r>
              <a:rPr lang="en-US" sz="1600" b="1" dirty="0">
                <a:ln w="0"/>
                <a:solidFill>
                  <a:srgbClr val="4E67C8">
                    <a:lumMod val="50000"/>
                  </a:srgbClr>
                </a:solidFill>
                <a:effectLst>
                  <a:outerShdw blurRad="38100" dist="25400" dir="5400000" algn="ctr" rotWithShape="0">
                    <a:srgbClr val="6E747A">
                      <a:alpha val="43000"/>
                    </a:srgbClr>
                  </a:outerShdw>
                </a:effectLst>
                <a:latin typeface="Montserrat"/>
              </a:rPr>
              <a:t>Engage </a:t>
            </a:r>
          </a:p>
          <a:p>
            <a:pPr algn="ctr" defTabSz="761970"/>
            <a:r>
              <a:rPr lang="en-US" sz="1600" b="1" dirty="0">
                <a:ln w="0"/>
                <a:solidFill>
                  <a:srgbClr val="4E67C8">
                    <a:lumMod val="50000"/>
                  </a:srgbClr>
                </a:solidFill>
                <a:effectLst>
                  <a:outerShdw blurRad="38100" dist="25400" dir="5400000" algn="ctr" rotWithShape="0">
                    <a:srgbClr val="6E747A">
                      <a:alpha val="43000"/>
                    </a:srgbClr>
                  </a:outerShdw>
                </a:effectLst>
                <a:latin typeface="Montserrat"/>
              </a:rPr>
              <a:t>Citizens</a:t>
            </a:r>
          </a:p>
        </p:txBody>
      </p:sp>
      <p:sp>
        <p:nvSpPr>
          <p:cNvPr id="50" name="Rectangle 49"/>
          <p:cNvSpPr/>
          <p:nvPr/>
        </p:nvSpPr>
        <p:spPr>
          <a:xfrm rot="2919829">
            <a:off x="4767287" y="2189288"/>
            <a:ext cx="1037617" cy="923330"/>
          </a:xfrm>
          <a:prstGeom prst="rect">
            <a:avLst/>
          </a:prstGeom>
          <a:noFill/>
        </p:spPr>
        <p:txBody>
          <a:bodyPr spcFirstLastPara="1" wrap="none" lIns="91440" tIns="45720" rIns="91440" bIns="45720" numCol="1">
            <a:prstTxWarp prst="textArchUp">
              <a:avLst>
                <a:gd name="adj" fmla="val 10338530"/>
              </a:avLst>
            </a:prstTxWarp>
            <a:spAutoFit/>
          </a:bodyPr>
          <a:lstStyle/>
          <a:p>
            <a:pPr algn="ctr" defTabSz="761970"/>
            <a:r>
              <a:rPr lang="en-US" sz="1600" b="1" dirty="0">
                <a:ln w="0"/>
                <a:solidFill>
                  <a:srgbClr val="A7EA52">
                    <a:lumMod val="50000"/>
                  </a:srgbClr>
                </a:solidFill>
                <a:effectLst>
                  <a:outerShdw blurRad="38100" dist="25400" dir="5400000" algn="ctr" rotWithShape="0">
                    <a:srgbClr val="6E747A">
                      <a:alpha val="43000"/>
                    </a:srgbClr>
                  </a:outerShdw>
                </a:effectLst>
                <a:latin typeface="Montserrat"/>
              </a:rPr>
              <a:t>Optimize</a:t>
            </a:r>
          </a:p>
          <a:p>
            <a:pPr algn="ctr" defTabSz="761970"/>
            <a:r>
              <a:rPr lang="en-US" sz="1600" b="1" dirty="0">
                <a:ln w="0"/>
                <a:solidFill>
                  <a:srgbClr val="A7EA52">
                    <a:lumMod val="50000"/>
                  </a:srgbClr>
                </a:solidFill>
                <a:effectLst>
                  <a:outerShdw blurRad="38100" dist="25400" dir="5400000" algn="ctr" rotWithShape="0">
                    <a:srgbClr val="6E747A">
                      <a:alpha val="43000"/>
                    </a:srgbClr>
                  </a:outerShdw>
                </a:effectLst>
                <a:latin typeface="Montserrat"/>
              </a:rPr>
              <a:t>Operations</a:t>
            </a:r>
          </a:p>
        </p:txBody>
      </p:sp>
      <p:sp>
        <p:nvSpPr>
          <p:cNvPr id="51" name="Rectangle 50"/>
          <p:cNvSpPr/>
          <p:nvPr/>
        </p:nvSpPr>
        <p:spPr>
          <a:xfrm rot="8401719">
            <a:off x="4693772" y="2674908"/>
            <a:ext cx="1037617" cy="923330"/>
          </a:xfrm>
          <a:prstGeom prst="rect">
            <a:avLst/>
          </a:prstGeom>
          <a:noFill/>
        </p:spPr>
        <p:txBody>
          <a:bodyPr spcFirstLastPara="1" wrap="none" lIns="91440" tIns="45720" rIns="91440" bIns="45720" numCol="1">
            <a:prstTxWarp prst="textArchUp">
              <a:avLst>
                <a:gd name="adj" fmla="val 10338530"/>
              </a:avLst>
            </a:prstTxWarp>
            <a:spAutoFit/>
          </a:bodyPr>
          <a:lstStyle/>
          <a:p>
            <a:pPr algn="ctr" defTabSz="761970"/>
            <a:r>
              <a:rPr lang="en-US" sz="1600" b="1" dirty="0">
                <a:ln w="0"/>
                <a:solidFill>
                  <a:srgbClr val="5ECCF3">
                    <a:lumMod val="50000"/>
                  </a:srgbClr>
                </a:solidFill>
                <a:effectLst>
                  <a:outerShdw blurRad="38100" dist="25400" dir="5400000" algn="ctr" rotWithShape="0">
                    <a:srgbClr val="6E747A">
                      <a:alpha val="43000"/>
                    </a:srgbClr>
                  </a:outerShdw>
                </a:effectLst>
                <a:latin typeface="Montserrat"/>
              </a:rPr>
              <a:t>Transform</a:t>
            </a:r>
          </a:p>
          <a:p>
            <a:pPr algn="ctr" defTabSz="761970"/>
            <a:r>
              <a:rPr lang="en-US" sz="1600" b="1" dirty="0">
                <a:ln w="0"/>
                <a:solidFill>
                  <a:srgbClr val="5ECCF3">
                    <a:lumMod val="50000"/>
                  </a:srgbClr>
                </a:solidFill>
                <a:effectLst>
                  <a:outerShdw blurRad="38100" dist="25400" dir="5400000" algn="ctr" rotWithShape="0">
                    <a:srgbClr val="6E747A">
                      <a:alpha val="43000"/>
                    </a:srgbClr>
                  </a:outerShdw>
                </a:effectLst>
                <a:latin typeface="Montserrat"/>
              </a:rPr>
              <a:t>Services</a:t>
            </a:r>
          </a:p>
        </p:txBody>
      </p:sp>
      <p:sp>
        <p:nvSpPr>
          <p:cNvPr id="63" name="Rectangle 62"/>
          <p:cNvSpPr/>
          <p:nvPr/>
        </p:nvSpPr>
        <p:spPr>
          <a:xfrm rot="13767263">
            <a:off x="4124032" y="2608037"/>
            <a:ext cx="1037617" cy="923330"/>
          </a:xfrm>
          <a:prstGeom prst="rect">
            <a:avLst/>
          </a:prstGeom>
          <a:noFill/>
        </p:spPr>
        <p:txBody>
          <a:bodyPr spcFirstLastPara="1" wrap="none" lIns="91440" tIns="45720" rIns="91440" bIns="45720" numCol="1">
            <a:prstTxWarp prst="textArchUp">
              <a:avLst>
                <a:gd name="adj" fmla="val 10338530"/>
              </a:avLst>
            </a:prstTxWarp>
            <a:spAutoFit/>
          </a:bodyPr>
          <a:lstStyle/>
          <a:p>
            <a:pPr algn="ctr" defTabSz="761970"/>
            <a:r>
              <a:rPr lang="en-US" sz="1583" b="1" dirty="0">
                <a:ln w="0"/>
                <a:solidFill>
                  <a:srgbClr val="F14124">
                    <a:lumMod val="50000"/>
                  </a:srgbClr>
                </a:solidFill>
                <a:effectLst>
                  <a:outerShdw blurRad="38100" dist="25400" dir="5400000" algn="ctr" rotWithShape="0">
                    <a:srgbClr val="6E747A">
                      <a:alpha val="43000"/>
                    </a:srgbClr>
                  </a:outerShdw>
                </a:effectLst>
                <a:latin typeface="Montserrat"/>
              </a:rPr>
              <a:t>Empower</a:t>
            </a:r>
          </a:p>
          <a:p>
            <a:pPr algn="ctr" defTabSz="761970"/>
            <a:r>
              <a:rPr lang="en-US" sz="1583" b="1" dirty="0">
                <a:ln w="0"/>
                <a:solidFill>
                  <a:srgbClr val="F14124">
                    <a:lumMod val="50000"/>
                  </a:srgbClr>
                </a:solidFill>
                <a:effectLst>
                  <a:outerShdw blurRad="38100" dist="25400" dir="5400000" algn="ctr" rotWithShape="0">
                    <a:srgbClr val="6E747A">
                      <a:alpha val="43000"/>
                    </a:srgbClr>
                  </a:outerShdw>
                </a:effectLst>
                <a:latin typeface="Montserrat"/>
              </a:rPr>
              <a:t>Employees</a:t>
            </a:r>
          </a:p>
        </p:txBody>
      </p:sp>
      <p:sp>
        <p:nvSpPr>
          <p:cNvPr id="64" name="Rectangle 63"/>
          <p:cNvSpPr/>
          <p:nvPr/>
        </p:nvSpPr>
        <p:spPr>
          <a:xfrm rot="18737945">
            <a:off x="4471694" y="2389408"/>
            <a:ext cx="1037617" cy="923330"/>
          </a:xfrm>
          <a:prstGeom prst="rect">
            <a:avLst/>
          </a:prstGeom>
          <a:noFill/>
        </p:spPr>
        <p:txBody>
          <a:bodyPr spcFirstLastPara="1" wrap="none" lIns="91440" tIns="45720" rIns="91440" bIns="45720" numCol="1">
            <a:prstTxWarp prst="textArchUp">
              <a:avLst>
                <a:gd name="adj" fmla="val 10338530"/>
              </a:avLst>
            </a:prstTxWarp>
            <a:spAutoFit/>
          </a:bodyPr>
          <a:lstStyle/>
          <a:p>
            <a:pPr algn="ctr" defTabSz="761970"/>
            <a:r>
              <a:rPr lang="en-US" sz="1600" b="1" dirty="0">
                <a:ln w="0"/>
                <a:solidFill>
                  <a:prstClr val="white"/>
                </a:solidFill>
                <a:effectLst>
                  <a:outerShdw blurRad="38100" dist="25400" dir="5400000" algn="ctr" rotWithShape="0">
                    <a:srgbClr val="6E747A">
                      <a:alpha val="43000"/>
                    </a:srgbClr>
                  </a:outerShdw>
                </a:effectLst>
                <a:latin typeface="Montserrat"/>
              </a:rPr>
              <a:t>DATA</a:t>
            </a:r>
          </a:p>
        </p:txBody>
      </p:sp>
      <p:sp>
        <p:nvSpPr>
          <p:cNvPr id="65" name="Rectangle 64"/>
          <p:cNvSpPr/>
          <p:nvPr/>
        </p:nvSpPr>
        <p:spPr>
          <a:xfrm rot="3035268">
            <a:off x="4439179" y="2389903"/>
            <a:ext cx="1037617" cy="923330"/>
          </a:xfrm>
          <a:prstGeom prst="rect">
            <a:avLst/>
          </a:prstGeom>
          <a:noFill/>
        </p:spPr>
        <p:txBody>
          <a:bodyPr spcFirstLastPara="1" wrap="none" lIns="91440" tIns="45720" rIns="91440" bIns="45720" numCol="1">
            <a:prstTxWarp prst="textArchUp">
              <a:avLst>
                <a:gd name="adj" fmla="val 10338530"/>
              </a:avLst>
            </a:prstTxWarp>
            <a:spAutoFit/>
          </a:bodyPr>
          <a:lstStyle/>
          <a:p>
            <a:pPr algn="ctr" defTabSz="761970"/>
            <a:r>
              <a:rPr lang="en-US" sz="1600" b="1" dirty="0">
                <a:ln w="0"/>
                <a:solidFill>
                  <a:prstClr val="white"/>
                </a:solidFill>
                <a:effectLst>
                  <a:outerShdw blurRad="38100" dist="25400" dir="5400000" algn="ctr" rotWithShape="0">
                    <a:srgbClr val="6E747A">
                      <a:alpha val="43000"/>
                    </a:srgbClr>
                  </a:outerShdw>
                </a:effectLst>
                <a:latin typeface="Montserrat"/>
              </a:rPr>
              <a:t>DATA</a:t>
            </a:r>
          </a:p>
        </p:txBody>
      </p:sp>
      <p:sp>
        <p:nvSpPr>
          <p:cNvPr id="66" name="Rectangle 65"/>
          <p:cNvSpPr/>
          <p:nvPr/>
        </p:nvSpPr>
        <p:spPr>
          <a:xfrm rot="8263642">
            <a:off x="4447189" y="2399116"/>
            <a:ext cx="1037617" cy="923330"/>
          </a:xfrm>
          <a:prstGeom prst="rect">
            <a:avLst/>
          </a:prstGeom>
          <a:noFill/>
        </p:spPr>
        <p:txBody>
          <a:bodyPr spcFirstLastPara="1" wrap="none" lIns="91440" tIns="45720" rIns="91440" bIns="45720" numCol="1">
            <a:prstTxWarp prst="textArchUp">
              <a:avLst>
                <a:gd name="adj" fmla="val 10338530"/>
              </a:avLst>
            </a:prstTxWarp>
            <a:spAutoFit/>
          </a:bodyPr>
          <a:lstStyle/>
          <a:p>
            <a:pPr algn="ctr" defTabSz="761970"/>
            <a:r>
              <a:rPr lang="en-US" sz="1600" b="1" dirty="0">
                <a:ln w="0"/>
                <a:solidFill>
                  <a:prstClr val="white"/>
                </a:solidFill>
                <a:effectLst>
                  <a:outerShdw blurRad="38100" dist="25400" dir="5400000" algn="ctr" rotWithShape="0">
                    <a:srgbClr val="6E747A">
                      <a:alpha val="43000"/>
                    </a:srgbClr>
                  </a:outerShdw>
                </a:effectLst>
                <a:latin typeface="Montserrat"/>
              </a:rPr>
              <a:t>DATA</a:t>
            </a:r>
          </a:p>
        </p:txBody>
      </p:sp>
      <p:sp>
        <p:nvSpPr>
          <p:cNvPr id="67" name="Rectangle 66"/>
          <p:cNvSpPr/>
          <p:nvPr/>
        </p:nvSpPr>
        <p:spPr>
          <a:xfrm rot="13771966">
            <a:off x="4449633" y="2385993"/>
            <a:ext cx="1037617" cy="923330"/>
          </a:xfrm>
          <a:prstGeom prst="rect">
            <a:avLst/>
          </a:prstGeom>
          <a:noFill/>
        </p:spPr>
        <p:txBody>
          <a:bodyPr spcFirstLastPara="1" wrap="none" lIns="91440" tIns="45720" rIns="91440" bIns="45720" numCol="1">
            <a:prstTxWarp prst="textArchUp">
              <a:avLst>
                <a:gd name="adj" fmla="val 10338530"/>
              </a:avLst>
            </a:prstTxWarp>
            <a:spAutoFit/>
          </a:bodyPr>
          <a:lstStyle/>
          <a:p>
            <a:pPr algn="ctr" defTabSz="761970"/>
            <a:r>
              <a:rPr lang="en-US" sz="1600" b="1" dirty="0">
                <a:ln w="0"/>
                <a:solidFill>
                  <a:prstClr val="white"/>
                </a:solidFill>
                <a:effectLst>
                  <a:outerShdw blurRad="38100" dist="25400" dir="5400000" algn="ctr" rotWithShape="0">
                    <a:srgbClr val="6E747A">
                      <a:alpha val="43000"/>
                    </a:srgbClr>
                  </a:outerShdw>
                </a:effectLst>
                <a:latin typeface="Montserrat"/>
              </a:rPr>
              <a:t>DATA</a:t>
            </a:r>
          </a:p>
        </p:txBody>
      </p:sp>
      <p:sp>
        <p:nvSpPr>
          <p:cNvPr id="26" name="AutoShape 2" descr="Image result for digital transformation"/>
          <p:cNvSpPr>
            <a:spLocks noChangeAspect="1" noChangeArrowheads="1"/>
          </p:cNvSpPr>
          <p:nvPr/>
        </p:nvSpPr>
        <p:spPr bwMode="auto">
          <a:xfrm>
            <a:off x="4803091" y="2480256"/>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761970"/>
            <a:endParaRPr lang="en-ZA" dirty="0">
              <a:solidFill>
                <a:prstClr val="black"/>
              </a:solidFill>
              <a:latin typeface="Montserrat"/>
            </a:endParaRPr>
          </a:p>
        </p:txBody>
      </p:sp>
      <p:pic>
        <p:nvPicPr>
          <p:cNvPr id="27" name="Picture 26"/>
          <p:cNvPicPr>
            <a:picLocks noChangeAspect="1"/>
          </p:cNvPicPr>
          <p:nvPr/>
        </p:nvPicPr>
        <p:blipFill>
          <a:blip r:embed="rId2" cstate="print"/>
          <a:stretch>
            <a:fillRect/>
          </a:stretch>
        </p:blipFill>
        <p:spPr>
          <a:xfrm>
            <a:off x="4587894" y="2508293"/>
            <a:ext cx="741075" cy="713761"/>
          </a:xfrm>
          <a:prstGeom prst="ellipse">
            <a:avLst/>
          </a:prstGeom>
          <a:ln>
            <a:noFill/>
          </a:ln>
          <a:effectLst>
            <a:softEdge rad="112500"/>
          </a:effectLst>
        </p:spPr>
      </p:pic>
    </p:spTree>
    <p:extLst>
      <p:ext uri="{BB962C8B-B14F-4D97-AF65-F5344CB8AC3E}">
        <p14:creationId xmlns:p14="http://schemas.microsoft.com/office/powerpoint/2010/main" xmlns="" val="28062286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910" y="297383"/>
            <a:ext cx="8763000" cy="269304"/>
          </a:xfrm>
          <a:noFill/>
          <a:ln cmpd="sng">
            <a:noFill/>
          </a:ln>
        </p:spPr>
        <p:txBody>
          <a:bodyPr vert="horz" wrap="square" lIns="91440" tIns="45720" rIns="91440" bIns="45720" rtlCol="0" anchor="t" anchorCtr="0">
            <a:spAutoFit/>
          </a:bodyPr>
          <a:lstStyle/>
          <a:p>
            <a:pPr defTabSz="914400"/>
            <a:r>
              <a:rPr lang="en-ZA" sz="3200" baseline="30000" dirty="0">
                <a:latin typeface="+mj-lt"/>
                <a:ea typeface="+mn-ea"/>
              </a:rPr>
              <a:t>Digital Transformation Value to SA Public Service</a:t>
            </a:r>
          </a:p>
        </p:txBody>
      </p:sp>
      <p:pic>
        <p:nvPicPr>
          <p:cNvPr id="3" name="Picture 2"/>
          <p:cNvPicPr>
            <a:picLocks noChangeAspect="1"/>
          </p:cNvPicPr>
          <p:nvPr/>
        </p:nvPicPr>
        <p:blipFill>
          <a:blip r:embed="rId2" cstate="print"/>
          <a:stretch>
            <a:fillRect/>
          </a:stretch>
        </p:blipFill>
        <p:spPr>
          <a:xfrm>
            <a:off x="4130289" y="2379428"/>
            <a:ext cx="1404243" cy="1442716"/>
          </a:xfrm>
          <a:prstGeom prst="rect">
            <a:avLst/>
          </a:prstGeom>
        </p:spPr>
      </p:pic>
      <p:sp>
        <p:nvSpPr>
          <p:cNvPr id="219" name="TextBox 218"/>
          <p:cNvSpPr txBox="1"/>
          <p:nvPr/>
        </p:nvSpPr>
        <p:spPr>
          <a:xfrm>
            <a:off x="6025567" y="1045937"/>
            <a:ext cx="2026947" cy="323165"/>
          </a:xfrm>
          <a:prstGeom prst="rect">
            <a:avLst/>
          </a:prstGeom>
          <a:noFill/>
        </p:spPr>
        <p:txBody>
          <a:bodyPr wrap="square" rtlCol="0">
            <a:spAutoFit/>
          </a:bodyPr>
          <a:lstStyle/>
          <a:p>
            <a:pPr defTabSz="761970"/>
            <a:r>
              <a:rPr lang="en-IN" sz="1500" dirty="0">
                <a:solidFill>
                  <a:srgbClr val="4E67C8">
                    <a:lumMod val="50000"/>
                  </a:srgbClr>
                </a:solidFill>
                <a:latin typeface="Montserrat"/>
                <a:cs typeface="Arial" pitchFamily="34" charset="0"/>
              </a:rPr>
              <a:t>Drives Innovation</a:t>
            </a:r>
          </a:p>
        </p:txBody>
      </p:sp>
      <p:sp>
        <p:nvSpPr>
          <p:cNvPr id="220" name="TextBox 219"/>
          <p:cNvSpPr txBox="1"/>
          <p:nvPr/>
        </p:nvSpPr>
        <p:spPr>
          <a:xfrm>
            <a:off x="6961833" y="1936165"/>
            <a:ext cx="2252077" cy="553998"/>
          </a:xfrm>
          <a:prstGeom prst="rect">
            <a:avLst/>
          </a:prstGeom>
          <a:noFill/>
        </p:spPr>
        <p:txBody>
          <a:bodyPr wrap="square" rtlCol="0">
            <a:spAutoFit/>
          </a:bodyPr>
          <a:lstStyle/>
          <a:p>
            <a:pPr defTabSz="761970"/>
            <a:r>
              <a:rPr lang="en-IN" sz="1500" dirty="0">
                <a:solidFill>
                  <a:srgbClr val="4E67C8">
                    <a:lumMod val="50000"/>
                  </a:srgbClr>
                </a:solidFill>
                <a:latin typeface="Montserrat"/>
                <a:cs typeface="Arial" pitchFamily="34" charset="0"/>
              </a:rPr>
              <a:t>Stimulates Economic Growth</a:t>
            </a:r>
          </a:p>
        </p:txBody>
      </p:sp>
      <p:sp>
        <p:nvSpPr>
          <p:cNvPr id="221" name="TextBox 220"/>
          <p:cNvSpPr txBox="1"/>
          <p:nvPr/>
        </p:nvSpPr>
        <p:spPr>
          <a:xfrm>
            <a:off x="7039041" y="3348347"/>
            <a:ext cx="2026947" cy="553998"/>
          </a:xfrm>
          <a:prstGeom prst="rect">
            <a:avLst/>
          </a:prstGeom>
          <a:noFill/>
        </p:spPr>
        <p:txBody>
          <a:bodyPr wrap="square" rtlCol="0">
            <a:spAutoFit/>
          </a:bodyPr>
          <a:lstStyle/>
          <a:p>
            <a:pPr defTabSz="761970"/>
            <a:r>
              <a:rPr lang="en-IN" sz="1500" dirty="0">
                <a:solidFill>
                  <a:srgbClr val="4E67C8">
                    <a:lumMod val="50000"/>
                  </a:srgbClr>
                </a:solidFill>
                <a:latin typeface="Montserrat"/>
                <a:cs typeface="Arial" pitchFamily="34" charset="0"/>
              </a:rPr>
              <a:t>Improves Citizen Participation</a:t>
            </a:r>
          </a:p>
        </p:txBody>
      </p:sp>
      <p:sp>
        <p:nvSpPr>
          <p:cNvPr id="223" name="TextBox 222"/>
          <p:cNvSpPr txBox="1"/>
          <p:nvPr/>
        </p:nvSpPr>
        <p:spPr>
          <a:xfrm>
            <a:off x="6217603" y="4575554"/>
            <a:ext cx="2316797" cy="323165"/>
          </a:xfrm>
          <a:prstGeom prst="rect">
            <a:avLst/>
          </a:prstGeom>
          <a:noFill/>
        </p:spPr>
        <p:txBody>
          <a:bodyPr wrap="square" rtlCol="0">
            <a:spAutoFit/>
          </a:bodyPr>
          <a:lstStyle/>
          <a:p>
            <a:pPr defTabSz="761970"/>
            <a:r>
              <a:rPr lang="en-IN" sz="1500" dirty="0">
                <a:solidFill>
                  <a:srgbClr val="4E67C8">
                    <a:lumMod val="50000"/>
                  </a:srgbClr>
                </a:solidFill>
                <a:latin typeface="Montserrat"/>
                <a:cs typeface="Arial" pitchFamily="34" charset="0"/>
              </a:rPr>
              <a:t>Increases Openness</a:t>
            </a:r>
          </a:p>
        </p:txBody>
      </p:sp>
      <p:sp>
        <p:nvSpPr>
          <p:cNvPr id="224" name="TextBox 223"/>
          <p:cNvSpPr txBox="1"/>
          <p:nvPr/>
        </p:nvSpPr>
        <p:spPr>
          <a:xfrm>
            <a:off x="596900" y="3609445"/>
            <a:ext cx="2268721" cy="323165"/>
          </a:xfrm>
          <a:prstGeom prst="rect">
            <a:avLst/>
          </a:prstGeom>
          <a:noFill/>
        </p:spPr>
        <p:txBody>
          <a:bodyPr wrap="square" rtlCol="0">
            <a:spAutoFit/>
          </a:bodyPr>
          <a:lstStyle/>
          <a:p>
            <a:pPr algn="r" defTabSz="761970"/>
            <a:r>
              <a:rPr lang="en-IN" sz="1500" dirty="0">
                <a:solidFill>
                  <a:srgbClr val="4E67C8">
                    <a:lumMod val="50000"/>
                  </a:srgbClr>
                </a:solidFill>
                <a:latin typeface="Montserrat"/>
                <a:cs typeface="Arial" pitchFamily="34" charset="0"/>
              </a:rPr>
              <a:t>Increase Public Trust</a:t>
            </a:r>
          </a:p>
        </p:txBody>
      </p:sp>
      <p:sp>
        <p:nvSpPr>
          <p:cNvPr id="226" name="TextBox 225"/>
          <p:cNvSpPr txBox="1"/>
          <p:nvPr/>
        </p:nvSpPr>
        <p:spPr>
          <a:xfrm>
            <a:off x="742848" y="4654243"/>
            <a:ext cx="3034415" cy="553998"/>
          </a:xfrm>
          <a:prstGeom prst="rect">
            <a:avLst/>
          </a:prstGeom>
          <a:noFill/>
        </p:spPr>
        <p:txBody>
          <a:bodyPr wrap="square" rtlCol="0">
            <a:spAutoFit/>
          </a:bodyPr>
          <a:lstStyle/>
          <a:p>
            <a:pPr algn="r" defTabSz="761970"/>
            <a:r>
              <a:rPr lang="en-IN" sz="1500" dirty="0">
                <a:solidFill>
                  <a:srgbClr val="4E67C8">
                    <a:lumMod val="50000"/>
                  </a:srgbClr>
                </a:solidFill>
                <a:latin typeface="Montserrat"/>
                <a:cs typeface="Arial" pitchFamily="34" charset="0"/>
              </a:rPr>
              <a:t>Stimulates Dialogue Between Citizens and Business</a:t>
            </a:r>
          </a:p>
        </p:txBody>
      </p:sp>
      <p:sp>
        <p:nvSpPr>
          <p:cNvPr id="227" name="TextBox 226"/>
          <p:cNvSpPr txBox="1"/>
          <p:nvPr/>
        </p:nvSpPr>
        <p:spPr>
          <a:xfrm>
            <a:off x="177801" y="2466618"/>
            <a:ext cx="2447979" cy="323165"/>
          </a:xfrm>
          <a:prstGeom prst="rect">
            <a:avLst/>
          </a:prstGeom>
          <a:noFill/>
        </p:spPr>
        <p:txBody>
          <a:bodyPr wrap="square" rtlCol="0">
            <a:spAutoFit/>
          </a:bodyPr>
          <a:lstStyle/>
          <a:p>
            <a:pPr algn="r" defTabSz="761970"/>
            <a:r>
              <a:rPr lang="en-IN" sz="1500" dirty="0">
                <a:solidFill>
                  <a:srgbClr val="4E67C8">
                    <a:lumMod val="50000"/>
                  </a:srgbClr>
                </a:solidFill>
                <a:latin typeface="Montserrat"/>
                <a:cs typeface="Arial" pitchFamily="34" charset="0"/>
              </a:rPr>
              <a:t>Increase Public Value</a:t>
            </a:r>
          </a:p>
        </p:txBody>
      </p:sp>
      <p:sp>
        <p:nvSpPr>
          <p:cNvPr id="228" name="TextBox 227"/>
          <p:cNvSpPr txBox="1"/>
          <p:nvPr/>
        </p:nvSpPr>
        <p:spPr>
          <a:xfrm>
            <a:off x="1289627" y="1092959"/>
            <a:ext cx="2026947" cy="553998"/>
          </a:xfrm>
          <a:prstGeom prst="rect">
            <a:avLst/>
          </a:prstGeom>
          <a:noFill/>
        </p:spPr>
        <p:txBody>
          <a:bodyPr wrap="square" rtlCol="0">
            <a:spAutoFit/>
          </a:bodyPr>
          <a:lstStyle/>
          <a:p>
            <a:pPr algn="r" defTabSz="761970"/>
            <a:r>
              <a:rPr lang="en-IN" sz="1500" dirty="0">
                <a:solidFill>
                  <a:srgbClr val="4E67C8">
                    <a:lumMod val="50000"/>
                  </a:srgbClr>
                </a:solidFill>
                <a:latin typeface="Montserrat"/>
                <a:cs typeface="Arial" pitchFamily="34" charset="0"/>
              </a:rPr>
              <a:t>Personalise Service Delivery</a:t>
            </a:r>
          </a:p>
        </p:txBody>
      </p:sp>
      <p:pic>
        <p:nvPicPr>
          <p:cNvPr id="218" name="Picture 217"/>
          <p:cNvPicPr>
            <a:picLocks noChangeAspect="1"/>
          </p:cNvPicPr>
          <p:nvPr/>
        </p:nvPicPr>
        <p:blipFill>
          <a:blip r:embed="rId3" cstate="print">
            <a:duotone>
              <a:schemeClr val="accent1">
                <a:shade val="45000"/>
                <a:satMod val="135000"/>
              </a:schemeClr>
              <a:prstClr val="white"/>
            </a:duotone>
          </a:blip>
          <a:stretch>
            <a:fillRect/>
          </a:stretch>
        </p:blipFill>
        <p:spPr>
          <a:xfrm>
            <a:off x="2702987" y="974052"/>
            <a:ext cx="4258847" cy="4253469"/>
          </a:xfrm>
          <a:prstGeom prst="rect">
            <a:avLst/>
          </a:prstGeom>
        </p:spPr>
      </p:pic>
    </p:spTree>
    <p:extLst>
      <p:ext uri="{BB962C8B-B14F-4D97-AF65-F5344CB8AC3E}">
        <p14:creationId xmlns:p14="http://schemas.microsoft.com/office/powerpoint/2010/main" xmlns="" val="34765402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7792EA0-FF85-47AC-888F-2E5BE3215963}"/>
              </a:ext>
            </a:extLst>
          </p:cNvPr>
          <p:cNvPicPr>
            <a:picLocks noChangeAspect="1"/>
          </p:cNvPicPr>
          <p:nvPr/>
        </p:nvPicPr>
        <p:blipFill>
          <a:blip r:embed="rId2" cstate="print"/>
          <a:stretch>
            <a:fillRect/>
          </a:stretch>
        </p:blipFill>
        <p:spPr>
          <a:xfrm>
            <a:off x="5054915" y="2595458"/>
            <a:ext cx="4920376" cy="2489699"/>
          </a:xfrm>
          <a:prstGeom prst="rect">
            <a:avLst/>
          </a:prstGeom>
        </p:spPr>
      </p:pic>
      <p:sp>
        <p:nvSpPr>
          <p:cNvPr id="2" name="Title 1">
            <a:extLst>
              <a:ext uri="{FF2B5EF4-FFF2-40B4-BE49-F238E27FC236}">
                <a16:creationId xmlns:a16="http://schemas.microsoft.com/office/drawing/2014/main" xmlns="" id="{3A860EBE-A47D-47F9-A07C-B5582FE2FF80}"/>
              </a:ext>
            </a:extLst>
          </p:cNvPr>
          <p:cNvSpPr>
            <a:spLocks noGrp="1"/>
          </p:cNvSpPr>
          <p:nvPr>
            <p:ph type="title"/>
          </p:nvPr>
        </p:nvSpPr>
        <p:spPr>
          <a:xfrm>
            <a:off x="538476" y="220020"/>
            <a:ext cx="9510075" cy="269304"/>
          </a:xfrm>
          <a:noFill/>
          <a:ln cmpd="sng">
            <a:noFill/>
          </a:ln>
        </p:spPr>
        <p:txBody>
          <a:bodyPr vert="horz" wrap="square" lIns="91440" tIns="45720" rIns="91440" bIns="45720" rtlCol="0" anchor="t" anchorCtr="0">
            <a:spAutoFit/>
          </a:bodyPr>
          <a:lstStyle/>
          <a:p>
            <a:pPr defTabSz="914400"/>
            <a:r>
              <a:rPr lang="en-US" sz="3200" baseline="30000" dirty="0">
                <a:latin typeface="+mj-lt"/>
                <a:ea typeface="+mn-ea"/>
              </a:rPr>
              <a:t>Government Private Cloud Ecosystem as a Platform for Digital Transformation </a:t>
            </a:r>
            <a:endParaRPr lang="en-ZA" sz="3200" baseline="30000" dirty="0">
              <a:latin typeface="+mj-lt"/>
              <a:ea typeface="+mn-ea"/>
            </a:endParaRPr>
          </a:p>
        </p:txBody>
      </p:sp>
      <p:pic>
        <p:nvPicPr>
          <p:cNvPr id="3" name="Picture 2">
            <a:extLst>
              <a:ext uri="{FF2B5EF4-FFF2-40B4-BE49-F238E27FC236}">
                <a16:creationId xmlns:a16="http://schemas.microsoft.com/office/drawing/2014/main" xmlns="" id="{60BC8CEE-CC5D-449E-B3E5-D742C1570401}"/>
              </a:ext>
            </a:extLst>
          </p:cNvPr>
          <p:cNvPicPr>
            <a:picLocks noChangeAspect="1"/>
          </p:cNvPicPr>
          <p:nvPr/>
        </p:nvPicPr>
        <p:blipFill>
          <a:blip r:embed="rId3" cstate="print"/>
          <a:stretch>
            <a:fillRect/>
          </a:stretch>
        </p:blipFill>
        <p:spPr>
          <a:xfrm>
            <a:off x="538477" y="1786899"/>
            <a:ext cx="6463916" cy="3298258"/>
          </a:xfrm>
          <a:prstGeom prst="rect">
            <a:avLst/>
          </a:prstGeom>
          <a:solidFill>
            <a:schemeClr val="bg1"/>
          </a:solidFill>
        </p:spPr>
      </p:pic>
      <p:sp>
        <p:nvSpPr>
          <p:cNvPr id="4" name="TextBox 3">
            <a:extLst>
              <a:ext uri="{FF2B5EF4-FFF2-40B4-BE49-F238E27FC236}">
                <a16:creationId xmlns:a16="http://schemas.microsoft.com/office/drawing/2014/main" xmlns="" id="{D3582ED8-2E86-441A-AF8A-4C4FC682AE43}"/>
              </a:ext>
            </a:extLst>
          </p:cNvPr>
          <p:cNvSpPr txBox="1"/>
          <p:nvPr/>
        </p:nvSpPr>
        <p:spPr>
          <a:xfrm>
            <a:off x="473212" y="715883"/>
            <a:ext cx="8515019" cy="451534"/>
          </a:xfrm>
          <a:prstGeom prst="rect">
            <a:avLst/>
          </a:prstGeom>
          <a:noFill/>
        </p:spPr>
        <p:txBody>
          <a:bodyPr wrap="square" rtlCol="0">
            <a:spAutoFit/>
          </a:bodyPr>
          <a:lstStyle/>
          <a:p>
            <a:pPr defTabSz="761970">
              <a:spcBef>
                <a:spcPct val="0"/>
              </a:spcBef>
            </a:pPr>
            <a:r>
              <a:rPr lang="en-ZA" sz="1167" dirty="0">
                <a:solidFill>
                  <a:srgbClr val="4E67C8">
                    <a:lumMod val="50000"/>
                  </a:srgbClr>
                </a:solidFill>
                <a:latin typeface="Montserrat"/>
              </a:rPr>
              <a:t>Using an ecosystem of </a:t>
            </a:r>
            <a:r>
              <a:rPr lang="en-ZA" sz="1167" b="1" u="sng" dirty="0">
                <a:solidFill>
                  <a:srgbClr val="4E67C8">
                    <a:lumMod val="50000"/>
                  </a:srgbClr>
                </a:solidFill>
                <a:latin typeface="Montserrat"/>
              </a:rPr>
              <a:t>securely interconnected</a:t>
            </a:r>
            <a:r>
              <a:rPr lang="en-ZA" sz="1167" dirty="0">
                <a:solidFill>
                  <a:srgbClr val="4E67C8">
                    <a:lumMod val="50000"/>
                  </a:srgbClr>
                </a:solidFill>
                <a:latin typeface="Montserrat"/>
              </a:rPr>
              <a:t> , </a:t>
            </a:r>
            <a:r>
              <a:rPr lang="en-ZA" sz="1167" b="1" u="sng" dirty="0">
                <a:solidFill>
                  <a:srgbClr val="4E67C8">
                    <a:lumMod val="50000"/>
                  </a:srgbClr>
                </a:solidFill>
                <a:latin typeface="Montserrat"/>
              </a:rPr>
              <a:t>vendor-agnostic</a:t>
            </a:r>
            <a:r>
              <a:rPr lang="en-ZA" sz="1167" dirty="0">
                <a:solidFill>
                  <a:srgbClr val="4E67C8">
                    <a:lumMod val="50000"/>
                  </a:srgbClr>
                </a:solidFill>
                <a:latin typeface="Montserrat"/>
              </a:rPr>
              <a:t> cloud variants, </a:t>
            </a:r>
            <a:r>
              <a:rPr lang="en-ZA" sz="1167" b="1" u="sng" dirty="0">
                <a:solidFill>
                  <a:srgbClr val="4E67C8">
                    <a:lumMod val="50000"/>
                  </a:srgbClr>
                </a:solidFill>
                <a:latin typeface="Montserrat"/>
              </a:rPr>
              <a:t>managed</a:t>
            </a:r>
            <a:r>
              <a:rPr lang="en-ZA" sz="1167" dirty="0">
                <a:solidFill>
                  <a:srgbClr val="4E67C8">
                    <a:lumMod val="50000"/>
                  </a:srgbClr>
                </a:solidFill>
                <a:latin typeface="Montserrat"/>
              </a:rPr>
              <a:t> and </a:t>
            </a:r>
            <a:r>
              <a:rPr lang="en-ZA" sz="1167" b="1" u="sng" dirty="0">
                <a:solidFill>
                  <a:srgbClr val="4E67C8">
                    <a:lumMod val="50000"/>
                  </a:srgbClr>
                </a:solidFill>
                <a:latin typeface="Montserrat"/>
              </a:rPr>
              <a:t>supported</a:t>
            </a:r>
            <a:r>
              <a:rPr lang="en-ZA" sz="1167" dirty="0">
                <a:solidFill>
                  <a:srgbClr val="4E67C8">
                    <a:lumMod val="50000"/>
                  </a:srgbClr>
                </a:solidFill>
                <a:latin typeface="Montserrat"/>
              </a:rPr>
              <a:t> by the State IT Agency  to digitally transform the South African Government…</a:t>
            </a:r>
          </a:p>
        </p:txBody>
      </p:sp>
    </p:spTree>
    <p:extLst>
      <p:ext uri="{BB962C8B-B14F-4D97-AF65-F5344CB8AC3E}">
        <p14:creationId xmlns:p14="http://schemas.microsoft.com/office/powerpoint/2010/main" xmlns="" val="1845494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BD40EF96-15EE-45CB-89EF-2DDDB44AFD1E}"/>
              </a:ext>
            </a:extLst>
          </p:cNvPr>
          <p:cNvSpPr/>
          <p:nvPr/>
        </p:nvSpPr>
        <p:spPr>
          <a:xfrm>
            <a:off x="7317130" y="4142854"/>
            <a:ext cx="1444255" cy="1359347"/>
          </a:xfrm>
          <a:prstGeom prst="roundRect">
            <a:avLst>
              <a:gd name="adj" fmla="val 810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ZA" sz="1358" dirty="0">
              <a:solidFill>
                <a:prstClr val="white"/>
              </a:solidFill>
              <a:latin typeface="Montserrat"/>
            </a:endParaRPr>
          </a:p>
        </p:txBody>
      </p:sp>
      <p:sp>
        <p:nvSpPr>
          <p:cNvPr id="6" name="Arrow: Bent 5">
            <a:extLst>
              <a:ext uri="{FF2B5EF4-FFF2-40B4-BE49-F238E27FC236}">
                <a16:creationId xmlns:a16="http://schemas.microsoft.com/office/drawing/2014/main" xmlns="" id="{F7A2789F-CD03-4D5A-A705-2083D5BB3F46}"/>
              </a:ext>
            </a:extLst>
          </p:cNvPr>
          <p:cNvSpPr/>
          <p:nvPr/>
        </p:nvSpPr>
        <p:spPr>
          <a:xfrm rot="5400000" flipV="1">
            <a:off x="2638732" y="2789953"/>
            <a:ext cx="832150" cy="1427842"/>
          </a:xfrm>
          <a:prstGeom prst="bentArrow">
            <a:avLst>
              <a:gd name="adj1" fmla="val 13336"/>
              <a:gd name="adj2" fmla="val 25000"/>
              <a:gd name="adj3" fmla="val 25000"/>
              <a:gd name="adj4" fmla="val 43750"/>
            </a:avLst>
          </a:prstGeom>
          <a:solidFill>
            <a:schemeClr val="accent3"/>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ZA" sz="1358" dirty="0">
              <a:solidFill>
                <a:prstClr val="white"/>
              </a:solidFill>
              <a:latin typeface="Montserrat"/>
            </a:endParaRPr>
          </a:p>
        </p:txBody>
      </p:sp>
      <p:sp>
        <p:nvSpPr>
          <p:cNvPr id="7" name="Arrow: Bent 6">
            <a:extLst>
              <a:ext uri="{FF2B5EF4-FFF2-40B4-BE49-F238E27FC236}">
                <a16:creationId xmlns:a16="http://schemas.microsoft.com/office/drawing/2014/main" xmlns="" id="{2DCDB2CB-A86F-4A23-8AAC-66342F5322B6}"/>
              </a:ext>
            </a:extLst>
          </p:cNvPr>
          <p:cNvSpPr/>
          <p:nvPr/>
        </p:nvSpPr>
        <p:spPr>
          <a:xfrm rot="5400000">
            <a:off x="6860466" y="2570346"/>
            <a:ext cx="845309" cy="1853904"/>
          </a:xfrm>
          <a:prstGeom prst="bentArrow">
            <a:avLst>
              <a:gd name="adj1" fmla="val 13725"/>
              <a:gd name="adj2" fmla="val 21585"/>
              <a:gd name="adj3" fmla="val 22681"/>
              <a:gd name="adj4" fmla="val 60904"/>
            </a:avLst>
          </a:prstGeom>
          <a:solidFill>
            <a:schemeClr val="accent3"/>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ZA" sz="1358" dirty="0">
              <a:solidFill>
                <a:prstClr val="white"/>
              </a:solidFill>
              <a:latin typeface="Montserrat"/>
            </a:endParaRPr>
          </a:p>
        </p:txBody>
      </p:sp>
      <p:sp>
        <p:nvSpPr>
          <p:cNvPr id="8" name="Arrow: Right 7">
            <a:extLst>
              <a:ext uri="{FF2B5EF4-FFF2-40B4-BE49-F238E27FC236}">
                <a16:creationId xmlns:a16="http://schemas.microsoft.com/office/drawing/2014/main" xmlns="" id="{008E27BA-B9F4-4121-A72C-B4417679EDDA}"/>
              </a:ext>
            </a:extLst>
          </p:cNvPr>
          <p:cNvSpPr/>
          <p:nvPr/>
        </p:nvSpPr>
        <p:spPr>
          <a:xfrm rot="16200000">
            <a:off x="4637821" y="2293464"/>
            <a:ext cx="571341" cy="353798"/>
          </a:xfrm>
          <a:prstGeom prst="rightArrow">
            <a:avLst>
              <a:gd name="adj1" fmla="val 36543"/>
              <a:gd name="adj2" fmla="val 50000"/>
            </a:avLst>
          </a:pr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ZA" sz="1358" dirty="0">
              <a:solidFill>
                <a:prstClr val="white"/>
              </a:solidFill>
              <a:latin typeface="Montserrat"/>
            </a:endParaRPr>
          </a:p>
        </p:txBody>
      </p:sp>
      <p:sp>
        <p:nvSpPr>
          <p:cNvPr id="10" name="Arrow: Bent 9">
            <a:extLst>
              <a:ext uri="{FF2B5EF4-FFF2-40B4-BE49-F238E27FC236}">
                <a16:creationId xmlns:a16="http://schemas.microsoft.com/office/drawing/2014/main" xmlns="" id="{DDAED2AE-C11E-45D8-B161-6F7A41330608}"/>
              </a:ext>
            </a:extLst>
          </p:cNvPr>
          <p:cNvSpPr/>
          <p:nvPr/>
        </p:nvSpPr>
        <p:spPr>
          <a:xfrm rot="16200000">
            <a:off x="2801923" y="1712945"/>
            <a:ext cx="761788" cy="1706730"/>
          </a:xfrm>
          <a:prstGeom prst="bentArrow">
            <a:avLst>
              <a:gd name="adj1" fmla="val 15625"/>
              <a:gd name="adj2" fmla="val 25000"/>
              <a:gd name="adj3" fmla="val 25000"/>
              <a:gd name="adj4" fmla="val 43750"/>
            </a:avLst>
          </a:prstGeom>
          <a:solidFill>
            <a:schemeClr val="accent3"/>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ZA" sz="1358" dirty="0">
              <a:solidFill>
                <a:prstClr val="white"/>
              </a:solidFill>
              <a:latin typeface="Montserrat"/>
            </a:endParaRPr>
          </a:p>
        </p:txBody>
      </p:sp>
      <p:sp>
        <p:nvSpPr>
          <p:cNvPr id="11" name="Rectangle: Rounded Corners 10">
            <a:extLst>
              <a:ext uri="{FF2B5EF4-FFF2-40B4-BE49-F238E27FC236}">
                <a16:creationId xmlns:a16="http://schemas.microsoft.com/office/drawing/2014/main" xmlns="" id="{79418907-B6DF-441C-AECC-A5A48FAEEC50}"/>
              </a:ext>
            </a:extLst>
          </p:cNvPr>
          <p:cNvSpPr/>
          <p:nvPr/>
        </p:nvSpPr>
        <p:spPr>
          <a:xfrm>
            <a:off x="1477749" y="1382953"/>
            <a:ext cx="2133499" cy="793050"/>
          </a:xfrm>
          <a:prstGeom prst="roundRect">
            <a:avLst>
              <a:gd name="adj" fmla="val 810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ZA" sz="1358" dirty="0">
              <a:solidFill>
                <a:prstClr val="white"/>
              </a:solidFill>
              <a:latin typeface="Montserrat"/>
            </a:endParaRPr>
          </a:p>
        </p:txBody>
      </p:sp>
      <p:sp>
        <p:nvSpPr>
          <p:cNvPr id="12" name="Rectangle: Rounded Corners 11">
            <a:extLst>
              <a:ext uri="{FF2B5EF4-FFF2-40B4-BE49-F238E27FC236}">
                <a16:creationId xmlns:a16="http://schemas.microsoft.com/office/drawing/2014/main" xmlns="" id="{93195526-995E-4F7C-A16A-B6A90B16DFC5}"/>
              </a:ext>
            </a:extLst>
          </p:cNvPr>
          <p:cNvSpPr/>
          <p:nvPr/>
        </p:nvSpPr>
        <p:spPr>
          <a:xfrm>
            <a:off x="3752541" y="1390044"/>
            <a:ext cx="2284781" cy="798121"/>
          </a:xfrm>
          <a:prstGeom prst="roundRect">
            <a:avLst>
              <a:gd name="adj" fmla="val 810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ZA" sz="1358" dirty="0">
              <a:solidFill>
                <a:prstClr val="white"/>
              </a:solidFill>
              <a:latin typeface="Montserrat"/>
            </a:endParaRPr>
          </a:p>
        </p:txBody>
      </p:sp>
      <p:sp>
        <p:nvSpPr>
          <p:cNvPr id="13" name="Rectangle: Rounded Corners 12">
            <a:extLst>
              <a:ext uri="{FF2B5EF4-FFF2-40B4-BE49-F238E27FC236}">
                <a16:creationId xmlns:a16="http://schemas.microsoft.com/office/drawing/2014/main" xmlns="" id="{AFE44360-4FC9-4293-9B9C-9485985BE28D}"/>
              </a:ext>
            </a:extLst>
          </p:cNvPr>
          <p:cNvSpPr/>
          <p:nvPr/>
        </p:nvSpPr>
        <p:spPr>
          <a:xfrm>
            <a:off x="6185444" y="1327976"/>
            <a:ext cx="1961146" cy="804167"/>
          </a:xfrm>
          <a:prstGeom prst="roundRect">
            <a:avLst>
              <a:gd name="adj" fmla="val 8104"/>
            </a:avLst>
          </a:prstGeom>
          <a:noFill/>
          <a:ln>
            <a:solidFill>
              <a:srgbClr val="598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ZA" sz="1358" dirty="0">
              <a:solidFill>
                <a:prstClr val="white"/>
              </a:solidFill>
              <a:latin typeface="Montserrat"/>
            </a:endParaRPr>
          </a:p>
        </p:txBody>
      </p:sp>
      <p:sp>
        <p:nvSpPr>
          <p:cNvPr id="14" name="Rectangle: Rounded Corners 13">
            <a:extLst>
              <a:ext uri="{FF2B5EF4-FFF2-40B4-BE49-F238E27FC236}">
                <a16:creationId xmlns:a16="http://schemas.microsoft.com/office/drawing/2014/main" xmlns="" id="{734D51BA-CBCB-46AF-BA91-564906160349}"/>
              </a:ext>
            </a:extLst>
          </p:cNvPr>
          <p:cNvSpPr/>
          <p:nvPr/>
        </p:nvSpPr>
        <p:spPr>
          <a:xfrm>
            <a:off x="4458734" y="4142855"/>
            <a:ext cx="2684881" cy="1352491"/>
          </a:xfrm>
          <a:prstGeom prst="roundRect">
            <a:avLst>
              <a:gd name="adj" fmla="val 810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ZA" sz="1358" dirty="0">
              <a:solidFill>
                <a:prstClr val="white"/>
              </a:solidFill>
              <a:latin typeface="Montserrat"/>
            </a:endParaRPr>
          </a:p>
        </p:txBody>
      </p:sp>
      <p:sp>
        <p:nvSpPr>
          <p:cNvPr id="15" name="Rectangle: Rounded Corners 14">
            <a:extLst>
              <a:ext uri="{FF2B5EF4-FFF2-40B4-BE49-F238E27FC236}">
                <a16:creationId xmlns:a16="http://schemas.microsoft.com/office/drawing/2014/main" xmlns="" id="{5F95D391-4584-4A80-A54A-89D736AA7347}"/>
              </a:ext>
            </a:extLst>
          </p:cNvPr>
          <p:cNvSpPr/>
          <p:nvPr/>
        </p:nvSpPr>
        <p:spPr>
          <a:xfrm>
            <a:off x="1791648" y="4145111"/>
            <a:ext cx="2597555" cy="1349637"/>
          </a:xfrm>
          <a:prstGeom prst="roundRect">
            <a:avLst>
              <a:gd name="adj" fmla="val 810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ZA" sz="1358" dirty="0">
              <a:solidFill>
                <a:prstClr val="white"/>
              </a:solidFill>
              <a:latin typeface="Montserrat"/>
            </a:endParaRPr>
          </a:p>
        </p:txBody>
      </p:sp>
      <p:sp>
        <p:nvSpPr>
          <p:cNvPr id="16" name="Text Box 183">
            <a:extLst>
              <a:ext uri="{FF2B5EF4-FFF2-40B4-BE49-F238E27FC236}">
                <a16:creationId xmlns:a16="http://schemas.microsoft.com/office/drawing/2014/main" xmlns="" id="{B885187B-4D62-45D1-AA8B-C27C76176454}"/>
              </a:ext>
            </a:extLst>
          </p:cNvPr>
          <p:cNvSpPr txBox="1">
            <a:spLocks noChangeArrowheads="1"/>
          </p:cNvSpPr>
          <p:nvPr/>
        </p:nvSpPr>
        <p:spPr bwMode="auto">
          <a:xfrm>
            <a:off x="1913745" y="4244996"/>
            <a:ext cx="2424424" cy="900246"/>
          </a:xfrm>
          <a:prstGeom prst="rect">
            <a:avLst/>
          </a:prstGeom>
          <a:noFill/>
          <a:ln>
            <a:noFill/>
          </a:ln>
          <a:effectLst>
            <a:prstShdw prst="shdw17" dist="17961" dir="2700000">
              <a:schemeClr val="accent1">
                <a:gamma/>
                <a:shade val="60000"/>
                <a:invGamma/>
                <a:alpha val="50000"/>
              </a:schemeClr>
            </a:prstShdw>
          </a:effectLst>
          <a:extLst/>
        </p:spPr>
        <p:txBody>
          <a:bodyPr wrap="square">
            <a:spAutoFit/>
          </a:bodyPr>
          <a:lstStyle/>
          <a:p>
            <a:pPr defTabSz="285644">
              <a:defRPr/>
            </a:pPr>
            <a:r>
              <a:rPr lang="en-ZA" sz="750" b="1" noProof="1">
                <a:solidFill>
                  <a:srgbClr val="4F81BD">
                    <a:lumMod val="50000"/>
                  </a:srgbClr>
                </a:solidFill>
                <a:latin typeface="Montserrat"/>
                <a:ea typeface="MS Gothic" pitchFamily="49" charset="-128"/>
              </a:rPr>
              <a:t>GPCE Private On-Premise Government Cloud</a:t>
            </a:r>
          </a:p>
          <a:p>
            <a:pPr marL="142829" indent="-142829" defTabSz="285644">
              <a:buFont typeface="Wingdings" panose="05000000000000000000" pitchFamily="2" charset="2"/>
              <a:buChar char="§"/>
              <a:defRPr/>
            </a:pPr>
            <a:r>
              <a:rPr lang="en-ZA" sz="750" noProof="1">
                <a:solidFill>
                  <a:srgbClr val="4F81BD">
                    <a:lumMod val="50000"/>
                  </a:srgbClr>
                </a:solidFill>
                <a:latin typeface="Montserrat"/>
                <a:ea typeface="MS Gothic" pitchFamily="49" charset="-128"/>
              </a:rPr>
              <a:t>Hyper-Converged Infrastructure</a:t>
            </a:r>
          </a:p>
          <a:p>
            <a:pPr marL="142829" indent="-142829" defTabSz="285644">
              <a:buFont typeface="Wingdings" panose="05000000000000000000" pitchFamily="2" charset="2"/>
              <a:buChar char="§"/>
              <a:defRPr/>
            </a:pPr>
            <a:r>
              <a:rPr lang="en-ZA" sz="750" noProof="1">
                <a:solidFill>
                  <a:srgbClr val="4F81BD">
                    <a:lumMod val="50000"/>
                  </a:srgbClr>
                </a:solidFill>
                <a:latin typeface="Montserrat"/>
                <a:ea typeface="MS Gothic" pitchFamily="49" charset="-128"/>
              </a:rPr>
              <a:t>Infrastructure and / or Software, Platform Services</a:t>
            </a:r>
          </a:p>
          <a:p>
            <a:pPr marL="142829" indent="-142829" defTabSz="285644">
              <a:buFont typeface="Wingdings" panose="05000000000000000000" pitchFamily="2" charset="2"/>
              <a:buChar char="§"/>
              <a:defRPr/>
            </a:pPr>
            <a:r>
              <a:rPr lang="en-ZA" sz="750" noProof="1">
                <a:solidFill>
                  <a:srgbClr val="4F81BD">
                    <a:lumMod val="50000"/>
                  </a:srgbClr>
                </a:solidFill>
                <a:latin typeface="Montserrat"/>
                <a:ea typeface="MS Gothic" pitchFamily="49" charset="-128"/>
              </a:rPr>
              <a:t>Multi-tenant, Community, Departmental Specific</a:t>
            </a:r>
          </a:p>
          <a:p>
            <a:pPr marL="142829" indent="-142829" defTabSz="285644">
              <a:buFont typeface="Wingdings" panose="05000000000000000000" pitchFamily="2" charset="2"/>
              <a:buChar char="§"/>
              <a:defRPr/>
            </a:pPr>
            <a:r>
              <a:rPr lang="en-ZA" sz="750" noProof="1">
                <a:solidFill>
                  <a:srgbClr val="4F81BD">
                    <a:lumMod val="50000"/>
                  </a:srgbClr>
                </a:solidFill>
                <a:latin typeface="Montserrat"/>
                <a:ea typeface="MS Gothic" pitchFamily="49" charset="-128"/>
              </a:rPr>
              <a:t>Management and orchestration from central Orchestration Layer</a:t>
            </a:r>
          </a:p>
          <a:p>
            <a:pPr marL="142829" indent="-142829" defTabSz="285644">
              <a:buFont typeface="Wingdings" panose="05000000000000000000" pitchFamily="2" charset="2"/>
              <a:buChar char="§"/>
              <a:defRPr/>
            </a:pPr>
            <a:r>
              <a:rPr lang="en-ZA" sz="750" noProof="1">
                <a:solidFill>
                  <a:srgbClr val="4F81BD">
                    <a:lumMod val="50000"/>
                  </a:srgbClr>
                </a:solidFill>
                <a:latin typeface="Montserrat"/>
                <a:ea typeface="MS Gothic" pitchFamily="49" charset="-128"/>
              </a:rPr>
              <a:t>Virtualisation agnostic (VMWare, Hyper-V, KVM, etc.)</a:t>
            </a:r>
          </a:p>
        </p:txBody>
      </p:sp>
      <p:sp>
        <p:nvSpPr>
          <p:cNvPr id="17" name="Line 215">
            <a:extLst>
              <a:ext uri="{FF2B5EF4-FFF2-40B4-BE49-F238E27FC236}">
                <a16:creationId xmlns:a16="http://schemas.microsoft.com/office/drawing/2014/main" xmlns="" id="{5BE1C30D-5928-4470-9D0A-07399E71DB3D}"/>
              </a:ext>
            </a:extLst>
          </p:cNvPr>
          <p:cNvSpPr>
            <a:spLocks noChangeShapeType="1"/>
          </p:cNvSpPr>
          <p:nvPr/>
        </p:nvSpPr>
        <p:spPr bwMode="auto">
          <a:xfrm>
            <a:off x="3068001" y="2515049"/>
            <a:ext cx="2613357" cy="0"/>
          </a:xfrm>
          <a:prstGeom prst="line">
            <a:avLst/>
          </a:prstGeom>
          <a:noFill/>
          <a:ln w="12700">
            <a:noFill/>
            <a:prstDash val="sysDot"/>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a:lstStyle/>
          <a:p>
            <a:pPr defTabSz="761970"/>
            <a:endParaRPr lang="en-US" sz="1358" dirty="0">
              <a:solidFill>
                <a:prstClr val="white"/>
              </a:solidFill>
              <a:latin typeface="Montserrat"/>
            </a:endParaRPr>
          </a:p>
        </p:txBody>
      </p:sp>
      <p:sp>
        <p:nvSpPr>
          <p:cNvPr id="19" name="Rectangle 18">
            <a:extLst>
              <a:ext uri="{FF2B5EF4-FFF2-40B4-BE49-F238E27FC236}">
                <a16:creationId xmlns:a16="http://schemas.microsoft.com/office/drawing/2014/main" xmlns="" id="{0AA2BC60-B47B-4CF2-8D46-3FB160F6ACDD}"/>
              </a:ext>
            </a:extLst>
          </p:cNvPr>
          <p:cNvSpPr>
            <a:spLocks noChangeArrowheads="1"/>
          </p:cNvSpPr>
          <p:nvPr/>
        </p:nvSpPr>
        <p:spPr bwMode="auto">
          <a:xfrm>
            <a:off x="3086897" y="2670366"/>
            <a:ext cx="3269271" cy="616949"/>
          </a:xfrm>
          <a:prstGeom prst="rect">
            <a:avLst/>
          </a:prstGeom>
          <a:solidFill>
            <a:schemeClr val="accent3"/>
          </a:solidFill>
          <a:ln w="9525">
            <a:noFill/>
            <a:miter lim="800000"/>
            <a:headEnd/>
            <a:tailEnd/>
          </a:ln>
          <a:effectLst>
            <a:outerShdw blurRad="50800" dist="38100" dir="2700000" algn="tl" rotWithShape="0">
              <a:prstClr val="black">
                <a:alpha val="40000"/>
              </a:prstClr>
            </a:outerShdw>
          </a:effectLst>
        </p:spPr>
        <p:txBody>
          <a:bodyPr anchor="b"/>
          <a:lstStyle/>
          <a:p>
            <a:pPr algn="ctr" defTabSz="285659">
              <a:defRPr/>
            </a:pPr>
            <a:r>
              <a:rPr lang="en-US" sz="1000" kern="0" dirty="0">
                <a:solidFill>
                  <a:prstClr val="black"/>
                </a:solidFill>
                <a:latin typeface="Montserrat"/>
                <a:ea typeface="ＭＳ Ｐゴシック" charset="0"/>
                <a:cs typeface="ＭＳ Ｐゴシック" charset="0"/>
              </a:rPr>
              <a:t>SITA Cloud Brokerage Services</a:t>
            </a:r>
            <a:endParaRPr lang="en-US" sz="1000" kern="0" dirty="0">
              <a:solidFill>
                <a:prstClr val="black"/>
              </a:solidFill>
              <a:latin typeface="Montserrat"/>
              <a:ea typeface="MS Gothic" pitchFamily="49" charset="-128"/>
              <a:cs typeface="ＭＳ Ｐゴシック" charset="0"/>
            </a:endParaRPr>
          </a:p>
        </p:txBody>
      </p:sp>
      <p:sp>
        <p:nvSpPr>
          <p:cNvPr id="20" name="Rectangle 19">
            <a:extLst>
              <a:ext uri="{FF2B5EF4-FFF2-40B4-BE49-F238E27FC236}">
                <a16:creationId xmlns:a16="http://schemas.microsoft.com/office/drawing/2014/main" xmlns="" id="{21679CF1-72EA-4817-8E6F-B6A056D2DA48}"/>
              </a:ext>
            </a:extLst>
          </p:cNvPr>
          <p:cNvSpPr>
            <a:spLocks noChangeArrowheads="1"/>
          </p:cNvSpPr>
          <p:nvPr/>
        </p:nvSpPr>
        <p:spPr bwMode="auto">
          <a:xfrm>
            <a:off x="4041158" y="2783614"/>
            <a:ext cx="1361742" cy="304186"/>
          </a:xfrm>
          <a:prstGeom prst="rect">
            <a:avLst/>
          </a:prstGeom>
          <a:solidFill>
            <a:schemeClr val="accent3">
              <a:lumMod val="50000"/>
            </a:schemeClr>
          </a:soli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nchor="ctr"/>
          <a:lstStyle/>
          <a:p>
            <a:pPr algn="ctr" defTabSz="285659">
              <a:defRPr/>
            </a:pPr>
            <a:r>
              <a:rPr lang="en-US" sz="1000" kern="0" dirty="0">
                <a:solidFill>
                  <a:prstClr val="white"/>
                </a:solidFill>
                <a:latin typeface="Montserrat"/>
                <a:ea typeface="MS Gothic" pitchFamily="49" charset="-128"/>
                <a:cs typeface="ＭＳ Ｐゴシック" charset="0"/>
              </a:rPr>
              <a:t>Cost / Operational Control</a:t>
            </a:r>
          </a:p>
        </p:txBody>
      </p:sp>
      <p:sp>
        <p:nvSpPr>
          <p:cNvPr id="21" name="Rectangle 20">
            <a:extLst>
              <a:ext uri="{FF2B5EF4-FFF2-40B4-BE49-F238E27FC236}">
                <a16:creationId xmlns:a16="http://schemas.microsoft.com/office/drawing/2014/main" xmlns="" id="{F560EB87-64B5-4419-A2F2-5003BEB58A64}"/>
              </a:ext>
            </a:extLst>
          </p:cNvPr>
          <p:cNvSpPr>
            <a:spLocks noChangeArrowheads="1"/>
          </p:cNvSpPr>
          <p:nvPr/>
        </p:nvSpPr>
        <p:spPr bwMode="auto">
          <a:xfrm>
            <a:off x="3087891" y="2783614"/>
            <a:ext cx="913764" cy="304186"/>
          </a:xfrm>
          <a:prstGeom prst="rect">
            <a:avLst/>
          </a:prstGeom>
          <a:solidFill>
            <a:schemeClr val="accent3">
              <a:lumMod val="50000"/>
            </a:schemeClr>
          </a:soli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nchor="ctr"/>
          <a:lstStyle/>
          <a:p>
            <a:pPr algn="ctr" defTabSz="285659">
              <a:defRPr/>
            </a:pPr>
            <a:r>
              <a:rPr lang="en-US" sz="1000" kern="0" dirty="0">
                <a:solidFill>
                  <a:prstClr val="white"/>
                </a:solidFill>
                <a:latin typeface="Montserrat"/>
                <a:ea typeface="MS Gothic" pitchFamily="49" charset="-128"/>
                <a:cs typeface="ＭＳ Ｐゴシック" charset="0"/>
              </a:rPr>
              <a:t>Management</a:t>
            </a:r>
          </a:p>
        </p:txBody>
      </p:sp>
      <p:sp>
        <p:nvSpPr>
          <p:cNvPr id="22" name="Rectangle 21">
            <a:extLst>
              <a:ext uri="{FF2B5EF4-FFF2-40B4-BE49-F238E27FC236}">
                <a16:creationId xmlns:a16="http://schemas.microsoft.com/office/drawing/2014/main" xmlns="" id="{ED7E2BA6-E6ED-4910-A0D8-FF17767FEF7A}"/>
              </a:ext>
            </a:extLst>
          </p:cNvPr>
          <p:cNvSpPr>
            <a:spLocks noChangeArrowheads="1"/>
          </p:cNvSpPr>
          <p:nvPr/>
        </p:nvSpPr>
        <p:spPr bwMode="auto">
          <a:xfrm>
            <a:off x="5442405" y="2784809"/>
            <a:ext cx="834351" cy="304186"/>
          </a:xfrm>
          <a:prstGeom prst="rect">
            <a:avLst/>
          </a:prstGeom>
          <a:solidFill>
            <a:schemeClr val="accent3">
              <a:lumMod val="50000"/>
            </a:schemeClr>
          </a:soli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nchor="ctr"/>
          <a:lstStyle/>
          <a:p>
            <a:pPr algn="ctr" defTabSz="285659">
              <a:defRPr/>
            </a:pPr>
            <a:r>
              <a:rPr lang="en-US" sz="1000" kern="0" dirty="0">
                <a:solidFill>
                  <a:prstClr val="white"/>
                </a:solidFill>
                <a:latin typeface="Montserrat"/>
                <a:ea typeface="MS Gothic" pitchFamily="49" charset="-128"/>
                <a:cs typeface="ＭＳ Ｐゴシック" charset="0"/>
              </a:rPr>
              <a:t>Catalogue</a:t>
            </a:r>
          </a:p>
        </p:txBody>
      </p:sp>
      <p:sp>
        <p:nvSpPr>
          <p:cNvPr id="23" name="Text Box 183">
            <a:extLst>
              <a:ext uri="{FF2B5EF4-FFF2-40B4-BE49-F238E27FC236}">
                <a16:creationId xmlns:a16="http://schemas.microsoft.com/office/drawing/2014/main" xmlns="" id="{251873C1-EF72-45B8-BF24-7E0373FBE006}"/>
              </a:ext>
            </a:extLst>
          </p:cNvPr>
          <p:cNvSpPr txBox="1">
            <a:spLocks noChangeArrowheads="1"/>
          </p:cNvSpPr>
          <p:nvPr/>
        </p:nvSpPr>
        <p:spPr bwMode="auto">
          <a:xfrm>
            <a:off x="1619042" y="1451169"/>
            <a:ext cx="2221883" cy="861390"/>
          </a:xfrm>
          <a:prstGeom prst="rect">
            <a:avLst/>
          </a:prstGeom>
          <a:noFill/>
          <a:ln>
            <a:noFill/>
          </a:ln>
          <a:effectLst>
            <a:prstShdw prst="shdw17" dist="17961" dir="2700000">
              <a:schemeClr val="accent1">
                <a:gamma/>
                <a:shade val="60000"/>
                <a:invGamma/>
                <a:alpha val="50000"/>
              </a:schemeClr>
            </a:prstShdw>
          </a:effectLst>
          <a:extLst/>
        </p:spPr>
        <p:txBody>
          <a:bodyPr wrap="square">
            <a:spAutoFit/>
          </a:bodyPr>
          <a:lstStyle/>
          <a:p>
            <a:pPr defTabSz="285644">
              <a:defRPr/>
            </a:pPr>
            <a:r>
              <a:rPr lang="en-ZA" sz="833" b="1" noProof="1">
                <a:solidFill>
                  <a:srgbClr val="4F81BD">
                    <a:lumMod val="50000"/>
                  </a:srgbClr>
                </a:solidFill>
                <a:latin typeface="Montserrat"/>
                <a:ea typeface="MS Gothic" pitchFamily="49" charset="-128"/>
              </a:rPr>
              <a:t>Public Cloud Providers (IaaS)</a:t>
            </a:r>
          </a:p>
          <a:p>
            <a:pPr marL="142829" indent="-142829" defTabSz="285644">
              <a:buFont typeface="Wingdings" panose="05000000000000000000" pitchFamily="2" charset="2"/>
              <a:buChar char="§"/>
              <a:defRPr/>
            </a:pPr>
            <a:r>
              <a:rPr lang="en-ZA" sz="833" noProof="1">
                <a:solidFill>
                  <a:srgbClr val="4F81BD">
                    <a:lumMod val="50000"/>
                  </a:srgbClr>
                </a:solidFill>
                <a:latin typeface="Montserrat"/>
                <a:ea typeface="MS Gothic" pitchFamily="49" charset="-128"/>
              </a:rPr>
              <a:t>Hypercloud e.g. Microsoft Azure, Oracle, Huawei, AWS</a:t>
            </a:r>
          </a:p>
          <a:p>
            <a:pPr marL="142829" indent="-142829" defTabSz="285644">
              <a:buFont typeface="Wingdings" panose="05000000000000000000" pitchFamily="2" charset="2"/>
              <a:buChar char="§"/>
              <a:defRPr/>
            </a:pPr>
            <a:r>
              <a:rPr lang="en-ZA" sz="833" noProof="1">
                <a:solidFill>
                  <a:srgbClr val="4F81BD">
                    <a:lumMod val="50000"/>
                  </a:srgbClr>
                </a:solidFill>
                <a:latin typeface="Montserrat"/>
                <a:ea typeface="MS Gothic" pitchFamily="49" charset="-128"/>
              </a:rPr>
              <a:t>Local Enterprise Cloud </a:t>
            </a:r>
          </a:p>
          <a:p>
            <a:pPr marL="142829" indent="-142829" defTabSz="285644">
              <a:buFont typeface="Wingdings" panose="05000000000000000000" pitchFamily="2" charset="2"/>
              <a:buChar char="§"/>
              <a:defRPr/>
            </a:pPr>
            <a:r>
              <a:rPr lang="en-ZA" sz="833" noProof="1">
                <a:solidFill>
                  <a:srgbClr val="4F81BD">
                    <a:lumMod val="50000"/>
                  </a:srgbClr>
                </a:solidFill>
                <a:latin typeface="Montserrat"/>
                <a:ea typeface="MS Gothic" pitchFamily="49" charset="-128"/>
              </a:rPr>
              <a:t>Local Cloud Providers</a:t>
            </a:r>
          </a:p>
          <a:p>
            <a:pPr marL="142829" indent="-142829" defTabSz="285644">
              <a:buFont typeface="Wingdings" panose="05000000000000000000" pitchFamily="2" charset="2"/>
              <a:buChar char="§"/>
              <a:defRPr/>
            </a:pPr>
            <a:endParaRPr lang="en-ZA" sz="833" noProof="1">
              <a:solidFill>
                <a:srgbClr val="4F81BD">
                  <a:lumMod val="50000"/>
                </a:srgbClr>
              </a:solidFill>
              <a:latin typeface="Montserrat"/>
              <a:ea typeface="MS Gothic" pitchFamily="49" charset="-128"/>
            </a:endParaRPr>
          </a:p>
        </p:txBody>
      </p:sp>
      <p:sp>
        <p:nvSpPr>
          <p:cNvPr id="24" name="Text Box 183">
            <a:extLst>
              <a:ext uri="{FF2B5EF4-FFF2-40B4-BE49-F238E27FC236}">
                <a16:creationId xmlns:a16="http://schemas.microsoft.com/office/drawing/2014/main" xmlns="" id="{294E8E23-23E3-46DF-9B7B-F6A638413015}"/>
              </a:ext>
            </a:extLst>
          </p:cNvPr>
          <p:cNvSpPr txBox="1">
            <a:spLocks noChangeArrowheads="1"/>
          </p:cNvSpPr>
          <p:nvPr/>
        </p:nvSpPr>
        <p:spPr bwMode="auto">
          <a:xfrm>
            <a:off x="3836597" y="1480712"/>
            <a:ext cx="2221883" cy="733214"/>
          </a:xfrm>
          <a:prstGeom prst="rect">
            <a:avLst/>
          </a:prstGeom>
          <a:noFill/>
          <a:ln>
            <a:noFill/>
          </a:ln>
          <a:effectLst>
            <a:prstShdw prst="shdw17" dist="17961" dir="2700000">
              <a:schemeClr val="accent1">
                <a:gamma/>
                <a:shade val="60000"/>
                <a:invGamma/>
                <a:alpha val="50000"/>
              </a:schemeClr>
            </a:prstShdw>
          </a:effectLst>
          <a:extLst/>
        </p:spPr>
        <p:txBody>
          <a:bodyPr wrap="square">
            <a:spAutoFit/>
          </a:bodyPr>
          <a:lstStyle/>
          <a:p>
            <a:pPr defTabSz="285644">
              <a:defRPr/>
            </a:pPr>
            <a:r>
              <a:rPr lang="en-ZA" sz="833" b="1" noProof="1">
                <a:solidFill>
                  <a:srgbClr val="4F81BD">
                    <a:lumMod val="50000"/>
                  </a:srgbClr>
                </a:solidFill>
                <a:latin typeface="Montserrat"/>
                <a:ea typeface="MS Gothic" pitchFamily="49" charset="-128"/>
              </a:rPr>
              <a:t>Public Cloud Providers (PaaS)</a:t>
            </a:r>
          </a:p>
          <a:p>
            <a:pPr marL="142829" indent="-142829" defTabSz="285644">
              <a:buFont typeface="Wingdings" panose="05000000000000000000" pitchFamily="2" charset="2"/>
              <a:buChar char="§"/>
              <a:defRPr/>
            </a:pPr>
            <a:r>
              <a:rPr lang="en-ZA" sz="833" noProof="1">
                <a:solidFill>
                  <a:srgbClr val="4F81BD">
                    <a:lumMod val="50000"/>
                  </a:srgbClr>
                </a:solidFill>
                <a:latin typeface="Montserrat"/>
                <a:ea typeface="MS Gothic" pitchFamily="49" charset="-128"/>
              </a:rPr>
              <a:t>Local Cloud Providers</a:t>
            </a:r>
          </a:p>
          <a:p>
            <a:pPr marL="142829" indent="-142829" defTabSz="285644">
              <a:buFont typeface="Wingdings" panose="05000000000000000000" pitchFamily="2" charset="2"/>
              <a:buChar char="§"/>
              <a:defRPr/>
            </a:pPr>
            <a:r>
              <a:rPr lang="en-ZA" sz="833" noProof="1">
                <a:solidFill>
                  <a:srgbClr val="4F81BD">
                    <a:lumMod val="50000"/>
                  </a:srgbClr>
                </a:solidFill>
                <a:latin typeface="Montserrat"/>
                <a:ea typeface="MS Gothic" pitchFamily="49" charset="-128"/>
              </a:rPr>
              <a:t>Hypercloud e.g. Microsoft Azure, AWS, Oracle</a:t>
            </a:r>
          </a:p>
          <a:p>
            <a:pPr marL="142829" indent="-142829" defTabSz="285644">
              <a:buFont typeface="Wingdings" panose="05000000000000000000" pitchFamily="2" charset="2"/>
              <a:buChar char="§"/>
              <a:defRPr/>
            </a:pPr>
            <a:endParaRPr lang="en-ZA" sz="833" noProof="1">
              <a:solidFill>
                <a:srgbClr val="4F81BD">
                  <a:lumMod val="50000"/>
                </a:srgbClr>
              </a:solidFill>
              <a:latin typeface="Montserrat"/>
              <a:ea typeface="MS Gothic" pitchFamily="49" charset="-128"/>
            </a:endParaRPr>
          </a:p>
        </p:txBody>
      </p:sp>
      <p:sp>
        <p:nvSpPr>
          <p:cNvPr id="25" name="Freeform 209">
            <a:extLst>
              <a:ext uri="{FF2B5EF4-FFF2-40B4-BE49-F238E27FC236}">
                <a16:creationId xmlns:a16="http://schemas.microsoft.com/office/drawing/2014/main" xmlns="" id="{2372D57D-5BB9-4E43-ABAB-0A0E0E172294}"/>
              </a:ext>
            </a:extLst>
          </p:cNvPr>
          <p:cNvSpPr>
            <a:spLocks/>
          </p:cNvSpPr>
          <p:nvPr/>
        </p:nvSpPr>
        <p:spPr bwMode="auto">
          <a:xfrm>
            <a:off x="3876891" y="1003977"/>
            <a:ext cx="688765" cy="408667"/>
          </a:xfrm>
          <a:custGeom>
            <a:avLst/>
            <a:gdLst>
              <a:gd name="T0" fmla="*/ 2147483646 w 2634"/>
              <a:gd name="T1" fmla="*/ 2147483646 h 1260"/>
              <a:gd name="T2" fmla="*/ 2147483646 w 2634"/>
              <a:gd name="T3" fmla="*/ 2147483646 h 1260"/>
              <a:gd name="T4" fmla="*/ 2147483646 w 2634"/>
              <a:gd name="T5" fmla="*/ 2147483646 h 1260"/>
              <a:gd name="T6" fmla="*/ 2147483646 w 2634"/>
              <a:gd name="T7" fmla="*/ 2147483646 h 1260"/>
              <a:gd name="T8" fmla="*/ 2147483646 w 2634"/>
              <a:gd name="T9" fmla="*/ 2147483646 h 1260"/>
              <a:gd name="T10" fmla="*/ 2147483646 w 2634"/>
              <a:gd name="T11" fmla="*/ 2147483646 h 1260"/>
              <a:gd name="T12" fmla="*/ 2147483646 w 2634"/>
              <a:gd name="T13" fmla="*/ 2147483646 h 1260"/>
              <a:gd name="T14" fmla="*/ 2147483646 w 2634"/>
              <a:gd name="T15" fmla="*/ 2147483646 h 1260"/>
              <a:gd name="T16" fmla="*/ 2147483646 w 2634"/>
              <a:gd name="T17" fmla="*/ 2147483646 h 1260"/>
              <a:gd name="T18" fmla="*/ 2147483646 w 2634"/>
              <a:gd name="T19" fmla="*/ 2147483646 h 1260"/>
              <a:gd name="T20" fmla="*/ 2147483646 w 2634"/>
              <a:gd name="T21" fmla="*/ 2147483646 h 1260"/>
              <a:gd name="T22" fmla="*/ 2147483646 w 2634"/>
              <a:gd name="T23" fmla="*/ 2147483646 h 1260"/>
              <a:gd name="T24" fmla="*/ 2147483646 w 2634"/>
              <a:gd name="T25" fmla="*/ 2147483646 h 1260"/>
              <a:gd name="T26" fmla="*/ 2147483646 w 2634"/>
              <a:gd name="T27" fmla="*/ 2147483646 h 1260"/>
              <a:gd name="T28" fmla="*/ 2147483646 w 2634"/>
              <a:gd name="T29" fmla="*/ 2147483646 h 1260"/>
              <a:gd name="T30" fmla="*/ 2147483646 w 2634"/>
              <a:gd name="T31" fmla="*/ 2147483646 h 1260"/>
              <a:gd name="T32" fmla="*/ 2147483646 w 2634"/>
              <a:gd name="T33" fmla="*/ 2147483646 h 1260"/>
              <a:gd name="T34" fmla="*/ 2147483646 w 2634"/>
              <a:gd name="T35" fmla="*/ 0 h 1260"/>
              <a:gd name="T36" fmla="*/ 2147483646 w 2634"/>
              <a:gd name="T37" fmla="*/ 2147483646 h 1260"/>
              <a:gd name="T38" fmla="*/ 2147483646 w 2634"/>
              <a:gd name="T39" fmla="*/ 2147483646 h 1260"/>
              <a:gd name="T40" fmla="*/ 2147483646 w 2634"/>
              <a:gd name="T41" fmla="*/ 2147483646 h 1260"/>
              <a:gd name="T42" fmla="*/ 2147483646 w 2634"/>
              <a:gd name="T43" fmla="*/ 2147483646 h 1260"/>
              <a:gd name="T44" fmla="*/ 2147483646 w 2634"/>
              <a:gd name="T45" fmla="*/ 2147483646 h 1260"/>
              <a:gd name="T46" fmla="*/ 2147483646 w 2634"/>
              <a:gd name="T47" fmla="*/ 2147483646 h 1260"/>
              <a:gd name="T48" fmla="*/ 2147483646 w 2634"/>
              <a:gd name="T49" fmla="*/ 2147483646 h 1260"/>
              <a:gd name="T50" fmla="*/ 2147483646 w 2634"/>
              <a:gd name="T51" fmla="*/ 2147483646 h 1260"/>
              <a:gd name="T52" fmla="*/ 2147483646 w 2634"/>
              <a:gd name="T53" fmla="*/ 2147483646 h 1260"/>
              <a:gd name="T54" fmla="*/ 2147483646 w 2634"/>
              <a:gd name="T55" fmla="*/ 2147483646 h 1260"/>
              <a:gd name="T56" fmla="*/ 2147483646 w 2634"/>
              <a:gd name="T57" fmla="*/ 2147483646 h 1260"/>
              <a:gd name="T58" fmla="*/ 2147483646 w 2634"/>
              <a:gd name="T59" fmla="*/ 2147483646 h 1260"/>
              <a:gd name="T60" fmla="*/ 2147483646 w 2634"/>
              <a:gd name="T61" fmla="*/ 2147483646 h 1260"/>
              <a:gd name="T62" fmla="*/ 2147483646 w 2634"/>
              <a:gd name="T63" fmla="*/ 2147483646 h 1260"/>
              <a:gd name="T64" fmla="*/ 2147483646 w 2634"/>
              <a:gd name="T65" fmla="*/ 2147483646 h 1260"/>
              <a:gd name="T66" fmla="*/ 2147483646 w 2634"/>
              <a:gd name="T67" fmla="*/ 2147483646 h 1260"/>
              <a:gd name="T68" fmla="*/ 2147483646 w 2634"/>
              <a:gd name="T69" fmla="*/ 2147483646 h 1260"/>
              <a:gd name="T70" fmla="*/ 2147483646 w 2634"/>
              <a:gd name="T71" fmla="*/ 2147483646 h 1260"/>
              <a:gd name="T72" fmla="*/ 2147483646 w 2634"/>
              <a:gd name="T73" fmla="*/ 2147483646 h 1260"/>
              <a:gd name="T74" fmla="*/ 2147483646 w 2634"/>
              <a:gd name="T75" fmla="*/ 2147483646 h 1260"/>
              <a:gd name="T76" fmla="*/ 2147483646 w 2634"/>
              <a:gd name="T77" fmla="*/ 2147483646 h 1260"/>
              <a:gd name="T78" fmla="*/ 2147483646 w 2634"/>
              <a:gd name="T79" fmla="*/ 2147483646 h 1260"/>
              <a:gd name="T80" fmla="*/ 2147483646 w 2634"/>
              <a:gd name="T81" fmla="*/ 2147483646 h 1260"/>
              <a:gd name="T82" fmla="*/ 2147483646 w 2634"/>
              <a:gd name="T83" fmla="*/ 2147483646 h 1260"/>
              <a:gd name="T84" fmla="*/ 2147483646 w 2634"/>
              <a:gd name="T85" fmla="*/ 2147483646 h 1260"/>
              <a:gd name="T86" fmla="*/ 2147483646 w 2634"/>
              <a:gd name="T87" fmla="*/ 2147483646 h 1260"/>
              <a:gd name="T88" fmla="*/ 2147483646 w 2634"/>
              <a:gd name="T89" fmla="*/ 2147483646 h 1260"/>
              <a:gd name="T90" fmla="*/ 2147483646 w 2634"/>
              <a:gd name="T91" fmla="*/ 2147483646 h 1260"/>
              <a:gd name="T92" fmla="*/ 2147483646 w 2634"/>
              <a:gd name="T93" fmla="*/ 2147483646 h 1260"/>
              <a:gd name="T94" fmla="*/ 2147483646 w 2634"/>
              <a:gd name="T95" fmla="*/ 2147483646 h 1260"/>
              <a:gd name="T96" fmla="*/ 2147483646 w 2634"/>
              <a:gd name="T97" fmla="*/ 2147483646 h 1260"/>
              <a:gd name="T98" fmla="*/ 2147483646 w 2634"/>
              <a:gd name="T99" fmla="*/ 2147483646 h 1260"/>
              <a:gd name="T100" fmla="*/ 2147483646 w 2634"/>
              <a:gd name="T101" fmla="*/ 2147483646 h 1260"/>
              <a:gd name="T102" fmla="*/ 2147483646 w 2634"/>
              <a:gd name="T103" fmla="*/ 2147483646 h 1260"/>
              <a:gd name="T104" fmla="*/ 2147483646 w 2634"/>
              <a:gd name="T105" fmla="*/ 2147483646 h 1260"/>
              <a:gd name="T106" fmla="*/ 2147483646 w 2634"/>
              <a:gd name="T107" fmla="*/ 2147483646 h 1260"/>
              <a:gd name="T108" fmla="*/ 2147483646 w 2634"/>
              <a:gd name="T109" fmla="*/ 2147483646 h 12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34" h="1260">
                <a:moveTo>
                  <a:pt x="2402" y="796"/>
                </a:moveTo>
                <a:lnTo>
                  <a:pt x="2402" y="796"/>
                </a:lnTo>
                <a:lnTo>
                  <a:pt x="2386" y="798"/>
                </a:lnTo>
                <a:lnTo>
                  <a:pt x="2370" y="798"/>
                </a:lnTo>
                <a:lnTo>
                  <a:pt x="2338" y="806"/>
                </a:lnTo>
                <a:lnTo>
                  <a:pt x="2308" y="816"/>
                </a:lnTo>
                <a:lnTo>
                  <a:pt x="2280" y="832"/>
                </a:lnTo>
                <a:lnTo>
                  <a:pt x="2282" y="814"/>
                </a:lnTo>
                <a:lnTo>
                  <a:pt x="2282" y="794"/>
                </a:lnTo>
                <a:lnTo>
                  <a:pt x="2282" y="764"/>
                </a:lnTo>
                <a:lnTo>
                  <a:pt x="2276" y="734"/>
                </a:lnTo>
                <a:lnTo>
                  <a:pt x="2270" y="704"/>
                </a:lnTo>
                <a:lnTo>
                  <a:pt x="2258" y="676"/>
                </a:lnTo>
                <a:lnTo>
                  <a:pt x="2246" y="650"/>
                </a:lnTo>
                <a:lnTo>
                  <a:pt x="2232" y="626"/>
                </a:lnTo>
                <a:lnTo>
                  <a:pt x="2214" y="602"/>
                </a:lnTo>
                <a:lnTo>
                  <a:pt x="2194" y="580"/>
                </a:lnTo>
                <a:lnTo>
                  <a:pt x="2172" y="562"/>
                </a:lnTo>
                <a:lnTo>
                  <a:pt x="2150" y="544"/>
                </a:lnTo>
                <a:lnTo>
                  <a:pt x="2124" y="528"/>
                </a:lnTo>
                <a:lnTo>
                  <a:pt x="2098" y="516"/>
                </a:lnTo>
                <a:lnTo>
                  <a:pt x="2070" y="506"/>
                </a:lnTo>
                <a:lnTo>
                  <a:pt x="2042" y="498"/>
                </a:lnTo>
                <a:lnTo>
                  <a:pt x="2012" y="494"/>
                </a:lnTo>
                <a:lnTo>
                  <a:pt x="1980" y="492"/>
                </a:lnTo>
                <a:lnTo>
                  <a:pt x="1958" y="494"/>
                </a:lnTo>
                <a:lnTo>
                  <a:pt x="1934" y="496"/>
                </a:lnTo>
                <a:lnTo>
                  <a:pt x="1912" y="500"/>
                </a:lnTo>
                <a:lnTo>
                  <a:pt x="1890" y="506"/>
                </a:lnTo>
                <a:lnTo>
                  <a:pt x="1884" y="480"/>
                </a:lnTo>
                <a:lnTo>
                  <a:pt x="1878" y="452"/>
                </a:lnTo>
                <a:lnTo>
                  <a:pt x="1860" y="402"/>
                </a:lnTo>
                <a:lnTo>
                  <a:pt x="1838" y="352"/>
                </a:lnTo>
                <a:lnTo>
                  <a:pt x="1812" y="304"/>
                </a:lnTo>
                <a:lnTo>
                  <a:pt x="1784" y="260"/>
                </a:lnTo>
                <a:lnTo>
                  <a:pt x="1750" y="218"/>
                </a:lnTo>
                <a:lnTo>
                  <a:pt x="1714" y="180"/>
                </a:lnTo>
                <a:lnTo>
                  <a:pt x="1674" y="144"/>
                </a:lnTo>
                <a:lnTo>
                  <a:pt x="1632" y="112"/>
                </a:lnTo>
                <a:lnTo>
                  <a:pt x="1588" y="84"/>
                </a:lnTo>
                <a:lnTo>
                  <a:pt x="1540" y="58"/>
                </a:lnTo>
                <a:lnTo>
                  <a:pt x="1490" y="38"/>
                </a:lnTo>
                <a:lnTo>
                  <a:pt x="1438" y="22"/>
                </a:lnTo>
                <a:lnTo>
                  <a:pt x="1412" y="14"/>
                </a:lnTo>
                <a:lnTo>
                  <a:pt x="1384" y="10"/>
                </a:lnTo>
                <a:lnTo>
                  <a:pt x="1358" y="6"/>
                </a:lnTo>
                <a:lnTo>
                  <a:pt x="1330" y="2"/>
                </a:lnTo>
                <a:lnTo>
                  <a:pt x="1302" y="0"/>
                </a:lnTo>
                <a:lnTo>
                  <a:pt x="1272" y="0"/>
                </a:lnTo>
                <a:lnTo>
                  <a:pt x="1226" y="2"/>
                </a:lnTo>
                <a:lnTo>
                  <a:pt x="1180" y="6"/>
                </a:lnTo>
                <a:lnTo>
                  <a:pt x="1136" y="14"/>
                </a:lnTo>
                <a:lnTo>
                  <a:pt x="1092" y="26"/>
                </a:lnTo>
                <a:lnTo>
                  <a:pt x="1050" y="40"/>
                </a:lnTo>
                <a:lnTo>
                  <a:pt x="1010" y="56"/>
                </a:lnTo>
                <a:lnTo>
                  <a:pt x="970" y="76"/>
                </a:lnTo>
                <a:lnTo>
                  <a:pt x="932" y="98"/>
                </a:lnTo>
                <a:lnTo>
                  <a:pt x="896" y="124"/>
                </a:lnTo>
                <a:lnTo>
                  <a:pt x="862" y="152"/>
                </a:lnTo>
                <a:lnTo>
                  <a:pt x="830" y="180"/>
                </a:lnTo>
                <a:lnTo>
                  <a:pt x="800" y="212"/>
                </a:lnTo>
                <a:lnTo>
                  <a:pt x="772" y="246"/>
                </a:lnTo>
                <a:lnTo>
                  <a:pt x="748" y="282"/>
                </a:lnTo>
                <a:lnTo>
                  <a:pt x="724" y="318"/>
                </a:lnTo>
                <a:lnTo>
                  <a:pt x="704" y="358"/>
                </a:lnTo>
                <a:lnTo>
                  <a:pt x="682" y="358"/>
                </a:lnTo>
                <a:lnTo>
                  <a:pt x="658" y="362"/>
                </a:lnTo>
                <a:lnTo>
                  <a:pt x="636" y="366"/>
                </a:lnTo>
                <a:lnTo>
                  <a:pt x="616" y="374"/>
                </a:lnTo>
                <a:lnTo>
                  <a:pt x="594" y="382"/>
                </a:lnTo>
                <a:lnTo>
                  <a:pt x="574" y="392"/>
                </a:lnTo>
                <a:lnTo>
                  <a:pt x="556" y="402"/>
                </a:lnTo>
                <a:lnTo>
                  <a:pt x="538" y="416"/>
                </a:lnTo>
                <a:lnTo>
                  <a:pt x="522" y="430"/>
                </a:lnTo>
                <a:lnTo>
                  <a:pt x="506" y="446"/>
                </a:lnTo>
                <a:lnTo>
                  <a:pt x="492" y="462"/>
                </a:lnTo>
                <a:lnTo>
                  <a:pt x="480" y="480"/>
                </a:lnTo>
                <a:lnTo>
                  <a:pt x="468" y="498"/>
                </a:lnTo>
                <a:lnTo>
                  <a:pt x="458" y="518"/>
                </a:lnTo>
                <a:lnTo>
                  <a:pt x="450" y="538"/>
                </a:lnTo>
                <a:lnTo>
                  <a:pt x="444" y="560"/>
                </a:lnTo>
                <a:lnTo>
                  <a:pt x="422" y="554"/>
                </a:lnTo>
                <a:lnTo>
                  <a:pt x="400" y="552"/>
                </a:lnTo>
                <a:lnTo>
                  <a:pt x="378" y="550"/>
                </a:lnTo>
                <a:lnTo>
                  <a:pt x="356" y="548"/>
                </a:lnTo>
                <a:lnTo>
                  <a:pt x="320" y="550"/>
                </a:lnTo>
                <a:lnTo>
                  <a:pt x="284" y="556"/>
                </a:lnTo>
                <a:lnTo>
                  <a:pt x="250" y="564"/>
                </a:lnTo>
                <a:lnTo>
                  <a:pt x="218" y="576"/>
                </a:lnTo>
                <a:lnTo>
                  <a:pt x="186" y="592"/>
                </a:lnTo>
                <a:lnTo>
                  <a:pt x="156" y="610"/>
                </a:lnTo>
                <a:lnTo>
                  <a:pt x="130" y="630"/>
                </a:lnTo>
                <a:lnTo>
                  <a:pt x="104" y="652"/>
                </a:lnTo>
                <a:lnTo>
                  <a:pt x="82" y="678"/>
                </a:lnTo>
                <a:lnTo>
                  <a:pt x="60" y="706"/>
                </a:lnTo>
                <a:lnTo>
                  <a:pt x="42" y="734"/>
                </a:lnTo>
                <a:lnTo>
                  <a:pt x="28" y="766"/>
                </a:lnTo>
                <a:lnTo>
                  <a:pt x="16" y="798"/>
                </a:lnTo>
                <a:lnTo>
                  <a:pt x="8" y="832"/>
                </a:lnTo>
                <a:lnTo>
                  <a:pt x="2" y="868"/>
                </a:lnTo>
                <a:lnTo>
                  <a:pt x="0" y="904"/>
                </a:lnTo>
                <a:lnTo>
                  <a:pt x="2" y="940"/>
                </a:lnTo>
                <a:lnTo>
                  <a:pt x="8" y="976"/>
                </a:lnTo>
                <a:lnTo>
                  <a:pt x="16" y="1010"/>
                </a:lnTo>
                <a:lnTo>
                  <a:pt x="28" y="1042"/>
                </a:lnTo>
                <a:lnTo>
                  <a:pt x="42" y="1074"/>
                </a:lnTo>
                <a:lnTo>
                  <a:pt x="60" y="1102"/>
                </a:lnTo>
                <a:lnTo>
                  <a:pt x="82" y="1130"/>
                </a:lnTo>
                <a:lnTo>
                  <a:pt x="104" y="1156"/>
                </a:lnTo>
                <a:lnTo>
                  <a:pt x="130" y="1178"/>
                </a:lnTo>
                <a:lnTo>
                  <a:pt x="156" y="1198"/>
                </a:lnTo>
                <a:lnTo>
                  <a:pt x="186" y="1216"/>
                </a:lnTo>
                <a:lnTo>
                  <a:pt x="218" y="1232"/>
                </a:lnTo>
                <a:lnTo>
                  <a:pt x="250" y="1244"/>
                </a:lnTo>
                <a:lnTo>
                  <a:pt x="284" y="1252"/>
                </a:lnTo>
                <a:lnTo>
                  <a:pt x="320" y="1258"/>
                </a:lnTo>
                <a:lnTo>
                  <a:pt x="356" y="1260"/>
                </a:lnTo>
                <a:lnTo>
                  <a:pt x="1272" y="1260"/>
                </a:lnTo>
                <a:lnTo>
                  <a:pt x="2402" y="1260"/>
                </a:lnTo>
                <a:lnTo>
                  <a:pt x="2426" y="1258"/>
                </a:lnTo>
                <a:lnTo>
                  <a:pt x="2450" y="1254"/>
                </a:lnTo>
                <a:lnTo>
                  <a:pt x="2472" y="1250"/>
                </a:lnTo>
                <a:lnTo>
                  <a:pt x="2492" y="1242"/>
                </a:lnTo>
                <a:lnTo>
                  <a:pt x="2514" y="1232"/>
                </a:lnTo>
                <a:lnTo>
                  <a:pt x="2532" y="1220"/>
                </a:lnTo>
                <a:lnTo>
                  <a:pt x="2550" y="1206"/>
                </a:lnTo>
                <a:lnTo>
                  <a:pt x="2566" y="1192"/>
                </a:lnTo>
                <a:lnTo>
                  <a:pt x="2582" y="1176"/>
                </a:lnTo>
                <a:lnTo>
                  <a:pt x="2594" y="1158"/>
                </a:lnTo>
                <a:lnTo>
                  <a:pt x="2606" y="1138"/>
                </a:lnTo>
                <a:lnTo>
                  <a:pt x="2616" y="1118"/>
                </a:lnTo>
                <a:lnTo>
                  <a:pt x="2624" y="1096"/>
                </a:lnTo>
                <a:lnTo>
                  <a:pt x="2630" y="1074"/>
                </a:lnTo>
                <a:lnTo>
                  <a:pt x="2634" y="1052"/>
                </a:lnTo>
                <a:lnTo>
                  <a:pt x="2634" y="1028"/>
                </a:lnTo>
                <a:lnTo>
                  <a:pt x="2634" y="1004"/>
                </a:lnTo>
                <a:lnTo>
                  <a:pt x="2630" y="982"/>
                </a:lnTo>
                <a:lnTo>
                  <a:pt x="2624" y="960"/>
                </a:lnTo>
                <a:lnTo>
                  <a:pt x="2616" y="938"/>
                </a:lnTo>
                <a:lnTo>
                  <a:pt x="2606" y="918"/>
                </a:lnTo>
                <a:lnTo>
                  <a:pt x="2594" y="898"/>
                </a:lnTo>
                <a:lnTo>
                  <a:pt x="2582" y="880"/>
                </a:lnTo>
                <a:lnTo>
                  <a:pt x="2566" y="864"/>
                </a:lnTo>
                <a:lnTo>
                  <a:pt x="2550" y="850"/>
                </a:lnTo>
                <a:lnTo>
                  <a:pt x="2532" y="836"/>
                </a:lnTo>
                <a:lnTo>
                  <a:pt x="2514" y="824"/>
                </a:lnTo>
                <a:lnTo>
                  <a:pt x="2492" y="814"/>
                </a:lnTo>
                <a:lnTo>
                  <a:pt x="2472" y="806"/>
                </a:lnTo>
                <a:lnTo>
                  <a:pt x="2450" y="802"/>
                </a:lnTo>
                <a:lnTo>
                  <a:pt x="2426" y="798"/>
                </a:lnTo>
                <a:lnTo>
                  <a:pt x="2402" y="796"/>
                </a:lnTo>
                <a:close/>
              </a:path>
            </a:pathLst>
          </a:cu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txBody>
          <a:bodyPr wrap="none" anchor="b"/>
          <a:lstStyle/>
          <a:p>
            <a:pPr defTabSz="761970"/>
            <a:endParaRPr lang="en-US" sz="1358" dirty="0">
              <a:solidFill>
                <a:prstClr val="black"/>
              </a:solidFill>
              <a:latin typeface="Montserrat"/>
            </a:endParaRPr>
          </a:p>
        </p:txBody>
      </p:sp>
      <p:sp>
        <p:nvSpPr>
          <p:cNvPr id="26" name="Text Box 183">
            <a:extLst>
              <a:ext uri="{FF2B5EF4-FFF2-40B4-BE49-F238E27FC236}">
                <a16:creationId xmlns:a16="http://schemas.microsoft.com/office/drawing/2014/main" xmlns="" id="{5403ED50-9135-48F7-BF17-DC7C07BABCFC}"/>
              </a:ext>
            </a:extLst>
          </p:cNvPr>
          <p:cNvSpPr txBox="1">
            <a:spLocks noChangeArrowheads="1"/>
          </p:cNvSpPr>
          <p:nvPr/>
        </p:nvSpPr>
        <p:spPr bwMode="auto">
          <a:xfrm>
            <a:off x="4576987" y="4229719"/>
            <a:ext cx="2412329" cy="900246"/>
          </a:xfrm>
          <a:prstGeom prst="rect">
            <a:avLst/>
          </a:prstGeom>
          <a:noFill/>
          <a:ln>
            <a:noFill/>
          </a:ln>
          <a:effectLst>
            <a:prstShdw prst="shdw17" dist="17961" dir="2700000">
              <a:schemeClr val="accent1">
                <a:gamma/>
                <a:shade val="60000"/>
                <a:invGamma/>
                <a:alpha val="50000"/>
              </a:schemeClr>
            </a:prstShdw>
          </a:effectLst>
          <a:extLst/>
        </p:spPr>
        <p:txBody>
          <a:bodyPr wrap="square">
            <a:spAutoFit/>
          </a:bodyPr>
          <a:lstStyle/>
          <a:p>
            <a:pPr defTabSz="285644">
              <a:defRPr/>
            </a:pPr>
            <a:r>
              <a:rPr lang="en-ZA" sz="750" b="1" noProof="1">
                <a:solidFill>
                  <a:srgbClr val="4F81BD">
                    <a:lumMod val="50000"/>
                  </a:srgbClr>
                </a:solidFill>
                <a:latin typeface="Montserrat"/>
                <a:ea typeface="MS Gothic" pitchFamily="49" charset="-128"/>
              </a:rPr>
              <a:t>GPCE Private On-Premise OEM Clouds</a:t>
            </a:r>
          </a:p>
          <a:p>
            <a:pPr marL="142829" indent="-142829" defTabSz="285644">
              <a:buFont typeface="Wingdings" panose="05000000000000000000" pitchFamily="2" charset="2"/>
              <a:buChar char="§"/>
              <a:defRPr/>
            </a:pPr>
            <a:r>
              <a:rPr lang="en-ZA" sz="750" noProof="1">
                <a:solidFill>
                  <a:srgbClr val="4F81BD">
                    <a:lumMod val="50000"/>
                  </a:srgbClr>
                </a:solidFill>
                <a:latin typeface="Montserrat"/>
                <a:ea typeface="MS Gothic" pitchFamily="49" charset="-128"/>
              </a:rPr>
              <a:t>Management from Orchestration Layer or Local</a:t>
            </a:r>
          </a:p>
          <a:p>
            <a:pPr marL="142829" indent="-142829" defTabSz="285644">
              <a:buFont typeface="Wingdings" panose="05000000000000000000" pitchFamily="2" charset="2"/>
              <a:buChar char="§"/>
              <a:defRPr/>
            </a:pPr>
            <a:r>
              <a:rPr lang="en-ZA" sz="750" noProof="1">
                <a:solidFill>
                  <a:srgbClr val="4F81BD">
                    <a:lumMod val="50000"/>
                  </a:srgbClr>
                </a:solidFill>
                <a:latin typeface="Montserrat"/>
                <a:ea typeface="MS Gothic" pitchFamily="49" charset="-128"/>
              </a:rPr>
              <a:t>Virtualisation (agnostic VMWare, Hyper-V, other)</a:t>
            </a:r>
          </a:p>
          <a:p>
            <a:pPr marL="142829" indent="-142829" defTabSz="285644">
              <a:buFont typeface="Wingdings" panose="05000000000000000000" pitchFamily="2" charset="2"/>
              <a:buChar char="§"/>
              <a:defRPr/>
            </a:pPr>
            <a:r>
              <a:rPr lang="en-ZA" sz="750" noProof="1">
                <a:solidFill>
                  <a:srgbClr val="4F81BD">
                    <a:lumMod val="50000"/>
                  </a:srgbClr>
                </a:solidFill>
                <a:latin typeface="Montserrat"/>
                <a:ea typeface="MS Gothic" pitchFamily="49" charset="-128"/>
              </a:rPr>
              <a:t>Hardware Infrastructure (server, storage, networking)</a:t>
            </a:r>
          </a:p>
          <a:p>
            <a:pPr marL="142829" indent="-142829" defTabSz="285644">
              <a:buFont typeface="Wingdings" panose="05000000000000000000" pitchFamily="2" charset="2"/>
              <a:buChar char="§"/>
              <a:defRPr/>
            </a:pPr>
            <a:r>
              <a:rPr lang="en-ZA" sz="750" noProof="1">
                <a:solidFill>
                  <a:srgbClr val="4F81BD">
                    <a:lumMod val="50000"/>
                  </a:srgbClr>
                </a:solidFill>
                <a:latin typeface="Montserrat"/>
                <a:ea typeface="MS Gothic" pitchFamily="49" charset="-128"/>
              </a:rPr>
              <a:t>Hyper-Converged Infrastructure</a:t>
            </a:r>
          </a:p>
          <a:p>
            <a:pPr marL="142829" indent="-142829" defTabSz="285644">
              <a:buFont typeface="Wingdings" panose="05000000000000000000" pitchFamily="2" charset="2"/>
              <a:buChar char="§"/>
              <a:defRPr/>
            </a:pPr>
            <a:r>
              <a:rPr lang="en-ZA" sz="750" noProof="1">
                <a:solidFill>
                  <a:srgbClr val="4F81BD">
                    <a:lumMod val="50000"/>
                  </a:srgbClr>
                </a:solidFill>
                <a:latin typeface="Montserrat"/>
                <a:ea typeface="MS Gothic" pitchFamily="49" charset="-128"/>
              </a:rPr>
              <a:t>E.g. Oracle, Huawei, Microsoft, other</a:t>
            </a:r>
          </a:p>
        </p:txBody>
      </p:sp>
      <p:sp>
        <p:nvSpPr>
          <p:cNvPr id="27" name="Text Box 183">
            <a:extLst>
              <a:ext uri="{FF2B5EF4-FFF2-40B4-BE49-F238E27FC236}">
                <a16:creationId xmlns:a16="http://schemas.microsoft.com/office/drawing/2014/main" xmlns="" id="{DAF2BE1A-F77B-4192-BB06-57E30FE2BFF0}"/>
              </a:ext>
            </a:extLst>
          </p:cNvPr>
          <p:cNvSpPr txBox="1">
            <a:spLocks noChangeArrowheads="1"/>
          </p:cNvSpPr>
          <p:nvPr/>
        </p:nvSpPr>
        <p:spPr bwMode="auto">
          <a:xfrm>
            <a:off x="6198256" y="1443143"/>
            <a:ext cx="1952588" cy="861390"/>
          </a:xfrm>
          <a:prstGeom prst="rect">
            <a:avLst/>
          </a:prstGeom>
          <a:noFill/>
          <a:ln>
            <a:noFill/>
          </a:ln>
          <a:effectLst>
            <a:prstShdw prst="shdw17" dist="17961" dir="2700000">
              <a:schemeClr val="accent1">
                <a:gamma/>
                <a:shade val="60000"/>
                <a:invGamma/>
                <a:alpha val="50000"/>
              </a:schemeClr>
            </a:prstShdw>
          </a:effectLst>
          <a:extLst/>
        </p:spPr>
        <p:txBody>
          <a:bodyPr wrap="square">
            <a:spAutoFit/>
          </a:bodyPr>
          <a:lstStyle/>
          <a:p>
            <a:pPr defTabSz="285644">
              <a:defRPr/>
            </a:pPr>
            <a:r>
              <a:rPr lang="en-ZA" sz="833" b="1" noProof="1">
                <a:solidFill>
                  <a:srgbClr val="4F81BD">
                    <a:lumMod val="50000"/>
                  </a:srgbClr>
                </a:solidFill>
                <a:latin typeface="Montserrat"/>
                <a:ea typeface="MS Gothic" pitchFamily="49" charset="-128"/>
              </a:rPr>
              <a:t>Public Cloud Providers (SaaS)</a:t>
            </a:r>
          </a:p>
          <a:p>
            <a:pPr marL="142829" indent="-142829" defTabSz="285644">
              <a:buFont typeface="Wingdings" panose="05000000000000000000" pitchFamily="2" charset="2"/>
              <a:buChar char="§"/>
              <a:defRPr/>
            </a:pPr>
            <a:r>
              <a:rPr lang="en-ZA" sz="833" noProof="1">
                <a:solidFill>
                  <a:srgbClr val="4F81BD">
                    <a:lumMod val="50000"/>
                  </a:srgbClr>
                </a:solidFill>
                <a:latin typeface="Montserrat"/>
                <a:ea typeface="MS Gothic" pitchFamily="49" charset="-128"/>
              </a:rPr>
              <a:t>Local Cloud Provider</a:t>
            </a:r>
          </a:p>
          <a:p>
            <a:pPr marL="142829" indent="-142829" defTabSz="285644">
              <a:buFont typeface="Wingdings" panose="05000000000000000000" pitchFamily="2" charset="2"/>
              <a:buChar char="§"/>
              <a:defRPr/>
            </a:pPr>
            <a:r>
              <a:rPr lang="en-ZA" sz="833" noProof="1">
                <a:solidFill>
                  <a:srgbClr val="4F81BD">
                    <a:lumMod val="50000"/>
                  </a:srgbClr>
                </a:solidFill>
                <a:latin typeface="Montserrat"/>
                <a:ea typeface="MS Gothic" pitchFamily="49" charset="-128"/>
              </a:rPr>
              <a:t>Hypercloud e.g. Microsoft Office 365 AWS, Salesforce, Oracle</a:t>
            </a:r>
          </a:p>
          <a:p>
            <a:pPr marL="142829" indent="-142829" defTabSz="285644">
              <a:buFont typeface="Wingdings" panose="05000000000000000000" pitchFamily="2" charset="2"/>
              <a:buChar char="§"/>
              <a:defRPr/>
            </a:pPr>
            <a:endParaRPr lang="en-ZA" sz="833" noProof="1">
              <a:solidFill>
                <a:srgbClr val="4F81BD">
                  <a:lumMod val="50000"/>
                </a:srgbClr>
              </a:solidFill>
              <a:latin typeface="Montserrat"/>
              <a:ea typeface="MS Gothic" pitchFamily="49" charset="-128"/>
            </a:endParaRPr>
          </a:p>
          <a:p>
            <a:pPr marL="142829" indent="-142829" defTabSz="285644">
              <a:buFont typeface="Wingdings" panose="05000000000000000000" pitchFamily="2" charset="2"/>
              <a:buChar char="§"/>
              <a:defRPr/>
            </a:pPr>
            <a:endParaRPr lang="en-ZA" sz="833" noProof="1">
              <a:solidFill>
                <a:srgbClr val="4F81BD">
                  <a:lumMod val="50000"/>
                </a:srgbClr>
              </a:solidFill>
              <a:latin typeface="Montserrat"/>
              <a:ea typeface="MS Gothic" pitchFamily="49" charset="-128"/>
            </a:endParaRPr>
          </a:p>
        </p:txBody>
      </p:sp>
      <p:sp>
        <p:nvSpPr>
          <p:cNvPr id="28" name="Freeform 209">
            <a:extLst>
              <a:ext uri="{FF2B5EF4-FFF2-40B4-BE49-F238E27FC236}">
                <a16:creationId xmlns:a16="http://schemas.microsoft.com/office/drawing/2014/main" xmlns="" id="{36BEF3CF-6FC0-449A-B674-F0F9AE1D5FC2}"/>
              </a:ext>
            </a:extLst>
          </p:cNvPr>
          <p:cNvSpPr>
            <a:spLocks/>
          </p:cNvSpPr>
          <p:nvPr/>
        </p:nvSpPr>
        <p:spPr bwMode="auto">
          <a:xfrm>
            <a:off x="6292469" y="1014366"/>
            <a:ext cx="688765" cy="408667"/>
          </a:xfrm>
          <a:custGeom>
            <a:avLst/>
            <a:gdLst>
              <a:gd name="T0" fmla="*/ 2147483646 w 2634"/>
              <a:gd name="T1" fmla="*/ 2147483646 h 1260"/>
              <a:gd name="T2" fmla="*/ 2147483646 w 2634"/>
              <a:gd name="T3" fmla="*/ 2147483646 h 1260"/>
              <a:gd name="T4" fmla="*/ 2147483646 w 2634"/>
              <a:gd name="T5" fmla="*/ 2147483646 h 1260"/>
              <a:gd name="T6" fmla="*/ 2147483646 w 2634"/>
              <a:gd name="T7" fmla="*/ 2147483646 h 1260"/>
              <a:gd name="T8" fmla="*/ 2147483646 w 2634"/>
              <a:gd name="T9" fmla="*/ 2147483646 h 1260"/>
              <a:gd name="T10" fmla="*/ 2147483646 w 2634"/>
              <a:gd name="T11" fmla="*/ 2147483646 h 1260"/>
              <a:gd name="T12" fmla="*/ 2147483646 w 2634"/>
              <a:gd name="T13" fmla="*/ 2147483646 h 1260"/>
              <a:gd name="T14" fmla="*/ 2147483646 w 2634"/>
              <a:gd name="T15" fmla="*/ 2147483646 h 1260"/>
              <a:gd name="T16" fmla="*/ 2147483646 w 2634"/>
              <a:gd name="T17" fmla="*/ 2147483646 h 1260"/>
              <a:gd name="T18" fmla="*/ 2147483646 w 2634"/>
              <a:gd name="T19" fmla="*/ 2147483646 h 1260"/>
              <a:gd name="T20" fmla="*/ 2147483646 w 2634"/>
              <a:gd name="T21" fmla="*/ 2147483646 h 1260"/>
              <a:gd name="T22" fmla="*/ 2147483646 w 2634"/>
              <a:gd name="T23" fmla="*/ 2147483646 h 1260"/>
              <a:gd name="T24" fmla="*/ 2147483646 w 2634"/>
              <a:gd name="T25" fmla="*/ 2147483646 h 1260"/>
              <a:gd name="T26" fmla="*/ 2147483646 w 2634"/>
              <a:gd name="T27" fmla="*/ 2147483646 h 1260"/>
              <a:gd name="T28" fmla="*/ 2147483646 w 2634"/>
              <a:gd name="T29" fmla="*/ 2147483646 h 1260"/>
              <a:gd name="T30" fmla="*/ 2147483646 w 2634"/>
              <a:gd name="T31" fmla="*/ 2147483646 h 1260"/>
              <a:gd name="T32" fmla="*/ 2147483646 w 2634"/>
              <a:gd name="T33" fmla="*/ 2147483646 h 1260"/>
              <a:gd name="T34" fmla="*/ 2147483646 w 2634"/>
              <a:gd name="T35" fmla="*/ 0 h 1260"/>
              <a:gd name="T36" fmla="*/ 2147483646 w 2634"/>
              <a:gd name="T37" fmla="*/ 2147483646 h 1260"/>
              <a:gd name="T38" fmla="*/ 2147483646 w 2634"/>
              <a:gd name="T39" fmla="*/ 2147483646 h 1260"/>
              <a:gd name="T40" fmla="*/ 2147483646 w 2634"/>
              <a:gd name="T41" fmla="*/ 2147483646 h 1260"/>
              <a:gd name="T42" fmla="*/ 2147483646 w 2634"/>
              <a:gd name="T43" fmla="*/ 2147483646 h 1260"/>
              <a:gd name="T44" fmla="*/ 2147483646 w 2634"/>
              <a:gd name="T45" fmla="*/ 2147483646 h 1260"/>
              <a:gd name="T46" fmla="*/ 2147483646 w 2634"/>
              <a:gd name="T47" fmla="*/ 2147483646 h 1260"/>
              <a:gd name="T48" fmla="*/ 2147483646 w 2634"/>
              <a:gd name="T49" fmla="*/ 2147483646 h 1260"/>
              <a:gd name="T50" fmla="*/ 2147483646 w 2634"/>
              <a:gd name="T51" fmla="*/ 2147483646 h 1260"/>
              <a:gd name="T52" fmla="*/ 2147483646 w 2634"/>
              <a:gd name="T53" fmla="*/ 2147483646 h 1260"/>
              <a:gd name="T54" fmla="*/ 2147483646 w 2634"/>
              <a:gd name="T55" fmla="*/ 2147483646 h 1260"/>
              <a:gd name="T56" fmla="*/ 2147483646 w 2634"/>
              <a:gd name="T57" fmla="*/ 2147483646 h 1260"/>
              <a:gd name="T58" fmla="*/ 2147483646 w 2634"/>
              <a:gd name="T59" fmla="*/ 2147483646 h 1260"/>
              <a:gd name="T60" fmla="*/ 2147483646 w 2634"/>
              <a:gd name="T61" fmla="*/ 2147483646 h 1260"/>
              <a:gd name="T62" fmla="*/ 2147483646 w 2634"/>
              <a:gd name="T63" fmla="*/ 2147483646 h 1260"/>
              <a:gd name="T64" fmla="*/ 2147483646 w 2634"/>
              <a:gd name="T65" fmla="*/ 2147483646 h 1260"/>
              <a:gd name="T66" fmla="*/ 2147483646 w 2634"/>
              <a:gd name="T67" fmla="*/ 2147483646 h 1260"/>
              <a:gd name="T68" fmla="*/ 2147483646 w 2634"/>
              <a:gd name="T69" fmla="*/ 2147483646 h 1260"/>
              <a:gd name="T70" fmla="*/ 2147483646 w 2634"/>
              <a:gd name="T71" fmla="*/ 2147483646 h 1260"/>
              <a:gd name="T72" fmla="*/ 2147483646 w 2634"/>
              <a:gd name="T73" fmla="*/ 2147483646 h 1260"/>
              <a:gd name="T74" fmla="*/ 2147483646 w 2634"/>
              <a:gd name="T75" fmla="*/ 2147483646 h 1260"/>
              <a:gd name="T76" fmla="*/ 2147483646 w 2634"/>
              <a:gd name="T77" fmla="*/ 2147483646 h 1260"/>
              <a:gd name="T78" fmla="*/ 2147483646 w 2634"/>
              <a:gd name="T79" fmla="*/ 2147483646 h 1260"/>
              <a:gd name="T80" fmla="*/ 2147483646 w 2634"/>
              <a:gd name="T81" fmla="*/ 2147483646 h 1260"/>
              <a:gd name="T82" fmla="*/ 2147483646 w 2634"/>
              <a:gd name="T83" fmla="*/ 2147483646 h 1260"/>
              <a:gd name="T84" fmla="*/ 2147483646 w 2634"/>
              <a:gd name="T85" fmla="*/ 2147483646 h 1260"/>
              <a:gd name="T86" fmla="*/ 2147483646 w 2634"/>
              <a:gd name="T87" fmla="*/ 2147483646 h 1260"/>
              <a:gd name="T88" fmla="*/ 2147483646 w 2634"/>
              <a:gd name="T89" fmla="*/ 2147483646 h 1260"/>
              <a:gd name="T90" fmla="*/ 2147483646 w 2634"/>
              <a:gd name="T91" fmla="*/ 2147483646 h 1260"/>
              <a:gd name="T92" fmla="*/ 2147483646 w 2634"/>
              <a:gd name="T93" fmla="*/ 2147483646 h 1260"/>
              <a:gd name="T94" fmla="*/ 2147483646 w 2634"/>
              <a:gd name="T95" fmla="*/ 2147483646 h 1260"/>
              <a:gd name="T96" fmla="*/ 2147483646 w 2634"/>
              <a:gd name="T97" fmla="*/ 2147483646 h 1260"/>
              <a:gd name="T98" fmla="*/ 2147483646 w 2634"/>
              <a:gd name="T99" fmla="*/ 2147483646 h 1260"/>
              <a:gd name="T100" fmla="*/ 2147483646 w 2634"/>
              <a:gd name="T101" fmla="*/ 2147483646 h 1260"/>
              <a:gd name="T102" fmla="*/ 2147483646 w 2634"/>
              <a:gd name="T103" fmla="*/ 2147483646 h 1260"/>
              <a:gd name="T104" fmla="*/ 2147483646 w 2634"/>
              <a:gd name="T105" fmla="*/ 2147483646 h 1260"/>
              <a:gd name="T106" fmla="*/ 2147483646 w 2634"/>
              <a:gd name="T107" fmla="*/ 2147483646 h 1260"/>
              <a:gd name="T108" fmla="*/ 2147483646 w 2634"/>
              <a:gd name="T109" fmla="*/ 2147483646 h 12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34" h="1260">
                <a:moveTo>
                  <a:pt x="2402" y="796"/>
                </a:moveTo>
                <a:lnTo>
                  <a:pt x="2402" y="796"/>
                </a:lnTo>
                <a:lnTo>
                  <a:pt x="2386" y="798"/>
                </a:lnTo>
                <a:lnTo>
                  <a:pt x="2370" y="798"/>
                </a:lnTo>
                <a:lnTo>
                  <a:pt x="2338" y="806"/>
                </a:lnTo>
                <a:lnTo>
                  <a:pt x="2308" y="816"/>
                </a:lnTo>
                <a:lnTo>
                  <a:pt x="2280" y="832"/>
                </a:lnTo>
                <a:lnTo>
                  <a:pt x="2282" y="814"/>
                </a:lnTo>
                <a:lnTo>
                  <a:pt x="2282" y="794"/>
                </a:lnTo>
                <a:lnTo>
                  <a:pt x="2282" y="764"/>
                </a:lnTo>
                <a:lnTo>
                  <a:pt x="2276" y="734"/>
                </a:lnTo>
                <a:lnTo>
                  <a:pt x="2270" y="704"/>
                </a:lnTo>
                <a:lnTo>
                  <a:pt x="2258" y="676"/>
                </a:lnTo>
                <a:lnTo>
                  <a:pt x="2246" y="650"/>
                </a:lnTo>
                <a:lnTo>
                  <a:pt x="2232" y="626"/>
                </a:lnTo>
                <a:lnTo>
                  <a:pt x="2214" y="602"/>
                </a:lnTo>
                <a:lnTo>
                  <a:pt x="2194" y="580"/>
                </a:lnTo>
                <a:lnTo>
                  <a:pt x="2172" y="562"/>
                </a:lnTo>
                <a:lnTo>
                  <a:pt x="2150" y="544"/>
                </a:lnTo>
                <a:lnTo>
                  <a:pt x="2124" y="528"/>
                </a:lnTo>
                <a:lnTo>
                  <a:pt x="2098" y="516"/>
                </a:lnTo>
                <a:lnTo>
                  <a:pt x="2070" y="506"/>
                </a:lnTo>
                <a:lnTo>
                  <a:pt x="2042" y="498"/>
                </a:lnTo>
                <a:lnTo>
                  <a:pt x="2012" y="494"/>
                </a:lnTo>
                <a:lnTo>
                  <a:pt x="1980" y="492"/>
                </a:lnTo>
                <a:lnTo>
                  <a:pt x="1958" y="494"/>
                </a:lnTo>
                <a:lnTo>
                  <a:pt x="1934" y="496"/>
                </a:lnTo>
                <a:lnTo>
                  <a:pt x="1912" y="500"/>
                </a:lnTo>
                <a:lnTo>
                  <a:pt x="1890" y="506"/>
                </a:lnTo>
                <a:lnTo>
                  <a:pt x="1884" y="480"/>
                </a:lnTo>
                <a:lnTo>
                  <a:pt x="1878" y="452"/>
                </a:lnTo>
                <a:lnTo>
                  <a:pt x="1860" y="402"/>
                </a:lnTo>
                <a:lnTo>
                  <a:pt x="1838" y="352"/>
                </a:lnTo>
                <a:lnTo>
                  <a:pt x="1812" y="304"/>
                </a:lnTo>
                <a:lnTo>
                  <a:pt x="1784" y="260"/>
                </a:lnTo>
                <a:lnTo>
                  <a:pt x="1750" y="218"/>
                </a:lnTo>
                <a:lnTo>
                  <a:pt x="1714" y="180"/>
                </a:lnTo>
                <a:lnTo>
                  <a:pt x="1674" y="144"/>
                </a:lnTo>
                <a:lnTo>
                  <a:pt x="1632" y="112"/>
                </a:lnTo>
                <a:lnTo>
                  <a:pt x="1588" y="84"/>
                </a:lnTo>
                <a:lnTo>
                  <a:pt x="1540" y="58"/>
                </a:lnTo>
                <a:lnTo>
                  <a:pt x="1490" y="38"/>
                </a:lnTo>
                <a:lnTo>
                  <a:pt x="1438" y="22"/>
                </a:lnTo>
                <a:lnTo>
                  <a:pt x="1412" y="14"/>
                </a:lnTo>
                <a:lnTo>
                  <a:pt x="1384" y="10"/>
                </a:lnTo>
                <a:lnTo>
                  <a:pt x="1358" y="6"/>
                </a:lnTo>
                <a:lnTo>
                  <a:pt x="1330" y="2"/>
                </a:lnTo>
                <a:lnTo>
                  <a:pt x="1302" y="0"/>
                </a:lnTo>
                <a:lnTo>
                  <a:pt x="1272" y="0"/>
                </a:lnTo>
                <a:lnTo>
                  <a:pt x="1226" y="2"/>
                </a:lnTo>
                <a:lnTo>
                  <a:pt x="1180" y="6"/>
                </a:lnTo>
                <a:lnTo>
                  <a:pt x="1136" y="14"/>
                </a:lnTo>
                <a:lnTo>
                  <a:pt x="1092" y="26"/>
                </a:lnTo>
                <a:lnTo>
                  <a:pt x="1050" y="40"/>
                </a:lnTo>
                <a:lnTo>
                  <a:pt x="1010" y="56"/>
                </a:lnTo>
                <a:lnTo>
                  <a:pt x="970" y="76"/>
                </a:lnTo>
                <a:lnTo>
                  <a:pt x="932" y="98"/>
                </a:lnTo>
                <a:lnTo>
                  <a:pt x="896" y="124"/>
                </a:lnTo>
                <a:lnTo>
                  <a:pt x="862" y="152"/>
                </a:lnTo>
                <a:lnTo>
                  <a:pt x="830" y="180"/>
                </a:lnTo>
                <a:lnTo>
                  <a:pt x="800" y="212"/>
                </a:lnTo>
                <a:lnTo>
                  <a:pt x="772" y="246"/>
                </a:lnTo>
                <a:lnTo>
                  <a:pt x="748" y="282"/>
                </a:lnTo>
                <a:lnTo>
                  <a:pt x="724" y="318"/>
                </a:lnTo>
                <a:lnTo>
                  <a:pt x="704" y="358"/>
                </a:lnTo>
                <a:lnTo>
                  <a:pt x="682" y="358"/>
                </a:lnTo>
                <a:lnTo>
                  <a:pt x="658" y="362"/>
                </a:lnTo>
                <a:lnTo>
                  <a:pt x="636" y="366"/>
                </a:lnTo>
                <a:lnTo>
                  <a:pt x="616" y="374"/>
                </a:lnTo>
                <a:lnTo>
                  <a:pt x="594" y="382"/>
                </a:lnTo>
                <a:lnTo>
                  <a:pt x="574" y="392"/>
                </a:lnTo>
                <a:lnTo>
                  <a:pt x="556" y="402"/>
                </a:lnTo>
                <a:lnTo>
                  <a:pt x="538" y="416"/>
                </a:lnTo>
                <a:lnTo>
                  <a:pt x="522" y="430"/>
                </a:lnTo>
                <a:lnTo>
                  <a:pt x="506" y="446"/>
                </a:lnTo>
                <a:lnTo>
                  <a:pt x="492" y="462"/>
                </a:lnTo>
                <a:lnTo>
                  <a:pt x="480" y="480"/>
                </a:lnTo>
                <a:lnTo>
                  <a:pt x="468" y="498"/>
                </a:lnTo>
                <a:lnTo>
                  <a:pt x="458" y="518"/>
                </a:lnTo>
                <a:lnTo>
                  <a:pt x="450" y="538"/>
                </a:lnTo>
                <a:lnTo>
                  <a:pt x="444" y="560"/>
                </a:lnTo>
                <a:lnTo>
                  <a:pt x="422" y="554"/>
                </a:lnTo>
                <a:lnTo>
                  <a:pt x="400" y="552"/>
                </a:lnTo>
                <a:lnTo>
                  <a:pt x="378" y="550"/>
                </a:lnTo>
                <a:lnTo>
                  <a:pt x="356" y="548"/>
                </a:lnTo>
                <a:lnTo>
                  <a:pt x="320" y="550"/>
                </a:lnTo>
                <a:lnTo>
                  <a:pt x="284" y="556"/>
                </a:lnTo>
                <a:lnTo>
                  <a:pt x="250" y="564"/>
                </a:lnTo>
                <a:lnTo>
                  <a:pt x="218" y="576"/>
                </a:lnTo>
                <a:lnTo>
                  <a:pt x="186" y="592"/>
                </a:lnTo>
                <a:lnTo>
                  <a:pt x="156" y="610"/>
                </a:lnTo>
                <a:lnTo>
                  <a:pt x="130" y="630"/>
                </a:lnTo>
                <a:lnTo>
                  <a:pt x="104" y="652"/>
                </a:lnTo>
                <a:lnTo>
                  <a:pt x="82" y="678"/>
                </a:lnTo>
                <a:lnTo>
                  <a:pt x="60" y="706"/>
                </a:lnTo>
                <a:lnTo>
                  <a:pt x="42" y="734"/>
                </a:lnTo>
                <a:lnTo>
                  <a:pt x="28" y="766"/>
                </a:lnTo>
                <a:lnTo>
                  <a:pt x="16" y="798"/>
                </a:lnTo>
                <a:lnTo>
                  <a:pt x="8" y="832"/>
                </a:lnTo>
                <a:lnTo>
                  <a:pt x="2" y="868"/>
                </a:lnTo>
                <a:lnTo>
                  <a:pt x="0" y="904"/>
                </a:lnTo>
                <a:lnTo>
                  <a:pt x="2" y="940"/>
                </a:lnTo>
                <a:lnTo>
                  <a:pt x="8" y="976"/>
                </a:lnTo>
                <a:lnTo>
                  <a:pt x="16" y="1010"/>
                </a:lnTo>
                <a:lnTo>
                  <a:pt x="28" y="1042"/>
                </a:lnTo>
                <a:lnTo>
                  <a:pt x="42" y="1074"/>
                </a:lnTo>
                <a:lnTo>
                  <a:pt x="60" y="1102"/>
                </a:lnTo>
                <a:lnTo>
                  <a:pt x="82" y="1130"/>
                </a:lnTo>
                <a:lnTo>
                  <a:pt x="104" y="1156"/>
                </a:lnTo>
                <a:lnTo>
                  <a:pt x="130" y="1178"/>
                </a:lnTo>
                <a:lnTo>
                  <a:pt x="156" y="1198"/>
                </a:lnTo>
                <a:lnTo>
                  <a:pt x="186" y="1216"/>
                </a:lnTo>
                <a:lnTo>
                  <a:pt x="218" y="1232"/>
                </a:lnTo>
                <a:lnTo>
                  <a:pt x="250" y="1244"/>
                </a:lnTo>
                <a:lnTo>
                  <a:pt x="284" y="1252"/>
                </a:lnTo>
                <a:lnTo>
                  <a:pt x="320" y="1258"/>
                </a:lnTo>
                <a:lnTo>
                  <a:pt x="356" y="1260"/>
                </a:lnTo>
                <a:lnTo>
                  <a:pt x="1272" y="1260"/>
                </a:lnTo>
                <a:lnTo>
                  <a:pt x="2402" y="1260"/>
                </a:lnTo>
                <a:lnTo>
                  <a:pt x="2426" y="1258"/>
                </a:lnTo>
                <a:lnTo>
                  <a:pt x="2450" y="1254"/>
                </a:lnTo>
                <a:lnTo>
                  <a:pt x="2472" y="1250"/>
                </a:lnTo>
                <a:lnTo>
                  <a:pt x="2492" y="1242"/>
                </a:lnTo>
                <a:lnTo>
                  <a:pt x="2514" y="1232"/>
                </a:lnTo>
                <a:lnTo>
                  <a:pt x="2532" y="1220"/>
                </a:lnTo>
                <a:lnTo>
                  <a:pt x="2550" y="1206"/>
                </a:lnTo>
                <a:lnTo>
                  <a:pt x="2566" y="1192"/>
                </a:lnTo>
                <a:lnTo>
                  <a:pt x="2582" y="1176"/>
                </a:lnTo>
                <a:lnTo>
                  <a:pt x="2594" y="1158"/>
                </a:lnTo>
                <a:lnTo>
                  <a:pt x="2606" y="1138"/>
                </a:lnTo>
                <a:lnTo>
                  <a:pt x="2616" y="1118"/>
                </a:lnTo>
                <a:lnTo>
                  <a:pt x="2624" y="1096"/>
                </a:lnTo>
                <a:lnTo>
                  <a:pt x="2630" y="1074"/>
                </a:lnTo>
                <a:lnTo>
                  <a:pt x="2634" y="1052"/>
                </a:lnTo>
                <a:lnTo>
                  <a:pt x="2634" y="1028"/>
                </a:lnTo>
                <a:lnTo>
                  <a:pt x="2634" y="1004"/>
                </a:lnTo>
                <a:lnTo>
                  <a:pt x="2630" y="982"/>
                </a:lnTo>
                <a:lnTo>
                  <a:pt x="2624" y="960"/>
                </a:lnTo>
                <a:lnTo>
                  <a:pt x="2616" y="938"/>
                </a:lnTo>
                <a:lnTo>
                  <a:pt x="2606" y="918"/>
                </a:lnTo>
                <a:lnTo>
                  <a:pt x="2594" y="898"/>
                </a:lnTo>
                <a:lnTo>
                  <a:pt x="2582" y="880"/>
                </a:lnTo>
                <a:lnTo>
                  <a:pt x="2566" y="864"/>
                </a:lnTo>
                <a:lnTo>
                  <a:pt x="2550" y="850"/>
                </a:lnTo>
                <a:lnTo>
                  <a:pt x="2532" y="836"/>
                </a:lnTo>
                <a:lnTo>
                  <a:pt x="2514" y="824"/>
                </a:lnTo>
                <a:lnTo>
                  <a:pt x="2492" y="814"/>
                </a:lnTo>
                <a:lnTo>
                  <a:pt x="2472" y="806"/>
                </a:lnTo>
                <a:lnTo>
                  <a:pt x="2450" y="802"/>
                </a:lnTo>
                <a:lnTo>
                  <a:pt x="2426" y="798"/>
                </a:lnTo>
                <a:lnTo>
                  <a:pt x="2402" y="796"/>
                </a:lnTo>
                <a:close/>
              </a:path>
            </a:pathLst>
          </a:custGeom>
          <a:solidFill>
            <a:schemeClr val="accent1">
              <a:lumMod val="50000"/>
            </a:schemeClr>
          </a:solidFill>
          <a:ln>
            <a:noFill/>
          </a:ln>
          <a:effectLst/>
          <a:scene3d>
            <a:camera prst="orthographicFront">
              <a:rot lat="0" lon="0" rev="0"/>
            </a:camera>
            <a:lightRig rig="contrasting" dir="t">
              <a:rot lat="0" lon="0" rev="7800000"/>
            </a:lightRig>
          </a:scene3d>
          <a:sp3d>
            <a:bevelT w="139700" h="139700"/>
          </a:sp3d>
        </p:spPr>
        <p:txBody>
          <a:bodyPr wrap="none" anchor="b"/>
          <a:lstStyle/>
          <a:p>
            <a:pPr defTabSz="761970"/>
            <a:endParaRPr lang="en-US" sz="1358" dirty="0">
              <a:solidFill>
                <a:prstClr val="black"/>
              </a:solidFill>
              <a:latin typeface="Montserrat"/>
            </a:endParaRPr>
          </a:p>
        </p:txBody>
      </p:sp>
      <p:sp>
        <p:nvSpPr>
          <p:cNvPr id="29" name="Freeform 209">
            <a:extLst>
              <a:ext uri="{FF2B5EF4-FFF2-40B4-BE49-F238E27FC236}">
                <a16:creationId xmlns:a16="http://schemas.microsoft.com/office/drawing/2014/main" xmlns="" id="{3E6D3FE4-1471-4AF4-976A-CAA34B147CF2}"/>
              </a:ext>
            </a:extLst>
          </p:cNvPr>
          <p:cNvSpPr>
            <a:spLocks/>
          </p:cNvSpPr>
          <p:nvPr/>
        </p:nvSpPr>
        <p:spPr bwMode="auto">
          <a:xfrm>
            <a:off x="1619042" y="1003977"/>
            <a:ext cx="688765" cy="408667"/>
          </a:xfrm>
          <a:custGeom>
            <a:avLst/>
            <a:gdLst>
              <a:gd name="T0" fmla="*/ 2147483646 w 2634"/>
              <a:gd name="T1" fmla="*/ 2147483646 h 1260"/>
              <a:gd name="T2" fmla="*/ 2147483646 w 2634"/>
              <a:gd name="T3" fmla="*/ 2147483646 h 1260"/>
              <a:gd name="T4" fmla="*/ 2147483646 w 2634"/>
              <a:gd name="T5" fmla="*/ 2147483646 h 1260"/>
              <a:gd name="T6" fmla="*/ 2147483646 w 2634"/>
              <a:gd name="T7" fmla="*/ 2147483646 h 1260"/>
              <a:gd name="T8" fmla="*/ 2147483646 w 2634"/>
              <a:gd name="T9" fmla="*/ 2147483646 h 1260"/>
              <a:gd name="T10" fmla="*/ 2147483646 w 2634"/>
              <a:gd name="T11" fmla="*/ 2147483646 h 1260"/>
              <a:gd name="T12" fmla="*/ 2147483646 w 2634"/>
              <a:gd name="T13" fmla="*/ 2147483646 h 1260"/>
              <a:gd name="T14" fmla="*/ 2147483646 w 2634"/>
              <a:gd name="T15" fmla="*/ 2147483646 h 1260"/>
              <a:gd name="T16" fmla="*/ 2147483646 w 2634"/>
              <a:gd name="T17" fmla="*/ 2147483646 h 1260"/>
              <a:gd name="T18" fmla="*/ 2147483646 w 2634"/>
              <a:gd name="T19" fmla="*/ 2147483646 h 1260"/>
              <a:gd name="T20" fmla="*/ 2147483646 w 2634"/>
              <a:gd name="T21" fmla="*/ 2147483646 h 1260"/>
              <a:gd name="T22" fmla="*/ 2147483646 w 2634"/>
              <a:gd name="T23" fmla="*/ 2147483646 h 1260"/>
              <a:gd name="T24" fmla="*/ 2147483646 w 2634"/>
              <a:gd name="T25" fmla="*/ 2147483646 h 1260"/>
              <a:gd name="T26" fmla="*/ 2147483646 w 2634"/>
              <a:gd name="T27" fmla="*/ 2147483646 h 1260"/>
              <a:gd name="T28" fmla="*/ 2147483646 w 2634"/>
              <a:gd name="T29" fmla="*/ 2147483646 h 1260"/>
              <a:gd name="T30" fmla="*/ 2147483646 w 2634"/>
              <a:gd name="T31" fmla="*/ 2147483646 h 1260"/>
              <a:gd name="T32" fmla="*/ 2147483646 w 2634"/>
              <a:gd name="T33" fmla="*/ 2147483646 h 1260"/>
              <a:gd name="T34" fmla="*/ 2147483646 w 2634"/>
              <a:gd name="T35" fmla="*/ 0 h 1260"/>
              <a:gd name="T36" fmla="*/ 2147483646 w 2634"/>
              <a:gd name="T37" fmla="*/ 2147483646 h 1260"/>
              <a:gd name="T38" fmla="*/ 2147483646 w 2634"/>
              <a:gd name="T39" fmla="*/ 2147483646 h 1260"/>
              <a:gd name="T40" fmla="*/ 2147483646 w 2634"/>
              <a:gd name="T41" fmla="*/ 2147483646 h 1260"/>
              <a:gd name="T42" fmla="*/ 2147483646 w 2634"/>
              <a:gd name="T43" fmla="*/ 2147483646 h 1260"/>
              <a:gd name="T44" fmla="*/ 2147483646 w 2634"/>
              <a:gd name="T45" fmla="*/ 2147483646 h 1260"/>
              <a:gd name="T46" fmla="*/ 2147483646 w 2634"/>
              <a:gd name="T47" fmla="*/ 2147483646 h 1260"/>
              <a:gd name="T48" fmla="*/ 2147483646 w 2634"/>
              <a:gd name="T49" fmla="*/ 2147483646 h 1260"/>
              <a:gd name="T50" fmla="*/ 2147483646 w 2634"/>
              <a:gd name="T51" fmla="*/ 2147483646 h 1260"/>
              <a:gd name="T52" fmla="*/ 2147483646 w 2634"/>
              <a:gd name="T53" fmla="*/ 2147483646 h 1260"/>
              <a:gd name="T54" fmla="*/ 2147483646 w 2634"/>
              <a:gd name="T55" fmla="*/ 2147483646 h 1260"/>
              <a:gd name="T56" fmla="*/ 2147483646 w 2634"/>
              <a:gd name="T57" fmla="*/ 2147483646 h 1260"/>
              <a:gd name="T58" fmla="*/ 2147483646 w 2634"/>
              <a:gd name="T59" fmla="*/ 2147483646 h 1260"/>
              <a:gd name="T60" fmla="*/ 2147483646 w 2634"/>
              <a:gd name="T61" fmla="*/ 2147483646 h 1260"/>
              <a:gd name="T62" fmla="*/ 2147483646 w 2634"/>
              <a:gd name="T63" fmla="*/ 2147483646 h 1260"/>
              <a:gd name="T64" fmla="*/ 2147483646 w 2634"/>
              <a:gd name="T65" fmla="*/ 2147483646 h 1260"/>
              <a:gd name="T66" fmla="*/ 2147483646 w 2634"/>
              <a:gd name="T67" fmla="*/ 2147483646 h 1260"/>
              <a:gd name="T68" fmla="*/ 2147483646 w 2634"/>
              <a:gd name="T69" fmla="*/ 2147483646 h 1260"/>
              <a:gd name="T70" fmla="*/ 2147483646 w 2634"/>
              <a:gd name="T71" fmla="*/ 2147483646 h 1260"/>
              <a:gd name="T72" fmla="*/ 2147483646 w 2634"/>
              <a:gd name="T73" fmla="*/ 2147483646 h 1260"/>
              <a:gd name="T74" fmla="*/ 2147483646 w 2634"/>
              <a:gd name="T75" fmla="*/ 2147483646 h 1260"/>
              <a:gd name="T76" fmla="*/ 2147483646 w 2634"/>
              <a:gd name="T77" fmla="*/ 2147483646 h 1260"/>
              <a:gd name="T78" fmla="*/ 2147483646 w 2634"/>
              <a:gd name="T79" fmla="*/ 2147483646 h 1260"/>
              <a:gd name="T80" fmla="*/ 2147483646 w 2634"/>
              <a:gd name="T81" fmla="*/ 2147483646 h 1260"/>
              <a:gd name="T82" fmla="*/ 2147483646 w 2634"/>
              <a:gd name="T83" fmla="*/ 2147483646 h 1260"/>
              <a:gd name="T84" fmla="*/ 2147483646 w 2634"/>
              <a:gd name="T85" fmla="*/ 2147483646 h 1260"/>
              <a:gd name="T86" fmla="*/ 2147483646 w 2634"/>
              <a:gd name="T87" fmla="*/ 2147483646 h 1260"/>
              <a:gd name="T88" fmla="*/ 2147483646 w 2634"/>
              <a:gd name="T89" fmla="*/ 2147483646 h 1260"/>
              <a:gd name="T90" fmla="*/ 2147483646 w 2634"/>
              <a:gd name="T91" fmla="*/ 2147483646 h 1260"/>
              <a:gd name="T92" fmla="*/ 2147483646 w 2634"/>
              <a:gd name="T93" fmla="*/ 2147483646 h 1260"/>
              <a:gd name="T94" fmla="*/ 2147483646 w 2634"/>
              <a:gd name="T95" fmla="*/ 2147483646 h 1260"/>
              <a:gd name="T96" fmla="*/ 2147483646 w 2634"/>
              <a:gd name="T97" fmla="*/ 2147483646 h 1260"/>
              <a:gd name="T98" fmla="*/ 2147483646 w 2634"/>
              <a:gd name="T99" fmla="*/ 2147483646 h 1260"/>
              <a:gd name="T100" fmla="*/ 2147483646 w 2634"/>
              <a:gd name="T101" fmla="*/ 2147483646 h 1260"/>
              <a:gd name="T102" fmla="*/ 2147483646 w 2634"/>
              <a:gd name="T103" fmla="*/ 2147483646 h 1260"/>
              <a:gd name="T104" fmla="*/ 2147483646 w 2634"/>
              <a:gd name="T105" fmla="*/ 2147483646 h 1260"/>
              <a:gd name="T106" fmla="*/ 2147483646 w 2634"/>
              <a:gd name="T107" fmla="*/ 2147483646 h 1260"/>
              <a:gd name="T108" fmla="*/ 2147483646 w 2634"/>
              <a:gd name="T109" fmla="*/ 2147483646 h 12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34" h="1260">
                <a:moveTo>
                  <a:pt x="2402" y="796"/>
                </a:moveTo>
                <a:lnTo>
                  <a:pt x="2402" y="796"/>
                </a:lnTo>
                <a:lnTo>
                  <a:pt x="2386" y="798"/>
                </a:lnTo>
                <a:lnTo>
                  <a:pt x="2370" y="798"/>
                </a:lnTo>
                <a:lnTo>
                  <a:pt x="2338" y="806"/>
                </a:lnTo>
                <a:lnTo>
                  <a:pt x="2308" y="816"/>
                </a:lnTo>
                <a:lnTo>
                  <a:pt x="2280" y="832"/>
                </a:lnTo>
                <a:lnTo>
                  <a:pt x="2282" y="814"/>
                </a:lnTo>
                <a:lnTo>
                  <a:pt x="2282" y="794"/>
                </a:lnTo>
                <a:lnTo>
                  <a:pt x="2282" y="764"/>
                </a:lnTo>
                <a:lnTo>
                  <a:pt x="2276" y="734"/>
                </a:lnTo>
                <a:lnTo>
                  <a:pt x="2270" y="704"/>
                </a:lnTo>
                <a:lnTo>
                  <a:pt x="2258" y="676"/>
                </a:lnTo>
                <a:lnTo>
                  <a:pt x="2246" y="650"/>
                </a:lnTo>
                <a:lnTo>
                  <a:pt x="2232" y="626"/>
                </a:lnTo>
                <a:lnTo>
                  <a:pt x="2214" y="602"/>
                </a:lnTo>
                <a:lnTo>
                  <a:pt x="2194" y="580"/>
                </a:lnTo>
                <a:lnTo>
                  <a:pt x="2172" y="562"/>
                </a:lnTo>
                <a:lnTo>
                  <a:pt x="2150" y="544"/>
                </a:lnTo>
                <a:lnTo>
                  <a:pt x="2124" y="528"/>
                </a:lnTo>
                <a:lnTo>
                  <a:pt x="2098" y="516"/>
                </a:lnTo>
                <a:lnTo>
                  <a:pt x="2070" y="506"/>
                </a:lnTo>
                <a:lnTo>
                  <a:pt x="2042" y="498"/>
                </a:lnTo>
                <a:lnTo>
                  <a:pt x="2012" y="494"/>
                </a:lnTo>
                <a:lnTo>
                  <a:pt x="1980" y="492"/>
                </a:lnTo>
                <a:lnTo>
                  <a:pt x="1958" y="494"/>
                </a:lnTo>
                <a:lnTo>
                  <a:pt x="1934" y="496"/>
                </a:lnTo>
                <a:lnTo>
                  <a:pt x="1912" y="500"/>
                </a:lnTo>
                <a:lnTo>
                  <a:pt x="1890" y="506"/>
                </a:lnTo>
                <a:lnTo>
                  <a:pt x="1884" y="480"/>
                </a:lnTo>
                <a:lnTo>
                  <a:pt x="1878" y="452"/>
                </a:lnTo>
                <a:lnTo>
                  <a:pt x="1860" y="402"/>
                </a:lnTo>
                <a:lnTo>
                  <a:pt x="1838" y="352"/>
                </a:lnTo>
                <a:lnTo>
                  <a:pt x="1812" y="304"/>
                </a:lnTo>
                <a:lnTo>
                  <a:pt x="1784" y="260"/>
                </a:lnTo>
                <a:lnTo>
                  <a:pt x="1750" y="218"/>
                </a:lnTo>
                <a:lnTo>
                  <a:pt x="1714" y="180"/>
                </a:lnTo>
                <a:lnTo>
                  <a:pt x="1674" y="144"/>
                </a:lnTo>
                <a:lnTo>
                  <a:pt x="1632" y="112"/>
                </a:lnTo>
                <a:lnTo>
                  <a:pt x="1588" y="84"/>
                </a:lnTo>
                <a:lnTo>
                  <a:pt x="1540" y="58"/>
                </a:lnTo>
                <a:lnTo>
                  <a:pt x="1490" y="38"/>
                </a:lnTo>
                <a:lnTo>
                  <a:pt x="1438" y="22"/>
                </a:lnTo>
                <a:lnTo>
                  <a:pt x="1412" y="14"/>
                </a:lnTo>
                <a:lnTo>
                  <a:pt x="1384" y="10"/>
                </a:lnTo>
                <a:lnTo>
                  <a:pt x="1358" y="6"/>
                </a:lnTo>
                <a:lnTo>
                  <a:pt x="1330" y="2"/>
                </a:lnTo>
                <a:lnTo>
                  <a:pt x="1302" y="0"/>
                </a:lnTo>
                <a:lnTo>
                  <a:pt x="1272" y="0"/>
                </a:lnTo>
                <a:lnTo>
                  <a:pt x="1226" y="2"/>
                </a:lnTo>
                <a:lnTo>
                  <a:pt x="1180" y="6"/>
                </a:lnTo>
                <a:lnTo>
                  <a:pt x="1136" y="14"/>
                </a:lnTo>
                <a:lnTo>
                  <a:pt x="1092" y="26"/>
                </a:lnTo>
                <a:lnTo>
                  <a:pt x="1050" y="40"/>
                </a:lnTo>
                <a:lnTo>
                  <a:pt x="1010" y="56"/>
                </a:lnTo>
                <a:lnTo>
                  <a:pt x="970" y="76"/>
                </a:lnTo>
                <a:lnTo>
                  <a:pt x="932" y="98"/>
                </a:lnTo>
                <a:lnTo>
                  <a:pt x="896" y="124"/>
                </a:lnTo>
                <a:lnTo>
                  <a:pt x="862" y="152"/>
                </a:lnTo>
                <a:lnTo>
                  <a:pt x="830" y="180"/>
                </a:lnTo>
                <a:lnTo>
                  <a:pt x="800" y="212"/>
                </a:lnTo>
                <a:lnTo>
                  <a:pt x="772" y="246"/>
                </a:lnTo>
                <a:lnTo>
                  <a:pt x="748" y="282"/>
                </a:lnTo>
                <a:lnTo>
                  <a:pt x="724" y="318"/>
                </a:lnTo>
                <a:lnTo>
                  <a:pt x="704" y="358"/>
                </a:lnTo>
                <a:lnTo>
                  <a:pt x="682" y="358"/>
                </a:lnTo>
                <a:lnTo>
                  <a:pt x="658" y="362"/>
                </a:lnTo>
                <a:lnTo>
                  <a:pt x="636" y="366"/>
                </a:lnTo>
                <a:lnTo>
                  <a:pt x="616" y="374"/>
                </a:lnTo>
                <a:lnTo>
                  <a:pt x="594" y="382"/>
                </a:lnTo>
                <a:lnTo>
                  <a:pt x="574" y="392"/>
                </a:lnTo>
                <a:lnTo>
                  <a:pt x="556" y="402"/>
                </a:lnTo>
                <a:lnTo>
                  <a:pt x="538" y="416"/>
                </a:lnTo>
                <a:lnTo>
                  <a:pt x="522" y="430"/>
                </a:lnTo>
                <a:lnTo>
                  <a:pt x="506" y="446"/>
                </a:lnTo>
                <a:lnTo>
                  <a:pt x="492" y="462"/>
                </a:lnTo>
                <a:lnTo>
                  <a:pt x="480" y="480"/>
                </a:lnTo>
                <a:lnTo>
                  <a:pt x="468" y="498"/>
                </a:lnTo>
                <a:lnTo>
                  <a:pt x="458" y="518"/>
                </a:lnTo>
                <a:lnTo>
                  <a:pt x="450" y="538"/>
                </a:lnTo>
                <a:lnTo>
                  <a:pt x="444" y="560"/>
                </a:lnTo>
                <a:lnTo>
                  <a:pt x="422" y="554"/>
                </a:lnTo>
                <a:lnTo>
                  <a:pt x="400" y="552"/>
                </a:lnTo>
                <a:lnTo>
                  <a:pt x="378" y="550"/>
                </a:lnTo>
                <a:lnTo>
                  <a:pt x="356" y="548"/>
                </a:lnTo>
                <a:lnTo>
                  <a:pt x="320" y="550"/>
                </a:lnTo>
                <a:lnTo>
                  <a:pt x="284" y="556"/>
                </a:lnTo>
                <a:lnTo>
                  <a:pt x="250" y="564"/>
                </a:lnTo>
                <a:lnTo>
                  <a:pt x="218" y="576"/>
                </a:lnTo>
                <a:lnTo>
                  <a:pt x="186" y="592"/>
                </a:lnTo>
                <a:lnTo>
                  <a:pt x="156" y="610"/>
                </a:lnTo>
                <a:lnTo>
                  <a:pt x="130" y="630"/>
                </a:lnTo>
                <a:lnTo>
                  <a:pt x="104" y="652"/>
                </a:lnTo>
                <a:lnTo>
                  <a:pt x="82" y="678"/>
                </a:lnTo>
                <a:lnTo>
                  <a:pt x="60" y="706"/>
                </a:lnTo>
                <a:lnTo>
                  <a:pt x="42" y="734"/>
                </a:lnTo>
                <a:lnTo>
                  <a:pt x="28" y="766"/>
                </a:lnTo>
                <a:lnTo>
                  <a:pt x="16" y="798"/>
                </a:lnTo>
                <a:lnTo>
                  <a:pt x="8" y="832"/>
                </a:lnTo>
                <a:lnTo>
                  <a:pt x="2" y="868"/>
                </a:lnTo>
                <a:lnTo>
                  <a:pt x="0" y="904"/>
                </a:lnTo>
                <a:lnTo>
                  <a:pt x="2" y="940"/>
                </a:lnTo>
                <a:lnTo>
                  <a:pt x="8" y="976"/>
                </a:lnTo>
                <a:lnTo>
                  <a:pt x="16" y="1010"/>
                </a:lnTo>
                <a:lnTo>
                  <a:pt x="28" y="1042"/>
                </a:lnTo>
                <a:lnTo>
                  <a:pt x="42" y="1074"/>
                </a:lnTo>
                <a:lnTo>
                  <a:pt x="60" y="1102"/>
                </a:lnTo>
                <a:lnTo>
                  <a:pt x="82" y="1130"/>
                </a:lnTo>
                <a:lnTo>
                  <a:pt x="104" y="1156"/>
                </a:lnTo>
                <a:lnTo>
                  <a:pt x="130" y="1178"/>
                </a:lnTo>
                <a:lnTo>
                  <a:pt x="156" y="1198"/>
                </a:lnTo>
                <a:lnTo>
                  <a:pt x="186" y="1216"/>
                </a:lnTo>
                <a:lnTo>
                  <a:pt x="218" y="1232"/>
                </a:lnTo>
                <a:lnTo>
                  <a:pt x="250" y="1244"/>
                </a:lnTo>
                <a:lnTo>
                  <a:pt x="284" y="1252"/>
                </a:lnTo>
                <a:lnTo>
                  <a:pt x="320" y="1258"/>
                </a:lnTo>
                <a:lnTo>
                  <a:pt x="356" y="1260"/>
                </a:lnTo>
                <a:lnTo>
                  <a:pt x="1272" y="1260"/>
                </a:lnTo>
                <a:lnTo>
                  <a:pt x="2402" y="1260"/>
                </a:lnTo>
                <a:lnTo>
                  <a:pt x="2426" y="1258"/>
                </a:lnTo>
                <a:lnTo>
                  <a:pt x="2450" y="1254"/>
                </a:lnTo>
                <a:lnTo>
                  <a:pt x="2472" y="1250"/>
                </a:lnTo>
                <a:lnTo>
                  <a:pt x="2492" y="1242"/>
                </a:lnTo>
                <a:lnTo>
                  <a:pt x="2514" y="1232"/>
                </a:lnTo>
                <a:lnTo>
                  <a:pt x="2532" y="1220"/>
                </a:lnTo>
                <a:lnTo>
                  <a:pt x="2550" y="1206"/>
                </a:lnTo>
                <a:lnTo>
                  <a:pt x="2566" y="1192"/>
                </a:lnTo>
                <a:lnTo>
                  <a:pt x="2582" y="1176"/>
                </a:lnTo>
                <a:lnTo>
                  <a:pt x="2594" y="1158"/>
                </a:lnTo>
                <a:lnTo>
                  <a:pt x="2606" y="1138"/>
                </a:lnTo>
                <a:lnTo>
                  <a:pt x="2616" y="1118"/>
                </a:lnTo>
                <a:lnTo>
                  <a:pt x="2624" y="1096"/>
                </a:lnTo>
                <a:lnTo>
                  <a:pt x="2630" y="1074"/>
                </a:lnTo>
                <a:lnTo>
                  <a:pt x="2634" y="1052"/>
                </a:lnTo>
                <a:lnTo>
                  <a:pt x="2634" y="1028"/>
                </a:lnTo>
                <a:lnTo>
                  <a:pt x="2634" y="1004"/>
                </a:lnTo>
                <a:lnTo>
                  <a:pt x="2630" y="982"/>
                </a:lnTo>
                <a:lnTo>
                  <a:pt x="2624" y="960"/>
                </a:lnTo>
                <a:lnTo>
                  <a:pt x="2616" y="938"/>
                </a:lnTo>
                <a:lnTo>
                  <a:pt x="2606" y="918"/>
                </a:lnTo>
                <a:lnTo>
                  <a:pt x="2594" y="898"/>
                </a:lnTo>
                <a:lnTo>
                  <a:pt x="2582" y="880"/>
                </a:lnTo>
                <a:lnTo>
                  <a:pt x="2566" y="864"/>
                </a:lnTo>
                <a:lnTo>
                  <a:pt x="2550" y="850"/>
                </a:lnTo>
                <a:lnTo>
                  <a:pt x="2532" y="836"/>
                </a:lnTo>
                <a:lnTo>
                  <a:pt x="2514" y="824"/>
                </a:lnTo>
                <a:lnTo>
                  <a:pt x="2492" y="814"/>
                </a:lnTo>
                <a:lnTo>
                  <a:pt x="2472" y="806"/>
                </a:lnTo>
                <a:lnTo>
                  <a:pt x="2450" y="802"/>
                </a:lnTo>
                <a:lnTo>
                  <a:pt x="2426" y="798"/>
                </a:lnTo>
                <a:lnTo>
                  <a:pt x="2402" y="796"/>
                </a:lnTo>
                <a:close/>
              </a:path>
            </a:pathLst>
          </a:cu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wrap="none" anchor="b"/>
          <a:lstStyle/>
          <a:p>
            <a:pPr defTabSz="761970"/>
            <a:endParaRPr lang="en-US" sz="1358" dirty="0">
              <a:solidFill>
                <a:prstClr val="black"/>
              </a:solidFill>
              <a:latin typeface="Montserrat"/>
            </a:endParaRPr>
          </a:p>
        </p:txBody>
      </p:sp>
      <p:sp>
        <p:nvSpPr>
          <p:cNvPr id="30" name="Freeform 209">
            <a:extLst>
              <a:ext uri="{FF2B5EF4-FFF2-40B4-BE49-F238E27FC236}">
                <a16:creationId xmlns:a16="http://schemas.microsoft.com/office/drawing/2014/main" xmlns="" id="{19EBC14B-C8DB-4DD6-BD52-5E36957686BC}"/>
              </a:ext>
            </a:extLst>
          </p:cNvPr>
          <p:cNvSpPr>
            <a:spLocks/>
          </p:cNvSpPr>
          <p:nvPr/>
        </p:nvSpPr>
        <p:spPr bwMode="auto">
          <a:xfrm>
            <a:off x="3224939" y="3818402"/>
            <a:ext cx="688765" cy="408667"/>
          </a:xfrm>
          <a:custGeom>
            <a:avLst/>
            <a:gdLst>
              <a:gd name="T0" fmla="*/ 2147483646 w 2634"/>
              <a:gd name="T1" fmla="*/ 2147483646 h 1260"/>
              <a:gd name="T2" fmla="*/ 2147483646 w 2634"/>
              <a:gd name="T3" fmla="*/ 2147483646 h 1260"/>
              <a:gd name="T4" fmla="*/ 2147483646 w 2634"/>
              <a:gd name="T5" fmla="*/ 2147483646 h 1260"/>
              <a:gd name="T6" fmla="*/ 2147483646 w 2634"/>
              <a:gd name="T7" fmla="*/ 2147483646 h 1260"/>
              <a:gd name="T8" fmla="*/ 2147483646 w 2634"/>
              <a:gd name="T9" fmla="*/ 2147483646 h 1260"/>
              <a:gd name="T10" fmla="*/ 2147483646 w 2634"/>
              <a:gd name="T11" fmla="*/ 2147483646 h 1260"/>
              <a:gd name="T12" fmla="*/ 2147483646 w 2634"/>
              <a:gd name="T13" fmla="*/ 2147483646 h 1260"/>
              <a:gd name="T14" fmla="*/ 2147483646 w 2634"/>
              <a:gd name="T15" fmla="*/ 2147483646 h 1260"/>
              <a:gd name="T16" fmla="*/ 2147483646 w 2634"/>
              <a:gd name="T17" fmla="*/ 2147483646 h 1260"/>
              <a:gd name="T18" fmla="*/ 2147483646 w 2634"/>
              <a:gd name="T19" fmla="*/ 2147483646 h 1260"/>
              <a:gd name="T20" fmla="*/ 2147483646 w 2634"/>
              <a:gd name="T21" fmla="*/ 2147483646 h 1260"/>
              <a:gd name="T22" fmla="*/ 2147483646 w 2634"/>
              <a:gd name="T23" fmla="*/ 2147483646 h 1260"/>
              <a:gd name="T24" fmla="*/ 2147483646 w 2634"/>
              <a:gd name="T25" fmla="*/ 2147483646 h 1260"/>
              <a:gd name="T26" fmla="*/ 2147483646 w 2634"/>
              <a:gd name="T27" fmla="*/ 2147483646 h 1260"/>
              <a:gd name="T28" fmla="*/ 2147483646 w 2634"/>
              <a:gd name="T29" fmla="*/ 2147483646 h 1260"/>
              <a:gd name="T30" fmla="*/ 2147483646 w 2634"/>
              <a:gd name="T31" fmla="*/ 2147483646 h 1260"/>
              <a:gd name="T32" fmla="*/ 2147483646 w 2634"/>
              <a:gd name="T33" fmla="*/ 2147483646 h 1260"/>
              <a:gd name="T34" fmla="*/ 2147483646 w 2634"/>
              <a:gd name="T35" fmla="*/ 0 h 1260"/>
              <a:gd name="T36" fmla="*/ 2147483646 w 2634"/>
              <a:gd name="T37" fmla="*/ 2147483646 h 1260"/>
              <a:gd name="T38" fmla="*/ 2147483646 w 2634"/>
              <a:gd name="T39" fmla="*/ 2147483646 h 1260"/>
              <a:gd name="T40" fmla="*/ 2147483646 w 2634"/>
              <a:gd name="T41" fmla="*/ 2147483646 h 1260"/>
              <a:gd name="T42" fmla="*/ 2147483646 w 2634"/>
              <a:gd name="T43" fmla="*/ 2147483646 h 1260"/>
              <a:gd name="T44" fmla="*/ 2147483646 w 2634"/>
              <a:gd name="T45" fmla="*/ 2147483646 h 1260"/>
              <a:gd name="T46" fmla="*/ 2147483646 w 2634"/>
              <a:gd name="T47" fmla="*/ 2147483646 h 1260"/>
              <a:gd name="T48" fmla="*/ 2147483646 w 2634"/>
              <a:gd name="T49" fmla="*/ 2147483646 h 1260"/>
              <a:gd name="T50" fmla="*/ 2147483646 w 2634"/>
              <a:gd name="T51" fmla="*/ 2147483646 h 1260"/>
              <a:gd name="T52" fmla="*/ 2147483646 w 2634"/>
              <a:gd name="T53" fmla="*/ 2147483646 h 1260"/>
              <a:gd name="T54" fmla="*/ 2147483646 w 2634"/>
              <a:gd name="T55" fmla="*/ 2147483646 h 1260"/>
              <a:gd name="T56" fmla="*/ 2147483646 w 2634"/>
              <a:gd name="T57" fmla="*/ 2147483646 h 1260"/>
              <a:gd name="T58" fmla="*/ 2147483646 w 2634"/>
              <a:gd name="T59" fmla="*/ 2147483646 h 1260"/>
              <a:gd name="T60" fmla="*/ 2147483646 w 2634"/>
              <a:gd name="T61" fmla="*/ 2147483646 h 1260"/>
              <a:gd name="T62" fmla="*/ 2147483646 w 2634"/>
              <a:gd name="T63" fmla="*/ 2147483646 h 1260"/>
              <a:gd name="T64" fmla="*/ 2147483646 w 2634"/>
              <a:gd name="T65" fmla="*/ 2147483646 h 1260"/>
              <a:gd name="T66" fmla="*/ 2147483646 w 2634"/>
              <a:gd name="T67" fmla="*/ 2147483646 h 1260"/>
              <a:gd name="T68" fmla="*/ 2147483646 w 2634"/>
              <a:gd name="T69" fmla="*/ 2147483646 h 1260"/>
              <a:gd name="T70" fmla="*/ 2147483646 w 2634"/>
              <a:gd name="T71" fmla="*/ 2147483646 h 1260"/>
              <a:gd name="T72" fmla="*/ 2147483646 w 2634"/>
              <a:gd name="T73" fmla="*/ 2147483646 h 1260"/>
              <a:gd name="T74" fmla="*/ 2147483646 w 2634"/>
              <a:gd name="T75" fmla="*/ 2147483646 h 1260"/>
              <a:gd name="T76" fmla="*/ 2147483646 w 2634"/>
              <a:gd name="T77" fmla="*/ 2147483646 h 1260"/>
              <a:gd name="T78" fmla="*/ 2147483646 w 2634"/>
              <a:gd name="T79" fmla="*/ 2147483646 h 1260"/>
              <a:gd name="T80" fmla="*/ 2147483646 w 2634"/>
              <a:gd name="T81" fmla="*/ 2147483646 h 1260"/>
              <a:gd name="T82" fmla="*/ 2147483646 w 2634"/>
              <a:gd name="T83" fmla="*/ 2147483646 h 1260"/>
              <a:gd name="T84" fmla="*/ 2147483646 w 2634"/>
              <a:gd name="T85" fmla="*/ 2147483646 h 1260"/>
              <a:gd name="T86" fmla="*/ 2147483646 w 2634"/>
              <a:gd name="T87" fmla="*/ 2147483646 h 1260"/>
              <a:gd name="T88" fmla="*/ 2147483646 w 2634"/>
              <a:gd name="T89" fmla="*/ 2147483646 h 1260"/>
              <a:gd name="T90" fmla="*/ 2147483646 w 2634"/>
              <a:gd name="T91" fmla="*/ 2147483646 h 1260"/>
              <a:gd name="T92" fmla="*/ 2147483646 w 2634"/>
              <a:gd name="T93" fmla="*/ 2147483646 h 1260"/>
              <a:gd name="T94" fmla="*/ 2147483646 w 2634"/>
              <a:gd name="T95" fmla="*/ 2147483646 h 1260"/>
              <a:gd name="T96" fmla="*/ 2147483646 w 2634"/>
              <a:gd name="T97" fmla="*/ 2147483646 h 1260"/>
              <a:gd name="T98" fmla="*/ 2147483646 w 2634"/>
              <a:gd name="T99" fmla="*/ 2147483646 h 1260"/>
              <a:gd name="T100" fmla="*/ 2147483646 w 2634"/>
              <a:gd name="T101" fmla="*/ 2147483646 h 1260"/>
              <a:gd name="T102" fmla="*/ 2147483646 w 2634"/>
              <a:gd name="T103" fmla="*/ 2147483646 h 1260"/>
              <a:gd name="T104" fmla="*/ 2147483646 w 2634"/>
              <a:gd name="T105" fmla="*/ 2147483646 h 1260"/>
              <a:gd name="T106" fmla="*/ 2147483646 w 2634"/>
              <a:gd name="T107" fmla="*/ 2147483646 h 1260"/>
              <a:gd name="T108" fmla="*/ 2147483646 w 2634"/>
              <a:gd name="T109" fmla="*/ 2147483646 h 12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34" h="1260">
                <a:moveTo>
                  <a:pt x="2402" y="796"/>
                </a:moveTo>
                <a:lnTo>
                  <a:pt x="2402" y="796"/>
                </a:lnTo>
                <a:lnTo>
                  <a:pt x="2386" y="798"/>
                </a:lnTo>
                <a:lnTo>
                  <a:pt x="2370" y="798"/>
                </a:lnTo>
                <a:lnTo>
                  <a:pt x="2338" y="806"/>
                </a:lnTo>
                <a:lnTo>
                  <a:pt x="2308" y="816"/>
                </a:lnTo>
                <a:lnTo>
                  <a:pt x="2280" y="832"/>
                </a:lnTo>
                <a:lnTo>
                  <a:pt x="2282" y="814"/>
                </a:lnTo>
                <a:lnTo>
                  <a:pt x="2282" y="794"/>
                </a:lnTo>
                <a:lnTo>
                  <a:pt x="2282" y="764"/>
                </a:lnTo>
                <a:lnTo>
                  <a:pt x="2276" y="734"/>
                </a:lnTo>
                <a:lnTo>
                  <a:pt x="2270" y="704"/>
                </a:lnTo>
                <a:lnTo>
                  <a:pt x="2258" y="676"/>
                </a:lnTo>
                <a:lnTo>
                  <a:pt x="2246" y="650"/>
                </a:lnTo>
                <a:lnTo>
                  <a:pt x="2232" y="626"/>
                </a:lnTo>
                <a:lnTo>
                  <a:pt x="2214" y="602"/>
                </a:lnTo>
                <a:lnTo>
                  <a:pt x="2194" y="580"/>
                </a:lnTo>
                <a:lnTo>
                  <a:pt x="2172" y="562"/>
                </a:lnTo>
                <a:lnTo>
                  <a:pt x="2150" y="544"/>
                </a:lnTo>
                <a:lnTo>
                  <a:pt x="2124" y="528"/>
                </a:lnTo>
                <a:lnTo>
                  <a:pt x="2098" y="516"/>
                </a:lnTo>
                <a:lnTo>
                  <a:pt x="2070" y="506"/>
                </a:lnTo>
                <a:lnTo>
                  <a:pt x="2042" y="498"/>
                </a:lnTo>
                <a:lnTo>
                  <a:pt x="2012" y="494"/>
                </a:lnTo>
                <a:lnTo>
                  <a:pt x="1980" y="492"/>
                </a:lnTo>
                <a:lnTo>
                  <a:pt x="1958" y="494"/>
                </a:lnTo>
                <a:lnTo>
                  <a:pt x="1934" y="496"/>
                </a:lnTo>
                <a:lnTo>
                  <a:pt x="1912" y="500"/>
                </a:lnTo>
                <a:lnTo>
                  <a:pt x="1890" y="506"/>
                </a:lnTo>
                <a:lnTo>
                  <a:pt x="1884" y="480"/>
                </a:lnTo>
                <a:lnTo>
                  <a:pt x="1878" y="452"/>
                </a:lnTo>
                <a:lnTo>
                  <a:pt x="1860" y="402"/>
                </a:lnTo>
                <a:lnTo>
                  <a:pt x="1838" y="352"/>
                </a:lnTo>
                <a:lnTo>
                  <a:pt x="1812" y="304"/>
                </a:lnTo>
                <a:lnTo>
                  <a:pt x="1784" y="260"/>
                </a:lnTo>
                <a:lnTo>
                  <a:pt x="1750" y="218"/>
                </a:lnTo>
                <a:lnTo>
                  <a:pt x="1714" y="180"/>
                </a:lnTo>
                <a:lnTo>
                  <a:pt x="1674" y="144"/>
                </a:lnTo>
                <a:lnTo>
                  <a:pt x="1632" y="112"/>
                </a:lnTo>
                <a:lnTo>
                  <a:pt x="1588" y="84"/>
                </a:lnTo>
                <a:lnTo>
                  <a:pt x="1540" y="58"/>
                </a:lnTo>
                <a:lnTo>
                  <a:pt x="1490" y="38"/>
                </a:lnTo>
                <a:lnTo>
                  <a:pt x="1438" y="22"/>
                </a:lnTo>
                <a:lnTo>
                  <a:pt x="1412" y="14"/>
                </a:lnTo>
                <a:lnTo>
                  <a:pt x="1384" y="10"/>
                </a:lnTo>
                <a:lnTo>
                  <a:pt x="1358" y="6"/>
                </a:lnTo>
                <a:lnTo>
                  <a:pt x="1330" y="2"/>
                </a:lnTo>
                <a:lnTo>
                  <a:pt x="1302" y="0"/>
                </a:lnTo>
                <a:lnTo>
                  <a:pt x="1272" y="0"/>
                </a:lnTo>
                <a:lnTo>
                  <a:pt x="1226" y="2"/>
                </a:lnTo>
                <a:lnTo>
                  <a:pt x="1180" y="6"/>
                </a:lnTo>
                <a:lnTo>
                  <a:pt x="1136" y="14"/>
                </a:lnTo>
                <a:lnTo>
                  <a:pt x="1092" y="26"/>
                </a:lnTo>
                <a:lnTo>
                  <a:pt x="1050" y="40"/>
                </a:lnTo>
                <a:lnTo>
                  <a:pt x="1010" y="56"/>
                </a:lnTo>
                <a:lnTo>
                  <a:pt x="970" y="76"/>
                </a:lnTo>
                <a:lnTo>
                  <a:pt x="932" y="98"/>
                </a:lnTo>
                <a:lnTo>
                  <a:pt x="896" y="124"/>
                </a:lnTo>
                <a:lnTo>
                  <a:pt x="862" y="152"/>
                </a:lnTo>
                <a:lnTo>
                  <a:pt x="830" y="180"/>
                </a:lnTo>
                <a:lnTo>
                  <a:pt x="800" y="212"/>
                </a:lnTo>
                <a:lnTo>
                  <a:pt x="772" y="246"/>
                </a:lnTo>
                <a:lnTo>
                  <a:pt x="748" y="282"/>
                </a:lnTo>
                <a:lnTo>
                  <a:pt x="724" y="318"/>
                </a:lnTo>
                <a:lnTo>
                  <a:pt x="704" y="358"/>
                </a:lnTo>
                <a:lnTo>
                  <a:pt x="682" y="358"/>
                </a:lnTo>
                <a:lnTo>
                  <a:pt x="658" y="362"/>
                </a:lnTo>
                <a:lnTo>
                  <a:pt x="636" y="366"/>
                </a:lnTo>
                <a:lnTo>
                  <a:pt x="616" y="374"/>
                </a:lnTo>
                <a:lnTo>
                  <a:pt x="594" y="382"/>
                </a:lnTo>
                <a:lnTo>
                  <a:pt x="574" y="392"/>
                </a:lnTo>
                <a:lnTo>
                  <a:pt x="556" y="402"/>
                </a:lnTo>
                <a:lnTo>
                  <a:pt x="538" y="416"/>
                </a:lnTo>
                <a:lnTo>
                  <a:pt x="522" y="430"/>
                </a:lnTo>
                <a:lnTo>
                  <a:pt x="506" y="446"/>
                </a:lnTo>
                <a:lnTo>
                  <a:pt x="492" y="462"/>
                </a:lnTo>
                <a:lnTo>
                  <a:pt x="480" y="480"/>
                </a:lnTo>
                <a:lnTo>
                  <a:pt x="468" y="498"/>
                </a:lnTo>
                <a:lnTo>
                  <a:pt x="458" y="518"/>
                </a:lnTo>
                <a:lnTo>
                  <a:pt x="450" y="538"/>
                </a:lnTo>
                <a:lnTo>
                  <a:pt x="444" y="560"/>
                </a:lnTo>
                <a:lnTo>
                  <a:pt x="422" y="554"/>
                </a:lnTo>
                <a:lnTo>
                  <a:pt x="400" y="552"/>
                </a:lnTo>
                <a:lnTo>
                  <a:pt x="378" y="550"/>
                </a:lnTo>
                <a:lnTo>
                  <a:pt x="356" y="548"/>
                </a:lnTo>
                <a:lnTo>
                  <a:pt x="320" y="550"/>
                </a:lnTo>
                <a:lnTo>
                  <a:pt x="284" y="556"/>
                </a:lnTo>
                <a:lnTo>
                  <a:pt x="250" y="564"/>
                </a:lnTo>
                <a:lnTo>
                  <a:pt x="218" y="576"/>
                </a:lnTo>
                <a:lnTo>
                  <a:pt x="186" y="592"/>
                </a:lnTo>
                <a:lnTo>
                  <a:pt x="156" y="610"/>
                </a:lnTo>
                <a:lnTo>
                  <a:pt x="130" y="630"/>
                </a:lnTo>
                <a:lnTo>
                  <a:pt x="104" y="652"/>
                </a:lnTo>
                <a:lnTo>
                  <a:pt x="82" y="678"/>
                </a:lnTo>
                <a:lnTo>
                  <a:pt x="60" y="706"/>
                </a:lnTo>
                <a:lnTo>
                  <a:pt x="42" y="734"/>
                </a:lnTo>
                <a:lnTo>
                  <a:pt x="28" y="766"/>
                </a:lnTo>
                <a:lnTo>
                  <a:pt x="16" y="798"/>
                </a:lnTo>
                <a:lnTo>
                  <a:pt x="8" y="832"/>
                </a:lnTo>
                <a:lnTo>
                  <a:pt x="2" y="868"/>
                </a:lnTo>
                <a:lnTo>
                  <a:pt x="0" y="904"/>
                </a:lnTo>
                <a:lnTo>
                  <a:pt x="2" y="940"/>
                </a:lnTo>
                <a:lnTo>
                  <a:pt x="8" y="976"/>
                </a:lnTo>
                <a:lnTo>
                  <a:pt x="16" y="1010"/>
                </a:lnTo>
                <a:lnTo>
                  <a:pt x="28" y="1042"/>
                </a:lnTo>
                <a:lnTo>
                  <a:pt x="42" y="1074"/>
                </a:lnTo>
                <a:lnTo>
                  <a:pt x="60" y="1102"/>
                </a:lnTo>
                <a:lnTo>
                  <a:pt x="82" y="1130"/>
                </a:lnTo>
                <a:lnTo>
                  <a:pt x="104" y="1156"/>
                </a:lnTo>
                <a:lnTo>
                  <a:pt x="130" y="1178"/>
                </a:lnTo>
                <a:lnTo>
                  <a:pt x="156" y="1198"/>
                </a:lnTo>
                <a:lnTo>
                  <a:pt x="186" y="1216"/>
                </a:lnTo>
                <a:lnTo>
                  <a:pt x="218" y="1232"/>
                </a:lnTo>
                <a:lnTo>
                  <a:pt x="250" y="1244"/>
                </a:lnTo>
                <a:lnTo>
                  <a:pt x="284" y="1252"/>
                </a:lnTo>
                <a:lnTo>
                  <a:pt x="320" y="1258"/>
                </a:lnTo>
                <a:lnTo>
                  <a:pt x="356" y="1260"/>
                </a:lnTo>
                <a:lnTo>
                  <a:pt x="1272" y="1260"/>
                </a:lnTo>
                <a:lnTo>
                  <a:pt x="2402" y="1260"/>
                </a:lnTo>
                <a:lnTo>
                  <a:pt x="2426" y="1258"/>
                </a:lnTo>
                <a:lnTo>
                  <a:pt x="2450" y="1254"/>
                </a:lnTo>
                <a:lnTo>
                  <a:pt x="2472" y="1250"/>
                </a:lnTo>
                <a:lnTo>
                  <a:pt x="2492" y="1242"/>
                </a:lnTo>
                <a:lnTo>
                  <a:pt x="2514" y="1232"/>
                </a:lnTo>
                <a:lnTo>
                  <a:pt x="2532" y="1220"/>
                </a:lnTo>
                <a:lnTo>
                  <a:pt x="2550" y="1206"/>
                </a:lnTo>
                <a:lnTo>
                  <a:pt x="2566" y="1192"/>
                </a:lnTo>
                <a:lnTo>
                  <a:pt x="2582" y="1176"/>
                </a:lnTo>
                <a:lnTo>
                  <a:pt x="2594" y="1158"/>
                </a:lnTo>
                <a:lnTo>
                  <a:pt x="2606" y="1138"/>
                </a:lnTo>
                <a:lnTo>
                  <a:pt x="2616" y="1118"/>
                </a:lnTo>
                <a:lnTo>
                  <a:pt x="2624" y="1096"/>
                </a:lnTo>
                <a:lnTo>
                  <a:pt x="2630" y="1074"/>
                </a:lnTo>
                <a:lnTo>
                  <a:pt x="2634" y="1052"/>
                </a:lnTo>
                <a:lnTo>
                  <a:pt x="2634" y="1028"/>
                </a:lnTo>
                <a:lnTo>
                  <a:pt x="2634" y="1004"/>
                </a:lnTo>
                <a:lnTo>
                  <a:pt x="2630" y="982"/>
                </a:lnTo>
                <a:lnTo>
                  <a:pt x="2624" y="960"/>
                </a:lnTo>
                <a:lnTo>
                  <a:pt x="2616" y="938"/>
                </a:lnTo>
                <a:lnTo>
                  <a:pt x="2606" y="918"/>
                </a:lnTo>
                <a:lnTo>
                  <a:pt x="2594" y="898"/>
                </a:lnTo>
                <a:lnTo>
                  <a:pt x="2582" y="880"/>
                </a:lnTo>
                <a:lnTo>
                  <a:pt x="2566" y="864"/>
                </a:lnTo>
                <a:lnTo>
                  <a:pt x="2550" y="850"/>
                </a:lnTo>
                <a:lnTo>
                  <a:pt x="2532" y="836"/>
                </a:lnTo>
                <a:lnTo>
                  <a:pt x="2514" y="824"/>
                </a:lnTo>
                <a:lnTo>
                  <a:pt x="2492" y="814"/>
                </a:lnTo>
                <a:lnTo>
                  <a:pt x="2472" y="806"/>
                </a:lnTo>
                <a:lnTo>
                  <a:pt x="2450" y="802"/>
                </a:lnTo>
                <a:lnTo>
                  <a:pt x="2426" y="798"/>
                </a:lnTo>
                <a:lnTo>
                  <a:pt x="2402" y="796"/>
                </a:lnTo>
                <a:close/>
              </a:path>
            </a:pathLst>
          </a:custGeom>
          <a:solidFill>
            <a:schemeClr val="accent1"/>
          </a:solidFill>
          <a:ln>
            <a:noFill/>
          </a:ln>
          <a:effectLst/>
          <a:scene3d>
            <a:camera prst="orthographicFront">
              <a:rot lat="0" lon="0" rev="0"/>
            </a:camera>
            <a:lightRig rig="contrasting" dir="t">
              <a:rot lat="0" lon="0" rev="7800000"/>
            </a:lightRig>
          </a:scene3d>
          <a:sp3d>
            <a:bevelT w="139700" h="139700"/>
          </a:sp3d>
        </p:spPr>
        <p:txBody>
          <a:bodyPr wrap="none" anchor="b"/>
          <a:lstStyle/>
          <a:p>
            <a:pPr defTabSz="761970"/>
            <a:endParaRPr lang="en-US" sz="1358" dirty="0">
              <a:solidFill>
                <a:prstClr val="black"/>
              </a:solidFill>
              <a:latin typeface="Montserrat"/>
            </a:endParaRPr>
          </a:p>
        </p:txBody>
      </p:sp>
      <p:sp>
        <p:nvSpPr>
          <p:cNvPr id="31" name="Freeform 209">
            <a:extLst>
              <a:ext uri="{FF2B5EF4-FFF2-40B4-BE49-F238E27FC236}">
                <a16:creationId xmlns:a16="http://schemas.microsoft.com/office/drawing/2014/main" xmlns="" id="{426073F6-62D0-4F76-B5F4-63B4DE101638}"/>
              </a:ext>
            </a:extLst>
          </p:cNvPr>
          <p:cNvSpPr>
            <a:spLocks/>
          </p:cNvSpPr>
          <p:nvPr/>
        </p:nvSpPr>
        <p:spPr bwMode="auto">
          <a:xfrm>
            <a:off x="6020153" y="3812415"/>
            <a:ext cx="688765" cy="408667"/>
          </a:xfrm>
          <a:custGeom>
            <a:avLst/>
            <a:gdLst>
              <a:gd name="T0" fmla="*/ 2147483646 w 2634"/>
              <a:gd name="T1" fmla="*/ 2147483646 h 1260"/>
              <a:gd name="T2" fmla="*/ 2147483646 w 2634"/>
              <a:gd name="T3" fmla="*/ 2147483646 h 1260"/>
              <a:gd name="T4" fmla="*/ 2147483646 w 2634"/>
              <a:gd name="T5" fmla="*/ 2147483646 h 1260"/>
              <a:gd name="T6" fmla="*/ 2147483646 w 2634"/>
              <a:gd name="T7" fmla="*/ 2147483646 h 1260"/>
              <a:gd name="T8" fmla="*/ 2147483646 w 2634"/>
              <a:gd name="T9" fmla="*/ 2147483646 h 1260"/>
              <a:gd name="T10" fmla="*/ 2147483646 w 2634"/>
              <a:gd name="T11" fmla="*/ 2147483646 h 1260"/>
              <a:gd name="T12" fmla="*/ 2147483646 w 2634"/>
              <a:gd name="T13" fmla="*/ 2147483646 h 1260"/>
              <a:gd name="T14" fmla="*/ 2147483646 w 2634"/>
              <a:gd name="T15" fmla="*/ 2147483646 h 1260"/>
              <a:gd name="T16" fmla="*/ 2147483646 w 2634"/>
              <a:gd name="T17" fmla="*/ 2147483646 h 1260"/>
              <a:gd name="T18" fmla="*/ 2147483646 w 2634"/>
              <a:gd name="T19" fmla="*/ 2147483646 h 1260"/>
              <a:gd name="T20" fmla="*/ 2147483646 w 2634"/>
              <a:gd name="T21" fmla="*/ 2147483646 h 1260"/>
              <a:gd name="T22" fmla="*/ 2147483646 w 2634"/>
              <a:gd name="T23" fmla="*/ 2147483646 h 1260"/>
              <a:gd name="T24" fmla="*/ 2147483646 w 2634"/>
              <a:gd name="T25" fmla="*/ 2147483646 h 1260"/>
              <a:gd name="T26" fmla="*/ 2147483646 w 2634"/>
              <a:gd name="T27" fmla="*/ 2147483646 h 1260"/>
              <a:gd name="T28" fmla="*/ 2147483646 w 2634"/>
              <a:gd name="T29" fmla="*/ 2147483646 h 1260"/>
              <a:gd name="T30" fmla="*/ 2147483646 w 2634"/>
              <a:gd name="T31" fmla="*/ 2147483646 h 1260"/>
              <a:gd name="T32" fmla="*/ 2147483646 w 2634"/>
              <a:gd name="T33" fmla="*/ 2147483646 h 1260"/>
              <a:gd name="T34" fmla="*/ 2147483646 w 2634"/>
              <a:gd name="T35" fmla="*/ 0 h 1260"/>
              <a:gd name="T36" fmla="*/ 2147483646 w 2634"/>
              <a:gd name="T37" fmla="*/ 2147483646 h 1260"/>
              <a:gd name="T38" fmla="*/ 2147483646 w 2634"/>
              <a:gd name="T39" fmla="*/ 2147483646 h 1260"/>
              <a:gd name="T40" fmla="*/ 2147483646 w 2634"/>
              <a:gd name="T41" fmla="*/ 2147483646 h 1260"/>
              <a:gd name="T42" fmla="*/ 2147483646 w 2634"/>
              <a:gd name="T43" fmla="*/ 2147483646 h 1260"/>
              <a:gd name="T44" fmla="*/ 2147483646 w 2634"/>
              <a:gd name="T45" fmla="*/ 2147483646 h 1260"/>
              <a:gd name="T46" fmla="*/ 2147483646 w 2634"/>
              <a:gd name="T47" fmla="*/ 2147483646 h 1260"/>
              <a:gd name="T48" fmla="*/ 2147483646 w 2634"/>
              <a:gd name="T49" fmla="*/ 2147483646 h 1260"/>
              <a:gd name="T50" fmla="*/ 2147483646 w 2634"/>
              <a:gd name="T51" fmla="*/ 2147483646 h 1260"/>
              <a:gd name="T52" fmla="*/ 2147483646 w 2634"/>
              <a:gd name="T53" fmla="*/ 2147483646 h 1260"/>
              <a:gd name="T54" fmla="*/ 2147483646 w 2634"/>
              <a:gd name="T55" fmla="*/ 2147483646 h 1260"/>
              <a:gd name="T56" fmla="*/ 2147483646 w 2634"/>
              <a:gd name="T57" fmla="*/ 2147483646 h 1260"/>
              <a:gd name="T58" fmla="*/ 2147483646 w 2634"/>
              <a:gd name="T59" fmla="*/ 2147483646 h 1260"/>
              <a:gd name="T60" fmla="*/ 2147483646 w 2634"/>
              <a:gd name="T61" fmla="*/ 2147483646 h 1260"/>
              <a:gd name="T62" fmla="*/ 2147483646 w 2634"/>
              <a:gd name="T63" fmla="*/ 2147483646 h 1260"/>
              <a:gd name="T64" fmla="*/ 2147483646 w 2634"/>
              <a:gd name="T65" fmla="*/ 2147483646 h 1260"/>
              <a:gd name="T66" fmla="*/ 2147483646 w 2634"/>
              <a:gd name="T67" fmla="*/ 2147483646 h 1260"/>
              <a:gd name="T68" fmla="*/ 2147483646 w 2634"/>
              <a:gd name="T69" fmla="*/ 2147483646 h 1260"/>
              <a:gd name="T70" fmla="*/ 2147483646 w 2634"/>
              <a:gd name="T71" fmla="*/ 2147483646 h 1260"/>
              <a:gd name="T72" fmla="*/ 2147483646 w 2634"/>
              <a:gd name="T73" fmla="*/ 2147483646 h 1260"/>
              <a:gd name="T74" fmla="*/ 2147483646 w 2634"/>
              <a:gd name="T75" fmla="*/ 2147483646 h 1260"/>
              <a:gd name="T76" fmla="*/ 2147483646 w 2634"/>
              <a:gd name="T77" fmla="*/ 2147483646 h 1260"/>
              <a:gd name="T78" fmla="*/ 2147483646 w 2634"/>
              <a:gd name="T79" fmla="*/ 2147483646 h 1260"/>
              <a:gd name="T80" fmla="*/ 2147483646 w 2634"/>
              <a:gd name="T81" fmla="*/ 2147483646 h 1260"/>
              <a:gd name="T82" fmla="*/ 2147483646 w 2634"/>
              <a:gd name="T83" fmla="*/ 2147483646 h 1260"/>
              <a:gd name="T84" fmla="*/ 2147483646 w 2634"/>
              <a:gd name="T85" fmla="*/ 2147483646 h 1260"/>
              <a:gd name="T86" fmla="*/ 2147483646 w 2634"/>
              <a:gd name="T87" fmla="*/ 2147483646 h 1260"/>
              <a:gd name="T88" fmla="*/ 2147483646 w 2634"/>
              <a:gd name="T89" fmla="*/ 2147483646 h 1260"/>
              <a:gd name="T90" fmla="*/ 2147483646 w 2634"/>
              <a:gd name="T91" fmla="*/ 2147483646 h 1260"/>
              <a:gd name="T92" fmla="*/ 2147483646 w 2634"/>
              <a:gd name="T93" fmla="*/ 2147483646 h 1260"/>
              <a:gd name="T94" fmla="*/ 2147483646 w 2634"/>
              <a:gd name="T95" fmla="*/ 2147483646 h 1260"/>
              <a:gd name="T96" fmla="*/ 2147483646 w 2634"/>
              <a:gd name="T97" fmla="*/ 2147483646 h 1260"/>
              <a:gd name="T98" fmla="*/ 2147483646 w 2634"/>
              <a:gd name="T99" fmla="*/ 2147483646 h 1260"/>
              <a:gd name="T100" fmla="*/ 2147483646 w 2634"/>
              <a:gd name="T101" fmla="*/ 2147483646 h 1260"/>
              <a:gd name="T102" fmla="*/ 2147483646 w 2634"/>
              <a:gd name="T103" fmla="*/ 2147483646 h 1260"/>
              <a:gd name="T104" fmla="*/ 2147483646 w 2634"/>
              <a:gd name="T105" fmla="*/ 2147483646 h 1260"/>
              <a:gd name="T106" fmla="*/ 2147483646 w 2634"/>
              <a:gd name="T107" fmla="*/ 2147483646 h 1260"/>
              <a:gd name="T108" fmla="*/ 2147483646 w 2634"/>
              <a:gd name="T109" fmla="*/ 2147483646 h 12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34" h="1260">
                <a:moveTo>
                  <a:pt x="2402" y="796"/>
                </a:moveTo>
                <a:lnTo>
                  <a:pt x="2402" y="796"/>
                </a:lnTo>
                <a:lnTo>
                  <a:pt x="2386" y="798"/>
                </a:lnTo>
                <a:lnTo>
                  <a:pt x="2370" y="798"/>
                </a:lnTo>
                <a:lnTo>
                  <a:pt x="2338" y="806"/>
                </a:lnTo>
                <a:lnTo>
                  <a:pt x="2308" y="816"/>
                </a:lnTo>
                <a:lnTo>
                  <a:pt x="2280" y="832"/>
                </a:lnTo>
                <a:lnTo>
                  <a:pt x="2282" y="814"/>
                </a:lnTo>
                <a:lnTo>
                  <a:pt x="2282" y="794"/>
                </a:lnTo>
                <a:lnTo>
                  <a:pt x="2282" y="764"/>
                </a:lnTo>
                <a:lnTo>
                  <a:pt x="2276" y="734"/>
                </a:lnTo>
                <a:lnTo>
                  <a:pt x="2270" y="704"/>
                </a:lnTo>
                <a:lnTo>
                  <a:pt x="2258" y="676"/>
                </a:lnTo>
                <a:lnTo>
                  <a:pt x="2246" y="650"/>
                </a:lnTo>
                <a:lnTo>
                  <a:pt x="2232" y="626"/>
                </a:lnTo>
                <a:lnTo>
                  <a:pt x="2214" y="602"/>
                </a:lnTo>
                <a:lnTo>
                  <a:pt x="2194" y="580"/>
                </a:lnTo>
                <a:lnTo>
                  <a:pt x="2172" y="562"/>
                </a:lnTo>
                <a:lnTo>
                  <a:pt x="2150" y="544"/>
                </a:lnTo>
                <a:lnTo>
                  <a:pt x="2124" y="528"/>
                </a:lnTo>
                <a:lnTo>
                  <a:pt x="2098" y="516"/>
                </a:lnTo>
                <a:lnTo>
                  <a:pt x="2070" y="506"/>
                </a:lnTo>
                <a:lnTo>
                  <a:pt x="2042" y="498"/>
                </a:lnTo>
                <a:lnTo>
                  <a:pt x="2012" y="494"/>
                </a:lnTo>
                <a:lnTo>
                  <a:pt x="1980" y="492"/>
                </a:lnTo>
                <a:lnTo>
                  <a:pt x="1958" y="494"/>
                </a:lnTo>
                <a:lnTo>
                  <a:pt x="1934" y="496"/>
                </a:lnTo>
                <a:lnTo>
                  <a:pt x="1912" y="500"/>
                </a:lnTo>
                <a:lnTo>
                  <a:pt x="1890" y="506"/>
                </a:lnTo>
                <a:lnTo>
                  <a:pt x="1884" y="480"/>
                </a:lnTo>
                <a:lnTo>
                  <a:pt x="1878" y="452"/>
                </a:lnTo>
                <a:lnTo>
                  <a:pt x="1860" y="402"/>
                </a:lnTo>
                <a:lnTo>
                  <a:pt x="1838" y="352"/>
                </a:lnTo>
                <a:lnTo>
                  <a:pt x="1812" y="304"/>
                </a:lnTo>
                <a:lnTo>
                  <a:pt x="1784" y="260"/>
                </a:lnTo>
                <a:lnTo>
                  <a:pt x="1750" y="218"/>
                </a:lnTo>
                <a:lnTo>
                  <a:pt x="1714" y="180"/>
                </a:lnTo>
                <a:lnTo>
                  <a:pt x="1674" y="144"/>
                </a:lnTo>
                <a:lnTo>
                  <a:pt x="1632" y="112"/>
                </a:lnTo>
                <a:lnTo>
                  <a:pt x="1588" y="84"/>
                </a:lnTo>
                <a:lnTo>
                  <a:pt x="1540" y="58"/>
                </a:lnTo>
                <a:lnTo>
                  <a:pt x="1490" y="38"/>
                </a:lnTo>
                <a:lnTo>
                  <a:pt x="1438" y="22"/>
                </a:lnTo>
                <a:lnTo>
                  <a:pt x="1412" y="14"/>
                </a:lnTo>
                <a:lnTo>
                  <a:pt x="1384" y="10"/>
                </a:lnTo>
                <a:lnTo>
                  <a:pt x="1358" y="6"/>
                </a:lnTo>
                <a:lnTo>
                  <a:pt x="1330" y="2"/>
                </a:lnTo>
                <a:lnTo>
                  <a:pt x="1302" y="0"/>
                </a:lnTo>
                <a:lnTo>
                  <a:pt x="1272" y="0"/>
                </a:lnTo>
                <a:lnTo>
                  <a:pt x="1226" y="2"/>
                </a:lnTo>
                <a:lnTo>
                  <a:pt x="1180" y="6"/>
                </a:lnTo>
                <a:lnTo>
                  <a:pt x="1136" y="14"/>
                </a:lnTo>
                <a:lnTo>
                  <a:pt x="1092" y="26"/>
                </a:lnTo>
                <a:lnTo>
                  <a:pt x="1050" y="40"/>
                </a:lnTo>
                <a:lnTo>
                  <a:pt x="1010" y="56"/>
                </a:lnTo>
                <a:lnTo>
                  <a:pt x="970" y="76"/>
                </a:lnTo>
                <a:lnTo>
                  <a:pt x="932" y="98"/>
                </a:lnTo>
                <a:lnTo>
                  <a:pt x="896" y="124"/>
                </a:lnTo>
                <a:lnTo>
                  <a:pt x="862" y="152"/>
                </a:lnTo>
                <a:lnTo>
                  <a:pt x="830" y="180"/>
                </a:lnTo>
                <a:lnTo>
                  <a:pt x="800" y="212"/>
                </a:lnTo>
                <a:lnTo>
                  <a:pt x="772" y="246"/>
                </a:lnTo>
                <a:lnTo>
                  <a:pt x="748" y="282"/>
                </a:lnTo>
                <a:lnTo>
                  <a:pt x="724" y="318"/>
                </a:lnTo>
                <a:lnTo>
                  <a:pt x="704" y="358"/>
                </a:lnTo>
                <a:lnTo>
                  <a:pt x="682" y="358"/>
                </a:lnTo>
                <a:lnTo>
                  <a:pt x="658" y="362"/>
                </a:lnTo>
                <a:lnTo>
                  <a:pt x="636" y="366"/>
                </a:lnTo>
                <a:lnTo>
                  <a:pt x="616" y="374"/>
                </a:lnTo>
                <a:lnTo>
                  <a:pt x="594" y="382"/>
                </a:lnTo>
                <a:lnTo>
                  <a:pt x="574" y="392"/>
                </a:lnTo>
                <a:lnTo>
                  <a:pt x="556" y="402"/>
                </a:lnTo>
                <a:lnTo>
                  <a:pt x="538" y="416"/>
                </a:lnTo>
                <a:lnTo>
                  <a:pt x="522" y="430"/>
                </a:lnTo>
                <a:lnTo>
                  <a:pt x="506" y="446"/>
                </a:lnTo>
                <a:lnTo>
                  <a:pt x="492" y="462"/>
                </a:lnTo>
                <a:lnTo>
                  <a:pt x="480" y="480"/>
                </a:lnTo>
                <a:lnTo>
                  <a:pt x="468" y="498"/>
                </a:lnTo>
                <a:lnTo>
                  <a:pt x="458" y="518"/>
                </a:lnTo>
                <a:lnTo>
                  <a:pt x="450" y="538"/>
                </a:lnTo>
                <a:lnTo>
                  <a:pt x="444" y="560"/>
                </a:lnTo>
                <a:lnTo>
                  <a:pt x="422" y="554"/>
                </a:lnTo>
                <a:lnTo>
                  <a:pt x="400" y="552"/>
                </a:lnTo>
                <a:lnTo>
                  <a:pt x="378" y="550"/>
                </a:lnTo>
                <a:lnTo>
                  <a:pt x="356" y="548"/>
                </a:lnTo>
                <a:lnTo>
                  <a:pt x="320" y="550"/>
                </a:lnTo>
                <a:lnTo>
                  <a:pt x="284" y="556"/>
                </a:lnTo>
                <a:lnTo>
                  <a:pt x="250" y="564"/>
                </a:lnTo>
                <a:lnTo>
                  <a:pt x="218" y="576"/>
                </a:lnTo>
                <a:lnTo>
                  <a:pt x="186" y="592"/>
                </a:lnTo>
                <a:lnTo>
                  <a:pt x="156" y="610"/>
                </a:lnTo>
                <a:lnTo>
                  <a:pt x="130" y="630"/>
                </a:lnTo>
                <a:lnTo>
                  <a:pt x="104" y="652"/>
                </a:lnTo>
                <a:lnTo>
                  <a:pt x="82" y="678"/>
                </a:lnTo>
                <a:lnTo>
                  <a:pt x="60" y="706"/>
                </a:lnTo>
                <a:lnTo>
                  <a:pt x="42" y="734"/>
                </a:lnTo>
                <a:lnTo>
                  <a:pt x="28" y="766"/>
                </a:lnTo>
                <a:lnTo>
                  <a:pt x="16" y="798"/>
                </a:lnTo>
                <a:lnTo>
                  <a:pt x="8" y="832"/>
                </a:lnTo>
                <a:lnTo>
                  <a:pt x="2" y="868"/>
                </a:lnTo>
                <a:lnTo>
                  <a:pt x="0" y="904"/>
                </a:lnTo>
                <a:lnTo>
                  <a:pt x="2" y="940"/>
                </a:lnTo>
                <a:lnTo>
                  <a:pt x="8" y="976"/>
                </a:lnTo>
                <a:lnTo>
                  <a:pt x="16" y="1010"/>
                </a:lnTo>
                <a:lnTo>
                  <a:pt x="28" y="1042"/>
                </a:lnTo>
                <a:lnTo>
                  <a:pt x="42" y="1074"/>
                </a:lnTo>
                <a:lnTo>
                  <a:pt x="60" y="1102"/>
                </a:lnTo>
                <a:lnTo>
                  <a:pt x="82" y="1130"/>
                </a:lnTo>
                <a:lnTo>
                  <a:pt x="104" y="1156"/>
                </a:lnTo>
                <a:lnTo>
                  <a:pt x="130" y="1178"/>
                </a:lnTo>
                <a:lnTo>
                  <a:pt x="156" y="1198"/>
                </a:lnTo>
                <a:lnTo>
                  <a:pt x="186" y="1216"/>
                </a:lnTo>
                <a:lnTo>
                  <a:pt x="218" y="1232"/>
                </a:lnTo>
                <a:lnTo>
                  <a:pt x="250" y="1244"/>
                </a:lnTo>
                <a:lnTo>
                  <a:pt x="284" y="1252"/>
                </a:lnTo>
                <a:lnTo>
                  <a:pt x="320" y="1258"/>
                </a:lnTo>
                <a:lnTo>
                  <a:pt x="356" y="1260"/>
                </a:lnTo>
                <a:lnTo>
                  <a:pt x="1272" y="1260"/>
                </a:lnTo>
                <a:lnTo>
                  <a:pt x="2402" y="1260"/>
                </a:lnTo>
                <a:lnTo>
                  <a:pt x="2426" y="1258"/>
                </a:lnTo>
                <a:lnTo>
                  <a:pt x="2450" y="1254"/>
                </a:lnTo>
                <a:lnTo>
                  <a:pt x="2472" y="1250"/>
                </a:lnTo>
                <a:lnTo>
                  <a:pt x="2492" y="1242"/>
                </a:lnTo>
                <a:lnTo>
                  <a:pt x="2514" y="1232"/>
                </a:lnTo>
                <a:lnTo>
                  <a:pt x="2532" y="1220"/>
                </a:lnTo>
                <a:lnTo>
                  <a:pt x="2550" y="1206"/>
                </a:lnTo>
                <a:lnTo>
                  <a:pt x="2566" y="1192"/>
                </a:lnTo>
                <a:lnTo>
                  <a:pt x="2582" y="1176"/>
                </a:lnTo>
                <a:lnTo>
                  <a:pt x="2594" y="1158"/>
                </a:lnTo>
                <a:lnTo>
                  <a:pt x="2606" y="1138"/>
                </a:lnTo>
                <a:lnTo>
                  <a:pt x="2616" y="1118"/>
                </a:lnTo>
                <a:lnTo>
                  <a:pt x="2624" y="1096"/>
                </a:lnTo>
                <a:lnTo>
                  <a:pt x="2630" y="1074"/>
                </a:lnTo>
                <a:lnTo>
                  <a:pt x="2634" y="1052"/>
                </a:lnTo>
                <a:lnTo>
                  <a:pt x="2634" y="1028"/>
                </a:lnTo>
                <a:lnTo>
                  <a:pt x="2634" y="1004"/>
                </a:lnTo>
                <a:lnTo>
                  <a:pt x="2630" y="982"/>
                </a:lnTo>
                <a:lnTo>
                  <a:pt x="2624" y="960"/>
                </a:lnTo>
                <a:lnTo>
                  <a:pt x="2616" y="938"/>
                </a:lnTo>
                <a:lnTo>
                  <a:pt x="2606" y="918"/>
                </a:lnTo>
                <a:lnTo>
                  <a:pt x="2594" y="898"/>
                </a:lnTo>
                <a:lnTo>
                  <a:pt x="2582" y="880"/>
                </a:lnTo>
                <a:lnTo>
                  <a:pt x="2566" y="864"/>
                </a:lnTo>
                <a:lnTo>
                  <a:pt x="2550" y="850"/>
                </a:lnTo>
                <a:lnTo>
                  <a:pt x="2532" y="836"/>
                </a:lnTo>
                <a:lnTo>
                  <a:pt x="2514" y="824"/>
                </a:lnTo>
                <a:lnTo>
                  <a:pt x="2492" y="814"/>
                </a:lnTo>
                <a:lnTo>
                  <a:pt x="2472" y="806"/>
                </a:lnTo>
                <a:lnTo>
                  <a:pt x="2450" y="802"/>
                </a:lnTo>
                <a:lnTo>
                  <a:pt x="2426" y="798"/>
                </a:lnTo>
                <a:lnTo>
                  <a:pt x="2402" y="796"/>
                </a:lnTo>
                <a:close/>
              </a:path>
            </a:pathLst>
          </a:custGeom>
          <a:solidFill>
            <a:schemeClr val="accent1"/>
          </a:solidFill>
          <a:ln>
            <a:noFill/>
          </a:ln>
          <a:effectLst/>
          <a:scene3d>
            <a:camera prst="orthographicFront">
              <a:rot lat="0" lon="0" rev="0"/>
            </a:camera>
            <a:lightRig rig="contrasting" dir="t">
              <a:rot lat="0" lon="0" rev="7800000"/>
            </a:lightRig>
          </a:scene3d>
          <a:sp3d>
            <a:bevelT w="139700" h="139700"/>
          </a:sp3d>
        </p:spPr>
        <p:txBody>
          <a:bodyPr wrap="none" anchor="b"/>
          <a:lstStyle/>
          <a:p>
            <a:pPr defTabSz="761970"/>
            <a:endParaRPr lang="en-US" sz="1358" dirty="0">
              <a:solidFill>
                <a:prstClr val="black"/>
              </a:solidFill>
              <a:latin typeface="Montserrat"/>
            </a:endParaRPr>
          </a:p>
        </p:txBody>
      </p:sp>
      <p:sp>
        <p:nvSpPr>
          <p:cNvPr id="34" name="Text Box 183">
            <a:extLst>
              <a:ext uri="{FF2B5EF4-FFF2-40B4-BE49-F238E27FC236}">
                <a16:creationId xmlns:a16="http://schemas.microsoft.com/office/drawing/2014/main" xmlns="" id="{C63FDB6D-1CD4-47F8-8DB4-725FB0782816}"/>
              </a:ext>
            </a:extLst>
          </p:cNvPr>
          <p:cNvSpPr txBox="1">
            <a:spLocks noChangeArrowheads="1"/>
          </p:cNvSpPr>
          <p:nvPr/>
        </p:nvSpPr>
        <p:spPr bwMode="auto">
          <a:xfrm>
            <a:off x="7372811" y="4266497"/>
            <a:ext cx="1215431" cy="1131079"/>
          </a:xfrm>
          <a:prstGeom prst="rect">
            <a:avLst/>
          </a:prstGeom>
          <a:noFill/>
          <a:ln>
            <a:noFill/>
          </a:ln>
          <a:effectLst>
            <a:prstShdw prst="shdw17" dist="17961" dir="2700000">
              <a:schemeClr val="accent1">
                <a:gamma/>
                <a:shade val="60000"/>
                <a:invGamma/>
                <a:alpha val="50000"/>
              </a:schemeClr>
            </a:prstShdw>
          </a:effectLst>
          <a:extLst/>
        </p:spPr>
        <p:txBody>
          <a:bodyPr wrap="square">
            <a:spAutoFit/>
          </a:bodyPr>
          <a:lstStyle/>
          <a:p>
            <a:pPr defTabSz="285644">
              <a:defRPr/>
            </a:pPr>
            <a:r>
              <a:rPr lang="en-ZA" sz="750" b="1" noProof="1">
                <a:solidFill>
                  <a:srgbClr val="4F81BD">
                    <a:lumMod val="50000"/>
                  </a:srgbClr>
                </a:solidFill>
                <a:latin typeface="Montserrat"/>
                <a:ea typeface="MS Gothic" pitchFamily="49" charset="-128"/>
              </a:rPr>
              <a:t>Service Consumers</a:t>
            </a:r>
          </a:p>
          <a:p>
            <a:pPr marL="142829" indent="-142829" defTabSz="285644">
              <a:buFont typeface="Wingdings" panose="05000000000000000000" pitchFamily="2" charset="2"/>
              <a:buChar char="§"/>
              <a:defRPr/>
            </a:pPr>
            <a:r>
              <a:rPr lang="en-ZA" sz="750" noProof="1">
                <a:solidFill>
                  <a:srgbClr val="4F81BD">
                    <a:lumMod val="50000"/>
                  </a:srgbClr>
                </a:solidFill>
                <a:latin typeface="Montserrat"/>
                <a:ea typeface="MS Gothic" pitchFamily="49" charset="-128"/>
              </a:rPr>
              <a:t>Service Store Apps</a:t>
            </a:r>
          </a:p>
          <a:p>
            <a:pPr marL="142829" indent="-142829" defTabSz="285644">
              <a:buFont typeface="Wingdings" panose="05000000000000000000" pitchFamily="2" charset="2"/>
              <a:buChar char="§"/>
              <a:defRPr/>
            </a:pPr>
            <a:r>
              <a:rPr lang="en-ZA" sz="750" noProof="1">
                <a:solidFill>
                  <a:srgbClr val="4F81BD">
                    <a:lumMod val="50000"/>
                  </a:srgbClr>
                </a:solidFill>
                <a:latin typeface="Montserrat"/>
                <a:ea typeface="MS Gothic" pitchFamily="49" charset="-128"/>
              </a:rPr>
              <a:t>Solution Designer</a:t>
            </a:r>
          </a:p>
          <a:p>
            <a:pPr marL="142829" indent="-142829" defTabSz="285644">
              <a:buFont typeface="Wingdings" panose="05000000000000000000" pitchFamily="2" charset="2"/>
              <a:buChar char="§"/>
              <a:defRPr/>
            </a:pPr>
            <a:r>
              <a:rPr lang="en-ZA" sz="750" noProof="1">
                <a:solidFill>
                  <a:srgbClr val="4F81BD">
                    <a:lumMod val="50000"/>
                  </a:srgbClr>
                </a:solidFill>
                <a:latin typeface="Montserrat"/>
                <a:ea typeface="MS Gothic" pitchFamily="49" charset="-128"/>
              </a:rPr>
              <a:t>Analytics</a:t>
            </a:r>
          </a:p>
          <a:p>
            <a:pPr marL="142829" indent="-142829" defTabSz="285644">
              <a:buFont typeface="Wingdings" panose="05000000000000000000" pitchFamily="2" charset="2"/>
              <a:buChar char="§"/>
              <a:defRPr/>
            </a:pPr>
            <a:r>
              <a:rPr lang="en-ZA" sz="750" noProof="1">
                <a:solidFill>
                  <a:srgbClr val="4F81BD">
                    <a:lumMod val="50000"/>
                  </a:srgbClr>
                </a:solidFill>
                <a:latin typeface="Montserrat"/>
                <a:ea typeface="MS Gothic" pitchFamily="49" charset="-128"/>
              </a:rPr>
              <a:t>Blueprints</a:t>
            </a:r>
          </a:p>
          <a:p>
            <a:pPr marL="142829" indent="-142829" defTabSz="285644">
              <a:buFont typeface="Wingdings" panose="05000000000000000000" pitchFamily="2" charset="2"/>
              <a:buChar char="§"/>
              <a:defRPr/>
            </a:pPr>
            <a:r>
              <a:rPr lang="en-ZA" sz="750" noProof="1">
                <a:solidFill>
                  <a:srgbClr val="4F81BD">
                    <a:lumMod val="50000"/>
                  </a:srgbClr>
                </a:solidFill>
                <a:latin typeface="Montserrat"/>
                <a:ea typeface="MS Gothic" pitchFamily="49" charset="-128"/>
              </a:rPr>
              <a:t>Services</a:t>
            </a:r>
          </a:p>
          <a:p>
            <a:pPr marL="142829" indent="-142829" defTabSz="285644">
              <a:buFont typeface="Wingdings" panose="05000000000000000000" pitchFamily="2" charset="2"/>
              <a:buChar char="§"/>
              <a:defRPr/>
            </a:pPr>
            <a:r>
              <a:rPr lang="en-ZA" sz="750" noProof="1">
                <a:solidFill>
                  <a:srgbClr val="4F81BD">
                    <a:lumMod val="50000"/>
                  </a:srgbClr>
                </a:solidFill>
                <a:latin typeface="Montserrat"/>
                <a:ea typeface="MS Gothic" pitchFamily="49" charset="-128"/>
              </a:rPr>
              <a:t>Service Management</a:t>
            </a:r>
          </a:p>
          <a:p>
            <a:pPr marL="142829" indent="-142829" defTabSz="285644">
              <a:buFont typeface="Wingdings" panose="05000000000000000000" pitchFamily="2" charset="2"/>
              <a:buChar char="§"/>
              <a:defRPr/>
            </a:pPr>
            <a:r>
              <a:rPr lang="en-ZA" sz="750" noProof="1">
                <a:solidFill>
                  <a:srgbClr val="4F81BD">
                    <a:lumMod val="50000"/>
                  </a:srgbClr>
                </a:solidFill>
                <a:latin typeface="Montserrat"/>
                <a:ea typeface="MS Gothic" pitchFamily="49" charset="-128"/>
              </a:rPr>
              <a:t>Single Sign on</a:t>
            </a:r>
          </a:p>
          <a:p>
            <a:pPr defTabSz="285644">
              <a:defRPr/>
            </a:pPr>
            <a:endParaRPr lang="en-ZA" sz="750" noProof="1">
              <a:solidFill>
                <a:srgbClr val="4F81BD">
                  <a:lumMod val="50000"/>
                </a:srgbClr>
              </a:solidFill>
              <a:latin typeface="Montserrat"/>
              <a:ea typeface="MS Gothic" pitchFamily="49" charset="-128"/>
            </a:endParaRPr>
          </a:p>
        </p:txBody>
      </p:sp>
      <p:sp>
        <p:nvSpPr>
          <p:cNvPr id="35" name="Freeform 209">
            <a:extLst>
              <a:ext uri="{FF2B5EF4-FFF2-40B4-BE49-F238E27FC236}">
                <a16:creationId xmlns:a16="http://schemas.microsoft.com/office/drawing/2014/main" xmlns="" id="{E12DD66F-4FE2-4BAF-9365-EF3FE96228F4}"/>
              </a:ext>
            </a:extLst>
          </p:cNvPr>
          <p:cNvSpPr>
            <a:spLocks/>
          </p:cNvSpPr>
          <p:nvPr/>
        </p:nvSpPr>
        <p:spPr bwMode="auto">
          <a:xfrm>
            <a:off x="6310106" y="3812416"/>
            <a:ext cx="688765" cy="408667"/>
          </a:xfrm>
          <a:custGeom>
            <a:avLst/>
            <a:gdLst>
              <a:gd name="T0" fmla="*/ 2147483646 w 2634"/>
              <a:gd name="T1" fmla="*/ 2147483646 h 1260"/>
              <a:gd name="T2" fmla="*/ 2147483646 w 2634"/>
              <a:gd name="T3" fmla="*/ 2147483646 h 1260"/>
              <a:gd name="T4" fmla="*/ 2147483646 w 2634"/>
              <a:gd name="T5" fmla="*/ 2147483646 h 1260"/>
              <a:gd name="T6" fmla="*/ 2147483646 w 2634"/>
              <a:gd name="T7" fmla="*/ 2147483646 h 1260"/>
              <a:gd name="T8" fmla="*/ 2147483646 w 2634"/>
              <a:gd name="T9" fmla="*/ 2147483646 h 1260"/>
              <a:gd name="T10" fmla="*/ 2147483646 w 2634"/>
              <a:gd name="T11" fmla="*/ 2147483646 h 1260"/>
              <a:gd name="T12" fmla="*/ 2147483646 w 2634"/>
              <a:gd name="T13" fmla="*/ 2147483646 h 1260"/>
              <a:gd name="T14" fmla="*/ 2147483646 w 2634"/>
              <a:gd name="T15" fmla="*/ 2147483646 h 1260"/>
              <a:gd name="T16" fmla="*/ 2147483646 w 2634"/>
              <a:gd name="T17" fmla="*/ 2147483646 h 1260"/>
              <a:gd name="T18" fmla="*/ 2147483646 w 2634"/>
              <a:gd name="T19" fmla="*/ 2147483646 h 1260"/>
              <a:gd name="T20" fmla="*/ 2147483646 w 2634"/>
              <a:gd name="T21" fmla="*/ 2147483646 h 1260"/>
              <a:gd name="T22" fmla="*/ 2147483646 w 2634"/>
              <a:gd name="T23" fmla="*/ 2147483646 h 1260"/>
              <a:gd name="T24" fmla="*/ 2147483646 w 2634"/>
              <a:gd name="T25" fmla="*/ 2147483646 h 1260"/>
              <a:gd name="T26" fmla="*/ 2147483646 w 2634"/>
              <a:gd name="T27" fmla="*/ 2147483646 h 1260"/>
              <a:gd name="T28" fmla="*/ 2147483646 w 2634"/>
              <a:gd name="T29" fmla="*/ 2147483646 h 1260"/>
              <a:gd name="T30" fmla="*/ 2147483646 w 2634"/>
              <a:gd name="T31" fmla="*/ 2147483646 h 1260"/>
              <a:gd name="T32" fmla="*/ 2147483646 w 2634"/>
              <a:gd name="T33" fmla="*/ 2147483646 h 1260"/>
              <a:gd name="T34" fmla="*/ 2147483646 w 2634"/>
              <a:gd name="T35" fmla="*/ 0 h 1260"/>
              <a:gd name="T36" fmla="*/ 2147483646 w 2634"/>
              <a:gd name="T37" fmla="*/ 2147483646 h 1260"/>
              <a:gd name="T38" fmla="*/ 2147483646 w 2634"/>
              <a:gd name="T39" fmla="*/ 2147483646 h 1260"/>
              <a:gd name="T40" fmla="*/ 2147483646 w 2634"/>
              <a:gd name="T41" fmla="*/ 2147483646 h 1260"/>
              <a:gd name="T42" fmla="*/ 2147483646 w 2634"/>
              <a:gd name="T43" fmla="*/ 2147483646 h 1260"/>
              <a:gd name="T44" fmla="*/ 2147483646 w 2634"/>
              <a:gd name="T45" fmla="*/ 2147483646 h 1260"/>
              <a:gd name="T46" fmla="*/ 2147483646 w 2634"/>
              <a:gd name="T47" fmla="*/ 2147483646 h 1260"/>
              <a:gd name="T48" fmla="*/ 2147483646 w 2634"/>
              <a:gd name="T49" fmla="*/ 2147483646 h 1260"/>
              <a:gd name="T50" fmla="*/ 2147483646 w 2634"/>
              <a:gd name="T51" fmla="*/ 2147483646 h 1260"/>
              <a:gd name="T52" fmla="*/ 2147483646 w 2634"/>
              <a:gd name="T53" fmla="*/ 2147483646 h 1260"/>
              <a:gd name="T54" fmla="*/ 2147483646 w 2634"/>
              <a:gd name="T55" fmla="*/ 2147483646 h 1260"/>
              <a:gd name="T56" fmla="*/ 2147483646 w 2634"/>
              <a:gd name="T57" fmla="*/ 2147483646 h 1260"/>
              <a:gd name="T58" fmla="*/ 2147483646 w 2634"/>
              <a:gd name="T59" fmla="*/ 2147483646 h 1260"/>
              <a:gd name="T60" fmla="*/ 2147483646 w 2634"/>
              <a:gd name="T61" fmla="*/ 2147483646 h 1260"/>
              <a:gd name="T62" fmla="*/ 2147483646 w 2634"/>
              <a:gd name="T63" fmla="*/ 2147483646 h 1260"/>
              <a:gd name="T64" fmla="*/ 2147483646 w 2634"/>
              <a:gd name="T65" fmla="*/ 2147483646 h 1260"/>
              <a:gd name="T66" fmla="*/ 2147483646 w 2634"/>
              <a:gd name="T67" fmla="*/ 2147483646 h 1260"/>
              <a:gd name="T68" fmla="*/ 2147483646 w 2634"/>
              <a:gd name="T69" fmla="*/ 2147483646 h 1260"/>
              <a:gd name="T70" fmla="*/ 2147483646 w 2634"/>
              <a:gd name="T71" fmla="*/ 2147483646 h 1260"/>
              <a:gd name="T72" fmla="*/ 2147483646 w 2634"/>
              <a:gd name="T73" fmla="*/ 2147483646 h 1260"/>
              <a:gd name="T74" fmla="*/ 2147483646 w 2634"/>
              <a:gd name="T75" fmla="*/ 2147483646 h 1260"/>
              <a:gd name="T76" fmla="*/ 2147483646 w 2634"/>
              <a:gd name="T77" fmla="*/ 2147483646 h 1260"/>
              <a:gd name="T78" fmla="*/ 2147483646 w 2634"/>
              <a:gd name="T79" fmla="*/ 2147483646 h 1260"/>
              <a:gd name="T80" fmla="*/ 2147483646 w 2634"/>
              <a:gd name="T81" fmla="*/ 2147483646 h 1260"/>
              <a:gd name="T82" fmla="*/ 2147483646 w 2634"/>
              <a:gd name="T83" fmla="*/ 2147483646 h 1260"/>
              <a:gd name="T84" fmla="*/ 2147483646 w 2634"/>
              <a:gd name="T85" fmla="*/ 2147483646 h 1260"/>
              <a:gd name="T86" fmla="*/ 2147483646 w 2634"/>
              <a:gd name="T87" fmla="*/ 2147483646 h 1260"/>
              <a:gd name="T88" fmla="*/ 2147483646 w 2634"/>
              <a:gd name="T89" fmla="*/ 2147483646 h 1260"/>
              <a:gd name="T90" fmla="*/ 2147483646 w 2634"/>
              <a:gd name="T91" fmla="*/ 2147483646 h 1260"/>
              <a:gd name="T92" fmla="*/ 2147483646 w 2634"/>
              <a:gd name="T93" fmla="*/ 2147483646 h 1260"/>
              <a:gd name="T94" fmla="*/ 2147483646 w 2634"/>
              <a:gd name="T95" fmla="*/ 2147483646 h 1260"/>
              <a:gd name="T96" fmla="*/ 2147483646 w 2634"/>
              <a:gd name="T97" fmla="*/ 2147483646 h 1260"/>
              <a:gd name="T98" fmla="*/ 2147483646 w 2634"/>
              <a:gd name="T99" fmla="*/ 2147483646 h 1260"/>
              <a:gd name="T100" fmla="*/ 2147483646 w 2634"/>
              <a:gd name="T101" fmla="*/ 2147483646 h 1260"/>
              <a:gd name="T102" fmla="*/ 2147483646 w 2634"/>
              <a:gd name="T103" fmla="*/ 2147483646 h 1260"/>
              <a:gd name="T104" fmla="*/ 2147483646 w 2634"/>
              <a:gd name="T105" fmla="*/ 2147483646 h 1260"/>
              <a:gd name="T106" fmla="*/ 2147483646 w 2634"/>
              <a:gd name="T107" fmla="*/ 2147483646 h 1260"/>
              <a:gd name="T108" fmla="*/ 2147483646 w 2634"/>
              <a:gd name="T109" fmla="*/ 2147483646 h 12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34" h="1260">
                <a:moveTo>
                  <a:pt x="2402" y="796"/>
                </a:moveTo>
                <a:lnTo>
                  <a:pt x="2402" y="796"/>
                </a:lnTo>
                <a:lnTo>
                  <a:pt x="2386" y="798"/>
                </a:lnTo>
                <a:lnTo>
                  <a:pt x="2370" y="798"/>
                </a:lnTo>
                <a:lnTo>
                  <a:pt x="2338" y="806"/>
                </a:lnTo>
                <a:lnTo>
                  <a:pt x="2308" y="816"/>
                </a:lnTo>
                <a:lnTo>
                  <a:pt x="2280" y="832"/>
                </a:lnTo>
                <a:lnTo>
                  <a:pt x="2282" y="814"/>
                </a:lnTo>
                <a:lnTo>
                  <a:pt x="2282" y="794"/>
                </a:lnTo>
                <a:lnTo>
                  <a:pt x="2282" y="764"/>
                </a:lnTo>
                <a:lnTo>
                  <a:pt x="2276" y="734"/>
                </a:lnTo>
                <a:lnTo>
                  <a:pt x="2270" y="704"/>
                </a:lnTo>
                <a:lnTo>
                  <a:pt x="2258" y="676"/>
                </a:lnTo>
                <a:lnTo>
                  <a:pt x="2246" y="650"/>
                </a:lnTo>
                <a:lnTo>
                  <a:pt x="2232" y="626"/>
                </a:lnTo>
                <a:lnTo>
                  <a:pt x="2214" y="602"/>
                </a:lnTo>
                <a:lnTo>
                  <a:pt x="2194" y="580"/>
                </a:lnTo>
                <a:lnTo>
                  <a:pt x="2172" y="562"/>
                </a:lnTo>
                <a:lnTo>
                  <a:pt x="2150" y="544"/>
                </a:lnTo>
                <a:lnTo>
                  <a:pt x="2124" y="528"/>
                </a:lnTo>
                <a:lnTo>
                  <a:pt x="2098" y="516"/>
                </a:lnTo>
                <a:lnTo>
                  <a:pt x="2070" y="506"/>
                </a:lnTo>
                <a:lnTo>
                  <a:pt x="2042" y="498"/>
                </a:lnTo>
                <a:lnTo>
                  <a:pt x="2012" y="494"/>
                </a:lnTo>
                <a:lnTo>
                  <a:pt x="1980" y="492"/>
                </a:lnTo>
                <a:lnTo>
                  <a:pt x="1958" y="494"/>
                </a:lnTo>
                <a:lnTo>
                  <a:pt x="1934" y="496"/>
                </a:lnTo>
                <a:lnTo>
                  <a:pt x="1912" y="500"/>
                </a:lnTo>
                <a:lnTo>
                  <a:pt x="1890" y="506"/>
                </a:lnTo>
                <a:lnTo>
                  <a:pt x="1884" y="480"/>
                </a:lnTo>
                <a:lnTo>
                  <a:pt x="1878" y="452"/>
                </a:lnTo>
                <a:lnTo>
                  <a:pt x="1860" y="402"/>
                </a:lnTo>
                <a:lnTo>
                  <a:pt x="1838" y="352"/>
                </a:lnTo>
                <a:lnTo>
                  <a:pt x="1812" y="304"/>
                </a:lnTo>
                <a:lnTo>
                  <a:pt x="1784" y="260"/>
                </a:lnTo>
                <a:lnTo>
                  <a:pt x="1750" y="218"/>
                </a:lnTo>
                <a:lnTo>
                  <a:pt x="1714" y="180"/>
                </a:lnTo>
                <a:lnTo>
                  <a:pt x="1674" y="144"/>
                </a:lnTo>
                <a:lnTo>
                  <a:pt x="1632" y="112"/>
                </a:lnTo>
                <a:lnTo>
                  <a:pt x="1588" y="84"/>
                </a:lnTo>
                <a:lnTo>
                  <a:pt x="1540" y="58"/>
                </a:lnTo>
                <a:lnTo>
                  <a:pt x="1490" y="38"/>
                </a:lnTo>
                <a:lnTo>
                  <a:pt x="1438" y="22"/>
                </a:lnTo>
                <a:lnTo>
                  <a:pt x="1412" y="14"/>
                </a:lnTo>
                <a:lnTo>
                  <a:pt x="1384" y="10"/>
                </a:lnTo>
                <a:lnTo>
                  <a:pt x="1358" y="6"/>
                </a:lnTo>
                <a:lnTo>
                  <a:pt x="1330" y="2"/>
                </a:lnTo>
                <a:lnTo>
                  <a:pt x="1302" y="0"/>
                </a:lnTo>
                <a:lnTo>
                  <a:pt x="1272" y="0"/>
                </a:lnTo>
                <a:lnTo>
                  <a:pt x="1226" y="2"/>
                </a:lnTo>
                <a:lnTo>
                  <a:pt x="1180" y="6"/>
                </a:lnTo>
                <a:lnTo>
                  <a:pt x="1136" y="14"/>
                </a:lnTo>
                <a:lnTo>
                  <a:pt x="1092" y="26"/>
                </a:lnTo>
                <a:lnTo>
                  <a:pt x="1050" y="40"/>
                </a:lnTo>
                <a:lnTo>
                  <a:pt x="1010" y="56"/>
                </a:lnTo>
                <a:lnTo>
                  <a:pt x="970" y="76"/>
                </a:lnTo>
                <a:lnTo>
                  <a:pt x="932" y="98"/>
                </a:lnTo>
                <a:lnTo>
                  <a:pt x="896" y="124"/>
                </a:lnTo>
                <a:lnTo>
                  <a:pt x="862" y="152"/>
                </a:lnTo>
                <a:lnTo>
                  <a:pt x="830" y="180"/>
                </a:lnTo>
                <a:lnTo>
                  <a:pt x="800" y="212"/>
                </a:lnTo>
                <a:lnTo>
                  <a:pt x="772" y="246"/>
                </a:lnTo>
                <a:lnTo>
                  <a:pt x="748" y="282"/>
                </a:lnTo>
                <a:lnTo>
                  <a:pt x="724" y="318"/>
                </a:lnTo>
                <a:lnTo>
                  <a:pt x="704" y="358"/>
                </a:lnTo>
                <a:lnTo>
                  <a:pt x="682" y="358"/>
                </a:lnTo>
                <a:lnTo>
                  <a:pt x="658" y="362"/>
                </a:lnTo>
                <a:lnTo>
                  <a:pt x="636" y="366"/>
                </a:lnTo>
                <a:lnTo>
                  <a:pt x="616" y="374"/>
                </a:lnTo>
                <a:lnTo>
                  <a:pt x="594" y="382"/>
                </a:lnTo>
                <a:lnTo>
                  <a:pt x="574" y="392"/>
                </a:lnTo>
                <a:lnTo>
                  <a:pt x="556" y="402"/>
                </a:lnTo>
                <a:lnTo>
                  <a:pt x="538" y="416"/>
                </a:lnTo>
                <a:lnTo>
                  <a:pt x="522" y="430"/>
                </a:lnTo>
                <a:lnTo>
                  <a:pt x="506" y="446"/>
                </a:lnTo>
                <a:lnTo>
                  <a:pt x="492" y="462"/>
                </a:lnTo>
                <a:lnTo>
                  <a:pt x="480" y="480"/>
                </a:lnTo>
                <a:lnTo>
                  <a:pt x="468" y="498"/>
                </a:lnTo>
                <a:lnTo>
                  <a:pt x="458" y="518"/>
                </a:lnTo>
                <a:lnTo>
                  <a:pt x="450" y="538"/>
                </a:lnTo>
                <a:lnTo>
                  <a:pt x="444" y="560"/>
                </a:lnTo>
                <a:lnTo>
                  <a:pt x="422" y="554"/>
                </a:lnTo>
                <a:lnTo>
                  <a:pt x="400" y="552"/>
                </a:lnTo>
                <a:lnTo>
                  <a:pt x="378" y="550"/>
                </a:lnTo>
                <a:lnTo>
                  <a:pt x="356" y="548"/>
                </a:lnTo>
                <a:lnTo>
                  <a:pt x="320" y="550"/>
                </a:lnTo>
                <a:lnTo>
                  <a:pt x="284" y="556"/>
                </a:lnTo>
                <a:lnTo>
                  <a:pt x="250" y="564"/>
                </a:lnTo>
                <a:lnTo>
                  <a:pt x="218" y="576"/>
                </a:lnTo>
                <a:lnTo>
                  <a:pt x="186" y="592"/>
                </a:lnTo>
                <a:lnTo>
                  <a:pt x="156" y="610"/>
                </a:lnTo>
                <a:lnTo>
                  <a:pt x="130" y="630"/>
                </a:lnTo>
                <a:lnTo>
                  <a:pt x="104" y="652"/>
                </a:lnTo>
                <a:lnTo>
                  <a:pt x="82" y="678"/>
                </a:lnTo>
                <a:lnTo>
                  <a:pt x="60" y="706"/>
                </a:lnTo>
                <a:lnTo>
                  <a:pt x="42" y="734"/>
                </a:lnTo>
                <a:lnTo>
                  <a:pt x="28" y="766"/>
                </a:lnTo>
                <a:lnTo>
                  <a:pt x="16" y="798"/>
                </a:lnTo>
                <a:lnTo>
                  <a:pt x="8" y="832"/>
                </a:lnTo>
                <a:lnTo>
                  <a:pt x="2" y="868"/>
                </a:lnTo>
                <a:lnTo>
                  <a:pt x="0" y="904"/>
                </a:lnTo>
                <a:lnTo>
                  <a:pt x="2" y="940"/>
                </a:lnTo>
                <a:lnTo>
                  <a:pt x="8" y="976"/>
                </a:lnTo>
                <a:lnTo>
                  <a:pt x="16" y="1010"/>
                </a:lnTo>
                <a:lnTo>
                  <a:pt x="28" y="1042"/>
                </a:lnTo>
                <a:lnTo>
                  <a:pt x="42" y="1074"/>
                </a:lnTo>
                <a:lnTo>
                  <a:pt x="60" y="1102"/>
                </a:lnTo>
                <a:lnTo>
                  <a:pt x="82" y="1130"/>
                </a:lnTo>
                <a:lnTo>
                  <a:pt x="104" y="1156"/>
                </a:lnTo>
                <a:lnTo>
                  <a:pt x="130" y="1178"/>
                </a:lnTo>
                <a:lnTo>
                  <a:pt x="156" y="1198"/>
                </a:lnTo>
                <a:lnTo>
                  <a:pt x="186" y="1216"/>
                </a:lnTo>
                <a:lnTo>
                  <a:pt x="218" y="1232"/>
                </a:lnTo>
                <a:lnTo>
                  <a:pt x="250" y="1244"/>
                </a:lnTo>
                <a:lnTo>
                  <a:pt x="284" y="1252"/>
                </a:lnTo>
                <a:lnTo>
                  <a:pt x="320" y="1258"/>
                </a:lnTo>
                <a:lnTo>
                  <a:pt x="356" y="1260"/>
                </a:lnTo>
                <a:lnTo>
                  <a:pt x="1272" y="1260"/>
                </a:lnTo>
                <a:lnTo>
                  <a:pt x="2402" y="1260"/>
                </a:lnTo>
                <a:lnTo>
                  <a:pt x="2426" y="1258"/>
                </a:lnTo>
                <a:lnTo>
                  <a:pt x="2450" y="1254"/>
                </a:lnTo>
                <a:lnTo>
                  <a:pt x="2472" y="1250"/>
                </a:lnTo>
                <a:lnTo>
                  <a:pt x="2492" y="1242"/>
                </a:lnTo>
                <a:lnTo>
                  <a:pt x="2514" y="1232"/>
                </a:lnTo>
                <a:lnTo>
                  <a:pt x="2532" y="1220"/>
                </a:lnTo>
                <a:lnTo>
                  <a:pt x="2550" y="1206"/>
                </a:lnTo>
                <a:lnTo>
                  <a:pt x="2566" y="1192"/>
                </a:lnTo>
                <a:lnTo>
                  <a:pt x="2582" y="1176"/>
                </a:lnTo>
                <a:lnTo>
                  <a:pt x="2594" y="1158"/>
                </a:lnTo>
                <a:lnTo>
                  <a:pt x="2606" y="1138"/>
                </a:lnTo>
                <a:lnTo>
                  <a:pt x="2616" y="1118"/>
                </a:lnTo>
                <a:lnTo>
                  <a:pt x="2624" y="1096"/>
                </a:lnTo>
                <a:lnTo>
                  <a:pt x="2630" y="1074"/>
                </a:lnTo>
                <a:lnTo>
                  <a:pt x="2634" y="1052"/>
                </a:lnTo>
                <a:lnTo>
                  <a:pt x="2634" y="1028"/>
                </a:lnTo>
                <a:lnTo>
                  <a:pt x="2634" y="1004"/>
                </a:lnTo>
                <a:lnTo>
                  <a:pt x="2630" y="982"/>
                </a:lnTo>
                <a:lnTo>
                  <a:pt x="2624" y="960"/>
                </a:lnTo>
                <a:lnTo>
                  <a:pt x="2616" y="938"/>
                </a:lnTo>
                <a:lnTo>
                  <a:pt x="2606" y="918"/>
                </a:lnTo>
                <a:lnTo>
                  <a:pt x="2594" y="898"/>
                </a:lnTo>
                <a:lnTo>
                  <a:pt x="2582" y="880"/>
                </a:lnTo>
                <a:lnTo>
                  <a:pt x="2566" y="864"/>
                </a:lnTo>
                <a:lnTo>
                  <a:pt x="2550" y="850"/>
                </a:lnTo>
                <a:lnTo>
                  <a:pt x="2532" y="836"/>
                </a:lnTo>
                <a:lnTo>
                  <a:pt x="2514" y="824"/>
                </a:lnTo>
                <a:lnTo>
                  <a:pt x="2492" y="814"/>
                </a:lnTo>
                <a:lnTo>
                  <a:pt x="2472" y="806"/>
                </a:lnTo>
                <a:lnTo>
                  <a:pt x="2450" y="802"/>
                </a:lnTo>
                <a:lnTo>
                  <a:pt x="2426" y="798"/>
                </a:lnTo>
                <a:lnTo>
                  <a:pt x="2402" y="796"/>
                </a:lnTo>
                <a:close/>
              </a:path>
            </a:pathLst>
          </a:custGeom>
          <a:solidFill>
            <a:schemeClr val="tx2">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wrap="none" anchor="b"/>
          <a:lstStyle/>
          <a:p>
            <a:pPr defTabSz="761970"/>
            <a:endParaRPr lang="en-US" sz="1358" dirty="0">
              <a:solidFill>
                <a:prstClr val="black"/>
              </a:solidFill>
              <a:latin typeface="Montserrat"/>
            </a:endParaRPr>
          </a:p>
        </p:txBody>
      </p:sp>
      <p:sp>
        <p:nvSpPr>
          <p:cNvPr id="39" name="Title 1">
            <a:extLst>
              <a:ext uri="{FF2B5EF4-FFF2-40B4-BE49-F238E27FC236}">
                <a16:creationId xmlns:a16="http://schemas.microsoft.com/office/drawing/2014/main" xmlns="" id="{FC80ABD2-D20E-49B6-A287-A756F67806D6}"/>
              </a:ext>
            </a:extLst>
          </p:cNvPr>
          <p:cNvSpPr txBox="1">
            <a:spLocks/>
          </p:cNvSpPr>
          <p:nvPr/>
        </p:nvSpPr>
        <p:spPr>
          <a:xfrm>
            <a:off x="249256" y="146271"/>
            <a:ext cx="7278125" cy="269304"/>
          </a:xfrm>
          <a:prstGeom prst="rect">
            <a:avLst/>
          </a:prstGeom>
          <a:noFill/>
          <a:ln cmpd="sng">
            <a:noFill/>
          </a:ln>
        </p:spPr>
        <p:txBody>
          <a:bodyPr vert="horz" wrap="square" lIns="91440" tIns="45720" rIns="91440" bIns="45720" rtlCol="0" anchor="t" anchorCtr="0">
            <a:spAutoFit/>
          </a:bodyPr>
          <a:lstStyle>
            <a:lvl1pPr>
              <a:spcBef>
                <a:spcPct val="0"/>
              </a:spcBef>
              <a:buNone/>
              <a:defRPr sz="3200" b="1" baseline="30000">
                <a:solidFill>
                  <a:schemeClr val="tx2"/>
                </a:solidFill>
                <a:latin typeface="+mj-lt"/>
                <a:cs typeface="Segoe UI Semibold" panose="020B0702040204020203" pitchFamily="34" charset="0"/>
              </a:defRPr>
            </a:lvl1pPr>
          </a:lstStyle>
          <a:p>
            <a:r>
              <a:rPr lang="en-ZA" dirty="0"/>
              <a:t>Single Cloud Suite interconnecting GPCE cloud variants</a:t>
            </a:r>
          </a:p>
        </p:txBody>
      </p:sp>
      <p:pic>
        <p:nvPicPr>
          <p:cNvPr id="40" name="Picture 39">
            <a:extLst>
              <a:ext uri="{FF2B5EF4-FFF2-40B4-BE49-F238E27FC236}">
                <a16:creationId xmlns:a16="http://schemas.microsoft.com/office/drawing/2014/main" xmlns="" id="{9983A371-2521-4DA3-AD48-0635448E9229}"/>
              </a:ext>
            </a:extLst>
          </p:cNvPr>
          <p:cNvPicPr>
            <a:picLocks noChangeAspect="1"/>
          </p:cNvPicPr>
          <p:nvPr/>
        </p:nvPicPr>
        <p:blipFill>
          <a:blip r:embed="rId2" cstate="print">
            <a:duotone>
              <a:prstClr val="black"/>
              <a:schemeClr val="accent4">
                <a:tint val="45000"/>
                <a:satMod val="400000"/>
              </a:schemeClr>
            </a:duotone>
          </a:blip>
          <a:stretch>
            <a:fillRect/>
          </a:stretch>
        </p:blipFill>
        <p:spPr>
          <a:xfrm>
            <a:off x="7414776" y="3836316"/>
            <a:ext cx="414564" cy="365792"/>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41" name="TextBox 40">
            <a:extLst>
              <a:ext uri="{FF2B5EF4-FFF2-40B4-BE49-F238E27FC236}">
                <a16:creationId xmlns:a16="http://schemas.microsoft.com/office/drawing/2014/main" xmlns="" id="{860793D0-E3B4-4521-8615-AAEBFB4B3C32}"/>
              </a:ext>
            </a:extLst>
          </p:cNvPr>
          <p:cNvSpPr txBox="1"/>
          <p:nvPr/>
        </p:nvSpPr>
        <p:spPr>
          <a:xfrm>
            <a:off x="381001" y="485251"/>
            <a:ext cx="9397999" cy="400110"/>
          </a:xfrm>
          <a:prstGeom prst="rect">
            <a:avLst/>
          </a:prstGeom>
          <a:noFill/>
        </p:spPr>
        <p:txBody>
          <a:bodyPr wrap="square" rtlCol="0">
            <a:spAutoFit/>
          </a:bodyPr>
          <a:lstStyle/>
          <a:p>
            <a:pPr defTabSz="761970">
              <a:spcBef>
                <a:spcPct val="0"/>
              </a:spcBef>
            </a:pPr>
            <a:r>
              <a:rPr lang="en-ZA" sz="1000" dirty="0">
                <a:solidFill>
                  <a:srgbClr val="4F81BD">
                    <a:lumMod val="50000"/>
                  </a:srgbClr>
                </a:solidFill>
                <a:latin typeface="Montserrat"/>
              </a:rPr>
              <a:t>A visual representation of the ORCHESTRATOR and BROKER </a:t>
            </a:r>
            <a:r>
              <a:rPr lang="en-ZA" sz="1000" b="1" u="sng" dirty="0">
                <a:solidFill>
                  <a:srgbClr val="4F81BD">
                    <a:lumMod val="50000"/>
                  </a:srgbClr>
                </a:solidFill>
                <a:latin typeface="Montserrat"/>
              </a:rPr>
              <a:t>securely</a:t>
            </a:r>
            <a:r>
              <a:rPr lang="en-ZA" sz="1000" dirty="0">
                <a:solidFill>
                  <a:srgbClr val="4F81BD">
                    <a:lumMod val="50000"/>
                  </a:srgbClr>
                </a:solidFill>
                <a:latin typeface="Montserrat"/>
              </a:rPr>
              <a:t> interconnecting different cloud variants, </a:t>
            </a:r>
            <a:r>
              <a:rPr lang="en-ZA" sz="1000" b="1" u="sng" dirty="0">
                <a:solidFill>
                  <a:srgbClr val="4F81BD">
                    <a:lumMod val="50000"/>
                  </a:srgbClr>
                </a:solidFill>
                <a:latin typeface="Montserrat"/>
              </a:rPr>
              <a:t>private on-premise </a:t>
            </a:r>
            <a:r>
              <a:rPr lang="en-ZA" sz="1000" dirty="0">
                <a:solidFill>
                  <a:srgbClr val="4F81BD">
                    <a:lumMod val="50000"/>
                  </a:srgbClr>
                </a:solidFill>
                <a:latin typeface="Montserrat"/>
              </a:rPr>
              <a:t>and </a:t>
            </a:r>
            <a:r>
              <a:rPr lang="en-ZA" sz="1000" b="1" u="sng" dirty="0">
                <a:solidFill>
                  <a:srgbClr val="4F81BD">
                    <a:lumMod val="50000"/>
                  </a:srgbClr>
                </a:solidFill>
                <a:latin typeface="Montserrat"/>
              </a:rPr>
              <a:t>partner-provided public </a:t>
            </a:r>
            <a:r>
              <a:rPr lang="en-ZA" sz="1000" dirty="0">
                <a:solidFill>
                  <a:srgbClr val="4F81BD">
                    <a:lumMod val="50000"/>
                  </a:srgbClr>
                </a:solidFill>
                <a:latin typeface="Montserrat"/>
              </a:rPr>
              <a:t>cloud variants: The first baseline of the cloud Broker capability will be demonstrated during the GovTech2019 </a:t>
            </a:r>
          </a:p>
        </p:txBody>
      </p:sp>
      <p:sp>
        <p:nvSpPr>
          <p:cNvPr id="42" name="Right Brace 41">
            <a:extLst>
              <a:ext uri="{FF2B5EF4-FFF2-40B4-BE49-F238E27FC236}">
                <a16:creationId xmlns:a16="http://schemas.microsoft.com/office/drawing/2014/main" xmlns="" id="{3C41B597-81C9-477C-91EF-B005C288F516}"/>
              </a:ext>
            </a:extLst>
          </p:cNvPr>
          <p:cNvSpPr/>
          <p:nvPr/>
        </p:nvSpPr>
        <p:spPr>
          <a:xfrm>
            <a:off x="8245057" y="1042129"/>
            <a:ext cx="153032" cy="1090013"/>
          </a:xfrm>
          <a:prstGeom prst="rightBrace">
            <a:avLst>
              <a:gd name="adj1" fmla="val 99459"/>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761970"/>
            <a:endParaRPr lang="en-ZA" dirty="0">
              <a:solidFill>
                <a:prstClr val="black"/>
              </a:solidFill>
              <a:latin typeface="Montserrat"/>
            </a:endParaRPr>
          </a:p>
        </p:txBody>
      </p:sp>
      <p:sp>
        <p:nvSpPr>
          <p:cNvPr id="43" name="TextBox 42">
            <a:extLst>
              <a:ext uri="{FF2B5EF4-FFF2-40B4-BE49-F238E27FC236}">
                <a16:creationId xmlns:a16="http://schemas.microsoft.com/office/drawing/2014/main" xmlns="" id="{40738CC4-4BF5-4F8B-82E7-EE5104EEFC96}"/>
              </a:ext>
            </a:extLst>
          </p:cNvPr>
          <p:cNvSpPr txBox="1"/>
          <p:nvPr/>
        </p:nvSpPr>
        <p:spPr>
          <a:xfrm>
            <a:off x="8588242" y="1209555"/>
            <a:ext cx="1508353" cy="938719"/>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wrap="square" rtlCol="0">
            <a:spAutoFit/>
          </a:bodyPr>
          <a:lstStyle/>
          <a:p>
            <a:pPr algn="ctr" defTabSz="761970"/>
            <a:endParaRPr lang="en-US" sz="1200" b="1" dirty="0">
              <a:solidFill>
                <a:prstClr val="white"/>
              </a:solidFill>
              <a:latin typeface="Montserrat"/>
            </a:endParaRPr>
          </a:p>
          <a:p>
            <a:pPr algn="ctr" defTabSz="761970"/>
            <a:endParaRPr lang="en-US" sz="1200" b="1" dirty="0">
              <a:solidFill>
                <a:prstClr val="white"/>
              </a:solidFill>
              <a:latin typeface="Montserrat"/>
            </a:endParaRPr>
          </a:p>
          <a:p>
            <a:pPr algn="ctr" defTabSz="761970"/>
            <a:endParaRPr lang="en-US" sz="1100" b="1" dirty="0">
              <a:solidFill>
                <a:prstClr val="white"/>
              </a:solidFill>
              <a:latin typeface="Montserrat"/>
            </a:endParaRPr>
          </a:p>
          <a:p>
            <a:pPr algn="ctr" defTabSz="761970"/>
            <a:r>
              <a:rPr lang="en-US" sz="1000" b="1" dirty="0">
                <a:solidFill>
                  <a:prstClr val="white"/>
                </a:solidFill>
                <a:latin typeface="Montserrat"/>
              </a:rPr>
              <a:t>Partner-provided public cloud variants</a:t>
            </a:r>
            <a:endParaRPr lang="en-ZA" sz="1000" b="1" dirty="0">
              <a:solidFill>
                <a:prstClr val="white"/>
              </a:solidFill>
              <a:latin typeface="Montserrat"/>
            </a:endParaRPr>
          </a:p>
        </p:txBody>
      </p:sp>
      <p:sp>
        <p:nvSpPr>
          <p:cNvPr id="2" name="Left Brace 1">
            <a:extLst>
              <a:ext uri="{FF2B5EF4-FFF2-40B4-BE49-F238E27FC236}">
                <a16:creationId xmlns:a16="http://schemas.microsoft.com/office/drawing/2014/main" xmlns="" id="{41F74EB8-5679-4080-8383-D1F9FBFFF5B1}"/>
              </a:ext>
            </a:extLst>
          </p:cNvPr>
          <p:cNvSpPr/>
          <p:nvPr/>
        </p:nvSpPr>
        <p:spPr>
          <a:xfrm>
            <a:off x="1571758" y="4002125"/>
            <a:ext cx="254986" cy="1614999"/>
          </a:xfrm>
          <a:prstGeom prst="leftBrace">
            <a:avLst>
              <a:gd name="adj1" fmla="val 76695"/>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761970"/>
            <a:endParaRPr lang="en-ZA" dirty="0">
              <a:solidFill>
                <a:prstClr val="black"/>
              </a:solidFill>
              <a:latin typeface="Montserrat"/>
            </a:endParaRPr>
          </a:p>
        </p:txBody>
      </p:sp>
      <p:sp>
        <p:nvSpPr>
          <p:cNvPr id="44" name="TextBox 43">
            <a:extLst>
              <a:ext uri="{FF2B5EF4-FFF2-40B4-BE49-F238E27FC236}">
                <a16:creationId xmlns:a16="http://schemas.microsoft.com/office/drawing/2014/main" xmlns="" id="{87C1B98C-8B0F-4EB9-B027-9CD5280F738F}"/>
              </a:ext>
            </a:extLst>
          </p:cNvPr>
          <p:cNvSpPr txBox="1"/>
          <p:nvPr/>
        </p:nvSpPr>
        <p:spPr>
          <a:xfrm>
            <a:off x="62141" y="4316922"/>
            <a:ext cx="1355319" cy="733599"/>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wrap="square" rtlCol="0">
            <a:spAutoFit/>
          </a:bodyPr>
          <a:lstStyle>
            <a:defPPr>
              <a:defRPr lang="en-US"/>
            </a:defPPr>
            <a:lvl1pPr algn="ctr">
              <a:defRPr sz="1440" b="1">
                <a:latin typeface="Montserrat"/>
              </a:defRPr>
            </a:lvl1pPr>
          </a:lstStyle>
          <a:p>
            <a:pPr defTabSz="761970"/>
            <a:endParaRPr lang="en-US" sz="1167" dirty="0">
              <a:solidFill>
                <a:prstClr val="black"/>
              </a:solidFill>
            </a:endParaRPr>
          </a:p>
          <a:p>
            <a:pPr defTabSz="761970"/>
            <a:endParaRPr lang="en-US" sz="1000" dirty="0">
              <a:solidFill>
                <a:prstClr val="black"/>
              </a:solidFill>
            </a:endParaRPr>
          </a:p>
          <a:p>
            <a:pPr defTabSz="761970"/>
            <a:r>
              <a:rPr lang="en-US" sz="1000" dirty="0">
                <a:solidFill>
                  <a:prstClr val="white"/>
                </a:solidFill>
              </a:rPr>
              <a:t>On-premise private cloud variants</a:t>
            </a:r>
            <a:endParaRPr lang="en-ZA" sz="1000" dirty="0">
              <a:solidFill>
                <a:prstClr val="white"/>
              </a:solidFill>
            </a:endParaRPr>
          </a:p>
        </p:txBody>
      </p:sp>
      <p:sp>
        <p:nvSpPr>
          <p:cNvPr id="45" name="Right Brace 44">
            <a:extLst>
              <a:ext uri="{FF2B5EF4-FFF2-40B4-BE49-F238E27FC236}">
                <a16:creationId xmlns:a16="http://schemas.microsoft.com/office/drawing/2014/main" xmlns="" id="{52911D2D-9AF0-4F64-A660-0C9B1EC1C74F}"/>
              </a:ext>
            </a:extLst>
          </p:cNvPr>
          <p:cNvSpPr/>
          <p:nvPr/>
        </p:nvSpPr>
        <p:spPr>
          <a:xfrm>
            <a:off x="8218046" y="2265542"/>
            <a:ext cx="311355" cy="1736582"/>
          </a:xfrm>
          <a:prstGeom prst="rightBrace">
            <a:avLst>
              <a:gd name="adj1" fmla="val 38000"/>
              <a:gd name="adj2" fmla="val 50000"/>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761970"/>
            <a:endParaRPr lang="en-ZA" dirty="0">
              <a:solidFill>
                <a:prstClr val="black"/>
              </a:solidFill>
              <a:latin typeface="Montserrat"/>
            </a:endParaRPr>
          </a:p>
        </p:txBody>
      </p:sp>
      <p:sp>
        <p:nvSpPr>
          <p:cNvPr id="46" name="TextBox 45">
            <a:extLst>
              <a:ext uri="{FF2B5EF4-FFF2-40B4-BE49-F238E27FC236}">
                <a16:creationId xmlns:a16="http://schemas.microsoft.com/office/drawing/2014/main" xmlns="" id="{6EAA8EA8-D87D-4BE0-B1DD-572EF588B810}"/>
              </a:ext>
            </a:extLst>
          </p:cNvPr>
          <p:cNvSpPr txBox="1"/>
          <p:nvPr/>
        </p:nvSpPr>
        <p:spPr>
          <a:xfrm>
            <a:off x="8667376" y="2533801"/>
            <a:ext cx="1353620" cy="1067087"/>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wrap="square" rtlCol="0">
            <a:spAutoFit/>
          </a:bodyPr>
          <a:lstStyle>
            <a:defPPr>
              <a:defRPr lang="en-US"/>
            </a:defPPr>
            <a:lvl1pPr algn="ctr">
              <a:defRPr sz="1440" b="1">
                <a:latin typeface="Montserrat"/>
              </a:defRPr>
            </a:lvl1pPr>
          </a:lstStyle>
          <a:p>
            <a:pPr defTabSz="761970"/>
            <a:endParaRPr lang="en-US" sz="1167" dirty="0">
              <a:solidFill>
                <a:prstClr val="white"/>
              </a:solidFill>
            </a:endParaRPr>
          </a:p>
          <a:p>
            <a:pPr defTabSz="761970"/>
            <a:endParaRPr lang="en-US" sz="1167" dirty="0">
              <a:solidFill>
                <a:prstClr val="white"/>
              </a:solidFill>
            </a:endParaRPr>
          </a:p>
          <a:p>
            <a:pPr defTabSz="761970"/>
            <a:r>
              <a:rPr lang="en-US" sz="1000" dirty="0">
                <a:solidFill>
                  <a:prstClr val="white"/>
                </a:solidFill>
              </a:rPr>
              <a:t>Orchestrator and Broker : Securely interconnecting cloud variants</a:t>
            </a:r>
            <a:endParaRPr lang="en-ZA" sz="1000" dirty="0">
              <a:solidFill>
                <a:prstClr val="white"/>
              </a:solidFill>
            </a:endParaRPr>
          </a:p>
        </p:txBody>
      </p:sp>
      <p:sp>
        <p:nvSpPr>
          <p:cNvPr id="4" name="Oval 3">
            <a:extLst>
              <a:ext uri="{FF2B5EF4-FFF2-40B4-BE49-F238E27FC236}">
                <a16:creationId xmlns:a16="http://schemas.microsoft.com/office/drawing/2014/main" xmlns="" id="{67DA71D2-2DF1-4FEE-BCE9-405A33A9BFF1}"/>
              </a:ext>
            </a:extLst>
          </p:cNvPr>
          <p:cNvSpPr/>
          <p:nvPr/>
        </p:nvSpPr>
        <p:spPr>
          <a:xfrm>
            <a:off x="9181429" y="1423033"/>
            <a:ext cx="290896" cy="239683"/>
          </a:xfrm>
          <a:prstGeom prst="ellipse">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761970"/>
            <a:r>
              <a:rPr lang="en-US" sz="1050" b="1" dirty="0">
                <a:solidFill>
                  <a:prstClr val="black"/>
                </a:solidFill>
                <a:latin typeface="Montserrat"/>
              </a:rPr>
              <a:t>3</a:t>
            </a:r>
            <a:endParaRPr lang="en-ZA" sz="1050" b="1" dirty="0">
              <a:solidFill>
                <a:prstClr val="black"/>
              </a:solidFill>
              <a:latin typeface="Montserrat"/>
            </a:endParaRPr>
          </a:p>
        </p:txBody>
      </p:sp>
      <p:sp>
        <p:nvSpPr>
          <p:cNvPr id="47" name="Oval 46">
            <a:extLst>
              <a:ext uri="{FF2B5EF4-FFF2-40B4-BE49-F238E27FC236}">
                <a16:creationId xmlns:a16="http://schemas.microsoft.com/office/drawing/2014/main" xmlns="" id="{542D4772-7DDD-42D9-A100-1FB12CA0B465}"/>
              </a:ext>
            </a:extLst>
          </p:cNvPr>
          <p:cNvSpPr/>
          <p:nvPr/>
        </p:nvSpPr>
        <p:spPr>
          <a:xfrm>
            <a:off x="9182338" y="2617817"/>
            <a:ext cx="323696" cy="239683"/>
          </a:xfrm>
          <a:prstGeom prst="ellipse">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761970"/>
            <a:r>
              <a:rPr lang="en-US" sz="1050" b="1" dirty="0">
                <a:solidFill>
                  <a:prstClr val="black"/>
                </a:solidFill>
                <a:latin typeface="Montserrat"/>
              </a:rPr>
              <a:t>1</a:t>
            </a:r>
            <a:endParaRPr lang="en-ZA" sz="1050" b="1" dirty="0">
              <a:solidFill>
                <a:prstClr val="black"/>
              </a:solidFill>
              <a:latin typeface="Montserrat"/>
            </a:endParaRPr>
          </a:p>
        </p:txBody>
      </p:sp>
      <p:sp>
        <p:nvSpPr>
          <p:cNvPr id="48" name="Oval 47">
            <a:extLst>
              <a:ext uri="{FF2B5EF4-FFF2-40B4-BE49-F238E27FC236}">
                <a16:creationId xmlns:a16="http://schemas.microsoft.com/office/drawing/2014/main" xmlns="" id="{9FC4952A-2AE0-4CFE-B17E-74BFD196D9D7}"/>
              </a:ext>
            </a:extLst>
          </p:cNvPr>
          <p:cNvSpPr/>
          <p:nvPr/>
        </p:nvSpPr>
        <p:spPr>
          <a:xfrm>
            <a:off x="568324" y="4404991"/>
            <a:ext cx="323696" cy="239683"/>
          </a:xfrm>
          <a:prstGeom prst="ellipse">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761970"/>
            <a:r>
              <a:rPr lang="en-US" sz="1050" b="1" dirty="0">
                <a:solidFill>
                  <a:prstClr val="black"/>
                </a:solidFill>
                <a:latin typeface="Montserrat"/>
              </a:rPr>
              <a:t>2</a:t>
            </a:r>
            <a:endParaRPr lang="en-ZA" sz="1050" b="1" dirty="0">
              <a:solidFill>
                <a:prstClr val="black"/>
              </a:solidFill>
              <a:latin typeface="Montserrat"/>
            </a:endParaRPr>
          </a:p>
        </p:txBody>
      </p:sp>
      <p:sp>
        <p:nvSpPr>
          <p:cNvPr id="50" name="Arrow: Bent 49">
            <a:extLst>
              <a:ext uri="{FF2B5EF4-FFF2-40B4-BE49-F238E27FC236}">
                <a16:creationId xmlns:a16="http://schemas.microsoft.com/office/drawing/2014/main" xmlns="" id="{D8733142-70DE-462B-A8FD-F488D3AF4BA1}"/>
              </a:ext>
            </a:extLst>
          </p:cNvPr>
          <p:cNvSpPr/>
          <p:nvPr/>
        </p:nvSpPr>
        <p:spPr>
          <a:xfrm rot="16200000" flipV="1">
            <a:off x="6328023" y="1885931"/>
            <a:ext cx="761788" cy="1126048"/>
          </a:xfrm>
          <a:prstGeom prst="bentArrow">
            <a:avLst>
              <a:gd name="adj1" fmla="val 15625"/>
              <a:gd name="adj2" fmla="val 25000"/>
              <a:gd name="adj3" fmla="val 25000"/>
              <a:gd name="adj4" fmla="val 43750"/>
            </a:avLst>
          </a:prstGeom>
          <a:solidFill>
            <a:schemeClr val="accent3"/>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ZA" sz="1358" dirty="0">
              <a:solidFill>
                <a:prstClr val="white"/>
              </a:solidFill>
              <a:latin typeface="Montserrat"/>
            </a:endParaRPr>
          </a:p>
        </p:txBody>
      </p:sp>
      <p:sp>
        <p:nvSpPr>
          <p:cNvPr id="53" name="Rectangle 52">
            <a:extLst>
              <a:ext uri="{FF2B5EF4-FFF2-40B4-BE49-F238E27FC236}">
                <a16:creationId xmlns:a16="http://schemas.microsoft.com/office/drawing/2014/main" xmlns="" id="{86AA1FEC-AA47-4FCD-B551-FF2CA737B75C}"/>
              </a:ext>
            </a:extLst>
          </p:cNvPr>
          <p:cNvSpPr>
            <a:spLocks noChangeArrowheads="1"/>
          </p:cNvSpPr>
          <p:nvPr/>
        </p:nvSpPr>
        <p:spPr bwMode="auto">
          <a:xfrm>
            <a:off x="3086898" y="2670367"/>
            <a:ext cx="3269271" cy="616949"/>
          </a:xfrm>
          <a:prstGeom prst="rect">
            <a:avLst/>
          </a:prstGeom>
          <a:solidFill>
            <a:schemeClr val="accent3"/>
          </a:solidFill>
          <a:ln w="9525">
            <a:noFill/>
            <a:miter lim="800000"/>
            <a:headEnd/>
            <a:tailEnd/>
          </a:ln>
          <a:effectLst>
            <a:outerShdw blurRad="50800" dist="38100" dir="2700000" algn="tl" rotWithShape="0">
              <a:prstClr val="black">
                <a:alpha val="40000"/>
              </a:prstClr>
            </a:outerShdw>
          </a:effectLst>
        </p:spPr>
        <p:txBody>
          <a:bodyPr anchor="ctr"/>
          <a:lstStyle/>
          <a:p>
            <a:pPr algn="ctr" defTabSz="285659">
              <a:defRPr/>
            </a:pPr>
            <a:r>
              <a:rPr lang="en-US" sz="1333" b="1" kern="0" dirty="0">
                <a:solidFill>
                  <a:prstClr val="black"/>
                </a:solidFill>
                <a:latin typeface="Montserrat"/>
                <a:ea typeface="ＭＳ Ｐゴシック" charset="0"/>
                <a:cs typeface="ＭＳ Ｐゴシック" charset="0"/>
              </a:rPr>
              <a:t>SITA Cloud Brokerage Services</a:t>
            </a:r>
            <a:endParaRPr lang="en-US" sz="1333" b="1" kern="0" dirty="0">
              <a:solidFill>
                <a:prstClr val="black"/>
              </a:solidFill>
              <a:latin typeface="Montserrat"/>
              <a:ea typeface="MS Gothic" pitchFamily="49" charset="-128"/>
              <a:cs typeface="ＭＳ Ｐゴシック" charset="0"/>
            </a:endParaRPr>
          </a:p>
        </p:txBody>
      </p:sp>
      <p:sp>
        <p:nvSpPr>
          <p:cNvPr id="61" name="Arrow: Right 60">
            <a:extLst>
              <a:ext uri="{FF2B5EF4-FFF2-40B4-BE49-F238E27FC236}">
                <a16:creationId xmlns:a16="http://schemas.microsoft.com/office/drawing/2014/main" xmlns="" id="{F3DF0D5A-F68E-44CC-9C11-17F412909F7C}"/>
              </a:ext>
            </a:extLst>
          </p:cNvPr>
          <p:cNvSpPr/>
          <p:nvPr/>
        </p:nvSpPr>
        <p:spPr>
          <a:xfrm rot="5400000">
            <a:off x="4818709" y="3373747"/>
            <a:ext cx="571341" cy="353798"/>
          </a:xfrm>
          <a:prstGeom prst="rightArrow">
            <a:avLst>
              <a:gd name="adj1" fmla="val 36543"/>
              <a:gd name="adj2" fmla="val 50000"/>
            </a:avLst>
          </a:pr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ZA" sz="1358" dirty="0">
              <a:solidFill>
                <a:prstClr val="white"/>
              </a:solidFill>
              <a:latin typeface="Montserrat"/>
            </a:endParaRPr>
          </a:p>
        </p:txBody>
      </p:sp>
    </p:spTree>
    <p:extLst>
      <p:ext uri="{BB962C8B-B14F-4D97-AF65-F5344CB8AC3E}">
        <p14:creationId xmlns:p14="http://schemas.microsoft.com/office/powerpoint/2010/main" xmlns="" val="938623039"/>
      </p:ext>
    </p:extLst>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83855" y="2497460"/>
            <a:ext cx="5897253" cy="2592288"/>
          </a:xfrm>
        </p:spPr>
        <p:txBody>
          <a:bodyPr/>
          <a:lstStyle/>
          <a:p>
            <a:r>
              <a:rPr lang="en-ZA" dirty="0"/>
              <a:t>Thank You</a:t>
            </a:r>
            <a:br>
              <a:rPr lang="en-ZA" dirty="0"/>
            </a:br>
            <a:r>
              <a:rPr lang="en-ZA" dirty="0"/>
              <a:t/>
            </a:r>
            <a:br>
              <a:rPr lang="en-ZA" dirty="0"/>
            </a:br>
            <a:endParaRPr lang="en-GB" sz="2400" i="1" dirty="0">
              <a:solidFill>
                <a:srgbClr val="12BE4B"/>
              </a:solidFill>
            </a:endParaRPr>
          </a:p>
        </p:txBody>
      </p:sp>
    </p:spTree>
    <p:extLst>
      <p:ext uri="{BB962C8B-B14F-4D97-AF65-F5344CB8AC3E}">
        <p14:creationId xmlns:p14="http://schemas.microsoft.com/office/powerpoint/2010/main" xmlns="" val="1885841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03536" y="132616"/>
            <a:ext cx="8280920" cy="420628"/>
          </a:xfrm>
          <a:prstGeom prst="rect">
            <a:avLst/>
          </a:prstGeom>
        </p:spPr>
        <p:txBody>
          <a:bodyPr wrap="square">
            <a:spAutoFit/>
          </a:bodyPr>
          <a:lstStyle/>
          <a:p>
            <a:r>
              <a:rPr lang="en-US" sz="3200" b="1" baseline="30000" dirty="0">
                <a:solidFill>
                  <a:schemeClr val="tx2"/>
                </a:solidFill>
                <a:latin typeface="+mj-lt"/>
              </a:rPr>
              <a:t>ICT Mandated Responsibility as per the legislation can be summary</a:t>
            </a:r>
          </a:p>
        </p:txBody>
      </p:sp>
      <p:graphicFrame>
        <p:nvGraphicFramePr>
          <p:cNvPr id="7" name="Content Placeholder 4"/>
          <p:cNvGraphicFramePr>
            <a:graphicFrameLocks/>
          </p:cNvGraphicFramePr>
          <p:nvPr>
            <p:extLst>
              <p:ext uri="{D42A27DB-BD31-4B8C-83A1-F6EECF244321}">
                <p14:modId xmlns:p14="http://schemas.microsoft.com/office/powerpoint/2010/main" xmlns="" val="813747342"/>
              </p:ext>
            </p:extLst>
          </p:nvPr>
        </p:nvGraphicFramePr>
        <p:xfrm>
          <a:off x="1403320" y="621222"/>
          <a:ext cx="6273849" cy="3826053"/>
        </p:xfrm>
        <a:graphic>
          <a:graphicData uri="http://schemas.openxmlformats.org/drawingml/2006/table">
            <a:tbl>
              <a:tblPr firstRow="1" bandRow="1">
                <a:tableStyleId>{21E4AEA4-8DFA-4A89-87EB-49C32662AFE0}</a:tableStyleId>
              </a:tblPr>
              <a:tblGrid>
                <a:gridCol w="2770461">
                  <a:extLst>
                    <a:ext uri="{9D8B030D-6E8A-4147-A177-3AD203B41FA5}">
                      <a16:colId xmlns:a16="http://schemas.microsoft.com/office/drawing/2014/main" xmlns="" val="20000"/>
                    </a:ext>
                  </a:extLst>
                </a:gridCol>
                <a:gridCol w="828747">
                  <a:extLst>
                    <a:ext uri="{9D8B030D-6E8A-4147-A177-3AD203B41FA5}">
                      <a16:colId xmlns:a16="http://schemas.microsoft.com/office/drawing/2014/main" xmlns="" val="20001"/>
                    </a:ext>
                  </a:extLst>
                </a:gridCol>
                <a:gridCol w="955757">
                  <a:extLst>
                    <a:ext uri="{9D8B030D-6E8A-4147-A177-3AD203B41FA5}">
                      <a16:colId xmlns:a16="http://schemas.microsoft.com/office/drawing/2014/main" xmlns="" val="20002"/>
                    </a:ext>
                  </a:extLst>
                </a:gridCol>
                <a:gridCol w="859442">
                  <a:extLst>
                    <a:ext uri="{9D8B030D-6E8A-4147-A177-3AD203B41FA5}">
                      <a16:colId xmlns:a16="http://schemas.microsoft.com/office/drawing/2014/main" xmlns="" val="20003"/>
                    </a:ext>
                  </a:extLst>
                </a:gridCol>
                <a:gridCol w="859442">
                  <a:extLst>
                    <a:ext uri="{9D8B030D-6E8A-4147-A177-3AD203B41FA5}">
                      <a16:colId xmlns:a16="http://schemas.microsoft.com/office/drawing/2014/main" xmlns="" val="20004"/>
                    </a:ext>
                  </a:extLst>
                </a:gridCol>
              </a:tblGrid>
              <a:tr h="248124">
                <a:tc>
                  <a:txBody>
                    <a:bodyPr/>
                    <a:lstStyle/>
                    <a:p>
                      <a:r>
                        <a:rPr lang="en-ZA" sz="1200" baseline="0" dirty="0">
                          <a:latin typeface="Calibri Light" panose="020F0302020204030204" pitchFamily="34" charset="0"/>
                          <a:cs typeface="Calibri Light" panose="020F0302020204030204" pitchFamily="34" charset="0"/>
                        </a:rPr>
                        <a:t>ICT Function/Focus Area</a:t>
                      </a:r>
                      <a:endParaRPr lang="en-ZA" sz="1200" dirty="0">
                        <a:latin typeface="Calibri Light" panose="020F0302020204030204" pitchFamily="34" charset="0"/>
                        <a:cs typeface="Calibri Light" panose="020F0302020204030204" pitchFamily="34" charset="0"/>
                      </a:endParaRPr>
                    </a:p>
                  </a:txBody>
                  <a:tcPr marL="76200" marR="76200" marT="38100" marB="38100">
                    <a:solidFill>
                      <a:schemeClr val="tx2"/>
                    </a:solidFill>
                  </a:tcPr>
                </a:tc>
                <a:tc>
                  <a:txBody>
                    <a:bodyPr/>
                    <a:lstStyle/>
                    <a:p>
                      <a:pPr algn="ctr"/>
                      <a:r>
                        <a:rPr lang="en-ZA" sz="1200" dirty="0">
                          <a:latin typeface="Calibri Light" panose="020F0302020204030204" pitchFamily="34" charset="0"/>
                          <a:cs typeface="Calibri Light" panose="020F0302020204030204" pitchFamily="34" charset="0"/>
                        </a:rPr>
                        <a:t>SITA</a:t>
                      </a:r>
                    </a:p>
                  </a:txBody>
                  <a:tcPr marL="76200" marR="76200" marT="38100" marB="38100">
                    <a:solidFill>
                      <a:schemeClr val="tx2"/>
                    </a:solidFill>
                  </a:tcPr>
                </a:tc>
                <a:tc>
                  <a:txBody>
                    <a:bodyPr/>
                    <a:lstStyle/>
                    <a:p>
                      <a:pPr algn="ctr"/>
                      <a:r>
                        <a:rPr lang="en-ZA" sz="1200" dirty="0">
                          <a:latin typeface="Calibri Light" panose="020F0302020204030204" pitchFamily="34" charset="0"/>
                          <a:cs typeface="Calibri Light" panose="020F0302020204030204" pitchFamily="34" charset="0"/>
                        </a:rPr>
                        <a:t>DPSA/GCIO</a:t>
                      </a:r>
                    </a:p>
                  </a:txBody>
                  <a:tcPr marL="76200" marR="76200" marT="38100" marB="38100">
                    <a:solidFill>
                      <a:schemeClr val="tx2"/>
                    </a:solidFill>
                  </a:tcPr>
                </a:tc>
                <a:tc>
                  <a:txBody>
                    <a:bodyPr/>
                    <a:lstStyle/>
                    <a:p>
                      <a:pPr algn="ctr"/>
                      <a:r>
                        <a:rPr lang="en-ZA" sz="1200" dirty="0">
                          <a:latin typeface="Calibri Light" panose="020F0302020204030204" pitchFamily="34" charset="0"/>
                          <a:cs typeface="Calibri Light" panose="020F0302020204030204" pitchFamily="34" charset="0"/>
                        </a:rPr>
                        <a:t>DTPS</a:t>
                      </a:r>
                    </a:p>
                  </a:txBody>
                  <a:tcPr marL="76200" marR="76200" marT="38100" marB="38100">
                    <a:solidFill>
                      <a:schemeClr val="tx2"/>
                    </a:solidFill>
                  </a:tcPr>
                </a:tc>
                <a:tc>
                  <a:txBody>
                    <a:bodyPr/>
                    <a:lstStyle/>
                    <a:p>
                      <a:pPr algn="ctr"/>
                      <a:r>
                        <a:rPr lang="en-ZA" sz="1200" dirty="0">
                          <a:latin typeface="Calibri Light" panose="020F0302020204030204" pitchFamily="34" charset="0"/>
                          <a:cs typeface="Calibri Light" panose="020F0302020204030204" pitchFamily="34" charset="0"/>
                        </a:rPr>
                        <a:t>GITO/C</a:t>
                      </a:r>
                    </a:p>
                  </a:txBody>
                  <a:tcPr marL="76200" marR="76200" marT="38100" marB="38100">
                    <a:solidFill>
                      <a:schemeClr val="tx2"/>
                    </a:solidFill>
                  </a:tcPr>
                </a:tc>
                <a:extLst>
                  <a:ext uri="{0D108BD9-81ED-4DB2-BD59-A6C34878D82A}">
                    <a16:rowId xmlns:a16="http://schemas.microsoft.com/office/drawing/2014/main" xmlns="" val="10000"/>
                  </a:ext>
                </a:extLst>
              </a:tr>
              <a:tr h="248124">
                <a:tc>
                  <a:txBody>
                    <a:bodyPr/>
                    <a:lstStyle/>
                    <a:p>
                      <a:r>
                        <a:rPr lang="en-ZA" sz="1100" b="1" dirty="0">
                          <a:latin typeface="Calibri Light" panose="020F0302020204030204" pitchFamily="34" charset="0"/>
                          <a:cs typeface="Calibri Light" panose="020F0302020204030204" pitchFamily="34" charset="0"/>
                        </a:rPr>
                        <a:t>Policy, Norms, Regulations</a:t>
                      </a:r>
                    </a:p>
                  </a:txBody>
                  <a:tcPr marL="76200" marR="76200" marT="38100" marB="38100">
                    <a:solidFill>
                      <a:schemeClr val="accent1">
                        <a:lumMod val="40000"/>
                        <a:lumOff val="60000"/>
                      </a:schemeClr>
                    </a:solidFill>
                  </a:tcPr>
                </a:tc>
                <a:tc>
                  <a:txBody>
                    <a:bodyPr/>
                    <a:lstStyle/>
                    <a:p>
                      <a:pPr algn="ctr"/>
                      <a:r>
                        <a:rPr lang="en-ZA" sz="1100" b="1" dirty="0">
                          <a:latin typeface="Calibri Light" panose="020F0302020204030204" pitchFamily="34" charset="0"/>
                          <a:cs typeface="Calibri Light" panose="020F0302020204030204" pitchFamily="34" charset="0"/>
                        </a:rPr>
                        <a:t>C</a:t>
                      </a:r>
                    </a:p>
                  </a:txBody>
                  <a:tcPr marL="76200" marR="76200" marT="38100" marB="38100">
                    <a:solidFill>
                      <a:schemeClr val="accent1">
                        <a:lumMod val="20000"/>
                        <a:lumOff val="80000"/>
                      </a:schemeClr>
                    </a:solidFill>
                  </a:tcPr>
                </a:tc>
                <a:tc>
                  <a:txBody>
                    <a:bodyPr/>
                    <a:lstStyle/>
                    <a:p>
                      <a:pPr algn="ctr"/>
                      <a:r>
                        <a:rPr lang="en-ZA" sz="1100" b="1" dirty="0">
                          <a:latin typeface="Calibri Light" panose="020F0302020204030204" pitchFamily="34" charset="0"/>
                          <a:cs typeface="Calibri Light" panose="020F0302020204030204" pitchFamily="34" charset="0"/>
                        </a:rPr>
                        <a:t>R</a:t>
                      </a:r>
                    </a:p>
                  </a:txBody>
                  <a:tcPr marL="76200" marR="76200" marT="38100" marB="38100">
                    <a:solidFill>
                      <a:srgbClr val="FFC000"/>
                    </a:solidFill>
                  </a:tcPr>
                </a:tc>
                <a:tc>
                  <a:txBody>
                    <a:bodyPr/>
                    <a:lstStyle/>
                    <a:p>
                      <a:pPr algn="ctr"/>
                      <a:r>
                        <a:rPr lang="en-ZA" sz="1100" b="1" dirty="0">
                          <a:latin typeface="Calibri Light" panose="020F0302020204030204" pitchFamily="34" charset="0"/>
                          <a:cs typeface="Calibri Light" panose="020F0302020204030204" pitchFamily="34" charset="0"/>
                        </a:rPr>
                        <a:t>R</a:t>
                      </a:r>
                    </a:p>
                  </a:txBody>
                  <a:tcPr marL="76200" marR="76200" marT="38100" marB="38100">
                    <a:solidFill>
                      <a:srgbClr val="FFC000"/>
                    </a:solidFill>
                  </a:tcPr>
                </a:tc>
                <a:tc>
                  <a:txBody>
                    <a:bodyPr/>
                    <a:lstStyle/>
                    <a:p>
                      <a:pPr algn="ctr"/>
                      <a:r>
                        <a:rPr lang="en-ZA" sz="1100" b="1" dirty="0">
                          <a:latin typeface="Calibri Light" panose="020F0302020204030204" pitchFamily="34" charset="0"/>
                          <a:cs typeface="Calibri Light" panose="020F0302020204030204" pitchFamily="34" charset="0"/>
                        </a:rPr>
                        <a:t>C</a:t>
                      </a:r>
                    </a:p>
                  </a:txBody>
                  <a:tcPr marL="76200" marR="76200" marT="38100" marB="38100">
                    <a:solidFill>
                      <a:schemeClr val="accent1">
                        <a:lumMod val="20000"/>
                        <a:lumOff val="80000"/>
                      </a:schemeClr>
                    </a:solidFill>
                  </a:tcPr>
                </a:tc>
                <a:extLst>
                  <a:ext uri="{0D108BD9-81ED-4DB2-BD59-A6C34878D82A}">
                    <a16:rowId xmlns:a16="http://schemas.microsoft.com/office/drawing/2014/main" xmlns="" val="10001"/>
                  </a:ext>
                </a:extLst>
              </a:tr>
              <a:tr h="248124">
                <a:tc>
                  <a:txBody>
                    <a:bodyPr/>
                    <a:lstStyle/>
                    <a:p>
                      <a:r>
                        <a:rPr lang="en-ZA" sz="1100" b="1" dirty="0">
                          <a:latin typeface="Calibri Light" panose="020F0302020204030204" pitchFamily="34" charset="0"/>
                          <a:cs typeface="Calibri Light" panose="020F0302020204030204" pitchFamily="34" charset="0"/>
                        </a:rPr>
                        <a:t>Strategy (Government Wide)</a:t>
                      </a:r>
                    </a:p>
                  </a:txBody>
                  <a:tcPr marL="76200" marR="76200" marT="38100" marB="38100">
                    <a:solidFill>
                      <a:schemeClr val="accent1">
                        <a:lumMod val="40000"/>
                        <a:lumOff val="60000"/>
                      </a:schemeClr>
                    </a:solidFill>
                  </a:tcPr>
                </a:tc>
                <a:tc>
                  <a:txBody>
                    <a:bodyPr/>
                    <a:lstStyle/>
                    <a:p>
                      <a:pPr algn="ctr"/>
                      <a:r>
                        <a:rPr lang="en-ZA" sz="1100" b="1" dirty="0">
                          <a:latin typeface="Calibri Light" panose="020F0302020204030204" pitchFamily="34" charset="0"/>
                          <a:cs typeface="Calibri Light" panose="020F0302020204030204" pitchFamily="34" charset="0"/>
                        </a:rPr>
                        <a:t>R</a:t>
                      </a:r>
                    </a:p>
                  </a:txBody>
                  <a:tcPr marL="76200" marR="76200" marT="38100" marB="38100">
                    <a:solidFill>
                      <a:srgbClr val="FFC000"/>
                    </a:solidFill>
                  </a:tcPr>
                </a:tc>
                <a:tc>
                  <a:txBody>
                    <a:bodyPr/>
                    <a:lstStyle/>
                    <a:p>
                      <a:pPr algn="ctr"/>
                      <a:r>
                        <a:rPr lang="en-ZA" sz="1100" b="1" dirty="0">
                          <a:latin typeface="Calibri Light" panose="020F0302020204030204" pitchFamily="34" charset="0"/>
                          <a:cs typeface="Calibri Light" panose="020F0302020204030204" pitchFamily="34" charset="0"/>
                        </a:rPr>
                        <a:t>C</a:t>
                      </a:r>
                    </a:p>
                  </a:txBody>
                  <a:tcPr marL="76200" marR="76200" marT="38100" marB="38100">
                    <a:solidFill>
                      <a:schemeClr val="accent1">
                        <a:lumMod val="20000"/>
                        <a:lumOff val="80000"/>
                      </a:schemeClr>
                    </a:solidFill>
                  </a:tcPr>
                </a:tc>
                <a:tc>
                  <a:txBody>
                    <a:bodyPr/>
                    <a:lstStyle/>
                    <a:p>
                      <a:pPr algn="ctr"/>
                      <a:r>
                        <a:rPr lang="en-ZA" sz="1100" b="1" dirty="0">
                          <a:latin typeface="Calibri Light" panose="020F0302020204030204" pitchFamily="34" charset="0"/>
                          <a:cs typeface="Calibri Light" panose="020F0302020204030204" pitchFamily="34" charset="0"/>
                        </a:rPr>
                        <a:t>R</a:t>
                      </a:r>
                    </a:p>
                  </a:txBody>
                  <a:tcPr marL="76200" marR="76200" marT="38100" marB="38100">
                    <a:solidFill>
                      <a:srgbClr val="FFC000"/>
                    </a:solidFill>
                  </a:tcPr>
                </a:tc>
                <a:tc>
                  <a:txBody>
                    <a:bodyPr/>
                    <a:lstStyle/>
                    <a:p>
                      <a:pPr algn="ctr"/>
                      <a:r>
                        <a:rPr lang="en-ZA" sz="1100" b="1" dirty="0">
                          <a:latin typeface="Calibri Light" panose="020F0302020204030204" pitchFamily="34" charset="0"/>
                          <a:cs typeface="Calibri Light" panose="020F0302020204030204" pitchFamily="34" charset="0"/>
                        </a:rPr>
                        <a:t>R</a:t>
                      </a:r>
                    </a:p>
                  </a:txBody>
                  <a:tcPr marL="76200" marR="76200" marT="38100" marB="38100">
                    <a:solidFill>
                      <a:srgbClr val="FFC000"/>
                    </a:solidFill>
                  </a:tcPr>
                </a:tc>
                <a:extLst>
                  <a:ext uri="{0D108BD9-81ED-4DB2-BD59-A6C34878D82A}">
                    <a16:rowId xmlns:a16="http://schemas.microsoft.com/office/drawing/2014/main" xmlns="" val="10002"/>
                  </a:ext>
                </a:extLst>
              </a:tr>
              <a:tr h="248124">
                <a:tc>
                  <a:txBody>
                    <a:bodyPr/>
                    <a:lstStyle/>
                    <a:p>
                      <a:r>
                        <a:rPr lang="en-ZA" sz="1100" b="1" dirty="0">
                          <a:latin typeface="Calibri Light" panose="020F0302020204030204" pitchFamily="34" charset="0"/>
                          <a:cs typeface="Calibri Light" panose="020F0302020204030204" pitchFamily="34" charset="0"/>
                        </a:rPr>
                        <a:t>Architecture, Stds</a:t>
                      </a:r>
                      <a:r>
                        <a:rPr lang="en-ZA" sz="1100" b="1" baseline="0" dirty="0">
                          <a:latin typeface="Calibri Light" panose="020F0302020204030204" pitchFamily="34" charset="0"/>
                          <a:cs typeface="Calibri Light" panose="020F0302020204030204" pitchFamily="34" charset="0"/>
                        </a:rPr>
                        <a:t> (Interop, Security)</a:t>
                      </a:r>
                      <a:endParaRPr lang="en-ZA" sz="1100" b="1" dirty="0">
                        <a:latin typeface="Calibri Light" panose="020F0302020204030204" pitchFamily="34" charset="0"/>
                        <a:cs typeface="Calibri Light" panose="020F0302020204030204" pitchFamily="34" charset="0"/>
                      </a:endParaRPr>
                    </a:p>
                  </a:txBody>
                  <a:tcPr marL="76200" marR="76200" marT="38100" marB="38100">
                    <a:solidFill>
                      <a:schemeClr val="accent1">
                        <a:lumMod val="40000"/>
                        <a:lumOff val="60000"/>
                      </a:schemeClr>
                    </a:solidFill>
                  </a:tcPr>
                </a:tc>
                <a:tc>
                  <a:txBody>
                    <a:bodyPr/>
                    <a:lstStyle/>
                    <a:p>
                      <a:pPr algn="ctr"/>
                      <a:r>
                        <a:rPr lang="en-ZA" sz="1100" b="1" dirty="0">
                          <a:latin typeface="Calibri Light" panose="020F0302020204030204" pitchFamily="34" charset="0"/>
                          <a:cs typeface="Calibri Light" panose="020F0302020204030204" pitchFamily="34" charset="0"/>
                        </a:rPr>
                        <a:t>R</a:t>
                      </a:r>
                    </a:p>
                  </a:txBody>
                  <a:tcPr marL="76200" marR="76200" marT="38100" marB="38100">
                    <a:solidFill>
                      <a:srgbClr val="FFC000"/>
                    </a:solidFill>
                  </a:tcPr>
                </a:tc>
                <a:tc>
                  <a:txBody>
                    <a:bodyPr/>
                    <a:lstStyle/>
                    <a:p>
                      <a:pPr algn="ctr"/>
                      <a:r>
                        <a:rPr lang="en-ZA" sz="1100" b="1" dirty="0">
                          <a:latin typeface="Calibri Light" panose="020F0302020204030204" pitchFamily="34" charset="0"/>
                          <a:cs typeface="Calibri Light" panose="020F0302020204030204" pitchFamily="34" charset="0"/>
                        </a:rPr>
                        <a:t>R</a:t>
                      </a:r>
                    </a:p>
                  </a:txBody>
                  <a:tcPr marL="76200" marR="76200" marT="38100" marB="38100">
                    <a:solidFill>
                      <a:srgbClr val="FFC000"/>
                    </a:solidFill>
                  </a:tcPr>
                </a:tc>
                <a:tc>
                  <a:txBody>
                    <a:bodyPr/>
                    <a:lstStyle/>
                    <a:p>
                      <a:pPr algn="ctr"/>
                      <a:endParaRPr lang="en-ZA" sz="1100" b="1" dirty="0">
                        <a:latin typeface="Calibri Light" panose="020F0302020204030204" pitchFamily="34" charset="0"/>
                        <a:cs typeface="Calibri Light" panose="020F0302020204030204" pitchFamily="34" charset="0"/>
                      </a:endParaRPr>
                    </a:p>
                  </a:txBody>
                  <a:tcPr marL="76200" marR="76200" marT="38100" marB="38100">
                    <a:solidFill>
                      <a:schemeClr val="accent1">
                        <a:lumMod val="20000"/>
                        <a:lumOff val="80000"/>
                      </a:schemeClr>
                    </a:solidFill>
                  </a:tcPr>
                </a:tc>
                <a:tc>
                  <a:txBody>
                    <a:bodyPr/>
                    <a:lstStyle/>
                    <a:p>
                      <a:pPr algn="ctr"/>
                      <a:r>
                        <a:rPr lang="en-ZA" sz="1100" b="1" dirty="0">
                          <a:latin typeface="Calibri Light" panose="020F0302020204030204" pitchFamily="34" charset="0"/>
                          <a:cs typeface="Calibri Light" panose="020F0302020204030204" pitchFamily="34" charset="0"/>
                        </a:rPr>
                        <a:t>C</a:t>
                      </a:r>
                    </a:p>
                  </a:txBody>
                  <a:tcPr marL="76200" marR="76200" marT="38100" marB="38100">
                    <a:solidFill>
                      <a:schemeClr val="accent1">
                        <a:lumMod val="20000"/>
                        <a:lumOff val="80000"/>
                      </a:schemeClr>
                    </a:solidFill>
                  </a:tcPr>
                </a:tc>
                <a:extLst>
                  <a:ext uri="{0D108BD9-81ED-4DB2-BD59-A6C34878D82A}">
                    <a16:rowId xmlns:a16="http://schemas.microsoft.com/office/drawing/2014/main" xmlns="" val="10003"/>
                  </a:ext>
                </a:extLst>
              </a:tr>
              <a:tr h="248124">
                <a:tc>
                  <a:txBody>
                    <a:bodyPr/>
                    <a:lstStyle/>
                    <a:p>
                      <a:r>
                        <a:rPr lang="en-ZA" sz="1100" b="1" dirty="0">
                          <a:latin typeface="Calibri Light" panose="020F0302020204030204" pitchFamily="34" charset="0"/>
                          <a:cs typeface="Calibri Light" panose="020F0302020204030204" pitchFamily="34" charset="0"/>
                        </a:rPr>
                        <a:t>Security services</a:t>
                      </a:r>
                    </a:p>
                  </a:txBody>
                  <a:tcPr marL="76200" marR="76200" marT="38100" marB="38100">
                    <a:solidFill>
                      <a:schemeClr val="accent1">
                        <a:lumMod val="40000"/>
                        <a:lumOff val="60000"/>
                      </a:schemeClr>
                    </a:solidFill>
                  </a:tcPr>
                </a:tc>
                <a:tc>
                  <a:txBody>
                    <a:bodyPr/>
                    <a:lstStyle/>
                    <a:p>
                      <a:pPr algn="ctr"/>
                      <a:r>
                        <a:rPr lang="en-ZA" sz="1100" b="1" dirty="0">
                          <a:latin typeface="Calibri Light" panose="020F0302020204030204" pitchFamily="34" charset="0"/>
                          <a:cs typeface="Calibri Light" panose="020F0302020204030204" pitchFamily="34" charset="0"/>
                        </a:rPr>
                        <a:t>R</a:t>
                      </a:r>
                    </a:p>
                  </a:txBody>
                  <a:tcPr marL="76200" marR="76200" marT="38100" marB="38100">
                    <a:solidFill>
                      <a:srgbClr val="FFC000"/>
                    </a:solidFill>
                  </a:tcPr>
                </a:tc>
                <a:tc>
                  <a:txBody>
                    <a:bodyPr/>
                    <a:lstStyle/>
                    <a:p>
                      <a:pPr algn="ctr"/>
                      <a:endParaRPr lang="en-ZA" sz="1100" b="1" dirty="0">
                        <a:latin typeface="Calibri Light" panose="020F0302020204030204" pitchFamily="34" charset="0"/>
                        <a:cs typeface="Calibri Light" panose="020F0302020204030204" pitchFamily="34" charset="0"/>
                      </a:endParaRPr>
                    </a:p>
                  </a:txBody>
                  <a:tcPr marL="76200" marR="76200" marT="38100" marB="38100">
                    <a:solidFill>
                      <a:schemeClr val="accent1">
                        <a:lumMod val="20000"/>
                        <a:lumOff val="80000"/>
                      </a:schemeClr>
                    </a:solidFill>
                  </a:tcPr>
                </a:tc>
                <a:tc>
                  <a:txBody>
                    <a:bodyPr/>
                    <a:lstStyle/>
                    <a:p>
                      <a:pPr algn="ctr"/>
                      <a:r>
                        <a:rPr lang="en-ZA" sz="1100" b="1" dirty="0">
                          <a:latin typeface="Calibri Light" panose="020F0302020204030204" pitchFamily="34" charset="0"/>
                          <a:cs typeface="Calibri Light" panose="020F0302020204030204" pitchFamily="34" charset="0"/>
                        </a:rPr>
                        <a:t>R</a:t>
                      </a:r>
                    </a:p>
                  </a:txBody>
                  <a:tcPr marL="76200" marR="76200" marT="38100" marB="38100">
                    <a:solidFill>
                      <a:srgbClr val="FFC000"/>
                    </a:solidFill>
                  </a:tcPr>
                </a:tc>
                <a:tc>
                  <a:txBody>
                    <a:bodyPr/>
                    <a:lstStyle/>
                    <a:p>
                      <a:pPr algn="ctr"/>
                      <a:r>
                        <a:rPr lang="en-ZA" sz="1100" b="1" dirty="0">
                          <a:latin typeface="Calibri Light" panose="020F0302020204030204" pitchFamily="34" charset="0"/>
                          <a:cs typeface="Calibri Light" panose="020F0302020204030204" pitchFamily="34" charset="0"/>
                        </a:rPr>
                        <a:t>R</a:t>
                      </a:r>
                    </a:p>
                  </a:txBody>
                  <a:tcPr marL="76200" marR="76200" marT="38100" marB="38100">
                    <a:solidFill>
                      <a:srgbClr val="FFC000"/>
                    </a:solidFill>
                  </a:tcPr>
                </a:tc>
                <a:extLst>
                  <a:ext uri="{0D108BD9-81ED-4DB2-BD59-A6C34878D82A}">
                    <a16:rowId xmlns:a16="http://schemas.microsoft.com/office/drawing/2014/main" xmlns="" val="10004"/>
                  </a:ext>
                </a:extLst>
              </a:tr>
              <a:tr h="248124">
                <a:tc>
                  <a:txBody>
                    <a:bodyPr/>
                    <a:lstStyle/>
                    <a:p>
                      <a:r>
                        <a:rPr lang="en-ZA" sz="1100" b="1" dirty="0">
                          <a:latin typeface="Calibri Light" panose="020F0302020204030204" pitchFamily="34" charset="0"/>
                          <a:cs typeface="Calibri Light" panose="020F0302020204030204" pitchFamily="34" charset="0"/>
                        </a:rPr>
                        <a:t>Research, Advisory</a:t>
                      </a:r>
                    </a:p>
                  </a:txBody>
                  <a:tcPr marL="76200" marR="76200" marT="38100" marB="38100">
                    <a:solidFill>
                      <a:schemeClr val="accent1">
                        <a:lumMod val="40000"/>
                        <a:lumOff val="60000"/>
                      </a:schemeClr>
                    </a:solidFill>
                  </a:tcPr>
                </a:tc>
                <a:tc>
                  <a:txBody>
                    <a:bodyPr/>
                    <a:lstStyle/>
                    <a:p>
                      <a:pPr algn="ctr"/>
                      <a:r>
                        <a:rPr lang="en-ZA" sz="1100" b="1" dirty="0">
                          <a:latin typeface="Calibri Light" panose="020F0302020204030204" pitchFamily="34" charset="0"/>
                          <a:cs typeface="Calibri Light" panose="020F0302020204030204" pitchFamily="34" charset="0"/>
                        </a:rPr>
                        <a:t>R</a:t>
                      </a:r>
                    </a:p>
                  </a:txBody>
                  <a:tcPr marL="76200" marR="76200" marT="38100" marB="38100">
                    <a:solidFill>
                      <a:srgbClr val="FFC000"/>
                    </a:solidFill>
                  </a:tcPr>
                </a:tc>
                <a:tc>
                  <a:txBody>
                    <a:bodyPr/>
                    <a:lstStyle/>
                    <a:p>
                      <a:pPr algn="ctr"/>
                      <a:endParaRPr lang="en-ZA" sz="1100" b="1" dirty="0">
                        <a:latin typeface="Calibri Light" panose="020F0302020204030204" pitchFamily="34" charset="0"/>
                        <a:cs typeface="Calibri Light" panose="020F0302020204030204" pitchFamily="34" charset="0"/>
                      </a:endParaRPr>
                    </a:p>
                  </a:txBody>
                  <a:tcPr marL="76200" marR="76200" marT="38100" marB="38100">
                    <a:solidFill>
                      <a:schemeClr val="accent1">
                        <a:lumMod val="20000"/>
                        <a:lumOff val="80000"/>
                      </a:schemeClr>
                    </a:solidFill>
                  </a:tcPr>
                </a:tc>
                <a:tc>
                  <a:txBody>
                    <a:bodyPr/>
                    <a:lstStyle/>
                    <a:p>
                      <a:pPr algn="ctr"/>
                      <a:r>
                        <a:rPr lang="en-ZA" sz="1100" b="1" dirty="0">
                          <a:latin typeface="Calibri Light" panose="020F0302020204030204" pitchFamily="34" charset="0"/>
                          <a:cs typeface="Calibri Light" panose="020F0302020204030204" pitchFamily="34" charset="0"/>
                        </a:rPr>
                        <a:t>R</a:t>
                      </a:r>
                    </a:p>
                  </a:txBody>
                  <a:tcPr marL="76200" marR="76200" marT="38100" marB="38100">
                    <a:solidFill>
                      <a:srgbClr val="FFC000"/>
                    </a:solidFill>
                  </a:tcPr>
                </a:tc>
                <a:tc>
                  <a:txBody>
                    <a:bodyPr/>
                    <a:lstStyle/>
                    <a:p>
                      <a:pPr algn="ctr"/>
                      <a:r>
                        <a:rPr lang="en-ZA" sz="1100" b="1" dirty="0">
                          <a:latin typeface="Calibri Light" panose="020F0302020204030204" pitchFamily="34" charset="0"/>
                          <a:cs typeface="Calibri Light" panose="020F0302020204030204" pitchFamily="34" charset="0"/>
                        </a:rPr>
                        <a:t>RC</a:t>
                      </a:r>
                    </a:p>
                  </a:txBody>
                  <a:tcPr marL="76200" marR="76200" marT="38100" marB="38100">
                    <a:solidFill>
                      <a:srgbClr val="FFC000"/>
                    </a:solidFill>
                  </a:tcPr>
                </a:tc>
                <a:extLst>
                  <a:ext uri="{0D108BD9-81ED-4DB2-BD59-A6C34878D82A}">
                    <a16:rowId xmlns:a16="http://schemas.microsoft.com/office/drawing/2014/main" xmlns="" val="10005"/>
                  </a:ext>
                </a:extLst>
              </a:tr>
              <a:tr h="228600">
                <a:tc>
                  <a:txBody>
                    <a:bodyPr/>
                    <a:lstStyle/>
                    <a:p>
                      <a:r>
                        <a:rPr lang="en-ZA" sz="1100" b="1" baseline="0" dirty="0">
                          <a:latin typeface="Calibri Light" panose="020F0302020204030204" pitchFamily="34" charset="0"/>
                          <a:cs typeface="Calibri Light" panose="020F0302020204030204" pitchFamily="34" charset="0"/>
                        </a:rPr>
                        <a:t>Project coordination and management</a:t>
                      </a:r>
                      <a:endParaRPr lang="en-ZA" sz="1100" b="1" dirty="0">
                        <a:latin typeface="Calibri Light" panose="020F0302020204030204" pitchFamily="34" charset="0"/>
                        <a:cs typeface="Calibri Light" panose="020F0302020204030204" pitchFamily="34" charset="0"/>
                      </a:endParaRPr>
                    </a:p>
                  </a:txBody>
                  <a:tcPr marL="76200" marR="76200" marT="38100" marB="38100">
                    <a:solidFill>
                      <a:schemeClr val="accent1">
                        <a:lumMod val="40000"/>
                        <a:lumOff val="60000"/>
                      </a:schemeClr>
                    </a:solidFill>
                  </a:tcPr>
                </a:tc>
                <a:tc>
                  <a:txBody>
                    <a:bodyPr/>
                    <a:lstStyle/>
                    <a:p>
                      <a:pPr algn="ctr"/>
                      <a:r>
                        <a:rPr lang="en-ZA" sz="1100" b="1" dirty="0">
                          <a:latin typeface="Calibri Light" panose="020F0302020204030204" pitchFamily="34" charset="0"/>
                          <a:cs typeface="Calibri Light" panose="020F0302020204030204" pitchFamily="34" charset="0"/>
                        </a:rPr>
                        <a:t>C</a:t>
                      </a:r>
                    </a:p>
                  </a:txBody>
                  <a:tcPr marL="76200" marR="76200" marT="38100" marB="38100">
                    <a:solidFill>
                      <a:schemeClr val="accent1">
                        <a:lumMod val="20000"/>
                        <a:lumOff val="80000"/>
                      </a:schemeClr>
                    </a:solidFill>
                  </a:tcPr>
                </a:tc>
                <a:tc>
                  <a:txBody>
                    <a:bodyPr/>
                    <a:lstStyle/>
                    <a:p>
                      <a:pPr algn="ctr"/>
                      <a:r>
                        <a:rPr lang="en-ZA" sz="1100" b="1" dirty="0">
                          <a:latin typeface="Calibri Light" panose="020F0302020204030204" pitchFamily="34" charset="0"/>
                          <a:cs typeface="Calibri Light" panose="020F0302020204030204" pitchFamily="34" charset="0"/>
                        </a:rPr>
                        <a:t>R</a:t>
                      </a:r>
                    </a:p>
                  </a:txBody>
                  <a:tcPr marL="76200" marR="76200" marT="38100" marB="38100">
                    <a:solidFill>
                      <a:srgbClr val="FFC000"/>
                    </a:solidFill>
                  </a:tcPr>
                </a:tc>
                <a:tc>
                  <a:txBody>
                    <a:bodyPr/>
                    <a:lstStyle/>
                    <a:p>
                      <a:pPr algn="ctr"/>
                      <a:endParaRPr lang="en-ZA" sz="1100" b="1" dirty="0">
                        <a:latin typeface="Calibri Light" panose="020F0302020204030204" pitchFamily="34" charset="0"/>
                        <a:cs typeface="Calibri Light" panose="020F0302020204030204" pitchFamily="34" charset="0"/>
                      </a:endParaRPr>
                    </a:p>
                  </a:txBody>
                  <a:tcPr marL="76200" marR="76200" marT="38100" marB="38100">
                    <a:solidFill>
                      <a:schemeClr val="accent1">
                        <a:lumMod val="20000"/>
                        <a:lumOff val="80000"/>
                      </a:schemeClr>
                    </a:solidFill>
                  </a:tcPr>
                </a:tc>
                <a:tc>
                  <a:txBody>
                    <a:bodyPr/>
                    <a:lstStyle/>
                    <a:p>
                      <a:pPr algn="ctr"/>
                      <a:r>
                        <a:rPr lang="en-ZA" sz="1100" b="1" dirty="0">
                          <a:latin typeface="Calibri Light" panose="020F0302020204030204" pitchFamily="34" charset="0"/>
                          <a:cs typeface="Calibri Light" panose="020F0302020204030204" pitchFamily="34" charset="0"/>
                        </a:rPr>
                        <a:t>R</a:t>
                      </a:r>
                    </a:p>
                  </a:txBody>
                  <a:tcPr marL="76200" marR="76200" marT="38100" marB="38100">
                    <a:solidFill>
                      <a:srgbClr val="FFC000"/>
                    </a:solidFill>
                  </a:tcPr>
                </a:tc>
                <a:extLst>
                  <a:ext uri="{0D108BD9-81ED-4DB2-BD59-A6C34878D82A}">
                    <a16:rowId xmlns:a16="http://schemas.microsoft.com/office/drawing/2014/main" xmlns="" val="10006"/>
                  </a:ext>
                </a:extLst>
              </a:tr>
              <a:tr h="248124">
                <a:tc>
                  <a:txBody>
                    <a:bodyPr/>
                    <a:lstStyle/>
                    <a:p>
                      <a:r>
                        <a:rPr lang="en-ZA" sz="1100" b="1" dirty="0">
                          <a:latin typeface="Calibri Light" panose="020F0302020204030204" pitchFamily="34" charset="0"/>
                          <a:cs typeface="Calibri Light" panose="020F0302020204030204" pitchFamily="34" charset="0"/>
                        </a:rPr>
                        <a:t>Procurement, Industry Development</a:t>
                      </a:r>
                    </a:p>
                  </a:txBody>
                  <a:tcPr marL="76200" marR="76200" marT="38100" marB="38100">
                    <a:solidFill>
                      <a:schemeClr val="accent1">
                        <a:lumMod val="40000"/>
                        <a:lumOff val="60000"/>
                      </a:schemeClr>
                    </a:solidFill>
                  </a:tcPr>
                </a:tc>
                <a:tc>
                  <a:txBody>
                    <a:bodyPr/>
                    <a:lstStyle/>
                    <a:p>
                      <a:pPr algn="ctr"/>
                      <a:r>
                        <a:rPr lang="en-ZA" sz="1100" b="1" dirty="0">
                          <a:latin typeface="Calibri Light" panose="020F0302020204030204" pitchFamily="34" charset="0"/>
                          <a:cs typeface="Calibri Light" panose="020F0302020204030204" pitchFamily="34" charset="0"/>
                        </a:rPr>
                        <a:t>R</a:t>
                      </a:r>
                    </a:p>
                  </a:txBody>
                  <a:tcPr marL="76200" marR="76200" marT="38100" marB="38100">
                    <a:solidFill>
                      <a:srgbClr val="FFC000"/>
                    </a:solidFill>
                  </a:tcPr>
                </a:tc>
                <a:tc>
                  <a:txBody>
                    <a:bodyPr/>
                    <a:lstStyle/>
                    <a:p>
                      <a:pPr algn="ctr"/>
                      <a:r>
                        <a:rPr lang="en-ZA" sz="1100" b="1" dirty="0">
                          <a:latin typeface="Calibri Light" panose="020F0302020204030204" pitchFamily="34" charset="0"/>
                          <a:cs typeface="Calibri Light" panose="020F0302020204030204" pitchFamily="34" charset="0"/>
                        </a:rPr>
                        <a:t>RC</a:t>
                      </a:r>
                    </a:p>
                  </a:txBody>
                  <a:tcPr marL="76200" marR="76200" marT="38100" marB="38100">
                    <a:solidFill>
                      <a:srgbClr val="FFC000"/>
                    </a:solidFill>
                  </a:tcPr>
                </a:tc>
                <a:tc>
                  <a:txBody>
                    <a:bodyPr/>
                    <a:lstStyle/>
                    <a:p>
                      <a:pPr algn="ctr"/>
                      <a:r>
                        <a:rPr lang="en-ZA" sz="1100" b="1" dirty="0">
                          <a:latin typeface="Calibri Light" panose="020F0302020204030204" pitchFamily="34" charset="0"/>
                          <a:cs typeface="Calibri Light" panose="020F0302020204030204" pitchFamily="34" charset="0"/>
                        </a:rPr>
                        <a:t>RC</a:t>
                      </a:r>
                    </a:p>
                  </a:txBody>
                  <a:tcPr marL="76200" marR="76200" marT="38100" marB="38100">
                    <a:solidFill>
                      <a:srgbClr val="FFC000"/>
                    </a:solidFill>
                  </a:tcPr>
                </a:tc>
                <a:tc>
                  <a:txBody>
                    <a:bodyPr/>
                    <a:lstStyle/>
                    <a:p>
                      <a:pPr algn="ctr"/>
                      <a:r>
                        <a:rPr lang="en-ZA" sz="1100" b="1" dirty="0">
                          <a:latin typeface="Calibri Light" panose="020F0302020204030204" pitchFamily="34" charset="0"/>
                          <a:cs typeface="Calibri Light" panose="020F0302020204030204" pitchFamily="34" charset="0"/>
                        </a:rPr>
                        <a:t>RC</a:t>
                      </a:r>
                    </a:p>
                  </a:txBody>
                  <a:tcPr marL="76200" marR="76200" marT="38100" marB="38100">
                    <a:solidFill>
                      <a:srgbClr val="FFC000"/>
                    </a:solidFill>
                  </a:tcPr>
                </a:tc>
                <a:extLst>
                  <a:ext uri="{0D108BD9-81ED-4DB2-BD59-A6C34878D82A}">
                    <a16:rowId xmlns:a16="http://schemas.microsoft.com/office/drawing/2014/main" xmlns="" val="10007"/>
                  </a:ext>
                </a:extLst>
              </a:tr>
              <a:tr h="345645">
                <a:tc>
                  <a:txBody>
                    <a:bodyPr/>
                    <a:lstStyle/>
                    <a:p>
                      <a:r>
                        <a:rPr lang="en-ZA" sz="1100" b="1" dirty="0">
                          <a:latin typeface="Calibri Light" panose="020F0302020204030204" pitchFamily="34" charset="0"/>
                          <a:cs typeface="Calibri Light" panose="020F0302020204030204" pitchFamily="34" charset="0"/>
                        </a:rPr>
                        <a:t>Service Management services</a:t>
                      </a:r>
                    </a:p>
                  </a:txBody>
                  <a:tcPr marL="76200" marR="76200" marT="38100" marB="38100">
                    <a:solidFill>
                      <a:schemeClr val="accent1">
                        <a:lumMod val="40000"/>
                        <a:lumOff val="60000"/>
                      </a:schemeClr>
                    </a:solidFill>
                  </a:tcPr>
                </a:tc>
                <a:tc>
                  <a:txBody>
                    <a:bodyPr/>
                    <a:lstStyle/>
                    <a:p>
                      <a:pPr algn="ctr"/>
                      <a:r>
                        <a:rPr lang="en-ZA" sz="1100" b="1" dirty="0">
                          <a:latin typeface="Calibri Light" panose="020F0302020204030204" pitchFamily="34" charset="0"/>
                          <a:cs typeface="Calibri Light" panose="020F0302020204030204" pitchFamily="34" charset="0"/>
                        </a:rPr>
                        <a:t>R</a:t>
                      </a:r>
                    </a:p>
                  </a:txBody>
                  <a:tcPr marL="76200" marR="76200" marT="38100" marB="38100">
                    <a:solidFill>
                      <a:schemeClr val="accent1">
                        <a:lumMod val="20000"/>
                        <a:lumOff val="80000"/>
                      </a:schemeClr>
                    </a:solidFill>
                  </a:tcPr>
                </a:tc>
                <a:tc>
                  <a:txBody>
                    <a:bodyPr/>
                    <a:lstStyle/>
                    <a:p>
                      <a:pPr algn="ctr"/>
                      <a:endParaRPr lang="en-ZA" sz="1100" b="1" dirty="0">
                        <a:latin typeface="Calibri Light" panose="020F0302020204030204" pitchFamily="34" charset="0"/>
                        <a:cs typeface="Calibri Light" panose="020F0302020204030204" pitchFamily="34" charset="0"/>
                      </a:endParaRPr>
                    </a:p>
                  </a:txBody>
                  <a:tcPr marL="76200" marR="76200" marT="38100" marB="38100">
                    <a:solidFill>
                      <a:schemeClr val="accent1">
                        <a:lumMod val="20000"/>
                        <a:lumOff val="80000"/>
                      </a:schemeClr>
                    </a:solidFill>
                  </a:tcPr>
                </a:tc>
                <a:tc>
                  <a:txBody>
                    <a:bodyPr/>
                    <a:lstStyle/>
                    <a:p>
                      <a:pPr algn="ctr"/>
                      <a:endParaRPr lang="en-ZA" sz="1100" b="1" dirty="0">
                        <a:latin typeface="Calibri Light" panose="020F0302020204030204" pitchFamily="34" charset="0"/>
                        <a:cs typeface="Calibri Light" panose="020F0302020204030204" pitchFamily="34" charset="0"/>
                      </a:endParaRPr>
                    </a:p>
                  </a:txBody>
                  <a:tcPr marL="76200" marR="76200" marT="38100" marB="38100">
                    <a:solidFill>
                      <a:schemeClr val="accent1">
                        <a:lumMod val="20000"/>
                        <a:lumOff val="80000"/>
                      </a:schemeClr>
                    </a:solidFill>
                  </a:tcPr>
                </a:tc>
                <a:tc>
                  <a:txBody>
                    <a:bodyPr/>
                    <a:lstStyle/>
                    <a:p>
                      <a:pPr algn="ctr"/>
                      <a:r>
                        <a:rPr lang="en-ZA" sz="1100" b="1" dirty="0">
                          <a:latin typeface="Calibri Light" panose="020F0302020204030204" pitchFamily="34" charset="0"/>
                          <a:cs typeface="Calibri Light" panose="020F0302020204030204" pitchFamily="34" charset="0"/>
                        </a:rPr>
                        <a:t>C</a:t>
                      </a:r>
                    </a:p>
                  </a:txBody>
                  <a:tcPr marL="76200" marR="76200" marT="38100" marB="38100">
                    <a:solidFill>
                      <a:schemeClr val="accent1">
                        <a:lumMod val="20000"/>
                        <a:lumOff val="80000"/>
                      </a:schemeClr>
                    </a:solidFill>
                  </a:tcPr>
                </a:tc>
                <a:extLst>
                  <a:ext uri="{0D108BD9-81ED-4DB2-BD59-A6C34878D82A}">
                    <a16:rowId xmlns:a16="http://schemas.microsoft.com/office/drawing/2014/main" xmlns="" val="10008"/>
                  </a:ext>
                </a:extLst>
              </a:tr>
              <a:tr h="248124">
                <a:tc>
                  <a:txBody>
                    <a:bodyPr/>
                    <a:lstStyle/>
                    <a:p>
                      <a:r>
                        <a:rPr lang="en-ZA" sz="1100" b="1" baseline="0" dirty="0">
                          <a:latin typeface="Calibri Light" panose="020F0302020204030204" pitchFamily="34" charset="0"/>
                          <a:cs typeface="Calibri Light" panose="020F0302020204030204" pitchFamily="34" charset="0"/>
                        </a:rPr>
                        <a:t>Network services</a:t>
                      </a:r>
                      <a:endParaRPr lang="en-ZA" sz="1100" b="1" dirty="0">
                        <a:latin typeface="Calibri Light" panose="020F0302020204030204" pitchFamily="34" charset="0"/>
                        <a:cs typeface="Calibri Light" panose="020F0302020204030204" pitchFamily="34" charset="0"/>
                      </a:endParaRPr>
                    </a:p>
                  </a:txBody>
                  <a:tcPr marL="76200" marR="76200" marT="38100" marB="38100">
                    <a:solidFill>
                      <a:schemeClr val="accent1">
                        <a:lumMod val="20000"/>
                        <a:lumOff val="80000"/>
                      </a:schemeClr>
                    </a:solidFill>
                  </a:tcPr>
                </a:tc>
                <a:tc>
                  <a:txBody>
                    <a:bodyPr/>
                    <a:lstStyle/>
                    <a:p>
                      <a:pPr algn="ctr"/>
                      <a:r>
                        <a:rPr lang="en-ZA" sz="1100" b="1" dirty="0">
                          <a:latin typeface="Calibri Light" panose="020F0302020204030204" pitchFamily="34" charset="0"/>
                          <a:cs typeface="Calibri Light" panose="020F0302020204030204" pitchFamily="34" charset="0"/>
                        </a:rPr>
                        <a:t>R</a:t>
                      </a:r>
                    </a:p>
                  </a:txBody>
                  <a:tcPr marL="76200" marR="76200" marT="38100" marB="38100">
                    <a:solidFill>
                      <a:schemeClr val="accent1">
                        <a:lumMod val="20000"/>
                        <a:lumOff val="80000"/>
                      </a:schemeClr>
                    </a:solidFill>
                  </a:tcPr>
                </a:tc>
                <a:tc>
                  <a:txBody>
                    <a:bodyPr/>
                    <a:lstStyle/>
                    <a:p>
                      <a:pPr algn="ctr"/>
                      <a:r>
                        <a:rPr lang="en-ZA" sz="1100" b="1" dirty="0">
                          <a:latin typeface="Calibri Light" panose="020F0302020204030204" pitchFamily="34" charset="0"/>
                          <a:cs typeface="Calibri Light" panose="020F0302020204030204" pitchFamily="34" charset="0"/>
                        </a:rPr>
                        <a:t>C</a:t>
                      </a:r>
                    </a:p>
                  </a:txBody>
                  <a:tcPr marL="76200" marR="76200" marT="38100" marB="38100">
                    <a:solidFill>
                      <a:schemeClr val="accent1">
                        <a:lumMod val="20000"/>
                        <a:lumOff val="80000"/>
                      </a:schemeClr>
                    </a:solidFill>
                  </a:tcPr>
                </a:tc>
                <a:tc>
                  <a:txBody>
                    <a:bodyPr/>
                    <a:lstStyle/>
                    <a:p>
                      <a:pPr algn="ctr"/>
                      <a:r>
                        <a:rPr lang="en-ZA" sz="1100" b="1" dirty="0">
                          <a:latin typeface="Calibri Light" panose="020F0302020204030204" pitchFamily="34" charset="0"/>
                          <a:cs typeface="Calibri Light" panose="020F0302020204030204" pitchFamily="34" charset="0"/>
                        </a:rPr>
                        <a:t>C</a:t>
                      </a:r>
                    </a:p>
                  </a:txBody>
                  <a:tcPr marL="76200" marR="76200" marT="38100" marB="38100">
                    <a:solidFill>
                      <a:schemeClr val="accent1">
                        <a:lumMod val="20000"/>
                        <a:lumOff val="80000"/>
                      </a:schemeClr>
                    </a:solidFill>
                  </a:tcPr>
                </a:tc>
                <a:tc>
                  <a:txBody>
                    <a:bodyPr/>
                    <a:lstStyle/>
                    <a:p>
                      <a:pPr algn="ctr"/>
                      <a:r>
                        <a:rPr lang="en-ZA" sz="1100" b="1" dirty="0">
                          <a:latin typeface="Calibri Light" panose="020F0302020204030204" pitchFamily="34" charset="0"/>
                          <a:cs typeface="Calibri Light" panose="020F0302020204030204" pitchFamily="34" charset="0"/>
                        </a:rPr>
                        <a:t>C</a:t>
                      </a:r>
                    </a:p>
                  </a:txBody>
                  <a:tcPr marL="76200" marR="76200" marT="38100" marB="38100">
                    <a:solidFill>
                      <a:schemeClr val="accent1">
                        <a:lumMod val="20000"/>
                        <a:lumOff val="80000"/>
                      </a:schemeClr>
                    </a:solidFill>
                  </a:tcPr>
                </a:tc>
                <a:extLst>
                  <a:ext uri="{0D108BD9-81ED-4DB2-BD59-A6C34878D82A}">
                    <a16:rowId xmlns:a16="http://schemas.microsoft.com/office/drawing/2014/main" xmlns="" val="10009"/>
                  </a:ext>
                </a:extLst>
              </a:tr>
              <a:tr h="248124">
                <a:tc>
                  <a:txBody>
                    <a:bodyPr/>
                    <a:lstStyle/>
                    <a:p>
                      <a:r>
                        <a:rPr lang="en-ZA" sz="1100" b="1" dirty="0">
                          <a:latin typeface="Calibri Light" panose="020F0302020204030204" pitchFamily="34" charset="0"/>
                          <a:cs typeface="Calibri Light" panose="020F0302020204030204" pitchFamily="34" charset="0"/>
                        </a:rPr>
                        <a:t>Transversal systems (Dev/Maint)</a:t>
                      </a:r>
                    </a:p>
                  </a:txBody>
                  <a:tcPr marL="76200" marR="76200" marT="38100" marB="38100">
                    <a:solidFill>
                      <a:schemeClr val="accent1">
                        <a:lumMod val="20000"/>
                        <a:lumOff val="80000"/>
                      </a:schemeClr>
                    </a:solidFill>
                  </a:tcPr>
                </a:tc>
                <a:tc>
                  <a:txBody>
                    <a:bodyPr/>
                    <a:lstStyle/>
                    <a:p>
                      <a:pPr algn="ctr"/>
                      <a:r>
                        <a:rPr lang="en-ZA" sz="1100" b="1" dirty="0">
                          <a:latin typeface="Calibri Light" panose="020F0302020204030204" pitchFamily="34" charset="0"/>
                          <a:cs typeface="Calibri Light" panose="020F0302020204030204" pitchFamily="34" charset="0"/>
                        </a:rPr>
                        <a:t>R</a:t>
                      </a:r>
                    </a:p>
                  </a:txBody>
                  <a:tcPr marL="76200" marR="76200" marT="38100" marB="38100">
                    <a:solidFill>
                      <a:schemeClr val="accent1">
                        <a:lumMod val="20000"/>
                        <a:lumOff val="80000"/>
                      </a:schemeClr>
                    </a:solidFill>
                  </a:tcPr>
                </a:tc>
                <a:tc>
                  <a:txBody>
                    <a:bodyPr/>
                    <a:lstStyle/>
                    <a:p>
                      <a:pPr algn="ctr"/>
                      <a:r>
                        <a:rPr lang="en-ZA" sz="1100" b="1" dirty="0">
                          <a:latin typeface="Calibri Light" panose="020F0302020204030204" pitchFamily="34" charset="0"/>
                          <a:cs typeface="Calibri Light" panose="020F0302020204030204" pitchFamily="34" charset="0"/>
                        </a:rPr>
                        <a:t>C</a:t>
                      </a:r>
                    </a:p>
                  </a:txBody>
                  <a:tcPr marL="76200" marR="76200" marT="38100" marB="38100">
                    <a:solidFill>
                      <a:schemeClr val="accent1">
                        <a:lumMod val="20000"/>
                        <a:lumOff val="80000"/>
                      </a:schemeClr>
                    </a:solidFill>
                  </a:tcPr>
                </a:tc>
                <a:tc>
                  <a:txBody>
                    <a:bodyPr/>
                    <a:lstStyle/>
                    <a:p>
                      <a:pPr algn="ctr"/>
                      <a:endParaRPr lang="en-ZA" sz="1100" b="1" kern="1200" dirty="0">
                        <a:solidFill>
                          <a:schemeClr val="dk1"/>
                        </a:solidFill>
                        <a:latin typeface="Calibri Light" panose="020F0302020204030204" pitchFamily="34" charset="0"/>
                        <a:ea typeface="+mn-ea"/>
                        <a:cs typeface="Calibri Light" panose="020F0302020204030204" pitchFamily="34" charset="0"/>
                      </a:endParaRPr>
                    </a:p>
                  </a:txBody>
                  <a:tcPr marL="76200" marR="76200" marT="38100" marB="38100">
                    <a:solidFill>
                      <a:schemeClr val="accent1">
                        <a:lumMod val="20000"/>
                        <a:lumOff val="80000"/>
                      </a:schemeClr>
                    </a:solidFill>
                  </a:tcPr>
                </a:tc>
                <a:tc>
                  <a:txBody>
                    <a:bodyPr/>
                    <a:lstStyle/>
                    <a:p>
                      <a:pPr algn="ctr"/>
                      <a:r>
                        <a:rPr lang="en-ZA" sz="1100" b="1" kern="1200" dirty="0">
                          <a:solidFill>
                            <a:schemeClr val="dk1"/>
                          </a:solidFill>
                          <a:latin typeface="Calibri Light" panose="020F0302020204030204" pitchFamily="34" charset="0"/>
                          <a:ea typeface="+mn-ea"/>
                          <a:cs typeface="Calibri Light" panose="020F0302020204030204" pitchFamily="34" charset="0"/>
                        </a:rPr>
                        <a:t>C</a:t>
                      </a:r>
                    </a:p>
                  </a:txBody>
                  <a:tcPr marL="76200" marR="76200" marT="38100" marB="38100">
                    <a:solidFill>
                      <a:schemeClr val="accent1">
                        <a:lumMod val="20000"/>
                        <a:lumOff val="80000"/>
                      </a:schemeClr>
                    </a:solidFill>
                  </a:tcPr>
                </a:tc>
                <a:extLst>
                  <a:ext uri="{0D108BD9-81ED-4DB2-BD59-A6C34878D82A}">
                    <a16:rowId xmlns:a16="http://schemas.microsoft.com/office/drawing/2014/main" xmlns="" val="10010"/>
                  </a:ext>
                </a:extLst>
              </a:tr>
              <a:tr h="248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dirty="0">
                          <a:latin typeface="Calibri Light" panose="020F0302020204030204" pitchFamily="34" charset="0"/>
                          <a:cs typeface="Calibri Light" panose="020F0302020204030204" pitchFamily="34" charset="0"/>
                        </a:rPr>
                        <a:t>Department</a:t>
                      </a:r>
                      <a:r>
                        <a:rPr lang="en-ZA" sz="1100" b="1" baseline="0" dirty="0">
                          <a:latin typeface="Calibri Light" panose="020F0302020204030204" pitchFamily="34" charset="0"/>
                          <a:cs typeface="Calibri Light" panose="020F0302020204030204" pitchFamily="34" charset="0"/>
                        </a:rPr>
                        <a:t>al system (Dev/Maint)</a:t>
                      </a:r>
                      <a:endParaRPr lang="en-ZA" sz="1100" b="1" dirty="0">
                        <a:latin typeface="Calibri Light" panose="020F0302020204030204" pitchFamily="34" charset="0"/>
                        <a:cs typeface="Calibri Light" panose="020F0302020204030204" pitchFamily="34" charset="0"/>
                      </a:endParaRPr>
                    </a:p>
                  </a:txBody>
                  <a:tcPr marL="76200" marR="76200" marT="38100" marB="38100">
                    <a:solidFill>
                      <a:schemeClr val="accent1">
                        <a:lumMod val="20000"/>
                        <a:lumOff val="80000"/>
                      </a:schemeClr>
                    </a:solidFill>
                  </a:tcPr>
                </a:tc>
                <a:tc>
                  <a:txBody>
                    <a:bodyPr/>
                    <a:lstStyle/>
                    <a:p>
                      <a:pPr algn="ctr"/>
                      <a:r>
                        <a:rPr lang="en-ZA" sz="1100" b="1" dirty="0">
                          <a:latin typeface="Calibri Light" panose="020F0302020204030204" pitchFamily="34" charset="0"/>
                          <a:cs typeface="Calibri Light" panose="020F0302020204030204" pitchFamily="34" charset="0"/>
                        </a:rPr>
                        <a:t>R</a:t>
                      </a:r>
                    </a:p>
                  </a:txBody>
                  <a:tcPr marL="76200" marR="76200" marT="38100" marB="38100">
                    <a:solidFill>
                      <a:schemeClr val="accent1">
                        <a:lumMod val="20000"/>
                        <a:lumOff val="80000"/>
                      </a:schemeClr>
                    </a:solidFill>
                  </a:tcPr>
                </a:tc>
                <a:tc>
                  <a:txBody>
                    <a:bodyPr/>
                    <a:lstStyle/>
                    <a:p>
                      <a:pPr algn="ctr"/>
                      <a:endParaRPr lang="en-ZA" sz="1100" b="1" dirty="0">
                        <a:latin typeface="Calibri Light" panose="020F0302020204030204" pitchFamily="34" charset="0"/>
                        <a:cs typeface="Calibri Light" panose="020F0302020204030204" pitchFamily="34" charset="0"/>
                      </a:endParaRPr>
                    </a:p>
                  </a:txBody>
                  <a:tcPr marL="76200" marR="76200" marT="38100" marB="38100">
                    <a:solidFill>
                      <a:schemeClr val="accent1">
                        <a:lumMod val="20000"/>
                        <a:lumOff val="80000"/>
                      </a:schemeClr>
                    </a:solidFill>
                  </a:tcPr>
                </a:tc>
                <a:tc>
                  <a:txBody>
                    <a:bodyPr/>
                    <a:lstStyle/>
                    <a:p>
                      <a:pPr algn="ctr"/>
                      <a:endParaRPr lang="en-ZA" sz="1100" b="1" dirty="0">
                        <a:latin typeface="Calibri Light" panose="020F0302020204030204" pitchFamily="34" charset="0"/>
                        <a:cs typeface="Calibri Light" panose="020F0302020204030204" pitchFamily="34" charset="0"/>
                      </a:endParaRPr>
                    </a:p>
                  </a:txBody>
                  <a:tcPr marL="76200" marR="76200" marT="38100" marB="38100">
                    <a:solidFill>
                      <a:schemeClr val="accent1">
                        <a:lumMod val="20000"/>
                        <a:lumOff val="80000"/>
                      </a:schemeClr>
                    </a:solidFill>
                  </a:tcPr>
                </a:tc>
                <a:tc>
                  <a:txBody>
                    <a:bodyPr/>
                    <a:lstStyle/>
                    <a:p>
                      <a:pPr algn="ctr"/>
                      <a:r>
                        <a:rPr lang="en-ZA" sz="1100" b="1" dirty="0">
                          <a:latin typeface="Calibri Light" panose="020F0302020204030204" pitchFamily="34" charset="0"/>
                          <a:cs typeface="Calibri Light" panose="020F0302020204030204" pitchFamily="34" charset="0"/>
                        </a:rPr>
                        <a:t>C</a:t>
                      </a:r>
                    </a:p>
                  </a:txBody>
                  <a:tcPr marL="76200" marR="76200" marT="38100" marB="38100">
                    <a:solidFill>
                      <a:schemeClr val="accent1">
                        <a:lumMod val="20000"/>
                        <a:lumOff val="80000"/>
                      </a:schemeClr>
                    </a:solidFill>
                  </a:tcPr>
                </a:tc>
                <a:extLst>
                  <a:ext uri="{0D108BD9-81ED-4DB2-BD59-A6C34878D82A}">
                    <a16:rowId xmlns:a16="http://schemas.microsoft.com/office/drawing/2014/main" xmlns="" val="10011"/>
                  </a:ext>
                </a:extLst>
              </a:tr>
              <a:tr h="248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dirty="0">
                          <a:latin typeface="Calibri Light" panose="020F0302020204030204" pitchFamily="34" charset="0"/>
                          <a:cs typeface="Calibri Light" panose="020F0302020204030204" pitchFamily="34" charset="0"/>
                        </a:rPr>
                        <a:t>Hosting, Facility and DR service</a:t>
                      </a:r>
                    </a:p>
                  </a:txBody>
                  <a:tcPr marL="76200" marR="76200" marT="38100" marB="38100">
                    <a:solidFill>
                      <a:schemeClr val="accent1">
                        <a:lumMod val="20000"/>
                        <a:lumOff val="80000"/>
                      </a:schemeClr>
                    </a:solidFill>
                  </a:tcPr>
                </a:tc>
                <a:tc>
                  <a:txBody>
                    <a:bodyPr/>
                    <a:lstStyle/>
                    <a:p>
                      <a:pPr algn="ctr"/>
                      <a:r>
                        <a:rPr lang="en-ZA" sz="1100" b="1" dirty="0">
                          <a:latin typeface="Calibri Light" panose="020F0302020204030204" pitchFamily="34" charset="0"/>
                          <a:cs typeface="Calibri Light" panose="020F0302020204030204" pitchFamily="34" charset="0"/>
                        </a:rPr>
                        <a:t>R</a:t>
                      </a:r>
                    </a:p>
                  </a:txBody>
                  <a:tcPr marL="76200" marR="76200" marT="38100" marB="38100">
                    <a:solidFill>
                      <a:schemeClr val="accent1">
                        <a:lumMod val="20000"/>
                        <a:lumOff val="80000"/>
                      </a:schemeClr>
                    </a:solidFill>
                  </a:tcPr>
                </a:tc>
                <a:tc>
                  <a:txBody>
                    <a:bodyPr/>
                    <a:lstStyle/>
                    <a:p>
                      <a:pPr algn="ctr"/>
                      <a:endParaRPr lang="en-ZA" sz="1100" b="1" dirty="0">
                        <a:latin typeface="Calibri Light" panose="020F0302020204030204" pitchFamily="34" charset="0"/>
                        <a:cs typeface="Calibri Light" panose="020F0302020204030204" pitchFamily="34" charset="0"/>
                      </a:endParaRPr>
                    </a:p>
                  </a:txBody>
                  <a:tcPr marL="76200" marR="76200" marT="38100" marB="38100">
                    <a:solidFill>
                      <a:schemeClr val="accent1">
                        <a:lumMod val="20000"/>
                        <a:lumOff val="80000"/>
                      </a:schemeClr>
                    </a:solidFill>
                  </a:tcPr>
                </a:tc>
                <a:tc>
                  <a:txBody>
                    <a:bodyPr/>
                    <a:lstStyle/>
                    <a:p>
                      <a:pPr algn="ctr"/>
                      <a:endParaRPr lang="en-ZA" sz="1100" b="1" dirty="0">
                        <a:latin typeface="Calibri Light" panose="020F0302020204030204" pitchFamily="34" charset="0"/>
                        <a:cs typeface="Calibri Light" panose="020F0302020204030204" pitchFamily="34" charset="0"/>
                      </a:endParaRPr>
                    </a:p>
                  </a:txBody>
                  <a:tcPr marL="76200" marR="76200" marT="38100" marB="38100">
                    <a:solidFill>
                      <a:schemeClr val="accent1">
                        <a:lumMod val="20000"/>
                        <a:lumOff val="80000"/>
                      </a:schemeClr>
                    </a:solidFill>
                  </a:tcPr>
                </a:tc>
                <a:tc>
                  <a:txBody>
                    <a:bodyPr/>
                    <a:lstStyle/>
                    <a:p>
                      <a:pPr algn="ctr"/>
                      <a:r>
                        <a:rPr lang="en-ZA" sz="1100" b="1" dirty="0">
                          <a:latin typeface="Calibri Light" panose="020F0302020204030204" pitchFamily="34" charset="0"/>
                          <a:cs typeface="Calibri Light" panose="020F0302020204030204" pitchFamily="34" charset="0"/>
                        </a:rPr>
                        <a:t>C</a:t>
                      </a:r>
                    </a:p>
                  </a:txBody>
                  <a:tcPr marL="76200" marR="76200" marT="38100" marB="38100">
                    <a:solidFill>
                      <a:schemeClr val="accent1">
                        <a:lumMod val="20000"/>
                        <a:lumOff val="80000"/>
                      </a:schemeClr>
                    </a:solidFill>
                  </a:tcPr>
                </a:tc>
                <a:extLst>
                  <a:ext uri="{0D108BD9-81ED-4DB2-BD59-A6C34878D82A}">
                    <a16:rowId xmlns:a16="http://schemas.microsoft.com/office/drawing/2014/main" xmlns="" val="10012"/>
                  </a:ext>
                </a:extLst>
              </a:tr>
              <a:tr h="248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dirty="0">
                          <a:latin typeface="Calibri Light" panose="020F0302020204030204" pitchFamily="34" charset="0"/>
                          <a:cs typeface="Calibri Light" panose="020F0302020204030204" pitchFamily="34" charset="0"/>
                        </a:rPr>
                        <a:t>End-User Computing services</a:t>
                      </a:r>
                    </a:p>
                  </a:txBody>
                  <a:tcPr marL="76200" marR="76200" marT="38100" marB="38100">
                    <a:solidFill>
                      <a:schemeClr val="accent1">
                        <a:lumMod val="20000"/>
                        <a:lumOff val="80000"/>
                      </a:schemeClr>
                    </a:solidFill>
                  </a:tcPr>
                </a:tc>
                <a:tc>
                  <a:txBody>
                    <a:bodyPr/>
                    <a:lstStyle/>
                    <a:p>
                      <a:pPr algn="ctr"/>
                      <a:r>
                        <a:rPr lang="en-ZA" sz="1100" b="1" dirty="0">
                          <a:latin typeface="Calibri Light" panose="020F0302020204030204" pitchFamily="34" charset="0"/>
                          <a:cs typeface="Calibri Light" panose="020F0302020204030204" pitchFamily="34" charset="0"/>
                        </a:rPr>
                        <a:t>R</a:t>
                      </a:r>
                    </a:p>
                  </a:txBody>
                  <a:tcPr marL="76200" marR="76200" marT="38100" marB="38100">
                    <a:solidFill>
                      <a:schemeClr val="accent1">
                        <a:lumMod val="20000"/>
                        <a:lumOff val="80000"/>
                      </a:schemeClr>
                    </a:solidFill>
                  </a:tcPr>
                </a:tc>
                <a:tc>
                  <a:txBody>
                    <a:bodyPr/>
                    <a:lstStyle/>
                    <a:p>
                      <a:pPr algn="ctr"/>
                      <a:endParaRPr lang="en-ZA" sz="1100" b="1" dirty="0">
                        <a:latin typeface="Calibri Light" panose="020F0302020204030204" pitchFamily="34" charset="0"/>
                        <a:cs typeface="Calibri Light" panose="020F0302020204030204" pitchFamily="34" charset="0"/>
                      </a:endParaRPr>
                    </a:p>
                  </a:txBody>
                  <a:tcPr marL="76200" marR="76200" marT="38100" marB="38100">
                    <a:solidFill>
                      <a:schemeClr val="accent1">
                        <a:lumMod val="20000"/>
                        <a:lumOff val="80000"/>
                      </a:schemeClr>
                    </a:solidFill>
                  </a:tcPr>
                </a:tc>
                <a:tc>
                  <a:txBody>
                    <a:bodyPr/>
                    <a:lstStyle/>
                    <a:p>
                      <a:pPr algn="ctr"/>
                      <a:endParaRPr lang="en-ZA" sz="1100" b="1" dirty="0">
                        <a:latin typeface="Calibri Light" panose="020F0302020204030204" pitchFamily="34" charset="0"/>
                        <a:cs typeface="Calibri Light" panose="020F0302020204030204" pitchFamily="34" charset="0"/>
                      </a:endParaRPr>
                    </a:p>
                  </a:txBody>
                  <a:tcPr marL="76200" marR="76200" marT="38100" marB="38100">
                    <a:solidFill>
                      <a:schemeClr val="accent1">
                        <a:lumMod val="20000"/>
                        <a:lumOff val="80000"/>
                      </a:schemeClr>
                    </a:solidFill>
                  </a:tcPr>
                </a:tc>
                <a:tc>
                  <a:txBody>
                    <a:bodyPr/>
                    <a:lstStyle/>
                    <a:p>
                      <a:pPr algn="ctr"/>
                      <a:r>
                        <a:rPr lang="en-ZA" sz="1100" b="1" dirty="0">
                          <a:latin typeface="Calibri Light" panose="020F0302020204030204" pitchFamily="34" charset="0"/>
                          <a:cs typeface="Calibri Light" panose="020F0302020204030204" pitchFamily="34" charset="0"/>
                        </a:rPr>
                        <a:t>C</a:t>
                      </a:r>
                    </a:p>
                  </a:txBody>
                  <a:tcPr marL="76200" marR="76200" marT="38100" marB="38100">
                    <a:solidFill>
                      <a:schemeClr val="accent1">
                        <a:lumMod val="20000"/>
                        <a:lumOff val="80000"/>
                      </a:schemeClr>
                    </a:solidFill>
                  </a:tcPr>
                </a:tc>
                <a:extLst>
                  <a:ext uri="{0D108BD9-81ED-4DB2-BD59-A6C34878D82A}">
                    <a16:rowId xmlns:a16="http://schemas.microsoft.com/office/drawing/2014/main" xmlns="" val="10013"/>
                  </a:ext>
                </a:extLst>
              </a:tr>
              <a:tr h="248124">
                <a:tc>
                  <a:txBody>
                    <a:bodyPr/>
                    <a:lstStyle/>
                    <a:p>
                      <a:r>
                        <a:rPr lang="en-ZA" sz="1100" b="1" dirty="0">
                          <a:latin typeface="Calibri Light" panose="020F0302020204030204" pitchFamily="34" charset="0"/>
                          <a:cs typeface="Calibri Light" panose="020F0302020204030204" pitchFamily="34" charset="0"/>
                        </a:rPr>
                        <a:t>Application Training/Support</a:t>
                      </a:r>
                    </a:p>
                  </a:txBody>
                  <a:tcPr marL="76200" marR="76200" marT="38100" marB="38100">
                    <a:solidFill>
                      <a:schemeClr val="accent1">
                        <a:lumMod val="20000"/>
                        <a:lumOff val="80000"/>
                      </a:schemeClr>
                    </a:solidFill>
                  </a:tcPr>
                </a:tc>
                <a:tc>
                  <a:txBody>
                    <a:bodyPr/>
                    <a:lstStyle/>
                    <a:p>
                      <a:pPr algn="ctr"/>
                      <a:r>
                        <a:rPr lang="en-ZA" sz="1100" b="1" dirty="0">
                          <a:latin typeface="Calibri Light" panose="020F0302020204030204" pitchFamily="34" charset="0"/>
                          <a:cs typeface="Calibri Light" panose="020F0302020204030204" pitchFamily="34" charset="0"/>
                        </a:rPr>
                        <a:t>R</a:t>
                      </a:r>
                    </a:p>
                  </a:txBody>
                  <a:tcPr marL="76200" marR="76200" marT="38100" marB="38100">
                    <a:solidFill>
                      <a:srgbClr val="FFC000"/>
                    </a:solidFill>
                  </a:tcPr>
                </a:tc>
                <a:tc>
                  <a:txBody>
                    <a:bodyPr/>
                    <a:lstStyle/>
                    <a:p>
                      <a:pPr algn="ctr"/>
                      <a:endParaRPr lang="en-ZA" sz="1100" b="1" dirty="0">
                        <a:latin typeface="Calibri Light" panose="020F0302020204030204" pitchFamily="34" charset="0"/>
                        <a:cs typeface="Calibri Light" panose="020F0302020204030204" pitchFamily="34" charset="0"/>
                      </a:endParaRPr>
                    </a:p>
                  </a:txBody>
                  <a:tcPr marL="76200" marR="76200" marT="38100" marB="38100">
                    <a:solidFill>
                      <a:schemeClr val="accent1">
                        <a:lumMod val="20000"/>
                        <a:lumOff val="80000"/>
                      </a:schemeClr>
                    </a:solidFill>
                  </a:tcPr>
                </a:tc>
                <a:tc>
                  <a:txBody>
                    <a:bodyPr/>
                    <a:lstStyle/>
                    <a:p>
                      <a:pPr algn="ctr"/>
                      <a:r>
                        <a:rPr lang="en-ZA" sz="1100" b="1" dirty="0">
                          <a:latin typeface="Calibri Light" panose="020F0302020204030204" pitchFamily="34" charset="0"/>
                          <a:cs typeface="Calibri Light" panose="020F0302020204030204" pitchFamily="34" charset="0"/>
                        </a:rPr>
                        <a:t>R</a:t>
                      </a:r>
                    </a:p>
                  </a:txBody>
                  <a:tcPr marL="76200" marR="76200" marT="38100" marB="38100">
                    <a:solidFill>
                      <a:srgbClr val="FFC000"/>
                    </a:solidFill>
                  </a:tcPr>
                </a:tc>
                <a:tc>
                  <a:txBody>
                    <a:bodyPr/>
                    <a:lstStyle/>
                    <a:p>
                      <a:pPr algn="ctr"/>
                      <a:r>
                        <a:rPr lang="en-ZA" sz="1100" b="1" dirty="0">
                          <a:latin typeface="Calibri Light" panose="020F0302020204030204" pitchFamily="34" charset="0"/>
                          <a:cs typeface="Calibri Light" panose="020F0302020204030204" pitchFamily="34" charset="0"/>
                        </a:rPr>
                        <a:t>C</a:t>
                      </a:r>
                    </a:p>
                  </a:txBody>
                  <a:tcPr marL="76200" marR="76200" marT="38100" marB="38100">
                    <a:solidFill>
                      <a:schemeClr val="accent1">
                        <a:lumMod val="20000"/>
                        <a:lumOff val="80000"/>
                      </a:schemeClr>
                    </a:solidFill>
                  </a:tcPr>
                </a:tc>
                <a:extLst>
                  <a:ext uri="{0D108BD9-81ED-4DB2-BD59-A6C34878D82A}">
                    <a16:rowId xmlns:a16="http://schemas.microsoft.com/office/drawing/2014/main" xmlns="" val="10014"/>
                  </a:ext>
                </a:extLst>
              </a:tr>
            </a:tbl>
          </a:graphicData>
        </a:graphic>
      </p:graphicFrame>
      <p:sp>
        <p:nvSpPr>
          <p:cNvPr id="8" name="Rectangle 7"/>
          <p:cNvSpPr/>
          <p:nvPr/>
        </p:nvSpPr>
        <p:spPr>
          <a:xfrm>
            <a:off x="4150301" y="4473097"/>
            <a:ext cx="3540393" cy="2976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ZA" sz="1000" b="1" dirty="0">
                <a:solidFill>
                  <a:schemeClr val="tx1"/>
                </a:solidFill>
                <a:latin typeface="Century Gothic" panose="020B0502020202020204" pitchFamily="34" charset="0"/>
              </a:rPr>
              <a:t>Indicates areas for coordination and role clarity</a:t>
            </a:r>
          </a:p>
        </p:txBody>
      </p:sp>
      <p:sp>
        <p:nvSpPr>
          <p:cNvPr id="9" name="Left-Right Arrow 8"/>
          <p:cNvSpPr/>
          <p:nvPr/>
        </p:nvSpPr>
        <p:spPr>
          <a:xfrm rot="16200000">
            <a:off x="-29931" y="1484689"/>
            <a:ext cx="2280254" cy="403860"/>
          </a:xfrm>
          <a:prstGeom prst="leftRightArrow">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b="1" dirty="0">
                <a:solidFill>
                  <a:schemeClr val="tx1"/>
                </a:solidFill>
                <a:latin typeface="Calibri Light" panose="020F0302020204030204" pitchFamily="34" charset="0"/>
                <a:cs typeface="Calibri Light" panose="020F0302020204030204" pitchFamily="34" charset="0"/>
              </a:rPr>
              <a:t>Cross Cutting</a:t>
            </a:r>
          </a:p>
        </p:txBody>
      </p:sp>
      <p:sp>
        <p:nvSpPr>
          <p:cNvPr id="10" name="Left-Right Arrow 9"/>
          <p:cNvSpPr/>
          <p:nvPr/>
        </p:nvSpPr>
        <p:spPr>
          <a:xfrm rot="16200000">
            <a:off x="270103" y="3464910"/>
            <a:ext cx="1680187" cy="403860"/>
          </a:xfrm>
          <a:prstGeom prst="leftRightArrow">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b="1" dirty="0">
                <a:solidFill>
                  <a:schemeClr val="tx1"/>
                </a:solidFill>
                <a:latin typeface="Calibri Light" panose="020F0302020204030204" pitchFamily="34" charset="0"/>
                <a:cs typeface="Calibri Light" panose="020F0302020204030204" pitchFamily="34" charset="0"/>
              </a:rPr>
              <a:t>Domain Specific</a:t>
            </a:r>
          </a:p>
        </p:txBody>
      </p:sp>
      <p:sp>
        <p:nvSpPr>
          <p:cNvPr id="11" name="TextBox 10"/>
          <p:cNvSpPr txBox="1"/>
          <p:nvPr/>
        </p:nvSpPr>
        <p:spPr>
          <a:xfrm>
            <a:off x="1463328" y="4495150"/>
            <a:ext cx="1295547" cy="374461"/>
          </a:xfrm>
          <a:prstGeom prst="rect">
            <a:avLst/>
          </a:prstGeom>
          <a:noFill/>
          <a:ln>
            <a:solidFill>
              <a:schemeClr val="accent1"/>
            </a:solidFill>
          </a:ln>
        </p:spPr>
        <p:txBody>
          <a:bodyPr wrap="none" rtlCol="0">
            <a:spAutoFit/>
          </a:bodyPr>
          <a:lstStyle/>
          <a:p>
            <a:pPr>
              <a:lnSpc>
                <a:spcPts val="1083"/>
              </a:lnSpc>
            </a:pPr>
            <a:r>
              <a:rPr lang="en-ZA" sz="833" b="1" i="1" dirty="0">
                <a:latin typeface="Century Gothic" panose="020B0502020202020204" pitchFamily="34" charset="0"/>
              </a:rPr>
              <a:t>R=Responsible (Lead)</a:t>
            </a:r>
          </a:p>
          <a:p>
            <a:pPr>
              <a:lnSpc>
                <a:spcPts val="1083"/>
              </a:lnSpc>
            </a:pPr>
            <a:r>
              <a:rPr lang="en-ZA" sz="833" b="1" i="1" dirty="0">
                <a:latin typeface="Century Gothic" panose="020B0502020202020204" pitchFamily="34" charset="0"/>
              </a:rPr>
              <a:t>C=Consult</a:t>
            </a:r>
          </a:p>
        </p:txBody>
      </p:sp>
    </p:spTree>
    <p:extLst>
      <p:ext uri="{BB962C8B-B14F-4D97-AF65-F5344CB8AC3E}">
        <p14:creationId xmlns:p14="http://schemas.microsoft.com/office/powerpoint/2010/main" xmlns="" val="1719761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62" y="188883"/>
            <a:ext cx="9720000" cy="360040"/>
          </a:xfrm>
        </p:spPr>
        <p:txBody>
          <a:bodyPr wrap="square">
            <a:spAutoFit/>
          </a:bodyPr>
          <a:lstStyle/>
          <a:p>
            <a:pPr defTabSz="914400"/>
            <a:r>
              <a:rPr lang="en-US" sz="3200" baseline="30000" dirty="0">
                <a:solidFill>
                  <a:schemeClr val="tx2"/>
                </a:solidFill>
                <a:ea typeface="+mn-ea"/>
              </a:rPr>
              <a:t>What does SITA do….</a:t>
            </a:r>
          </a:p>
        </p:txBody>
      </p:sp>
      <p:grpSp>
        <p:nvGrpSpPr>
          <p:cNvPr id="3" name="Group 2"/>
          <p:cNvGrpSpPr/>
          <p:nvPr/>
        </p:nvGrpSpPr>
        <p:grpSpPr>
          <a:xfrm>
            <a:off x="1191568" y="548923"/>
            <a:ext cx="7705666" cy="4612833"/>
            <a:chOff x="380009" y="759691"/>
            <a:chExt cx="8368455" cy="5558077"/>
          </a:xfrm>
        </p:grpSpPr>
        <p:sp>
          <p:nvSpPr>
            <p:cNvPr id="133" name="Rectangle 204"/>
            <p:cNvSpPr>
              <a:spLocks noChangeArrowheads="1"/>
            </p:cNvSpPr>
            <p:nvPr/>
          </p:nvSpPr>
          <p:spPr bwMode="auto">
            <a:xfrm rot="5400000">
              <a:off x="3149357" y="3559757"/>
              <a:ext cx="45719" cy="363724"/>
            </a:xfrm>
            <a:prstGeom prst="rect">
              <a:avLst/>
            </a:prstGeom>
            <a:solidFill>
              <a:srgbClr val="D9D9D9">
                <a:alpha val="50196"/>
              </a:srgbClr>
            </a:solidFill>
            <a:ln w="0">
              <a:noFill/>
              <a:prstDash val="solid"/>
              <a:miter lim="800000"/>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34" name="Freeform 236"/>
            <p:cNvSpPr>
              <a:spLocks/>
            </p:cNvSpPr>
            <p:nvPr/>
          </p:nvSpPr>
          <p:spPr bwMode="auto">
            <a:xfrm rot="5400000">
              <a:off x="3317665" y="3568705"/>
              <a:ext cx="278896" cy="302438"/>
            </a:xfrm>
            <a:custGeom>
              <a:avLst/>
              <a:gdLst>
                <a:gd name="T0" fmla="*/ 113 w 225"/>
                <a:gd name="T1" fmla="*/ 0 h 227"/>
                <a:gd name="T2" fmla="*/ 139 w 225"/>
                <a:gd name="T3" fmla="*/ 4 h 227"/>
                <a:gd name="T4" fmla="*/ 162 w 225"/>
                <a:gd name="T5" fmla="*/ 12 h 227"/>
                <a:gd name="T6" fmla="*/ 184 w 225"/>
                <a:gd name="T7" fmla="*/ 26 h 227"/>
                <a:gd name="T8" fmla="*/ 201 w 225"/>
                <a:gd name="T9" fmla="*/ 43 h 227"/>
                <a:gd name="T10" fmla="*/ 214 w 225"/>
                <a:gd name="T11" fmla="*/ 64 h 227"/>
                <a:gd name="T12" fmla="*/ 223 w 225"/>
                <a:gd name="T13" fmla="*/ 87 h 227"/>
                <a:gd name="T14" fmla="*/ 225 w 225"/>
                <a:gd name="T15" fmla="*/ 114 h 227"/>
                <a:gd name="T16" fmla="*/ 223 w 225"/>
                <a:gd name="T17" fmla="*/ 140 h 227"/>
                <a:gd name="T18" fmla="*/ 214 w 225"/>
                <a:gd name="T19" fmla="*/ 164 h 227"/>
                <a:gd name="T20" fmla="*/ 201 w 225"/>
                <a:gd name="T21" fmla="*/ 184 h 227"/>
                <a:gd name="T22" fmla="*/ 184 w 225"/>
                <a:gd name="T23" fmla="*/ 203 h 227"/>
                <a:gd name="T24" fmla="*/ 162 w 225"/>
                <a:gd name="T25" fmla="*/ 216 h 227"/>
                <a:gd name="T26" fmla="*/ 139 w 225"/>
                <a:gd name="T27" fmla="*/ 224 h 227"/>
                <a:gd name="T28" fmla="*/ 113 w 225"/>
                <a:gd name="T29" fmla="*/ 227 h 227"/>
                <a:gd name="T30" fmla="*/ 87 w 225"/>
                <a:gd name="T31" fmla="*/ 224 h 227"/>
                <a:gd name="T32" fmla="*/ 63 w 225"/>
                <a:gd name="T33" fmla="*/ 216 h 227"/>
                <a:gd name="T34" fmla="*/ 42 w 225"/>
                <a:gd name="T35" fmla="*/ 203 h 227"/>
                <a:gd name="T36" fmla="*/ 24 w 225"/>
                <a:gd name="T37" fmla="*/ 184 h 227"/>
                <a:gd name="T38" fmla="*/ 11 w 225"/>
                <a:gd name="T39" fmla="*/ 164 h 227"/>
                <a:gd name="T40" fmla="*/ 2 w 225"/>
                <a:gd name="T41" fmla="*/ 140 h 227"/>
                <a:gd name="T42" fmla="*/ 0 w 225"/>
                <a:gd name="T43" fmla="*/ 114 h 227"/>
                <a:gd name="T44" fmla="*/ 2 w 225"/>
                <a:gd name="T45" fmla="*/ 87 h 227"/>
                <a:gd name="T46" fmla="*/ 11 w 225"/>
                <a:gd name="T47" fmla="*/ 64 h 227"/>
                <a:gd name="T48" fmla="*/ 24 w 225"/>
                <a:gd name="T49" fmla="*/ 43 h 227"/>
                <a:gd name="T50" fmla="*/ 42 w 225"/>
                <a:gd name="T51" fmla="*/ 26 h 227"/>
                <a:gd name="T52" fmla="*/ 63 w 225"/>
                <a:gd name="T53" fmla="*/ 12 h 227"/>
                <a:gd name="T54" fmla="*/ 87 w 225"/>
                <a:gd name="T55" fmla="*/ 4 h 227"/>
                <a:gd name="T56" fmla="*/ 113 w 225"/>
                <a:gd name="T57"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5" h="227">
                  <a:moveTo>
                    <a:pt x="113" y="0"/>
                  </a:moveTo>
                  <a:lnTo>
                    <a:pt x="139" y="4"/>
                  </a:lnTo>
                  <a:lnTo>
                    <a:pt x="162" y="12"/>
                  </a:lnTo>
                  <a:lnTo>
                    <a:pt x="184" y="26"/>
                  </a:lnTo>
                  <a:lnTo>
                    <a:pt x="201" y="43"/>
                  </a:lnTo>
                  <a:lnTo>
                    <a:pt x="214" y="64"/>
                  </a:lnTo>
                  <a:lnTo>
                    <a:pt x="223" y="87"/>
                  </a:lnTo>
                  <a:lnTo>
                    <a:pt x="225" y="114"/>
                  </a:lnTo>
                  <a:lnTo>
                    <a:pt x="223" y="140"/>
                  </a:lnTo>
                  <a:lnTo>
                    <a:pt x="214" y="164"/>
                  </a:lnTo>
                  <a:lnTo>
                    <a:pt x="201" y="184"/>
                  </a:lnTo>
                  <a:lnTo>
                    <a:pt x="184" y="203"/>
                  </a:lnTo>
                  <a:lnTo>
                    <a:pt x="162" y="216"/>
                  </a:lnTo>
                  <a:lnTo>
                    <a:pt x="139" y="224"/>
                  </a:lnTo>
                  <a:lnTo>
                    <a:pt x="113" y="227"/>
                  </a:lnTo>
                  <a:lnTo>
                    <a:pt x="87" y="224"/>
                  </a:lnTo>
                  <a:lnTo>
                    <a:pt x="63" y="216"/>
                  </a:lnTo>
                  <a:lnTo>
                    <a:pt x="42" y="203"/>
                  </a:lnTo>
                  <a:lnTo>
                    <a:pt x="24" y="184"/>
                  </a:lnTo>
                  <a:lnTo>
                    <a:pt x="11" y="164"/>
                  </a:lnTo>
                  <a:lnTo>
                    <a:pt x="2" y="140"/>
                  </a:lnTo>
                  <a:lnTo>
                    <a:pt x="0" y="114"/>
                  </a:lnTo>
                  <a:lnTo>
                    <a:pt x="2" y="87"/>
                  </a:lnTo>
                  <a:lnTo>
                    <a:pt x="11" y="64"/>
                  </a:lnTo>
                  <a:lnTo>
                    <a:pt x="24" y="43"/>
                  </a:lnTo>
                  <a:lnTo>
                    <a:pt x="42" y="26"/>
                  </a:lnTo>
                  <a:lnTo>
                    <a:pt x="63" y="12"/>
                  </a:lnTo>
                  <a:lnTo>
                    <a:pt x="87" y="4"/>
                  </a:lnTo>
                  <a:lnTo>
                    <a:pt x="113" y="0"/>
                  </a:lnTo>
                  <a:close/>
                </a:path>
              </a:pathLst>
            </a:custGeom>
            <a:solidFill>
              <a:srgbClr val="ECECE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35" name="Freeform 134"/>
            <p:cNvSpPr>
              <a:spLocks/>
            </p:cNvSpPr>
            <p:nvPr/>
          </p:nvSpPr>
          <p:spPr bwMode="auto">
            <a:xfrm rot="5400000">
              <a:off x="3242372" y="2785128"/>
              <a:ext cx="77473" cy="823375"/>
            </a:xfrm>
            <a:custGeom>
              <a:avLst/>
              <a:gdLst>
                <a:gd name="connsiteX0" fmla="*/ 0 w 617538"/>
                <a:gd name="connsiteY0" fmla="*/ 955674 h 981074"/>
                <a:gd name="connsiteX1" fmla="*/ 271463 w 617538"/>
                <a:gd name="connsiteY1" fmla="*/ 868362 h 981074"/>
                <a:gd name="connsiteX2" fmla="*/ 271463 w 617538"/>
                <a:gd name="connsiteY2" fmla="*/ 465137 h 981074"/>
                <a:gd name="connsiteX3" fmla="*/ 592138 w 617538"/>
                <a:gd name="connsiteY3" fmla="*/ 366712 h 981074"/>
                <a:gd name="connsiteX4" fmla="*/ 592138 w 617538"/>
                <a:gd name="connsiteY4" fmla="*/ 0 h 981074"/>
                <a:gd name="connsiteX5" fmla="*/ 617538 w 617538"/>
                <a:gd name="connsiteY5" fmla="*/ 0 h 981074"/>
                <a:gd name="connsiteX6" fmla="*/ 617538 w 617538"/>
                <a:gd name="connsiteY6" fmla="*/ 385762 h 981074"/>
                <a:gd name="connsiteX7" fmla="*/ 295275 w 617538"/>
                <a:gd name="connsiteY7" fmla="*/ 484187 h 981074"/>
                <a:gd name="connsiteX8" fmla="*/ 295275 w 617538"/>
                <a:gd name="connsiteY8" fmla="*/ 885824 h 981074"/>
                <a:gd name="connsiteX9" fmla="*/ 290513 w 617538"/>
                <a:gd name="connsiteY9" fmla="*/ 885824 h 981074"/>
                <a:gd name="connsiteX10" fmla="*/ 17463 w 617538"/>
                <a:gd name="connsiteY10" fmla="*/ 981074 h 981074"/>
                <a:gd name="connsiteX0" fmla="*/ 0 w 617538"/>
                <a:gd name="connsiteY0" fmla="*/ 955674 h 981074"/>
                <a:gd name="connsiteX1" fmla="*/ 271463 w 617538"/>
                <a:gd name="connsiteY1" fmla="*/ 868362 h 981074"/>
                <a:gd name="connsiteX2" fmla="*/ 271463 w 617538"/>
                <a:gd name="connsiteY2" fmla="*/ 465137 h 981074"/>
                <a:gd name="connsiteX3" fmla="*/ 592138 w 617538"/>
                <a:gd name="connsiteY3" fmla="*/ 366712 h 981074"/>
                <a:gd name="connsiteX4" fmla="*/ 592138 w 617538"/>
                <a:gd name="connsiteY4" fmla="*/ 0 h 981074"/>
                <a:gd name="connsiteX5" fmla="*/ 617538 w 617538"/>
                <a:gd name="connsiteY5" fmla="*/ 0 h 981074"/>
                <a:gd name="connsiteX6" fmla="*/ 617538 w 617538"/>
                <a:gd name="connsiteY6" fmla="*/ 385762 h 981074"/>
                <a:gd name="connsiteX7" fmla="*/ 295275 w 617538"/>
                <a:gd name="connsiteY7" fmla="*/ 484187 h 981074"/>
                <a:gd name="connsiteX8" fmla="*/ 295275 w 617538"/>
                <a:gd name="connsiteY8" fmla="*/ 885824 h 981074"/>
                <a:gd name="connsiteX9" fmla="*/ 290520 w 617538"/>
                <a:gd name="connsiteY9" fmla="*/ 885824 h 981074"/>
                <a:gd name="connsiteX10" fmla="*/ 17463 w 617538"/>
                <a:gd name="connsiteY10" fmla="*/ 981074 h 981074"/>
                <a:gd name="connsiteX11" fmla="*/ 0 w 617538"/>
                <a:gd name="connsiteY11" fmla="*/ 955674 h 981074"/>
                <a:gd name="connsiteX0" fmla="*/ 0 w 617538"/>
                <a:gd name="connsiteY0" fmla="*/ 955674 h 981074"/>
                <a:gd name="connsiteX1" fmla="*/ 271463 w 617538"/>
                <a:gd name="connsiteY1" fmla="*/ 868362 h 981074"/>
                <a:gd name="connsiteX2" fmla="*/ 271463 w 617538"/>
                <a:gd name="connsiteY2" fmla="*/ 465137 h 981074"/>
                <a:gd name="connsiteX3" fmla="*/ 592138 w 617538"/>
                <a:gd name="connsiteY3" fmla="*/ 366712 h 981074"/>
                <a:gd name="connsiteX4" fmla="*/ 592138 w 617538"/>
                <a:gd name="connsiteY4" fmla="*/ 0 h 981074"/>
                <a:gd name="connsiteX5" fmla="*/ 617538 w 617538"/>
                <a:gd name="connsiteY5" fmla="*/ 0 h 981074"/>
                <a:gd name="connsiteX6" fmla="*/ 617538 w 617538"/>
                <a:gd name="connsiteY6" fmla="*/ 385762 h 981074"/>
                <a:gd name="connsiteX7" fmla="*/ 295275 w 617538"/>
                <a:gd name="connsiteY7" fmla="*/ 484187 h 981074"/>
                <a:gd name="connsiteX8" fmla="*/ 295275 w 617538"/>
                <a:gd name="connsiteY8" fmla="*/ 885824 h 981074"/>
                <a:gd name="connsiteX9" fmla="*/ 17463 w 617538"/>
                <a:gd name="connsiteY9" fmla="*/ 981074 h 981074"/>
                <a:gd name="connsiteX10" fmla="*/ 0 w 617538"/>
                <a:gd name="connsiteY10" fmla="*/ 955674 h 981074"/>
                <a:gd name="connsiteX0" fmla="*/ 0 w 617538"/>
                <a:gd name="connsiteY0" fmla="*/ 955674 h 981074"/>
                <a:gd name="connsiteX1" fmla="*/ 271463 w 617538"/>
                <a:gd name="connsiteY1" fmla="*/ 868362 h 981074"/>
                <a:gd name="connsiteX2" fmla="*/ 271463 w 617538"/>
                <a:gd name="connsiteY2" fmla="*/ 465137 h 981074"/>
                <a:gd name="connsiteX3" fmla="*/ 592138 w 617538"/>
                <a:gd name="connsiteY3" fmla="*/ 366712 h 981074"/>
                <a:gd name="connsiteX4" fmla="*/ 592138 w 617538"/>
                <a:gd name="connsiteY4" fmla="*/ 0 h 981074"/>
                <a:gd name="connsiteX5" fmla="*/ 617538 w 617538"/>
                <a:gd name="connsiteY5" fmla="*/ 0 h 981074"/>
                <a:gd name="connsiteX6" fmla="*/ 617538 w 617538"/>
                <a:gd name="connsiteY6" fmla="*/ 385762 h 981074"/>
                <a:gd name="connsiteX7" fmla="*/ 295275 w 617538"/>
                <a:gd name="connsiteY7" fmla="*/ 484187 h 981074"/>
                <a:gd name="connsiteX8" fmla="*/ 375134 w 617538"/>
                <a:gd name="connsiteY8" fmla="*/ 871537 h 981074"/>
                <a:gd name="connsiteX9" fmla="*/ 17463 w 617538"/>
                <a:gd name="connsiteY9" fmla="*/ 981074 h 981074"/>
                <a:gd name="connsiteX10" fmla="*/ 0 w 617538"/>
                <a:gd name="connsiteY10" fmla="*/ 955674 h 981074"/>
                <a:gd name="connsiteX0" fmla="*/ 0 w 617538"/>
                <a:gd name="connsiteY0" fmla="*/ 955674 h 981074"/>
                <a:gd name="connsiteX1" fmla="*/ 271463 w 617538"/>
                <a:gd name="connsiteY1" fmla="*/ 868362 h 981074"/>
                <a:gd name="connsiteX2" fmla="*/ 271463 w 617538"/>
                <a:gd name="connsiteY2" fmla="*/ 465137 h 981074"/>
                <a:gd name="connsiteX3" fmla="*/ 592138 w 617538"/>
                <a:gd name="connsiteY3" fmla="*/ 366712 h 981074"/>
                <a:gd name="connsiteX4" fmla="*/ 592138 w 617538"/>
                <a:gd name="connsiteY4" fmla="*/ 0 h 981074"/>
                <a:gd name="connsiteX5" fmla="*/ 617538 w 617538"/>
                <a:gd name="connsiteY5" fmla="*/ 0 h 981074"/>
                <a:gd name="connsiteX6" fmla="*/ 617538 w 617538"/>
                <a:gd name="connsiteY6" fmla="*/ 385762 h 981074"/>
                <a:gd name="connsiteX7" fmla="*/ 343196 w 617538"/>
                <a:gd name="connsiteY7" fmla="*/ 462756 h 981074"/>
                <a:gd name="connsiteX8" fmla="*/ 375134 w 617538"/>
                <a:gd name="connsiteY8" fmla="*/ 871537 h 981074"/>
                <a:gd name="connsiteX9" fmla="*/ 17463 w 617538"/>
                <a:gd name="connsiteY9" fmla="*/ 981074 h 981074"/>
                <a:gd name="connsiteX10" fmla="*/ 0 w 617538"/>
                <a:gd name="connsiteY10" fmla="*/ 955674 h 981074"/>
                <a:gd name="connsiteX0" fmla="*/ 0 w 617538"/>
                <a:gd name="connsiteY0" fmla="*/ 955674 h 981074"/>
                <a:gd name="connsiteX1" fmla="*/ 271463 w 617538"/>
                <a:gd name="connsiteY1" fmla="*/ 868362 h 981074"/>
                <a:gd name="connsiteX2" fmla="*/ 271463 w 617538"/>
                <a:gd name="connsiteY2" fmla="*/ 465137 h 981074"/>
                <a:gd name="connsiteX3" fmla="*/ 592138 w 617538"/>
                <a:gd name="connsiteY3" fmla="*/ 366712 h 981074"/>
                <a:gd name="connsiteX4" fmla="*/ 592138 w 617538"/>
                <a:gd name="connsiteY4" fmla="*/ 0 h 981074"/>
                <a:gd name="connsiteX5" fmla="*/ 617538 w 617538"/>
                <a:gd name="connsiteY5" fmla="*/ 0 h 981074"/>
                <a:gd name="connsiteX6" fmla="*/ 617538 w 617538"/>
                <a:gd name="connsiteY6" fmla="*/ 385762 h 981074"/>
                <a:gd name="connsiteX7" fmla="*/ 375147 w 617538"/>
                <a:gd name="connsiteY7" fmla="*/ 467519 h 981074"/>
                <a:gd name="connsiteX8" fmla="*/ 375134 w 617538"/>
                <a:gd name="connsiteY8" fmla="*/ 871537 h 981074"/>
                <a:gd name="connsiteX9" fmla="*/ 17463 w 617538"/>
                <a:gd name="connsiteY9" fmla="*/ 981074 h 981074"/>
                <a:gd name="connsiteX10" fmla="*/ 0 w 617538"/>
                <a:gd name="connsiteY10" fmla="*/ 955674 h 981074"/>
                <a:gd name="connsiteX0" fmla="*/ 0 w 617538"/>
                <a:gd name="connsiteY0" fmla="*/ 955674 h 981074"/>
                <a:gd name="connsiteX1" fmla="*/ 271463 w 617538"/>
                <a:gd name="connsiteY1" fmla="*/ 868362 h 981074"/>
                <a:gd name="connsiteX2" fmla="*/ 271463 w 617538"/>
                <a:gd name="connsiteY2" fmla="*/ 465137 h 981074"/>
                <a:gd name="connsiteX3" fmla="*/ 592138 w 617538"/>
                <a:gd name="connsiteY3" fmla="*/ 366712 h 981074"/>
                <a:gd name="connsiteX4" fmla="*/ 592138 w 617538"/>
                <a:gd name="connsiteY4" fmla="*/ 0 h 981074"/>
                <a:gd name="connsiteX5" fmla="*/ 617538 w 617538"/>
                <a:gd name="connsiteY5" fmla="*/ 0 h 981074"/>
                <a:gd name="connsiteX6" fmla="*/ 617538 w 617538"/>
                <a:gd name="connsiteY6" fmla="*/ 385762 h 981074"/>
                <a:gd name="connsiteX7" fmla="*/ 359178 w 617538"/>
                <a:gd name="connsiteY7" fmla="*/ 467519 h 981074"/>
                <a:gd name="connsiteX8" fmla="*/ 375134 w 617538"/>
                <a:gd name="connsiteY8" fmla="*/ 871537 h 981074"/>
                <a:gd name="connsiteX9" fmla="*/ 17463 w 617538"/>
                <a:gd name="connsiteY9" fmla="*/ 981074 h 981074"/>
                <a:gd name="connsiteX10" fmla="*/ 0 w 617538"/>
                <a:gd name="connsiteY10" fmla="*/ 955674 h 981074"/>
                <a:gd name="connsiteX0" fmla="*/ 0 w 665452"/>
                <a:gd name="connsiteY0" fmla="*/ 955674 h 981074"/>
                <a:gd name="connsiteX1" fmla="*/ 271463 w 665452"/>
                <a:gd name="connsiteY1" fmla="*/ 868362 h 981074"/>
                <a:gd name="connsiteX2" fmla="*/ 271463 w 665452"/>
                <a:gd name="connsiteY2" fmla="*/ 465137 h 981074"/>
                <a:gd name="connsiteX3" fmla="*/ 592138 w 665452"/>
                <a:gd name="connsiteY3" fmla="*/ 366712 h 981074"/>
                <a:gd name="connsiteX4" fmla="*/ 592138 w 665452"/>
                <a:gd name="connsiteY4" fmla="*/ 0 h 981074"/>
                <a:gd name="connsiteX5" fmla="*/ 617538 w 665452"/>
                <a:gd name="connsiteY5" fmla="*/ 0 h 981074"/>
                <a:gd name="connsiteX6" fmla="*/ 665455 w 665452"/>
                <a:gd name="connsiteY6" fmla="*/ 364331 h 981074"/>
                <a:gd name="connsiteX7" fmla="*/ 359178 w 665452"/>
                <a:gd name="connsiteY7" fmla="*/ 467519 h 981074"/>
                <a:gd name="connsiteX8" fmla="*/ 375134 w 665452"/>
                <a:gd name="connsiteY8" fmla="*/ 871537 h 981074"/>
                <a:gd name="connsiteX9" fmla="*/ 17463 w 665452"/>
                <a:gd name="connsiteY9" fmla="*/ 981074 h 981074"/>
                <a:gd name="connsiteX10" fmla="*/ 0 w 665452"/>
                <a:gd name="connsiteY10" fmla="*/ 955674 h 981074"/>
                <a:gd name="connsiteX0" fmla="*/ 0 w 665452"/>
                <a:gd name="connsiteY0" fmla="*/ 955675 h 981075"/>
                <a:gd name="connsiteX1" fmla="*/ 271463 w 665452"/>
                <a:gd name="connsiteY1" fmla="*/ 868363 h 981075"/>
                <a:gd name="connsiteX2" fmla="*/ 271463 w 665452"/>
                <a:gd name="connsiteY2" fmla="*/ 465138 h 981075"/>
                <a:gd name="connsiteX3" fmla="*/ 592138 w 665452"/>
                <a:gd name="connsiteY3" fmla="*/ 366713 h 981075"/>
                <a:gd name="connsiteX4" fmla="*/ 592138 w 665452"/>
                <a:gd name="connsiteY4" fmla="*/ 1 h 981075"/>
                <a:gd name="connsiteX5" fmla="*/ 649500 w 665452"/>
                <a:gd name="connsiteY5" fmla="*/ 0 h 981075"/>
                <a:gd name="connsiteX6" fmla="*/ 665455 w 665452"/>
                <a:gd name="connsiteY6" fmla="*/ 364332 h 981075"/>
                <a:gd name="connsiteX7" fmla="*/ 359178 w 665452"/>
                <a:gd name="connsiteY7" fmla="*/ 467520 h 981075"/>
                <a:gd name="connsiteX8" fmla="*/ 375134 w 665452"/>
                <a:gd name="connsiteY8" fmla="*/ 871538 h 981075"/>
                <a:gd name="connsiteX9" fmla="*/ 17463 w 665452"/>
                <a:gd name="connsiteY9" fmla="*/ 981075 h 981075"/>
                <a:gd name="connsiteX10" fmla="*/ 0 w 665452"/>
                <a:gd name="connsiteY10" fmla="*/ 95567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5452" h="981075">
                  <a:moveTo>
                    <a:pt x="0" y="955675"/>
                  </a:moveTo>
                  <a:lnTo>
                    <a:pt x="271463" y="868363"/>
                  </a:lnTo>
                  <a:lnTo>
                    <a:pt x="271463" y="465138"/>
                  </a:lnTo>
                  <a:lnTo>
                    <a:pt x="592138" y="366713"/>
                  </a:lnTo>
                  <a:lnTo>
                    <a:pt x="592138" y="1"/>
                  </a:lnTo>
                  <a:lnTo>
                    <a:pt x="649500" y="0"/>
                  </a:lnTo>
                  <a:lnTo>
                    <a:pt x="665455" y="364332"/>
                  </a:lnTo>
                  <a:lnTo>
                    <a:pt x="359178" y="467520"/>
                  </a:lnTo>
                  <a:cubicBezTo>
                    <a:pt x="359174" y="602193"/>
                    <a:pt x="375138" y="736865"/>
                    <a:pt x="375134" y="871538"/>
                  </a:cubicBezTo>
                  <a:lnTo>
                    <a:pt x="17463" y="981075"/>
                  </a:lnTo>
                  <a:lnTo>
                    <a:pt x="0" y="955675"/>
                  </a:lnTo>
                  <a:close/>
                </a:path>
              </a:pathLst>
            </a:custGeom>
            <a:solidFill>
              <a:srgbClr val="D9D9D9">
                <a:alpha val="50196"/>
              </a:srgbClr>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36" name="Freeform 218"/>
            <p:cNvSpPr>
              <a:spLocks/>
            </p:cNvSpPr>
            <p:nvPr/>
          </p:nvSpPr>
          <p:spPr bwMode="auto">
            <a:xfrm rot="5400000">
              <a:off x="3158678" y="1862358"/>
              <a:ext cx="237992" cy="327751"/>
            </a:xfrm>
            <a:custGeom>
              <a:avLst/>
              <a:gdLst>
                <a:gd name="T0" fmla="*/ 9 w 192"/>
                <a:gd name="T1" fmla="*/ 0 h 246"/>
                <a:gd name="T2" fmla="*/ 192 w 192"/>
                <a:gd name="T3" fmla="*/ 55 h 246"/>
                <a:gd name="T4" fmla="*/ 192 w 192"/>
                <a:gd name="T5" fmla="*/ 246 h 246"/>
                <a:gd name="T6" fmla="*/ 180 w 192"/>
                <a:gd name="T7" fmla="*/ 242 h 246"/>
                <a:gd name="T8" fmla="*/ 180 w 192"/>
                <a:gd name="T9" fmla="*/ 66 h 246"/>
                <a:gd name="T10" fmla="*/ 0 w 192"/>
                <a:gd name="T11" fmla="*/ 12 h 246"/>
                <a:gd name="T12" fmla="*/ 9 w 192"/>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92" h="246">
                  <a:moveTo>
                    <a:pt x="9" y="0"/>
                  </a:moveTo>
                  <a:lnTo>
                    <a:pt x="192" y="55"/>
                  </a:lnTo>
                  <a:lnTo>
                    <a:pt x="192" y="246"/>
                  </a:lnTo>
                  <a:lnTo>
                    <a:pt x="180" y="242"/>
                  </a:lnTo>
                  <a:lnTo>
                    <a:pt x="180" y="66"/>
                  </a:lnTo>
                  <a:lnTo>
                    <a:pt x="0" y="12"/>
                  </a:lnTo>
                  <a:lnTo>
                    <a:pt x="9" y="0"/>
                  </a:lnTo>
                  <a:close/>
                </a:path>
              </a:pathLst>
            </a:custGeom>
            <a:solidFill>
              <a:srgbClr val="D9D9D9">
                <a:alpha val="50196"/>
              </a:srgbClr>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37" name="Freeform 195"/>
            <p:cNvSpPr>
              <a:spLocks/>
            </p:cNvSpPr>
            <p:nvPr/>
          </p:nvSpPr>
          <p:spPr bwMode="auto">
            <a:xfrm rot="5400000">
              <a:off x="2885468" y="4636184"/>
              <a:ext cx="123955" cy="134565"/>
            </a:xfrm>
            <a:custGeom>
              <a:avLst/>
              <a:gdLst>
                <a:gd name="T0" fmla="*/ 51 w 100"/>
                <a:gd name="T1" fmla="*/ 0 h 101"/>
                <a:gd name="T2" fmla="*/ 67 w 100"/>
                <a:gd name="T3" fmla="*/ 2 h 101"/>
                <a:gd name="T4" fmla="*/ 80 w 100"/>
                <a:gd name="T5" fmla="*/ 10 h 101"/>
                <a:gd name="T6" fmla="*/ 91 w 100"/>
                <a:gd name="T7" fmla="*/ 21 h 101"/>
                <a:gd name="T8" fmla="*/ 98 w 100"/>
                <a:gd name="T9" fmla="*/ 34 h 101"/>
                <a:gd name="T10" fmla="*/ 100 w 100"/>
                <a:gd name="T11" fmla="*/ 50 h 101"/>
                <a:gd name="T12" fmla="*/ 98 w 100"/>
                <a:gd name="T13" fmla="*/ 65 h 101"/>
                <a:gd name="T14" fmla="*/ 91 w 100"/>
                <a:gd name="T15" fmla="*/ 80 h 101"/>
                <a:gd name="T16" fmla="*/ 80 w 100"/>
                <a:gd name="T17" fmla="*/ 91 h 101"/>
                <a:gd name="T18" fmla="*/ 67 w 100"/>
                <a:gd name="T19" fmla="*/ 98 h 101"/>
                <a:gd name="T20" fmla="*/ 51 w 100"/>
                <a:gd name="T21" fmla="*/ 101 h 101"/>
                <a:gd name="T22" fmla="*/ 34 w 100"/>
                <a:gd name="T23" fmla="*/ 98 h 101"/>
                <a:gd name="T24" fmla="*/ 20 w 100"/>
                <a:gd name="T25" fmla="*/ 91 h 101"/>
                <a:gd name="T26" fmla="*/ 10 w 100"/>
                <a:gd name="T27" fmla="*/ 80 h 101"/>
                <a:gd name="T28" fmla="*/ 2 w 100"/>
                <a:gd name="T29" fmla="*/ 65 h 101"/>
                <a:gd name="T30" fmla="*/ 0 w 100"/>
                <a:gd name="T31" fmla="*/ 50 h 101"/>
                <a:gd name="T32" fmla="*/ 2 w 100"/>
                <a:gd name="T33" fmla="*/ 34 h 101"/>
                <a:gd name="T34" fmla="*/ 10 w 100"/>
                <a:gd name="T35" fmla="*/ 21 h 101"/>
                <a:gd name="T36" fmla="*/ 20 w 100"/>
                <a:gd name="T37" fmla="*/ 10 h 101"/>
                <a:gd name="T38" fmla="*/ 34 w 100"/>
                <a:gd name="T39" fmla="*/ 2 h 101"/>
                <a:gd name="T40" fmla="*/ 51 w 100"/>
                <a:gd name="T4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1">
                  <a:moveTo>
                    <a:pt x="51" y="0"/>
                  </a:moveTo>
                  <a:lnTo>
                    <a:pt x="67" y="2"/>
                  </a:lnTo>
                  <a:lnTo>
                    <a:pt x="80" y="10"/>
                  </a:lnTo>
                  <a:lnTo>
                    <a:pt x="91" y="21"/>
                  </a:lnTo>
                  <a:lnTo>
                    <a:pt x="98" y="34"/>
                  </a:lnTo>
                  <a:lnTo>
                    <a:pt x="100" y="50"/>
                  </a:lnTo>
                  <a:lnTo>
                    <a:pt x="98" y="65"/>
                  </a:lnTo>
                  <a:lnTo>
                    <a:pt x="91" y="80"/>
                  </a:lnTo>
                  <a:lnTo>
                    <a:pt x="80" y="91"/>
                  </a:lnTo>
                  <a:lnTo>
                    <a:pt x="67" y="98"/>
                  </a:lnTo>
                  <a:lnTo>
                    <a:pt x="51" y="101"/>
                  </a:lnTo>
                  <a:lnTo>
                    <a:pt x="34" y="98"/>
                  </a:lnTo>
                  <a:lnTo>
                    <a:pt x="20" y="91"/>
                  </a:lnTo>
                  <a:lnTo>
                    <a:pt x="10" y="80"/>
                  </a:lnTo>
                  <a:lnTo>
                    <a:pt x="2" y="65"/>
                  </a:lnTo>
                  <a:lnTo>
                    <a:pt x="0" y="50"/>
                  </a:lnTo>
                  <a:lnTo>
                    <a:pt x="2" y="34"/>
                  </a:lnTo>
                  <a:lnTo>
                    <a:pt x="10" y="21"/>
                  </a:lnTo>
                  <a:lnTo>
                    <a:pt x="20" y="10"/>
                  </a:lnTo>
                  <a:lnTo>
                    <a:pt x="34" y="2"/>
                  </a:lnTo>
                  <a:lnTo>
                    <a:pt x="51" y="0"/>
                  </a:lnTo>
                  <a:close/>
                </a:path>
              </a:pathLst>
            </a:custGeom>
            <a:solidFill>
              <a:srgbClr val="ECECE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38" name="Freeform 196"/>
            <p:cNvSpPr>
              <a:spLocks/>
            </p:cNvSpPr>
            <p:nvPr/>
          </p:nvSpPr>
          <p:spPr bwMode="auto">
            <a:xfrm rot="5400000">
              <a:off x="76200" y="1382600"/>
              <a:ext cx="1832025" cy="1224404"/>
            </a:xfrm>
            <a:custGeom>
              <a:avLst/>
              <a:gdLst>
                <a:gd name="T0" fmla="*/ 1478 w 1478"/>
                <a:gd name="T1" fmla="*/ 0 h 919"/>
                <a:gd name="T2" fmla="*/ 1478 w 1478"/>
                <a:gd name="T3" fmla="*/ 508 h 919"/>
                <a:gd name="T4" fmla="*/ 262 w 1478"/>
                <a:gd name="T5" fmla="*/ 919 h 919"/>
                <a:gd name="T6" fmla="*/ 0 w 1478"/>
                <a:gd name="T7" fmla="*/ 919 h 919"/>
                <a:gd name="T8" fmla="*/ 1462 w 1478"/>
                <a:gd name="T9" fmla="*/ 508 h 919"/>
                <a:gd name="T10" fmla="*/ 1462 w 1478"/>
                <a:gd name="T11" fmla="*/ 1 h 919"/>
                <a:gd name="T12" fmla="*/ 1478 w 1478"/>
                <a:gd name="T13" fmla="*/ 0 h 919"/>
              </a:gdLst>
              <a:ahLst/>
              <a:cxnLst>
                <a:cxn ang="0">
                  <a:pos x="T0" y="T1"/>
                </a:cxn>
                <a:cxn ang="0">
                  <a:pos x="T2" y="T3"/>
                </a:cxn>
                <a:cxn ang="0">
                  <a:pos x="T4" y="T5"/>
                </a:cxn>
                <a:cxn ang="0">
                  <a:pos x="T6" y="T7"/>
                </a:cxn>
                <a:cxn ang="0">
                  <a:pos x="T8" y="T9"/>
                </a:cxn>
                <a:cxn ang="0">
                  <a:pos x="T10" y="T11"/>
                </a:cxn>
                <a:cxn ang="0">
                  <a:pos x="T12" y="T13"/>
                </a:cxn>
              </a:cxnLst>
              <a:rect l="0" t="0" r="r" b="b"/>
              <a:pathLst>
                <a:path w="1478" h="919">
                  <a:moveTo>
                    <a:pt x="1478" y="0"/>
                  </a:moveTo>
                  <a:lnTo>
                    <a:pt x="1478" y="508"/>
                  </a:lnTo>
                  <a:lnTo>
                    <a:pt x="262" y="919"/>
                  </a:lnTo>
                  <a:lnTo>
                    <a:pt x="0" y="919"/>
                  </a:lnTo>
                  <a:lnTo>
                    <a:pt x="1462" y="508"/>
                  </a:lnTo>
                  <a:lnTo>
                    <a:pt x="1462" y="1"/>
                  </a:lnTo>
                  <a:lnTo>
                    <a:pt x="1478" y="0"/>
                  </a:lnTo>
                  <a:close/>
                </a:path>
              </a:pathLst>
            </a:custGeom>
            <a:solidFill>
              <a:srgbClr val="D9D9D9">
                <a:alpha val="50196"/>
              </a:srgbClr>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39" name="Freeform 197"/>
            <p:cNvSpPr>
              <a:spLocks/>
            </p:cNvSpPr>
            <p:nvPr/>
          </p:nvSpPr>
          <p:spPr bwMode="auto">
            <a:xfrm rot="5400000">
              <a:off x="373628" y="1507567"/>
              <a:ext cx="1449010" cy="1436243"/>
            </a:xfrm>
            <a:custGeom>
              <a:avLst/>
              <a:gdLst>
                <a:gd name="T0" fmla="*/ 1153 w 1169"/>
                <a:gd name="T1" fmla="*/ 0 h 1078"/>
                <a:gd name="T2" fmla="*/ 1169 w 1169"/>
                <a:gd name="T3" fmla="*/ 0 h 1078"/>
                <a:gd name="T4" fmla="*/ 1169 w 1169"/>
                <a:gd name="T5" fmla="*/ 8 h 1078"/>
                <a:gd name="T6" fmla="*/ 1169 w 1169"/>
                <a:gd name="T7" fmla="*/ 12 h 1078"/>
                <a:gd name="T8" fmla="*/ 1169 w 1169"/>
                <a:gd name="T9" fmla="*/ 24 h 1078"/>
                <a:gd name="T10" fmla="*/ 1169 w 1169"/>
                <a:gd name="T11" fmla="*/ 138 h 1078"/>
                <a:gd name="T12" fmla="*/ 1169 w 1169"/>
                <a:gd name="T13" fmla="*/ 178 h 1078"/>
                <a:gd name="T14" fmla="*/ 1169 w 1169"/>
                <a:gd name="T15" fmla="*/ 221 h 1078"/>
                <a:gd name="T16" fmla="*/ 1169 w 1169"/>
                <a:gd name="T17" fmla="*/ 495 h 1078"/>
                <a:gd name="T18" fmla="*/ 1169 w 1169"/>
                <a:gd name="T19" fmla="*/ 535 h 1078"/>
                <a:gd name="T20" fmla="*/ 1169 w 1169"/>
                <a:gd name="T21" fmla="*/ 571 h 1078"/>
                <a:gd name="T22" fmla="*/ 1169 w 1169"/>
                <a:gd name="T23" fmla="*/ 667 h 1078"/>
                <a:gd name="T24" fmla="*/ 132 w 1169"/>
                <a:gd name="T25" fmla="*/ 1078 h 1078"/>
                <a:gd name="T26" fmla="*/ 0 w 1169"/>
                <a:gd name="T27" fmla="*/ 1078 h 1078"/>
                <a:gd name="T28" fmla="*/ 1153 w 1169"/>
                <a:gd name="T29" fmla="*/ 667 h 1078"/>
                <a:gd name="T30" fmla="*/ 1153 w 1169"/>
                <a:gd name="T31"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9" h="1078">
                  <a:moveTo>
                    <a:pt x="1153" y="0"/>
                  </a:moveTo>
                  <a:lnTo>
                    <a:pt x="1169" y="0"/>
                  </a:lnTo>
                  <a:lnTo>
                    <a:pt x="1169" y="8"/>
                  </a:lnTo>
                  <a:lnTo>
                    <a:pt x="1169" y="12"/>
                  </a:lnTo>
                  <a:lnTo>
                    <a:pt x="1169" y="24"/>
                  </a:lnTo>
                  <a:lnTo>
                    <a:pt x="1169" y="138"/>
                  </a:lnTo>
                  <a:lnTo>
                    <a:pt x="1169" y="178"/>
                  </a:lnTo>
                  <a:lnTo>
                    <a:pt x="1169" y="221"/>
                  </a:lnTo>
                  <a:lnTo>
                    <a:pt x="1169" y="495"/>
                  </a:lnTo>
                  <a:lnTo>
                    <a:pt x="1169" y="535"/>
                  </a:lnTo>
                  <a:lnTo>
                    <a:pt x="1169" y="571"/>
                  </a:lnTo>
                  <a:lnTo>
                    <a:pt x="1169" y="667"/>
                  </a:lnTo>
                  <a:lnTo>
                    <a:pt x="132" y="1078"/>
                  </a:lnTo>
                  <a:lnTo>
                    <a:pt x="0" y="1078"/>
                  </a:lnTo>
                  <a:lnTo>
                    <a:pt x="1153" y="667"/>
                  </a:lnTo>
                  <a:lnTo>
                    <a:pt x="1153" y="0"/>
                  </a:lnTo>
                  <a:close/>
                </a:path>
              </a:pathLst>
            </a:custGeom>
            <a:solidFill>
              <a:srgbClr val="D9D9D9">
                <a:alpha val="50196"/>
              </a:srgbClr>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40" name="Freeform 198"/>
            <p:cNvSpPr>
              <a:spLocks/>
            </p:cNvSpPr>
            <p:nvPr/>
          </p:nvSpPr>
          <p:spPr bwMode="auto">
            <a:xfrm rot="5400000">
              <a:off x="520660" y="3090343"/>
              <a:ext cx="1497349" cy="1778650"/>
            </a:xfrm>
            <a:custGeom>
              <a:avLst/>
              <a:gdLst>
                <a:gd name="T0" fmla="*/ 0 w 1208"/>
                <a:gd name="T1" fmla="*/ 0 h 1335"/>
                <a:gd name="T2" fmla="*/ 16 w 1208"/>
                <a:gd name="T3" fmla="*/ 0 h 1335"/>
                <a:gd name="T4" fmla="*/ 16 w 1208"/>
                <a:gd name="T5" fmla="*/ 924 h 1335"/>
                <a:gd name="T6" fmla="*/ 1208 w 1208"/>
                <a:gd name="T7" fmla="*/ 1335 h 1335"/>
                <a:gd name="T8" fmla="*/ 1118 w 1208"/>
                <a:gd name="T9" fmla="*/ 1335 h 1335"/>
                <a:gd name="T10" fmla="*/ 0 w 1208"/>
                <a:gd name="T11" fmla="*/ 924 h 1335"/>
                <a:gd name="T12" fmla="*/ 0 w 1208"/>
                <a:gd name="T13" fmla="*/ 0 h 1335"/>
              </a:gdLst>
              <a:ahLst/>
              <a:cxnLst>
                <a:cxn ang="0">
                  <a:pos x="T0" y="T1"/>
                </a:cxn>
                <a:cxn ang="0">
                  <a:pos x="T2" y="T3"/>
                </a:cxn>
                <a:cxn ang="0">
                  <a:pos x="T4" y="T5"/>
                </a:cxn>
                <a:cxn ang="0">
                  <a:pos x="T6" y="T7"/>
                </a:cxn>
                <a:cxn ang="0">
                  <a:pos x="T8" y="T9"/>
                </a:cxn>
                <a:cxn ang="0">
                  <a:pos x="T10" y="T11"/>
                </a:cxn>
                <a:cxn ang="0">
                  <a:pos x="T12" y="T13"/>
                </a:cxn>
              </a:cxnLst>
              <a:rect l="0" t="0" r="r" b="b"/>
              <a:pathLst>
                <a:path w="1208" h="1335">
                  <a:moveTo>
                    <a:pt x="0" y="0"/>
                  </a:moveTo>
                  <a:lnTo>
                    <a:pt x="16" y="0"/>
                  </a:lnTo>
                  <a:lnTo>
                    <a:pt x="16" y="924"/>
                  </a:lnTo>
                  <a:lnTo>
                    <a:pt x="1208" y="1335"/>
                  </a:lnTo>
                  <a:lnTo>
                    <a:pt x="1118" y="1335"/>
                  </a:lnTo>
                  <a:lnTo>
                    <a:pt x="0" y="924"/>
                  </a:lnTo>
                  <a:lnTo>
                    <a:pt x="0" y="0"/>
                  </a:lnTo>
                  <a:close/>
                </a:path>
              </a:pathLst>
            </a:custGeom>
            <a:solidFill>
              <a:srgbClr val="D9D9D9">
                <a:alpha val="50196"/>
              </a:srgbClr>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41" name="Freeform 200"/>
            <p:cNvSpPr>
              <a:spLocks/>
            </p:cNvSpPr>
            <p:nvPr/>
          </p:nvSpPr>
          <p:spPr bwMode="auto">
            <a:xfrm rot="5400000">
              <a:off x="1931699" y="1176453"/>
              <a:ext cx="735041" cy="3838419"/>
            </a:xfrm>
            <a:custGeom>
              <a:avLst/>
              <a:gdLst>
                <a:gd name="T0" fmla="*/ 177 w 593"/>
                <a:gd name="T1" fmla="*/ 0 h 3135"/>
                <a:gd name="T2" fmla="*/ 193 w 593"/>
                <a:gd name="T3" fmla="*/ 0 h 3135"/>
                <a:gd name="T4" fmla="*/ 193 w 593"/>
                <a:gd name="T5" fmla="*/ 597 h 3135"/>
                <a:gd name="T6" fmla="*/ 302 w 593"/>
                <a:gd name="T7" fmla="*/ 609 h 3135"/>
                <a:gd name="T8" fmla="*/ 302 w 593"/>
                <a:gd name="T9" fmla="*/ 2724 h 3135"/>
                <a:gd name="T10" fmla="*/ 593 w 593"/>
                <a:gd name="T11" fmla="*/ 3135 h 3135"/>
                <a:gd name="T12" fmla="*/ 0 w 593"/>
                <a:gd name="T13" fmla="*/ 3135 h 3135"/>
                <a:gd name="T14" fmla="*/ 287 w 593"/>
                <a:gd name="T15" fmla="*/ 2724 h 3135"/>
                <a:gd name="T16" fmla="*/ 287 w 593"/>
                <a:gd name="T17" fmla="*/ 623 h 3135"/>
                <a:gd name="T18" fmla="*/ 177 w 593"/>
                <a:gd name="T19" fmla="*/ 613 h 3135"/>
                <a:gd name="T20" fmla="*/ 177 w 593"/>
                <a:gd name="T21" fmla="*/ 0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3" h="3135">
                  <a:moveTo>
                    <a:pt x="177" y="0"/>
                  </a:moveTo>
                  <a:lnTo>
                    <a:pt x="193" y="0"/>
                  </a:lnTo>
                  <a:lnTo>
                    <a:pt x="193" y="597"/>
                  </a:lnTo>
                  <a:lnTo>
                    <a:pt x="302" y="609"/>
                  </a:lnTo>
                  <a:lnTo>
                    <a:pt x="302" y="2724"/>
                  </a:lnTo>
                  <a:lnTo>
                    <a:pt x="593" y="3135"/>
                  </a:lnTo>
                  <a:lnTo>
                    <a:pt x="0" y="3135"/>
                  </a:lnTo>
                  <a:lnTo>
                    <a:pt x="287" y="2724"/>
                  </a:lnTo>
                  <a:lnTo>
                    <a:pt x="287" y="623"/>
                  </a:lnTo>
                  <a:lnTo>
                    <a:pt x="177" y="613"/>
                  </a:lnTo>
                  <a:lnTo>
                    <a:pt x="177" y="0"/>
                  </a:lnTo>
                  <a:close/>
                </a:path>
              </a:pathLst>
            </a:custGeom>
            <a:solidFill>
              <a:srgbClr val="D9D9D9">
                <a:alpha val="50196"/>
              </a:srgbClr>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42" name="Freeform 207"/>
            <p:cNvSpPr>
              <a:spLocks/>
            </p:cNvSpPr>
            <p:nvPr/>
          </p:nvSpPr>
          <p:spPr bwMode="auto">
            <a:xfrm rot="5400000">
              <a:off x="1823339" y="3563748"/>
              <a:ext cx="1448184" cy="792732"/>
            </a:xfrm>
            <a:custGeom>
              <a:avLst/>
              <a:gdLst>
                <a:gd name="T0" fmla="*/ 1037 w 1040"/>
                <a:gd name="T1" fmla="*/ 0 h 595"/>
                <a:gd name="T2" fmla="*/ 1040 w 1040"/>
                <a:gd name="T3" fmla="*/ 16 h 595"/>
                <a:gd name="T4" fmla="*/ 615 w 1040"/>
                <a:gd name="T5" fmla="*/ 125 h 595"/>
                <a:gd name="T6" fmla="*/ 615 w 1040"/>
                <a:gd name="T7" fmla="*/ 419 h 595"/>
                <a:gd name="T8" fmla="*/ 3 w 1040"/>
                <a:gd name="T9" fmla="*/ 595 h 595"/>
                <a:gd name="T10" fmla="*/ 0 w 1040"/>
                <a:gd name="T11" fmla="*/ 579 h 595"/>
                <a:gd name="T12" fmla="*/ 604 w 1040"/>
                <a:gd name="T13" fmla="*/ 410 h 595"/>
                <a:gd name="T14" fmla="*/ 604 w 1040"/>
                <a:gd name="T15" fmla="*/ 114 h 595"/>
                <a:gd name="T16" fmla="*/ 1037 w 1040"/>
                <a:gd name="T17"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0" h="595">
                  <a:moveTo>
                    <a:pt x="1037" y="0"/>
                  </a:moveTo>
                  <a:lnTo>
                    <a:pt x="1040" y="16"/>
                  </a:lnTo>
                  <a:lnTo>
                    <a:pt x="615" y="125"/>
                  </a:lnTo>
                  <a:lnTo>
                    <a:pt x="615" y="419"/>
                  </a:lnTo>
                  <a:lnTo>
                    <a:pt x="3" y="595"/>
                  </a:lnTo>
                  <a:lnTo>
                    <a:pt x="0" y="579"/>
                  </a:lnTo>
                  <a:lnTo>
                    <a:pt x="604" y="410"/>
                  </a:lnTo>
                  <a:lnTo>
                    <a:pt x="604" y="114"/>
                  </a:lnTo>
                  <a:lnTo>
                    <a:pt x="1037" y="0"/>
                  </a:lnTo>
                  <a:close/>
                </a:path>
              </a:pathLst>
            </a:custGeom>
            <a:solidFill>
              <a:srgbClr val="D9D9D9">
                <a:alpha val="50196"/>
              </a:srgbClr>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43" name="Rectangle 208"/>
            <p:cNvSpPr>
              <a:spLocks noChangeArrowheads="1"/>
            </p:cNvSpPr>
            <p:nvPr/>
          </p:nvSpPr>
          <p:spPr bwMode="auto">
            <a:xfrm rot="5400000">
              <a:off x="3053770" y="4216031"/>
              <a:ext cx="45719" cy="406359"/>
            </a:xfrm>
            <a:prstGeom prst="rect">
              <a:avLst/>
            </a:prstGeom>
            <a:solidFill>
              <a:srgbClr val="D9D9D9">
                <a:alpha val="50196"/>
              </a:srgbClr>
            </a:solidFill>
            <a:ln w="0">
              <a:noFill/>
              <a:prstDash val="solid"/>
              <a:miter lim="800000"/>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44" name="Rectangle 209"/>
            <p:cNvSpPr>
              <a:spLocks noChangeArrowheads="1"/>
            </p:cNvSpPr>
            <p:nvPr/>
          </p:nvSpPr>
          <p:spPr bwMode="auto">
            <a:xfrm rot="5400000">
              <a:off x="2445785" y="3551707"/>
              <a:ext cx="45719" cy="337078"/>
            </a:xfrm>
            <a:prstGeom prst="rect">
              <a:avLst/>
            </a:prstGeom>
            <a:solidFill>
              <a:srgbClr val="D9D9D9">
                <a:alpha val="50196"/>
              </a:srgbClr>
            </a:solidFill>
            <a:ln w="0">
              <a:noFill/>
              <a:prstDash val="solid"/>
              <a:miter lim="800000"/>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45" name="Freeform 210"/>
            <p:cNvSpPr>
              <a:spLocks/>
            </p:cNvSpPr>
            <p:nvPr/>
          </p:nvSpPr>
          <p:spPr bwMode="auto">
            <a:xfrm rot="5400000">
              <a:off x="480473" y="3164474"/>
              <a:ext cx="1776243" cy="1977166"/>
            </a:xfrm>
            <a:custGeom>
              <a:avLst/>
              <a:gdLst>
                <a:gd name="T0" fmla="*/ 882 w 1433"/>
                <a:gd name="T1" fmla="*/ 0 h 1484"/>
                <a:gd name="T2" fmla="*/ 882 w 1433"/>
                <a:gd name="T3" fmla="*/ 12 h 1484"/>
                <a:gd name="T4" fmla="*/ 296 w 1433"/>
                <a:gd name="T5" fmla="*/ 175 h 1484"/>
                <a:gd name="T6" fmla="*/ 296 w 1433"/>
                <a:gd name="T7" fmla="*/ 313 h 1484"/>
                <a:gd name="T8" fmla="*/ 15 w 1433"/>
                <a:gd name="T9" fmla="*/ 377 h 1484"/>
                <a:gd name="T10" fmla="*/ 15 w 1433"/>
                <a:gd name="T11" fmla="*/ 1073 h 1484"/>
                <a:gd name="T12" fmla="*/ 1433 w 1433"/>
                <a:gd name="T13" fmla="*/ 1484 h 1484"/>
                <a:gd name="T14" fmla="*/ 1247 w 1433"/>
                <a:gd name="T15" fmla="*/ 1484 h 1484"/>
                <a:gd name="T16" fmla="*/ 0 w 1433"/>
                <a:gd name="T17" fmla="*/ 1073 h 1484"/>
                <a:gd name="T18" fmla="*/ 0 w 1433"/>
                <a:gd name="T19" fmla="*/ 363 h 1484"/>
                <a:gd name="T20" fmla="*/ 281 w 1433"/>
                <a:gd name="T21" fmla="*/ 297 h 1484"/>
                <a:gd name="T22" fmla="*/ 281 w 1433"/>
                <a:gd name="T23" fmla="*/ 165 h 1484"/>
                <a:gd name="T24" fmla="*/ 882 w 1433"/>
                <a:gd name="T25" fmla="*/ 0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3" h="1484">
                  <a:moveTo>
                    <a:pt x="882" y="0"/>
                  </a:moveTo>
                  <a:lnTo>
                    <a:pt x="882" y="12"/>
                  </a:lnTo>
                  <a:lnTo>
                    <a:pt x="296" y="175"/>
                  </a:lnTo>
                  <a:lnTo>
                    <a:pt x="296" y="313"/>
                  </a:lnTo>
                  <a:lnTo>
                    <a:pt x="15" y="377"/>
                  </a:lnTo>
                  <a:lnTo>
                    <a:pt x="15" y="1073"/>
                  </a:lnTo>
                  <a:lnTo>
                    <a:pt x="1433" y="1484"/>
                  </a:lnTo>
                  <a:lnTo>
                    <a:pt x="1247" y="1484"/>
                  </a:lnTo>
                  <a:lnTo>
                    <a:pt x="0" y="1073"/>
                  </a:lnTo>
                  <a:lnTo>
                    <a:pt x="0" y="363"/>
                  </a:lnTo>
                  <a:lnTo>
                    <a:pt x="281" y="297"/>
                  </a:lnTo>
                  <a:lnTo>
                    <a:pt x="281" y="165"/>
                  </a:lnTo>
                  <a:lnTo>
                    <a:pt x="882" y="0"/>
                  </a:lnTo>
                  <a:close/>
                </a:path>
              </a:pathLst>
            </a:custGeom>
            <a:solidFill>
              <a:srgbClr val="D9D9D9">
                <a:alpha val="50196"/>
              </a:srgbClr>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46" name="Freeform 211"/>
            <p:cNvSpPr>
              <a:spLocks/>
            </p:cNvSpPr>
            <p:nvPr/>
          </p:nvSpPr>
          <p:spPr bwMode="auto">
            <a:xfrm rot="5400000">
              <a:off x="1393234" y="3300037"/>
              <a:ext cx="299967" cy="239818"/>
            </a:xfrm>
            <a:custGeom>
              <a:avLst/>
              <a:gdLst>
                <a:gd name="T0" fmla="*/ 226 w 242"/>
                <a:gd name="T1" fmla="*/ 0 h 180"/>
                <a:gd name="T2" fmla="*/ 242 w 242"/>
                <a:gd name="T3" fmla="*/ 0 h 180"/>
                <a:gd name="T4" fmla="*/ 242 w 242"/>
                <a:gd name="T5" fmla="*/ 141 h 180"/>
                <a:gd name="T6" fmla="*/ 4 w 242"/>
                <a:gd name="T7" fmla="*/ 180 h 180"/>
                <a:gd name="T8" fmla="*/ 0 w 242"/>
                <a:gd name="T9" fmla="*/ 164 h 180"/>
                <a:gd name="T10" fmla="*/ 226 w 242"/>
                <a:gd name="T11" fmla="*/ 129 h 180"/>
                <a:gd name="T12" fmla="*/ 226 w 242"/>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242" h="180">
                  <a:moveTo>
                    <a:pt x="226" y="0"/>
                  </a:moveTo>
                  <a:lnTo>
                    <a:pt x="242" y="0"/>
                  </a:lnTo>
                  <a:lnTo>
                    <a:pt x="242" y="141"/>
                  </a:lnTo>
                  <a:lnTo>
                    <a:pt x="4" y="180"/>
                  </a:lnTo>
                  <a:lnTo>
                    <a:pt x="0" y="164"/>
                  </a:lnTo>
                  <a:lnTo>
                    <a:pt x="226" y="129"/>
                  </a:lnTo>
                  <a:lnTo>
                    <a:pt x="226" y="0"/>
                  </a:lnTo>
                  <a:close/>
                </a:path>
              </a:pathLst>
            </a:custGeom>
            <a:solidFill>
              <a:srgbClr val="D9D9D9">
                <a:alpha val="50196"/>
              </a:srgbClr>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47" name="Freeform 217"/>
            <p:cNvSpPr>
              <a:spLocks/>
            </p:cNvSpPr>
            <p:nvPr/>
          </p:nvSpPr>
          <p:spPr bwMode="auto">
            <a:xfrm rot="5400000">
              <a:off x="2748024" y="2185212"/>
              <a:ext cx="45719" cy="648841"/>
            </a:xfrm>
            <a:custGeom>
              <a:avLst/>
              <a:gdLst>
                <a:gd name="T0" fmla="*/ 0 w 15"/>
                <a:gd name="T1" fmla="*/ 0 h 487"/>
                <a:gd name="T2" fmla="*/ 15 w 15"/>
                <a:gd name="T3" fmla="*/ 0 h 487"/>
                <a:gd name="T4" fmla="*/ 15 w 15"/>
                <a:gd name="T5" fmla="*/ 487 h 487"/>
                <a:gd name="T6" fmla="*/ 0 w 15"/>
                <a:gd name="T7" fmla="*/ 480 h 487"/>
                <a:gd name="T8" fmla="*/ 0 w 15"/>
                <a:gd name="T9" fmla="*/ 0 h 487"/>
              </a:gdLst>
              <a:ahLst/>
              <a:cxnLst>
                <a:cxn ang="0">
                  <a:pos x="T0" y="T1"/>
                </a:cxn>
                <a:cxn ang="0">
                  <a:pos x="T2" y="T3"/>
                </a:cxn>
                <a:cxn ang="0">
                  <a:pos x="T4" y="T5"/>
                </a:cxn>
                <a:cxn ang="0">
                  <a:pos x="T6" y="T7"/>
                </a:cxn>
                <a:cxn ang="0">
                  <a:pos x="T8" y="T9"/>
                </a:cxn>
              </a:cxnLst>
              <a:rect l="0" t="0" r="r" b="b"/>
              <a:pathLst>
                <a:path w="15" h="487">
                  <a:moveTo>
                    <a:pt x="0" y="0"/>
                  </a:moveTo>
                  <a:lnTo>
                    <a:pt x="15" y="0"/>
                  </a:lnTo>
                  <a:lnTo>
                    <a:pt x="15" y="487"/>
                  </a:lnTo>
                  <a:lnTo>
                    <a:pt x="0" y="480"/>
                  </a:lnTo>
                  <a:lnTo>
                    <a:pt x="0" y="0"/>
                  </a:lnTo>
                  <a:close/>
                </a:path>
              </a:pathLst>
            </a:custGeom>
            <a:solidFill>
              <a:srgbClr val="D9D9D9">
                <a:alpha val="50196"/>
              </a:srgbClr>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48" name="Freeform 219"/>
            <p:cNvSpPr>
              <a:spLocks/>
            </p:cNvSpPr>
            <p:nvPr/>
          </p:nvSpPr>
          <p:spPr bwMode="auto">
            <a:xfrm rot="5400000">
              <a:off x="1539010" y="2042211"/>
              <a:ext cx="1178791" cy="644843"/>
            </a:xfrm>
            <a:custGeom>
              <a:avLst/>
              <a:gdLst>
                <a:gd name="T0" fmla="*/ 4 w 951"/>
                <a:gd name="T1" fmla="*/ 0 h 484"/>
                <a:gd name="T2" fmla="*/ 612 w 951"/>
                <a:gd name="T3" fmla="*/ 183 h 484"/>
                <a:gd name="T4" fmla="*/ 612 w 951"/>
                <a:gd name="T5" fmla="*/ 378 h 484"/>
                <a:gd name="T6" fmla="*/ 951 w 951"/>
                <a:gd name="T7" fmla="*/ 468 h 484"/>
                <a:gd name="T8" fmla="*/ 944 w 951"/>
                <a:gd name="T9" fmla="*/ 484 h 484"/>
                <a:gd name="T10" fmla="*/ 597 w 951"/>
                <a:gd name="T11" fmla="*/ 394 h 484"/>
                <a:gd name="T12" fmla="*/ 597 w 951"/>
                <a:gd name="T13" fmla="*/ 191 h 484"/>
                <a:gd name="T14" fmla="*/ 0 w 951"/>
                <a:gd name="T15" fmla="*/ 16 h 484"/>
                <a:gd name="T16" fmla="*/ 4 w 951"/>
                <a:gd name="T17"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1" h="484">
                  <a:moveTo>
                    <a:pt x="4" y="0"/>
                  </a:moveTo>
                  <a:lnTo>
                    <a:pt x="612" y="183"/>
                  </a:lnTo>
                  <a:lnTo>
                    <a:pt x="612" y="378"/>
                  </a:lnTo>
                  <a:lnTo>
                    <a:pt x="951" y="468"/>
                  </a:lnTo>
                  <a:lnTo>
                    <a:pt x="944" y="484"/>
                  </a:lnTo>
                  <a:lnTo>
                    <a:pt x="597" y="394"/>
                  </a:lnTo>
                  <a:lnTo>
                    <a:pt x="597" y="191"/>
                  </a:lnTo>
                  <a:lnTo>
                    <a:pt x="0" y="16"/>
                  </a:lnTo>
                  <a:lnTo>
                    <a:pt x="4" y="0"/>
                  </a:lnTo>
                  <a:close/>
                </a:path>
              </a:pathLst>
            </a:custGeom>
            <a:solidFill>
              <a:srgbClr val="D9D9D9">
                <a:alpha val="50196"/>
              </a:srgbClr>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49" name="Freeform 220"/>
            <p:cNvSpPr>
              <a:spLocks/>
            </p:cNvSpPr>
            <p:nvPr/>
          </p:nvSpPr>
          <p:spPr bwMode="auto">
            <a:xfrm rot="5400000">
              <a:off x="2000137" y="2331808"/>
              <a:ext cx="194606" cy="1009900"/>
            </a:xfrm>
            <a:custGeom>
              <a:avLst/>
              <a:gdLst>
                <a:gd name="T0" fmla="*/ 0 w 157"/>
                <a:gd name="T1" fmla="*/ 0 h 758"/>
                <a:gd name="T2" fmla="*/ 15 w 157"/>
                <a:gd name="T3" fmla="*/ 0 h 758"/>
                <a:gd name="T4" fmla="*/ 15 w 157"/>
                <a:gd name="T5" fmla="*/ 703 h 758"/>
                <a:gd name="T6" fmla="*/ 157 w 157"/>
                <a:gd name="T7" fmla="*/ 742 h 758"/>
                <a:gd name="T8" fmla="*/ 156 w 157"/>
                <a:gd name="T9" fmla="*/ 758 h 758"/>
                <a:gd name="T10" fmla="*/ 0 w 157"/>
                <a:gd name="T11" fmla="*/ 714 h 758"/>
                <a:gd name="T12" fmla="*/ 0 w 157"/>
                <a:gd name="T13" fmla="*/ 0 h 758"/>
              </a:gdLst>
              <a:ahLst/>
              <a:cxnLst>
                <a:cxn ang="0">
                  <a:pos x="T0" y="T1"/>
                </a:cxn>
                <a:cxn ang="0">
                  <a:pos x="T2" y="T3"/>
                </a:cxn>
                <a:cxn ang="0">
                  <a:pos x="T4" y="T5"/>
                </a:cxn>
                <a:cxn ang="0">
                  <a:pos x="T6" y="T7"/>
                </a:cxn>
                <a:cxn ang="0">
                  <a:pos x="T8" y="T9"/>
                </a:cxn>
                <a:cxn ang="0">
                  <a:pos x="T10" y="T11"/>
                </a:cxn>
                <a:cxn ang="0">
                  <a:pos x="T12" y="T13"/>
                </a:cxn>
              </a:cxnLst>
              <a:rect l="0" t="0" r="r" b="b"/>
              <a:pathLst>
                <a:path w="157" h="758">
                  <a:moveTo>
                    <a:pt x="0" y="0"/>
                  </a:moveTo>
                  <a:lnTo>
                    <a:pt x="15" y="0"/>
                  </a:lnTo>
                  <a:lnTo>
                    <a:pt x="15" y="703"/>
                  </a:lnTo>
                  <a:lnTo>
                    <a:pt x="157" y="742"/>
                  </a:lnTo>
                  <a:lnTo>
                    <a:pt x="156" y="758"/>
                  </a:lnTo>
                  <a:lnTo>
                    <a:pt x="0" y="714"/>
                  </a:lnTo>
                  <a:lnTo>
                    <a:pt x="0" y="0"/>
                  </a:lnTo>
                  <a:close/>
                </a:path>
              </a:pathLst>
            </a:custGeom>
            <a:solidFill>
              <a:srgbClr val="D9D9D9">
                <a:alpha val="50196"/>
              </a:srgbClr>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50" name="Freeform 221"/>
            <p:cNvSpPr>
              <a:spLocks/>
            </p:cNvSpPr>
            <p:nvPr/>
          </p:nvSpPr>
          <p:spPr bwMode="auto">
            <a:xfrm rot="5400000">
              <a:off x="2329314" y="1649944"/>
              <a:ext cx="506969" cy="503617"/>
            </a:xfrm>
            <a:custGeom>
              <a:avLst/>
              <a:gdLst>
                <a:gd name="T0" fmla="*/ 4 w 409"/>
                <a:gd name="T1" fmla="*/ 0 h 378"/>
                <a:gd name="T2" fmla="*/ 409 w 409"/>
                <a:gd name="T3" fmla="*/ 128 h 378"/>
                <a:gd name="T4" fmla="*/ 409 w 409"/>
                <a:gd name="T5" fmla="*/ 378 h 378"/>
                <a:gd name="T6" fmla="*/ 394 w 409"/>
                <a:gd name="T7" fmla="*/ 378 h 378"/>
                <a:gd name="T8" fmla="*/ 394 w 409"/>
                <a:gd name="T9" fmla="*/ 137 h 378"/>
                <a:gd name="T10" fmla="*/ 0 w 409"/>
                <a:gd name="T11" fmla="*/ 16 h 378"/>
                <a:gd name="T12" fmla="*/ 4 w 409"/>
                <a:gd name="T13" fmla="*/ 0 h 378"/>
              </a:gdLst>
              <a:ahLst/>
              <a:cxnLst>
                <a:cxn ang="0">
                  <a:pos x="T0" y="T1"/>
                </a:cxn>
                <a:cxn ang="0">
                  <a:pos x="T2" y="T3"/>
                </a:cxn>
                <a:cxn ang="0">
                  <a:pos x="T4" y="T5"/>
                </a:cxn>
                <a:cxn ang="0">
                  <a:pos x="T6" y="T7"/>
                </a:cxn>
                <a:cxn ang="0">
                  <a:pos x="T8" y="T9"/>
                </a:cxn>
                <a:cxn ang="0">
                  <a:pos x="T10" y="T11"/>
                </a:cxn>
                <a:cxn ang="0">
                  <a:pos x="T12" y="T13"/>
                </a:cxn>
              </a:cxnLst>
              <a:rect l="0" t="0" r="r" b="b"/>
              <a:pathLst>
                <a:path w="409" h="378">
                  <a:moveTo>
                    <a:pt x="4" y="0"/>
                  </a:moveTo>
                  <a:lnTo>
                    <a:pt x="409" y="128"/>
                  </a:lnTo>
                  <a:lnTo>
                    <a:pt x="409" y="378"/>
                  </a:lnTo>
                  <a:lnTo>
                    <a:pt x="394" y="378"/>
                  </a:lnTo>
                  <a:lnTo>
                    <a:pt x="394" y="137"/>
                  </a:lnTo>
                  <a:lnTo>
                    <a:pt x="0" y="16"/>
                  </a:lnTo>
                  <a:lnTo>
                    <a:pt x="4" y="0"/>
                  </a:lnTo>
                  <a:close/>
                </a:path>
              </a:pathLst>
            </a:custGeom>
            <a:solidFill>
              <a:srgbClr val="D9D9D9">
                <a:alpha val="50196"/>
              </a:srgbClr>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51" name="Freeform 222"/>
            <p:cNvSpPr>
              <a:spLocks/>
            </p:cNvSpPr>
            <p:nvPr/>
          </p:nvSpPr>
          <p:spPr bwMode="auto">
            <a:xfrm rot="5400000">
              <a:off x="1286926" y="2514852"/>
              <a:ext cx="407807" cy="417017"/>
            </a:xfrm>
            <a:custGeom>
              <a:avLst/>
              <a:gdLst>
                <a:gd name="T0" fmla="*/ 0 w 329"/>
                <a:gd name="T1" fmla="*/ 0 h 313"/>
                <a:gd name="T2" fmla="*/ 12 w 329"/>
                <a:gd name="T3" fmla="*/ 0 h 313"/>
                <a:gd name="T4" fmla="*/ 12 w 329"/>
                <a:gd name="T5" fmla="*/ 200 h 313"/>
                <a:gd name="T6" fmla="*/ 329 w 329"/>
                <a:gd name="T7" fmla="*/ 297 h 313"/>
                <a:gd name="T8" fmla="*/ 320 w 329"/>
                <a:gd name="T9" fmla="*/ 313 h 313"/>
                <a:gd name="T10" fmla="*/ 0 w 329"/>
                <a:gd name="T11" fmla="*/ 211 h 313"/>
                <a:gd name="T12" fmla="*/ 0 w 329"/>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329" h="313">
                  <a:moveTo>
                    <a:pt x="0" y="0"/>
                  </a:moveTo>
                  <a:lnTo>
                    <a:pt x="12" y="0"/>
                  </a:lnTo>
                  <a:lnTo>
                    <a:pt x="12" y="200"/>
                  </a:lnTo>
                  <a:lnTo>
                    <a:pt x="329" y="297"/>
                  </a:lnTo>
                  <a:lnTo>
                    <a:pt x="320" y="313"/>
                  </a:lnTo>
                  <a:lnTo>
                    <a:pt x="0" y="211"/>
                  </a:lnTo>
                  <a:lnTo>
                    <a:pt x="0" y="0"/>
                  </a:lnTo>
                  <a:close/>
                </a:path>
              </a:pathLst>
            </a:custGeom>
            <a:solidFill>
              <a:srgbClr val="D9D9D9">
                <a:alpha val="50196"/>
              </a:srgbClr>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52" name="Freeform 223"/>
            <p:cNvSpPr>
              <a:spLocks/>
            </p:cNvSpPr>
            <p:nvPr/>
          </p:nvSpPr>
          <p:spPr bwMode="auto">
            <a:xfrm rot="5400000">
              <a:off x="1580836" y="2229888"/>
              <a:ext cx="296247" cy="297108"/>
            </a:xfrm>
            <a:custGeom>
              <a:avLst/>
              <a:gdLst>
                <a:gd name="T0" fmla="*/ 0 w 239"/>
                <a:gd name="T1" fmla="*/ 0 h 223"/>
                <a:gd name="T2" fmla="*/ 12 w 239"/>
                <a:gd name="T3" fmla="*/ 0 h 223"/>
                <a:gd name="T4" fmla="*/ 12 w 239"/>
                <a:gd name="T5" fmla="*/ 148 h 223"/>
                <a:gd name="T6" fmla="*/ 239 w 239"/>
                <a:gd name="T7" fmla="*/ 207 h 223"/>
                <a:gd name="T8" fmla="*/ 235 w 239"/>
                <a:gd name="T9" fmla="*/ 223 h 223"/>
                <a:gd name="T10" fmla="*/ 0 w 239"/>
                <a:gd name="T11" fmla="*/ 160 h 223"/>
                <a:gd name="T12" fmla="*/ 0 w 239"/>
                <a:gd name="T13" fmla="*/ 0 h 223"/>
              </a:gdLst>
              <a:ahLst/>
              <a:cxnLst>
                <a:cxn ang="0">
                  <a:pos x="T0" y="T1"/>
                </a:cxn>
                <a:cxn ang="0">
                  <a:pos x="T2" y="T3"/>
                </a:cxn>
                <a:cxn ang="0">
                  <a:pos x="T4" y="T5"/>
                </a:cxn>
                <a:cxn ang="0">
                  <a:pos x="T6" y="T7"/>
                </a:cxn>
                <a:cxn ang="0">
                  <a:pos x="T8" y="T9"/>
                </a:cxn>
                <a:cxn ang="0">
                  <a:pos x="T10" y="T11"/>
                </a:cxn>
                <a:cxn ang="0">
                  <a:pos x="T12" y="T13"/>
                </a:cxn>
              </a:cxnLst>
              <a:rect l="0" t="0" r="r" b="b"/>
              <a:pathLst>
                <a:path w="239" h="223">
                  <a:moveTo>
                    <a:pt x="0" y="0"/>
                  </a:moveTo>
                  <a:lnTo>
                    <a:pt x="12" y="0"/>
                  </a:lnTo>
                  <a:lnTo>
                    <a:pt x="12" y="148"/>
                  </a:lnTo>
                  <a:lnTo>
                    <a:pt x="239" y="207"/>
                  </a:lnTo>
                  <a:lnTo>
                    <a:pt x="235" y="223"/>
                  </a:lnTo>
                  <a:lnTo>
                    <a:pt x="0" y="160"/>
                  </a:lnTo>
                  <a:lnTo>
                    <a:pt x="0" y="0"/>
                  </a:lnTo>
                  <a:close/>
                </a:path>
              </a:pathLst>
            </a:custGeom>
            <a:solidFill>
              <a:srgbClr val="D9D9D9">
                <a:alpha val="50196"/>
              </a:srgbClr>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53" name="Freeform 224"/>
            <p:cNvSpPr>
              <a:spLocks/>
            </p:cNvSpPr>
            <p:nvPr/>
          </p:nvSpPr>
          <p:spPr bwMode="auto">
            <a:xfrm rot="5400000">
              <a:off x="1674330" y="2461354"/>
              <a:ext cx="123955" cy="134565"/>
            </a:xfrm>
            <a:custGeom>
              <a:avLst/>
              <a:gdLst>
                <a:gd name="T0" fmla="*/ 50 w 100"/>
                <a:gd name="T1" fmla="*/ 0 h 101"/>
                <a:gd name="T2" fmla="*/ 65 w 100"/>
                <a:gd name="T3" fmla="*/ 2 h 101"/>
                <a:gd name="T4" fmla="*/ 80 w 100"/>
                <a:gd name="T5" fmla="*/ 10 h 101"/>
                <a:gd name="T6" fmla="*/ 91 w 100"/>
                <a:gd name="T7" fmla="*/ 20 h 101"/>
                <a:gd name="T8" fmla="*/ 98 w 100"/>
                <a:gd name="T9" fmla="*/ 34 h 101"/>
                <a:gd name="T10" fmla="*/ 100 w 100"/>
                <a:gd name="T11" fmla="*/ 50 h 101"/>
                <a:gd name="T12" fmla="*/ 98 w 100"/>
                <a:gd name="T13" fmla="*/ 67 h 101"/>
                <a:gd name="T14" fmla="*/ 91 w 100"/>
                <a:gd name="T15" fmla="*/ 80 h 101"/>
                <a:gd name="T16" fmla="*/ 80 w 100"/>
                <a:gd name="T17" fmla="*/ 91 h 101"/>
                <a:gd name="T18" fmla="*/ 65 w 100"/>
                <a:gd name="T19" fmla="*/ 98 h 101"/>
                <a:gd name="T20" fmla="*/ 50 w 100"/>
                <a:gd name="T21" fmla="*/ 101 h 101"/>
                <a:gd name="T22" fmla="*/ 34 w 100"/>
                <a:gd name="T23" fmla="*/ 98 h 101"/>
                <a:gd name="T24" fmla="*/ 20 w 100"/>
                <a:gd name="T25" fmla="*/ 91 h 101"/>
                <a:gd name="T26" fmla="*/ 10 w 100"/>
                <a:gd name="T27" fmla="*/ 80 h 101"/>
                <a:gd name="T28" fmla="*/ 2 w 100"/>
                <a:gd name="T29" fmla="*/ 67 h 101"/>
                <a:gd name="T30" fmla="*/ 0 w 100"/>
                <a:gd name="T31" fmla="*/ 50 h 101"/>
                <a:gd name="T32" fmla="*/ 2 w 100"/>
                <a:gd name="T33" fmla="*/ 34 h 101"/>
                <a:gd name="T34" fmla="*/ 10 w 100"/>
                <a:gd name="T35" fmla="*/ 20 h 101"/>
                <a:gd name="T36" fmla="*/ 20 w 100"/>
                <a:gd name="T37" fmla="*/ 10 h 101"/>
                <a:gd name="T38" fmla="*/ 34 w 100"/>
                <a:gd name="T39" fmla="*/ 2 h 101"/>
                <a:gd name="T40" fmla="*/ 50 w 100"/>
                <a:gd name="T4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1">
                  <a:moveTo>
                    <a:pt x="50" y="0"/>
                  </a:moveTo>
                  <a:lnTo>
                    <a:pt x="65" y="2"/>
                  </a:lnTo>
                  <a:lnTo>
                    <a:pt x="80" y="10"/>
                  </a:lnTo>
                  <a:lnTo>
                    <a:pt x="91" y="20"/>
                  </a:lnTo>
                  <a:lnTo>
                    <a:pt x="98" y="34"/>
                  </a:lnTo>
                  <a:lnTo>
                    <a:pt x="100" y="50"/>
                  </a:lnTo>
                  <a:lnTo>
                    <a:pt x="98" y="67"/>
                  </a:lnTo>
                  <a:lnTo>
                    <a:pt x="91" y="80"/>
                  </a:lnTo>
                  <a:lnTo>
                    <a:pt x="80" y="91"/>
                  </a:lnTo>
                  <a:lnTo>
                    <a:pt x="65" y="98"/>
                  </a:lnTo>
                  <a:lnTo>
                    <a:pt x="50" y="101"/>
                  </a:lnTo>
                  <a:lnTo>
                    <a:pt x="34" y="98"/>
                  </a:lnTo>
                  <a:lnTo>
                    <a:pt x="20" y="91"/>
                  </a:lnTo>
                  <a:lnTo>
                    <a:pt x="10" y="80"/>
                  </a:lnTo>
                  <a:lnTo>
                    <a:pt x="2" y="67"/>
                  </a:lnTo>
                  <a:lnTo>
                    <a:pt x="0" y="50"/>
                  </a:lnTo>
                  <a:lnTo>
                    <a:pt x="2" y="34"/>
                  </a:lnTo>
                  <a:lnTo>
                    <a:pt x="10" y="20"/>
                  </a:lnTo>
                  <a:lnTo>
                    <a:pt x="20" y="10"/>
                  </a:lnTo>
                  <a:lnTo>
                    <a:pt x="34" y="2"/>
                  </a:lnTo>
                  <a:lnTo>
                    <a:pt x="50" y="0"/>
                  </a:lnTo>
                  <a:close/>
                </a:path>
              </a:pathLst>
            </a:custGeom>
            <a:solidFill>
              <a:srgbClr val="ECECE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54" name="Freeform 225"/>
            <p:cNvSpPr>
              <a:spLocks/>
            </p:cNvSpPr>
            <p:nvPr/>
          </p:nvSpPr>
          <p:spPr bwMode="auto">
            <a:xfrm rot="5400000">
              <a:off x="2199222" y="4120106"/>
              <a:ext cx="443753" cy="478305"/>
            </a:xfrm>
            <a:custGeom>
              <a:avLst/>
              <a:gdLst>
                <a:gd name="T0" fmla="*/ 179 w 358"/>
                <a:gd name="T1" fmla="*/ 0 h 359"/>
                <a:gd name="T2" fmla="*/ 215 w 358"/>
                <a:gd name="T3" fmla="*/ 3 h 359"/>
                <a:gd name="T4" fmla="*/ 248 w 358"/>
                <a:gd name="T5" fmla="*/ 14 h 359"/>
                <a:gd name="T6" fmla="*/ 280 w 358"/>
                <a:gd name="T7" fmla="*/ 30 h 359"/>
                <a:gd name="T8" fmla="*/ 305 w 358"/>
                <a:gd name="T9" fmla="*/ 53 h 359"/>
                <a:gd name="T10" fmla="*/ 328 w 358"/>
                <a:gd name="T11" fmla="*/ 80 h 359"/>
                <a:gd name="T12" fmla="*/ 344 w 358"/>
                <a:gd name="T13" fmla="*/ 110 h 359"/>
                <a:gd name="T14" fmla="*/ 355 w 358"/>
                <a:gd name="T15" fmla="*/ 143 h 359"/>
                <a:gd name="T16" fmla="*/ 358 w 358"/>
                <a:gd name="T17" fmla="*/ 179 h 359"/>
                <a:gd name="T18" fmla="*/ 355 w 358"/>
                <a:gd name="T19" fmla="*/ 215 h 359"/>
                <a:gd name="T20" fmla="*/ 344 w 358"/>
                <a:gd name="T21" fmla="*/ 249 h 359"/>
                <a:gd name="T22" fmla="*/ 328 w 358"/>
                <a:gd name="T23" fmla="*/ 280 h 359"/>
                <a:gd name="T24" fmla="*/ 305 w 358"/>
                <a:gd name="T25" fmla="*/ 306 h 359"/>
                <a:gd name="T26" fmla="*/ 280 w 358"/>
                <a:gd name="T27" fmla="*/ 328 h 359"/>
                <a:gd name="T28" fmla="*/ 248 w 358"/>
                <a:gd name="T29" fmla="*/ 345 h 359"/>
                <a:gd name="T30" fmla="*/ 215 w 358"/>
                <a:gd name="T31" fmla="*/ 355 h 359"/>
                <a:gd name="T32" fmla="*/ 179 w 358"/>
                <a:gd name="T33" fmla="*/ 359 h 359"/>
                <a:gd name="T34" fmla="*/ 143 w 358"/>
                <a:gd name="T35" fmla="*/ 355 h 359"/>
                <a:gd name="T36" fmla="*/ 109 w 358"/>
                <a:gd name="T37" fmla="*/ 345 h 359"/>
                <a:gd name="T38" fmla="*/ 78 w 358"/>
                <a:gd name="T39" fmla="*/ 328 h 359"/>
                <a:gd name="T40" fmla="*/ 52 w 358"/>
                <a:gd name="T41" fmla="*/ 306 h 359"/>
                <a:gd name="T42" fmla="*/ 30 w 358"/>
                <a:gd name="T43" fmla="*/ 280 h 359"/>
                <a:gd name="T44" fmla="*/ 13 w 358"/>
                <a:gd name="T45" fmla="*/ 249 h 359"/>
                <a:gd name="T46" fmla="*/ 3 w 358"/>
                <a:gd name="T47" fmla="*/ 215 h 359"/>
                <a:gd name="T48" fmla="*/ 0 w 358"/>
                <a:gd name="T49" fmla="*/ 179 h 359"/>
                <a:gd name="T50" fmla="*/ 3 w 358"/>
                <a:gd name="T51" fmla="*/ 143 h 359"/>
                <a:gd name="T52" fmla="*/ 13 w 358"/>
                <a:gd name="T53" fmla="*/ 110 h 359"/>
                <a:gd name="T54" fmla="*/ 30 w 358"/>
                <a:gd name="T55" fmla="*/ 80 h 359"/>
                <a:gd name="T56" fmla="*/ 52 w 358"/>
                <a:gd name="T57" fmla="*/ 53 h 359"/>
                <a:gd name="T58" fmla="*/ 78 w 358"/>
                <a:gd name="T59" fmla="*/ 30 h 359"/>
                <a:gd name="T60" fmla="*/ 109 w 358"/>
                <a:gd name="T61" fmla="*/ 14 h 359"/>
                <a:gd name="T62" fmla="*/ 143 w 358"/>
                <a:gd name="T63" fmla="*/ 3 h 359"/>
                <a:gd name="T64" fmla="*/ 179 w 358"/>
                <a:gd name="T6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9">
                  <a:moveTo>
                    <a:pt x="179" y="0"/>
                  </a:moveTo>
                  <a:lnTo>
                    <a:pt x="215" y="3"/>
                  </a:lnTo>
                  <a:lnTo>
                    <a:pt x="248" y="14"/>
                  </a:lnTo>
                  <a:lnTo>
                    <a:pt x="280" y="30"/>
                  </a:lnTo>
                  <a:lnTo>
                    <a:pt x="305" y="53"/>
                  </a:lnTo>
                  <a:lnTo>
                    <a:pt x="328" y="80"/>
                  </a:lnTo>
                  <a:lnTo>
                    <a:pt x="344" y="110"/>
                  </a:lnTo>
                  <a:lnTo>
                    <a:pt x="355" y="143"/>
                  </a:lnTo>
                  <a:lnTo>
                    <a:pt x="358" y="179"/>
                  </a:lnTo>
                  <a:lnTo>
                    <a:pt x="355" y="215"/>
                  </a:lnTo>
                  <a:lnTo>
                    <a:pt x="344" y="249"/>
                  </a:lnTo>
                  <a:lnTo>
                    <a:pt x="328" y="280"/>
                  </a:lnTo>
                  <a:lnTo>
                    <a:pt x="305" y="306"/>
                  </a:lnTo>
                  <a:lnTo>
                    <a:pt x="280" y="328"/>
                  </a:lnTo>
                  <a:lnTo>
                    <a:pt x="248" y="345"/>
                  </a:lnTo>
                  <a:lnTo>
                    <a:pt x="215" y="355"/>
                  </a:lnTo>
                  <a:lnTo>
                    <a:pt x="179" y="359"/>
                  </a:lnTo>
                  <a:lnTo>
                    <a:pt x="143" y="355"/>
                  </a:lnTo>
                  <a:lnTo>
                    <a:pt x="109" y="345"/>
                  </a:lnTo>
                  <a:lnTo>
                    <a:pt x="78" y="328"/>
                  </a:lnTo>
                  <a:lnTo>
                    <a:pt x="52" y="306"/>
                  </a:lnTo>
                  <a:lnTo>
                    <a:pt x="30" y="280"/>
                  </a:lnTo>
                  <a:lnTo>
                    <a:pt x="13" y="249"/>
                  </a:lnTo>
                  <a:lnTo>
                    <a:pt x="3" y="215"/>
                  </a:lnTo>
                  <a:lnTo>
                    <a:pt x="0" y="179"/>
                  </a:lnTo>
                  <a:lnTo>
                    <a:pt x="3" y="143"/>
                  </a:lnTo>
                  <a:lnTo>
                    <a:pt x="13" y="110"/>
                  </a:lnTo>
                  <a:lnTo>
                    <a:pt x="30" y="80"/>
                  </a:lnTo>
                  <a:lnTo>
                    <a:pt x="52" y="53"/>
                  </a:lnTo>
                  <a:lnTo>
                    <a:pt x="78" y="30"/>
                  </a:lnTo>
                  <a:lnTo>
                    <a:pt x="109" y="14"/>
                  </a:lnTo>
                  <a:lnTo>
                    <a:pt x="143" y="3"/>
                  </a:lnTo>
                  <a:lnTo>
                    <a:pt x="179" y="0"/>
                  </a:lnTo>
                  <a:close/>
                </a:path>
              </a:pathLst>
            </a:custGeom>
            <a:solidFill>
              <a:srgbClr val="ECECE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55" name="Freeform 231"/>
            <p:cNvSpPr>
              <a:spLocks/>
            </p:cNvSpPr>
            <p:nvPr/>
          </p:nvSpPr>
          <p:spPr bwMode="auto">
            <a:xfrm rot="5400000">
              <a:off x="3189566" y="4254379"/>
              <a:ext cx="266501" cy="286450"/>
            </a:xfrm>
            <a:custGeom>
              <a:avLst/>
              <a:gdLst>
                <a:gd name="T0" fmla="*/ 107 w 215"/>
                <a:gd name="T1" fmla="*/ 0 h 215"/>
                <a:gd name="T2" fmla="*/ 133 w 215"/>
                <a:gd name="T3" fmla="*/ 3 h 215"/>
                <a:gd name="T4" fmla="*/ 154 w 215"/>
                <a:gd name="T5" fmla="*/ 11 h 215"/>
                <a:gd name="T6" fmla="*/ 175 w 215"/>
                <a:gd name="T7" fmla="*/ 24 h 215"/>
                <a:gd name="T8" fmla="*/ 191 w 215"/>
                <a:gd name="T9" fmla="*/ 40 h 215"/>
                <a:gd name="T10" fmla="*/ 204 w 215"/>
                <a:gd name="T11" fmla="*/ 60 h 215"/>
                <a:gd name="T12" fmla="*/ 211 w 215"/>
                <a:gd name="T13" fmla="*/ 83 h 215"/>
                <a:gd name="T14" fmla="*/ 215 w 215"/>
                <a:gd name="T15" fmla="*/ 107 h 215"/>
                <a:gd name="T16" fmla="*/ 211 w 215"/>
                <a:gd name="T17" fmla="*/ 133 h 215"/>
                <a:gd name="T18" fmla="*/ 204 w 215"/>
                <a:gd name="T19" fmla="*/ 154 h 215"/>
                <a:gd name="T20" fmla="*/ 191 w 215"/>
                <a:gd name="T21" fmla="*/ 175 h 215"/>
                <a:gd name="T22" fmla="*/ 175 w 215"/>
                <a:gd name="T23" fmla="*/ 191 h 215"/>
                <a:gd name="T24" fmla="*/ 154 w 215"/>
                <a:gd name="T25" fmla="*/ 204 h 215"/>
                <a:gd name="T26" fmla="*/ 133 w 215"/>
                <a:gd name="T27" fmla="*/ 213 h 215"/>
                <a:gd name="T28" fmla="*/ 107 w 215"/>
                <a:gd name="T29" fmla="*/ 215 h 215"/>
                <a:gd name="T30" fmla="*/ 83 w 215"/>
                <a:gd name="T31" fmla="*/ 213 h 215"/>
                <a:gd name="T32" fmla="*/ 60 w 215"/>
                <a:gd name="T33" fmla="*/ 204 h 215"/>
                <a:gd name="T34" fmla="*/ 40 w 215"/>
                <a:gd name="T35" fmla="*/ 191 h 215"/>
                <a:gd name="T36" fmla="*/ 24 w 215"/>
                <a:gd name="T37" fmla="*/ 175 h 215"/>
                <a:gd name="T38" fmla="*/ 11 w 215"/>
                <a:gd name="T39" fmla="*/ 154 h 215"/>
                <a:gd name="T40" fmla="*/ 3 w 215"/>
                <a:gd name="T41" fmla="*/ 133 h 215"/>
                <a:gd name="T42" fmla="*/ 0 w 215"/>
                <a:gd name="T43" fmla="*/ 107 h 215"/>
                <a:gd name="T44" fmla="*/ 3 w 215"/>
                <a:gd name="T45" fmla="*/ 83 h 215"/>
                <a:gd name="T46" fmla="*/ 11 w 215"/>
                <a:gd name="T47" fmla="*/ 60 h 215"/>
                <a:gd name="T48" fmla="*/ 24 w 215"/>
                <a:gd name="T49" fmla="*/ 40 h 215"/>
                <a:gd name="T50" fmla="*/ 40 w 215"/>
                <a:gd name="T51" fmla="*/ 24 h 215"/>
                <a:gd name="T52" fmla="*/ 60 w 215"/>
                <a:gd name="T53" fmla="*/ 11 h 215"/>
                <a:gd name="T54" fmla="*/ 83 w 215"/>
                <a:gd name="T55" fmla="*/ 3 h 215"/>
                <a:gd name="T56" fmla="*/ 107 w 215"/>
                <a:gd name="T5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5" h="215">
                  <a:moveTo>
                    <a:pt x="107" y="0"/>
                  </a:moveTo>
                  <a:lnTo>
                    <a:pt x="133" y="3"/>
                  </a:lnTo>
                  <a:lnTo>
                    <a:pt x="154" y="11"/>
                  </a:lnTo>
                  <a:lnTo>
                    <a:pt x="175" y="24"/>
                  </a:lnTo>
                  <a:lnTo>
                    <a:pt x="191" y="40"/>
                  </a:lnTo>
                  <a:lnTo>
                    <a:pt x="204" y="60"/>
                  </a:lnTo>
                  <a:lnTo>
                    <a:pt x="211" y="83"/>
                  </a:lnTo>
                  <a:lnTo>
                    <a:pt x="215" y="107"/>
                  </a:lnTo>
                  <a:lnTo>
                    <a:pt x="211" y="133"/>
                  </a:lnTo>
                  <a:lnTo>
                    <a:pt x="204" y="154"/>
                  </a:lnTo>
                  <a:lnTo>
                    <a:pt x="191" y="175"/>
                  </a:lnTo>
                  <a:lnTo>
                    <a:pt x="175" y="191"/>
                  </a:lnTo>
                  <a:lnTo>
                    <a:pt x="154" y="204"/>
                  </a:lnTo>
                  <a:lnTo>
                    <a:pt x="133" y="213"/>
                  </a:lnTo>
                  <a:lnTo>
                    <a:pt x="107" y="215"/>
                  </a:lnTo>
                  <a:lnTo>
                    <a:pt x="83" y="213"/>
                  </a:lnTo>
                  <a:lnTo>
                    <a:pt x="60" y="204"/>
                  </a:lnTo>
                  <a:lnTo>
                    <a:pt x="40" y="191"/>
                  </a:lnTo>
                  <a:lnTo>
                    <a:pt x="24" y="175"/>
                  </a:lnTo>
                  <a:lnTo>
                    <a:pt x="11" y="154"/>
                  </a:lnTo>
                  <a:lnTo>
                    <a:pt x="3" y="133"/>
                  </a:lnTo>
                  <a:lnTo>
                    <a:pt x="0" y="107"/>
                  </a:lnTo>
                  <a:lnTo>
                    <a:pt x="3" y="83"/>
                  </a:lnTo>
                  <a:lnTo>
                    <a:pt x="11" y="60"/>
                  </a:lnTo>
                  <a:lnTo>
                    <a:pt x="24" y="40"/>
                  </a:lnTo>
                  <a:lnTo>
                    <a:pt x="40" y="24"/>
                  </a:lnTo>
                  <a:lnTo>
                    <a:pt x="60" y="11"/>
                  </a:lnTo>
                  <a:lnTo>
                    <a:pt x="83" y="3"/>
                  </a:lnTo>
                  <a:lnTo>
                    <a:pt x="107" y="0"/>
                  </a:lnTo>
                  <a:close/>
                </a:path>
              </a:pathLst>
            </a:custGeom>
            <a:solidFill>
              <a:srgbClr val="ECECE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56" name="Freeform 259"/>
            <p:cNvSpPr>
              <a:spLocks/>
            </p:cNvSpPr>
            <p:nvPr/>
          </p:nvSpPr>
          <p:spPr bwMode="auto">
            <a:xfrm rot="5400000">
              <a:off x="3378355" y="1805857"/>
              <a:ext cx="306166" cy="330416"/>
            </a:xfrm>
            <a:custGeom>
              <a:avLst/>
              <a:gdLst>
                <a:gd name="T0" fmla="*/ 123 w 247"/>
                <a:gd name="T1" fmla="*/ 0 h 248"/>
                <a:gd name="T2" fmla="*/ 152 w 247"/>
                <a:gd name="T3" fmla="*/ 3 h 248"/>
                <a:gd name="T4" fmla="*/ 178 w 247"/>
                <a:gd name="T5" fmla="*/ 13 h 248"/>
                <a:gd name="T6" fmla="*/ 201 w 247"/>
                <a:gd name="T7" fmla="*/ 27 h 248"/>
                <a:gd name="T8" fmla="*/ 220 w 247"/>
                <a:gd name="T9" fmla="*/ 46 h 248"/>
                <a:gd name="T10" fmla="*/ 235 w 247"/>
                <a:gd name="T11" fmla="*/ 70 h 248"/>
                <a:gd name="T12" fmla="*/ 245 w 247"/>
                <a:gd name="T13" fmla="*/ 96 h 248"/>
                <a:gd name="T14" fmla="*/ 247 w 247"/>
                <a:gd name="T15" fmla="*/ 124 h 248"/>
                <a:gd name="T16" fmla="*/ 245 w 247"/>
                <a:gd name="T17" fmla="*/ 153 h 248"/>
                <a:gd name="T18" fmla="*/ 235 w 247"/>
                <a:gd name="T19" fmla="*/ 179 h 248"/>
                <a:gd name="T20" fmla="*/ 220 w 247"/>
                <a:gd name="T21" fmla="*/ 202 h 248"/>
                <a:gd name="T22" fmla="*/ 201 w 247"/>
                <a:gd name="T23" fmla="*/ 221 h 248"/>
                <a:gd name="T24" fmla="*/ 178 w 247"/>
                <a:gd name="T25" fmla="*/ 236 h 248"/>
                <a:gd name="T26" fmla="*/ 152 w 247"/>
                <a:gd name="T27" fmla="*/ 245 h 248"/>
                <a:gd name="T28" fmla="*/ 123 w 247"/>
                <a:gd name="T29" fmla="*/ 248 h 248"/>
                <a:gd name="T30" fmla="*/ 96 w 247"/>
                <a:gd name="T31" fmla="*/ 245 h 248"/>
                <a:gd name="T32" fmla="*/ 69 w 247"/>
                <a:gd name="T33" fmla="*/ 236 h 248"/>
                <a:gd name="T34" fmla="*/ 46 w 247"/>
                <a:gd name="T35" fmla="*/ 221 h 248"/>
                <a:gd name="T36" fmla="*/ 26 w 247"/>
                <a:gd name="T37" fmla="*/ 202 h 248"/>
                <a:gd name="T38" fmla="*/ 12 w 247"/>
                <a:gd name="T39" fmla="*/ 179 h 248"/>
                <a:gd name="T40" fmla="*/ 2 w 247"/>
                <a:gd name="T41" fmla="*/ 153 h 248"/>
                <a:gd name="T42" fmla="*/ 0 w 247"/>
                <a:gd name="T43" fmla="*/ 124 h 248"/>
                <a:gd name="T44" fmla="*/ 2 w 247"/>
                <a:gd name="T45" fmla="*/ 96 h 248"/>
                <a:gd name="T46" fmla="*/ 12 w 247"/>
                <a:gd name="T47" fmla="*/ 70 h 248"/>
                <a:gd name="T48" fmla="*/ 26 w 247"/>
                <a:gd name="T49" fmla="*/ 46 h 248"/>
                <a:gd name="T50" fmla="*/ 46 w 247"/>
                <a:gd name="T51" fmla="*/ 27 h 248"/>
                <a:gd name="T52" fmla="*/ 69 w 247"/>
                <a:gd name="T53" fmla="*/ 13 h 248"/>
                <a:gd name="T54" fmla="*/ 96 w 247"/>
                <a:gd name="T55" fmla="*/ 3 h 248"/>
                <a:gd name="T56" fmla="*/ 123 w 247"/>
                <a:gd name="T5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7" h="248">
                  <a:moveTo>
                    <a:pt x="123" y="0"/>
                  </a:moveTo>
                  <a:lnTo>
                    <a:pt x="152" y="3"/>
                  </a:lnTo>
                  <a:lnTo>
                    <a:pt x="178" y="13"/>
                  </a:lnTo>
                  <a:lnTo>
                    <a:pt x="201" y="27"/>
                  </a:lnTo>
                  <a:lnTo>
                    <a:pt x="220" y="46"/>
                  </a:lnTo>
                  <a:lnTo>
                    <a:pt x="235" y="70"/>
                  </a:lnTo>
                  <a:lnTo>
                    <a:pt x="245" y="96"/>
                  </a:lnTo>
                  <a:lnTo>
                    <a:pt x="247" y="124"/>
                  </a:lnTo>
                  <a:lnTo>
                    <a:pt x="245" y="153"/>
                  </a:lnTo>
                  <a:lnTo>
                    <a:pt x="235" y="179"/>
                  </a:lnTo>
                  <a:lnTo>
                    <a:pt x="220" y="202"/>
                  </a:lnTo>
                  <a:lnTo>
                    <a:pt x="201" y="221"/>
                  </a:lnTo>
                  <a:lnTo>
                    <a:pt x="178" y="236"/>
                  </a:lnTo>
                  <a:lnTo>
                    <a:pt x="152" y="245"/>
                  </a:lnTo>
                  <a:lnTo>
                    <a:pt x="123" y="248"/>
                  </a:lnTo>
                  <a:lnTo>
                    <a:pt x="96" y="245"/>
                  </a:lnTo>
                  <a:lnTo>
                    <a:pt x="69" y="236"/>
                  </a:lnTo>
                  <a:lnTo>
                    <a:pt x="46" y="221"/>
                  </a:lnTo>
                  <a:lnTo>
                    <a:pt x="26" y="202"/>
                  </a:lnTo>
                  <a:lnTo>
                    <a:pt x="12" y="179"/>
                  </a:lnTo>
                  <a:lnTo>
                    <a:pt x="2" y="153"/>
                  </a:lnTo>
                  <a:lnTo>
                    <a:pt x="0" y="124"/>
                  </a:lnTo>
                  <a:lnTo>
                    <a:pt x="2" y="96"/>
                  </a:lnTo>
                  <a:lnTo>
                    <a:pt x="12" y="70"/>
                  </a:lnTo>
                  <a:lnTo>
                    <a:pt x="26" y="46"/>
                  </a:lnTo>
                  <a:lnTo>
                    <a:pt x="46" y="27"/>
                  </a:lnTo>
                  <a:lnTo>
                    <a:pt x="69" y="13"/>
                  </a:lnTo>
                  <a:lnTo>
                    <a:pt x="96" y="3"/>
                  </a:lnTo>
                  <a:lnTo>
                    <a:pt x="123" y="0"/>
                  </a:lnTo>
                  <a:close/>
                </a:path>
              </a:pathLst>
            </a:custGeom>
            <a:solidFill>
              <a:srgbClr val="D9D9D9">
                <a:alpha val="50196"/>
              </a:srgbClr>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57" name="Freeform 264"/>
            <p:cNvSpPr>
              <a:spLocks/>
            </p:cNvSpPr>
            <p:nvPr/>
          </p:nvSpPr>
          <p:spPr bwMode="auto">
            <a:xfrm rot="5400000">
              <a:off x="2303312" y="1604321"/>
              <a:ext cx="265258" cy="287782"/>
            </a:xfrm>
            <a:custGeom>
              <a:avLst/>
              <a:gdLst>
                <a:gd name="T0" fmla="*/ 106 w 214"/>
                <a:gd name="T1" fmla="*/ 0 h 216"/>
                <a:gd name="T2" fmla="*/ 131 w 214"/>
                <a:gd name="T3" fmla="*/ 4 h 216"/>
                <a:gd name="T4" fmla="*/ 154 w 214"/>
                <a:gd name="T5" fmla="*/ 11 h 216"/>
                <a:gd name="T6" fmla="*/ 174 w 214"/>
                <a:gd name="T7" fmla="*/ 25 h 216"/>
                <a:gd name="T8" fmla="*/ 190 w 214"/>
                <a:gd name="T9" fmla="*/ 42 h 216"/>
                <a:gd name="T10" fmla="*/ 203 w 214"/>
                <a:gd name="T11" fmla="*/ 61 h 216"/>
                <a:gd name="T12" fmla="*/ 211 w 214"/>
                <a:gd name="T13" fmla="*/ 84 h 216"/>
                <a:gd name="T14" fmla="*/ 214 w 214"/>
                <a:gd name="T15" fmla="*/ 108 h 216"/>
                <a:gd name="T16" fmla="*/ 211 w 214"/>
                <a:gd name="T17" fmla="*/ 133 h 216"/>
                <a:gd name="T18" fmla="*/ 203 w 214"/>
                <a:gd name="T19" fmla="*/ 156 h 216"/>
                <a:gd name="T20" fmla="*/ 190 w 214"/>
                <a:gd name="T21" fmla="*/ 175 h 216"/>
                <a:gd name="T22" fmla="*/ 174 w 214"/>
                <a:gd name="T23" fmla="*/ 192 h 216"/>
                <a:gd name="T24" fmla="*/ 154 w 214"/>
                <a:gd name="T25" fmla="*/ 205 h 216"/>
                <a:gd name="T26" fmla="*/ 131 w 214"/>
                <a:gd name="T27" fmla="*/ 213 h 216"/>
                <a:gd name="T28" fmla="*/ 106 w 214"/>
                <a:gd name="T29" fmla="*/ 216 h 216"/>
                <a:gd name="T30" fmla="*/ 82 w 214"/>
                <a:gd name="T31" fmla="*/ 213 h 216"/>
                <a:gd name="T32" fmla="*/ 59 w 214"/>
                <a:gd name="T33" fmla="*/ 205 h 216"/>
                <a:gd name="T34" fmla="*/ 40 w 214"/>
                <a:gd name="T35" fmla="*/ 192 h 216"/>
                <a:gd name="T36" fmla="*/ 23 w 214"/>
                <a:gd name="T37" fmla="*/ 175 h 216"/>
                <a:gd name="T38" fmla="*/ 11 w 214"/>
                <a:gd name="T39" fmla="*/ 156 h 216"/>
                <a:gd name="T40" fmla="*/ 2 w 214"/>
                <a:gd name="T41" fmla="*/ 133 h 216"/>
                <a:gd name="T42" fmla="*/ 0 w 214"/>
                <a:gd name="T43" fmla="*/ 108 h 216"/>
                <a:gd name="T44" fmla="*/ 2 w 214"/>
                <a:gd name="T45" fmla="*/ 84 h 216"/>
                <a:gd name="T46" fmla="*/ 11 w 214"/>
                <a:gd name="T47" fmla="*/ 61 h 216"/>
                <a:gd name="T48" fmla="*/ 23 w 214"/>
                <a:gd name="T49" fmla="*/ 42 h 216"/>
                <a:gd name="T50" fmla="*/ 40 w 214"/>
                <a:gd name="T51" fmla="*/ 25 h 216"/>
                <a:gd name="T52" fmla="*/ 59 w 214"/>
                <a:gd name="T53" fmla="*/ 11 h 216"/>
                <a:gd name="T54" fmla="*/ 82 w 214"/>
                <a:gd name="T55" fmla="*/ 4 h 216"/>
                <a:gd name="T56" fmla="*/ 106 w 214"/>
                <a:gd name="T5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4" h="216">
                  <a:moveTo>
                    <a:pt x="106" y="0"/>
                  </a:moveTo>
                  <a:lnTo>
                    <a:pt x="131" y="4"/>
                  </a:lnTo>
                  <a:lnTo>
                    <a:pt x="154" y="11"/>
                  </a:lnTo>
                  <a:lnTo>
                    <a:pt x="174" y="25"/>
                  </a:lnTo>
                  <a:lnTo>
                    <a:pt x="190" y="42"/>
                  </a:lnTo>
                  <a:lnTo>
                    <a:pt x="203" y="61"/>
                  </a:lnTo>
                  <a:lnTo>
                    <a:pt x="211" y="84"/>
                  </a:lnTo>
                  <a:lnTo>
                    <a:pt x="214" y="108"/>
                  </a:lnTo>
                  <a:lnTo>
                    <a:pt x="211" y="133"/>
                  </a:lnTo>
                  <a:lnTo>
                    <a:pt x="203" y="156"/>
                  </a:lnTo>
                  <a:lnTo>
                    <a:pt x="190" y="175"/>
                  </a:lnTo>
                  <a:lnTo>
                    <a:pt x="174" y="192"/>
                  </a:lnTo>
                  <a:lnTo>
                    <a:pt x="154" y="205"/>
                  </a:lnTo>
                  <a:lnTo>
                    <a:pt x="131" y="213"/>
                  </a:lnTo>
                  <a:lnTo>
                    <a:pt x="106" y="216"/>
                  </a:lnTo>
                  <a:lnTo>
                    <a:pt x="82" y="213"/>
                  </a:lnTo>
                  <a:lnTo>
                    <a:pt x="59" y="205"/>
                  </a:lnTo>
                  <a:lnTo>
                    <a:pt x="40" y="192"/>
                  </a:lnTo>
                  <a:lnTo>
                    <a:pt x="23" y="175"/>
                  </a:lnTo>
                  <a:lnTo>
                    <a:pt x="11" y="156"/>
                  </a:lnTo>
                  <a:lnTo>
                    <a:pt x="2" y="133"/>
                  </a:lnTo>
                  <a:lnTo>
                    <a:pt x="0" y="108"/>
                  </a:lnTo>
                  <a:lnTo>
                    <a:pt x="2" y="84"/>
                  </a:lnTo>
                  <a:lnTo>
                    <a:pt x="11" y="61"/>
                  </a:lnTo>
                  <a:lnTo>
                    <a:pt x="23" y="42"/>
                  </a:lnTo>
                  <a:lnTo>
                    <a:pt x="40" y="25"/>
                  </a:lnTo>
                  <a:lnTo>
                    <a:pt x="59" y="11"/>
                  </a:lnTo>
                  <a:lnTo>
                    <a:pt x="82" y="4"/>
                  </a:lnTo>
                  <a:lnTo>
                    <a:pt x="106" y="0"/>
                  </a:lnTo>
                  <a:close/>
                </a:path>
              </a:pathLst>
            </a:custGeom>
            <a:solidFill>
              <a:srgbClr val="ECECE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58" name="Freeform 270"/>
            <p:cNvSpPr>
              <a:spLocks/>
            </p:cNvSpPr>
            <p:nvPr/>
          </p:nvSpPr>
          <p:spPr bwMode="auto">
            <a:xfrm rot="5400000">
              <a:off x="1561462" y="3420283"/>
              <a:ext cx="265260" cy="286450"/>
            </a:xfrm>
            <a:custGeom>
              <a:avLst/>
              <a:gdLst>
                <a:gd name="T0" fmla="*/ 106 w 214"/>
                <a:gd name="T1" fmla="*/ 0 h 215"/>
                <a:gd name="T2" fmla="*/ 132 w 214"/>
                <a:gd name="T3" fmla="*/ 3 h 215"/>
                <a:gd name="T4" fmla="*/ 154 w 214"/>
                <a:gd name="T5" fmla="*/ 11 h 215"/>
                <a:gd name="T6" fmla="*/ 174 w 214"/>
                <a:gd name="T7" fmla="*/ 23 h 215"/>
                <a:gd name="T8" fmla="*/ 191 w 214"/>
                <a:gd name="T9" fmla="*/ 40 h 215"/>
                <a:gd name="T10" fmla="*/ 203 w 214"/>
                <a:gd name="T11" fmla="*/ 60 h 215"/>
                <a:gd name="T12" fmla="*/ 212 w 214"/>
                <a:gd name="T13" fmla="*/ 83 h 215"/>
                <a:gd name="T14" fmla="*/ 214 w 214"/>
                <a:gd name="T15" fmla="*/ 107 h 215"/>
                <a:gd name="T16" fmla="*/ 212 w 214"/>
                <a:gd name="T17" fmla="*/ 133 h 215"/>
                <a:gd name="T18" fmla="*/ 203 w 214"/>
                <a:gd name="T19" fmla="*/ 154 h 215"/>
                <a:gd name="T20" fmla="*/ 191 w 214"/>
                <a:gd name="T21" fmla="*/ 175 h 215"/>
                <a:gd name="T22" fmla="*/ 174 w 214"/>
                <a:gd name="T23" fmla="*/ 192 h 215"/>
                <a:gd name="T24" fmla="*/ 154 w 214"/>
                <a:gd name="T25" fmla="*/ 204 h 215"/>
                <a:gd name="T26" fmla="*/ 132 w 214"/>
                <a:gd name="T27" fmla="*/ 213 h 215"/>
                <a:gd name="T28" fmla="*/ 106 w 214"/>
                <a:gd name="T29" fmla="*/ 215 h 215"/>
                <a:gd name="T30" fmla="*/ 82 w 214"/>
                <a:gd name="T31" fmla="*/ 213 h 215"/>
                <a:gd name="T32" fmla="*/ 60 w 214"/>
                <a:gd name="T33" fmla="*/ 204 h 215"/>
                <a:gd name="T34" fmla="*/ 40 w 214"/>
                <a:gd name="T35" fmla="*/ 192 h 215"/>
                <a:gd name="T36" fmla="*/ 23 w 214"/>
                <a:gd name="T37" fmla="*/ 175 h 215"/>
                <a:gd name="T38" fmla="*/ 11 w 214"/>
                <a:gd name="T39" fmla="*/ 154 h 215"/>
                <a:gd name="T40" fmla="*/ 2 w 214"/>
                <a:gd name="T41" fmla="*/ 133 h 215"/>
                <a:gd name="T42" fmla="*/ 0 w 214"/>
                <a:gd name="T43" fmla="*/ 107 h 215"/>
                <a:gd name="T44" fmla="*/ 2 w 214"/>
                <a:gd name="T45" fmla="*/ 83 h 215"/>
                <a:gd name="T46" fmla="*/ 11 w 214"/>
                <a:gd name="T47" fmla="*/ 60 h 215"/>
                <a:gd name="T48" fmla="*/ 23 w 214"/>
                <a:gd name="T49" fmla="*/ 40 h 215"/>
                <a:gd name="T50" fmla="*/ 40 w 214"/>
                <a:gd name="T51" fmla="*/ 23 h 215"/>
                <a:gd name="T52" fmla="*/ 60 w 214"/>
                <a:gd name="T53" fmla="*/ 11 h 215"/>
                <a:gd name="T54" fmla="*/ 82 w 214"/>
                <a:gd name="T55" fmla="*/ 3 h 215"/>
                <a:gd name="T56" fmla="*/ 106 w 214"/>
                <a:gd name="T5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4" h="215">
                  <a:moveTo>
                    <a:pt x="106" y="0"/>
                  </a:moveTo>
                  <a:lnTo>
                    <a:pt x="132" y="3"/>
                  </a:lnTo>
                  <a:lnTo>
                    <a:pt x="154" y="11"/>
                  </a:lnTo>
                  <a:lnTo>
                    <a:pt x="174" y="23"/>
                  </a:lnTo>
                  <a:lnTo>
                    <a:pt x="191" y="40"/>
                  </a:lnTo>
                  <a:lnTo>
                    <a:pt x="203" y="60"/>
                  </a:lnTo>
                  <a:lnTo>
                    <a:pt x="212" y="83"/>
                  </a:lnTo>
                  <a:lnTo>
                    <a:pt x="214" y="107"/>
                  </a:lnTo>
                  <a:lnTo>
                    <a:pt x="212" y="133"/>
                  </a:lnTo>
                  <a:lnTo>
                    <a:pt x="203" y="154"/>
                  </a:lnTo>
                  <a:lnTo>
                    <a:pt x="191" y="175"/>
                  </a:lnTo>
                  <a:lnTo>
                    <a:pt x="174" y="192"/>
                  </a:lnTo>
                  <a:lnTo>
                    <a:pt x="154" y="204"/>
                  </a:lnTo>
                  <a:lnTo>
                    <a:pt x="132" y="213"/>
                  </a:lnTo>
                  <a:lnTo>
                    <a:pt x="106" y="215"/>
                  </a:lnTo>
                  <a:lnTo>
                    <a:pt x="82" y="213"/>
                  </a:lnTo>
                  <a:lnTo>
                    <a:pt x="60" y="204"/>
                  </a:lnTo>
                  <a:lnTo>
                    <a:pt x="40" y="192"/>
                  </a:lnTo>
                  <a:lnTo>
                    <a:pt x="23" y="175"/>
                  </a:lnTo>
                  <a:lnTo>
                    <a:pt x="11" y="154"/>
                  </a:lnTo>
                  <a:lnTo>
                    <a:pt x="2" y="133"/>
                  </a:lnTo>
                  <a:lnTo>
                    <a:pt x="0" y="107"/>
                  </a:lnTo>
                  <a:lnTo>
                    <a:pt x="2" y="83"/>
                  </a:lnTo>
                  <a:lnTo>
                    <a:pt x="11" y="60"/>
                  </a:lnTo>
                  <a:lnTo>
                    <a:pt x="23" y="40"/>
                  </a:lnTo>
                  <a:lnTo>
                    <a:pt x="40" y="23"/>
                  </a:lnTo>
                  <a:lnTo>
                    <a:pt x="60" y="11"/>
                  </a:lnTo>
                  <a:lnTo>
                    <a:pt x="82" y="3"/>
                  </a:lnTo>
                  <a:lnTo>
                    <a:pt x="106" y="0"/>
                  </a:lnTo>
                  <a:close/>
                </a:path>
              </a:pathLst>
            </a:custGeom>
            <a:solidFill>
              <a:srgbClr val="ECECE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59" name="Freeform 288"/>
            <p:cNvSpPr>
              <a:spLocks/>
            </p:cNvSpPr>
            <p:nvPr/>
          </p:nvSpPr>
          <p:spPr bwMode="auto">
            <a:xfrm rot="5400000">
              <a:off x="1735422" y="1998718"/>
              <a:ext cx="392931" cy="423679"/>
            </a:xfrm>
            <a:custGeom>
              <a:avLst/>
              <a:gdLst>
                <a:gd name="T0" fmla="*/ 159 w 317"/>
                <a:gd name="T1" fmla="*/ 0 h 318"/>
                <a:gd name="T2" fmla="*/ 191 w 317"/>
                <a:gd name="T3" fmla="*/ 4 h 318"/>
                <a:gd name="T4" fmla="*/ 221 w 317"/>
                <a:gd name="T5" fmla="*/ 14 h 318"/>
                <a:gd name="T6" fmla="*/ 248 w 317"/>
                <a:gd name="T7" fmla="*/ 28 h 318"/>
                <a:gd name="T8" fmla="*/ 271 w 317"/>
                <a:gd name="T9" fmla="*/ 47 h 318"/>
                <a:gd name="T10" fmla="*/ 291 w 317"/>
                <a:gd name="T11" fmla="*/ 71 h 318"/>
                <a:gd name="T12" fmla="*/ 305 w 317"/>
                <a:gd name="T13" fmla="*/ 97 h 318"/>
                <a:gd name="T14" fmla="*/ 315 w 317"/>
                <a:gd name="T15" fmla="*/ 128 h 318"/>
                <a:gd name="T16" fmla="*/ 317 w 317"/>
                <a:gd name="T17" fmla="*/ 159 h 318"/>
                <a:gd name="T18" fmla="*/ 315 w 317"/>
                <a:gd name="T19" fmla="*/ 192 h 318"/>
                <a:gd name="T20" fmla="*/ 305 w 317"/>
                <a:gd name="T21" fmla="*/ 221 h 318"/>
                <a:gd name="T22" fmla="*/ 291 w 317"/>
                <a:gd name="T23" fmla="*/ 249 h 318"/>
                <a:gd name="T24" fmla="*/ 271 w 317"/>
                <a:gd name="T25" fmla="*/ 272 h 318"/>
                <a:gd name="T26" fmla="*/ 248 w 317"/>
                <a:gd name="T27" fmla="*/ 291 h 318"/>
                <a:gd name="T28" fmla="*/ 221 w 317"/>
                <a:gd name="T29" fmla="*/ 306 h 318"/>
                <a:gd name="T30" fmla="*/ 191 w 317"/>
                <a:gd name="T31" fmla="*/ 316 h 318"/>
                <a:gd name="T32" fmla="*/ 159 w 317"/>
                <a:gd name="T33" fmla="*/ 318 h 318"/>
                <a:gd name="T34" fmla="*/ 127 w 317"/>
                <a:gd name="T35" fmla="*/ 316 h 318"/>
                <a:gd name="T36" fmla="*/ 97 w 317"/>
                <a:gd name="T37" fmla="*/ 306 h 318"/>
                <a:gd name="T38" fmla="*/ 70 w 317"/>
                <a:gd name="T39" fmla="*/ 291 h 318"/>
                <a:gd name="T40" fmla="*/ 47 w 317"/>
                <a:gd name="T41" fmla="*/ 272 h 318"/>
                <a:gd name="T42" fmla="*/ 28 w 317"/>
                <a:gd name="T43" fmla="*/ 249 h 318"/>
                <a:gd name="T44" fmla="*/ 13 w 317"/>
                <a:gd name="T45" fmla="*/ 221 h 318"/>
                <a:gd name="T46" fmla="*/ 4 w 317"/>
                <a:gd name="T47" fmla="*/ 192 h 318"/>
                <a:gd name="T48" fmla="*/ 0 w 317"/>
                <a:gd name="T49" fmla="*/ 159 h 318"/>
                <a:gd name="T50" fmla="*/ 4 w 317"/>
                <a:gd name="T51" fmla="*/ 128 h 318"/>
                <a:gd name="T52" fmla="*/ 13 w 317"/>
                <a:gd name="T53" fmla="*/ 97 h 318"/>
                <a:gd name="T54" fmla="*/ 28 w 317"/>
                <a:gd name="T55" fmla="*/ 71 h 318"/>
                <a:gd name="T56" fmla="*/ 47 w 317"/>
                <a:gd name="T57" fmla="*/ 47 h 318"/>
                <a:gd name="T58" fmla="*/ 70 w 317"/>
                <a:gd name="T59" fmla="*/ 28 h 318"/>
                <a:gd name="T60" fmla="*/ 97 w 317"/>
                <a:gd name="T61" fmla="*/ 14 h 318"/>
                <a:gd name="T62" fmla="*/ 127 w 317"/>
                <a:gd name="T63" fmla="*/ 4 h 318"/>
                <a:gd name="T64" fmla="*/ 159 w 317"/>
                <a:gd name="T6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7" h="318">
                  <a:moveTo>
                    <a:pt x="159" y="0"/>
                  </a:moveTo>
                  <a:lnTo>
                    <a:pt x="191" y="4"/>
                  </a:lnTo>
                  <a:lnTo>
                    <a:pt x="221" y="14"/>
                  </a:lnTo>
                  <a:lnTo>
                    <a:pt x="248" y="28"/>
                  </a:lnTo>
                  <a:lnTo>
                    <a:pt x="271" y="47"/>
                  </a:lnTo>
                  <a:lnTo>
                    <a:pt x="291" y="71"/>
                  </a:lnTo>
                  <a:lnTo>
                    <a:pt x="305" y="97"/>
                  </a:lnTo>
                  <a:lnTo>
                    <a:pt x="315" y="128"/>
                  </a:lnTo>
                  <a:lnTo>
                    <a:pt x="317" y="159"/>
                  </a:lnTo>
                  <a:lnTo>
                    <a:pt x="315" y="192"/>
                  </a:lnTo>
                  <a:lnTo>
                    <a:pt x="305" y="221"/>
                  </a:lnTo>
                  <a:lnTo>
                    <a:pt x="291" y="249"/>
                  </a:lnTo>
                  <a:lnTo>
                    <a:pt x="271" y="272"/>
                  </a:lnTo>
                  <a:lnTo>
                    <a:pt x="248" y="291"/>
                  </a:lnTo>
                  <a:lnTo>
                    <a:pt x="221" y="306"/>
                  </a:lnTo>
                  <a:lnTo>
                    <a:pt x="191" y="316"/>
                  </a:lnTo>
                  <a:lnTo>
                    <a:pt x="159" y="318"/>
                  </a:lnTo>
                  <a:lnTo>
                    <a:pt x="127" y="316"/>
                  </a:lnTo>
                  <a:lnTo>
                    <a:pt x="97" y="306"/>
                  </a:lnTo>
                  <a:lnTo>
                    <a:pt x="70" y="291"/>
                  </a:lnTo>
                  <a:lnTo>
                    <a:pt x="47" y="272"/>
                  </a:lnTo>
                  <a:lnTo>
                    <a:pt x="28" y="249"/>
                  </a:lnTo>
                  <a:lnTo>
                    <a:pt x="13" y="221"/>
                  </a:lnTo>
                  <a:lnTo>
                    <a:pt x="4" y="192"/>
                  </a:lnTo>
                  <a:lnTo>
                    <a:pt x="0" y="159"/>
                  </a:lnTo>
                  <a:lnTo>
                    <a:pt x="4" y="128"/>
                  </a:lnTo>
                  <a:lnTo>
                    <a:pt x="13" y="97"/>
                  </a:lnTo>
                  <a:lnTo>
                    <a:pt x="28" y="71"/>
                  </a:lnTo>
                  <a:lnTo>
                    <a:pt x="47" y="47"/>
                  </a:lnTo>
                  <a:lnTo>
                    <a:pt x="70" y="28"/>
                  </a:lnTo>
                  <a:lnTo>
                    <a:pt x="97" y="14"/>
                  </a:lnTo>
                  <a:lnTo>
                    <a:pt x="127" y="4"/>
                  </a:lnTo>
                  <a:lnTo>
                    <a:pt x="159" y="0"/>
                  </a:lnTo>
                  <a:close/>
                </a:path>
              </a:pathLst>
            </a:custGeom>
            <a:solidFill>
              <a:srgbClr val="ECECE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60" name="Freeform 294"/>
            <p:cNvSpPr>
              <a:spLocks/>
            </p:cNvSpPr>
            <p:nvPr/>
          </p:nvSpPr>
          <p:spPr bwMode="auto">
            <a:xfrm rot="5400000">
              <a:off x="1124963" y="2413126"/>
              <a:ext cx="1001538" cy="2491442"/>
            </a:xfrm>
            <a:custGeom>
              <a:avLst/>
              <a:gdLst>
                <a:gd name="T0" fmla="*/ 0 w 808"/>
                <a:gd name="T1" fmla="*/ 0 h 1870"/>
                <a:gd name="T2" fmla="*/ 14 w 808"/>
                <a:gd name="T3" fmla="*/ 0 h 1870"/>
                <a:gd name="T4" fmla="*/ 14 w 808"/>
                <a:gd name="T5" fmla="*/ 1459 h 1870"/>
                <a:gd name="T6" fmla="*/ 808 w 808"/>
                <a:gd name="T7" fmla="*/ 1870 h 1870"/>
                <a:gd name="T8" fmla="*/ 573 w 808"/>
                <a:gd name="T9" fmla="*/ 1870 h 1870"/>
                <a:gd name="T10" fmla="*/ 0 w 808"/>
                <a:gd name="T11" fmla="*/ 1459 h 1870"/>
                <a:gd name="T12" fmla="*/ 0 w 808"/>
                <a:gd name="T13" fmla="*/ 0 h 1870"/>
              </a:gdLst>
              <a:ahLst/>
              <a:cxnLst>
                <a:cxn ang="0">
                  <a:pos x="T0" y="T1"/>
                </a:cxn>
                <a:cxn ang="0">
                  <a:pos x="T2" y="T3"/>
                </a:cxn>
                <a:cxn ang="0">
                  <a:pos x="T4" y="T5"/>
                </a:cxn>
                <a:cxn ang="0">
                  <a:pos x="T6" y="T7"/>
                </a:cxn>
                <a:cxn ang="0">
                  <a:pos x="T8" y="T9"/>
                </a:cxn>
                <a:cxn ang="0">
                  <a:pos x="T10" y="T11"/>
                </a:cxn>
                <a:cxn ang="0">
                  <a:pos x="T12" y="T13"/>
                </a:cxn>
              </a:cxnLst>
              <a:rect l="0" t="0" r="r" b="b"/>
              <a:pathLst>
                <a:path w="808" h="1870">
                  <a:moveTo>
                    <a:pt x="0" y="0"/>
                  </a:moveTo>
                  <a:lnTo>
                    <a:pt x="14" y="0"/>
                  </a:lnTo>
                  <a:lnTo>
                    <a:pt x="14" y="1459"/>
                  </a:lnTo>
                  <a:lnTo>
                    <a:pt x="808" y="1870"/>
                  </a:lnTo>
                  <a:lnTo>
                    <a:pt x="573" y="1870"/>
                  </a:lnTo>
                  <a:lnTo>
                    <a:pt x="0" y="1459"/>
                  </a:lnTo>
                  <a:lnTo>
                    <a:pt x="0" y="0"/>
                  </a:lnTo>
                  <a:close/>
                </a:path>
              </a:pathLst>
            </a:custGeom>
            <a:solidFill>
              <a:srgbClr val="D9D9D9">
                <a:alpha val="50196"/>
              </a:srgbClr>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61" name="Freeform 301"/>
            <p:cNvSpPr>
              <a:spLocks/>
            </p:cNvSpPr>
            <p:nvPr/>
          </p:nvSpPr>
          <p:spPr bwMode="auto">
            <a:xfrm rot="5400000">
              <a:off x="4208058" y="2885673"/>
              <a:ext cx="123955" cy="133232"/>
            </a:xfrm>
            <a:custGeom>
              <a:avLst/>
              <a:gdLst>
                <a:gd name="T0" fmla="*/ 49 w 100"/>
                <a:gd name="T1" fmla="*/ 0 h 100"/>
                <a:gd name="T2" fmla="*/ 66 w 100"/>
                <a:gd name="T3" fmla="*/ 2 h 100"/>
                <a:gd name="T4" fmla="*/ 80 w 100"/>
                <a:gd name="T5" fmla="*/ 9 h 100"/>
                <a:gd name="T6" fmla="*/ 90 w 100"/>
                <a:gd name="T7" fmla="*/ 20 h 100"/>
                <a:gd name="T8" fmla="*/ 98 w 100"/>
                <a:gd name="T9" fmla="*/ 35 h 100"/>
                <a:gd name="T10" fmla="*/ 100 w 100"/>
                <a:gd name="T11" fmla="*/ 51 h 100"/>
                <a:gd name="T12" fmla="*/ 98 w 100"/>
                <a:gd name="T13" fmla="*/ 66 h 100"/>
                <a:gd name="T14" fmla="*/ 90 w 100"/>
                <a:gd name="T15" fmla="*/ 80 h 100"/>
                <a:gd name="T16" fmla="*/ 80 w 100"/>
                <a:gd name="T17" fmla="*/ 91 h 100"/>
                <a:gd name="T18" fmla="*/ 66 w 100"/>
                <a:gd name="T19" fmla="*/ 98 h 100"/>
                <a:gd name="T20" fmla="*/ 49 w 100"/>
                <a:gd name="T21" fmla="*/ 100 h 100"/>
                <a:gd name="T22" fmla="*/ 34 w 100"/>
                <a:gd name="T23" fmla="*/ 98 h 100"/>
                <a:gd name="T24" fmla="*/ 20 w 100"/>
                <a:gd name="T25" fmla="*/ 91 h 100"/>
                <a:gd name="T26" fmla="*/ 9 w 100"/>
                <a:gd name="T27" fmla="*/ 80 h 100"/>
                <a:gd name="T28" fmla="*/ 2 w 100"/>
                <a:gd name="T29" fmla="*/ 66 h 100"/>
                <a:gd name="T30" fmla="*/ 0 w 100"/>
                <a:gd name="T31" fmla="*/ 51 h 100"/>
                <a:gd name="T32" fmla="*/ 2 w 100"/>
                <a:gd name="T33" fmla="*/ 35 h 100"/>
                <a:gd name="T34" fmla="*/ 9 w 100"/>
                <a:gd name="T35" fmla="*/ 20 h 100"/>
                <a:gd name="T36" fmla="*/ 20 w 100"/>
                <a:gd name="T37" fmla="*/ 9 h 100"/>
                <a:gd name="T38" fmla="*/ 34 w 100"/>
                <a:gd name="T39" fmla="*/ 2 h 100"/>
                <a:gd name="T40" fmla="*/ 49 w 100"/>
                <a:gd name="T4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49" y="0"/>
                  </a:moveTo>
                  <a:lnTo>
                    <a:pt x="66" y="2"/>
                  </a:lnTo>
                  <a:lnTo>
                    <a:pt x="80" y="9"/>
                  </a:lnTo>
                  <a:lnTo>
                    <a:pt x="90" y="20"/>
                  </a:lnTo>
                  <a:lnTo>
                    <a:pt x="98" y="35"/>
                  </a:lnTo>
                  <a:lnTo>
                    <a:pt x="100" y="51"/>
                  </a:lnTo>
                  <a:lnTo>
                    <a:pt x="98" y="66"/>
                  </a:lnTo>
                  <a:lnTo>
                    <a:pt x="90" y="80"/>
                  </a:lnTo>
                  <a:lnTo>
                    <a:pt x="80" y="91"/>
                  </a:lnTo>
                  <a:lnTo>
                    <a:pt x="66" y="98"/>
                  </a:lnTo>
                  <a:lnTo>
                    <a:pt x="49" y="100"/>
                  </a:lnTo>
                  <a:lnTo>
                    <a:pt x="34" y="98"/>
                  </a:lnTo>
                  <a:lnTo>
                    <a:pt x="20" y="91"/>
                  </a:lnTo>
                  <a:lnTo>
                    <a:pt x="9" y="80"/>
                  </a:lnTo>
                  <a:lnTo>
                    <a:pt x="2" y="66"/>
                  </a:lnTo>
                  <a:lnTo>
                    <a:pt x="0" y="51"/>
                  </a:lnTo>
                  <a:lnTo>
                    <a:pt x="2" y="35"/>
                  </a:lnTo>
                  <a:lnTo>
                    <a:pt x="9" y="20"/>
                  </a:lnTo>
                  <a:lnTo>
                    <a:pt x="20" y="9"/>
                  </a:lnTo>
                  <a:lnTo>
                    <a:pt x="34" y="2"/>
                  </a:lnTo>
                  <a:lnTo>
                    <a:pt x="49" y="0"/>
                  </a:lnTo>
                  <a:close/>
                </a:path>
              </a:pathLst>
            </a:custGeom>
            <a:solidFill>
              <a:srgbClr val="ECECE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62" name="Freeform 302"/>
            <p:cNvSpPr>
              <a:spLocks/>
            </p:cNvSpPr>
            <p:nvPr/>
          </p:nvSpPr>
          <p:spPr bwMode="auto">
            <a:xfrm rot="5400000">
              <a:off x="1059542" y="1401188"/>
              <a:ext cx="944520" cy="2303585"/>
            </a:xfrm>
            <a:custGeom>
              <a:avLst/>
              <a:gdLst>
                <a:gd name="T0" fmla="*/ 748 w 762"/>
                <a:gd name="T1" fmla="*/ 0 h 1729"/>
                <a:gd name="T2" fmla="*/ 762 w 762"/>
                <a:gd name="T3" fmla="*/ 3 h 1729"/>
                <a:gd name="T4" fmla="*/ 762 w 762"/>
                <a:gd name="T5" fmla="*/ 1318 h 1729"/>
                <a:gd name="T6" fmla="*/ 214 w 762"/>
                <a:gd name="T7" fmla="*/ 1729 h 1729"/>
                <a:gd name="T8" fmla="*/ 0 w 762"/>
                <a:gd name="T9" fmla="*/ 1729 h 1729"/>
                <a:gd name="T10" fmla="*/ 748 w 762"/>
                <a:gd name="T11" fmla="*/ 1318 h 1729"/>
                <a:gd name="T12" fmla="*/ 748 w 762"/>
                <a:gd name="T13" fmla="*/ 0 h 1729"/>
              </a:gdLst>
              <a:ahLst/>
              <a:cxnLst>
                <a:cxn ang="0">
                  <a:pos x="T0" y="T1"/>
                </a:cxn>
                <a:cxn ang="0">
                  <a:pos x="T2" y="T3"/>
                </a:cxn>
                <a:cxn ang="0">
                  <a:pos x="T4" y="T5"/>
                </a:cxn>
                <a:cxn ang="0">
                  <a:pos x="T6" y="T7"/>
                </a:cxn>
                <a:cxn ang="0">
                  <a:pos x="T8" y="T9"/>
                </a:cxn>
                <a:cxn ang="0">
                  <a:pos x="T10" y="T11"/>
                </a:cxn>
                <a:cxn ang="0">
                  <a:pos x="T12" y="T13"/>
                </a:cxn>
              </a:cxnLst>
              <a:rect l="0" t="0" r="r" b="b"/>
              <a:pathLst>
                <a:path w="762" h="1729">
                  <a:moveTo>
                    <a:pt x="748" y="0"/>
                  </a:moveTo>
                  <a:lnTo>
                    <a:pt x="762" y="3"/>
                  </a:lnTo>
                  <a:lnTo>
                    <a:pt x="762" y="1318"/>
                  </a:lnTo>
                  <a:lnTo>
                    <a:pt x="214" y="1729"/>
                  </a:lnTo>
                  <a:lnTo>
                    <a:pt x="0" y="1729"/>
                  </a:lnTo>
                  <a:lnTo>
                    <a:pt x="748" y="1318"/>
                  </a:lnTo>
                  <a:lnTo>
                    <a:pt x="748" y="0"/>
                  </a:lnTo>
                  <a:close/>
                </a:path>
              </a:pathLst>
            </a:custGeom>
            <a:solidFill>
              <a:srgbClr val="D9D9D9">
                <a:alpha val="50196"/>
              </a:srgbClr>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63" name="Freeform 303"/>
            <p:cNvSpPr>
              <a:spLocks/>
            </p:cNvSpPr>
            <p:nvPr/>
          </p:nvSpPr>
          <p:spPr bwMode="auto">
            <a:xfrm rot="5400000">
              <a:off x="3036172" y="1826558"/>
              <a:ext cx="845358" cy="1554821"/>
            </a:xfrm>
            <a:custGeom>
              <a:avLst/>
              <a:gdLst>
                <a:gd name="T0" fmla="*/ 0 w 682"/>
                <a:gd name="T1" fmla="*/ 0 h 1167"/>
                <a:gd name="T2" fmla="*/ 12 w 682"/>
                <a:gd name="T3" fmla="*/ 0 h 1167"/>
                <a:gd name="T4" fmla="*/ 12 w 682"/>
                <a:gd name="T5" fmla="*/ 589 h 1167"/>
                <a:gd name="T6" fmla="*/ 371 w 682"/>
                <a:gd name="T7" fmla="*/ 753 h 1167"/>
                <a:gd name="T8" fmla="*/ 371 w 682"/>
                <a:gd name="T9" fmla="*/ 1066 h 1167"/>
                <a:gd name="T10" fmla="*/ 682 w 682"/>
                <a:gd name="T11" fmla="*/ 1155 h 1167"/>
                <a:gd name="T12" fmla="*/ 671 w 682"/>
                <a:gd name="T13" fmla="*/ 1167 h 1167"/>
                <a:gd name="T14" fmla="*/ 359 w 682"/>
                <a:gd name="T15" fmla="*/ 1073 h 1167"/>
                <a:gd name="T16" fmla="*/ 359 w 682"/>
                <a:gd name="T17" fmla="*/ 761 h 1167"/>
                <a:gd name="T18" fmla="*/ 0 w 682"/>
                <a:gd name="T19" fmla="*/ 597 h 1167"/>
                <a:gd name="T20" fmla="*/ 0 w 682"/>
                <a:gd name="T21" fmla="*/ 0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2" h="1167">
                  <a:moveTo>
                    <a:pt x="0" y="0"/>
                  </a:moveTo>
                  <a:lnTo>
                    <a:pt x="12" y="0"/>
                  </a:lnTo>
                  <a:lnTo>
                    <a:pt x="12" y="589"/>
                  </a:lnTo>
                  <a:lnTo>
                    <a:pt x="371" y="753"/>
                  </a:lnTo>
                  <a:lnTo>
                    <a:pt x="371" y="1066"/>
                  </a:lnTo>
                  <a:lnTo>
                    <a:pt x="682" y="1155"/>
                  </a:lnTo>
                  <a:lnTo>
                    <a:pt x="671" y="1167"/>
                  </a:lnTo>
                  <a:lnTo>
                    <a:pt x="359" y="1073"/>
                  </a:lnTo>
                  <a:lnTo>
                    <a:pt x="359" y="761"/>
                  </a:lnTo>
                  <a:lnTo>
                    <a:pt x="0" y="597"/>
                  </a:lnTo>
                  <a:lnTo>
                    <a:pt x="0" y="0"/>
                  </a:lnTo>
                  <a:close/>
                </a:path>
              </a:pathLst>
            </a:custGeom>
            <a:solidFill>
              <a:srgbClr val="D9D9D9">
                <a:alpha val="50196"/>
              </a:srgbClr>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64" name="Rectangle 304"/>
            <p:cNvSpPr>
              <a:spLocks noChangeArrowheads="1"/>
            </p:cNvSpPr>
            <p:nvPr/>
          </p:nvSpPr>
          <p:spPr bwMode="auto">
            <a:xfrm rot="5400000">
              <a:off x="3673172" y="2052031"/>
              <a:ext cx="45719" cy="646176"/>
            </a:xfrm>
            <a:prstGeom prst="rect">
              <a:avLst/>
            </a:prstGeom>
            <a:solidFill>
              <a:srgbClr val="D9D9D9">
                <a:alpha val="50196"/>
              </a:srgbClr>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65" name="Freeform 306"/>
            <p:cNvSpPr>
              <a:spLocks/>
            </p:cNvSpPr>
            <p:nvPr/>
          </p:nvSpPr>
          <p:spPr bwMode="auto">
            <a:xfrm rot="5400000">
              <a:off x="4196690" y="2118777"/>
              <a:ext cx="125195" cy="134565"/>
            </a:xfrm>
            <a:custGeom>
              <a:avLst/>
              <a:gdLst>
                <a:gd name="T0" fmla="*/ 50 w 101"/>
                <a:gd name="T1" fmla="*/ 0 h 101"/>
                <a:gd name="T2" fmla="*/ 66 w 101"/>
                <a:gd name="T3" fmla="*/ 3 h 101"/>
                <a:gd name="T4" fmla="*/ 80 w 101"/>
                <a:gd name="T5" fmla="*/ 10 h 101"/>
                <a:gd name="T6" fmla="*/ 91 w 101"/>
                <a:gd name="T7" fmla="*/ 21 h 101"/>
                <a:gd name="T8" fmla="*/ 98 w 101"/>
                <a:gd name="T9" fmla="*/ 36 h 101"/>
                <a:gd name="T10" fmla="*/ 101 w 101"/>
                <a:gd name="T11" fmla="*/ 51 h 101"/>
                <a:gd name="T12" fmla="*/ 98 w 101"/>
                <a:gd name="T13" fmla="*/ 67 h 101"/>
                <a:gd name="T14" fmla="*/ 91 w 101"/>
                <a:gd name="T15" fmla="*/ 80 h 101"/>
                <a:gd name="T16" fmla="*/ 80 w 101"/>
                <a:gd name="T17" fmla="*/ 91 h 101"/>
                <a:gd name="T18" fmla="*/ 66 w 101"/>
                <a:gd name="T19" fmla="*/ 99 h 101"/>
                <a:gd name="T20" fmla="*/ 50 w 101"/>
                <a:gd name="T21" fmla="*/ 101 h 101"/>
                <a:gd name="T22" fmla="*/ 34 w 101"/>
                <a:gd name="T23" fmla="*/ 99 h 101"/>
                <a:gd name="T24" fmla="*/ 21 w 101"/>
                <a:gd name="T25" fmla="*/ 91 h 101"/>
                <a:gd name="T26" fmla="*/ 10 w 101"/>
                <a:gd name="T27" fmla="*/ 80 h 101"/>
                <a:gd name="T28" fmla="*/ 3 w 101"/>
                <a:gd name="T29" fmla="*/ 67 h 101"/>
                <a:gd name="T30" fmla="*/ 0 w 101"/>
                <a:gd name="T31" fmla="*/ 51 h 101"/>
                <a:gd name="T32" fmla="*/ 3 w 101"/>
                <a:gd name="T33" fmla="*/ 36 h 101"/>
                <a:gd name="T34" fmla="*/ 10 w 101"/>
                <a:gd name="T35" fmla="*/ 21 h 101"/>
                <a:gd name="T36" fmla="*/ 21 w 101"/>
                <a:gd name="T37" fmla="*/ 10 h 101"/>
                <a:gd name="T38" fmla="*/ 34 w 101"/>
                <a:gd name="T39" fmla="*/ 3 h 101"/>
                <a:gd name="T40" fmla="*/ 50 w 101"/>
                <a:gd name="T4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01">
                  <a:moveTo>
                    <a:pt x="50" y="0"/>
                  </a:moveTo>
                  <a:lnTo>
                    <a:pt x="66" y="3"/>
                  </a:lnTo>
                  <a:lnTo>
                    <a:pt x="80" y="10"/>
                  </a:lnTo>
                  <a:lnTo>
                    <a:pt x="91" y="21"/>
                  </a:lnTo>
                  <a:lnTo>
                    <a:pt x="98" y="36"/>
                  </a:lnTo>
                  <a:lnTo>
                    <a:pt x="101" y="51"/>
                  </a:lnTo>
                  <a:lnTo>
                    <a:pt x="98" y="67"/>
                  </a:lnTo>
                  <a:lnTo>
                    <a:pt x="91" y="80"/>
                  </a:lnTo>
                  <a:lnTo>
                    <a:pt x="80" y="91"/>
                  </a:lnTo>
                  <a:lnTo>
                    <a:pt x="66" y="99"/>
                  </a:lnTo>
                  <a:lnTo>
                    <a:pt x="50" y="101"/>
                  </a:lnTo>
                  <a:lnTo>
                    <a:pt x="34" y="99"/>
                  </a:lnTo>
                  <a:lnTo>
                    <a:pt x="21" y="91"/>
                  </a:lnTo>
                  <a:lnTo>
                    <a:pt x="10" y="80"/>
                  </a:lnTo>
                  <a:lnTo>
                    <a:pt x="3" y="67"/>
                  </a:lnTo>
                  <a:lnTo>
                    <a:pt x="0" y="51"/>
                  </a:lnTo>
                  <a:lnTo>
                    <a:pt x="3" y="36"/>
                  </a:lnTo>
                  <a:lnTo>
                    <a:pt x="10" y="21"/>
                  </a:lnTo>
                  <a:lnTo>
                    <a:pt x="21" y="10"/>
                  </a:lnTo>
                  <a:lnTo>
                    <a:pt x="34" y="3"/>
                  </a:lnTo>
                  <a:lnTo>
                    <a:pt x="50" y="0"/>
                  </a:lnTo>
                  <a:close/>
                </a:path>
              </a:pathLst>
            </a:custGeom>
            <a:solidFill>
              <a:srgbClr val="ECECE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66" name="Freeform 307"/>
            <p:cNvSpPr>
              <a:spLocks/>
            </p:cNvSpPr>
            <p:nvPr/>
          </p:nvSpPr>
          <p:spPr bwMode="auto">
            <a:xfrm rot="5400000">
              <a:off x="3041948" y="2434316"/>
              <a:ext cx="125195" cy="134565"/>
            </a:xfrm>
            <a:custGeom>
              <a:avLst/>
              <a:gdLst>
                <a:gd name="T0" fmla="*/ 50 w 101"/>
                <a:gd name="T1" fmla="*/ 0 h 101"/>
                <a:gd name="T2" fmla="*/ 67 w 101"/>
                <a:gd name="T3" fmla="*/ 3 h 101"/>
                <a:gd name="T4" fmla="*/ 80 w 101"/>
                <a:gd name="T5" fmla="*/ 10 h 101"/>
                <a:gd name="T6" fmla="*/ 91 w 101"/>
                <a:gd name="T7" fmla="*/ 21 h 101"/>
                <a:gd name="T8" fmla="*/ 98 w 101"/>
                <a:gd name="T9" fmla="*/ 35 h 101"/>
                <a:gd name="T10" fmla="*/ 101 w 101"/>
                <a:gd name="T11" fmla="*/ 51 h 101"/>
                <a:gd name="T12" fmla="*/ 98 w 101"/>
                <a:gd name="T13" fmla="*/ 67 h 101"/>
                <a:gd name="T14" fmla="*/ 91 w 101"/>
                <a:gd name="T15" fmla="*/ 80 h 101"/>
                <a:gd name="T16" fmla="*/ 80 w 101"/>
                <a:gd name="T17" fmla="*/ 91 h 101"/>
                <a:gd name="T18" fmla="*/ 67 w 101"/>
                <a:gd name="T19" fmla="*/ 98 h 101"/>
                <a:gd name="T20" fmla="*/ 50 w 101"/>
                <a:gd name="T21" fmla="*/ 101 h 101"/>
                <a:gd name="T22" fmla="*/ 34 w 101"/>
                <a:gd name="T23" fmla="*/ 98 h 101"/>
                <a:gd name="T24" fmla="*/ 21 w 101"/>
                <a:gd name="T25" fmla="*/ 91 h 101"/>
                <a:gd name="T26" fmla="*/ 10 w 101"/>
                <a:gd name="T27" fmla="*/ 80 h 101"/>
                <a:gd name="T28" fmla="*/ 2 w 101"/>
                <a:gd name="T29" fmla="*/ 67 h 101"/>
                <a:gd name="T30" fmla="*/ 0 w 101"/>
                <a:gd name="T31" fmla="*/ 51 h 101"/>
                <a:gd name="T32" fmla="*/ 2 w 101"/>
                <a:gd name="T33" fmla="*/ 35 h 101"/>
                <a:gd name="T34" fmla="*/ 10 w 101"/>
                <a:gd name="T35" fmla="*/ 21 h 101"/>
                <a:gd name="T36" fmla="*/ 21 w 101"/>
                <a:gd name="T37" fmla="*/ 10 h 101"/>
                <a:gd name="T38" fmla="*/ 34 w 101"/>
                <a:gd name="T39" fmla="*/ 3 h 101"/>
                <a:gd name="T40" fmla="*/ 50 w 101"/>
                <a:gd name="T4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01">
                  <a:moveTo>
                    <a:pt x="50" y="0"/>
                  </a:moveTo>
                  <a:lnTo>
                    <a:pt x="67" y="3"/>
                  </a:lnTo>
                  <a:lnTo>
                    <a:pt x="80" y="10"/>
                  </a:lnTo>
                  <a:lnTo>
                    <a:pt x="91" y="21"/>
                  </a:lnTo>
                  <a:lnTo>
                    <a:pt x="98" y="35"/>
                  </a:lnTo>
                  <a:lnTo>
                    <a:pt x="101" y="51"/>
                  </a:lnTo>
                  <a:lnTo>
                    <a:pt x="98" y="67"/>
                  </a:lnTo>
                  <a:lnTo>
                    <a:pt x="91" y="80"/>
                  </a:lnTo>
                  <a:lnTo>
                    <a:pt x="80" y="91"/>
                  </a:lnTo>
                  <a:lnTo>
                    <a:pt x="67" y="98"/>
                  </a:lnTo>
                  <a:lnTo>
                    <a:pt x="50" y="101"/>
                  </a:lnTo>
                  <a:lnTo>
                    <a:pt x="34" y="98"/>
                  </a:lnTo>
                  <a:lnTo>
                    <a:pt x="21" y="91"/>
                  </a:lnTo>
                  <a:lnTo>
                    <a:pt x="10" y="80"/>
                  </a:lnTo>
                  <a:lnTo>
                    <a:pt x="2" y="67"/>
                  </a:lnTo>
                  <a:lnTo>
                    <a:pt x="0" y="51"/>
                  </a:lnTo>
                  <a:lnTo>
                    <a:pt x="2" y="35"/>
                  </a:lnTo>
                  <a:lnTo>
                    <a:pt x="10" y="21"/>
                  </a:lnTo>
                  <a:lnTo>
                    <a:pt x="21" y="10"/>
                  </a:lnTo>
                  <a:lnTo>
                    <a:pt x="34" y="3"/>
                  </a:lnTo>
                  <a:lnTo>
                    <a:pt x="50" y="0"/>
                  </a:lnTo>
                  <a:close/>
                </a:path>
              </a:pathLst>
            </a:custGeom>
            <a:solidFill>
              <a:srgbClr val="ECECE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67" name="Freeform 308"/>
            <p:cNvSpPr>
              <a:spLocks/>
            </p:cNvSpPr>
            <p:nvPr/>
          </p:nvSpPr>
          <p:spPr bwMode="auto">
            <a:xfrm rot="5400000">
              <a:off x="2763957" y="1589574"/>
              <a:ext cx="123955" cy="133232"/>
            </a:xfrm>
            <a:custGeom>
              <a:avLst/>
              <a:gdLst>
                <a:gd name="T0" fmla="*/ 49 w 100"/>
                <a:gd name="T1" fmla="*/ 0 h 100"/>
                <a:gd name="T2" fmla="*/ 65 w 100"/>
                <a:gd name="T3" fmla="*/ 2 h 100"/>
                <a:gd name="T4" fmla="*/ 80 w 100"/>
                <a:gd name="T5" fmla="*/ 9 h 100"/>
                <a:gd name="T6" fmla="*/ 91 w 100"/>
                <a:gd name="T7" fmla="*/ 20 h 100"/>
                <a:gd name="T8" fmla="*/ 98 w 100"/>
                <a:gd name="T9" fmla="*/ 34 h 100"/>
                <a:gd name="T10" fmla="*/ 100 w 100"/>
                <a:gd name="T11" fmla="*/ 49 h 100"/>
                <a:gd name="T12" fmla="*/ 98 w 100"/>
                <a:gd name="T13" fmla="*/ 65 h 100"/>
                <a:gd name="T14" fmla="*/ 91 w 100"/>
                <a:gd name="T15" fmla="*/ 80 h 100"/>
                <a:gd name="T16" fmla="*/ 80 w 100"/>
                <a:gd name="T17" fmla="*/ 91 h 100"/>
                <a:gd name="T18" fmla="*/ 65 w 100"/>
                <a:gd name="T19" fmla="*/ 98 h 100"/>
                <a:gd name="T20" fmla="*/ 49 w 100"/>
                <a:gd name="T21" fmla="*/ 100 h 100"/>
                <a:gd name="T22" fmla="*/ 34 w 100"/>
                <a:gd name="T23" fmla="*/ 98 h 100"/>
                <a:gd name="T24" fmla="*/ 20 w 100"/>
                <a:gd name="T25" fmla="*/ 91 h 100"/>
                <a:gd name="T26" fmla="*/ 9 w 100"/>
                <a:gd name="T27" fmla="*/ 80 h 100"/>
                <a:gd name="T28" fmla="*/ 2 w 100"/>
                <a:gd name="T29" fmla="*/ 65 h 100"/>
                <a:gd name="T30" fmla="*/ 0 w 100"/>
                <a:gd name="T31" fmla="*/ 49 h 100"/>
                <a:gd name="T32" fmla="*/ 2 w 100"/>
                <a:gd name="T33" fmla="*/ 34 h 100"/>
                <a:gd name="T34" fmla="*/ 9 w 100"/>
                <a:gd name="T35" fmla="*/ 20 h 100"/>
                <a:gd name="T36" fmla="*/ 20 w 100"/>
                <a:gd name="T37" fmla="*/ 9 h 100"/>
                <a:gd name="T38" fmla="*/ 34 w 100"/>
                <a:gd name="T39" fmla="*/ 2 h 100"/>
                <a:gd name="T40" fmla="*/ 49 w 100"/>
                <a:gd name="T4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49" y="0"/>
                  </a:moveTo>
                  <a:lnTo>
                    <a:pt x="65" y="2"/>
                  </a:lnTo>
                  <a:lnTo>
                    <a:pt x="80" y="9"/>
                  </a:lnTo>
                  <a:lnTo>
                    <a:pt x="91" y="20"/>
                  </a:lnTo>
                  <a:lnTo>
                    <a:pt x="98" y="34"/>
                  </a:lnTo>
                  <a:lnTo>
                    <a:pt x="100" y="49"/>
                  </a:lnTo>
                  <a:lnTo>
                    <a:pt x="98" y="65"/>
                  </a:lnTo>
                  <a:lnTo>
                    <a:pt x="91" y="80"/>
                  </a:lnTo>
                  <a:lnTo>
                    <a:pt x="80" y="91"/>
                  </a:lnTo>
                  <a:lnTo>
                    <a:pt x="65" y="98"/>
                  </a:lnTo>
                  <a:lnTo>
                    <a:pt x="49" y="100"/>
                  </a:lnTo>
                  <a:lnTo>
                    <a:pt x="34" y="98"/>
                  </a:lnTo>
                  <a:lnTo>
                    <a:pt x="20" y="91"/>
                  </a:lnTo>
                  <a:lnTo>
                    <a:pt x="9" y="80"/>
                  </a:lnTo>
                  <a:lnTo>
                    <a:pt x="2" y="65"/>
                  </a:lnTo>
                  <a:lnTo>
                    <a:pt x="0" y="49"/>
                  </a:lnTo>
                  <a:lnTo>
                    <a:pt x="2" y="34"/>
                  </a:lnTo>
                  <a:lnTo>
                    <a:pt x="9" y="20"/>
                  </a:lnTo>
                  <a:lnTo>
                    <a:pt x="20" y="9"/>
                  </a:lnTo>
                  <a:lnTo>
                    <a:pt x="34" y="2"/>
                  </a:lnTo>
                  <a:lnTo>
                    <a:pt x="49" y="0"/>
                  </a:lnTo>
                  <a:close/>
                </a:path>
              </a:pathLst>
            </a:custGeom>
            <a:solidFill>
              <a:srgbClr val="ECECE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68" name="Freeform 310"/>
            <p:cNvSpPr>
              <a:spLocks/>
            </p:cNvSpPr>
            <p:nvPr/>
          </p:nvSpPr>
          <p:spPr bwMode="auto">
            <a:xfrm rot="5400000">
              <a:off x="2504105" y="2560183"/>
              <a:ext cx="338393" cy="365057"/>
            </a:xfrm>
            <a:custGeom>
              <a:avLst/>
              <a:gdLst>
                <a:gd name="T0" fmla="*/ 137 w 273"/>
                <a:gd name="T1" fmla="*/ 0 h 274"/>
                <a:gd name="T2" fmla="*/ 168 w 273"/>
                <a:gd name="T3" fmla="*/ 4 h 274"/>
                <a:gd name="T4" fmla="*/ 197 w 273"/>
                <a:gd name="T5" fmla="*/ 15 h 274"/>
                <a:gd name="T6" fmla="*/ 223 w 273"/>
                <a:gd name="T7" fmla="*/ 31 h 274"/>
                <a:gd name="T8" fmla="*/ 243 w 273"/>
                <a:gd name="T9" fmla="*/ 52 h 274"/>
                <a:gd name="T10" fmla="*/ 259 w 273"/>
                <a:gd name="T11" fmla="*/ 78 h 274"/>
                <a:gd name="T12" fmla="*/ 270 w 273"/>
                <a:gd name="T13" fmla="*/ 106 h 274"/>
                <a:gd name="T14" fmla="*/ 273 w 273"/>
                <a:gd name="T15" fmla="*/ 137 h 274"/>
                <a:gd name="T16" fmla="*/ 270 w 273"/>
                <a:gd name="T17" fmla="*/ 169 h 274"/>
                <a:gd name="T18" fmla="*/ 259 w 273"/>
                <a:gd name="T19" fmla="*/ 198 h 274"/>
                <a:gd name="T20" fmla="*/ 243 w 273"/>
                <a:gd name="T21" fmla="*/ 223 h 274"/>
                <a:gd name="T22" fmla="*/ 223 w 273"/>
                <a:gd name="T23" fmla="*/ 245 h 274"/>
                <a:gd name="T24" fmla="*/ 197 w 273"/>
                <a:gd name="T25" fmla="*/ 261 h 274"/>
                <a:gd name="T26" fmla="*/ 168 w 273"/>
                <a:gd name="T27" fmla="*/ 271 h 274"/>
                <a:gd name="T28" fmla="*/ 137 w 273"/>
                <a:gd name="T29" fmla="*/ 274 h 274"/>
                <a:gd name="T30" fmla="*/ 105 w 273"/>
                <a:gd name="T31" fmla="*/ 271 h 274"/>
                <a:gd name="T32" fmla="*/ 76 w 273"/>
                <a:gd name="T33" fmla="*/ 261 h 274"/>
                <a:gd name="T34" fmla="*/ 51 w 273"/>
                <a:gd name="T35" fmla="*/ 245 h 274"/>
                <a:gd name="T36" fmla="*/ 30 w 273"/>
                <a:gd name="T37" fmla="*/ 223 h 274"/>
                <a:gd name="T38" fmla="*/ 13 w 273"/>
                <a:gd name="T39" fmla="*/ 198 h 274"/>
                <a:gd name="T40" fmla="*/ 3 w 273"/>
                <a:gd name="T41" fmla="*/ 169 h 274"/>
                <a:gd name="T42" fmla="*/ 0 w 273"/>
                <a:gd name="T43" fmla="*/ 137 h 274"/>
                <a:gd name="T44" fmla="*/ 3 w 273"/>
                <a:gd name="T45" fmla="*/ 106 h 274"/>
                <a:gd name="T46" fmla="*/ 13 w 273"/>
                <a:gd name="T47" fmla="*/ 78 h 274"/>
                <a:gd name="T48" fmla="*/ 30 w 273"/>
                <a:gd name="T49" fmla="*/ 52 h 274"/>
                <a:gd name="T50" fmla="*/ 51 w 273"/>
                <a:gd name="T51" fmla="*/ 31 h 274"/>
                <a:gd name="T52" fmla="*/ 76 w 273"/>
                <a:gd name="T53" fmla="*/ 15 h 274"/>
                <a:gd name="T54" fmla="*/ 105 w 273"/>
                <a:gd name="T55" fmla="*/ 4 h 274"/>
                <a:gd name="T56" fmla="*/ 137 w 273"/>
                <a:gd name="T5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274">
                  <a:moveTo>
                    <a:pt x="137" y="0"/>
                  </a:moveTo>
                  <a:lnTo>
                    <a:pt x="168" y="4"/>
                  </a:lnTo>
                  <a:lnTo>
                    <a:pt x="197" y="15"/>
                  </a:lnTo>
                  <a:lnTo>
                    <a:pt x="223" y="31"/>
                  </a:lnTo>
                  <a:lnTo>
                    <a:pt x="243" y="52"/>
                  </a:lnTo>
                  <a:lnTo>
                    <a:pt x="259" y="78"/>
                  </a:lnTo>
                  <a:lnTo>
                    <a:pt x="270" y="106"/>
                  </a:lnTo>
                  <a:lnTo>
                    <a:pt x="273" y="137"/>
                  </a:lnTo>
                  <a:lnTo>
                    <a:pt x="270" y="169"/>
                  </a:lnTo>
                  <a:lnTo>
                    <a:pt x="259" y="198"/>
                  </a:lnTo>
                  <a:lnTo>
                    <a:pt x="243" y="223"/>
                  </a:lnTo>
                  <a:lnTo>
                    <a:pt x="223" y="245"/>
                  </a:lnTo>
                  <a:lnTo>
                    <a:pt x="197" y="261"/>
                  </a:lnTo>
                  <a:lnTo>
                    <a:pt x="168" y="271"/>
                  </a:lnTo>
                  <a:lnTo>
                    <a:pt x="137" y="274"/>
                  </a:lnTo>
                  <a:lnTo>
                    <a:pt x="105" y="271"/>
                  </a:lnTo>
                  <a:lnTo>
                    <a:pt x="76" y="261"/>
                  </a:lnTo>
                  <a:lnTo>
                    <a:pt x="51" y="245"/>
                  </a:lnTo>
                  <a:lnTo>
                    <a:pt x="30" y="223"/>
                  </a:lnTo>
                  <a:lnTo>
                    <a:pt x="13" y="198"/>
                  </a:lnTo>
                  <a:lnTo>
                    <a:pt x="3" y="169"/>
                  </a:lnTo>
                  <a:lnTo>
                    <a:pt x="0" y="137"/>
                  </a:lnTo>
                  <a:lnTo>
                    <a:pt x="3" y="106"/>
                  </a:lnTo>
                  <a:lnTo>
                    <a:pt x="13" y="78"/>
                  </a:lnTo>
                  <a:lnTo>
                    <a:pt x="30" y="52"/>
                  </a:lnTo>
                  <a:lnTo>
                    <a:pt x="51" y="31"/>
                  </a:lnTo>
                  <a:lnTo>
                    <a:pt x="76" y="15"/>
                  </a:lnTo>
                  <a:lnTo>
                    <a:pt x="105" y="4"/>
                  </a:lnTo>
                  <a:lnTo>
                    <a:pt x="137" y="0"/>
                  </a:lnTo>
                  <a:close/>
                </a:path>
              </a:pathLst>
            </a:custGeom>
            <a:solidFill>
              <a:srgbClr val="ECECE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69" name="Freeform 326"/>
            <p:cNvSpPr>
              <a:spLocks/>
            </p:cNvSpPr>
            <p:nvPr/>
          </p:nvSpPr>
          <p:spPr bwMode="auto">
            <a:xfrm rot="5400000">
              <a:off x="3946812" y="2230537"/>
              <a:ext cx="229315" cy="246480"/>
            </a:xfrm>
            <a:custGeom>
              <a:avLst/>
              <a:gdLst>
                <a:gd name="T0" fmla="*/ 92 w 185"/>
                <a:gd name="T1" fmla="*/ 0 h 185"/>
                <a:gd name="T2" fmla="*/ 117 w 185"/>
                <a:gd name="T3" fmla="*/ 3 h 185"/>
                <a:gd name="T4" fmla="*/ 140 w 185"/>
                <a:gd name="T5" fmla="*/ 13 h 185"/>
                <a:gd name="T6" fmla="*/ 158 w 185"/>
                <a:gd name="T7" fmla="*/ 28 h 185"/>
                <a:gd name="T8" fmla="*/ 172 w 185"/>
                <a:gd name="T9" fmla="*/ 46 h 185"/>
                <a:gd name="T10" fmla="*/ 182 w 185"/>
                <a:gd name="T11" fmla="*/ 68 h 185"/>
                <a:gd name="T12" fmla="*/ 185 w 185"/>
                <a:gd name="T13" fmla="*/ 93 h 185"/>
                <a:gd name="T14" fmla="*/ 182 w 185"/>
                <a:gd name="T15" fmla="*/ 117 h 185"/>
                <a:gd name="T16" fmla="*/ 172 w 185"/>
                <a:gd name="T17" fmla="*/ 139 h 185"/>
                <a:gd name="T18" fmla="*/ 158 w 185"/>
                <a:gd name="T19" fmla="*/ 159 h 185"/>
                <a:gd name="T20" fmla="*/ 140 w 185"/>
                <a:gd name="T21" fmla="*/ 173 h 185"/>
                <a:gd name="T22" fmla="*/ 117 w 185"/>
                <a:gd name="T23" fmla="*/ 182 h 185"/>
                <a:gd name="T24" fmla="*/ 92 w 185"/>
                <a:gd name="T25" fmla="*/ 185 h 185"/>
                <a:gd name="T26" fmla="*/ 68 w 185"/>
                <a:gd name="T27" fmla="*/ 182 h 185"/>
                <a:gd name="T28" fmla="*/ 45 w 185"/>
                <a:gd name="T29" fmla="*/ 173 h 185"/>
                <a:gd name="T30" fmla="*/ 27 w 185"/>
                <a:gd name="T31" fmla="*/ 159 h 185"/>
                <a:gd name="T32" fmla="*/ 12 w 185"/>
                <a:gd name="T33" fmla="*/ 139 h 185"/>
                <a:gd name="T34" fmla="*/ 3 w 185"/>
                <a:gd name="T35" fmla="*/ 117 h 185"/>
                <a:gd name="T36" fmla="*/ 0 w 185"/>
                <a:gd name="T37" fmla="*/ 93 h 185"/>
                <a:gd name="T38" fmla="*/ 3 w 185"/>
                <a:gd name="T39" fmla="*/ 68 h 185"/>
                <a:gd name="T40" fmla="*/ 12 w 185"/>
                <a:gd name="T41" fmla="*/ 46 h 185"/>
                <a:gd name="T42" fmla="*/ 27 w 185"/>
                <a:gd name="T43" fmla="*/ 28 h 185"/>
                <a:gd name="T44" fmla="*/ 45 w 185"/>
                <a:gd name="T45" fmla="*/ 13 h 185"/>
                <a:gd name="T46" fmla="*/ 68 w 185"/>
                <a:gd name="T47" fmla="*/ 3 h 185"/>
                <a:gd name="T48" fmla="*/ 92 w 185"/>
                <a:gd name="T4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 h="185">
                  <a:moveTo>
                    <a:pt x="92" y="0"/>
                  </a:moveTo>
                  <a:lnTo>
                    <a:pt x="117" y="3"/>
                  </a:lnTo>
                  <a:lnTo>
                    <a:pt x="140" y="13"/>
                  </a:lnTo>
                  <a:lnTo>
                    <a:pt x="158" y="28"/>
                  </a:lnTo>
                  <a:lnTo>
                    <a:pt x="172" y="46"/>
                  </a:lnTo>
                  <a:lnTo>
                    <a:pt x="182" y="68"/>
                  </a:lnTo>
                  <a:lnTo>
                    <a:pt x="185" y="93"/>
                  </a:lnTo>
                  <a:lnTo>
                    <a:pt x="182" y="117"/>
                  </a:lnTo>
                  <a:lnTo>
                    <a:pt x="172" y="139"/>
                  </a:lnTo>
                  <a:lnTo>
                    <a:pt x="158" y="159"/>
                  </a:lnTo>
                  <a:lnTo>
                    <a:pt x="140" y="173"/>
                  </a:lnTo>
                  <a:lnTo>
                    <a:pt x="117" y="182"/>
                  </a:lnTo>
                  <a:lnTo>
                    <a:pt x="92" y="185"/>
                  </a:lnTo>
                  <a:lnTo>
                    <a:pt x="68" y="182"/>
                  </a:lnTo>
                  <a:lnTo>
                    <a:pt x="45" y="173"/>
                  </a:lnTo>
                  <a:lnTo>
                    <a:pt x="27" y="159"/>
                  </a:lnTo>
                  <a:lnTo>
                    <a:pt x="12" y="139"/>
                  </a:lnTo>
                  <a:lnTo>
                    <a:pt x="3" y="117"/>
                  </a:lnTo>
                  <a:lnTo>
                    <a:pt x="0" y="93"/>
                  </a:lnTo>
                  <a:lnTo>
                    <a:pt x="3" y="68"/>
                  </a:lnTo>
                  <a:lnTo>
                    <a:pt x="12" y="46"/>
                  </a:lnTo>
                  <a:lnTo>
                    <a:pt x="27" y="28"/>
                  </a:lnTo>
                  <a:lnTo>
                    <a:pt x="45" y="13"/>
                  </a:lnTo>
                  <a:lnTo>
                    <a:pt x="68" y="3"/>
                  </a:lnTo>
                  <a:lnTo>
                    <a:pt x="92" y="0"/>
                  </a:lnTo>
                  <a:close/>
                </a:path>
              </a:pathLst>
            </a:custGeom>
            <a:solidFill>
              <a:srgbClr val="ECECE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grpSp>
          <p:nvGrpSpPr>
            <p:cNvPr id="170" name="Group 169"/>
            <p:cNvGrpSpPr/>
            <p:nvPr/>
          </p:nvGrpSpPr>
          <p:grpSpPr>
            <a:xfrm>
              <a:off x="2226927" y="4276295"/>
              <a:ext cx="369055" cy="180971"/>
              <a:chOff x="2183606" y="4976814"/>
              <a:chExt cx="439739" cy="231775"/>
            </a:xfrm>
          </p:grpSpPr>
          <p:sp>
            <p:nvSpPr>
              <p:cNvPr id="256" name="Freeform 255"/>
              <p:cNvSpPr>
                <a:spLocks noChangeArrowheads="1"/>
              </p:cNvSpPr>
              <p:nvPr/>
            </p:nvSpPr>
            <p:spPr bwMode="auto">
              <a:xfrm>
                <a:off x="2248693" y="4976814"/>
                <a:ext cx="304800" cy="231775"/>
              </a:xfrm>
              <a:custGeom>
                <a:avLst/>
                <a:gdLst>
                  <a:gd name="connsiteX0" fmla="*/ 9526 w 304800"/>
                  <a:gd name="connsiteY0" fmla="*/ 14287 h 231775"/>
                  <a:gd name="connsiteX1" fmla="*/ 9526 w 304800"/>
                  <a:gd name="connsiteY1" fmla="*/ 219075 h 231775"/>
                  <a:gd name="connsiteX2" fmla="*/ 295276 w 304800"/>
                  <a:gd name="connsiteY2" fmla="*/ 219075 h 231775"/>
                  <a:gd name="connsiteX3" fmla="*/ 295276 w 304800"/>
                  <a:gd name="connsiteY3" fmla="*/ 14287 h 231775"/>
                  <a:gd name="connsiteX4" fmla="*/ 0 w 304800"/>
                  <a:gd name="connsiteY4" fmla="*/ 0 h 231775"/>
                  <a:gd name="connsiteX5" fmla="*/ 304800 w 304800"/>
                  <a:gd name="connsiteY5" fmla="*/ 0 h 231775"/>
                  <a:gd name="connsiteX6" fmla="*/ 304800 w 304800"/>
                  <a:gd name="connsiteY6" fmla="*/ 231775 h 231775"/>
                  <a:gd name="connsiteX7" fmla="*/ 0 w 304800"/>
                  <a:gd name="connsiteY7" fmla="*/ 231775 h 23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231775">
                    <a:moveTo>
                      <a:pt x="9526" y="14287"/>
                    </a:moveTo>
                    <a:lnTo>
                      <a:pt x="9526" y="219075"/>
                    </a:lnTo>
                    <a:lnTo>
                      <a:pt x="295276" y="219075"/>
                    </a:lnTo>
                    <a:lnTo>
                      <a:pt x="295276" y="14287"/>
                    </a:lnTo>
                    <a:close/>
                    <a:moveTo>
                      <a:pt x="0" y="0"/>
                    </a:moveTo>
                    <a:lnTo>
                      <a:pt x="304800" y="0"/>
                    </a:lnTo>
                    <a:lnTo>
                      <a:pt x="304800" y="231775"/>
                    </a:lnTo>
                    <a:lnTo>
                      <a:pt x="0" y="231775"/>
                    </a:lnTo>
                    <a:close/>
                  </a:path>
                </a:pathLst>
              </a:custGeom>
              <a:solidFill>
                <a:srgbClr val="FFFFFF"/>
              </a:solidFill>
              <a:ln w="0">
                <a:solidFill>
                  <a:srgbClr val="FFFFFF"/>
                </a:solidFill>
                <a:prstDash val="solid"/>
                <a:miter lim="800000"/>
                <a:headEnd/>
                <a:tailEnd/>
              </a:ln>
            </p:spPr>
            <p:txBody>
              <a:bodyPr vert="horz" wrap="square" lIns="69974" tIns="34987" rIns="69974" bIns="34987" numCol="1" anchor="t" anchorCtr="0" compatLnSpc="1">
                <a:prstTxWarp prst="textNoShape">
                  <a:avLst/>
                </a:prstTxWarp>
                <a:noAutofit/>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257" name="Freeform 228"/>
              <p:cNvSpPr>
                <a:spLocks/>
              </p:cNvSpPr>
              <p:nvPr/>
            </p:nvSpPr>
            <p:spPr bwMode="auto">
              <a:xfrm>
                <a:off x="2358231" y="5016501"/>
                <a:ext cx="90488" cy="147638"/>
              </a:xfrm>
              <a:custGeom>
                <a:avLst/>
                <a:gdLst>
                  <a:gd name="T0" fmla="*/ 0 w 57"/>
                  <a:gd name="T1" fmla="*/ 0 h 93"/>
                  <a:gd name="T2" fmla="*/ 57 w 57"/>
                  <a:gd name="T3" fmla="*/ 46 h 93"/>
                  <a:gd name="T4" fmla="*/ 0 w 57"/>
                  <a:gd name="T5" fmla="*/ 93 h 93"/>
                  <a:gd name="T6" fmla="*/ 0 w 57"/>
                  <a:gd name="T7" fmla="*/ 0 h 93"/>
                </a:gdLst>
                <a:ahLst/>
                <a:cxnLst>
                  <a:cxn ang="0">
                    <a:pos x="T0" y="T1"/>
                  </a:cxn>
                  <a:cxn ang="0">
                    <a:pos x="T2" y="T3"/>
                  </a:cxn>
                  <a:cxn ang="0">
                    <a:pos x="T4" y="T5"/>
                  </a:cxn>
                  <a:cxn ang="0">
                    <a:pos x="T6" y="T7"/>
                  </a:cxn>
                </a:cxnLst>
                <a:rect l="0" t="0" r="r" b="b"/>
                <a:pathLst>
                  <a:path w="57" h="93">
                    <a:moveTo>
                      <a:pt x="0" y="0"/>
                    </a:moveTo>
                    <a:lnTo>
                      <a:pt x="57" y="46"/>
                    </a:lnTo>
                    <a:lnTo>
                      <a:pt x="0" y="93"/>
                    </a:lnTo>
                    <a:lnTo>
                      <a:pt x="0" y="0"/>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258" name="Freeform 229"/>
              <p:cNvSpPr>
                <a:spLocks noEditPoints="1"/>
              </p:cNvSpPr>
              <p:nvPr/>
            </p:nvSpPr>
            <p:spPr bwMode="auto">
              <a:xfrm>
                <a:off x="2551907" y="4976814"/>
                <a:ext cx="71438" cy="231775"/>
              </a:xfrm>
              <a:custGeom>
                <a:avLst/>
                <a:gdLst>
                  <a:gd name="T0" fmla="*/ 9 w 45"/>
                  <a:gd name="T1" fmla="*/ 114 h 146"/>
                  <a:gd name="T2" fmla="*/ 9 w 45"/>
                  <a:gd name="T3" fmla="*/ 137 h 146"/>
                  <a:gd name="T4" fmla="*/ 35 w 45"/>
                  <a:gd name="T5" fmla="*/ 137 h 146"/>
                  <a:gd name="T6" fmla="*/ 35 w 45"/>
                  <a:gd name="T7" fmla="*/ 114 h 146"/>
                  <a:gd name="T8" fmla="*/ 9 w 45"/>
                  <a:gd name="T9" fmla="*/ 114 h 146"/>
                  <a:gd name="T10" fmla="*/ 9 w 45"/>
                  <a:gd name="T11" fmla="*/ 80 h 146"/>
                  <a:gd name="T12" fmla="*/ 9 w 45"/>
                  <a:gd name="T13" fmla="*/ 103 h 146"/>
                  <a:gd name="T14" fmla="*/ 35 w 45"/>
                  <a:gd name="T15" fmla="*/ 103 h 146"/>
                  <a:gd name="T16" fmla="*/ 35 w 45"/>
                  <a:gd name="T17" fmla="*/ 80 h 146"/>
                  <a:gd name="T18" fmla="*/ 9 w 45"/>
                  <a:gd name="T19" fmla="*/ 80 h 146"/>
                  <a:gd name="T20" fmla="*/ 9 w 45"/>
                  <a:gd name="T21" fmla="*/ 44 h 146"/>
                  <a:gd name="T22" fmla="*/ 9 w 45"/>
                  <a:gd name="T23" fmla="*/ 69 h 146"/>
                  <a:gd name="T24" fmla="*/ 35 w 45"/>
                  <a:gd name="T25" fmla="*/ 69 h 146"/>
                  <a:gd name="T26" fmla="*/ 35 w 45"/>
                  <a:gd name="T27" fmla="*/ 44 h 146"/>
                  <a:gd name="T28" fmla="*/ 9 w 45"/>
                  <a:gd name="T29" fmla="*/ 44 h 146"/>
                  <a:gd name="T30" fmla="*/ 9 w 45"/>
                  <a:gd name="T31" fmla="*/ 10 h 146"/>
                  <a:gd name="T32" fmla="*/ 9 w 45"/>
                  <a:gd name="T33" fmla="*/ 35 h 146"/>
                  <a:gd name="T34" fmla="*/ 35 w 45"/>
                  <a:gd name="T35" fmla="*/ 35 h 146"/>
                  <a:gd name="T36" fmla="*/ 35 w 45"/>
                  <a:gd name="T37" fmla="*/ 10 h 146"/>
                  <a:gd name="T38" fmla="*/ 9 w 45"/>
                  <a:gd name="T39" fmla="*/ 10 h 146"/>
                  <a:gd name="T40" fmla="*/ 0 w 45"/>
                  <a:gd name="T41" fmla="*/ 0 h 146"/>
                  <a:gd name="T42" fmla="*/ 45 w 45"/>
                  <a:gd name="T43" fmla="*/ 0 h 146"/>
                  <a:gd name="T44" fmla="*/ 45 w 45"/>
                  <a:gd name="T45" fmla="*/ 146 h 146"/>
                  <a:gd name="T46" fmla="*/ 0 w 45"/>
                  <a:gd name="T47" fmla="*/ 146 h 146"/>
                  <a:gd name="T48" fmla="*/ 0 w 45"/>
                  <a:gd name="T4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146">
                    <a:moveTo>
                      <a:pt x="9" y="114"/>
                    </a:moveTo>
                    <a:lnTo>
                      <a:pt x="9" y="137"/>
                    </a:lnTo>
                    <a:lnTo>
                      <a:pt x="35" y="137"/>
                    </a:lnTo>
                    <a:lnTo>
                      <a:pt x="35" y="114"/>
                    </a:lnTo>
                    <a:lnTo>
                      <a:pt x="9" y="114"/>
                    </a:lnTo>
                    <a:close/>
                    <a:moveTo>
                      <a:pt x="9" y="80"/>
                    </a:moveTo>
                    <a:lnTo>
                      <a:pt x="9" y="103"/>
                    </a:lnTo>
                    <a:lnTo>
                      <a:pt x="35" y="103"/>
                    </a:lnTo>
                    <a:lnTo>
                      <a:pt x="35" y="80"/>
                    </a:lnTo>
                    <a:lnTo>
                      <a:pt x="9" y="80"/>
                    </a:lnTo>
                    <a:close/>
                    <a:moveTo>
                      <a:pt x="9" y="44"/>
                    </a:moveTo>
                    <a:lnTo>
                      <a:pt x="9" y="69"/>
                    </a:lnTo>
                    <a:lnTo>
                      <a:pt x="35" y="69"/>
                    </a:lnTo>
                    <a:lnTo>
                      <a:pt x="35" y="44"/>
                    </a:lnTo>
                    <a:lnTo>
                      <a:pt x="9" y="44"/>
                    </a:lnTo>
                    <a:close/>
                    <a:moveTo>
                      <a:pt x="9" y="10"/>
                    </a:moveTo>
                    <a:lnTo>
                      <a:pt x="9" y="35"/>
                    </a:lnTo>
                    <a:lnTo>
                      <a:pt x="35" y="35"/>
                    </a:lnTo>
                    <a:lnTo>
                      <a:pt x="35" y="10"/>
                    </a:lnTo>
                    <a:lnTo>
                      <a:pt x="9" y="10"/>
                    </a:lnTo>
                    <a:close/>
                    <a:moveTo>
                      <a:pt x="0" y="0"/>
                    </a:moveTo>
                    <a:lnTo>
                      <a:pt x="45" y="0"/>
                    </a:lnTo>
                    <a:lnTo>
                      <a:pt x="45" y="146"/>
                    </a:lnTo>
                    <a:lnTo>
                      <a:pt x="0" y="146"/>
                    </a:lnTo>
                    <a:lnTo>
                      <a:pt x="0" y="0"/>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259" name="Freeform 230"/>
              <p:cNvSpPr>
                <a:spLocks noEditPoints="1"/>
              </p:cNvSpPr>
              <p:nvPr/>
            </p:nvSpPr>
            <p:spPr bwMode="auto">
              <a:xfrm>
                <a:off x="2183606" y="4976814"/>
                <a:ext cx="69850" cy="231775"/>
              </a:xfrm>
              <a:custGeom>
                <a:avLst/>
                <a:gdLst>
                  <a:gd name="T0" fmla="*/ 9 w 44"/>
                  <a:gd name="T1" fmla="*/ 114 h 146"/>
                  <a:gd name="T2" fmla="*/ 9 w 44"/>
                  <a:gd name="T3" fmla="*/ 137 h 146"/>
                  <a:gd name="T4" fmla="*/ 36 w 44"/>
                  <a:gd name="T5" fmla="*/ 137 h 146"/>
                  <a:gd name="T6" fmla="*/ 36 w 44"/>
                  <a:gd name="T7" fmla="*/ 114 h 146"/>
                  <a:gd name="T8" fmla="*/ 9 w 44"/>
                  <a:gd name="T9" fmla="*/ 114 h 146"/>
                  <a:gd name="T10" fmla="*/ 9 w 44"/>
                  <a:gd name="T11" fmla="*/ 80 h 146"/>
                  <a:gd name="T12" fmla="*/ 9 w 44"/>
                  <a:gd name="T13" fmla="*/ 103 h 146"/>
                  <a:gd name="T14" fmla="*/ 36 w 44"/>
                  <a:gd name="T15" fmla="*/ 103 h 146"/>
                  <a:gd name="T16" fmla="*/ 36 w 44"/>
                  <a:gd name="T17" fmla="*/ 80 h 146"/>
                  <a:gd name="T18" fmla="*/ 9 w 44"/>
                  <a:gd name="T19" fmla="*/ 80 h 146"/>
                  <a:gd name="T20" fmla="*/ 9 w 44"/>
                  <a:gd name="T21" fmla="*/ 44 h 146"/>
                  <a:gd name="T22" fmla="*/ 9 w 44"/>
                  <a:gd name="T23" fmla="*/ 69 h 146"/>
                  <a:gd name="T24" fmla="*/ 36 w 44"/>
                  <a:gd name="T25" fmla="*/ 69 h 146"/>
                  <a:gd name="T26" fmla="*/ 36 w 44"/>
                  <a:gd name="T27" fmla="*/ 44 h 146"/>
                  <a:gd name="T28" fmla="*/ 9 w 44"/>
                  <a:gd name="T29" fmla="*/ 44 h 146"/>
                  <a:gd name="T30" fmla="*/ 9 w 44"/>
                  <a:gd name="T31" fmla="*/ 10 h 146"/>
                  <a:gd name="T32" fmla="*/ 9 w 44"/>
                  <a:gd name="T33" fmla="*/ 35 h 146"/>
                  <a:gd name="T34" fmla="*/ 36 w 44"/>
                  <a:gd name="T35" fmla="*/ 35 h 146"/>
                  <a:gd name="T36" fmla="*/ 36 w 44"/>
                  <a:gd name="T37" fmla="*/ 10 h 146"/>
                  <a:gd name="T38" fmla="*/ 9 w 44"/>
                  <a:gd name="T39" fmla="*/ 10 h 146"/>
                  <a:gd name="T40" fmla="*/ 0 w 44"/>
                  <a:gd name="T41" fmla="*/ 0 h 146"/>
                  <a:gd name="T42" fmla="*/ 44 w 44"/>
                  <a:gd name="T43" fmla="*/ 0 h 146"/>
                  <a:gd name="T44" fmla="*/ 44 w 44"/>
                  <a:gd name="T45" fmla="*/ 146 h 146"/>
                  <a:gd name="T46" fmla="*/ 0 w 44"/>
                  <a:gd name="T47" fmla="*/ 146 h 146"/>
                  <a:gd name="T48" fmla="*/ 0 w 44"/>
                  <a:gd name="T4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146">
                    <a:moveTo>
                      <a:pt x="9" y="114"/>
                    </a:moveTo>
                    <a:lnTo>
                      <a:pt x="9" y="137"/>
                    </a:lnTo>
                    <a:lnTo>
                      <a:pt x="36" y="137"/>
                    </a:lnTo>
                    <a:lnTo>
                      <a:pt x="36" y="114"/>
                    </a:lnTo>
                    <a:lnTo>
                      <a:pt x="9" y="114"/>
                    </a:lnTo>
                    <a:close/>
                    <a:moveTo>
                      <a:pt x="9" y="80"/>
                    </a:moveTo>
                    <a:lnTo>
                      <a:pt x="9" y="103"/>
                    </a:lnTo>
                    <a:lnTo>
                      <a:pt x="36" y="103"/>
                    </a:lnTo>
                    <a:lnTo>
                      <a:pt x="36" y="80"/>
                    </a:lnTo>
                    <a:lnTo>
                      <a:pt x="9" y="80"/>
                    </a:lnTo>
                    <a:close/>
                    <a:moveTo>
                      <a:pt x="9" y="44"/>
                    </a:moveTo>
                    <a:lnTo>
                      <a:pt x="9" y="69"/>
                    </a:lnTo>
                    <a:lnTo>
                      <a:pt x="36" y="69"/>
                    </a:lnTo>
                    <a:lnTo>
                      <a:pt x="36" y="44"/>
                    </a:lnTo>
                    <a:lnTo>
                      <a:pt x="9" y="44"/>
                    </a:lnTo>
                    <a:close/>
                    <a:moveTo>
                      <a:pt x="9" y="10"/>
                    </a:moveTo>
                    <a:lnTo>
                      <a:pt x="9" y="35"/>
                    </a:lnTo>
                    <a:lnTo>
                      <a:pt x="36" y="35"/>
                    </a:lnTo>
                    <a:lnTo>
                      <a:pt x="36" y="10"/>
                    </a:lnTo>
                    <a:lnTo>
                      <a:pt x="9" y="10"/>
                    </a:lnTo>
                    <a:close/>
                    <a:moveTo>
                      <a:pt x="0" y="0"/>
                    </a:moveTo>
                    <a:lnTo>
                      <a:pt x="44" y="0"/>
                    </a:lnTo>
                    <a:lnTo>
                      <a:pt x="44" y="146"/>
                    </a:lnTo>
                    <a:lnTo>
                      <a:pt x="0" y="146"/>
                    </a:lnTo>
                    <a:lnTo>
                      <a:pt x="0" y="0"/>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grpSp>
        <p:sp>
          <p:nvSpPr>
            <p:cNvPr id="171" name="Freeform 170"/>
            <p:cNvSpPr>
              <a:spLocks/>
            </p:cNvSpPr>
            <p:nvPr/>
          </p:nvSpPr>
          <p:spPr bwMode="auto">
            <a:xfrm>
              <a:off x="3273582" y="4292008"/>
              <a:ext cx="117245" cy="210720"/>
            </a:xfrm>
            <a:custGeom>
              <a:avLst/>
              <a:gdLst>
                <a:gd name="connsiteX0" fmla="*/ 20638 w 139700"/>
                <a:gd name="connsiteY0" fmla="*/ 150813 h 269875"/>
                <a:gd name="connsiteX1" fmla="*/ 120651 w 139700"/>
                <a:gd name="connsiteY1" fmla="*/ 150813 h 269875"/>
                <a:gd name="connsiteX2" fmla="*/ 120651 w 139700"/>
                <a:gd name="connsiteY2" fmla="*/ 246063 h 269875"/>
                <a:gd name="connsiteX3" fmla="*/ 20638 w 139700"/>
                <a:gd name="connsiteY3" fmla="*/ 246063 h 269875"/>
                <a:gd name="connsiteX4" fmla="*/ 14288 w 139700"/>
                <a:gd name="connsiteY4" fmla="*/ 34925 h 269875"/>
                <a:gd name="connsiteX5" fmla="*/ 14288 w 139700"/>
                <a:gd name="connsiteY5" fmla="*/ 254000 h 269875"/>
                <a:gd name="connsiteX6" fmla="*/ 127001 w 139700"/>
                <a:gd name="connsiteY6" fmla="*/ 254000 h 269875"/>
                <a:gd name="connsiteX7" fmla="*/ 127001 w 139700"/>
                <a:gd name="connsiteY7" fmla="*/ 34925 h 269875"/>
                <a:gd name="connsiteX8" fmla="*/ 50800 w 139700"/>
                <a:gd name="connsiteY8" fmla="*/ 0 h 269875"/>
                <a:gd name="connsiteX9" fmla="*/ 53975 w 139700"/>
                <a:gd name="connsiteY9" fmla="*/ 0 h 269875"/>
                <a:gd name="connsiteX10" fmla="*/ 85726 w 139700"/>
                <a:gd name="connsiteY10" fmla="*/ 0 h 269875"/>
                <a:gd name="connsiteX11" fmla="*/ 90488 w 139700"/>
                <a:gd name="connsiteY11" fmla="*/ 0 h 269875"/>
                <a:gd name="connsiteX12" fmla="*/ 93663 w 139700"/>
                <a:gd name="connsiteY12" fmla="*/ 1587 h 269875"/>
                <a:gd name="connsiteX13" fmla="*/ 96838 w 139700"/>
                <a:gd name="connsiteY13" fmla="*/ 6350 h 269875"/>
                <a:gd name="connsiteX14" fmla="*/ 96838 w 139700"/>
                <a:gd name="connsiteY14" fmla="*/ 9525 h 269875"/>
                <a:gd name="connsiteX15" fmla="*/ 96838 w 139700"/>
                <a:gd name="connsiteY15" fmla="*/ 17463 h 269875"/>
                <a:gd name="connsiteX16" fmla="*/ 96838 w 139700"/>
                <a:gd name="connsiteY16" fmla="*/ 19050 h 269875"/>
                <a:gd name="connsiteX17" fmla="*/ 130175 w 139700"/>
                <a:gd name="connsiteY17" fmla="*/ 19050 h 269875"/>
                <a:gd name="connsiteX18" fmla="*/ 133350 w 139700"/>
                <a:gd name="connsiteY18" fmla="*/ 22225 h 269875"/>
                <a:gd name="connsiteX19" fmla="*/ 134938 w 139700"/>
                <a:gd name="connsiteY19" fmla="*/ 23813 h 269875"/>
                <a:gd name="connsiteX20" fmla="*/ 139700 w 139700"/>
                <a:gd name="connsiteY20" fmla="*/ 26988 h 269875"/>
                <a:gd name="connsiteX21" fmla="*/ 139700 w 139700"/>
                <a:gd name="connsiteY21" fmla="*/ 31750 h 269875"/>
                <a:gd name="connsiteX22" fmla="*/ 139700 w 139700"/>
                <a:gd name="connsiteY22" fmla="*/ 260350 h 269875"/>
                <a:gd name="connsiteX23" fmla="*/ 139700 w 139700"/>
                <a:gd name="connsiteY23" fmla="*/ 263525 h 269875"/>
                <a:gd name="connsiteX24" fmla="*/ 134938 w 139700"/>
                <a:gd name="connsiteY24" fmla="*/ 268288 h 269875"/>
                <a:gd name="connsiteX25" fmla="*/ 133350 w 139700"/>
                <a:gd name="connsiteY25" fmla="*/ 269875 h 269875"/>
                <a:gd name="connsiteX26" fmla="*/ 130175 w 139700"/>
                <a:gd name="connsiteY26" fmla="*/ 269875 h 269875"/>
                <a:gd name="connsiteX27" fmla="*/ 12700 w 139700"/>
                <a:gd name="connsiteY27" fmla="*/ 269875 h 269875"/>
                <a:gd name="connsiteX28" fmla="*/ 7938 w 139700"/>
                <a:gd name="connsiteY28" fmla="*/ 269875 h 269875"/>
                <a:gd name="connsiteX29" fmla="*/ 4763 w 139700"/>
                <a:gd name="connsiteY29" fmla="*/ 268288 h 269875"/>
                <a:gd name="connsiteX30" fmla="*/ 3175 w 139700"/>
                <a:gd name="connsiteY30" fmla="*/ 263525 h 269875"/>
                <a:gd name="connsiteX31" fmla="*/ 0 w 139700"/>
                <a:gd name="connsiteY31" fmla="*/ 260350 h 269875"/>
                <a:gd name="connsiteX32" fmla="*/ 0 w 139700"/>
                <a:gd name="connsiteY32" fmla="*/ 31750 h 269875"/>
                <a:gd name="connsiteX33" fmla="*/ 3175 w 139700"/>
                <a:gd name="connsiteY33" fmla="*/ 26988 h 269875"/>
                <a:gd name="connsiteX34" fmla="*/ 4763 w 139700"/>
                <a:gd name="connsiteY34" fmla="*/ 23813 h 269875"/>
                <a:gd name="connsiteX35" fmla="*/ 7938 w 139700"/>
                <a:gd name="connsiteY35" fmla="*/ 22225 h 269875"/>
                <a:gd name="connsiteX36" fmla="*/ 12700 w 139700"/>
                <a:gd name="connsiteY36" fmla="*/ 19050 h 269875"/>
                <a:gd name="connsiteX37" fmla="*/ 44450 w 139700"/>
                <a:gd name="connsiteY37" fmla="*/ 19050 h 269875"/>
                <a:gd name="connsiteX38" fmla="*/ 44450 w 139700"/>
                <a:gd name="connsiteY38" fmla="*/ 17463 h 269875"/>
                <a:gd name="connsiteX39" fmla="*/ 44450 w 139700"/>
                <a:gd name="connsiteY39" fmla="*/ 9525 h 269875"/>
                <a:gd name="connsiteX40" fmla="*/ 44450 w 139700"/>
                <a:gd name="connsiteY40" fmla="*/ 6350 h 269875"/>
                <a:gd name="connsiteX41" fmla="*/ 47625 w 139700"/>
                <a:gd name="connsiteY41" fmla="*/ 1587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9700" h="269875">
                  <a:moveTo>
                    <a:pt x="20638" y="150813"/>
                  </a:moveTo>
                  <a:lnTo>
                    <a:pt x="120651" y="150813"/>
                  </a:lnTo>
                  <a:lnTo>
                    <a:pt x="120651" y="246063"/>
                  </a:lnTo>
                  <a:lnTo>
                    <a:pt x="20638" y="246063"/>
                  </a:lnTo>
                  <a:close/>
                  <a:moveTo>
                    <a:pt x="14288" y="34925"/>
                  </a:moveTo>
                  <a:lnTo>
                    <a:pt x="14288" y="254000"/>
                  </a:lnTo>
                  <a:lnTo>
                    <a:pt x="127001" y="254000"/>
                  </a:lnTo>
                  <a:lnTo>
                    <a:pt x="127001" y="34925"/>
                  </a:lnTo>
                  <a:close/>
                  <a:moveTo>
                    <a:pt x="50800" y="0"/>
                  </a:moveTo>
                  <a:lnTo>
                    <a:pt x="53975" y="0"/>
                  </a:lnTo>
                  <a:lnTo>
                    <a:pt x="85726" y="0"/>
                  </a:lnTo>
                  <a:lnTo>
                    <a:pt x="90488" y="0"/>
                  </a:lnTo>
                  <a:lnTo>
                    <a:pt x="93663" y="1587"/>
                  </a:lnTo>
                  <a:lnTo>
                    <a:pt x="96838" y="6350"/>
                  </a:lnTo>
                  <a:lnTo>
                    <a:pt x="96838" y="9525"/>
                  </a:lnTo>
                  <a:lnTo>
                    <a:pt x="96838" y="17463"/>
                  </a:lnTo>
                  <a:lnTo>
                    <a:pt x="96838" y="19050"/>
                  </a:lnTo>
                  <a:lnTo>
                    <a:pt x="130175" y="19050"/>
                  </a:lnTo>
                  <a:lnTo>
                    <a:pt x="133350" y="22225"/>
                  </a:lnTo>
                  <a:lnTo>
                    <a:pt x="134938" y="23813"/>
                  </a:lnTo>
                  <a:lnTo>
                    <a:pt x="139700" y="26988"/>
                  </a:lnTo>
                  <a:lnTo>
                    <a:pt x="139700" y="31750"/>
                  </a:lnTo>
                  <a:lnTo>
                    <a:pt x="139700" y="260350"/>
                  </a:lnTo>
                  <a:lnTo>
                    <a:pt x="139700" y="263525"/>
                  </a:lnTo>
                  <a:lnTo>
                    <a:pt x="134938" y="268288"/>
                  </a:lnTo>
                  <a:lnTo>
                    <a:pt x="133350" y="269875"/>
                  </a:lnTo>
                  <a:lnTo>
                    <a:pt x="130175" y="269875"/>
                  </a:lnTo>
                  <a:lnTo>
                    <a:pt x="12700" y="269875"/>
                  </a:lnTo>
                  <a:lnTo>
                    <a:pt x="7938" y="269875"/>
                  </a:lnTo>
                  <a:lnTo>
                    <a:pt x="4763" y="268288"/>
                  </a:lnTo>
                  <a:lnTo>
                    <a:pt x="3175" y="263525"/>
                  </a:lnTo>
                  <a:lnTo>
                    <a:pt x="0" y="260350"/>
                  </a:lnTo>
                  <a:lnTo>
                    <a:pt x="0" y="31750"/>
                  </a:lnTo>
                  <a:lnTo>
                    <a:pt x="3175" y="26988"/>
                  </a:lnTo>
                  <a:lnTo>
                    <a:pt x="4763" y="23813"/>
                  </a:lnTo>
                  <a:lnTo>
                    <a:pt x="7938" y="22225"/>
                  </a:lnTo>
                  <a:lnTo>
                    <a:pt x="12700" y="19050"/>
                  </a:lnTo>
                  <a:lnTo>
                    <a:pt x="44450" y="19050"/>
                  </a:lnTo>
                  <a:lnTo>
                    <a:pt x="44450" y="17463"/>
                  </a:lnTo>
                  <a:lnTo>
                    <a:pt x="44450" y="9525"/>
                  </a:lnTo>
                  <a:lnTo>
                    <a:pt x="44450" y="6350"/>
                  </a:lnTo>
                  <a:lnTo>
                    <a:pt x="47625" y="1587"/>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noAutofit/>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72" name="Freeform 171"/>
            <p:cNvSpPr>
              <a:spLocks/>
            </p:cNvSpPr>
            <p:nvPr/>
          </p:nvSpPr>
          <p:spPr bwMode="auto">
            <a:xfrm>
              <a:off x="3394852" y="3606667"/>
              <a:ext cx="125904" cy="227242"/>
            </a:xfrm>
            <a:custGeom>
              <a:avLst/>
              <a:gdLst>
                <a:gd name="connsiteX0" fmla="*/ 52387 w 158750"/>
                <a:gd name="connsiteY0" fmla="*/ 96837 h 307975"/>
                <a:gd name="connsiteX1" fmla="*/ 53975 w 158750"/>
                <a:gd name="connsiteY1" fmla="*/ 160337 h 307975"/>
                <a:gd name="connsiteX2" fmla="*/ 74612 w 158750"/>
                <a:gd name="connsiteY2" fmla="*/ 165100 h 307975"/>
                <a:gd name="connsiteX3" fmla="*/ 66675 w 158750"/>
                <a:gd name="connsiteY3" fmla="*/ 228600 h 307975"/>
                <a:gd name="connsiteX4" fmla="*/ 104775 w 158750"/>
                <a:gd name="connsiteY4" fmla="*/ 147637 h 307975"/>
                <a:gd name="connsiteX5" fmla="*/ 71437 w 158750"/>
                <a:gd name="connsiteY5" fmla="*/ 141287 h 307975"/>
                <a:gd name="connsiteX6" fmla="*/ 107950 w 158750"/>
                <a:gd name="connsiteY6" fmla="*/ 96837 h 307975"/>
                <a:gd name="connsiteX7" fmla="*/ 57150 w 158750"/>
                <a:gd name="connsiteY7" fmla="*/ 0 h 307975"/>
                <a:gd name="connsiteX8" fmla="*/ 61913 w 158750"/>
                <a:gd name="connsiteY8" fmla="*/ 0 h 307975"/>
                <a:gd name="connsiteX9" fmla="*/ 98425 w 158750"/>
                <a:gd name="connsiteY9" fmla="*/ 0 h 307975"/>
                <a:gd name="connsiteX10" fmla="*/ 103188 w 158750"/>
                <a:gd name="connsiteY10" fmla="*/ 0 h 307975"/>
                <a:gd name="connsiteX11" fmla="*/ 106363 w 158750"/>
                <a:gd name="connsiteY11" fmla="*/ 1587 h 307975"/>
                <a:gd name="connsiteX12" fmla="*/ 111125 w 158750"/>
                <a:gd name="connsiteY12" fmla="*/ 6350 h 307975"/>
                <a:gd name="connsiteX13" fmla="*/ 111125 w 158750"/>
                <a:gd name="connsiteY13" fmla="*/ 11112 h 307975"/>
                <a:gd name="connsiteX14" fmla="*/ 111125 w 158750"/>
                <a:gd name="connsiteY14" fmla="*/ 19050 h 307975"/>
                <a:gd name="connsiteX15" fmla="*/ 111125 w 158750"/>
                <a:gd name="connsiteY15" fmla="*/ 20637 h 307975"/>
                <a:gd name="connsiteX16" fmla="*/ 147638 w 158750"/>
                <a:gd name="connsiteY16" fmla="*/ 20637 h 307975"/>
                <a:gd name="connsiteX17" fmla="*/ 150813 w 158750"/>
                <a:gd name="connsiteY17" fmla="*/ 22225 h 307975"/>
                <a:gd name="connsiteX18" fmla="*/ 153988 w 158750"/>
                <a:gd name="connsiteY18" fmla="*/ 23812 h 307975"/>
                <a:gd name="connsiteX19" fmla="*/ 158750 w 158750"/>
                <a:gd name="connsiteY19" fmla="*/ 28575 h 307975"/>
                <a:gd name="connsiteX20" fmla="*/ 158750 w 158750"/>
                <a:gd name="connsiteY20" fmla="*/ 33337 h 307975"/>
                <a:gd name="connsiteX21" fmla="*/ 158750 w 158750"/>
                <a:gd name="connsiteY21" fmla="*/ 295275 h 307975"/>
                <a:gd name="connsiteX22" fmla="*/ 158750 w 158750"/>
                <a:gd name="connsiteY22" fmla="*/ 300038 h 307975"/>
                <a:gd name="connsiteX23" fmla="*/ 153988 w 158750"/>
                <a:gd name="connsiteY23" fmla="*/ 303213 h 307975"/>
                <a:gd name="connsiteX24" fmla="*/ 150813 w 158750"/>
                <a:gd name="connsiteY24" fmla="*/ 307975 h 307975"/>
                <a:gd name="connsiteX25" fmla="*/ 147638 w 158750"/>
                <a:gd name="connsiteY25" fmla="*/ 307975 h 307975"/>
                <a:gd name="connsiteX26" fmla="*/ 14288 w 158750"/>
                <a:gd name="connsiteY26" fmla="*/ 307975 h 307975"/>
                <a:gd name="connsiteX27" fmla="*/ 7938 w 158750"/>
                <a:gd name="connsiteY27" fmla="*/ 307975 h 307975"/>
                <a:gd name="connsiteX28" fmla="*/ 4763 w 158750"/>
                <a:gd name="connsiteY28" fmla="*/ 303213 h 307975"/>
                <a:gd name="connsiteX29" fmla="*/ 3175 w 158750"/>
                <a:gd name="connsiteY29" fmla="*/ 300038 h 307975"/>
                <a:gd name="connsiteX30" fmla="*/ 0 w 158750"/>
                <a:gd name="connsiteY30" fmla="*/ 295275 h 307975"/>
                <a:gd name="connsiteX31" fmla="*/ 0 w 158750"/>
                <a:gd name="connsiteY31" fmla="*/ 33337 h 307975"/>
                <a:gd name="connsiteX32" fmla="*/ 3175 w 158750"/>
                <a:gd name="connsiteY32" fmla="*/ 28575 h 307975"/>
                <a:gd name="connsiteX33" fmla="*/ 4763 w 158750"/>
                <a:gd name="connsiteY33" fmla="*/ 23812 h 307975"/>
                <a:gd name="connsiteX34" fmla="*/ 7938 w 158750"/>
                <a:gd name="connsiteY34" fmla="*/ 22225 h 307975"/>
                <a:gd name="connsiteX35" fmla="*/ 14288 w 158750"/>
                <a:gd name="connsiteY35" fmla="*/ 20637 h 307975"/>
                <a:gd name="connsiteX36" fmla="*/ 50800 w 158750"/>
                <a:gd name="connsiteY36" fmla="*/ 20637 h 307975"/>
                <a:gd name="connsiteX37" fmla="*/ 50800 w 158750"/>
                <a:gd name="connsiteY37" fmla="*/ 19050 h 307975"/>
                <a:gd name="connsiteX38" fmla="*/ 50800 w 158750"/>
                <a:gd name="connsiteY38" fmla="*/ 11112 h 307975"/>
                <a:gd name="connsiteX39" fmla="*/ 50800 w 158750"/>
                <a:gd name="connsiteY39" fmla="*/ 6350 h 307975"/>
                <a:gd name="connsiteX40" fmla="*/ 52388 w 158750"/>
                <a:gd name="connsiteY40" fmla="*/ 1587 h 30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8750" h="307975">
                  <a:moveTo>
                    <a:pt x="52387" y="96837"/>
                  </a:moveTo>
                  <a:lnTo>
                    <a:pt x="53975" y="160337"/>
                  </a:lnTo>
                  <a:lnTo>
                    <a:pt x="74612" y="165100"/>
                  </a:lnTo>
                  <a:lnTo>
                    <a:pt x="66675" y="228600"/>
                  </a:lnTo>
                  <a:lnTo>
                    <a:pt x="104775" y="147637"/>
                  </a:lnTo>
                  <a:lnTo>
                    <a:pt x="71437" y="141287"/>
                  </a:lnTo>
                  <a:lnTo>
                    <a:pt x="107950" y="96837"/>
                  </a:lnTo>
                  <a:close/>
                  <a:moveTo>
                    <a:pt x="57150" y="0"/>
                  </a:moveTo>
                  <a:lnTo>
                    <a:pt x="61913" y="0"/>
                  </a:lnTo>
                  <a:lnTo>
                    <a:pt x="98425" y="0"/>
                  </a:lnTo>
                  <a:lnTo>
                    <a:pt x="103188" y="0"/>
                  </a:lnTo>
                  <a:lnTo>
                    <a:pt x="106363" y="1587"/>
                  </a:lnTo>
                  <a:lnTo>
                    <a:pt x="111125" y="6350"/>
                  </a:lnTo>
                  <a:lnTo>
                    <a:pt x="111125" y="11112"/>
                  </a:lnTo>
                  <a:lnTo>
                    <a:pt x="111125" y="19050"/>
                  </a:lnTo>
                  <a:lnTo>
                    <a:pt x="111125" y="20637"/>
                  </a:lnTo>
                  <a:lnTo>
                    <a:pt x="147638" y="20637"/>
                  </a:lnTo>
                  <a:lnTo>
                    <a:pt x="150813" y="22225"/>
                  </a:lnTo>
                  <a:lnTo>
                    <a:pt x="153988" y="23812"/>
                  </a:lnTo>
                  <a:lnTo>
                    <a:pt x="158750" y="28575"/>
                  </a:lnTo>
                  <a:lnTo>
                    <a:pt x="158750" y="33337"/>
                  </a:lnTo>
                  <a:lnTo>
                    <a:pt x="158750" y="295275"/>
                  </a:lnTo>
                  <a:lnTo>
                    <a:pt x="158750" y="300038"/>
                  </a:lnTo>
                  <a:lnTo>
                    <a:pt x="153988" y="303213"/>
                  </a:lnTo>
                  <a:lnTo>
                    <a:pt x="150813" y="307975"/>
                  </a:lnTo>
                  <a:lnTo>
                    <a:pt x="147638" y="307975"/>
                  </a:lnTo>
                  <a:lnTo>
                    <a:pt x="14288" y="307975"/>
                  </a:lnTo>
                  <a:lnTo>
                    <a:pt x="7938" y="307975"/>
                  </a:lnTo>
                  <a:lnTo>
                    <a:pt x="4763" y="303213"/>
                  </a:lnTo>
                  <a:lnTo>
                    <a:pt x="3175" y="300038"/>
                  </a:lnTo>
                  <a:lnTo>
                    <a:pt x="0" y="295275"/>
                  </a:lnTo>
                  <a:lnTo>
                    <a:pt x="0" y="33337"/>
                  </a:lnTo>
                  <a:lnTo>
                    <a:pt x="3175" y="28575"/>
                  </a:lnTo>
                  <a:lnTo>
                    <a:pt x="4763" y="23812"/>
                  </a:lnTo>
                  <a:lnTo>
                    <a:pt x="7938" y="22225"/>
                  </a:lnTo>
                  <a:lnTo>
                    <a:pt x="14288" y="20637"/>
                  </a:lnTo>
                  <a:lnTo>
                    <a:pt x="50800" y="20637"/>
                  </a:lnTo>
                  <a:lnTo>
                    <a:pt x="50800" y="19050"/>
                  </a:lnTo>
                  <a:lnTo>
                    <a:pt x="50800" y="11112"/>
                  </a:lnTo>
                  <a:lnTo>
                    <a:pt x="50800" y="6350"/>
                  </a:lnTo>
                  <a:lnTo>
                    <a:pt x="52388" y="1587"/>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noAutofit/>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grpSp>
          <p:nvGrpSpPr>
            <p:cNvPr id="173" name="Group 172"/>
            <p:cNvGrpSpPr/>
            <p:nvPr/>
          </p:nvGrpSpPr>
          <p:grpSpPr>
            <a:xfrm>
              <a:off x="3445454" y="1873297"/>
              <a:ext cx="171869" cy="197081"/>
              <a:chOff x="3516318" y="1942308"/>
              <a:chExt cx="204788" cy="252406"/>
            </a:xfrm>
          </p:grpSpPr>
          <p:sp>
            <p:nvSpPr>
              <p:cNvPr id="254" name="Freeform 260"/>
              <p:cNvSpPr>
                <a:spLocks noEditPoints="1"/>
              </p:cNvSpPr>
              <p:nvPr/>
            </p:nvSpPr>
            <p:spPr bwMode="auto">
              <a:xfrm>
                <a:off x="3516318" y="2042314"/>
                <a:ext cx="204788" cy="152400"/>
              </a:xfrm>
              <a:custGeom>
                <a:avLst/>
                <a:gdLst>
                  <a:gd name="T0" fmla="*/ 62 w 129"/>
                  <a:gd name="T1" fmla="*/ 26 h 96"/>
                  <a:gd name="T2" fmla="*/ 58 w 129"/>
                  <a:gd name="T3" fmla="*/ 26 h 96"/>
                  <a:gd name="T4" fmla="*/ 55 w 129"/>
                  <a:gd name="T5" fmla="*/ 28 h 96"/>
                  <a:gd name="T6" fmla="*/ 52 w 129"/>
                  <a:gd name="T7" fmla="*/ 31 h 96"/>
                  <a:gd name="T8" fmla="*/ 50 w 129"/>
                  <a:gd name="T9" fmla="*/ 34 h 96"/>
                  <a:gd name="T10" fmla="*/ 50 w 129"/>
                  <a:gd name="T11" fmla="*/ 38 h 96"/>
                  <a:gd name="T12" fmla="*/ 50 w 129"/>
                  <a:gd name="T13" fmla="*/ 42 h 96"/>
                  <a:gd name="T14" fmla="*/ 52 w 129"/>
                  <a:gd name="T15" fmla="*/ 45 h 96"/>
                  <a:gd name="T16" fmla="*/ 55 w 129"/>
                  <a:gd name="T17" fmla="*/ 48 h 96"/>
                  <a:gd name="T18" fmla="*/ 58 w 129"/>
                  <a:gd name="T19" fmla="*/ 50 h 96"/>
                  <a:gd name="T20" fmla="*/ 58 w 129"/>
                  <a:gd name="T21" fmla="*/ 68 h 96"/>
                  <a:gd name="T22" fmla="*/ 58 w 129"/>
                  <a:gd name="T23" fmla="*/ 71 h 96"/>
                  <a:gd name="T24" fmla="*/ 60 w 129"/>
                  <a:gd name="T25" fmla="*/ 72 h 96"/>
                  <a:gd name="T26" fmla="*/ 62 w 129"/>
                  <a:gd name="T27" fmla="*/ 72 h 96"/>
                  <a:gd name="T28" fmla="*/ 64 w 129"/>
                  <a:gd name="T29" fmla="*/ 72 h 96"/>
                  <a:gd name="T30" fmla="*/ 66 w 129"/>
                  <a:gd name="T31" fmla="*/ 71 h 96"/>
                  <a:gd name="T32" fmla="*/ 67 w 129"/>
                  <a:gd name="T33" fmla="*/ 68 h 96"/>
                  <a:gd name="T34" fmla="*/ 67 w 129"/>
                  <a:gd name="T35" fmla="*/ 50 h 96"/>
                  <a:gd name="T36" fmla="*/ 70 w 129"/>
                  <a:gd name="T37" fmla="*/ 48 h 96"/>
                  <a:gd name="T38" fmla="*/ 73 w 129"/>
                  <a:gd name="T39" fmla="*/ 45 h 96"/>
                  <a:gd name="T40" fmla="*/ 74 w 129"/>
                  <a:gd name="T41" fmla="*/ 42 h 96"/>
                  <a:gd name="T42" fmla="*/ 75 w 129"/>
                  <a:gd name="T43" fmla="*/ 38 h 96"/>
                  <a:gd name="T44" fmla="*/ 74 w 129"/>
                  <a:gd name="T45" fmla="*/ 34 h 96"/>
                  <a:gd name="T46" fmla="*/ 73 w 129"/>
                  <a:gd name="T47" fmla="*/ 31 h 96"/>
                  <a:gd name="T48" fmla="*/ 69 w 129"/>
                  <a:gd name="T49" fmla="*/ 28 h 96"/>
                  <a:gd name="T50" fmla="*/ 67 w 129"/>
                  <a:gd name="T51" fmla="*/ 26 h 96"/>
                  <a:gd name="T52" fmla="*/ 62 w 129"/>
                  <a:gd name="T53" fmla="*/ 26 h 96"/>
                  <a:gd name="T54" fmla="*/ 11 w 129"/>
                  <a:gd name="T55" fmla="*/ 0 h 96"/>
                  <a:gd name="T56" fmla="*/ 118 w 129"/>
                  <a:gd name="T57" fmla="*/ 0 h 96"/>
                  <a:gd name="T58" fmla="*/ 123 w 129"/>
                  <a:gd name="T59" fmla="*/ 0 h 96"/>
                  <a:gd name="T60" fmla="*/ 126 w 129"/>
                  <a:gd name="T61" fmla="*/ 3 h 96"/>
                  <a:gd name="T62" fmla="*/ 129 w 129"/>
                  <a:gd name="T63" fmla="*/ 5 h 96"/>
                  <a:gd name="T64" fmla="*/ 129 w 129"/>
                  <a:gd name="T65" fmla="*/ 8 h 96"/>
                  <a:gd name="T66" fmla="*/ 129 w 129"/>
                  <a:gd name="T67" fmla="*/ 88 h 96"/>
                  <a:gd name="T68" fmla="*/ 129 w 129"/>
                  <a:gd name="T69" fmla="*/ 90 h 96"/>
                  <a:gd name="T70" fmla="*/ 126 w 129"/>
                  <a:gd name="T71" fmla="*/ 94 h 96"/>
                  <a:gd name="T72" fmla="*/ 123 w 129"/>
                  <a:gd name="T73" fmla="*/ 95 h 96"/>
                  <a:gd name="T74" fmla="*/ 118 w 129"/>
                  <a:gd name="T75" fmla="*/ 96 h 96"/>
                  <a:gd name="T76" fmla="*/ 11 w 129"/>
                  <a:gd name="T77" fmla="*/ 96 h 96"/>
                  <a:gd name="T78" fmla="*/ 7 w 129"/>
                  <a:gd name="T79" fmla="*/ 95 h 96"/>
                  <a:gd name="T80" fmla="*/ 4 w 129"/>
                  <a:gd name="T81" fmla="*/ 94 h 96"/>
                  <a:gd name="T82" fmla="*/ 1 w 129"/>
                  <a:gd name="T83" fmla="*/ 90 h 96"/>
                  <a:gd name="T84" fmla="*/ 0 w 129"/>
                  <a:gd name="T85" fmla="*/ 88 h 96"/>
                  <a:gd name="T86" fmla="*/ 0 w 129"/>
                  <a:gd name="T87" fmla="*/ 8 h 96"/>
                  <a:gd name="T88" fmla="*/ 1 w 129"/>
                  <a:gd name="T89" fmla="*/ 5 h 96"/>
                  <a:gd name="T90" fmla="*/ 4 w 129"/>
                  <a:gd name="T91" fmla="*/ 3 h 96"/>
                  <a:gd name="T92" fmla="*/ 7 w 129"/>
                  <a:gd name="T93" fmla="*/ 0 h 96"/>
                  <a:gd name="T94" fmla="*/ 11 w 129"/>
                  <a:gd name="T9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9" h="96">
                    <a:moveTo>
                      <a:pt x="62" y="26"/>
                    </a:moveTo>
                    <a:lnTo>
                      <a:pt x="58" y="26"/>
                    </a:lnTo>
                    <a:lnTo>
                      <a:pt x="55" y="28"/>
                    </a:lnTo>
                    <a:lnTo>
                      <a:pt x="52" y="31"/>
                    </a:lnTo>
                    <a:lnTo>
                      <a:pt x="50" y="34"/>
                    </a:lnTo>
                    <a:lnTo>
                      <a:pt x="50" y="38"/>
                    </a:lnTo>
                    <a:lnTo>
                      <a:pt x="50" y="42"/>
                    </a:lnTo>
                    <a:lnTo>
                      <a:pt x="52" y="45"/>
                    </a:lnTo>
                    <a:lnTo>
                      <a:pt x="55" y="48"/>
                    </a:lnTo>
                    <a:lnTo>
                      <a:pt x="58" y="50"/>
                    </a:lnTo>
                    <a:lnTo>
                      <a:pt x="58" y="68"/>
                    </a:lnTo>
                    <a:lnTo>
                      <a:pt x="58" y="71"/>
                    </a:lnTo>
                    <a:lnTo>
                      <a:pt x="60" y="72"/>
                    </a:lnTo>
                    <a:lnTo>
                      <a:pt x="62" y="72"/>
                    </a:lnTo>
                    <a:lnTo>
                      <a:pt x="64" y="72"/>
                    </a:lnTo>
                    <a:lnTo>
                      <a:pt x="66" y="71"/>
                    </a:lnTo>
                    <a:lnTo>
                      <a:pt x="67" y="68"/>
                    </a:lnTo>
                    <a:lnTo>
                      <a:pt x="67" y="50"/>
                    </a:lnTo>
                    <a:lnTo>
                      <a:pt x="70" y="48"/>
                    </a:lnTo>
                    <a:lnTo>
                      <a:pt x="73" y="45"/>
                    </a:lnTo>
                    <a:lnTo>
                      <a:pt x="74" y="42"/>
                    </a:lnTo>
                    <a:lnTo>
                      <a:pt x="75" y="38"/>
                    </a:lnTo>
                    <a:lnTo>
                      <a:pt x="74" y="34"/>
                    </a:lnTo>
                    <a:lnTo>
                      <a:pt x="73" y="31"/>
                    </a:lnTo>
                    <a:lnTo>
                      <a:pt x="69" y="28"/>
                    </a:lnTo>
                    <a:lnTo>
                      <a:pt x="67" y="26"/>
                    </a:lnTo>
                    <a:lnTo>
                      <a:pt x="62" y="26"/>
                    </a:lnTo>
                    <a:close/>
                    <a:moveTo>
                      <a:pt x="11" y="0"/>
                    </a:moveTo>
                    <a:lnTo>
                      <a:pt x="118" y="0"/>
                    </a:lnTo>
                    <a:lnTo>
                      <a:pt x="123" y="0"/>
                    </a:lnTo>
                    <a:lnTo>
                      <a:pt x="126" y="3"/>
                    </a:lnTo>
                    <a:lnTo>
                      <a:pt x="129" y="5"/>
                    </a:lnTo>
                    <a:lnTo>
                      <a:pt x="129" y="8"/>
                    </a:lnTo>
                    <a:lnTo>
                      <a:pt x="129" y="88"/>
                    </a:lnTo>
                    <a:lnTo>
                      <a:pt x="129" y="90"/>
                    </a:lnTo>
                    <a:lnTo>
                      <a:pt x="126" y="94"/>
                    </a:lnTo>
                    <a:lnTo>
                      <a:pt x="123" y="95"/>
                    </a:lnTo>
                    <a:lnTo>
                      <a:pt x="118" y="96"/>
                    </a:lnTo>
                    <a:lnTo>
                      <a:pt x="11" y="96"/>
                    </a:lnTo>
                    <a:lnTo>
                      <a:pt x="7" y="95"/>
                    </a:lnTo>
                    <a:lnTo>
                      <a:pt x="4" y="94"/>
                    </a:lnTo>
                    <a:lnTo>
                      <a:pt x="1" y="90"/>
                    </a:lnTo>
                    <a:lnTo>
                      <a:pt x="0" y="88"/>
                    </a:lnTo>
                    <a:lnTo>
                      <a:pt x="0" y="8"/>
                    </a:lnTo>
                    <a:lnTo>
                      <a:pt x="1" y="5"/>
                    </a:lnTo>
                    <a:lnTo>
                      <a:pt x="4" y="3"/>
                    </a:lnTo>
                    <a:lnTo>
                      <a:pt x="7" y="0"/>
                    </a:lnTo>
                    <a:lnTo>
                      <a:pt x="11" y="0"/>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255" name="Freeform 261"/>
              <p:cNvSpPr>
                <a:spLocks/>
              </p:cNvSpPr>
              <p:nvPr/>
            </p:nvSpPr>
            <p:spPr bwMode="auto">
              <a:xfrm>
                <a:off x="3559177" y="1942308"/>
                <a:ext cx="125413" cy="123825"/>
              </a:xfrm>
              <a:custGeom>
                <a:avLst/>
                <a:gdLst>
                  <a:gd name="T0" fmla="*/ 33 w 79"/>
                  <a:gd name="T1" fmla="*/ 0 h 78"/>
                  <a:gd name="T2" fmla="*/ 46 w 79"/>
                  <a:gd name="T3" fmla="*/ 0 h 78"/>
                  <a:gd name="T4" fmla="*/ 58 w 79"/>
                  <a:gd name="T5" fmla="*/ 3 h 78"/>
                  <a:gd name="T6" fmla="*/ 69 w 79"/>
                  <a:gd name="T7" fmla="*/ 9 h 78"/>
                  <a:gd name="T8" fmla="*/ 76 w 79"/>
                  <a:gd name="T9" fmla="*/ 18 h 78"/>
                  <a:gd name="T10" fmla="*/ 79 w 79"/>
                  <a:gd name="T11" fmla="*/ 31 h 78"/>
                  <a:gd name="T12" fmla="*/ 79 w 79"/>
                  <a:gd name="T13" fmla="*/ 78 h 78"/>
                  <a:gd name="T14" fmla="*/ 68 w 79"/>
                  <a:gd name="T15" fmla="*/ 78 h 78"/>
                  <a:gd name="T16" fmla="*/ 68 w 79"/>
                  <a:gd name="T17" fmla="*/ 41 h 78"/>
                  <a:gd name="T18" fmla="*/ 65 w 79"/>
                  <a:gd name="T19" fmla="*/ 29 h 78"/>
                  <a:gd name="T20" fmla="*/ 60 w 79"/>
                  <a:gd name="T21" fmla="*/ 20 h 78"/>
                  <a:gd name="T22" fmla="*/ 53 w 79"/>
                  <a:gd name="T23" fmla="*/ 12 h 78"/>
                  <a:gd name="T24" fmla="*/ 43 w 79"/>
                  <a:gd name="T25" fmla="*/ 10 h 78"/>
                  <a:gd name="T26" fmla="*/ 35 w 79"/>
                  <a:gd name="T27" fmla="*/ 10 h 78"/>
                  <a:gd name="T28" fmla="*/ 25 w 79"/>
                  <a:gd name="T29" fmla="*/ 12 h 78"/>
                  <a:gd name="T30" fmla="*/ 18 w 79"/>
                  <a:gd name="T31" fmla="*/ 20 h 78"/>
                  <a:gd name="T32" fmla="*/ 13 w 79"/>
                  <a:gd name="T33" fmla="*/ 29 h 78"/>
                  <a:gd name="T34" fmla="*/ 11 w 79"/>
                  <a:gd name="T35" fmla="*/ 41 h 78"/>
                  <a:gd name="T36" fmla="*/ 11 w 79"/>
                  <a:gd name="T37" fmla="*/ 78 h 78"/>
                  <a:gd name="T38" fmla="*/ 0 w 79"/>
                  <a:gd name="T39" fmla="*/ 78 h 78"/>
                  <a:gd name="T40" fmla="*/ 0 w 79"/>
                  <a:gd name="T41" fmla="*/ 31 h 78"/>
                  <a:gd name="T42" fmla="*/ 2 w 79"/>
                  <a:gd name="T43" fmla="*/ 18 h 78"/>
                  <a:gd name="T44" fmla="*/ 10 w 79"/>
                  <a:gd name="T45" fmla="*/ 9 h 78"/>
                  <a:gd name="T46" fmla="*/ 20 w 79"/>
                  <a:gd name="T47" fmla="*/ 3 h 78"/>
                  <a:gd name="T48" fmla="*/ 33 w 79"/>
                  <a:gd name="T4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78">
                    <a:moveTo>
                      <a:pt x="33" y="0"/>
                    </a:moveTo>
                    <a:lnTo>
                      <a:pt x="46" y="0"/>
                    </a:lnTo>
                    <a:lnTo>
                      <a:pt x="58" y="3"/>
                    </a:lnTo>
                    <a:lnTo>
                      <a:pt x="69" y="9"/>
                    </a:lnTo>
                    <a:lnTo>
                      <a:pt x="76" y="18"/>
                    </a:lnTo>
                    <a:lnTo>
                      <a:pt x="79" y="31"/>
                    </a:lnTo>
                    <a:lnTo>
                      <a:pt x="79" y="78"/>
                    </a:lnTo>
                    <a:lnTo>
                      <a:pt x="68" y="78"/>
                    </a:lnTo>
                    <a:lnTo>
                      <a:pt x="68" y="41"/>
                    </a:lnTo>
                    <a:lnTo>
                      <a:pt x="65" y="29"/>
                    </a:lnTo>
                    <a:lnTo>
                      <a:pt x="60" y="20"/>
                    </a:lnTo>
                    <a:lnTo>
                      <a:pt x="53" y="12"/>
                    </a:lnTo>
                    <a:lnTo>
                      <a:pt x="43" y="10"/>
                    </a:lnTo>
                    <a:lnTo>
                      <a:pt x="35" y="10"/>
                    </a:lnTo>
                    <a:lnTo>
                      <a:pt x="25" y="12"/>
                    </a:lnTo>
                    <a:lnTo>
                      <a:pt x="18" y="20"/>
                    </a:lnTo>
                    <a:lnTo>
                      <a:pt x="13" y="29"/>
                    </a:lnTo>
                    <a:lnTo>
                      <a:pt x="11" y="41"/>
                    </a:lnTo>
                    <a:lnTo>
                      <a:pt x="11" y="78"/>
                    </a:lnTo>
                    <a:lnTo>
                      <a:pt x="0" y="78"/>
                    </a:lnTo>
                    <a:lnTo>
                      <a:pt x="0" y="31"/>
                    </a:lnTo>
                    <a:lnTo>
                      <a:pt x="2" y="18"/>
                    </a:lnTo>
                    <a:lnTo>
                      <a:pt x="10" y="9"/>
                    </a:lnTo>
                    <a:lnTo>
                      <a:pt x="20" y="3"/>
                    </a:lnTo>
                    <a:lnTo>
                      <a:pt x="33" y="0"/>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grpSp>
        <p:sp>
          <p:nvSpPr>
            <p:cNvPr id="174" name="Freeform 173"/>
            <p:cNvSpPr>
              <a:spLocks/>
            </p:cNvSpPr>
            <p:nvPr/>
          </p:nvSpPr>
          <p:spPr bwMode="auto">
            <a:xfrm>
              <a:off x="2326292" y="1680324"/>
              <a:ext cx="215836" cy="132630"/>
            </a:xfrm>
            <a:custGeom>
              <a:avLst/>
              <a:gdLst>
                <a:gd name="connsiteX0" fmla="*/ 100013 w 257175"/>
                <a:gd name="connsiteY0" fmla="*/ 96837 h 169862"/>
                <a:gd name="connsiteX1" fmla="*/ 107950 w 257175"/>
                <a:gd name="connsiteY1" fmla="*/ 103187 h 169862"/>
                <a:gd name="connsiteX2" fmla="*/ 114300 w 257175"/>
                <a:gd name="connsiteY2" fmla="*/ 107950 h 169862"/>
                <a:gd name="connsiteX3" fmla="*/ 120650 w 257175"/>
                <a:gd name="connsiteY3" fmla="*/ 109537 h 169862"/>
                <a:gd name="connsiteX4" fmla="*/ 128588 w 257175"/>
                <a:gd name="connsiteY4" fmla="*/ 109537 h 169862"/>
                <a:gd name="connsiteX5" fmla="*/ 136525 w 257175"/>
                <a:gd name="connsiteY5" fmla="*/ 109537 h 169862"/>
                <a:gd name="connsiteX6" fmla="*/ 144463 w 257175"/>
                <a:gd name="connsiteY6" fmla="*/ 107950 h 169862"/>
                <a:gd name="connsiteX7" fmla="*/ 150813 w 257175"/>
                <a:gd name="connsiteY7" fmla="*/ 103187 h 169862"/>
                <a:gd name="connsiteX8" fmla="*/ 160338 w 257175"/>
                <a:gd name="connsiteY8" fmla="*/ 96837 h 169862"/>
                <a:gd name="connsiteX9" fmla="*/ 247650 w 257175"/>
                <a:gd name="connsiteY9" fmla="*/ 166687 h 169862"/>
                <a:gd name="connsiteX10" fmla="*/ 244475 w 257175"/>
                <a:gd name="connsiteY10" fmla="*/ 169862 h 169862"/>
                <a:gd name="connsiteX11" fmla="*/ 238125 w 257175"/>
                <a:gd name="connsiteY11" fmla="*/ 169862 h 169862"/>
                <a:gd name="connsiteX12" fmla="*/ 19050 w 257175"/>
                <a:gd name="connsiteY12" fmla="*/ 169862 h 169862"/>
                <a:gd name="connsiteX13" fmla="*/ 14288 w 257175"/>
                <a:gd name="connsiteY13" fmla="*/ 169862 h 169862"/>
                <a:gd name="connsiteX14" fmla="*/ 9525 w 257175"/>
                <a:gd name="connsiteY14" fmla="*/ 165100 h 169862"/>
                <a:gd name="connsiteX15" fmla="*/ 257175 w 257175"/>
                <a:gd name="connsiteY15" fmla="*/ 19050 h 169862"/>
                <a:gd name="connsiteX16" fmla="*/ 257175 w 257175"/>
                <a:gd name="connsiteY16" fmla="*/ 150813 h 169862"/>
                <a:gd name="connsiteX17" fmla="*/ 257175 w 257175"/>
                <a:gd name="connsiteY17" fmla="*/ 155576 h 169862"/>
                <a:gd name="connsiteX18" fmla="*/ 255588 w 257175"/>
                <a:gd name="connsiteY18" fmla="*/ 160338 h 169862"/>
                <a:gd name="connsiteX19" fmla="*/ 173037 w 257175"/>
                <a:gd name="connsiteY19" fmla="*/ 84138 h 169862"/>
                <a:gd name="connsiteX20" fmla="*/ 0 w 257175"/>
                <a:gd name="connsiteY20" fmla="*/ 19050 h 169862"/>
                <a:gd name="connsiteX21" fmla="*/ 87313 w 257175"/>
                <a:gd name="connsiteY21" fmla="*/ 87313 h 169862"/>
                <a:gd name="connsiteX22" fmla="*/ 1587 w 257175"/>
                <a:gd name="connsiteY22" fmla="*/ 155575 h 169862"/>
                <a:gd name="connsiteX23" fmla="*/ 0 w 257175"/>
                <a:gd name="connsiteY23" fmla="*/ 150813 h 169862"/>
                <a:gd name="connsiteX24" fmla="*/ 14287 w 257175"/>
                <a:gd name="connsiteY24" fmla="*/ 0 h 169862"/>
                <a:gd name="connsiteX25" fmla="*/ 20637 w 257175"/>
                <a:gd name="connsiteY25" fmla="*/ 0 h 169862"/>
                <a:gd name="connsiteX26" fmla="*/ 236538 w 257175"/>
                <a:gd name="connsiteY26" fmla="*/ 0 h 169862"/>
                <a:gd name="connsiteX27" fmla="*/ 244475 w 257175"/>
                <a:gd name="connsiteY27" fmla="*/ 0 h 169862"/>
                <a:gd name="connsiteX28" fmla="*/ 250825 w 257175"/>
                <a:gd name="connsiteY28" fmla="*/ 1588 h 169862"/>
                <a:gd name="connsiteX29" fmla="*/ 254000 w 257175"/>
                <a:gd name="connsiteY29" fmla="*/ 3175 h 169862"/>
                <a:gd name="connsiteX30" fmla="*/ 254000 w 257175"/>
                <a:gd name="connsiteY30" fmla="*/ 6350 h 169862"/>
                <a:gd name="connsiteX31" fmla="*/ 254000 w 257175"/>
                <a:gd name="connsiteY31" fmla="*/ 9525 h 169862"/>
                <a:gd name="connsiteX32" fmla="*/ 250825 w 257175"/>
                <a:gd name="connsiteY32" fmla="*/ 12700 h 169862"/>
                <a:gd name="connsiteX33" fmla="*/ 246063 w 257175"/>
                <a:gd name="connsiteY33" fmla="*/ 17463 h 169862"/>
                <a:gd name="connsiteX34" fmla="*/ 236538 w 257175"/>
                <a:gd name="connsiteY34" fmla="*/ 23813 h 169862"/>
                <a:gd name="connsiteX35" fmla="*/ 223838 w 257175"/>
                <a:gd name="connsiteY35" fmla="*/ 34925 h 169862"/>
                <a:gd name="connsiteX36" fmla="*/ 206375 w 257175"/>
                <a:gd name="connsiteY36" fmla="*/ 46038 h 169862"/>
                <a:gd name="connsiteX37" fmla="*/ 187325 w 257175"/>
                <a:gd name="connsiteY37" fmla="*/ 60325 h 169862"/>
                <a:gd name="connsiteX38" fmla="*/ 169862 w 257175"/>
                <a:gd name="connsiteY38" fmla="*/ 71438 h 169862"/>
                <a:gd name="connsiteX39" fmla="*/ 152400 w 257175"/>
                <a:gd name="connsiteY39" fmla="*/ 80963 h 169862"/>
                <a:gd name="connsiteX40" fmla="*/ 138112 w 257175"/>
                <a:gd name="connsiteY40" fmla="*/ 88901 h 169862"/>
                <a:gd name="connsiteX41" fmla="*/ 127000 w 257175"/>
                <a:gd name="connsiteY41" fmla="*/ 90488 h 169862"/>
                <a:gd name="connsiteX42" fmla="*/ 117475 w 257175"/>
                <a:gd name="connsiteY42" fmla="*/ 87313 h 169862"/>
                <a:gd name="connsiteX43" fmla="*/ 104775 w 257175"/>
                <a:gd name="connsiteY43" fmla="*/ 80963 h 169862"/>
                <a:gd name="connsiteX44" fmla="*/ 87312 w 257175"/>
                <a:gd name="connsiteY44" fmla="*/ 69850 h 169862"/>
                <a:gd name="connsiteX45" fmla="*/ 69850 w 257175"/>
                <a:gd name="connsiteY45" fmla="*/ 57150 h 169862"/>
                <a:gd name="connsiteX46" fmla="*/ 50800 w 257175"/>
                <a:gd name="connsiteY46" fmla="*/ 46038 h 169862"/>
                <a:gd name="connsiteX47" fmla="*/ 34925 w 257175"/>
                <a:gd name="connsiteY47" fmla="*/ 34925 h 169862"/>
                <a:gd name="connsiteX48" fmla="*/ 20637 w 257175"/>
                <a:gd name="connsiteY48" fmla="*/ 23813 h 169862"/>
                <a:gd name="connsiteX49" fmla="*/ 11112 w 257175"/>
                <a:gd name="connsiteY49" fmla="*/ 17463 h 169862"/>
                <a:gd name="connsiteX50" fmla="*/ 9525 w 257175"/>
                <a:gd name="connsiteY50" fmla="*/ 12700 h 169862"/>
                <a:gd name="connsiteX51" fmla="*/ 6350 w 257175"/>
                <a:gd name="connsiteY51" fmla="*/ 9525 h 169862"/>
                <a:gd name="connsiteX52" fmla="*/ 4762 w 257175"/>
                <a:gd name="connsiteY52" fmla="*/ 6350 h 169862"/>
                <a:gd name="connsiteX53" fmla="*/ 6350 w 257175"/>
                <a:gd name="connsiteY53" fmla="*/ 3175 h 169862"/>
                <a:gd name="connsiteX54" fmla="*/ 7937 w 257175"/>
                <a:gd name="connsiteY54" fmla="*/ 1588 h 1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7175" h="169862">
                  <a:moveTo>
                    <a:pt x="100013" y="96837"/>
                  </a:moveTo>
                  <a:lnTo>
                    <a:pt x="107950" y="103187"/>
                  </a:lnTo>
                  <a:lnTo>
                    <a:pt x="114300" y="107950"/>
                  </a:lnTo>
                  <a:lnTo>
                    <a:pt x="120650" y="109537"/>
                  </a:lnTo>
                  <a:lnTo>
                    <a:pt x="128588" y="109537"/>
                  </a:lnTo>
                  <a:lnTo>
                    <a:pt x="136525" y="109537"/>
                  </a:lnTo>
                  <a:lnTo>
                    <a:pt x="144463" y="107950"/>
                  </a:lnTo>
                  <a:lnTo>
                    <a:pt x="150813" y="103187"/>
                  </a:lnTo>
                  <a:lnTo>
                    <a:pt x="160338" y="96837"/>
                  </a:lnTo>
                  <a:lnTo>
                    <a:pt x="247650" y="166687"/>
                  </a:lnTo>
                  <a:lnTo>
                    <a:pt x="244475" y="169862"/>
                  </a:lnTo>
                  <a:lnTo>
                    <a:pt x="238125" y="169862"/>
                  </a:lnTo>
                  <a:lnTo>
                    <a:pt x="19050" y="169862"/>
                  </a:lnTo>
                  <a:lnTo>
                    <a:pt x="14288" y="169862"/>
                  </a:lnTo>
                  <a:lnTo>
                    <a:pt x="9525" y="165100"/>
                  </a:lnTo>
                  <a:close/>
                  <a:moveTo>
                    <a:pt x="257175" y="19050"/>
                  </a:moveTo>
                  <a:lnTo>
                    <a:pt x="257175" y="150813"/>
                  </a:lnTo>
                  <a:lnTo>
                    <a:pt x="257175" y="155576"/>
                  </a:lnTo>
                  <a:lnTo>
                    <a:pt x="255588" y="160338"/>
                  </a:lnTo>
                  <a:lnTo>
                    <a:pt x="173037" y="84138"/>
                  </a:lnTo>
                  <a:close/>
                  <a:moveTo>
                    <a:pt x="0" y="19050"/>
                  </a:moveTo>
                  <a:lnTo>
                    <a:pt x="87313" y="87313"/>
                  </a:lnTo>
                  <a:lnTo>
                    <a:pt x="1587" y="155575"/>
                  </a:lnTo>
                  <a:lnTo>
                    <a:pt x="0" y="150813"/>
                  </a:lnTo>
                  <a:close/>
                  <a:moveTo>
                    <a:pt x="14287" y="0"/>
                  </a:moveTo>
                  <a:lnTo>
                    <a:pt x="20637" y="0"/>
                  </a:lnTo>
                  <a:lnTo>
                    <a:pt x="236538" y="0"/>
                  </a:lnTo>
                  <a:lnTo>
                    <a:pt x="244475" y="0"/>
                  </a:lnTo>
                  <a:lnTo>
                    <a:pt x="250825" y="1588"/>
                  </a:lnTo>
                  <a:lnTo>
                    <a:pt x="254000" y="3175"/>
                  </a:lnTo>
                  <a:lnTo>
                    <a:pt x="254000" y="6350"/>
                  </a:lnTo>
                  <a:lnTo>
                    <a:pt x="254000" y="9525"/>
                  </a:lnTo>
                  <a:lnTo>
                    <a:pt x="250825" y="12700"/>
                  </a:lnTo>
                  <a:lnTo>
                    <a:pt x="246063" y="17463"/>
                  </a:lnTo>
                  <a:lnTo>
                    <a:pt x="236538" y="23813"/>
                  </a:lnTo>
                  <a:lnTo>
                    <a:pt x="223838" y="34925"/>
                  </a:lnTo>
                  <a:lnTo>
                    <a:pt x="206375" y="46038"/>
                  </a:lnTo>
                  <a:lnTo>
                    <a:pt x="187325" y="60325"/>
                  </a:lnTo>
                  <a:lnTo>
                    <a:pt x="169862" y="71438"/>
                  </a:lnTo>
                  <a:lnTo>
                    <a:pt x="152400" y="80963"/>
                  </a:lnTo>
                  <a:lnTo>
                    <a:pt x="138112" y="88901"/>
                  </a:lnTo>
                  <a:lnTo>
                    <a:pt x="127000" y="90488"/>
                  </a:lnTo>
                  <a:lnTo>
                    <a:pt x="117475" y="87313"/>
                  </a:lnTo>
                  <a:lnTo>
                    <a:pt x="104775" y="80963"/>
                  </a:lnTo>
                  <a:lnTo>
                    <a:pt x="87312" y="69850"/>
                  </a:lnTo>
                  <a:lnTo>
                    <a:pt x="69850" y="57150"/>
                  </a:lnTo>
                  <a:lnTo>
                    <a:pt x="50800" y="46038"/>
                  </a:lnTo>
                  <a:lnTo>
                    <a:pt x="34925" y="34925"/>
                  </a:lnTo>
                  <a:lnTo>
                    <a:pt x="20637" y="23813"/>
                  </a:lnTo>
                  <a:lnTo>
                    <a:pt x="11112" y="17463"/>
                  </a:lnTo>
                  <a:lnTo>
                    <a:pt x="9525" y="12700"/>
                  </a:lnTo>
                  <a:lnTo>
                    <a:pt x="6350" y="9525"/>
                  </a:lnTo>
                  <a:lnTo>
                    <a:pt x="4762" y="6350"/>
                  </a:lnTo>
                  <a:lnTo>
                    <a:pt x="6350" y="3175"/>
                  </a:lnTo>
                  <a:lnTo>
                    <a:pt x="7937" y="1588"/>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noAutofit/>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grpSp>
          <p:nvGrpSpPr>
            <p:cNvPr id="175" name="Group 174"/>
            <p:cNvGrpSpPr/>
            <p:nvPr/>
          </p:nvGrpSpPr>
          <p:grpSpPr>
            <a:xfrm>
              <a:off x="1601888" y="3483681"/>
              <a:ext cx="190526" cy="156180"/>
              <a:chOff x="1444627" y="3975902"/>
              <a:chExt cx="227018" cy="200025"/>
            </a:xfrm>
          </p:grpSpPr>
          <p:sp>
            <p:nvSpPr>
              <p:cNvPr id="252" name="Freeform 271"/>
              <p:cNvSpPr>
                <a:spLocks/>
              </p:cNvSpPr>
              <p:nvPr/>
            </p:nvSpPr>
            <p:spPr bwMode="auto">
              <a:xfrm rot="5400000">
                <a:off x="1476382" y="3980664"/>
                <a:ext cx="200025" cy="190501"/>
              </a:xfrm>
              <a:custGeom>
                <a:avLst/>
                <a:gdLst>
                  <a:gd name="T0" fmla="*/ 44 w 126"/>
                  <a:gd name="T1" fmla="*/ 0 h 120"/>
                  <a:gd name="T2" fmla="*/ 80 w 126"/>
                  <a:gd name="T3" fmla="*/ 0 h 120"/>
                  <a:gd name="T4" fmla="*/ 84 w 126"/>
                  <a:gd name="T5" fmla="*/ 2 h 120"/>
                  <a:gd name="T6" fmla="*/ 87 w 126"/>
                  <a:gd name="T7" fmla="*/ 3 h 120"/>
                  <a:gd name="T8" fmla="*/ 90 w 126"/>
                  <a:gd name="T9" fmla="*/ 5 h 120"/>
                  <a:gd name="T10" fmla="*/ 92 w 126"/>
                  <a:gd name="T11" fmla="*/ 9 h 120"/>
                  <a:gd name="T12" fmla="*/ 92 w 126"/>
                  <a:gd name="T13" fmla="*/ 12 h 120"/>
                  <a:gd name="T14" fmla="*/ 92 w 126"/>
                  <a:gd name="T15" fmla="*/ 44 h 120"/>
                  <a:gd name="T16" fmla="*/ 113 w 126"/>
                  <a:gd name="T17" fmla="*/ 44 h 120"/>
                  <a:gd name="T18" fmla="*/ 116 w 126"/>
                  <a:gd name="T19" fmla="*/ 44 h 120"/>
                  <a:gd name="T20" fmla="*/ 120 w 126"/>
                  <a:gd name="T21" fmla="*/ 45 h 120"/>
                  <a:gd name="T22" fmla="*/ 124 w 126"/>
                  <a:gd name="T23" fmla="*/ 48 h 120"/>
                  <a:gd name="T24" fmla="*/ 125 w 126"/>
                  <a:gd name="T25" fmla="*/ 50 h 120"/>
                  <a:gd name="T26" fmla="*/ 126 w 126"/>
                  <a:gd name="T27" fmla="*/ 54 h 120"/>
                  <a:gd name="T28" fmla="*/ 125 w 126"/>
                  <a:gd name="T29" fmla="*/ 59 h 120"/>
                  <a:gd name="T30" fmla="*/ 122 w 126"/>
                  <a:gd name="T31" fmla="*/ 62 h 120"/>
                  <a:gd name="T32" fmla="*/ 73 w 126"/>
                  <a:gd name="T33" fmla="*/ 117 h 120"/>
                  <a:gd name="T34" fmla="*/ 69 w 126"/>
                  <a:gd name="T35" fmla="*/ 119 h 120"/>
                  <a:gd name="T36" fmla="*/ 67 w 126"/>
                  <a:gd name="T37" fmla="*/ 120 h 120"/>
                  <a:gd name="T38" fmla="*/ 63 w 126"/>
                  <a:gd name="T39" fmla="*/ 120 h 120"/>
                  <a:gd name="T40" fmla="*/ 62 w 126"/>
                  <a:gd name="T41" fmla="*/ 120 h 120"/>
                  <a:gd name="T42" fmla="*/ 59 w 126"/>
                  <a:gd name="T43" fmla="*/ 120 h 120"/>
                  <a:gd name="T44" fmla="*/ 56 w 126"/>
                  <a:gd name="T45" fmla="*/ 119 h 120"/>
                  <a:gd name="T46" fmla="*/ 53 w 126"/>
                  <a:gd name="T47" fmla="*/ 117 h 120"/>
                  <a:gd name="T48" fmla="*/ 4 w 126"/>
                  <a:gd name="T49" fmla="*/ 62 h 120"/>
                  <a:gd name="T50" fmla="*/ 1 w 126"/>
                  <a:gd name="T51" fmla="*/ 59 h 120"/>
                  <a:gd name="T52" fmla="*/ 0 w 126"/>
                  <a:gd name="T53" fmla="*/ 54 h 120"/>
                  <a:gd name="T54" fmla="*/ 0 w 126"/>
                  <a:gd name="T55" fmla="*/ 50 h 120"/>
                  <a:gd name="T56" fmla="*/ 2 w 126"/>
                  <a:gd name="T57" fmla="*/ 48 h 120"/>
                  <a:gd name="T58" fmla="*/ 5 w 126"/>
                  <a:gd name="T59" fmla="*/ 45 h 120"/>
                  <a:gd name="T60" fmla="*/ 9 w 126"/>
                  <a:gd name="T61" fmla="*/ 44 h 120"/>
                  <a:gd name="T62" fmla="*/ 13 w 126"/>
                  <a:gd name="T63" fmla="*/ 44 h 120"/>
                  <a:gd name="T64" fmla="*/ 32 w 126"/>
                  <a:gd name="T65" fmla="*/ 44 h 120"/>
                  <a:gd name="T66" fmla="*/ 32 w 126"/>
                  <a:gd name="T67" fmla="*/ 12 h 120"/>
                  <a:gd name="T68" fmla="*/ 33 w 126"/>
                  <a:gd name="T69" fmla="*/ 9 h 120"/>
                  <a:gd name="T70" fmla="*/ 34 w 126"/>
                  <a:gd name="T71" fmla="*/ 5 h 120"/>
                  <a:gd name="T72" fmla="*/ 36 w 126"/>
                  <a:gd name="T73" fmla="*/ 3 h 120"/>
                  <a:gd name="T74" fmla="*/ 40 w 126"/>
                  <a:gd name="T75" fmla="*/ 2 h 120"/>
                  <a:gd name="T76" fmla="*/ 44 w 126"/>
                  <a:gd name="T7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120">
                    <a:moveTo>
                      <a:pt x="44" y="0"/>
                    </a:moveTo>
                    <a:lnTo>
                      <a:pt x="80" y="0"/>
                    </a:lnTo>
                    <a:lnTo>
                      <a:pt x="84" y="2"/>
                    </a:lnTo>
                    <a:lnTo>
                      <a:pt x="87" y="3"/>
                    </a:lnTo>
                    <a:lnTo>
                      <a:pt x="90" y="5"/>
                    </a:lnTo>
                    <a:lnTo>
                      <a:pt x="92" y="9"/>
                    </a:lnTo>
                    <a:lnTo>
                      <a:pt x="92" y="12"/>
                    </a:lnTo>
                    <a:lnTo>
                      <a:pt x="92" y="44"/>
                    </a:lnTo>
                    <a:lnTo>
                      <a:pt x="113" y="44"/>
                    </a:lnTo>
                    <a:lnTo>
                      <a:pt x="116" y="44"/>
                    </a:lnTo>
                    <a:lnTo>
                      <a:pt x="120" y="45"/>
                    </a:lnTo>
                    <a:lnTo>
                      <a:pt x="124" y="48"/>
                    </a:lnTo>
                    <a:lnTo>
                      <a:pt x="125" y="50"/>
                    </a:lnTo>
                    <a:lnTo>
                      <a:pt x="126" y="54"/>
                    </a:lnTo>
                    <a:lnTo>
                      <a:pt x="125" y="59"/>
                    </a:lnTo>
                    <a:lnTo>
                      <a:pt x="122" y="62"/>
                    </a:lnTo>
                    <a:lnTo>
                      <a:pt x="73" y="117"/>
                    </a:lnTo>
                    <a:lnTo>
                      <a:pt x="69" y="119"/>
                    </a:lnTo>
                    <a:lnTo>
                      <a:pt x="67" y="120"/>
                    </a:lnTo>
                    <a:lnTo>
                      <a:pt x="63" y="120"/>
                    </a:lnTo>
                    <a:lnTo>
                      <a:pt x="62" y="120"/>
                    </a:lnTo>
                    <a:lnTo>
                      <a:pt x="59" y="120"/>
                    </a:lnTo>
                    <a:lnTo>
                      <a:pt x="56" y="119"/>
                    </a:lnTo>
                    <a:lnTo>
                      <a:pt x="53" y="117"/>
                    </a:lnTo>
                    <a:lnTo>
                      <a:pt x="4" y="62"/>
                    </a:lnTo>
                    <a:lnTo>
                      <a:pt x="1" y="59"/>
                    </a:lnTo>
                    <a:lnTo>
                      <a:pt x="0" y="54"/>
                    </a:lnTo>
                    <a:lnTo>
                      <a:pt x="0" y="50"/>
                    </a:lnTo>
                    <a:lnTo>
                      <a:pt x="2" y="48"/>
                    </a:lnTo>
                    <a:lnTo>
                      <a:pt x="5" y="45"/>
                    </a:lnTo>
                    <a:lnTo>
                      <a:pt x="9" y="44"/>
                    </a:lnTo>
                    <a:lnTo>
                      <a:pt x="13" y="44"/>
                    </a:lnTo>
                    <a:lnTo>
                      <a:pt x="32" y="44"/>
                    </a:lnTo>
                    <a:lnTo>
                      <a:pt x="32" y="12"/>
                    </a:lnTo>
                    <a:lnTo>
                      <a:pt x="33" y="9"/>
                    </a:lnTo>
                    <a:lnTo>
                      <a:pt x="34" y="5"/>
                    </a:lnTo>
                    <a:lnTo>
                      <a:pt x="36" y="3"/>
                    </a:lnTo>
                    <a:lnTo>
                      <a:pt x="40" y="2"/>
                    </a:lnTo>
                    <a:lnTo>
                      <a:pt x="44" y="0"/>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253" name="Freeform 273"/>
              <p:cNvSpPr>
                <a:spLocks/>
              </p:cNvSpPr>
              <p:nvPr/>
            </p:nvSpPr>
            <p:spPr bwMode="auto">
              <a:xfrm rot="5400000">
                <a:off x="1365252" y="4064795"/>
                <a:ext cx="187325" cy="28575"/>
              </a:xfrm>
              <a:custGeom>
                <a:avLst/>
                <a:gdLst>
                  <a:gd name="T0" fmla="*/ 5 w 118"/>
                  <a:gd name="T1" fmla="*/ 0 h 18"/>
                  <a:gd name="T2" fmla="*/ 113 w 118"/>
                  <a:gd name="T3" fmla="*/ 0 h 18"/>
                  <a:gd name="T4" fmla="*/ 115 w 118"/>
                  <a:gd name="T5" fmla="*/ 0 h 18"/>
                  <a:gd name="T6" fmla="*/ 116 w 118"/>
                  <a:gd name="T7" fmla="*/ 3 h 18"/>
                  <a:gd name="T8" fmla="*/ 118 w 118"/>
                  <a:gd name="T9" fmla="*/ 5 h 18"/>
                  <a:gd name="T10" fmla="*/ 118 w 118"/>
                  <a:gd name="T11" fmla="*/ 9 h 18"/>
                  <a:gd name="T12" fmla="*/ 118 w 118"/>
                  <a:gd name="T13" fmla="*/ 12 h 18"/>
                  <a:gd name="T14" fmla="*/ 116 w 118"/>
                  <a:gd name="T15" fmla="*/ 15 h 18"/>
                  <a:gd name="T16" fmla="*/ 115 w 118"/>
                  <a:gd name="T17" fmla="*/ 17 h 18"/>
                  <a:gd name="T18" fmla="*/ 113 w 118"/>
                  <a:gd name="T19" fmla="*/ 18 h 18"/>
                  <a:gd name="T20" fmla="*/ 5 w 118"/>
                  <a:gd name="T21" fmla="*/ 18 h 18"/>
                  <a:gd name="T22" fmla="*/ 3 w 118"/>
                  <a:gd name="T23" fmla="*/ 17 h 18"/>
                  <a:gd name="T24" fmla="*/ 1 w 118"/>
                  <a:gd name="T25" fmla="*/ 15 h 18"/>
                  <a:gd name="T26" fmla="*/ 0 w 118"/>
                  <a:gd name="T27" fmla="*/ 12 h 18"/>
                  <a:gd name="T28" fmla="*/ 0 w 118"/>
                  <a:gd name="T29" fmla="*/ 9 h 18"/>
                  <a:gd name="T30" fmla="*/ 0 w 118"/>
                  <a:gd name="T31" fmla="*/ 5 h 18"/>
                  <a:gd name="T32" fmla="*/ 1 w 118"/>
                  <a:gd name="T33" fmla="*/ 3 h 18"/>
                  <a:gd name="T34" fmla="*/ 3 w 118"/>
                  <a:gd name="T35" fmla="*/ 0 h 18"/>
                  <a:gd name="T36" fmla="*/ 5 w 118"/>
                  <a:gd name="T3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18">
                    <a:moveTo>
                      <a:pt x="5" y="0"/>
                    </a:moveTo>
                    <a:lnTo>
                      <a:pt x="113" y="0"/>
                    </a:lnTo>
                    <a:lnTo>
                      <a:pt x="115" y="0"/>
                    </a:lnTo>
                    <a:lnTo>
                      <a:pt x="116" y="3"/>
                    </a:lnTo>
                    <a:lnTo>
                      <a:pt x="118" y="5"/>
                    </a:lnTo>
                    <a:lnTo>
                      <a:pt x="118" y="9"/>
                    </a:lnTo>
                    <a:lnTo>
                      <a:pt x="118" y="12"/>
                    </a:lnTo>
                    <a:lnTo>
                      <a:pt x="116" y="15"/>
                    </a:lnTo>
                    <a:lnTo>
                      <a:pt x="115" y="17"/>
                    </a:lnTo>
                    <a:lnTo>
                      <a:pt x="113" y="18"/>
                    </a:lnTo>
                    <a:lnTo>
                      <a:pt x="5" y="18"/>
                    </a:lnTo>
                    <a:lnTo>
                      <a:pt x="3" y="17"/>
                    </a:lnTo>
                    <a:lnTo>
                      <a:pt x="1" y="15"/>
                    </a:lnTo>
                    <a:lnTo>
                      <a:pt x="0" y="12"/>
                    </a:lnTo>
                    <a:lnTo>
                      <a:pt x="0" y="9"/>
                    </a:lnTo>
                    <a:lnTo>
                      <a:pt x="0" y="5"/>
                    </a:lnTo>
                    <a:lnTo>
                      <a:pt x="1" y="3"/>
                    </a:lnTo>
                    <a:lnTo>
                      <a:pt x="3" y="0"/>
                    </a:lnTo>
                    <a:lnTo>
                      <a:pt x="5" y="0"/>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grpSp>
        <p:sp>
          <p:nvSpPr>
            <p:cNvPr id="176" name="Freeform 175"/>
            <p:cNvSpPr>
              <a:spLocks/>
            </p:cNvSpPr>
            <p:nvPr/>
          </p:nvSpPr>
          <p:spPr bwMode="auto">
            <a:xfrm>
              <a:off x="1786516" y="2125347"/>
              <a:ext cx="285116" cy="167337"/>
            </a:xfrm>
            <a:custGeom>
              <a:avLst/>
              <a:gdLst>
                <a:gd name="connsiteX0" fmla="*/ 214313 w 339725"/>
                <a:gd name="connsiteY0" fmla="*/ 187325 h 214313"/>
                <a:gd name="connsiteX1" fmla="*/ 211138 w 339725"/>
                <a:gd name="connsiteY1" fmla="*/ 190500 h 214313"/>
                <a:gd name="connsiteX2" fmla="*/ 209550 w 339725"/>
                <a:gd name="connsiteY2" fmla="*/ 193675 h 214313"/>
                <a:gd name="connsiteX3" fmla="*/ 206375 w 339725"/>
                <a:gd name="connsiteY3" fmla="*/ 196850 h 214313"/>
                <a:gd name="connsiteX4" fmla="*/ 209550 w 339725"/>
                <a:gd name="connsiteY4" fmla="*/ 201613 h 214313"/>
                <a:gd name="connsiteX5" fmla="*/ 211138 w 339725"/>
                <a:gd name="connsiteY5" fmla="*/ 203201 h 214313"/>
                <a:gd name="connsiteX6" fmla="*/ 214313 w 339725"/>
                <a:gd name="connsiteY6" fmla="*/ 204788 h 214313"/>
                <a:gd name="connsiteX7" fmla="*/ 219075 w 339725"/>
                <a:gd name="connsiteY7" fmla="*/ 203201 h 214313"/>
                <a:gd name="connsiteX8" fmla="*/ 222251 w 339725"/>
                <a:gd name="connsiteY8" fmla="*/ 201613 h 214313"/>
                <a:gd name="connsiteX9" fmla="*/ 223838 w 339725"/>
                <a:gd name="connsiteY9" fmla="*/ 196850 h 214313"/>
                <a:gd name="connsiteX10" fmla="*/ 222251 w 339725"/>
                <a:gd name="connsiteY10" fmla="*/ 193675 h 214313"/>
                <a:gd name="connsiteX11" fmla="*/ 219075 w 339725"/>
                <a:gd name="connsiteY11" fmla="*/ 190500 h 214313"/>
                <a:gd name="connsiteX12" fmla="*/ 168276 w 339725"/>
                <a:gd name="connsiteY12" fmla="*/ 187325 h 214313"/>
                <a:gd name="connsiteX13" fmla="*/ 165101 w 339725"/>
                <a:gd name="connsiteY13" fmla="*/ 190500 h 214313"/>
                <a:gd name="connsiteX14" fmla="*/ 163513 w 339725"/>
                <a:gd name="connsiteY14" fmla="*/ 193675 h 214313"/>
                <a:gd name="connsiteX15" fmla="*/ 160338 w 339725"/>
                <a:gd name="connsiteY15" fmla="*/ 196850 h 214313"/>
                <a:gd name="connsiteX16" fmla="*/ 163513 w 339725"/>
                <a:gd name="connsiteY16" fmla="*/ 201613 h 214313"/>
                <a:gd name="connsiteX17" fmla="*/ 165101 w 339725"/>
                <a:gd name="connsiteY17" fmla="*/ 203201 h 214313"/>
                <a:gd name="connsiteX18" fmla="*/ 168276 w 339725"/>
                <a:gd name="connsiteY18" fmla="*/ 204788 h 214313"/>
                <a:gd name="connsiteX19" fmla="*/ 174626 w 339725"/>
                <a:gd name="connsiteY19" fmla="*/ 203201 h 214313"/>
                <a:gd name="connsiteX20" fmla="*/ 176214 w 339725"/>
                <a:gd name="connsiteY20" fmla="*/ 201613 h 214313"/>
                <a:gd name="connsiteX21" fmla="*/ 177801 w 339725"/>
                <a:gd name="connsiteY21" fmla="*/ 196850 h 214313"/>
                <a:gd name="connsiteX22" fmla="*/ 176214 w 339725"/>
                <a:gd name="connsiteY22" fmla="*/ 193675 h 214313"/>
                <a:gd name="connsiteX23" fmla="*/ 174626 w 339725"/>
                <a:gd name="connsiteY23" fmla="*/ 190500 h 214313"/>
                <a:gd name="connsiteX24" fmla="*/ 123825 w 339725"/>
                <a:gd name="connsiteY24" fmla="*/ 187325 h 214313"/>
                <a:gd name="connsiteX25" fmla="*/ 119063 w 339725"/>
                <a:gd name="connsiteY25" fmla="*/ 190500 h 214313"/>
                <a:gd name="connsiteX26" fmla="*/ 115888 w 339725"/>
                <a:gd name="connsiteY26" fmla="*/ 193675 h 214313"/>
                <a:gd name="connsiteX27" fmla="*/ 114300 w 339725"/>
                <a:gd name="connsiteY27" fmla="*/ 196850 h 214313"/>
                <a:gd name="connsiteX28" fmla="*/ 115888 w 339725"/>
                <a:gd name="connsiteY28" fmla="*/ 201613 h 214313"/>
                <a:gd name="connsiteX29" fmla="*/ 119063 w 339725"/>
                <a:gd name="connsiteY29" fmla="*/ 203201 h 214313"/>
                <a:gd name="connsiteX30" fmla="*/ 123825 w 339725"/>
                <a:gd name="connsiteY30" fmla="*/ 204788 h 214313"/>
                <a:gd name="connsiteX31" fmla="*/ 128588 w 339725"/>
                <a:gd name="connsiteY31" fmla="*/ 203201 h 214313"/>
                <a:gd name="connsiteX32" fmla="*/ 130176 w 339725"/>
                <a:gd name="connsiteY32" fmla="*/ 201613 h 214313"/>
                <a:gd name="connsiteX33" fmla="*/ 131763 w 339725"/>
                <a:gd name="connsiteY33" fmla="*/ 196850 h 214313"/>
                <a:gd name="connsiteX34" fmla="*/ 130176 w 339725"/>
                <a:gd name="connsiteY34" fmla="*/ 193675 h 214313"/>
                <a:gd name="connsiteX35" fmla="*/ 128588 w 339725"/>
                <a:gd name="connsiteY35" fmla="*/ 190500 h 214313"/>
                <a:gd name="connsiteX36" fmla="*/ 26988 w 339725"/>
                <a:gd name="connsiteY36" fmla="*/ 26988 h 214313"/>
                <a:gd name="connsiteX37" fmla="*/ 26988 w 339725"/>
                <a:gd name="connsiteY37" fmla="*/ 180976 h 214313"/>
                <a:gd name="connsiteX38" fmla="*/ 312738 w 339725"/>
                <a:gd name="connsiteY38" fmla="*/ 180976 h 214313"/>
                <a:gd name="connsiteX39" fmla="*/ 312738 w 339725"/>
                <a:gd name="connsiteY39" fmla="*/ 26988 h 214313"/>
                <a:gd name="connsiteX40" fmla="*/ 14288 w 339725"/>
                <a:gd name="connsiteY40" fmla="*/ 0 h 214313"/>
                <a:gd name="connsiteX41" fmla="*/ 20638 w 339725"/>
                <a:gd name="connsiteY41" fmla="*/ 0 h 214313"/>
                <a:gd name="connsiteX42" fmla="*/ 319088 w 339725"/>
                <a:gd name="connsiteY42" fmla="*/ 0 h 214313"/>
                <a:gd name="connsiteX43" fmla="*/ 323850 w 339725"/>
                <a:gd name="connsiteY43" fmla="*/ 0 h 214313"/>
                <a:gd name="connsiteX44" fmla="*/ 330200 w 339725"/>
                <a:gd name="connsiteY44" fmla="*/ 3175 h 214313"/>
                <a:gd name="connsiteX45" fmla="*/ 336550 w 339725"/>
                <a:gd name="connsiteY45" fmla="*/ 6350 h 214313"/>
                <a:gd name="connsiteX46" fmla="*/ 338138 w 339725"/>
                <a:gd name="connsiteY46" fmla="*/ 12700 h 214313"/>
                <a:gd name="connsiteX47" fmla="*/ 339725 w 339725"/>
                <a:gd name="connsiteY47" fmla="*/ 20638 h 214313"/>
                <a:gd name="connsiteX48" fmla="*/ 339725 w 339725"/>
                <a:gd name="connsiteY48" fmla="*/ 193676 h 214313"/>
                <a:gd name="connsiteX49" fmla="*/ 338138 w 339725"/>
                <a:gd name="connsiteY49" fmla="*/ 200026 h 214313"/>
                <a:gd name="connsiteX50" fmla="*/ 336550 w 339725"/>
                <a:gd name="connsiteY50" fmla="*/ 204788 h 214313"/>
                <a:gd name="connsiteX51" fmla="*/ 330200 w 339725"/>
                <a:gd name="connsiteY51" fmla="*/ 209551 h 214313"/>
                <a:gd name="connsiteX52" fmla="*/ 323850 w 339725"/>
                <a:gd name="connsiteY52" fmla="*/ 212726 h 214313"/>
                <a:gd name="connsiteX53" fmla="*/ 319088 w 339725"/>
                <a:gd name="connsiteY53" fmla="*/ 214313 h 214313"/>
                <a:gd name="connsiteX54" fmla="*/ 20638 w 339725"/>
                <a:gd name="connsiteY54" fmla="*/ 214313 h 214313"/>
                <a:gd name="connsiteX55" fmla="*/ 14288 w 339725"/>
                <a:gd name="connsiteY55" fmla="*/ 212726 h 214313"/>
                <a:gd name="connsiteX56" fmla="*/ 9525 w 339725"/>
                <a:gd name="connsiteY56" fmla="*/ 209551 h 214313"/>
                <a:gd name="connsiteX57" fmla="*/ 3175 w 339725"/>
                <a:gd name="connsiteY57" fmla="*/ 204788 h 214313"/>
                <a:gd name="connsiteX58" fmla="*/ 1588 w 339725"/>
                <a:gd name="connsiteY58" fmla="*/ 200026 h 214313"/>
                <a:gd name="connsiteX59" fmla="*/ 0 w 339725"/>
                <a:gd name="connsiteY59" fmla="*/ 193676 h 214313"/>
                <a:gd name="connsiteX60" fmla="*/ 0 w 339725"/>
                <a:gd name="connsiteY60" fmla="*/ 20638 h 214313"/>
                <a:gd name="connsiteX61" fmla="*/ 1588 w 339725"/>
                <a:gd name="connsiteY61" fmla="*/ 12700 h 214313"/>
                <a:gd name="connsiteX62" fmla="*/ 3175 w 339725"/>
                <a:gd name="connsiteY62" fmla="*/ 6350 h 214313"/>
                <a:gd name="connsiteX63" fmla="*/ 9525 w 339725"/>
                <a:gd name="connsiteY63" fmla="*/ 3175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9725" h="214313">
                  <a:moveTo>
                    <a:pt x="214313" y="187325"/>
                  </a:moveTo>
                  <a:lnTo>
                    <a:pt x="211138" y="190500"/>
                  </a:lnTo>
                  <a:lnTo>
                    <a:pt x="209550" y="193675"/>
                  </a:lnTo>
                  <a:lnTo>
                    <a:pt x="206375" y="196850"/>
                  </a:lnTo>
                  <a:lnTo>
                    <a:pt x="209550" y="201613"/>
                  </a:lnTo>
                  <a:lnTo>
                    <a:pt x="211138" y="203201"/>
                  </a:lnTo>
                  <a:lnTo>
                    <a:pt x="214313" y="204788"/>
                  </a:lnTo>
                  <a:lnTo>
                    <a:pt x="219075" y="203201"/>
                  </a:lnTo>
                  <a:lnTo>
                    <a:pt x="222251" y="201613"/>
                  </a:lnTo>
                  <a:lnTo>
                    <a:pt x="223838" y="196850"/>
                  </a:lnTo>
                  <a:lnTo>
                    <a:pt x="222251" y="193675"/>
                  </a:lnTo>
                  <a:lnTo>
                    <a:pt x="219075" y="190500"/>
                  </a:lnTo>
                  <a:close/>
                  <a:moveTo>
                    <a:pt x="168276" y="187325"/>
                  </a:moveTo>
                  <a:lnTo>
                    <a:pt x="165101" y="190500"/>
                  </a:lnTo>
                  <a:lnTo>
                    <a:pt x="163513" y="193675"/>
                  </a:lnTo>
                  <a:lnTo>
                    <a:pt x="160338" y="196850"/>
                  </a:lnTo>
                  <a:lnTo>
                    <a:pt x="163513" y="201613"/>
                  </a:lnTo>
                  <a:lnTo>
                    <a:pt x="165101" y="203201"/>
                  </a:lnTo>
                  <a:lnTo>
                    <a:pt x="168276" y="204788"/>
                  </a:lnTo>
                  <a:lnTo>
                    <a:pt x="174626" y="203201"/>
                  </a:lnTo>
                  <a:lnTo>
                    <a:pt x="176214" y="201613"/>
                  </a:lnTo>
                  <a:lnTo>
                    <a:pt x="177801" y="196850"/>
                  </a:lnTo>
                  <a:lnTo>
                    <a:pt x="176214" y="193675"/>
                  </a:lnTo>
                  <a:lnTo>
                    <a:pt x="174626" y="190500"/>
                  </a:lnTo>
                  <a:close/>
                  <a:moveTo>
                    <a:pt x="123825" y="187325"/>
                  </a:moveTo>
                  <a:lnTo>
                    <a:pt x="119063" y="190500"/>
                  </a:lnTo>
                  <a:lnTo>
                    <a:pt x="115888" y="193675"/>
                  </a:lnTo>
                  <a:lnTo>
                    <a:pt x="114300" y="196850"/>
                  </a:lnTo>
                  <a:lnTo>
                    <a:pt x="115888" y="201613"/>
                  </a:lnTo>
                  <a:lnTo>
                    <a:pt x="119063" y="203201"/>
                  </a:lnTo>
                  <a:lnTo>
                    <a:pt x="123825" y="204788"/>
                  </a:lnTo>
                  <a:lnTo>
                    <a:pt x="128588" y="203201"/>
                  </a:lnTo>
                  <a:lnTo>
                    <a:pt x="130176" y="201613"/>
                  </a:lnTo>
                  <a:lnTo>
                    <a:pt x="131763" y="196850"/>
                  </a:lnTo>
                  <a:lnTo>
                    <a:pt x="130176" y="193675"/>
                  </a:lnTo>
                  <a:lnTo>
                    <a:pt x="128588" y="190500"/>
                  </a:lnTo>
                  <a:close/>
                  <a:moveTo>
                    <a:pt x="26988" y="26988"/>
                  </a:moveTo>
                  <a:lnTo>
                    <a:pt x="26988" y="180976"/>
                  </a:lnTo>
                  <a:lnTo>
                    <a:pt x="312738" y="180976"/>
                  </a:lnTo>
                  <a:lnTo>
                    <a:pt x="312738" y="26988"/>
                  </a:lnTo>
                  <a:close/>
                  <a:moveTo>
                    <a:pt x="14288" y="0"/>
                  </a:moveTo>
                  <a:lnTo>
                    <a:pt x="20638" y="0"/>
                  </a:lnTo>
                  <a:lnTo>
                    <a:pt x="319088" y="0"/>
                  </a:lnTo>
                  <a:lnTo>
                    <a:pt x="323850" y="0"/>
                  </a:lnTo>
                  <a:lnTo>
                    <a:pt x="330200" y="3175"/>
                  </a:lnTo>
                  <a:lnTo>
                    <a:pt x="336550" y="6350"/>
                  </a:lnTo>
                  <a:lnTo>
                    <a:pt x="338138" y="12700"/>
                  </a:lnTo>
                  <a:lnTo>
                    <a:pt x="339725" y="20638"/>
                  </a:lnTo>
                  <a:lnTo>
                    <a:pt x="339725" y="193676"/>
                  </a:lnTo>
                  <a:lnTo>
                    <a:pt x="338138" y="200026"/>
                  </a:lnTo>
                  <a:lnTo>
                    <a:pt x="336550" y="204788"/>
                  </a:lnTo>
                  <a:lnTo>
                    <a:pt x="330200" y="209551"/>
                  </a:lnTo>
                  <a:lnTo>
                    <a:pt x="323850" y="212726"/>
                  </a:lnTo>
                  <a:lnTo>
                    <a:pt x="319088" y="214313"/>
                  </a:lnTo>
                  <a:lnTo>
                    <a:pt x="20638" y="214313"/>
                  </a:lnTo>
                  <a:lnTo>
                    <a:pt x="14288" y="212726"/>
                  </a:lnTo>
                  <a:lnTo>
                    <a:pt x="9525" y="209551"/>
                  </a:lnTo>
                  <a:lnTo>
                    <a:pt x="3175" y="204788"/>
                  </a:lnTo>
                  <a:lnTo>
                    <a:pt x="1588" y="200026"/>
                  </a:lnTo>
                  <a:lnTo>
                    <a:pt x="0" y="193676"/>
                  </a:lnTo>
                  <a:lnTo>
                    <a:pt x="0" y="20638"/>
                  </a:lnTo>
                  <a:lnTo>
                    <a:pt x="1588" y="12700"/>
                  </a:lnTo>
                  <a:lnTo>
                    <a:pt x="3175" y="6350"/>
                  </a:lnTo>
                  <a:lnTo>
                    <a:pt x="9525" y="3175"/>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noAutofit/>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grpSp>
          <p:nvGrpSpPr>
            <p:cNvPr id="177" name="Group 176"/>
            <p:cNvGrpSpPr/>
            <p:nvPr/>
          </p:nvGrpSpPr>
          <p:grpSpPr>
            <a:xfrm>
              <a:off x="2585433" y="2610596"/>
              <a:ext cx="165208" cy="256589"/>
              <a:chOff x="2623329" y="2873338"/>
              <a:chExt cx="196849" cy="328617"/>
            </a:xfrm>
          </p:grpSpPr>
          <p:sp>
            <p:nvSpPr>
              <p:cNvPr id="242" name="Freeform 311"/>
              <p:cNvSpPr>
                <a:spLocks noEditPoints="1"/>
              </p:cNvSpPr>
              <p:nvPr/>
            </p:nvSpPr>
            <p:spPr bwMode="auto">
              <a:xfrm>
                <a:off x="2623329" y="2873338"/>
                <a:ext cx="196849" cy="312734"/>
              </a:xfrm>
              <a:custGeom>
                <a:avLst/>
                <a:gdLst>
                  <a:gd name="T0" fmla="*/ 45 w 124"/>
                  <a:gd name="T1" fmla="*/ 12 h 197"/>
                  <a:gd name="T2" fmla="*/ 20 w 124"/>
                  <a:gd name="T3" fmla="*/ 30 h 197"/>
                  <a:gd name="T4" fmla="*/ 10 w 124"/>
                  <a:gd name="T5" fmla="*/ 62 h 197"/>
                  <a:gd name="T6" fmla="*/ 16 w 124"/>
                  <a:gd name="T7" fmla="*/ 86 h 197"/>
                  <a:gd name="T8" fmla="*/ 27 w 124"/>
                  <a:gd name="T9" fmla="*/ 103 h 197"/>
                  <a:gd name="T10" fmla="*/ 33 w 124"/>
                  <a:gd name="T11" fmla="*/ 129 h 197"/>
                  <a:gd name="T12" fmla="*/ 38 w 124"/>
                  <a:gd name="T13" fmla="*/ 155 h 197"/>
                  <a:gd name="T14" fmla="*/ 46 w 124"/>
                  <a:gd name="T15" fmla="*/ 177 h 197"/>
                  <a:gd name="T16" fmla="*/ 60 w 124"/>
                  <a:gd name="T17" fmla="*/ 187 h 197"/>
                  <a:gd name="T18" fmla="*/ 69 w 124"/>
                  <a:gd name="T19" fmla="*/ 184 h 197"/>
                  <a:gd name="T20" fmla="*/ 81 w 124"/>
                  <a:gd name="T21" fmla="*/ 169 h 197"/>
                  <a:gd name="T22" fmla="*/ 86 w 124"/>
                  <a:gd name="T23" fmla="*/ 144 h 197"/>
                  <a:gd name="T24" fmla="*/ 89 w 124"/>
                  <a:gd name="T25" fmla="*/ 117 h 197"/>
                  <a:gd name="T26" fmla="*/ 93 w 124"/>
                  <a:gd name="T27" fmla="*/ 102 h 197"/>
                  <a:gd name="T28" fmla="*/ 112 w 124"/>
                  <a:gd name="T29" fmla="*/ 77 h 197"/>
                  <a:gd name="T30" fmla="*/ 112 w 124"/>
                  <a:gd name="T31" fmla="*/ 45 h 197"/>
                  <a:gd name="T32" fmla="*/ 92 w 124"/>
                  <a:gd name="T33" fmla="*/ 20 h 197"/>
                  <a:gd name="T34" fmla="*/ 62 w 124"/>
                  <a:gd name="T35" fmla="*/ 10 h 197"/>
                  <a:gd name="T36" fmla="*/ 81 w 124"/>
                  <a:gd name="T37" fmla="*/ 4 h 197"/>
                  <a:gd name="T38" fmla="*/ 112 w 124"/>
                  <a:gd name="T39" fmla="*/ 26 h 197"/>
                  <a:gd name="T40" fmla="*/ 124 w 124"/>
                  <a:gd name="T41" fmla="*/ 62 h 197"/>
                  <a:gd name="T42" fmla="*/ 113 w 124"/>
                  <a:gd name="T43" fmla="*/ 96 h 197"/>
                  <a:gd name="T44" fmla="*/ 98 w 124"/>
                  <a:gd name="T45" fmla="*/ 114 h 197"/>
                  <a:gd name="T46" fmla="*/ 97 w 124"/>
                  <a:gd name="T47" fmla="*/ 130 h 197"/>
                  <a:gd name="T48" fmla="*/ 95 w 124"/>
                  <a:gd name="T49" fmla="*/ 154 h 197"/>
                  <a:gd name="T50" fmla="*/ 87 w 124"/>
                  <a:gd name="T51" fmla="*/ 178 h 197"/>
                  <a:gd name="T52" fmla="*/ 72 w 124"/>
                  <a:gd name="T53" fmla="*/ 194 h 197"/>
                  <a:gd name="T54" fmla="*/ 60 w 124"/>
                  <a:gd name="T55" fmla="*/ 197 h 197"/>
                  <a:gd name="T56" fmla="*/ 40 w 124"/>
                  <a:gd name="T57" fmla="*/ 186 h 197"/>
                  <a:gd name="T58" fmla="*/ 29 w 124"/>
                  <a:gd name="T59" fmla="*/ 160 h 197"/>
                  <a:gd name="T60" fmla="*/ 23 w 124"/>
                  <a:gd name="T61" fmla="*/ 130 h 197"/>
                  <a:gd name="T62" fmla="*/ 20 w 124"/>
                  <a:gd name="T63" fmla="*/ 109 h 197"/>
                  <a:gd name="T64" fmla="*/ 7 w 124"/>
                  <a:gd name="T65" fmla="*/ 91 h 197"/>
                  <a:gd name="T66" fmla="*/ 0 w 124"/>
                  <a:gd name="T67" fmla="*/ 62 h 197"/>
                  <a:gd name="T68" fmla="*/ 12 w 124"/>
                  <a:gd name="T69" fmla="*/ 26 h 197"/>
                  <a:gd name="T70" fmla="*/ 43 w 124"/>
                  <a:gd name="T71" fmla="*/ 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 h="197">
                    <a:moveTo>
                      <a:pt x="62" y="10"/>
                    </a:moveTo>
                    <a:lnTo>
                      <a:pt x="45" y="12"/>
                    </a:lnTo>
                    <a:lnTo>
                      <a:pt x="30" y="20"/>
                    </a:lnTo>
                    <a:lnTo>
                      <a:pt x="20" y="30"/>
                    </a:lnTo>
                    <a:lnTo>
                      <a:pt x="12" y="45"/>
                    </a:lnTo>
                    <a:lnTo>
                      <a:pt x="10" y="62"/>
                    </a:lnTo>
                    <a:lnTo>
                      <a:pt x="11" y="74"/>
                    </a:lnTo>
                    <a:lnTo>
                      <a:pt x="16" y="86"/>
                    </a:lnTo>
                    <a:lnTo>
                      <a:pt x="23" y="97"/>
                    </a:lnTo>
                    <a:lnTo>
                      <a:pt x="27" y="103"/>
                    </a:lnTo>
                    <a:lnTo>
                      <a:pt x="30" y="114"/>
                    </a:lnTo>
                    <a:lnTo>
                      <a:pt x="33" y="129"/>
                    </a:lnTo>
                    <a:lnTo>
                      <a:pt x="35" y="142"/>
                    </a:lnTo>
                    <a:lnTo>
                      <a:pt x="38" y="155"/>
                    </a:lnTo>
                    <a:lnTo>
                      <a:pt x="41" y="167"/>
                    </a:lnTo>
                    <a:lnTo>
                      <a:pt x="46" y="177"/>
                    </a:lnTo>
                    <a:lnTo>
                      <a:pt x="52" y="184"/>
                    </a:lnTo>
                    <a:lnTo>
                      <a:pt x="60" y="187"/>
                    </a:lnTo>
                    <a:lnTo>
                      <a:pt x="60" y="187"/>
                    </a:lnTo>
                    <a:lnTo>
                      <a:pt x="69" y="184"/>
                    </a:lnTo>
                    <a:lnTo>
                      <a:pt x="76" y="178"/>
                    </a:lnTo>
                    <a:lnTo>
                      <a:pt x="81" y="169"/>
                    </a:lnTo>
                    <a:lnTo>
                      <a:pt x="84" y="158"/>
                    </a:lnTo>
                    <a:lnTo>
                      <a:pt x="86" y="144"/>
                    </a:lnTo>
                    <a:lnTo>
                      <a:pt x="87" y="130"/>
                    </a:lnTo>
                    <a:lnTo>
                      <a:pt x="89" y="117"/>
                    </a:lnTo>
                    <a:lnTo>
                      <a:pt x="91" y="108"/>
                    </a:lnTo>
                    <a:lnTo>
                      <a:pt x="93" y="102"/>
                    </a:lnTo>
                    <a:lnTo>
                      <a:pt x="104" y="91"/>
                    </a:lnTo>
                    <a:lnTo>
                      <a:pt x="112" y="77"/>
                    </a:lnTo>
                    <a:lnTo>
                      <a:pt x="114" y="62"/>
                    </a:lnTo>
                    <a:lnTo>
                      <a:pt x="112" y="45"/>
                    </a:lnTo>
                    <a:lnTo>
                      <a:pt x="103" y="30"/>
                    </a:lnTo>
                    <a:lnTo>
                      <a:pt x="92" y="20"/>
                    </a:lnTo>
                    <a:lnTo>
                      <a:pt x="78" y="12"/>
                    </a:lnTo>
                    <a:lnTo>
                      <a:pt x="62" y="10"/>
                    </a:lnTo>
                    <a:close/>
                    <a:moveTo>
                      <a:pt x="62" y="0"/>
                    </a:moveTo>
                    <a:lnTo>
                      <a:pt x="81" y="4"/>
                    </a:lnTo>
                    <a:lnTo>
                      <a:pt x="98" y="12"/>
                    </a:lnTo>
                    <a:lnTo>
                      <a:pt x="112" y="26"/>
                    </a:lnTo>
                    <a:lnTo>
                      <a:pt x="120" y="43"/>
                    </a:lnTo>
                    <a:lnTo>
                      <a:pt x="124" y="62"/>
                    </a:lnTo>
                    <a:lnTo>
                      <a:pt x="120" y="80"/>
                    </a:lnTo>
                    <a:lnTo>
                      <a:pt x="113" y="96"/>
                    </a:lnTo>
                    <a:lnTo>
                      <a:pt x="99" y="109"/>
                    </a:lnTo>
                    <a:lnTo>
                      <a:pt x="98" y="114"/>
                    </a:lnTo>
                    <a:lnTo>
                      <a:pt x="97" y="123"/>
                    </a:lnTo>
                    <a:lnTo>
                      <a:pt x="97" y="130"/>
                    </a:lnTo>
                    <a:lnTo>
                      <a:pt x="96" y="142"/>
                    </a:lnTo>
                    <a:lnTo>
                      <a:pt x="95" y="154"/>
                    </a:lnTo>
                    <a:lnTo>
                      <a:pt x="91" y="167"/>
                    </a:lnTo>
                    <a:lnTo>
                      <a:pt x="87" y="178"/>
                    </a:lnTo>
                    <a:lnTo>
                      <a:pt x="81" y="187"/>
                    </a:lnTo>
                    <a:lnTo>
                      <a:pt x="72" y="194"/>
                    </a:lnTo>
                    <a:lnTo>
                      <a:pt x="61" y="197"/>
                    </a:lnTo>
                    <a:lnTo>
                      <a:pt x="60" y="197"/>
                    </a:lnTo>
                    <a:lnTo>
                      <a:pt x="49" y="194"/>
                    </a:lnTo>
                    <a:lnTo>
                      <a:pt x="40" y="186"/>
                    </a:lnTo>
                    <a:lnTo>
                      <a:pt x="34" y="175"/>
                    </a:lnTo>
                    <a:lnTo>
                      <a:pt x="29" y="160"/>
                    </a:lnTo>
                    <a:lnTo>
                      <a:pt x="26" y="146"/>
                    </a:lnTo>
                    <a:lnTo>
                      <a:pt x="23" y="130"/>
                    </a:lnTo>
                    <a:lnTo>
                      <a:pt x="21" y="119"/>
                    </a:lnTo>
                    <a:lnTo>
                      <a:pt x="20" y="109"/>
                    </a:lnTo>
                    <a:lnTo>
                      <a:pt x="17" y="103"/>
                    </a:lnTo>
                    <a:lnTo>
                      <a:pt x="7" y="91"/>
                    </a:lnTo>
                    <a:lnTo>
                      <a:pt x="3" y="77"/>
                    </a:lnTo>
                    <a:lnTo>
                      <a:pt x="0" y="62"/>
                    </a:lnTo>
                    <a:lnTo>
                      <a:pt x="4" y="43"/>
                    </a:lnTo>
                    <a:lnTo>
                      <a:pt x="12" y="26"/>
                    </a:lnTo>
                    <a:lnTo>
                      <a:pt x="26" y="12"/>
                    </a:lnTo>
                    <a:lnTo>
                      <a:pt x="43" y="4"/>
                    </a:lnTo>
                    <a:lnTo>
                      <a:pt x="62" y="0"/>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243" name="Freeform 312"/>
              <p:cNvSpPr>
                <a:spLocks/>
              </p:cNvSpPr>
              <p:nvPr/>
            </p:nvSpPr>
            <p:spPr bwMode="auto">
              <a:xfrm>
                <a:off x="2737628" y="2971762"/>
                <a:ext cx="17463" cy="144461"/>
              </a:xfrm>
              <a:custGeom>
                <a:avLst/>
                <a:gdLst>
                  <a:gd name="T0" fmla="*/ 8 w 11"/>
                  <a:gd name="T1" fmla="*/ 0 h 91"/>
                  <a:gd name="T2" fmla="*/ 9 w 11"/>
                  <a:gd name="T3" fmla="*/ 1 h 91"/>
                  <a:gd name="T4" fmla="*/ 11 w 11"/>
                  <a:gd name="T5" fmla="*/ 2 h 91"/>
                  <a:gd name="T6" fmla="*/ 4 w 11"/>
                  <a:gd name="T7" fmla="*/ 90 h 91"/>
                  <a:gd name="T8" fmla="*/ 3 w 11"/>
                  <a:gd name="T9" fmla="*/ 91 h 91"/>
                  <a:gd name="T10" fmla="*/ 2 w 11"/>
                  <a:gd name="T11" fmla="*/ 91 h 91"/>
                  <a:gd name="T12" fmla="*/ 0 w 11"/>
                  <a:gd name="T13" fmla="*/ 91 h 91"/>
                  <a:gd name="T14" fmla="*/ 0 w 11"/>
                  <a:gd name="T15" fmla="*/ 90 h 91"/>
                  <a:gd name="T16" fmla="*/ 6 w 11"/>
                  <a:gd name="T17" fmla="*/ 1 h 91"/>
                  <a:gd name="T18" fmla="*/ 6 w 11"/>
                  <a:gd name="T19" fmla="*/ 1 h 91"/>
                  <a:gd name="T20" fmla="*/ 8 w 11"/>
                  <a:gd name="T2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91">
                    <a:moveTo>
                      <a:pt x="8" y="0"/>
                    </a:moveTo>
                    <a:lnTo>
                      <a:pt x="9" y="1"/>
                    </a:lnTo>
                    <a:lnTo>
                      <a:pt x="11" y="2"/>
                    </a:lnTo>
                    <a:lnTo>
                      <a:pt x="4" y="90"/>
                    </a:lnTo>
                    <a:lnTo>
                      <a:pt x="3" y="91"/>
                    </a:lnTo>
                    <a:lnTo>
                      <a:pt x="2" y="91"/>
                    </a:lnTo>
                    <a:lnTo>
                      <a:pt x="0" y="91"/>
                    </a:lnTo>
                    <a:lnTo>
                      <a:pt x="0" y="90"/>
                    </a:lnTo>
                    <a:lnTo>
                      <a:pt x="6" y="1"/>
                    </a:lnTo>
                    <a:lnTo>
                      <a:pt x="6" y="1"/>
                    </a:lnTo>
                    <a:lnTo>
                      <a:pt x="8" y="0"/>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244" name="Freeform 313"/>
              <p:cNvSpPr>
                <a:spLocks/>
              </p:cNvSpPr>
              <p:nvPr/>
            </p:nvSpPr>
            <p:spPr bwMode="auto">
              <a:xfrm>
                <a:off x="2688415" y="2971762"/>
                <a:ext cx="17463" cy="144461"/>
              </a:xfrm>
              <a:custGeom>
                <a:avLst/>
                <a:gdLst>
                  <a:gd name="T0" fmla="*/ 3 w 11"/>
                  <a:gd name="T1" fmla="*/ 0 h 91"/>
                  <a:gd name="T2" fmla="*/ 4 w 11"/>
                  <a:gd name="T3" fmla="*/ 1 h 91"/>
                  <a:gd name="T4" fmla="*/ 5 w 11"/>
                  <a:gd name="T5" fmla="*/ 1 h 91"/>
                  <a:gd name="T6" fmla="*/ 11 w 11"/>
                  <a:gd name="T7" fmla="*/ 90 h 91"/>
                  <a:gd name="T8" fmla="*/ 11 w 11"/>
                  <a:gd name="T9" fmla="*/ 91 h 91"/>
                  <a:gd name="T10" fmla="*/ 9 w 11"/>
                  <a:gd name="T11" fmla="*/ 91 h 91"/>
                  <a:gd name="T12" fmla="*/ 8 w 11"/>
                  <a:gd name="T13" fmla="*/ 91 h 91"/>
                  <a:gd name="T14" fmla="*/ 6 w 11"/>
                  <a:gd name="T15" fmla="*/ 90 h 91"/>
                  <a:gd name="T16" fmla="*/ 0 w 11"/>
                  <a:gd name="T17" fmla="*/ 2 h 91"/>
                  <a:gd name="T18" fmla="*/ 2 w 11"/>
                  <a:gd name="T19" fmla="*/ 1 h 91"/>
                  <a:gd name="T20" fmla="*/ 3 w 11"/>
                  <a:gd name="T2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91">
                    <a:moveTo>
                      <a:pt x="3" y="0"/>
                    </a:moveTo>
                    <a:lnTo>
                      <a:pt x="4" y="1"/>
                    </a:lnTo>
                    <a:lnTo>
                      <a:pt x="5" y="1"/>
                    </a:lnTo>
                    <a:lnTo>
                      <a:pt x="11" y="90"/>
                    </a:lnTo>
                    <a:lnTo>
                      <a:pt x="11" y="91"/>
                    </a:lnTo>
                    <a:lnTo>
                      <a:pt x="9" y="91"/>
                    </a:lnTo>
                    <a:lnTo>
                      <a:pt x="8" y="91"/>
                    </a:lnTo>
                    <a:lnTo>
                      <a:pt x="6" y="90"/>
                    </a:lnTo>
                    <a:lnTo>
                      <a:pt x="0" y="2"/>
                    </a:lnTo>
                    <a:lnTo>
                      <a:pt x="2" y="1"/>
                    </a:lnTo>
                    <a:lnTo>
                      <a:pt x="3" y="0"/>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245" name="Freeform 314"/>
              <p:cNvSpPr>
                <a:spLocks/>
              </p:cNvSpPr>
              <p:nvPr/>
            </p:nvSpPr>
            <p:spPr bwMode="auto">
              <a:xfrm>
                <a:off x="2686829" y="3173380"/>
                <a:ext cx="69850" cy="28575"/>
              </a:xfrm>
              <a:custGeom>
                <a:avLst/>
                <a:gdLst>
                  <a:gd name="T0" fmla="*/ 7 w 44"/>
                  <a:gd name="T1" fmla="*/ 0 h 18"/>
                  <a:gd name="T2" fmla="*/ 36 w 44"/>
                  <a:gd name="T3" fmla="*/ 0 h 18"/>
                  <a:gd name="T4" fmla="*/ 39 w 44"/>
                  <a:gd name="T5" fmla="*/ 0 h 18"/>
                  <a:gd name="T6" fmla="*/ 41 w 44"/>
                  <a:gd name="T7" fmla="*/ 2 h 18"/>
                  <a:gd name="T8" fmla="*/ 43 w 44"/>
                  <a:gd name="T9" fmla="*/ 4 h 18"/>
                  <a:gd name="T10" fmla="*/ 44 w 44"/>
                  <a:gd name="T11" fmla="*/ 6 h 18"/>
                  <a:gd name="T12" fmla="*/ 43 w 44"/>
                  <a:gd name="T13" fmla="*/ 6 h 18"/>
                  <a:gd name="T14" fmla="*/ 41 w 44"/>
                  <a:gd name="T15" fmla="*/ 9 h 18"/>
                  <a:gd name="T16" fmla="*/ 40 w 44"/>
                  <a:gd name="T17" fmla="*/ 10 h 18"/>
                  <a:gd name="T18" fmla="*/ 38 w 44"/>
                  <a:gd name="T19" fmla="*/ 12 h 18"/>
                  <a:gd name="T20" fmla="*/ 36 w 44"/>
                  <a:gd name="T21" fmla="*/ 15 h 18"/>
                  <a:gd name="T22" fmla="*/ 34 w 44"/>
                  <a:gd name="T23" fmla="*/ 16 h 18"/>
                  <a:gd name="T24" fmla="*/ 32 w 44"/>
                  <a:gd name="T25" fmla="*/ 17 h 18"/>
                  <a:gd name="T26" fmla="*/ 30 w 44"/>
                  <a:gd name="T27" fmla="*/ 18 h 18"/>
                  <a:gd name="T28" fmla="*/ 13 w 44"/>
                  <a:gd name="T29" fmla="*/ 18 h 18"/>
                  <a:gd name="T30" fmla="*/ 11 w 44"/>
                  <a:gd name="T31" fmla="*/ 17 h 18"/>
                  <a:gd name="T32" fmla="*/ 10 w 44"/>
                  <a:gd name="T33" fmla="*/ 16 h 18"/>
                  <a:gd name="T34" fmla="*/ 7 w 44"/>
                  <a:gd name="T35" fmla="*/ 15 h 18"/>
                  <a:gd name="T36" fmla="*/ 5 w 44"/>
                  <a:gd name="T37" fmla="*/ 12 h 18"/>
                  <a:gd name="T38" fmla="*/ 4 w 44"/>
                  <a:gd name="T39" fmla="*/ 10 h 18"/>
                  <a:gd name="T40" fmla="*/ 1 w 44"/>
                  <a:gd name="T41" fmla="*/ 9 h 18"/>
                  <a:gd name="T42" fmla="*/ 0 w 44"/>
                  <a:gd name="T43" fmla="*/ 6 h 18"/>
                  <a:gd name="T44" fmla="*/ 0 w 44"/>
                  <a:gd name="T45" fmla="*/ 6 h 18"/>
                  <a:gd name="T46" fmla="*/ 1 w 44"/>
                  <a:gd name="T47" fmla="*/ 4 h 18"/>
                  <a:gd name="T48" fmla="*/ 3 w 44"/>
                  <a:gd name="T49" fmla="*/ 2 h 18"/>
                  <a:gd name="T50" fmla="*/ 4 w 44"/>
                  <a:gd name="T51" fmla="*/ 0 h 18"/>
                  <a:gd name="T52" fmla="*/ 7 w 44"/>
                  <a:gd name="T5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18">
                    <a:moveTo>
                      <a:pt x="7" y="0"/>
                    </a:moveTo>
                    <a:lnTo>
                      <a:pt x="36" y="0"/>
                    </a:lnTo>
                    <a:lnTo>
                      <a:pt x="39" y="0"/>
                    </a:lnTo>
                    <a:lnTo>
                      <a:pt x="41" y="2"/>
                    </a:lnTo>
                    <a:lnTo>
                      <a:pt x="43" y="4"/>
                    </a:lnTo>
                    <a:lnTo>
                      <a:pt x="44" y="6"/>
                    </a:lnTo>
                    <a:lnTo>
                      <a:pt x="43" y="6"/>
                    </a:lnTo>
                    <a:lnTo>
                      <a:pt x="41" y="9"/>
                    </a:lnTo>
                    <a:lnTo>
                      <a:pt x="40" y="10"/>
                    </a:lnTo>
                    <a:lnTo>
                      <a:pt x="38" y="12"/>
                    </a:lnTo>
                    <a:lnTo>
                      <a:pt x="36" y="15"/>
                    </a:lnTo>
                    <a:lnTo>
                      <a:pt x="34" y="16"/>
                    </a:lnTo>
                    <a:lnTo>
                      <a:pt x="32" y="17"/>
                    </a:lnTo>
                    <a:lnTo>
                      <a:pt x="30" y="18"/>
                    </a:lnTo>
                    <a:lnTo>
                      <a:pt x="13" y="18"/>
                    </a:lnTo>
                    <a:lnTo>
                      <a:pt x="11" y="17"/>
                    </a:lnTo>
                    <a:lnTo>
                      <a:pt x="10" y="16"/>
                    </a:lnTo>
                    <a:lnTo>
                      <a:pt x="7" y="15"/>
                    </a:lnTo>
                    <a:lnTo>
                      <a:pt x="5" y="12"/>
                    </a:lnTo>
                    <a:lnTo>
                      <a:pt x="4" y="10"/>
                    </a:lnTo>
                    <a:lnTo>
                      <a:pt x="1" y="9"/>
                    </a:lnTo>
                    <a:lnTo>
                      <a:pt x="0" y="6"/>
                    </a:lnTo>
                    <a:lnTo>
                      <a:pt x="0" y="6"/>
                    </a:lnTo>
                    <a:lnTo>
                      <a:pt x="1" y="4"/>
                    </a:lnTo>
                    <a:lnTo>
                      <a:pt x="3" y="2"/>
                    </a:lnTo>
                    <a:lnTo>
                      <a:pt x="4" y="0"/>
                    </a:lnTo>
                    <a:lnTo>
                      <a:pt x="7" y="0"/>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246" name="Freeform 315"/>
              <p:cNvSpPr>
                <a:spLocks/>
              </p:cNvSpPr>
              <p:nvPr/>
            </p:nvSpPr>
            <p:spPr bwMode="auto">
              <a:xfrm>
                <a:off x="2664604" y="3114643"/>
                <a:ext cx="114299" cy="71437"/>
              </a:xfrm>
              <a:custGeom>
                <a:avLst/>
                <a:gdLst>
                  <a:gd name="T0" fmla="*/ 9 w 72"/>
                  <a:gd name="T1" fmla="*/ 0 h 45"/>
                  <a:gd name="T2" fmla="*/ 63 w 72"/>
                  <a:gd name="T3" fmla="*/ 0 h 45"/>
                  <a:gd name="T4" fmla="*/ 66 w 72"/>
                  <a:gd name="T5" fmla="*/ 1 h 45"/>
                  <a:gd name="T6" fmla="*/ 69 w 72"/>
                  <a:gd name="T7" fmla="*/ 2 h 45"/>
                  <a:gd name="T8" fmla="*/ 71 w 72"/>
                  <a:gd name="T9" fmla="*/ 6 h 45"/>
                  <a:gd name="T10" fmla="*/ 72 w 72"/>
                  <a:gd name="T11" fmla="*/ 9 h 45"/>
                  <a:gd name="T12" fmla="*/ 72 w 72"/>
                  <a:gd name="T13" fmla="*/ 35 h 45"/>
                  <a:gd name="T14" fmla="*/ 71 w 72"/>
                  <a:gd name="T15" fmla="*/ 39 h 45"/>
                  <a:gd name="T16" fmla="*/ 69 w 72"/>
                  <a:gd name="T17" fmla="*/ 42 h 45"/>
                  <a:gd name="T18" fmla="*/ 66 w 72"/>
                  <a:gd name="T19" fmla="*/ 43 h 45"/>
                  <a:gd name="T20" fmla="*/ 63 w 72"/>
                  <a:gd name="T21" fmla="*/ 45 h 45"/>
                  <a:gd name="T22" fmla="*/ 9 w 72"/>
                  <a:gd name="T23" fmla="*/ 45 h 45"/>
                  <a:gd name="T24" fmla="*/ 6 w 72"/>
                  <a:gd name="T25" fmla="*/ 43 h 45"/>
                  <a:gd name="T26" fmla="*/ 2 w 72"/>
                  <a:gd name="T27" fmla="*/ 42 h 45"/>
                  <a:gd name="T28" fmla="*/ 0 w 72"/>
                  <a:gd name="T29" fmla="*/ 39 h 45"/>
                  <a:gd name="T30" fmla="*/ 0 w 72"/>
                  <a:gd name="T31" fmla="*/ 35 h 45"/>
                  <a:gd name="T32" fmla="*/ 0 w 72"/>
                  <a:gd name="T33" fmla="*/ 9 h 45"/>
                  <a:gd name="T34" fmla="*/ 0 w 72"/>
                  <a:gd name="T35" fmla="*/ 6 h 45"/>
                  <a:gd name="T36" fmla="*/ 2 w 72"/>
                  <a:gd name="T37" fmla="*/ 2 h 45"/>
                  <a:gd name="T38" fmla="*/ 6 w 72"/>
                  <a:gd name="T39" fmla="*/ 1 h 45"/>
                  <a:gd name="T40" fmla="*/ 9 w 72"/>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45">
                    <a:moveTo>
                      <a:pt x="9" y="0"/>
                    </a:moveTo>
                    <a:lnTo>
                      <a:pt x="63" y="0"/>
                    </a:lnTo>
                    <a:lnTo>
                      <a:pt x="66" y="1"/>
                    </a:lnTo>
                    <a:lnTo>
                      <a:pt x="69" y="2"/>
                    </a:lnTo>
                    <a:lnTo>
                      <a:pt x="71" y="6"/>
                    </a:lnTo>
                    <a:lnTo>
                      <a:pt x="72" y="9"/>
                    </a:lnTo>
                    <a:lnTo>
                      <a:pt x="72" y="35"/>
                    </a:lnTo>
                    <a:lnTo>
                      <a:pt x="71" y="39"/>
                    </a:lnTo>
                    <a:lnTo>
                      <a:pt x="69" y="42"/>
                    </a:lnTo>
                    <a:lnTo>
                      <a:pt x="66" y="43"/>
                    </a:lnTo>
                    <a:lnTo>
                      <a:pt x="63" y="45"/>
                    </a:lnTo>
                    <a:lnTo>
                      <a:pt x="9" y="45"/>
                    </a:lnTo>
                    <a:lnTo>
                      <a:pt x="6" y="43"/>
                    </a:lnTo>
                    <a:lnTo>
                      <a:pt x="2" y="42"/>
                    </a:lnTo>
                    <a:lnTo>
                      <a:pt x="0" y="39"/>
                    </a:lnTo>
                    <a:lnTo>
                      <a:pt x="0" y="35"/>
                    </a:lnTo>
                    <a:lnTo>
                      <a:pt x="0" y="9"/>
                    </a:lnTo>
                    <a:lnTo>
                      <a:pt x="0" y="6"/>
                    </a:lnTo>
                    <a:lnTo>
                      <a:pt x="2" y="2"/>
                    </a:lnTo>
                    <a:lnTo>
                      <a:pt x="6" y="1"/>
                    </a:lnTo>
                    <a:lnTo>
                      <a:pt x="9" y="0"/>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247" name="Freeform 316"/>
              <p:cNvSpPr>
                <a:spLocks/>
              </p:cNvSpPr>
              <p:nvPr/>
            </p:nvSpPr>
            <p:spPr bwMode="auto">
              <a:xfrm>
                <a:off x="2696354" y="3063843"/>
                <a:ext cx="50800" cy="69849"/>
              </a:xfrm>
              <a:custGeom>
                <a:avLst/>
                <a:gdLst>
                  <a:gd name="T0" fmla="*/ 11 w 32"/>
                  <a:gd name="T1" fmla="*/ 0 h 44"/>
                  <a:gd name="T2" fmla="*/ 21 w 32"/>
                  <a:gd name="T3" fmla="*/ 0 h 44"/>
                  <a:gd name="T4" fmla="*/ 26 w 32"/>
                  <a:gd name="T5" fmla="*/ 1 h 44"/>
                  <a:gd name="T6" fmla="*/ 29 w 32"/>
                  <a:gd name="T7" fmla="*/ 4 h 44"/>
                  <a:gd name="T8" fmla="*/ 30 w 32"/>
                  <a:gd name="T9" fmla="*/ 6 h 44"/>
                  <a:gd name="T10" fmla="*/ 32 w 32"/>
                  <a:gd name="T11" fmla="*/ 10 h 44"/>
                  <a:gd name="T12" fmla="*/ 32 w 32"/>
                  <a:gd name="T13" fmla="*/ 34 h 44"/>
                  <a:gd name="T14" fmla="*/ 30 w 32"/>
                  <a:gd name="T15" fmla="*/ 38 h 44"/>
                  <a:gd name="T16" fmla="*/ 28 w 32"/>
                  <a:gd name="T17" fmla="*/ 41 h 44"/>
                  <a:gd name="T18" fmla="*/ 24 w 32"/>
                  <a:gd name="T19" fmla="*/ 43 h 44"/>
                  <a:gd name="T20" fmla="*/ 20 w 32"/>
                  <a:gd name="T21" fmla="*/ 44 h 44"/>
                  <a:gd name="T22" fmla="*/ 11 w 32"/>
                  <a:gd name="T23" fmla="*/ 44 h 44"/>
                  <a:gd name="T24" fmla="*/ 6 w 32"/>
                  <a:gd name="T25" fmla="*/ 43 h 44"/>
                  <a:gd name="T26" fmla="*/ 3 w 32"/>
                  <a:gd name="T27" fmla="*/ 40 h 44"/>
                  <a:gd name="T28" fmla="*/ 0 w 32"/>
                  <a:gd name="T29" fmla="*/ 38 h 44"/>
                  <a:gd name="T30" fmla="*/ 0 w 32"/>
                  <a:gd name="T31" fmla="*/ 34 h 44"/>
                  <a:gd name="T32" fmla="*/ 0 w 32"/>
                  <a:gd name="T33" fmla="*/ 10 h 44"/>
                  <a:gd name="T34" fmla="*/ 1 w 32"/>
                  <a:gd name="T35" fmla="*/ 6 h 44"/>
                  <a:gd name="T36" fmla="*/ 4 w 32"/>
                  <a:gd name="T37" fmla="*/ 3 h 44"/>
                  <a:gd name="T38" fmla="*/ 7 w 32"/>
                  <a:gd name="T39" fmla="*/ 0 h 44"/>
                  <a:gd name="T40" fmla="*/ 11 w 32"/>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4">
                    <a:moveTo>
                      <a:pt x="11" y="0"/>
                    </a:moveTo>
                    <a:lnTo>
                      <a:pt x="21" y="0"/>
                    </a:lnTo>
                    <a:lnTo>
                      <a:pt x="26" y="1"/>
                    </a:lnTo>
                    <a:lnTo>
                      <a:pt x="29" y="4"/>
                    </a:lnTo>
                    <a:lnTo>
                      <a:pt x="30" y="6"/>
                    </a:lnTo>
                    <a:lnTo>
                      <a:pt x="32" y="10"/>
                    </a:lnTo>
                    <a:lnTo>
                      <a:pt x="32" y="34"/>
                    </a:lnTo>
                    <a:lnTo>
                      <a:pt x="30" y="38"/>
                    </a:lnTo>
                    <a:lnTo>
                      <a:pt x="28" y="41"/>
                    </a:lnTo>
                    <a:lnTo>
                      <a:pt x="24" y="43"/>
                    </a:lnTo>
                    <a:lnTo>
                      <a:pt x="20" y="44"/>
                    </a:lnTo>
                    <a:lnTo>
                      <a:pt x="11" y="44"/>
                    </a:lnTo>
                    <a:lnTo>
                      <a:pt x="6" y="43"/>
                    </a:lnTo>
                    <a:lnTo>
                      <a:pt x="3" y="40"/>
                    </a:lnTo>
                    <a:lnTo>
                      <a:pt x="0" y="38"/>
                    </a:lnTo>
                    <a:lnTo>
                      <a:pt x="0" y="34"/>
                    </a:lnTo>
                    <a:lnTo>
                      <a:pt x="0" y="10"/>
                    </a:lnTo>
                    <a:lnTo>
                      <a:pt x="1" y="6"/>
                    </a:lnTo>
                    <a:lnTo>
                      <a:pt x="4" y="3"/>
                    </a:lnTo>
                    <a:lnTo>
                      <a:pt x="7" y="0"/>
                    </a:lnTo>
                    <a:lnTo>
                      <a:pt x="11" y="0"/>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248" name="Freeform 317"/>
              <p:cNvSpPr>
                <a:spLocks/>
              </p:cNvSpPr>
              <p:nvPr/>
            </p:nvSpPr>
            <p:spPr bwMode="auto">
              <a:xfrm>
                <a:off x="2656667" y="3125756"/>
                <a:ext cx="130175" cy="9525"/>
              </a:xfrm>
              <a:custGeom>
                <a:avLst/>
                <a:gdLst>
                  <a:gd name="T0" fmla="*/ 2 w 82"/>
                  <a:gd name="T1" fmla="*/ 0 h 6"/>
                  <a:gd name="T2" fmla="*/ 80 w 82"/>
                  <a:gd name="T3" fmla="*/ 0 h 6"/>
                  <a:gd name="T4" fmla="*/ 81 w 82"/>
                  <a:gd name="T5" fmla="*/ 1 h 6"/>
                  <a:gd name="T6" fmla="*/ 82 w 82"/>
                  <a:gd name="T7" fmla="*/ 4 h 6"/>
                  <a:gd name="T8" fmla="*/ 81 w 82"/>
                  <a:gd name="T9" fmla="*/ 6 h 6"/>
                  <a:gd name="T10" fmla="*/ 80 w 82"/>
                  <a:gd name="T11" fmla="*/ 6 h 6"/>
                  <a:gd name="T12" fmla="*/ 2 w 82"/>
                  <a:gd name="T13" fmla="*/ 6 h 6"/>
                  <a:gd name="T14" fmla="*/ 1 w 82"/>
                  <a:gd name="T15" fmla="*/ 6 h 6"/>
                  <a:gd name="T16" fmla="*/ 0 w 82"/>
                  <a:gd name="T17" fmla="*/ 5 h 6"/>
                  <a:gd name="T18" fmla="*/ 0 w 82"/>
                  <a:gd name="T19" fmla="*/ 4 h 6"/>
                  <a:gd name="T20" fmla="*/ 0 w 82"/>
                  <a:gd name="T21" fmla="*/ 2 h 6"/>
                  <a:gd name="T22" fmla="*/ 1 w 82"/>
                  <a:gd name="T23" fmla="*/ 1 h 6"/>
                  <a:gd name="T24" fmla="*/ 2 w 82"/>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6">
                    <a:moveTo>
                      <a:pt x="2" y="0"/>
                    </a:moveTo>
                    <a:lnTo>
                      <a:pt x="80" y="0"/>
                    </a:lnTo>
                    <a:lnTo>
                      <a:pt x="81" y="1"/>
                    </a:lnTo>
                    <a:lnTo>
                      <a:pt x="82" y="4"/>
                    </a:lnTo>
                    <a:lnTo>
                      <a:pt x="81" y="6"/>
                    </a:lnTo>
                    <a:lnTo>
                      <a:pt x="80" y="6"/>
                    </a:lnTo>
                    <a:lnTo>
                      <a:pt x="2" y="6"/>
                    </a:lnTo>
                    <a:lnTo>
                      <a:pt x="1" y="6"/>
                    </a:lnTo>
                    <a:lnTo>
                      <a:pt x="0" y="5"/>
                    </a:lnTo>
                    <a:lnTo>
                      <a:pt x="0" y="4"/>
                    </a:lnTo>
                    <a:lnTo>
                      <a:pt x="0" y="2"/>
                    </a:lnTo>
                    <a:lnTo>
                      <a:pt x="1" y="1"/>
                    </a:lnTo>
                    <a:lnTo>
                      <a:pt x="2" y="0"/>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249" name="Freeform 318"/>
              <p:cNvSpPr>
                <a:spLocks/>
              </p:cNvSpPr>
              <p:nvPr/>
            </p:nvSpPr>
            <p:spPr bwMode="auto">
              <a:xfrm>
                <a:off x="2656677" y="3144805"/>
                <a:ext cx="130175" cy="7938"/>
              </a:xfrm>
              <a:custGeom>
                <a:avLst/>
                <a:gdLst>
                  <a:gd name="T0" fmla="*/ 2 w 82"/>
                  <a:gd name="T1" fmla="*/ 0 h 5"/>
                  <a:gd name="T2" fmla="*/ 80 w 82"/>
                  <a:gd name="T3" fmla="*/ 0 h 5"/>
                  <a:gd name="T4" fmla="*/ 81 w 82"/>
                  <a:gd name="T5" fmla="*/ 0 h 5"/>
                  <a:gd name="T6" fmla="*/ 82 w 82"/>
                  <a:gd name="T7" fmla="*/ 3 h 5"/>
                  <a:gd name="T8" fmla="*/ 81 w 82"/>
                  <a:gd name="T9" fmla="*/ 5 h 5"/>
                  <a:gd name="T10" fmla="*/ 80 w 82"/>
                  <a:gd name="T11" fmla="*/ 5 h 5"/>
                  <a:gd name="T12" fmla="*/ 2 w 82"/>
                  <a:gd name="T13" fmla="*/ 5 h 5"/>
                  <a:gd name="T14" fmla="*/ 1 w 82"/>
                  <a:gd name="T15" fmla="*/ 5 h 5"/>
                  <a:gd name="T16" fmla="*/ 0 w 82"/>
                  <a:gd name="T17" fmla="*/ 4 h 5"/>
                  <a:gd name="T18" fmla="*/ 0 w 82"/>
                  <a:gd name="T19" fmla="*/ 3 h 5"/>
                  <a:gd name="T20" fmla="*/ 0 w 82"/>
                  <a:gd name="T21" fmla="*/ 1 h 5"/>
                  <a:gd name="T22" fmla="*/ 1 w 82"/>
                  <a:gd name="T23" fmla="*/ 0 h 5"/>
                  <a:gd name="T24" fmla="*/ 2 w 82"/>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5">
                    <a:moveTo>
                      <a:pt x="2" y="0"/>
                    </a:moveTo>
                    <a:lnTo>
                      <a:pt x="80" y="0"/>
                    </a:lnTo>
                    <a:lnTo>
                      <a:pt x="81" y="0"/>
                    </a:lnTo>
                    <a:lnTo>
                      <a:pt x="82" y="3"/>
                    </a:lnTo>
                    <a:lnTo>
                      <a:pt x="81" y="5"/>
                    </a:lnTo>
                    <a:lnTo>
                      <a:pt x="80" y="5"/>
                    </a:lnTo>
                    <a:lnTo>
                      <a:pt x="2" y="5"/>
                    </a:lnTo>
                    <a:lnTo>
                      <a:pt x="1" y="5"/>
                    </a:lnTo>
                    <a:lnTo>
                      <a:pt x="0" y="4"/>
                    </a:lnTo>
                    <a:lnTo>
                      <a:pt x="0" y="3"/>
                    </a:lnTo>
                    <a:lnTo>
                      <a:pt x="0" y="1"/>
                    </a:lnTo>
                    <a:lnTo>
                      <a:pt x="1" y="0"/>
                    </a:lnTo>
                    <a:lnTo>
                      <a:pt x="2" y="0"/>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250" name="Freeform 319"/>
              <p:cNvSpPr>
                <a:spLocks/>
              </p:cNvSpPr>
              <p:nvPr/>
            </p:nvSpPr>
            <p:spPr bwMode="auto">
              <a:xfrm>
                <a:off x="2656681" y="3162261"/>
                <a:ext cx="130175" cy="9525"/>
              </a:xfrm>
              <a:custGeom>
                <a:avLst/>
                <a:gdLst>
                  <a:gd name="T0" fmla="*/ 2 w 82"/>
                  <a:gd name="T1" fmla="*/ 0 h 6"/>
                  <a:gd name="T2" fmla="*/ 80 w 82"/>
                  <a:gd name="T3" fmla="*/ 0 h 6"/>
                  <a:gd name="T4" fmla="*/ 81 w 82"/>
                  <a:gd name="T5" fmla="*/ 0 h 6"/>
                  <a:gd name="T6" fmla="*/ 82 w 82"/>
                  <a:gd name="T7" fmla="*/ 2 h 6"/>
                  <a:gd name="T8" fmla="*/ 81 w 82"/>
                  <a:gd name="T9" fmla="*/ 5 h 6"/>
                  <a:gd name="T10" fmla="*/ 80 w 82"/>
                  <a:gd name="T11" fmla="*/ 6 h 6"/>
                  <a:gd name="T12" fmla="*/ 2 w 82"/>
                  <a:gd name="T13" fmla="*/ 6 h 6"/>
                  <a:gd name="T14" fmla="*/ 1 w 82"/>
                  <a:gd name="T15" fmla="*/ 5 h 6"/>
                  <a:gd name="T16" fmla="*/ 0 w 82"/>
                  <a:gd name="T17" fmla="*/ 4 h 6"/>
                  <a:gd name="T18" fmla="*/ 0 w 82"/>
                  <a:gd name="T19" fmla="*/ 2 h 6"/>
                  <a:gd name="T20" fmla="*/ 0 w 82"/>
                  <a:gd name="T21" fmla="*/ 1 h 6"/>
                  <a:gd name="T22" fmla="*/ 1 w 82"/>
                  <a:gd name="T23" fmla="*/ 0 h 6"/>
                  <a:gd name="T24" fmla="*/ 2 w 82"/>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6">
                    <a:moveTo>
                      <a:pt x="2" y="0"/>
                    </a:moveTo>
                    <a:lnTo>
                      <a:pt x="80" y="0"/>
                    </a:lnTo>
                    <a:lnTo>
                      <a:pt x="81" y="0"/>
                    </a:lnTo>
                    <a:lnTo>
                      <a:pt x="82" y="2"/>
                    </a:lnTo>
                    <a:lnTo>
                      <a:pt x="81" y="5"/>
                    </a:lnTo>
                    <a:lnTo>
                      <a:pt x="80" y="6"/>
                    </a:lnTo>
                    <a:lnTo>
                      <a:pt x="2" y="6"/>
                    </a:lnTo>
                    <a:lnTo>
                      <a:pt x="1" y="5"/>
                    </a:lnTo>
                    <a:lnTo>
                      <a:pt x="0" y="4"/>
                    </a:lnTo>
                    <a:lnTo>
                      <a:pt x="0" y="2"/>
                    </a:lnTo>
                    <a:lnTo>
                      <a:pt x="0" y="1"/>
                    </a:lnTo>
                    <a:lnTo>
                      <a:pt x="1" y="0"/>
                    </a:lnTo>
                    <a:lnTo>
                      <a:pt x="2" y="0"/>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251" name="Freeform 320"/>
              <p:cNvSpPr>
                <a:spLocks/>
              </p:cNvSpPr>
              <p:nvPr/>
            </p:nvSpPr>
            <p:spPr bwMode="auto">
              <a:xfrm>
                <a:off x="2693195" y="2970214"/>
                <a:ext cx="58738" cy="34924"/>
              </a:xfrm>
              <a:custGeom>
                <a:avLst/>
                <a:gdLst>
                  <a:gd name="T0" fmla="*/ 12 w 37"/>
                  <a:gd name="T1" fmla="*/ 1 h 22"/>
                  <a:gd name="T2" fmla="*/ 13 w 37"/>
                  <a:gd name="T3" fmla="*/ 5 h 22"/>
                  <a:gd name="T4" fmla="*/ 14 w 37"/>
                  <a:gd name="T5" fmla="*/ 11 h 22"/>
                  <a:gd name="T6" fmla="*/ 16 w 37"/>
                  <a:gd name="T7" fmla="*/ 12 h 22"/>
                  <a:gd name="T8" fmla="*/ 18 w 37"/>
                  <a:gd name="T9" fmla="*/ 8 h 22"/>
                  <a:gd name="T10" fmla="*/ 19 w 37"/>
                  <a:gd name="T11" fmla="*/ 2 h 22"/>
                  <a:gd name="T12" fmla="*/ 22 w 37"/>
                  <a:gd name="T13" fmla="*/ 0 h 22"/>
                  <a:gd name="T14" fmla="*/ 24 w 37"/>
                  <a:gd name="T15" fmla="*/ 1 h 22"/>
                  <a:gd name="T16" fmla="*/ 25 w 37"/>
                  <a:gd name="T17" fmla="*/ 5 h 22"/>
                  <a:gd name="T18" fmla="*/ 25 w 37"/>
                  <a:gd name="T19" fmla="*/ 7 h 22"/>
                  <a:gd name="T20" fmla="*/ 28 w 37"/>
                  <a:gd name="T21" fmla="*/ 12 h 22"/>
                  <a:gd name="T22" fmla="*/ 29 w 37"/>
                  <a:gd name="T23" fmla="*/ 11 h 22"/>
                  <a:gd name="T24" fmla="*/ 31 w 37"/>
                  <a:gd name="T25" fmla="*/ 6 h 22"/>
                  <a:gd name="T26" fmla="*/ 32 w 37"/>
                  <a:gd name="T27" fmla="*/ 1 h 22"/>
                  <a:gd name="T28" fmla="*/ 35 w 37"/>
                  <a:gd name="T29" fmla="*/ 0 h 22"/>
                  <a:gd name="T30" fmla="*/ 37 w 37"/>
                  <a:gd name="T31" fmla="*/ 3 h 22"/>
                  <a:gd name="T32" fmla="*/ 37 w 37"/>
                  <a:gd name="T33" fmla="*/ 7 h 22"/>
                  <a:gd name="T34" fmla="*/ 37 w 37"/>
                  <a:gd name="T35" fmla="*/ 12 h 22"/>
                  <a:gd name="T36" fmla="*/ 37 w 37"/>
                  <a:gd name="T37" fmla="*/ 13 h 22"/>
                  <a:gd name="T38" fmla="*/ 35 w 37"/>
                  <a:gd name="T39" fmla="*/ 8 h 22"/>
                  <a:gd name="T40" fmla="*/ 32 w 37"/>
                  <a:gd name="T41" fmla="*/ 11 h 22"/>
                  <a:gd name="T42" fmla="*/ 31 w 37"/>
                  <a:gd name="T43" fmla="*/ 16 h 22"/>
                  <a:gd name="T44" fmla="*/ 29 w 37"/>
                  <a:gd name="T45" fmla="*/ 19 h 22"/>
                  <a:gd name="T46" fmla="*/ 28 w 37"/>
                  <a:gd name="T47" fmla="*/ 22 h 22"/>
                  <a:gd name="T48" fmla="*/ 25 w 37"/>
                  <a:gd name="T49" fmla="*/ 17 h 22"/>
                  <a:gd name="T50" fmla="*/ 25 w 37"/>
                  <a:gd name="T51" fmla="*/ 13 h 22"/>
                  <a:gd name="T52" fmla="*/ 24 w 37"/>
                  <a:gd name="T53" fmla="*/ 9 h 22"/>
                  <a:gd name="T54" fmla="*/ 22 w 37"/>
                  <a:gd name="T55" fmla="*/ 9 h 22"/>
                  <a:gd name="T56" fmla="*/ 19 w 37"/>
                  <a:gd name="T57" fmla="*/ 12 h 22"/>
                  <a:gd name="T58" fmla="*/ 18 w 37"/>
                  <a:gd name="T59" fmla="*/ 18 h 22"/>
                  <a:gd name="T60" fmla="*/ 16 w 37"/>
                  <a:gd name="T61" fmla="*/ 22 h 22"/>
                  <a:gd name="T62" fmla="*/ 14 w 37"/>
                  <a:gd name="T63" fmla="*/ 20 h 22"/>
                  <a:gd name="T64" fmla="*/ 12 w 37"/>
                  <a:gd name="T65" fmla="*/ 16 h 22"/>
                  <a:gd name="T66" fmla="*/ 11 w 37"/>
                  <a:gd name="T67" fmla="*/ 9 h 22"/>
                  <a:gd name="T68" fmla="*/ 9 w 37"/>
                  <a:gd name="T69" fmla="*/ 9 h 22"/>
                  <a:gd name="T70" fmla="*/ 7 w 37"/>
                  <a:gd name="T71" fmla="*/ 13 h 22"/>
                  <a:gd name="T72" fmla="*/ 6 w 37"/>
                  <a:gd name="T73" fmla="*/ 18 h 22"/>
                  <a:gd name="T74" fmla="*/ 3 w 37"/>
                  <a:gd name="T75" fmla="*/ 22 h 22"/>
                  <a:gd name="T76" fmla="*/ 2 w 37"/>
                  <a:gd name="T77" fmla="*/ 20 h 22"/>
                  <a:gd name="T78" fmla="*/ 0 w 37"/>
                  <a:gd name="T79" fmla="*/ 16 h 22"/>
                  <a:gd name="T80" fmla="*/ 0 w 37"/>
                  <a:gd name="T81" fmla="*/ 11 h 22"/>
                  <a:gd name="T82" fmla="*/ 0 w 37"/>
                  <a:gd name="T83" fmla="*/ 7 h 22"/>
                  <a:gd name="T84" fmla="*/ 2 w 37"/>
                  <a:gd name="T85" fmla="*/ 11 h 22"/>
                  <a:gd name="T86" fmla="*/ 3 w 37"/>
                  <a:gd name="T87" fmla="*/ 12 h 22"/>
                  <a:gd name="T88" fmla="*/ 6 w 37"/>
                  <a:gd name="T89" fmla="*/ 8 h 22"/>
                  <a:gd name="T90" fmla="*/ 7 w 37"/>
                  <a:gd name="T91" fmla="*/ 3 h 22"/>
                  <a:gd name="T92" fmla="*/ 9 w 37"/>
                  <a:gd name="T9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 h="22">
                    <a:moveTo>
                      <a:pt x="11" y="0"/>
                    </a:moveTo>
                    <a:lnTo>
                      <a:pt x="12" y="1"/>
                    </a:lnTo>
                    <a:lnTo>
                      <a:pt x="12" y="3"/>
                    </a:lnTo>
                    <a:lnTo>
                      <a:pt x="13" y="5"/>
                    </a:lnTo>
                    <a:lnTo>
                      <a:pt x="13" y="7"/>
                    </a:lnTo>
                    <a:lnTo>
                      <a:pt x="14" y="11"/>
                    </a:lnTo>
                    <a:lnTo>
                      <a:pt x="16" y="12"/>
                    </a:lnTo>
                    <a:lnTo>
                      <a:pt x="16" y="12"/>
                    </a:lnTo>
                    <a:lnTo>
                      <a:pt x="17" y="9"/>
                    </a:lnTo>
                    <a:lnTo>
                      <a:pt x="18" y="8"/>
                    </a:lnTo>
                    <a:lnTo>
                      <a:pt x="19" y="6"/>
                    </a:lnTo>
                    <a:lnTo>
                      <a:pt x="19" y="2"/>
                    </a:lnTo>
                    <a:lnTo>
                      <a:pt x="20" y="1"/>
                    </a:lnTo>
                    <a:lnTo>
                      <a:pt x="22" y="0"/>
                    </a:lnTo>
                    <a:lnTo>
                      <a:pt x="23" y="0"/>
                    </a:lnTo>
                    <a:lnTo>
                      <a:pt x="24" y="1"/>
                    </a:lnTo>
                    <a:lnTo>
                      <a:pt x="24" y="3"/>
                    </a:lnTo>
                    <a:lnTo>
                      <a:pt x="25" y="5"/>
                    </a:lnTo>
                    <a:lnTo>
                      <a:pt x="25" y="7"/>
                    </a:lnTo>
                    <a:lnTo>
                      <a:pt x="25" y="7"/>
                    </a:lnTo>
                    <a:lnTo>
                      <a:pt x="26" y="11"/>
                    </a:lnTo>
                    <a:lnTo>
                      <a:pt x="28" y="12"/>
                    </a:lnTo>
                    <a:lnTo>
                      <a:pt x="29" y="12"/>
                    </a:lnTo>
                    <a:lnTo>
                      <a:pt x="29" y="11"/>
                    </a:lnTo>
                    <a:lnTo>
                      <a:pt x="30" y="8"/>
                    </a:lnTo>
                    <a:lnTo>
                      <a:pt x="31" y="6"/>
                    </a:lnTo>
                    <a:lnTo>
                      <a:pt x="32" y="3"/>
                    </a:lnTo>
                    <a:lnTo>
                      <a:pt x="32" y="1"/>
                    </a:lnTo>
                    <a:lnTo>
                      <a:pt x="34" y="0"/>
                    </a:lnTo>
                    <a:lnTo>
                      <a:pt x="35" y="0"/>
                    </a:lnTo>
                    <a:lnTo>
                      <a:pt x="36" y="1"/>
                    </a:lnTo>
                    <a:lnTo>
                      <a:pt x="37" y="3"/>
                    </a:lnTo>
                    <a:lnTo>
                      <a:pt x="37" y="5"/>
                    </a:lnTo>
                    <a:lnTo>
                      <a:pt x="37" y="7"/>
                    </a:lnTo>
                    <a:lnTo>
                      <a:pt x="37" y="11"/>
                    </a:lnTo>
                    <a:lnTo>
                      <a:pt x="37" y="12"/>
                    </a:lnTo>
                    <a:lnTo>
                      <a:pt x="37" y="13"/>
                    </a:lnTo>
                    <a:lnTo>
                      <a:pt x="37" y="13"/>
                    </a:lnTo>
                    <a:lnTo>
                      <a:pt x="36" y="9"/>
                    </a:lnTo>
                    <a:lnTo>
                      <a:pt x="35" y="8"/>
                    </a:lnTo>
                    <a:lnTo>
                      <a:pt x="34" y="9"/>
                    </a:lnTo>
                    <a:lnTo>
                      <a:pt x="32" y="11"/>
                    </a:lnTo>
                    <a:lnTo>
                      <a:pt x="32" y="12"/>
                    </a:lnTo>
                    <a:lnTo>
                      <a:pt x="31" y="16"/>
                    </a:lnTo>
                    <a:lnTo>
                      <a:pt x="30" y="18"/>
                    </a:lnTo>
                    <a:lnTo>
                      <a:pt x="29" y="19"/>
                    </a:lnTo>
                    <a:lnTo>
                      <a:pt x="29" y="22"/>
                    </a:lnTo>
                    <a:lnTo>
                      <a:pt x="28" y="22"/>
                    </a:lnTo>
                    <a:lnTo>
                      <a:pt x="26" y="20"/>
                    </a:lnTo>
                    <a:lnTo>
                      <a:pt x="25" y="17"/>
                    </a:lnTo>
                    <a:lnTo>
                      <a:pt x="25" y="16"/>
                    </a:lnTo>
                    <a:lnTo>
                      <a:pt x="25" y="13"/>
                    </a:lnTo>
                    <a:lnTo>
                      <a:pt x="24" y="13"/>
                    </a:lnTo>
                    <a:lnTo>
                      <a:pt x="24" y="9"/>
                    </a:lnTo>
                    <a:lnTo>
                      <a:pt x="23" y="8"/>
                    </a:lnTo>
                    <a:lnTo>
                      <a:pt x="22" y="9"/>
                    </a:lnTo>
                    <a:lnTo>
                      <a:pt x="20" y="11"/>
                    </a:lnTo>
                    <a:lnTo>
                      <a:pt x="19" y="12"/>
                    </a:lnTo>
                    <a:lnTo>
                      <a:pt x="19" y="16"/>
                    </a:lnTo>
                    <a:lnTo>
                      <a:pt x="18" y="18"/>
                    </a:lnTo>
                    <a:lnTo>
                      <a:pt x="17" y="19"/>
                    </a:lnTo>
                    <a:lnTo>
                      <a:pt x="16" y="22"/>
                    </a:lnTo>
                    <a:lnTo>
                      <a:pt x="14" y="22"/>
                    </a:lnTo>
                    <a:lnTo>
                      <a:pt x="14" y="20"/>
                    </a:lnTo>
                    <a:lnTo>
                      <a:pt x="13" y="17"/>
                    </a:lnTo>
                    <a:lnTo>
                      <a:pt x="12" y="16"/>
                    </a:lnTo>
                    <a:lnTo>
                      <a:pt x="12" y="13"/>
                    </a:lnTo>
                    <a:lnTo>
                      <a:pt x="11" y="9"/>
                    </a:lnTo>
                    <a:lnTo>
                      <a:pt x="11" y="8"/>
                    </a:lnTo>
                    <a:lnTo>
                      <a:pt x="9" y="9"/>
                    </a:lnTo>
                    <a:lnTo>
                      <a:pt x="8" y="11"/>
                    </a:lnTo>
                    <a:lnTo>
                      <a:pt x="7" y="13"/>
                    </a:lnTo>
                    <a:lnTo>
                      <a:pt x="7" y="16"/>
                    </a:lnTo>
                    <a:lnTo>
                      <a:pt x="6" y="18"/>
                    </a:lnTo>
                    <a:lnTo>
                      <a:pt x="5" y="19"/>
                    </a:lnTo>
                    <a:lnTo>
                      <a:pt x="3" y="22"/>
                    </a:lnTo>
                    <a:lnTo>
                      <a:pt x="2" y="22"/>
                    </a:lnTo>
                    <a:lnTo>
                      <a:pt x="2" y="20"/>
                    </a:lnTo>
                    <a:lnTo>
                      <a:pt x="1" y="17"/>
                    </a:lnTo>
                    <a:lnTo>
                      <a:pt x="0" y="16"/>
                    </a:lnTo>
                    <a:lnTo>
                      <a:pt x="0" y="13"/>
                    </a:lnTo>
                    <a:lnTo>
                      <a:pt x="0" y="11"/>
                    </a:lnTo>
                    <a:lnTo>
                      <a:pt x="0" y="8"/>
                    </a:lnTo>
                    <a:lnTo>
                      <a:pt x="0" y="7"/>
                    </a:lnTo>
                    <a:lnTo>
                      <a:pt x="1" y="7"/>
                    </a:lnTo>
                    <a:lnTo>
                      <a:pt x="2" y="11"/>
                    </a:lnTo>
                    <a:lnTo>
                      <a:pt x="2" y="12"/>
                    </a:lnTo>
                    <a:lnTo>
                      <a:pt x="3" y="12"/>
                    </a:lnTo>
                    <a:lnTo>
                      <a:pt x="5" y="11"/>
                    </a:lnTo>
                    <a:lnTo>
                      <a:pt x="6" y="8"/>
                    </a:lnTo>
                    <a:lnTo>
                      <a:pt x="7" y="6"/>
                    </a:lnTo>
                    <a:lnTo>
                      <a:pt x="7" y="3"/>
                    </a:lnTo>
                    <a:lnTo>
                      <a:pt x="8" y="1"/>
                    </a:lnTo>
                    <a:lnTo>
                      <a:pt x="9" y="0"/>
                    </a:lnTo>
                    <a:lnTo>
                      <a:pt x="11" y="0"/>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grpSp>
        <p:grpSp>
          <p:nvGrpSpPr>
            <p:cNvPr id="178" name="Group 177"/>
            <p:cNvGrpSpPr/>
            <p:nvPr/>
          </p:nvGrpSpPr>
          <p:grpSpPr>
            <a:xfrm>
              <a:off x="3975832" y="2265477"/>
              <a:ext cx="177199" cy="177291"/>
              <a:chOff x="4251313" y="2437608"/>
              <a:chExt cx="211137" cy="227067"/>
            </a:xfrm>
          </p:grpSpPr>
          <p:sp>
            <p:nvSpPr>
              <p:cNvPr id="239" name="Freeform 327"/>
              <p:cNvSpPr>
                <a:spLocks/>
              </p:cNvSpPr>
              <p:nvPr/>
            </p:nvSpPr>
            <p:spPr bwMode="auto">
              <a:xfrm>
                <a:off x="4251313" y="2455123"/>
                <a:ext cx="211137" cy="30164"/>
              </a:xfrm>
              <a:custGeom>
                <a:avLst/>
                <a:gdLst>
                  <a:gd name="T0" fmla="*/ 28 w 133"/>
                  <a:gd name="T1" fmla="*/ 0 h 19"/>
                  <a:gd name="T2" fmla="*/ 105 w 133"/>
                  <a:gd name="T3" fmla="*/ 0 h 19"/>
                  <a:gd name="T4" fmla="*/ 116 w 133"/>
                  <a:gd name="T5" fmla="*/ 1 h 19"/>
                  <a:gd name="T6" fmla="*/ 126 w 133"/>
                  <a:gd name="T7" fmla="*/ 5 h 19"/>
                  <a:gd name="T8" fmla="*/ 132 w 133"/>
                  <a:gd name="T9" fmla="*/ 10 h 19"/>
                  <a:gd name="T10" fmla="*/ 133 w 133"/>
                  <a:gd name="T11" fmla="*/ 17 h 19"/>
                  <a:gd name="T12" fmla="*/ 133 w 133"/>
                  <a:gd name="T13" fmla="*/ 18 h 19"/>
                  <a:gd name="T14" fmla="*/ 133 w 133"/>
                  <a:gd name="T15" fmla="*/ 19 h 19"/>
                  <a:gd name="T16" fmla="*/ 0 w 133"/>
                  <a:gd name="T17" fmla="*/ 19 h 19"/>
                  <a:gd name="T18" fmla="*/ 0 w 133"/>
                  <a:gd name="T19" fmla="*/ 18 h 19"/>
                  <a:gd name="T20" fmla="*/ 0 w 133"/>
                  <a:gd name="T21" fmla="*/ 17 h 19"/>
                  <a:gd name="T22" fmla="*/ 1 w 133"/>
                  <a:gd name="T23" fmla="*/ 10 h 19"/>
                  <a:gd name="T24" fmla="*/ 7 w 133"/>
                  <a:gd name="T25" fmla="*/ 5 h 19"/>
                  <a:gd name="T26" fmla="*/ 17 w 133"/>
                  <a:gd name="T27" fmla="*/ 1 h 19"/>
                  <a:gd name="T28" fmla="*/ 28 w 133"/>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9">
                    <a:moveTo>
                      <a:pt x="28" y="0"/>
                    </a:moveTo>
                    <a:lnTo>
                      <a:pt x="105" y="0"/>
                    </a:lnTo>
                    <a:lnTo>
                      <a:pt x="116" y="1"/>
                    </a:lnTo>
                    <a:lnTo>
                      <a:pt x="126" y="5"/>
                    </a:lnTo>
                    <a:lnTo>
                      <a:pt x="132" y="10"/>
                    </a:lnTo>
                    <a:lnTo>
                      <a:pt x="133" y="17"/>
                    </a:lnTo>
                    <a:lnTo>
                      <a:pt x="133" y="18"/>
                    </a:lnTo>
                    <a:lnTo>
                      <a:pt x="133" y="19"/>
                    </a:lnTo>
                    <a:lnTo>
                      <a:pt x="0" y="19"/>
                    </a:lnTo>
                    <a:lnTo>
                      <a:pt x="0" y="18"/>
                    </a:lnTo>
                    <a:lnTo>
                      <a:pt x="0" y="17"/>
                    </a:lnTo>
                    <a:lnTo>
                      <a:pt x="1" y="10"/>
                    </a:lnTo>
                    <a:lnTo>
                      <a:pt x="7" y="5"/>
                    </a:lnTo>
                    <a:lnTo>
                      <a:pt x="17" y="1"/>
                    </a:lnTo>
                    <a:lnTo>
                      <a:pt x="28" y="0"/>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240" name="Freeform 328"/>
              <p:cNvSpPr>
                <a:spLocks noEditPoints="1"/>
              </p:cNvSpPr>
              <p:nvPr/>
            </p:nvSpPr>
            <p:spPr bwMode="auto">
              <a:xfrm>
                <a:off x="4252898" y="2493221"/>
                <a:ext cx="207962" cy="171454"/>
              </a:xfrm>
              <a:custGeom>
                <a:avLst/>
                <a:gdLst>
                  <a:gd name="T0" fmla="*/ 103 w 131"/>
                  <a:gd name="T1" fmla="*/ 15 h 108"/>
                  <a:gd name="T2" fmla="*/ 99 w 131"/>
                  <a:gd name="T3" fmla="*/ 18 h 108"/>
                  <a:gd name="T4" fmla="*/ 95 w 131"/>
                  <a:gd name="T5" fmla="*/ 84 h 108"/>
                  <a:gd name="T6" fmla="*/ 96 w 131"/>
                  <a:gd name="T7" fmla="*/ 90 h 108"/>
                  <a:gd name="T8" fmla="*/ 99 w 131"/>
                  <a:gd name="T9" fmla="*/ 91 h 108"/>
                  <a:gd name="T10" fmla="*/ 105 w 131"/>
                  <a:gd name="T11" fmla="*/ 88 h 108"/>
                  <a:gd name="T12" fmla="*/ 113 w 131"/>
                  <a:gd name="T13" fmla="*/ 21 h 108"/>
                  <a:gd name="T14" fmla="*/ 110 w 131"/>
                  <a:gd name="T15" fmla="*/ 16 h 108"/>
                  <a:gd name="T16" fmla="*/ 107 w 131"/>
                  <a:gd name="T17" fmla="*/ 14 h 108"/>
                  <a:gd name="T18" fmla="*/ 76 w 131"/>
                  <a:gd name="T19" fmla="*/ 15 h 108"/>
                  <a:gd name="T20" fmla="*/ 73 w 131"/>
                  <a:gd name="T21" fmla="*/ 18 h 108"/>
                  <a:gd name="T22" fmla="*/ 70 w 131"/>
                  <a:gd name="T23" fmla="*/ 84 h 108"/>
                  <a:gd name="T24" fmla="*/ 73 w 131"/>
                  <a:gd name="T25" fmla="*/ 90 h 108"/>
                  <a:gd name="T26" fmla="*/ 76 w 131"/>
                  <a:gd name="T27" fmla="*/ 91 h 108"/>
                  <a:gd name="T28" fmla="*/ 81 w 131"/>
                  <a:gd name="T29" fmla="*/ 90 h 108"/>
                  <a:gd name="T30" fmla="*/ 82 w 131"/>
                  <a:gd name="T31" fmla="*/ 84 h 108"/>
                  <a:gd name="T32" fmla="*/ 85 w 131"/>
                  <a:gd name="T33" fmla="*/ 18 h 108"/>
                  <a:gd name="T34" fmla="*/ 81 w 131"/>
                  <a:gd name="T35" fmla="*/ 15 h 108"/>
                  <a:gd name="T36" fmla="*/ 51 w 131"/>
                  <a:gd name="T37" fmla="*/ 14 h 108"/>
                  <a:gd name="T38" fmla="*/ 46 w 131"/>
                  <a:gd name="T39" fmla="*/ 16 h 108"/>
                  <a:gd name="T40" fmla="*/ 45 w 131"/>
                  <a:gd name="T41" fmla="*/ 21 h 108"/>
                  <a:gd name="T42" fmla="*/ 47 w 131"/>
                  <a:gd name="T43" fmla="*/ 88 h 108"/>
                  <a:gd name="T44" fmla="*/ 51 w 131"/>
                  <a:gd name="T45" fmla="*/ 91 h 108"/>
                  <a:gd name="T46" fmla="*/ 56 w 131"/>
                  <a:gd name="T47" fmla="*/ 91 h 108"/>
                  <a:gd name="T48" fmla="*/ 58 w 131"/>
                  <a:gd name="T49" fmla="*/ 88 h 108"/>
                  <a:gd name="T50" fmla="*/ 58 w 131"/>
                  <a:gd name="T51" fmla="*/ 21 h 108"/>
                  <a:gd name="T52" fmla="*/ 56 w 131"/>
                  <a:gd name="T53" fmla="*/ 16 h 108"/>
                  <a:gd name="T54" fmla="*/ 51 w 131"/>
                  <a:gd name="T55" fmla="*/ 14 h 108"/>
                  <a:gd name="T56" fmla="*/ 21 w 131"/>
                  <a:gd name="T57" fmla="*/ 15 h 108"/>
                  <a:gd name="T58" fmla="*/ 17 w 131"/>
                  <a:gd name="T59" fmla="*/ 18 h 108"/>
                  <a:gd name="T60" fmla="*/ 23 w 131"/>
                  <a:gd name="T61" fmla="*/ 84 h 108"/>
                  <a:gd name="T62" fmla="*/ 27 w 131"/>
                  <a:gd name="T63" fmla="*/ 91 h 108"/>
                  <a:gd name="T64" fmla="*/ 32 w 131"/>
                  <a:gd name="T65" fmla="*/ 91 h 108"/>
                  <a:gd name="T66" fmla="*/ 35 w 131"/>
                  <a:gd name="T67" fmla="*/ 88 h 108"/>
                  <a:gd name="T68" fmla="*/ 30 w 131"/>
                  <a:gd name="T69" fmla="*/ 21 h 108"/>
                  <a:gd name="T70" fmla="*/ 28 w 131"/>
                  <a:gd name="T71" fmla="*/ 16 h 108"/>
                  <a:gd name="T72" fmla="*/ 23 w 131"/>
                  <a:gd name="T73" fmla="*/ 14 h 108"/>
                  <a:gd name="T74" fmla="*/ 131 w 131"/>
                  <a:gd name="T75" fmla="*/ 0 h 108"/>
                  <a:gd name="T76" fmla="*/ 116 w 131"/>
                  <a:gd name="T77" fmla="*/ 96 h 108"/>
                  <a:gd name="T78" fmla="*/ 103 w 131"/>
                  <a:gd name="T79" fmla="*/ 107 h 108"/>
                  <a:gd name="T80" fmla="*/ 36 w 131"/>
                  <a:gd name="T81" fmla="*/ 108 h 108"/>
                  <a:gd name="T82" fmla="*/ 19 w 131"/>
                  <a:gd name="T83" fmla="*/ 102 h 108"/>
                  <a:gd name="T84" fmla="*/ 11 w 131"/>
                  <a:gd name="T85"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 h="108">
                    <a:moveTo>
                      <a:pt x="107" y="14"/>
                    </a:moveTo>
                    <a:lnTo>
                      <a:pt x="103" y="15"/>
                    </a:lnTo>
                    <a:lnTo>
                      <a:pt x="102" y="16"/>
                    </a:lnTo>
                    <a:lnTo>
                      <a:pt x="99" y="18"/>
                    </a:lnTo>
                    <a:lnTo>
                      <a:pt x="99" y="21"/>
                    </a:lnTo>
                    <a:lnTo>
                      <a:pt x="95" y="84"/>
                    </a:lnTo>
                    <a:lnTo>
                      <a:pt x="95" y="88"/>
                    </a:lnTo>
                    <a:lnTo>
                      <a:pt x="96" y="90"/>
                    </a:lnTo>
                    <a:lnTo>
                      <a:pt x="98" y="91"/>
                    </a:lnTo>
                    <a:lnTo>
                      <a:pt x="99" y="91"/>
                    </a:lnTo>
                    <a:lnTo>
                      <a:pt x="103" y="91"/>
                    </a:lnTo>
                    <a:lnTo>
                      <a:pt x="105" y="88"/>
                    </a:lnTo>
                    <a:lnTo>
                      <a:pt x="107" y="84"/>
                    </a:lnTo>
                    <a:lnTo>
                      <a:pt x="113" y="21"/>
                    </a:lnTo>
                    <a:lnTo>
                      <a:pt x="111" y="18"/>
                    </a:lnTo>
                    <a:lnTo>
                      <a:pt x="110" y="16"/>
                    </a:lnTo>
                    <a:lnTo>
                      <a:pt x="109" y="15"/>
                    </a:lnTo>
                    <a:lnTo>
                      <a:pt x="107" y="14"/>
                    </a:lnTo>
                    <a:close/>
                    <a:moveTo>
                      <a:pt x="79" y="14"/>
                    </a:moveTo>
                    <a:lnTo>
                      <a:pt x="76" y="15"/>
                    </a:lnTo>
                    <a:lnTo>
                      <a:pt x="74" y="16"/>
                    </a:lnTo>
                    <a:lnTo>
                      <a:pt x="73" y="18"/>
                    </a:lnTo>
                    <a:lnTo>
                      <a:pt x="72" y="21"/>
                    </a:lnTo>
                    <a:lnTo>
                      <a:pt x="70" y="84"/>
                    </a:lnTo>
                    <a:lnTo>
                      <a:pt x="72" y="88"/>
                    </a:lnTo>
                    <a:lnTo>
                      <a:pt x="73" y="90"/>
                    </a:lnTo>
                    <a:lnTo>
                      <a:pt x="74" y="91"/>
                    </a:lnTo>
                    <a:lnTo>
                      <a:pt x="76" y="91"/>
                    </a:lnTo>
                    <a:lnTo>
                      <a:pt x="79" y="91"/>
                    </a:lnTo>
                    <a:lnTo>
                      <a:pt x="81" y="90"/>
                    </a:lnTo>
                    <a:lnTo>
                      <a:pt x="82" y="88"/>
                    </a:lnTo>
                    <a:lnTo>
                      <a:pt x="82" y="84"/>
                    </a:lnTo>
                    <a:lnTo>
                      <a:pt x="85" y="21"/>
                    </a:lnTo>
                    <a:lnTo>
                      <a:pt x="85" y="18"/>
                    </a:lnTo>
                    <a:lnTo>
                      <a:pt x="84" y="16"/>
                    </a:lnTo>
                    <a:lnTo>
                      <a:pt x="81" y="15"/>
                    </a:lnTo>
                    <a:lnTo>
                      <a:pt x="79" y="14"/>
                    </a:lnTo>
                    <a:close/>
                    <a:moveTo>
                      <a:pt x="51" y="14"/>
                    </a:moveTo>
                    <a:lnTo>
                      <a:pt x="48" y="15"/>
                    </a:lnTo>
                    <a:lnTo>
                      <a:pt x="46" y="16"/>
                    </a:lnTo>
                    <a:lnTo>
                      <a:pt x="45" y="18"/>
                    </a:lnTo>
                    <a:lnTo>
                      <a:pt x="45" y="21"/>
                    </a:lnTo>
                    <a:lnTo>
                      <a:pt x="47" y="84"/>
                    </a:lnTo>
                    <a:lnTo>
                      <a:pt x="47" y="88"/>
                    </a:lnTo>
                    <a:lnTo>
                      <a:pt x="48" y="90"/>
                    </a:lnTo>
                    <a:lnTo>
                      <a:pt x="51" y="91"/>
                    </a:lnTo>
                    <a:lnTo>
                      <a:pt x="53" y="91"/>
                    </a:lnTo>
                    <a:lnTo>
                      <a:pt x="56" y="91"/>
                    </a:lnTo>
                    <a:lnTo>
                      <a:pt x="57" y="90"/>
                    </a:lnTo>
                    <a:lnTo>
                      <a:pt x="58" y="88"/>
                    </a:lnTo>
                    <a:lnTo>
                      <a:pt x="59" y="84"/>
                    </a:lnTo>
                    <a:lnTo>
                      <a:pt x="58" y="21"/>
                    </a:lnTo>
                    <a:lnTo>
                      <a:pt x="57" y="18"/>
                    </a:lnTo>
                    <a:lnTo>
                      <a:pt x="56" y="16"/>
                    </a:lnTo>
                    <a:lnTo>
                      <a:pt x="53" y="15"/>
                    </a:lnTo>
                    <a:lnTo>
                      <a:pt x="51" y="14"/>
                    </a:lnTo>
                    <a:close/>
                    <a:moveTo>
                      <a:pt x="23" y="14"/>
                    </a:moveTo>
                    <a:lnTo>
                      <a:pt x="21" y="15"/>
                    </a:lnTo>
                    <a:lnTo>
                      <a:pt x="18" y="16"/>
                    </a:lnTo>
                    <a:lnTo>
                      <a:pt x="17" y="18"/>
                    </a:lnTo>
                    <a:lnTo>
                      <a:pt x="17" y="21"/>
                    </a:lnTo>
                    <a:lnTo>
                      <a:pt x="23" y="84"/>
                    </a:lnTo>
                    <a:lnTo>
                      <a:pt x="24" y="88"/>
                    </a:lnTo>
                    <a:lnTo>
                      <a:pt x="27" y="91"/>
                    </a:lnTo>
                    <a:lnTo>
                      <a:pt x="30" y="91"/>
                    </a:lnTo>
                    <a:lnTo>
                      <a:pt x="32" y="91"/>
                    </a:lnTo>
                    <a:lnTo>
                      <a:pt x="34" y="90"/>
                    </a:lnTo>
                    <a:lnTo>
                      <a:pt x="35" y="88"/>
                    </a:lnTo>
                    <a:lnTo>
                      <a:pt x="35" y="84"/>
                    </a:lnTo>
                    <a:lnTo>
                      <a:pt x="30" y="21"/>
                    </a:lnTo>
                    <a:lnTo>
                      <a:pt x="30" y="18"/>
                    </a:lnTo>
                    <a:lnTo>
                      <a:pt x="28" y="16"/>
                    </a:lnTo>
                    <a:lnTo>
                      <a:pt x="25" y="15"/>
                    </a:lnTo>
                    <a:lnTo>
                      <a:pt x="23" y="14"/>
                    </a:lnTo>
                    <a:close/>
                    <a:moveTo>
                      <a:pt x="0" y="0"/>
                    </a:moveTo>
                    <a:lnTo>
                      <a:pt x="131" y="0"/>
                    </a:lnTo>
                    <a:lnTo>
                      <a:pt x="120" y="85"/>
                    </a:lnTo>
                    <a:lnTo>
                      <a:pt x="116" y="96"/>
                    </a:lnTo>
                    <a:lnTo>
                      <a:pt x="111" y="102"/>
                    </a:lnTo>
                    <a:lnTo>
                      <a:pt x="103" y="107"/>
                    </a:lnTo>
                    <a:lnTo>
                      <a:pt x="95" y="108"/>
                    </a:lnTo>
                    <a:lnTo>
                      <a:pt x="36" y="108"/>
                    </a:lnTo>
                    <a:lnTo>
                      <a:pt x="28" y="107"/>
                    </a:lnTo>
                    <a:lnTo>
                      <a:pt x="19" y="102"/>
                    </a:lnTo>
                    <a:lnTo>
                      <a:pt x="15" y="96"/>
                    </a:lnTo>
                    <a:lnTo>
                      <a:pt x="11" y="85"/>
                    </a:lnTo>
                    <a:lnTo>
                      <a:pt x="0" y="0"/>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241" name="Freeform 329"/>
              <p:cNvSpPr>
                <a:spLocks/>
              </p:cNvSpPr>
              <p:nvPr/>
            </p:nvSpPr>
            <p:spPr bwMode="auto">
              <a:xfrm>
                <a:off x="4314827" y="2437608"/>
                <a:ext cx="73025" cy="23814"/>
              </a:xfrm>
              <a:custGeom>
                <a:avLst/>
                <a:gdLst>
                  <a:gd name="T0" fmla="*/ 3 w 46"/>
                  <a:gd name="T1" fmla="*/ 0 h 15"/>
                  <a:gd name="T2" fmla="*/ 42 w 46"/>
                  <a:gd name="T3" fmla="*/ 0 h 15"/>
                  <a:gd name="T4" fmla="*/ 43 w 46"/>
                  <a:gd name="T5" fmla="*/ 0 h 15"/>
                  <a:gd name="T6" fmla="*/ 45 w 46"/>
                  <a:gd name="T7" fmla="*/ 2 h 15"/>
                  <a:gd name="T8" fmla="*/ 46 w 46"/>
                  <a:gd name="T9" fmla="*/ 4 h 15"/>
                  <a:gd name="T10" fmla="*/ 46 w 46"/>
                  <a:gd name="T11" fmla="*/ 7 h 15"/>
                  <a:gd name="T12" fmla="*/ 46 w 46"/>
                  <a:gd name="T13" fmla="*/ 11 h 15"/>
                  <a:gd name="T14" fmla="*/ 43 w 46"/>
                  <a:gd name="T15" fmla="*/ 13 h 15"/>
                  <a:gd name="T16" fmla="*/ 41 w 46"/>
                  <a:gd name="T17" fmla="*/ 15 h 15"/>
                  <a:gd name="T18" fmla="*/ 5 w 46"/>
                  <a:gd name="T19" fmla="*/ 15 h 15"/>
                  <a:gd name="T20" fmla="*/ 2 w 46"/>
                  <a:gd name="T21" fmla="*/ 13 h 15"/>
                  <a:gd name="T22" fmla="*/ 1 w 46"/>
                  <a:gd name="T23" fmla="*/ 11 h 15"/>
                  <a:gd name="T24" fmla="*/ 0 w 46"/>
                  <a:gd name="T25" fmla="*/ 7 h 15"/>
                  <a:gd name="T26" fmla="*/ 0 w 46"/>
                  <a:gd name="T27" fmla="*/ 4 h 15"/>
                  <a:gd name="T28" fmla="*/ 1 w 46"/>
                  <a:gd name="T29" fmla="*/ 2 h 15"/>
                  <a:gd name="T30" fmla="*/ 2 w 46"/>
                  <a:gd name="T31" fmla="*/ 0 h 15"/>
                  <a:gd name="T32" fmla="*/ 3 w 46"/>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5">
                    <a:moveTo>
                      <a:pt x="3" y="0"/>
                    </a:moveTo>
                    <a:lnTo>
                      <a:pt x="42" y="0"/>
                    </a:lnTo>
                    <a:lnTo>
                      <a:pt x="43" y="0"/>
                    </a:lnTo>
                    <a:lnTo>
                      <a:pt x="45" y="2"/>
                    </a:lnTo>
                    <a:lnTo>
                      <a:pt x="46" y="4"/>
                    </a:lnTo>
                    <a:lnTo>
                      <a:pt x="46" y="7"/>
                    </a:lnTo>
                    <a:lnTo>
                      <a:pt x="46" y="11"/>
                    </a:lnTo>
                    <a:lnTo>
                      <a:pt x="43" y="13"/>
                    </a:lnTo>
                    <a:lnTo>
                      <a:pt x="41" y="15"/>
                    </a:lnTo>
                    <a:lnTo>
                      <a:pt x="5" y="15"/>
                    </a:lnTo>
                    <a:lnTo>
                      <a:pt x="2" y="13"/>
                    </a:lnTo>
                    <a:lnTo>
                      <a:pt x="1" y="11"/>
                    </a:lnTo>
                    <a:lnTo>
                      <a:pt x="0" y="7"/>
                    </a:lnTo>
                    <a:lnTo>
                      <a:pt x="0" y="4"/>
                    </a:lnTo>
                    <a:lnTo>
                      <a:pt x="1" y="2"/>
                    </a:lnTo>
                    <a:lnTo>
                      <a:pt x="2" y="0"/>
                    </a:lnTo>
                    <a:lnTo>
                      <a:pt x="3" y="0"/>
                    </a:lnTo>
                    <a:close/>
                  </a:path>
                </a:pathLst>
              </a:custGeom>
              <a:solidFill>
                <a:srgbClr val="FFFFFF"/>
              </a:solid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grpSp>
        <p:sp>
          <p:nvSpPr>
            <p:cNvPr id="179" name="Freeform 330"/>
            <p:cNvSpPr>
              <a:spLocks/>
            </p:cNvSpPr>
            <p:nvPr/>
          </p:nvSpPr>
          <p:spPr bwMode="auto">
            <a:xfrm rot="5400000">
              <a:off x="3635382" y="2311253"/>
              <a:ext cx="88009" cy="94595"/>
            </a:xfrm>
            <a:custGeom>
              <a:avLst/>
              <a:gdLst>
                <a:gd name="T0" fmla="*/ 36 w 71"/>
                <a:gd name="T1" fmla="*/ 0 h 71"/>
                <a:gd name="T2" fmla="*/ 49 w 71"/>
                <a:gd name="T3" fmla="*/ 2 h 71"/>
                <a:gd name="T4" fmla="*/ 62 w 71"/>
                <a:gd name="T5" fmla="*/ 11 h 71"/>
                <a:gd name="T6" fmla="*/ 69 w 71"/>
                <a:gd name="T7" fmla="*/ 21 h 71"/>
                <a:gd name="T8" fmla="*/ 71 w 71"/>
                <a:gd name="T9" fmla="*/ 36 h 71"/>
                <a:gd name="T10" fmla="*/ 69 w 71"/>
                <a:gd name="T11" fmla="*/ 49 h 71"/>
                <a:gd name="T12" fmla="*/ 62 w 71"/>
                <a:gd name="T13" fmla="*/ 61 h 71"/>
                <a:gd name="T14" fmla="*/ 49 w 71"/>
                <a:gd name="T15" fmla="*/ 69 h 71"/>
                <a:gd name="T16" fmla="*/ 36 w 71"/>
                <a:gd name="T17" fmla="*/ 71 h 71"/>
                <a:gd name="T18" fmla="*/ 22 w 71"/>
                <a:gd name="T19" fmla="*/ 69 h 71"/>
                <a:gd name="T20" fmla="*/ 11 w 71"/>
                <a:gd name="T21" fmla="*/ 61 h 71"/>
                <a:gd name="T22" fmla="*/ 2 w 71"/>
                <a:gd name="T23" fmla="*/ 49 h 71"/>
                <a:gd name="T24" fmla="*/ 0 w 71"/>
                <a:gd name="T25" fmla="*/ 36 h 71"/>
                <a:gd name="T26" fmla="*/ 2 w 71"/>
                <a:gd name="T27" fmla="*/ 21 h 71"/>
                <a:gd name="T28" fmla="*/ 11 w 71"/>
                <a:gd name="T29" fmla="*/ 11 h 71"/>
                <a:gd name="T30" fmla="*/ 22 w 71"/>
                <a:gd name="T31" fmla="*/ 2 h 71"/>
                <a:gd name="T32" fmla="*/ 36 w 71"/>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71">
                  <a:moveTo>
                    <a:pt x="36" y="0"/>
                  </a:moveTo>
                  <a:lnTo>
                    <a:pt x="49" y="2"/>
                  </a:lnTo>
                  <a:lnTo>
                    <a:pt x="62" y="11"/>
                  </a:lnTo>
                  <a:lnTo>
                    <a:pt x="69" y="21"/>
                  </a:lnTo>
                  <a:lnTo>
                    <a:pt x="71" y="36"/>
                  </a:lnTo>
                  <a:lnTo>
                    <a:pt x="69" y="49"/>
                  </a:lnTo>
                  <a:lnTo>
                    <a:pt x="62" y="61"/>
                  </a:lnTo>
                  <a:lnTo>
                    <a:pt x="49" y="69"/>
                  </a:lnTo>
                  <a:lnTo>
                    <a:pt x="36" y="71"/>
                  </a:lnTo>
                  <a:lnTo>
                    <a:pt x="22" y="69"/>
                  </a:lnTo>
                  <a:lnTo>
                    <a:pt x="11" y="61"/>
                  </a:lnTo>
                  <a:lnTo>
                    <a:pt x="2" y="49"/>
                  </a:lnTo>
                  <a:lnTo>
                    <a:pt x="0" y="36"/>
                  </a:lnTo>
                  <a:lnTo>
                    <a:pt x="2" y="21"/>
                  </a:lnTo>
                  <a:lnTo>
                    <a:pt x="11" y="11"/>
                  </a:lnTo>
                  <a:lnTo>
                    <a:pt x="22" y="2"/>
                  </a:lnTo>
                  <a:lnTo>
                    <a:pt x="36" y="0"/>
                  </a:lnTo>
                  <a:close/>
                </a:path>
              </a:pathLst>
            </a:custGeom>
            <a:solidFill>
              <a:srgbClr val="ECECE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80" name="Freeform 331"/>
            <p:cNvSpPr>
              <a:spLocks/>
            </p:cNvSpPr>
            <p:nvPr/>
          </p:nvSpPr>
          <p:spPr bwMode="auto">
            <a:xfrm rot="5400000">
              <a:off x="2733964" y="4053421"/>
              <a:ext cx="89249" cy="97260"/>
            </a:xfrm>
            <a:custGeom>
              <a:avLst/>
              <a:gdLst>
                <a:gd name="T0" fmla="*/ 36 w 72"/>
                <a:gd name="T1" fmla="*/ 0 h 73"/>
                <a:gd name="T2" fmla="*/ 50 w 72"/>
                <a:gd name="T3" fmla="*/ 4 h 73"/>
                <a:gd name="T4" fmla="*/ 61 w 72"/>
                <a:gd name="T5" fmla="*/ 11 h 73"/>
                <a:gd name="T6" fmla="*/ 70 w 72"/>
                <a:gd name="T7" fmla="*/ 22 h 73"/>
                <a:gd name="T8" fmla="*/ 72 w 72"/>
                <a:gd name="T9" fmla="*/ 36 h 73"/>
                <a:gd name="T10" fmla="*/ 70 w 72"/>
                <a:gd name="T11" fmla="*/ 51 h 73"/>
                <a:gd name="T12" fmla="*/ 61 w 72"/>
                <a:gd name="T13" fmla="*/ 62 h 73"/>
                <a:gd name="T14" fmla="*/ 50 w 72"/>
                <a:gd name="T15" fmla="*/ 69 h 73"/>
                <a:gd name="T16" fmla="*/ 36 w 72"/>
                <a:gd name="T17" fmla="*/ 73 h 73"/>
                <a:gd name="T18" fmla="*/ 23 w 72"/>
                <a:gd name="T19" fmla="*/ 69 h 73"/>
                <a:gd name="T20" fmla="*/ 10 w 72"/>
                <a:gd name="T21" fmla="*/ 62 h 73"/>
                <a:gd name="T22" fmla="*/ 3 w 72"/>
                <a:gd name="T23" fmla="*/ 51 h 73"/>
                <a:gd name="T24" fmla="*/ 0 w 72"/>
                <a:gd name="T25" fmla="*/ 36 h 73"/>
                <a:gd name="T26" fmla="*/ 3 w 72"/>
                <a:gd name="T27" fmla="*/ 22 h 73"/>
                <a:gd name="T28" fmla="*/ 10 w 72"/>
                <a:gd name="T29" fmla="*/ 11 h 73"/>
                <a:gd name="T30" fmla="*/ 23 w 72"/>
                <a:gd name="T31" fmla="*/ 4 h 73"/>
                <a:gd name="T32" fmla="*/ 36 w 72"/>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3">
                  <a:moveTo>
                    <a:pt x="36" y="0"/>
                  </a:moveTo>
                  <a:lnTo>
                    <a:pt x="50" y="4"/>
                  </a:lnTo>
                  <a:lnTo>
                    <a:pt x="61" y="11"/>
                  </a:lnTo>
                  <a:lnTo>
                    <a:pt x="70" y="22"/>
                  </a:lnTo>
                  <a:lnTo>
                    <a:pt x="72" y="36"/>
                  </a:lnTo>
                  <a:lnTo>
                    <a:pt x="70" y="51"/>
                  </a:lnTo>
                  <a:lnTo>
                    <a:pt x="61" y="62"/>
                  </a:lnTo>
                  <a:lnTo>
                    <a:pt x="50" y="69"/>
                  </a:lnTo>
                  <a:lnTo>
                    <a:pt x="36" y="73"/>
                  </a:lnTo>
                  <a:lnTo>
                    <a:pt x="23" y="69"/>
                  </a:lnTo>
                  <a:lnTo>
                    <a:pt x="10" y="62"/>
                  </a:lnTo>
                  <a:lnTo>
                    <a:pt x="3" y="51"/>
                  </a:lnTo>
                  <a:lnTo>
                    <a:pt x="0" y="36"/>
                  </a:lnTo>
                  <a:lnTo>
                    <a:pt x="3" y="22"/>
                  </a:lnTo>
                  <a:lnTo>
                    <a:pt x="10" y="11"/>
                  </a:lnTo>
                  <a:lnTo>
                    <a:pt x="23" y="4"/>
                  </a:lnTo>
                  <a:lnTo>
                    <a:pt x="36" y="0"/>
                  </a:lnTo>
                  <a:close/>
                </a:path>
              </a:pathLst>
            </a:custGeom>
            <a:solidFill>
              <a:srgbClr val="ECECE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81" name="Freeform 333"/>
            <p:cNvSpPr>
              <a:spLocks/>
            </p:cNvSpPr>
            <p:nvPr/>
          </p:nvSpPr>
          <p:spPr bwMode="auto">
            <a:xfrm rot="5400000">
              <a:off x="2092654" y="3584272"/>
              <a:ext cx="88007" cy="97260"/>
            </a:xfrm>
            <a:custGeom>
              <a:avLst/>
              <a:gdLst>
                <a:gd name="T0" fmla="*/ 35 w 71"/>
                <a:gd name="T1" fmla="*/ 0 h 73"/>
                <a:gd name="T2" fmla="*/ 50 w 71"/>
                <a:gd name="T3" fmla="*/ 2 h 73"/>
                <a:gd name="T4" fmla="*/ 61 w 71"/>
                <a:gd name="T5" fmla="*/ 11 h 73"/>
                <a:gd name="T6" fmla="*/ 69 w 71"/>
                <a:gd name="T7" fmla="*/ 22 h 73"/>
                <a:gd name="T8" fmla="*/ 71 w 71"/>
                <a:gd name="T9" fmla="*/ 36 h 73"/>
                <a:gd name="T10" fmla="*/ 69 w 71"/>
                <a:gd name="T11" fmla="*/ 50 h 73"/>
                <a:gd name="T12" fmla="*/ 61 w 71"/>
                <a:gd name="T13" fmla="*/ 62 h 73"/>
                <a:gd name="T14" fmla="*/ 50 w 71"/>
                <a:gd name="T15" fmla="*/ 69 h 73"/>
                <a:gd name="T16" fmla="*/ 35 w 71"/>
                <a:gd name="T17" fmla="*/ 73 h 73"/>
                <a:gd name="T18" fmla="*/ 22 w 71"/>
                <a:gd name="T19" fmla="*/ 69 h 73"/>
                <a:gd name="T20" fmla="*/ 10 w 71"/>
                <a:gd name="T21" fmla="*/ 62 h 73"/>
                <a:gd name="T22" fmla="*/ 2 w 71"/>
                <a:gd name="T23" fmla="*/ 50 h 73"/>
                <a:gd name="T24" fmla="*/ 0 w 71"/>
                <a:gd name="T25" fmla="*/ 36 h 73"/>
                <a:gd name="T26" fmla="*/ 2 w 71"/>
                <a:gd name="T27" fmla="*/ 22 h 73"/>
                <a:gd name="T28" fmla="*/ 10 w 71"/>
                <a:gd name="T29" fmla="*/ 11 h 73"/>
                <a:gd name="T30" fmla="*/ 22 w 71"/>
                <a:gd name="T31" fmla="*/ 2 h 73"/>
                <a:gd name="T32" fmla="*/ 35 w 71"/>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73">
                  <a:moveTo>
                    <a:pt x="35" y="0"/>
                  </a:moveTo>
                  <a:lnTo>
                    <a:pt x="50" y="2"/>
                  </a:lnTo>
                  <a:lnTo>
                    <a:pt x="61" y="11"/>
                  </a:lnTo>
                  <a:lnTo>
                    <a:pt x="69" y="22"/>
                  </a:lnTo>
                  <a:lnTo>
                    <a:pt x="71" y="36"/>
                  </a:lnTo>
                  <a:lnTo>
                    <a:pt x="69" y="50"/>
                  </a:lnTo>
                  <a:lnTo>
                    <a:pt x="61" y="62"/>
                  </a:lnTo>
                  <a:lnTo>
                    <a:pt x="50" y="69"/>
                  </a:lnTo>
                  <a:lnTo>
                    <a:pt x="35" y="73"/>
                  </a:lnTo>
                  <a:lnTo>
                    <a:pt x="22" y="69"/>
                  </a:lnTo>
                  <a:lnTo>
                    <a:pt x="10" y="62"/>
                  </a:lnTo>
                  <a:lnTo>
                    <a:pt x="2" y="50"/>
                  </a:lnTo>
                  <a:lnTo>
                    <a:pt x="0" y="36"/>
                  </a:lnTo>
                  <a:lnTo>
                    <a:pt x="2" y="22"/>
                  </a:lnTo>
                  <a:lnTo>
                    <a:pt x="10" y="11"/>
                  </a:lnTo>
                  <a:lnTo>
                    <a:pt x="22" y="2"/>
                  </a:lnTo>
                  <a:lnTo>
                    <a:pt x="35" y="0"/>
                  </a:lnTo>
                  <a:close/>
                </a:path>
              </a:pathLst>
            </a:custGeom>
            <a:solidFill>
              <a:srgbClr val="D9D9D9">
                <a:alpha val="50196"/>
              </a:srgbClr>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82" name="Freeform 334"/>
            <p:cNvSpPr>
              <a:spLocks/>
            </p:cNvSpPr>
            <p:nvPr/>
          </p:nvSpPr>
          <p:spPr bwMode="auto">
            <a:xfrm rot="5400000">
              <a:off x="2230939" y="2249609"/>
              <a:ext cx="89249" cy="95928"/>
            </a:xfrm>
            <a:custGeom>
              <a:avLst/>
              <a:gdLst>
                <a:gd name="T0" fmla="*/ 37 w 72"/>
                <a:gd name="T1" fmla="*/ 0 h 72"/>
                <a:gd name="T2" fmla="*/ 50 w 72"/>
                <a:gd name="T3" fmla="*/ 2 h 72"/>
                <a:gd name="T4" fmla="*/ 62 w 72"/>
                <a:gd name="T5" fmla="*/ 11 h 72"/>
                <a:gd name="T6" fmla="*/ 69 w 72"/>
                <a:gd name="T7" fmla="*/ 22 h 72"/>
                <a:gd name="T8" fmla="*/ 72 w 72"/>
                <a:gd name="T9" fmla="*/ 36 h 72"/>
                <a:gd name="T10" fmla="*/ 69 w 72"/>
                <a:gd name="T11" fmla="*/ 50 h 72"/>
                <a:gd name="T12" fmla="*/ 62 w 72"/>
                <a:gd name="T13" fmla="*/ 62 h 72"/>
                <a:gd name="T14" fmla="*/ 50 w 72"/>
                <a:gd name="T15" fmla="*/ 69 h 72"/>
                <a:gd name="T16" fmla="*/ 37 w 72"/>
                <a:gd name="T17" fmla="*/ 72 h 72"/>
                <a:gd name="T18" fmla="*/ 22 w 72"/>
                <a:gd name="T19" fmla="*/ 69 h 72"/>
                <a:gd name="T20" fmla="*/ 11 w 72"/>
                <a:gd name="T21" fmla="*/ 62 h 72"/>
                <a:gd name="T22" fmla="*/ 3 w 72"/>
                <a:gd name="T23" fmla="*/ 50 h 72"/>
                <a:gd name="T24" fmla="*/ 0 w 72"/>
                <a:gd name="T25" fmla="*/ 36 h 72"/>
                <a:gd name="T26" fmla="*/ 3 w 72"/>
                <a:gd name="T27" fmla="*/ 22 h 72"/>
                <a:gd name="T28" fmla="*/ 11 w 72"/>
                <a:gd name="T29" fmla="*/ 11 h 72"/>
                <a:gd name="T30" fmla="*/ 22 w 72"/>
                <a:gd name="T31" fmla="*/ 2 h 72"/>
                <a:gd name="T32" fmla="*/ 37 w 72"/>
                <a:gd name="T3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37" y="0"/>
                  </a:moveTo>
                  <a:lnTo>
                    <a:pt x="50" y="2"/>
                  </a:lnTo>
                  <a:lnTo>
                    <a:pt x="62" y="11"/>
                  </a:lnTo>
                  <a:lnTo>
                    <a:pt x="69" y="22"/>
                  </a:lnTo>
                  <a:lnTo>
                    <a:pt x="72" y="36"/>
                  </a:lnTo>
                  <a:lnTo>
                    <a:pt x="69" y="50"/>
                  </a:lnTo>
                  <a:lnTo>
                    <a:pt x="62" y="62"/>
                  </a:lnTo>
                  <a:lnTo>
                    <a:pt x="50" y="69"/>
                  </a:lnTo>
                  <a:lnTo>
                    <a:pt x="37" y="72"/>
                  </a:lnTo>
                  <a:lnTo>
                    <a:pt x="22" y="69"/>
                  </a:lnTo>
                  <a:lnTo>
                    <a:pt x="11" y="62"/>
                  </a:lnTo>
                  <a:lnTo>
                    <a:pt x="3" y="50"/>
                  </a:lnTo>
                  <a:lnTo>
                    <a:pt x="0" y="36"/>
                  </a:lnTo>
                  <a:lnTo>
                    <a:pt x="3" y="22"/>
                  </a:lnTo>
                  <a:lnTo>
                    <a:pt x="11" y="11"/>
                  </a:lnTo>
                  <a:lnTo>
                    <a:pt x="22" y="2"/>
                  </a:lnTo>
                  <a:lnTo>
                    <a:pt x="37" y="0"/>
                  </a:lnTo>
                  <a:close/>
                </a:path>
              </a:pathLst>
            </a:custGeom>
            <a:solidFill>
              <a:srgbClr val="ECECE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83" name="Freeform 335"/>
            <p:cNvSpPr>
              <a:spLocks/>
            </p:cNvSpPr>
            <p:nvPr/>
          </p:nvSpPr>
          <p:spPr bwMode="auto">
            <a:xfrm rot="5400000">
              <a:off x="2102095" y="2690888"/>
              <a:ext cx="90488" cy="94595"/>
            </a:xfrm>
            <a:custGeom>
              <a:avLst/>
              <a:gdLst>
                <a:gd name="T0" fmla="*/ 37 w 73"/>
                <a:gd name="T1" fmla="*/ 0 h 71"/>
                <a:gd name="T2" fmla="*/ 50 w 73"/>
                <a:gd name="T3" fmla="*/ 2 h 71"/>
                <a:gd name="T4" fmla="*/ 62 w 73"/>
                <a:gd name="T5" fmla="*/ 10 h 71"/>
                <a:gd name="T6" fmla="*/ 69 w 73"/>
                <a:gd name="T7" fmla="*/ 22 h 71"/>
                <a:gd name="T8" fmla="*/ 73 w 73"/>
                <a:gd name="T9" fmla="*/ 35 h 71"/>
                <a:gd name="T10" fmla="*/ 69 w 73"/>
                <a:gd name="T11" fmla="*/ 50 h 71"/>
                <a:gd name="T12" fmla="*/ 62 w 73"/>
                <a:gd name="T13" fmla="*/ 60 h 71"/>
                <a:gd name="T14" fmla="*/ 50 w 73"/>
                <a:gd name="T15" fmla="*/ 69 h 71"/>
                <a:gd name="T16" fmla="*/ 37 w 73"/>
                <a:gd name="T17" fmla="*/ 71 h 71"/>
                <a:gd name="T18" fmla="*/ 22 w 73"/>
                <a:gd name="T19" fmla="*/ 69 h 71"/>
                <a:gd name="T20" fmla="*/ 11 w 73"/>
                <a:gd name="T21" fmla="*/ 60 h 71"/>
                <a:gd name="T22" fmla="*/ 4 w 73"/>
                <a:gd name="T23" fmla="*/ 50 h 71"/>
                <a:gd name="T24" fmla="*/ 0 w 73"/>
                <a:gd name="T25" fmla="*/ 35 h 71"/>
                <a:gd name="T26" fmla="*/ 4 w 73"/>
                <a:gd name="T27" fmla="*/ 22 h 71"/>
                <a:gd name="T28" fmla="*/ 11 w 73"/>
                <a:gd name="T29" fmla="*/ 10 h 71"/>
                <a:gd name="T30" fmla="*/ 22 w 73"/>
                <a:gd name="T31" fmla="*/ 2 h 71"/>
                <a:gd name="T32" fmla="*/ 37 w 73"/>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71">
                  <a:moveTo>
                    <a:pt x="37" y="0"/>
                  </a:moveTo>
                  <a:lnTo>
                    <a:pt x="50" y="2"/>
                  </a:lnTo>
                  <a:lnTo>
                    <a:pt x="62" y="10"/>
                  </a:lnTo>
                  <a:lnTo>
                    <a:pt x="69" y="22"/>
                  </a:lnTo>
                  <a:lnTo>
                    <a:pt x="73" y="35"/>
                  </a:lnTo>
                  <a:lnTo>
                    <a:pt x="69" y="50"/>
                  </a:lnTo>
                  <a:lnTo>
                    <a:pt x="62" y="60"/>
                  </a:lnTo>
                  <a:lnTo>
                    <a:pt x="50" y="69"/>
                  </a:lnTo>
                  <a:lnTo>
                    <a:pt x="37" y="71"/>
                  </a:lnTo>
                  <a:lnTo>
                    <a:pt x="22" y="69"/>
                  </a:lnTo>
                  <a:lnTo>
                    <a:pt x="11" y="60"/>
                  </a:lnTo>
                  <a:lnTo>
                    <a:pt x="4" y="50"/>
                  </a:lnTo>
                  <a:lnTo>
                    <a:pt x="0" y="35"/>
                  </a:lnTo>
                  <a:lnTo>
                    <a:pt x="4" y="22"/>
                  </a:lnTo>
                  <a:lnTo>
                    <a:pt x="11" y="10"/>
                  </a:lnTo>
                  <a:lnTo>
                    <a:pt x="22" y="2"/>
                  </a:lnTo>
                  <a:lnTo>
                    <a:pt x="37" y="0"/>
                  </a:lnTo>
                  <a:close/>
                </a:path>
              </a:pathLst>
            </a:custGeom>
            <a:solidFill>
              <a:srgbClr val="ECECE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84" name="Freeform 338"/>
            <p:cNvSpPr>
              <a:spLocks/>
            </p:cNvSpPr>
            <p:nvPr/>
          </p:nvSpPr>
          <p:spPr bwMode="auto">
            <a:xfrm rot="5400000">
              <a:off x="3683036" y="3182366"/>
              <a:ext cx="88007" cy="97260"/>
            </a:xfrm>
            <a:custGeom>
              <a:avLst/>
              <a:gdLst>
                <a:gd name="T0" fmla="*/ 36 w 71"/>
                <a:gd name="T1" fmla="*/ 0 h 73"/>
                <a:gd name="T2" fmla="*/ 49 w 71"/>
                <a:gd name="T3" fmla="*/ 3 h 73"/>
                <a:gd name="T4" fmla="*/ 62 w 71"/>
                <a:gd name="T5" fmla="*/ 11 h 73"/>
                <a:gd name="T6" fmla="*/ 69 w 71"/>
                <a:gd name="T7" fmla="*/ 22 h 73"/>
                <a:gd name="T8" fmla="*/ 71 w 71"/>
                <a:gd name="T9" fmla="*/ 36 h 73"/>
                <a:gd name="T10" fmla="*/ 69 w 71"/>
                <a:gd name="T11" fmla="*/ 51 h 73"/>
                <a:gd name="T12" fmla="*/ 62 w 71"/>
                <a:gd name="T13" fmla="*/ 62 h 73"/>
                <a:gd name="T14" fmla="*/ 49 w 71"/>
                <a:gd name="T15" fmla="*/ 69 h 73"/>
                <a:gd name="T16" fmla="*/ 36 w 71"/>
                <a:gd name="T17" fmla="*/ 73 h 73"/>
                <a:gd name="T18" fmla="*/ 22 w 71"/>
                <a:gd name="T19" fmla="*/ 69 h 73"/>
                <a:gd name="T20" fmla="*/ 11 w 71"/>
                <a:gd name="T21" fmla="*/ 62 h 73"/>
                <a:gd name="T22" fmla="*/ 2 w 71"/>
                <a:gd name="T23" fmla="*/ 51 h 73"/>
                <a:gd name="T24" fmla="*/ 0 w 71"/>
                <a:gd name="T25" fmla="*/ 36 h 73"/>
                <a:gd name="T26" fmla="*/ 2 w 71"/>
                <a:gd name="T27" fmla="*/ 22 h 73"/>
                <a:gd name="T28" fmla="*/ 11 w 71"/>
                <a:gd name="T29" fmla="*/ 11 h 73"/>
                <a:gd name="T30" fmla="*/ 22 w 71"/>
                <a:gd name="T31" fmla="*/ 3 h 73"/>
                <a:gd name="T32" fmla="*/ 36 w 71"/>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73">
                  <a:moveTo>
                    <a:pt x="36" y="0"/>
                  </a:moveTo>
                  <a:lnTo>
                    <a:pt x="49" y="3"/>
                  </a:lnTo>
                  <a:lnTo>
                    <a:pt x="62" y="11"/>
                  </a:lnTo>
                  <a:lnTo>
                    <a:pt x="69" y="22"/>
                  </a:lnTo>
                  <a:lnTo>
                    <a:pt x="71" y="36"/>
                  </a:lnTo>
                  <a:lnTo>
                    <a:pt x="69" y="51"/>
                  </a:lnTo>
                  <a:lnTo>
                    <a:pt x="62" y="62"/>
                  </a:lnTo>
                  <a:lnTo>
                    <a:pt x="49" y="69"/>
                  </a:lnTo>
                  <a:lnTo>
                    <a:pt x="36" y="73"/>
                  </a:lnTo>
                  <a:lnTo>
                    <a:pt x="22" y="69"/>
                  </a:lnTo>
                  <a:lnTo>
                    <a:pt x="11" y="62"/>
                  </a:lnTo>
                  <a:lnTo>
                    <a:pt x="2" y="51"/>
                  </a:lnTo>
                  <a:lnTo>
                    <a:pt x="0" y="36"/>
                  </a:lnTo>
                  <a:lnTo>
                    <a:pt x="2" y="22"/>
                  </a:lnTo>
                  <a:lnTo>
                    <a:pt x="11" y="11"/>
                  </a:lnTo>
                  <a:lnTo>
                    <a:pt x="22" y="3"/>
                  </a:lnTo>
                  <a:lnTo>
                    <a:pt x="36" y="0"/>
                  </a:lnTo>
                  <a:close/>
                </a:path>
              </a:pathLst>
            </a:custGeom>
            <a:solidFill>
              <a:srgbClr val="ECECE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185" name="Freeform 280"/>
            <p:cNvSpPr>
              <a:spLocks/>
            </p:cNvSpPr>
            <p:nvPr/>
          </p:nvSpPr>
          <p:spPr bwMode="auto">
            <a:xfrm rot="5400000">
              <a:off x="2511944" y="3520849"/>
              <a:ext cx="368142" cy="394367"/>
            </a:xfrm>
            <a:custGeom>
              <a:avLst/>
              <a:gdLst>
                <a:gd name="T0" fmla="*/ 149 w 297"/>
                <a:gd name="T1" fmla="*/ 0 h 296"/>
                <a:gd name="T2" fmla="*/ 178 w 297"/>
                <a:gd name="T3" fmla="*/ 3 h 296"/>
                <a:gd name="T4" fmla="*/ 206 w 297"/>
                <a:gd name="T5" fmla="*/ 11 h 296"/>
                <a:gd name="T6" fmla="*/ 231 w 297"/>
                <a:gd name="T7" fmla="*/ 26 h 296"/>
                <a:gd name="T8" fmla="*/ 253 w 297"/>
                <a:gd name="T9" fmla="*/ 44 h 296"/>
                <a:gd name="T10" fmla="*/ 271 w 297"/>
                <a:gd name="T11" fmla="*/ 66 h 296"/>
                <a:gd name="T12" fmla="*/ 285 w 297"/>
                <a:gd name="T13" fmla="*/ 90 h 296"/>
                <a:gd name="T14" fmla="*/ 293 w 297"/>
                <a:gd name="T15" fmla="*/ 118 h 296"/>
                <a:gd name="T16" fmla="*/ 297 w 297"/>
                <a:gd name="T17" fmla="*/ 148 h 296"/>
                <a:gd name="T18" fmla="*/ 293 w 297"/>
                <a:gd name="T19" fmla="*/ 179 h 296"/>
                <a:gd name="T20" fmla="*/ 285 w 297"/>
                <a:gd name="T21" fmla="*/ 207 h 296"/>
                <a:gd name="T22" fmla="*/ 271 w 297"/>
                <a:gd name="T23" fmla="*/ 231 h 296"/>
                <a:gd name="T24" fmla="*/ 253 w 297"/>
                <a:gd name="T25" fmla="*/ 253 h 296"/>
                <a:gd name="T26" fmla="*/ 231 w 297"/>
                <a:gd name="T27" fmla="*/ 271 h 296"/>
                <a:gd name="T28" fmla="*/ 206 w 297"/>
                <a:gd name="T29" fmla="*/ 285 h 296"/>
                <a:gd name="T30" fmla="*/ 178 w 297"/>
                <a:gd name="T31" fmla="*/ 294 h 296"/>
                <a:gd name="T32" fmla="*/ 149 w 297"/>
                <a:gd name="T33" fmla="*/ 296 h 296"/>
                <a:gd name="T34" fmla="*/ 119 w 297"/>
                <a:gd name="T35" fmla="*/ 294 h 296"/>
                <a:gd name="T36" fmla="*/ 91 w 297"/>
                <a:gd name="T37" fmla="*/ 285 h 296"/>
                <a:gd name="T38" fmla="*/ 65 w 297"/>
                <a:gd name="T39" fmla="*/ 271 h 296"/>
                <a:gd name="T40" fmla="*/ 44 w 297"/>
                <a:gd name="T41" fmla="*/ 253 h 296"/>
                <a:gd name="T42" fmla="*/ 25 w 297"/>
                <a:gd name="T43" fmla="*/ 231 h 296"/>
                <a:gd name="T44" fmla="*/ 12 w 297"/>
                <a:gd name="T45" fmla="*/ 207 h 296"/>
                <a:gd name="T46" fmla="*/ 4 w 297"/>
                <a:gd name="T47" fmla="*/ 179 h 296"/>
                <a:gd name="T48" fmla="*/ 0 w 297"/>
                <a:gd name="T49" fmla="*/ 148 h 296"/>
                <a:gd name="T50" fmla="*/ 4 w 297"/>
                <a:gd name="T51" fmla="*/ 118 h 296"/>
                <a:gd name="T52" fmla="*/ 12 w 297"/>
                <a:gd name="T53" fmla="*/ 90 h 296"/>
                <a:gd name="T54" fmla="*/ 25 w 297"/>
                <a:gd name="T55" fmla="*/ 66 h 296"/>
                <a:gd name="T56" fmla="*/ 44 w 297"/>
                <a:gd name="T57" fmla="*/ 44 h 296"/>
                <a:gd name="T58" fmla="*/ 65 w 297"/>
                <a:gd name="T59" fmla="*/ 26 h 296"/>
                <a:gd name="T60" fmla="*/ 91 w 297"/>
                <a:gd name="T61" fmla="*/ 11 h 296"/>
                <a:gd name="T62" fmla="*/ 119 w 297"/>
                <a:gd name="T63" fmla="*/ 3 h 296"/>
                <a:gd name="T64" fmla="*/ 149 w 297"/>
                <a:gd name="T6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7" h="296">
                  <a:moveTo>
                    <a:pt x="149" y="0"/>
                  </a:moveTo>
                  <a:lnTo>
                    <a:pt x="178" y="3"/>
                  </a:lnTo>
                  <a:lnTo>
                    <a:pt x="206" y="11"/>
                  </a:lnTo>
                  <a:lnTo>
                    <a:pt x="231" y="26"/>
                  </a:lnTo>
                  <a:lnTo>
                    <a:pt x="253" y="44"/>
                  </a:lnTo>
                  <a:lnTo>
                    <a:pt x="271" y="66"/>
                  </a:lnTo>
                  <a:lnTo>
                    <a:pt x="285" y="90"/>
                  </a:lnTo>
                  <a:lnTo>
                    <a:pt x="293" y="118"/>
                  </a:lnTo>
                  <a:lnTo>
                    <a:pt x="297" y="148"/>
                  </a:lnTo>
                  <a:lnTo>
                    <a:pt x="293" y="179"/>
                  </a:lnTo>
                  <a:lnTo>
                    <a:pt x="285" y="207"/>
                  </a:lnTo>
                  <a:lnTo>
                    <a:pt x="271" y="231"/>
                  </a:lnTo>
                  <a:lnTo>
                    <a:pt x="253" y="253"/>
                  </a:lnTo>
                  <a:lnTo>
                    <a:pt x="231" y="271"/>
                  </a:lnTo>
                  <a:lnTo>
                    <a:pt x="206" y="285"/>
                  </a:lnTo>
                  <a:lnTo>
                    <a:pt x="178" y="294"/>
                  </a:lnTo>
                  <a:lnTo>
                    <a:pt x="149" y="296"/>
                  </a:lnTo>
                  <a:lnTo>
                    <a:pt x="119" y="294"/>
                  </a:lnTo>
                  <a:lnTo>
                    <a:pt x="91" y="285"/>
                  </a:lnTo>
                  <a:lnTo>
                    <a:pt x="65" y="271"/>
                  </a:lnTo>
                  <a:lnTo>
                    <a:pt x="44" y="253"/>
                  </a:lnTo>
                  <a:lnTo>
                    <a:pt x="25" y="231"/>
                  </a:lnTo>
                  <a:lnTo>
                    <a:pt x="12" y="207"/>
                  </a:lnTo>
                  <a:lnTo>
                    <a:pt x="4" y="179"/>
                  </a:lnTo>
                  <a:lnTo>
                    <a:pt x="0" y="148"/>
                  </a:lnTo>
                  <a:lnTo>
                    <a:pt x="4" y="118"/>
                  </a:lnTo>
                  <a:lnTo>
                    <a:pt x="12" y="90"/>
                  </a:lnTo>
                  <a:lnTo>
                    <a:pt x="25" y="66"/>
                  </a:lnTo>
                  <a:lnTo>
                    <a:pt x="44" y="44"/>
                  </a:lnTo>
                  <a:lnTo>
                    <a:pt x="65" y="26"/>
                  </a:lnTo>
                  <a:lnTo>
                    <a:pt x="91" y="11"/>
                  </a:lnTo>
                  <a:lnTo>
                    <a:pt x="119" y="3"/>
                  </a:lnTo>
                  <a:lnTo>
                    <a:pt x="149" y="0"/>
                  </a:lnTo>
                  <a:close/>
                </a:path>
              </a:pathLst>
            </a:custGeom>
            <a:solidFill>
              <a:srgbClr val="ECECE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grpSp>
          <p:nvGrpSpPr>
            <p:cNvPr id="186" name="Group 185"/>
            <p:cNvGrpSpPr/>
            <p:nvPr/>
          </p:nvGrpSpPr>
          <p:grpSpPr>
            <a:xfrm rot="16200000">
              <a:off x="2572007" y="3594973"/>
              <a:ext cx="249145" cy="247807"/>
              <a:chOff x="2579687" y="4145765"/>
              <a:chExt cx="319088" cy="295268"/>
            </a:xfrm>
            <a:solidFill>
              <a:srgbClr val="FFFFFF"/>
            </a:solidFill>
          </p:grpSpPr>
          <p:sp>
            <p:nvSpPr>
              <p:cNvPr id="232" name="Freeform 281"/>
              <p:cNvSpPr>
                <a:spLocks noEditPoints="1"/>
              </p:cNvSpPr>
              <p:nvPr/>
            </p:nvSpPr>
            <p:spPr bwMode="auto">
              <a:xfrm rot="5400000">
                <a:off x="2619374" y="4106078"/>
                <a:ext cx="239714" cy="319088"/>
              </a:xfrm>
              <a:custGeom>
                <a:avLst/>
                <a:gdLst>
                  <a:gd name="T0" fmla="*/ 132 w 151"/>
                  <a:gd name="T1" fmla="*/ 6 h 201"/>
                  <a:gd name="T2" fmla="*/ 127 w 151"/>
                  <a:gd name="T3" fmla="*/ 6 h 201"/>
                  <a:gd name="T4" fmla="*/ 12 w 151"/>
                  <a:gd name="T5" fmla="*/ 6 h 201"/>
                  <a:gd name="T6" fmla="*/ 9 w 151"/>
                  <a:gd name="T7" fmla="*/ 8 h 201"/>
                  <a:gd name="T8" fmla="*/ 9 w 151"/>
                  <a:gd name="T9" fmla="*/ 12 h 201"/>
                  <a:gd name="T10" fmla="*/ 9 w 151"/>
                  <a:gd name="T11" fmla="*/ 189 h 201"/>
                  <a:gd name="T12" fmla="*/ 9 w 151"/>
                  <a:gd name="T13" fmla="*/ 192 h 201"/>
                  <a:gd name="T14" fmla="*/ 13 w 151"/>
                  <a:gd name="T15" fmla="*/ 195 h 201"/>
                  <a:gd name="T16" fmla="*/ 127 w 151"/>
                  <a:gd name="T17" fmla="*/ 195 h 201"/>
                  <a:gd name="T18" fmla="*/ 133 w 151"/>
                  <a:gd name="T19" fmla="*/ 195 h 201"/>
                  <a:gd name="T20" fmla="*/ 139 w 151"/>
                  <a:gd name="T21" fmla="*/ 195 h 201"/>
                  <a:gd name="T22" fmla="*/ 143 w 151"/>
                  <a:gd name="T23" fmla="*/ 192 h 201"/>
                  <a:gd name="T24" fmla="*/ 141 w 151"/>
                  <a:gd name="T25" fmla="*/ 7 h 201"/>
                  <a:gd name="T26" fmla="*/ 137 w 151"/>
                  <a:gd name="T27" fmla="*/ 6 h 201"/>
                  <a:gd name="T28" fmla="*/ 12 w 151"/>
                  <a:gd name="T29" fmla="*/ 0 h 201"/>
                  <a:gd name="T30" fmla="*/ 24 w 151"/>
                  <a:gd name="T31" fmla="*/ 0 h 201"/>
                  <a:gd name="T32" fmla="*/ 140 w 151"/>
                  <a:gd name="T33" fmla="*/ 0 h 201"/>
                  <a:gd name="T34" fmla="*/ 145 w 151"/>
                  <a:gd name="T35" fmla="*/ 1 h 201"/>
                  <a:gd name="T36" fmla="*/ 150 w 151"/>
                  <a:gd name="T37" fmla="*/ 3 h 201"/>
                  <a:gd name="T38" fmla="*/ 151 w 151"/>
                  <a:gd name="T39" fmla="*/ 8 h 201"/>
                  <a:gd name="T40" fmla="*/ 150 w 151"/>
                  <a:gd name="T41" fmla="*/ 194 h 201"/>
                  <a:gd name="T42" fmla="*/ 147 w 151"/>
                  <a:gd name="T43" fmla="*/ 199 h 201"/>
                  <a:gd name="T44" fmla="*/ 130 w 151"/>
                  <a:gd name="T45" fmla="*/ 201 h 201"/>
                  <a:gd name="T46" fmla="*/ 115 w 151"/>
                  <a:gd name="T47" fmla="*/ 201 h 201"/>
                  <a:gd name="T48" fmla="*/ 13 w 151"/>
                  <a:gd name="T49" fmla="*/ 201 h 201"/>
                  <a:gd name="T50" fmla="*/ 6 w 151"/>
                  <a:gd name="T51" fmla="*/ 200 h 201"/>
                  <a:gd name="T52" fmla="*/ 1 w 151"/>
                  <a:gd name="T53" fmla="*/ 196 h 201"/>
                  <a:gd name="T54" fmla="*/ 0 w 151"/>
                  <a:gd name="T55" fmla="*/ 191 h 201"/>
                  <a:gd name="T56" fmla="*/ 0 w 151"/>
                  <a:gd name="T57" fmla="*/ 186 h 201"/>
                  <a:gd name="T58" fmla="*/ 0 w 151"/>
                  <a:gd name="T59" fmla="*/ 12 h 201"/>
                  <a:gd name="T60" fmla="*/ 1 w 151"/>
                  <a:gd name="T61" fmla="*/ 6 h 201"/>
                  <a:gd name="T62" fmla="*/ 3 w 151"/>
                  <a:gd name="T63" fmla="*/ 1 h 201"/>
                  <a:gd name="T64" fmla="*/ 12 w 151"/>
                  <a:gd name="T65"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201">
                    <a:moveTo>
                      <a:pt x="134" y="6"/>
                    </a:moveTo>
                    <a:lnTo>
                      <a:pt x="132" y="6"/>
                    </a:lnTo>
                    <a:lnTo>
                      <a:pt x="128" y="6"/>
                    </a:lnTo>
                    <a:lnTo>
                      <a:pt x="127" y="6"/>
                    </a:lnTo>
                    <a:lnTo>
                      <a:pt x="14" y="6"/>
                    </a:lnTo>
                    <a:lnTo>
                      <a:pt x="12" y="6"/>
                    </a:lnTo>
                    <a:lnTo>
                      <a:pt x="9" y="7"/>
                    </a:lnTo>
                    <a:lnTo>
                      <a:pt x="9" y="8"/>
                    </a:lnTo>
                    <a:lnTo>
                      <a:pt x="9" y="9"/>
                    </a:lnTo>
                    <a:lnTo>
                      <a:pt x="9" y="12"/>
                    </a:lnTo>
                    <a:lnTo>
                      <a:pt x="9" y="186"/>
                    </a:lnTo>
                    <a:lnTo>
                      <a:pt x="9" y="189"/>
                    </a:lnTo>
                    <a:lnTo>
                      <a:pt x="9" y="191"/>
                    </a:lnTo>
                    <a:lnTo>
                      <a:pt x="9" y="192"/>
                    </a:lnTo>
                    <a:lnTo>
                      <a:pt x="11" y="194"/>
                    </a:lnTo>
                    <a:lnTo>
                      <a:pt x="13" y="195"/>
                    </a:lnTo>
                    <a:lnTo>
                      <a:pt x="124" y="195"/>
                    </a:lnTo>
                    <a:lnTo>
                      <a:pt x="127" y="195"/>
                    </a:lnTo>
                    <a:lnTo>
                      <a:pt x="129" y="195"/>
                    </a:lnTo>
                    <a:lnTo>
                      <a:pt x="133" y="195"/>
                    </a:lnTo>
                    <a:lnTo>
                      <a:pt x="135" y="195"/>
                    </a:lnTo>
                    <a:lnTo>
                      <a:pt x="139" y="195"/>
                    </a:lnTo>
                    <a:lnTo>
                      <a:pt x="141" y="194"/>
                    </a:lnTo>
                    <a:lnTo>
                      <a:pt x="143" y="192"/>
                    </a:lnTo>
                    <a:lnTo>
                      <a:pt x="143" y="8"/>
                    </a:lnTo>
                    <a:lnTo>
                      <a:pt x="141" y="7"/>
                    </a:lnTo>
                    <a:lnTo>
                      <a:pt x="140" y="6"/>
                    </a:lnTo>
                    <a:lnTo>
                      <a:pt x="137" y="6"/>
                    </a:lnTo>
                    <a:lnTo>
                      <a:pt x="134" y="6"/>
                    </a:lnTo>
                    <a:close/>
                    <a:moveTo>
                      <a:pt x="12" y="0"/>
                    </a:moveTo>
                    <a:lnTo>
                      <a:pt x="18" y="0"/>
                    </a:lnTo>
                    <a:lnTo>
                      <a:pt x="24" y="0"/>
                    </a:lnTo>
                    <a:lnTo>
                      <a:pt x="138" y="0"/>
                    </a:lnTo>
                    <a:lnTo>
                      <a:pt x="140" y="0"/>
                    </a:lnTo>
                    <a:lnTo>
                      <a:pt x="143" y="0"/>
                    </a:lnTo>
                    <a:lnTo>
                      <a:pt x="145" y="1"/>
                    </a:lnTo>
                    <a:lnTo>
                      <a:pt x="147" y="1"/>
                    </a:lnTo>
                    <a:lnTo>
                      <a:pt x="150" y="3"/>
                    </a:lnTo>
                    <a:lnTo>
                      <a:pt x="151" y="6"/>
                    </a:lnTo>
                    <a:lnTo>
                      <a:pt x="151" y="8"/>
                    </a:lnTo>
                    <a:lnTo>
                      <a:pt x="151" y="192"/>
                    </a:lnTo>
                    <a:lnTo>
                      <a:pt x="150" y="194"/>
                    </a:lnTo>
                    <a:lnTo>
                      <a:pt x="150" y="194"/>
                    </a:lnTo>
                    <a:lnTo>
                      <a:pt x="147" y="199"/>
                    </a:lnTo>
                    <a:lnTo>
                      <a:pt x="140" y="201"/>
                    </a:lnTo>
                    <a:lnTo>
                      <a:pt x="130" y="201"/>
                    </a:lnTo>
                    <a:lnTo>
                      <a:pt x="122" y="201"/>
                    </a:lnTo>
                    <a:lnTo>
                      <a:pt x="115" y="201"/>
                    </a:lnTo>
                    <a:lnTo>
                      <a:pt x="17" y="201"/>
                    </a:lnTo>
                    <a:lnTo>
                      <a:pt x="13" y="201"/>
                    </a:lnTo>
                    <a:lnTo>
                      <a:pt x="9" y="201"/>
                    </a:lnTo>
                    <a:lnTo>
                      <a:pt x="6" y="200"/>
                    </a:lnTo>
                    <a:lnTo>
                      <a:pt x="3" y="199"/>
                    </a:lnTo>
                    <a:lnTo>
                      <a:pt x="1" y="196"/>
                    </a:lnTo>
                    <a:lnTo>
                      <a:pt x="0" y="194"/>
                    </a:lnTo>
                    <a:lnTo>
                      <a:pt x="0" y="191"/>
                    </a:lnTo>
                    <a:lnTo>
                      <a:pt x="0" y="189"/>
                    </a:lnTo>
                    <a:lnTo>
                      <a:pt x="0" y="186"/>
                    </a:lnTo>
                    <a:lnTo>
                      <a:pt x="0" y="14"/>
                    </a:lnTo>
                    <a:lnTo>
                      <a:pt x="0" y="12"/>
                    </a:lnTo>
                    <a:lnTo>
                      <a:pt x="0" y="8"/>
                    </a:lnTo>
                    <a:lnTo>
                      <a:pt x="1" y="6"/>
                    </a:lnTo>
                    <a:lnTo>
                      <a:pt x="2" y="3"/>
                    </a:lnTo>
                    <a:lnTo>
                      <a:pt x="3" y="1"/>
                    </a:lnTo>
                    <a:lnTo>
                      <a:pt x="6" y="0"/>
                    </a:lnTo>
                    <a:lnTo>
                      <a:pt x="12" y="0"/>
                    </a:lnTo>
                    <a:close/>
                  </a:path>
                </a:pathLst>
              </a:custGeom>
              <a:grp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233" name="Freeform 282"/>
              <p:cNvSpPr>
                <a:spLocks/>
              </p:cNvSpPr>
              <p:nvPr/>
            </p:nvSpPr>
            <p:spPr bwMode="auto">
              <a:xfrm rot="5400000">
                <a:off x="2750343" y="4259272"/>
                <a:ext cx="166688" cy="12700"/>
              </a:xfrm>
              <a:custGeom>
                <a:avLst/>
                <a:gdLst>
                  <a:gd name="T0" fmla="*/ 3 w 105"/>
                  <a:gd name="T1" fmla="*/ 0 h 8"/>
                  <a:gd name="T2" fmla="*/ 103 w 105"/>
                  <a:gd name="T3" fmla="*/ 0 h 8"/>
                  <a:gd name="T4" fmla="*/ 104 w 105"/>
                  <a:gd name="T5" fmla="*/ 1 h 8"/>
                  <a:gd name="T6" fmla="*/ 105 w 105"/>
                  <a:gd name="T7" fmla="*/ 3 h 8"/>
                  <a:gd name="T8" fmla="*/ 105 w 105"/>
                  <a:gd name="T9" fmla="*/ 4 h 8"/>
                  <a:gd name="T10" fmla="*/ 105 w 105"/>
                  <a:gd name="T11" fmla="*/ 5 h 8"/>
                  <a:gd name="T12" fmla="*/ 104 w 105"/>
                  <a:gd name="T13" fmla="*/ 6 h 8"/>
                  <a:gd name="T14" fmla="*/ 103 w 105"/>
                  <a:gd name="T15" fmla="*/ 8 h 8"/>
                  <a:gd name="T16" fmla="*/ 3 w 105"/>
                  <a:gd name="T17" fmla="*/ 8 h 8"/>
                  <a:gd name="T18" fmla="*/ 1 w 105"/>
                  <a:gd name="T19" fmla="*/ 6 h 8"/>
                  <a:gd name="T20" fmla="*/ 0 w 105"/>
                  <a:gd name="T21" fmla="*/ 5 h 8"/>
                  <a:gd name="T22" fmla="*/ 0 w 105"/>
                  <a:gd name="T23" fmla="*/ 4 h 8"/>
                  <a:gd name="T24" fmla="*/ 0 w 105"/>
                  <a:gd name="T25" fmla="*/ 3 h 8"/>
                  <a:gd name="T26" fmla="*/ 1 w 105"/>
                  <a:gd name="T27" fmla="*/ 1 h 8"/>
                  <a:gd name="T28" fmla="*/ 3 w 10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8">
                    <a:moveTo>
                      <a:pt x="3" y="0"/>
                    </a:moveTo>
                    <a:lnTo>
                      <a:pt x="103" y="0"/>
                    </a:lnTo>
                    <a:lnTo>
                      <a:pt x="104" y="1"/>
                    </a:lnTo>
                    <a:lnTo>
                      <a:pt x="105" y="3"/>
                    </a:lnTo>
                    <a:lnTo>
                      <a:pt x="105" y="4"/>
                    </a:lnTo>
                    <a:lnTo>
                      <a:pt x="105" y="5"/>
                    </a:lnTo>
                    <a:lnTo>
                      <a:pt x="104" y="6"/>
                    </a:lnTo>
                    <a:lnTo>
                      <a:pt x="103" y="8"/>
                    </a:lnTo>
                    <a:lnTo>
                      <a:pt x="3" y="8"/>
                    </a:lnTo>
                    <a:lnTo>
                      <a:pt x="1" y="6"/>
                    </a:lnTo>
                    <a:lnTo>
                      <a:pt x="0" y="5"/>
                    </a:lnTo>
                    <a:lnTo>
                      <a:pt x="0" y="4"/>
                    </a:lnTo>
                    <a:lnTo>
                      <a:pt x="0" y="3"/>
                    </a:lnTo>
                    <a:lnTo>
                      <a:pt x="1" y="1"/>
                    </a:lnTo>
                    <a:lnTo>
                      <a:pt x="3" y="0"/>
                    </a:lnTo>
                    <a:close/>
                  </a:path>
                </a:pathLst>
              </a:custGeom>
              <a:grp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234" name="Freeform 283"/>
              <p:cNvSpPr>
                <a:spLocks/>
              </p:cNvSpPr>
              <p:nvPr/>
            </p:nvSpPr>
            <p:spPr bwMode="auto">
              <a:xfrm rot="5400000">
                <a:off x="2702717" y="4260859"/>
                <a:ext cx="166688" cy="9525"/>
              </a:xfrm>
              <a:custGeom>
                <a:avLst/>
                <a:gdLst>
                  <a:gd name="T0" fmla="*/ 3 w 105"/>
                  <a:gd name="T1" fmla="*/ 0 h 6"/>
                  <a:gd name="T2" fmla="*/ 103 w 105"/>
                  <a:gd name="T3" fmla="*/ 0 h 6"/>
                  <a:gd name="T4" fmla="*/ 104 w 105"/>
                  <a:gd name="T5" fmla="*/ 0 h 6"/>
                  <a:gd name="T6" fmla="*/ 105 w 105"/>
                  <a:gd name="T7" fmla="*/ 1 h 6"/>
                  <a:gd name="T8" fmla="*/ 105 w 105"/>
                  <a:gd name="T9" fmla="*/ 2 h 6"/>
                  <a:gd name="T10" fmla="*/ 105 w 105"/>
                  <a:gd name="T11" fmla="*/ 4 h 6"/>
                  <a:gd name="T12" fmla="*/ 104 w 105"/>
                  <a:gd name="T13" fmla="*/ 6 h 6"/>
                  <a:gd name="T14" fmla="*/ 103 w 105"/>
                  <a:gd name="T15" fmla="*/ 6 h 6"/>
                  <a:gd name="T16" fmla="*/ 3 w 105"/>
                  <a:gd name="T17" fmla="*/ 6 h 6"/>
                  <a:gd name="T18" fmla="*/ 1 w 105"/>
                  <a:gd name="T19" fmla="*/ 6 h 6"/>
                  <a:gd name="T20" fmla="*/ 0 w 105"/>
                  <a:gd name="T21" fmla="*/ 4 h 6"/>
                  <a:gd name="T22" fmla="*/ 0 w 105"/>
                  <a:gd name="T23" fmla="*/ 2 h 6"/>
                  <a:gd name="T24" fmla="*/ 0 w 105"/>
                  <a:gd name="T25" fmla="*/ 1 h 6"/>
                  <a:gd name="T26" fmla="*/ 1 w 105"/>
                  <a:gd name="T27" fmla="*/ 0 h 6"/>
                  <a:gd name="T28" fmla="*/ 3 w 10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6">
                    <a:moveTo>
                      <a:pt x="3" y="0"/>
                    </a:moveTo>
                    <a:lnTo>
                      <a:pt x="103" y="0"/>
                    </a:lnTo>
                    <a:lnTo>
                      <a:pt x="104" y="0"/>
                    </a:lnTo>
                    <a:lnTo>
                      <a:pt x="105" y="1"/>
                    </a:lnTo>
                    <a:lnTo>
                      <a:pt x="105" y="2"/>
                    </a:lnTo>
                    <a:lnTo>
                      <a:pt x="105" y="4"/>
                    </a:lnTo>
                    <a:lnTo>
                      <a:pt x="104" y="6"/>
                    </a:lnTo>
                    <a:lnTo>
                      <a:pt x="103" y="6"/>
                    </a:lnTo>
                    <a:lnTo>
                      <a:pt x="3" y="6"/>
                    </a:lnTo>
                    <a:lnTo>
                      <a:pt x="1" y="6"/>
                    </a:lnTo>
                    <a:lnTo>
                      <a:pt x="0" y="4"/>
                    </a:lnTo>
                    <a:lnTo>
                      <a:pt x="0" y="2"/>
                    </a:lnTo>
                    <a:lnTo>
                      <a:pt x="0" y="1"/>
                    </a:lnTo>
                    <a:lnTo>
                      <a:pt x="1" y="0"/>
                    </a:lnTo>
                    <a:lnTo>
                      <a:pt x="3" y="0"/>
                    </a:lnTo>
                    <a:close/>
                  </a:path>
                </a:pathLst>
              </a:custGeom>
              <a:grp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235" name="Freeform 284"/>
              <p:cNvSpPr>
                <a:spLocks/>
              </p:cNvSpPr>
              <p:nvPr/>
            </p:nvSpPr>
            <p:spPr bwMode="auto">
              <a:xfrm rot="5400000">
                <a:off x="2656680" y="4260859"/>
                <a:ext cx="166688" cy="9525"/>
              </a:xfrm>
              <a:custGeom>
                <a:avLst/>
                <a:gdLst>
                  <a:gd name="T0" fmla="*/ 3 w 105"/>
                  <a:gd name="T1" fmla="*/ 0 h 6"/>
                  <a:gd name="T2" fmla="*/ 103 w 105"/>
                  <a:gd name="T3" fmla="*/ 0 h 6"/>
                  <a:gd name="T4" fmla="*/ 104 w 105"/>
                  <a:gd name="T5" fmla="*/ 0 h 6"/>
                  <a:gd name="T6" fmla="*/ 105 w 105"/>
                  <a:gd name="T7" fmla="*/ 1 h 6"/>
                  <a:gd name="T8" fmla="*/ 105 w 105"/>
                  <a:gd name="T9" fmla="*/ 3 h 6"/>
                  <a:gd name="T10" fmla="*/ 105 w 105"/>
                  <a:gd name="T11" fmla="*/ 5 h 6"/>
                  <a:gd name="T12" fmla="*/ 104 w 105"/>
                  <a:gd name="T13" fmla="*/ 6 h 6"/>
                  <a:gd name="T14" fmla="*/ 103 w 105"/>
                  <a:gd name="T15" fmla="*/ 6 h 6"/>
                  <a:gd name="T16" fmla="*/ 3 w 105"/>
                  <a:gd name="T17" fmla="*/ 6 h 6"/>
                  <a:gd name="T18" fmla="*/ 1 w 105"/>
                  <a:gd name="T19" fmla="*/ 6 h 6"/>
                  <a:gd name="T20" fmla="*/ 0 w 105"/>
                  <a:gd name="T21" fmla="*/ 5 h 6"/>
                  <a:gd name="T22" fmla="*/ 0 w 105"/>
                  <a:gd name="T23" fmla="*/ 3 h 6"/>
                  <a:gd name="T24" fmla="*/ 0 w 105"/>
                  <a:gd name="T25" fmla="*/ 1 h 6"/>
                  <a:gd name="T26" fmla="*/ 1 w 105"/>
                  <a:gd name="T27" fmla="*/ 0 h 6"/>
                  <a:gd name="T28" fmla="*/ 3 w 10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6">
                    <a:moveTo>
                      <a:pt x="3" y="0"/>
                    </a:moveTo>
                    <a:lnTo>
                      <a:pt x="103" y="0"/>
                    </a:lnTo>
                    <a:lnTo>
                      <a:pt x="104" y="0"/>
                    </a:lnTo>
                    <a:lnTo>
                      <a:pt x="105" y="1"/>
                    </a:lnTo>
                    <a:lnTo>
                      <a:pt x="105" y="3"/>
                    </a:lnTo>
                    <a:lnTo>
                      <a:pt x="105" y="5"/>
                    </a:lnTo>
                    <a:lnTo>
                      <a:pt x="104" y="6"/>
                    </a:lnTo>
                    <a:lnTo>
                      <a:pt x="103" y="6"/>
                    </a:lnTo>
                    <a:lnTo>
                      <a:pt x="3" y="6"/>
                    </a:lnTo>
                    <a:lnTo>
                      <a:pt x="1" y="6"/>
                    </a:lnTo>
                    <a:lnTo>
                      <a:pt x="0" y="5"/>
                    </a:lnTo>
                    <a:lnTo>
                      <a:pt x="0" y="3"/>
                    </a:lnTo>
                    <a:lnTo>
                      <a:pt x="0" y="1"/>
                    </a:lnTo>
                    <a:lnTo>
                      <a:pt x="1" y="0"/>
                    </a:lnTo>
                    <a:lnTo>
                      <a:pt x="3" y="0"/>
                    </a:lnTo>
                    <a:close/>
                  </a:path>
                </a:pathLst>
              </a:custGeom>
              <a:grp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236" name="Freeform 285"/>
              <p:cNvSpPr>
                <a:spLocks/>
              </p:cNvSpPr>
              <p:nvPr/>
            </p:nvSpPr>
            <p:spPr bwMode="auto">
              <a:xfrm rot="5400000">
                <a:off x="2609849" y="4260065"/>
                <a:ext cx="166688" cy="11113"/>
              </a:xfrm>
              <a:custGeom>
                <a:avLst/>
                <a:gdLst>
                  <a:gd name="T0" fmla="*/ 3 w 105"/>
                  <a:gd name="T1" fmla="*/ 0 h 7"/>
                  <a:gd name="T2" fmla="*/ 103 w 105"/>
                  <a:gd name="T3" fmla="*/ 0 h 7"/>
                  <a:gd name="T4" fmla="*/ 104 w 105"/>
                  <a:gd name="T5" fmla="*/ 1 h 7"/>
                  <a:gd name="T6" fmla="*/ 105 w 105"/>
                  <a:gd name="T7" fmla="*/ 2 h 7"/>
                  <a:gd name="T8" fmla="*/ 105 w 105"/>
                  <a:gd name="T9" fmla="*/ 3 h 7"/>
                  <a:gd name="T10" fmla="*/ 105 w 105"/>
                  <a:gd name="T11" fmla="*/ 5 h 7"/>
                  <a:gd name="T12" fmla="*/ 104 w 105"/>
                  <a:gd name="T13" fmla="*/ 6 h 7"/>
                  <a:gd name="T14" fmla="*/ 103 w 105"/>
                  <a:gd name="T15" fmla="*/ 7 h 7"/>
                  <a:gd name="T16" fmla="*/ 3 w 105"/>
                  <a:gd name="T17" fmla="*/ 7 h 7"/>
                  <a:gd name="T18" fmla="*/ 1 w 105"/>
                  <a:gd name="T19" fmla="*/ 6 h 7"/>
                  <a:gd name="T20" fmla="*/ 0 w 105"/>
                  <a:gd name="T21" fmla="*/ 5 h 7"/>
                  <a:gd name="T22" fmla="*/ 0 w 105"/>
                  <a:gd name="T23" fmla="*/ 3 h 7"/>
                  <a:gd name="T24" fmla="*/ 0 w 105"/>
                  <a:gd name="T25" fmla="*/ 2 h 7"/>
                  <a:gd name="T26" fmla="*/ 1 w 105"/>
                  <a:gd name="T27" fmla="*/ 1 h 7"/>
                  <a:gd name="T28" fmla="*/ 3 w 105"/>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7">
                    <a:moveTo>
                      <a:pt x="3" y="0"/>
                    </a:moveTo>
                    <a:lnTo>
                      <a:pt x="103" y="0"/>
                    </a:lnTo>
                    <a:lnTo>
                      <a:pt x="104" y="1"/>
                    </a:lnTo>
                    <a:lnTo>
                      <a:pt x="105" y="2"/>
                    </a:lnTo>
                    <a:lnTo>
                      <a:pt x="105" y="3"/>
                    </a:lnTo>
                    <a:lnTo>
                      <a:pt x="105" y="5"/>
                    </a:lnTo>
                    <a:lnTo>
                      <a:pt x="104" y="6"/>
                    </a:lnTo>
                    <a:lnTo>
                      <a:pt x="103" y="7"/>
                    </a:lnTo>
                    <a:lnTo>
                      <a:pt x="3" y="7"/>
                    </a:lnTo>
                    <a:lnTo>
                      <a:pt x="1" y="6"/>
                    </a:lnTo>
                    <a:lnTo>
                      <a:pt x="0" y="5"/>
                    </a:lnTo>
                    <a:lnTo>
                      <a:pt x="0" y="3"/>
                    </a:lnTo>
                    <a:lnTo>
                      <a:pt x="0" y="2"/>
                    </a:lnTo>
                    <a:lnTo>
                      <a:pt x="1" y="1"/>
                    </a:lnTo>
                    <a:lnTo>
                      <a:pt x="3" y="0"/>
                    </a:lnTo>
                    <a:close/>
                  </a:path>
                </a:pathLst>
              </a:custGeom>
              <a:grp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237" name="Freeform 286"/>
              <p:cNvSpPr>
                <a:spLocks/>
              </p:cNvSpPr>
              <p:nvPr/>
            </p:nvSpPr>
            <p:spPr bwMode="auto">
              <a:xfrm rot="5400000">
                <a:off x="2563805" y="4260064"/>
                <a:ext cx="166688" cy="11113"/>
              </a:xfrm>
              <a:custGeom>
                <a:avLst/>
                <a:gdLst>
                  <a:gd name="T0" fmla="*/ 3 w 105"/>
                  <a:gd name="T1" fmla="*/ 0 h 7"/>
                  <a:gd name="T2" fmla="*/ 103 w 105"/>
                  <a:gd name="T3" fmla="*/ 0 h 7"/>
                  <a:gd name="T4" fmla="*/ 104 w 105"/>
                  <a:gd name="T5" fmla="*/ 1 h 7"/>
                  <a:gd name="T6" fmla="*/ 105 w 105"/>
                  <a:gd name="T7" fmla="*/ 2 h 7"/>
                  <a:gd name="T8" fmla="*/ 105 w 105"/>
                  <a:gd name="T9" fmla="*/ 4 h 7"/>
                  <a:gd name="T10" fmla="*/ 105 w 105"/>
                  <a:gd name="T11" fmla="*/ 6 h 7"/>
                  <a:gd name="T12" fmla="*/ 104 w 105"/>
                  <a:gd name="T13" fmla="*/ 6 h 7"/>
                  <a:gd name="T14" fmla="*/ 103 w 105"/>
                  <a:gd name="T15" fmla="*/ 7 h 7"/>
                  <a:gd name="T16" fmla="*/ 3 w 105"/>
                  <a:gd name="T17" fmla="*/ 7 h 7"/>
                  <a:gd name="T18" fmla="*/ 1 w 105"/>
                  <a:gd name="T19" fmla="*/ 6 h 7"/>
                  <a:gd name="T20" fmla="*/ 0 w 105"/>
                  <a:gd name="T21" fmla="*/ 6 h 7"/>
                  <a:gd name="T22" fmla="*/ 0 w 105"/>
                  <a:gd name="T23" fmla="*/ 4 h 7"/>
                  <a:gd name="T24" fmla="*/ 0 w 105"/>
                  <a:gd name="T25" fmla="*/ 2 h 7"/>
                  <a:gd name="T26" fmla="*/ 1 w 105"/>
                  <a:gd name="T27" fmla="*/ 1 h 7"/>
                  <a:gd name="T28" fmla="*/ 3 w 105"/>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7">
                    <a:moveTo>
                      <a:pt x="3" y="0"/>
                    </a:moveTo>
                    <a:lnTo>
                      <a:pt x="103" y="0"/>
                    </a:lnTo>
                    <a:lnTo>
                      <a:pt x="104" y="1"/>
                    </a:lnTo>
                    <a:lnTo>
                      <a:pt x="105" y="2"/>
                    </a:lnTo>
                    <a:lnTo>
                      <a:pt x="105" y="4"/>
                    </a:lnTo>
                    <a:lnTo>
                      <a:pt x="105" y="6"/>
                    </a:lnTo>
                    <a:lnTo>
                      <a:pt x="104" y="6"/>
                    </a:lnTo>
                    <a:lnTo>
                      <a:pt x="103" y="7"/>
                    </a:lnTo>
                    <a:lnTo>
                      <a:pt x="3" y="7"/>
                    </a:lnTo>
                    <a:lnTo>
                      <a:pt x="1" y="6"/>
                    </a:lnTo>
                    <a:lnTo>
                      <a:pt x="0" y="6"/>
                    </a:lnTo>
                    <a:lnTo>
                      <a:pt x="0" y="4"/>
                    </a:lnTo>
                    <a:lnTo>
                      <a:pt x="0" y="2"/>
                    </a:lnTo>
                    <a:lnTo>
                      <a:pt x="1" y="1"/>
                    </a:lnTo>
                    <a:lnTo>
                      <a:pt x="3" y="0"/>
                    </a:lnTo>
                    <a:close/>
                  </a:path>
                </a:pathLst>
              </a:custGeom>
              <a:grp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sp>
            <p:nvSpPr>
              <p:cNvPr id="238" name="Freeform 287"/>
              <p:cNvSpPr>
                <a:spLocks/>
              </p:cNvSpPr>
              <p:nvPr/>
            </p:nvSpPr>
            <p:spPr bwMode="auto">
              <a:xfrm rot="5400000">
                <a:off x="2697165" y="4285458"/>
                <a:ext cx="146050" cy="165099"/>
              </a:xfrm>
              <a:custGeom>
                <a:avLst/>
                <a:gdLst>
                  <a:gd name="T0" fmla="*/ 81 w 92"/>
                  <a:gd name="T1" fmla="*/ 0 h 104"/>
                  <a:gd name="T2" fmla="*/ 84 w 92"/>
                  <a:gd name="T3" fmla="*/ 1 h 104"/>
                  <a:gd name="T4" fmla="*/ 91 w 92"/>
                  <a:gd name="T5" fmla="*/ 8 h 104"/>
                  <a:gd name="T6" fmla="*/ 92 w 92"/>
                  <a:gd name="T7" fmla="*/ 11 h 104"/>
                  <a:gd name="T8" fmla="*/ 92 w 92"/>
                  <a:gd name="T9" fmla="*/ 13 h 104"/>
                  <a:gd name="T10" fmla="*/ 91 w 92"/>
                  <a:gd name="T11" fmla="*/ 16 h 104"/>
                  <a:gd name="T12" fmla="*/ 90 w 92"/>
                  <a:gd name="T13" fmla="*/ 17 h 104"/>
                  <a:gd name="T14" fmla="*/ 85 w 92"/>
                  <a:gd name="T15" fmla="*/ 23 h 104"/>
                  <a:gd name="T16" fmla="*/ 76 w 92"/>
                  <a:gd name="T17" fmla="*/ 31 h 104"/>
                  <a:gd name="T18" fmla="*/ 68 w 92"/>
                  <a:gd name="T19" fmla="*/ 42 h 104"/>
                  <a:gd name="T20" fmla="*/ 58 w 92"/>
                  <a:gd name="T21" fmla="*/ 53 h 104"/>
                  <a:gd name="T22" fmla="*/ 47 w 92"/>
                  <a:gd name="T23" fmla="*/ 65 h 104"/>
                  <a:gd name="T24" fmla="*/ 38 w 92"/>
                  <a:gd name="T25" fmla="*/ 77 h 104"/>
                  <a:gd name="T26" fmla="*/ 28 w 92"/>
                  <a:gd name="T27" fmla="*/ 87 h 104"/>
                  <a:gd name="T28" fmla="*/ 22 w 92"/>
                  <a:gd name="T29" fmla="*/ 96 h 104"/>
                  <a:gd name="T30" fmla="*/ 17 w 92"/>
                  <a:gd name="T31" fmla="*/ 98 h 104"/>
                  <a:gd name="T32" fmla="*/ 11 w 92"/>
                  <a:gd name="T33" fmla="*/ 102 h 104"/>
                  <a:gd name="T34" fmla="*/ 5 w 92"/>
                  <a:gd name="T35" fmla="*/ 104 h 104"/>
                  <a:gd name="T36" fmla="*/ 0 w 92"/>
                  <a:gd name="T37" fmla="*/ 104 h 104"/>
                  <a:gd name="T38" fmla="*/ 0 w 92"/>
                  <a:gd name="T39" fmla="*/ 100 h 104"/>
                  <a:gd name="T40" fmla="*/ 1 w 92"/>
                  <a:gd name="T41" fmla="*/ 93 h 104"/>
                  <a:gd name="T42" fmla="*/ 5 w 92"/>
                  <a:gd name="T43" fmla="*/ 86 h 104"/>
                  <a:gd name="T44" fmla="*/ 7 w 92"/>
                  <a:gd name="T45" fmla="*/ 82 h 104"/>
                  <a:gd name="T46" fmla="*/ 13 w 92"/>
                  <a:gd name="T47" fmla="*/ 75 h 104"/>
                  <a:gd name="T48" fmla="*/ 23 w 92"/>
                  <a:gd name="T49" fmla="*/ 64 h 104"/>
                  <a:gd name="T50" fmla="*/ 33 w 92"/>
                  <a:gd name="T51" fmla="*/ 53 h 104"/>
                  <a:gd name="T52" fmla="*/ 44 w 92"/>
                  <a:gd name="T53" fmla="*/ 41 h 104"/>
                  <a:gd name="T54" fmla="*/ 53 w 92"/>
                  <a:gd name="T55" fmla="*/ 29 h 104"/>
                  <a:gd name="T56" fmla="*/ 62 w 92"/>
                  <a:gd name="T57" fmla="*/ 19 h 104"/>
                  <a:gd name="T58" fmla="*/ 70 w 92"/>
                  <a:gd name="T59" fmla="*/ 11 h 104"/>
                  <a:gd name="T60" fmla="*/ 75 w 92"/>
                  <a:gd name="T61" fmla="*/ 5 h 104"/>
                  <a:gd name="T62" fmla="*/ 76 w 92"/>
                  <a:gd name="T63" fmla="*/ 2 h 104"/>
                  <a:gd name="T64" fmla="*/ 79 w 92"/>
                  <a:gd name="T65" fmla="*/ 1 h 104"/>
                  <a:gd name="T66" fmla="*/ 81 w 92"/>
                  <a:gd name="T6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104">
                    <a:moveTo>
                      <a:pt x="81" y="0"/>
                    </a:moveTo>
                    <a:lnTo>
                      <a:pt x="84" y="1"/>
                    </a:lnTo>
                    <a:lnTo>
                      <a:pt x="91" y="8"/>
                    </a:lnTo>
                    <a:lnTo>
                      <a:pt x="92" y="11"/>
                    </a:lnTo>
                    <a:lnTo>
                      <a:pt x="92" y="13"/>
                    </a:lnTo>
                    <a:lnTo>
                      <a:pt x="91" y="16"/>
                    </a:lnTo>
                    <a:lnTo>
                      <a:pt x="90" y="17"/>
                    </a:lnTo>
                    <a:lnTo>
                      <a:pt x="85" y="23"/>
                    </a:lnTo>
                    <a:lnTo>
                      <a:pt x="76" y="31"/>
                    </a:lnTo>
                    <a:lnTo>
                      <a:pt x="68" y="42"/>
                    </a:lnTo>
                    <a:lnTo>
                      <a:pt x="58" y="53"/>
                    </a:lnTo>
                    <a:lnTo>
                      <a:pt x="47" y="65"/>
                    </a:lnTo>
                    <a:lnTo>
                      <a:pt x="38" y="77"/>
                    </a:lnTo>
                    <a:lnTo>
                      <a:pt x="28" y="87"/>
                    </a:lnTo>
                    <a:lnTo>
                      <a:pt x="22" y="96"/>
                    </a:lnTo>
                    <a:lnTo>
                      <a:pt x="17" y="98"/>
                    </a:lnTo>
                    <a:lnTo>
                      <a:pt x="11" y="102"/>
                    </a:lnTo>
                    <a:lnTo>
                      <a:pt x="5" y="104"/>
                    </a:lnTo>
                    <a:lnTo>
                      <a:pt x="0" y="104"/>
                    </a:lnTo>
                    <a:lnTo>
                      <a:pt x="0" y="100"/>
                    </a:lnTo>
                    <a:lnTo>
                      <a:pt x="1" y="93"/>
                    </a:lnTo>
                    <a:lnTo>
                      <a:pt x="5" y="86"/>
                    </a:lnTo>
                    <a:lnTo>
                      <a:pt x="7" y="82"/>
                    </a:lnTo>
                    <a:lnTo>
                      <a:pt x="13" y="75"/>
                    </a:lnTo>
                    <a:lnTo>
                      <a:pt x="23" y="64"/>
                    </a:lnTo>
                    <a:lnTo>
                      <a:pt x="33" y="53"/>
                    </a:lnTo>
                    <a:lnTo>
                      <a:pt x="44" y="41"/>
                    </a:lnTo>
                    <a:lnTo>
                      <a:pt x="53" y="29"/>
                    </a:lnTo>
                    <a:lnTo>
                      <a:pt x="62" y="19"/>
                    </a:lnTo>
                    <a:lnTo>
                      <a:pt x="70" y="11"/>
                    </a:lnTo>
                    <a:lnTo>
                      <a:pt x="75" y="5"/>
                    </a:lnTo>
                    <a:lnTo>
                      <a:pt x="76" y="2"/>
                    </a:lnTo>
                    <a:lnTo>
                      <a:pt x="79" y="1"/>
                    </a:lnTo>
                    <a:lnTo>
                      <a:pt x="81" y="0"/>
                    </a:lnTo>
                    <a:close/>
                  </a:path>
                </a:pathLst>
              </a:custGeom>
              <a:grpFill/>
              <a:ln w="0">
                <a:solidFill>
                  <a:srgbClr val="FFFFFF"/>
                </a:solid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224" kern="0" dirty="0">
                  <a:solidFill>
                    <a:srgbClr val="000000"/>
                  </a:solidFill>
                  <a:latin typeface="Arial"/>
                  <a:ea typeface="ＭＳ Ｐゴシック"/>
                </a:endParaRPr>
              </a:p>
            </p:txBody>
          </p:sp>
        </p:grpSp>
        <p:grpSp>
          <p:nvGrpSpPr>
            <p:cNvPr id="187" name="Group 186"/>
            <p:cNvGrpSpPr/>
            <p:nvPr/>
          </p:nvGrpSpPr>
          <p:grpSpPr>
            <a:xfrm>
              <a:off x="1478033" y="759691"/>
              <a:ext cx="6281643" cy="4468485"/>
              <a:chOff x="1160679" y="838201"/>
              <a:chExt cx="6640080" cy="5045074"/>
            </a:xfrm>
          </p:grpSpPr>
          <p:pic>
            <p:nvPicPr>
              <p:cNvPr id="230" name="Picture 2" descr="Image result for south africa"/>
              <p:cNvPicPr>
                <a:picLocks noChangeArrowheads="1"/>
              </p:cNvPicPr>
              <p:nvPr/>
            </p:nvPicPr>
            <p:blipFill>
              <a:blip r:embed="rId7" cstate="print">
                <a:lum bright="70000" contrast="-70000"/>
                <a:extLst>
                  <a:ext uri="{28A0092B-C50C-407E-A947-70E740481C1C}">
                    <a14:useLocalDpi xmlns:a14="http://schemas.microsoft.com/office/drawing/2010/main" xmlns="" val="0"/>
                  </a:ext>
                </a:extLst>
              </a:blip>
              <a:srcRect/>
              <a:stretch>
                <a:fillRect/>
              </a:stretch>
            </p:blipFill>
            <p:spPr bwMode="auto">
              <a:xfrm>
                <a:off x="1160679" y="838201"/>
                <a:ext cx="6640080" cy="5045074"/>
              </a:xfrm>
              <a:prstGeom prst="rect">
                <a:avLst/>
              </a:prstGeom>
              <a:noFill/>
              <a:extLst>
                <a:ext uri="{909E8E84-426E-40DD-AFC4-6F175D3DCCD1}">
                  <a14:hiddenFill xmlns:a14="http://schemas.microsoft.com/office/drawing/2010/main" xmlns="">
                    <a:solidFill>
                      <a:srgbClr val="FFFFFF"/>
                    </a:solidFill>
                  </a14:hiddenFill>
                </a:ext>
              </a:extLst>
            </p:spPr>
          </p:pic>
          <p:sp>
            <p:nvSpPr>
              <p:cNvPr id="231" name="Rectangle 230"/>
              <p:cNvSpPr>
                <a:spLocks/>
              </p:cNvSpPr>
              <p:nvPr/>
            </p:nvSpPr>
            <p:spPr>
              <a:xfrm>
                <a:off x="1160679" y="838201"/>
                <a:ext cx="6640080" cy="5045074"/>
              </a:xfrm>
              <a:prstGeom prst="rect">
                <a:avLst/>
              </a:prstGeom>
              <a:solidFill>
                <a:srgbClr val="FFFFFF">
                  <a:alpha val="30196"/>
                </a:srgbClr>
              </a:solidFill>
              <a:ln w="19050" cap="flat" cmpd="sng" algn="ctr">
                <a:noFill/>
                <a:prstDash val="solid"/>
              </a:ln>
              <a:effectLst/>
            </p:spPr>
            <p:txBody>
              <a:bodyPr wrap="none" rtlCol="0" anchor="ctr" anchorCtr="1"/>
              <a:lstStyle/>
              <a:p>
                <a:pPr algn="ctr" defTabSz="685800" fontAlgn="base">
                  <a:spcBef>
                    <a:spcPct val="0"/>
                  </a:spcBef>
                  <a:spcAft>
                    <a:spcPct val="0"/>
                  </a:spcAft>
                  <a:defRPr/>
                </a:pPr>
                <a:endParaRPr lang="en-US" sz="1050" kern="0" dirty="0">
                  <a:solidFill>
                    <a:srgbClr val="004185"/>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8" name="Group 187"/>
            <p:cNvGrpSpPr/>
            <p:nvPr/>
          </p:nvGrpSpPr>
          <p:grpSpPr>
            <a:xfrm>
              <a:off x="380011" y="2278656"/>
              <a:ext cx="4922544" cy="795073"/>
              <a:chOff x="1" y="2553165"/>
              <a:chExt cx="5244056" cy="910412"/>
            </a:xfrm>
          </p:grpSpPr>
          <p:sp>
            <p:nvSpPr>
              <p:cNvPr id="225" name="Freeform 212"/>
              <p:cNvSpPr>
                <a:spLocks/>
              </p:cNvSpPr>
              <p:nvPr/>
            </p:nvSpPr>
            <p:spPr bwMode="auto">
              <a:xfrm rot="5400000">
                <a:off x="1051023" y="1647694"/>
                <a:ext cx="752251" cy="2854296"/>
              </a:xfrm>
              <a:custGeom>
                <a:avLst/>
                <a:gdLst>
                  <a:gd name="T0" fmla="*/ 514 w 530"/>
                  <a:gd name="T1" fmla="*/ 0 h 2011"/>
                  <a:gd name="T2" fmla="*/ 530 w 530"/>
                  <a:gd name="T3" fmla="*/ 0 h 2011"/>
                  <a:gd name="T4" fmla="*/ 530 w 530"/>
                  <a:gd name="T5" fmla="*/ 1600 h 2011"/>
                  <a:gd name="T6" fmla="*/ 224 w 530"/>
                  <a:gd name="T7" fmla="*/ 2011 h 2011"/>
                  <a:gd name="T8" fmla="*/ 0 w 530"/>
                  <a:gd name="T9" fmla="*/ 2011 h 2011"/>
                  <a:gd name="T10" fmla="*/ 514 w 530"/>
                  <a:gd name="T11" fmla="*/ 1600 h 2011"/>
                  <a:gd name="T12" fmla="*/ 514 w 530"/>
                  <a:gd name="T13" fmla="*/ 0 h 2011"/>
                </a:gdLst>
                <a:ahLst/>
                <a:cxnLst>
                  <a:cxn ang="0">
                    <a:pos x="T0" y="T1"/>
                  </a:cxn>
                  <a:cxn ang="0">
                    <a:pos x="T2" y="T3"/>
                  </a:cxn>
                  <a:cxn ang="0">
                    <a:pos x="T4" y="T5"/>
                  </a:cxn>
                  <a:cxn ang="0">
                    <a:pos x="T6" y="T7"/>
                  </a:cxn>
                  <a:cxn ang="0">
                    <a:pos x="T8" y="T9"/>
                  </a:cxn>
                  <a:cxn ang="0">
                    <a:pos x="T10" y="T11"/>
                  </a:cxn>
                  <a:cxn ang="0">
                    <a:pos x="T12" y="T13"/>
                  </a:cxn>
                </a:cxnLst>
                <a:rect l="0" t="0" r="r" b="b"/>
                <a:pathLst>
                  <a:path w="530" h="2011">
                    <a:moveTo>
                      <a:pt x="514" y="0"/>
                    </a:moveTo>
                    <a:lnTo>
                      <a:pt x="530" y="0"/>
                    </a:lnTo>
                    <a:lnTo>
                      <a:pt x="530" y="1600"/>
                    </a:lnTo>
                    <a:lnTo>
                      <a:pt x="224" y="2011"/>
                    </a:lnTo>
                    <a:lnTo>
                      <a:pt x="0" y="2011"/>
                    </a:lnTo>
                    <a:lnTo>
                      <a:pt x="514" y="1600"/>
                    </a:lnTo>
                    <a:lnTo>
                      <a:pt x="514" y="0"/>
                    </a:lnTo>
                    <a:close/>
                  </a:path>
                </a:pathLst>
              </a:custGeom>
              <a:solidFill>
                <a:srgbClr val="7FA5C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26" name="Freeform 213"/>
              <p:cNvSpPr>
                <a:spLocks/>
              </p:cNvSpPr>
              <p:nvPr/>
            </p:nvSpPr>
            <p:spPr bwMode="auto">
              <a:xfrm rot="5400000">
                <a:off x="2915738" y="3034686"/>
                <a:ext cx="332133" cy="500434"/>
              </a:xfrm>
              <a:custGeom>
                <a:avLst/>
                <a:gdLst>
                  <a:gd name="T0" fmla="*/ 0 w 429"/>
                  <a:gd name="T1" fmla="*/ 0 h 1070"/>
                  <a:gd name="T2" fmla="*/ 16 w 429"/>
                  <a:gd name="T3" fmla="*/ 4 h 1070"/>
                  <a:gd name="T4" fmla="*/ 16 w 429"/>
                  <a:gd name="T5" fmla="*/ 496 h 1070"/>
                  <a:gd name="T6" fmla="*/ 211 w 429"/>
                  <a:gd name="T7" fmla="*/ 609 h 1070"/>
                  <a:gd name="T8" fmla="*/ 211 w 429"/>
                  <a:gd name="T9" fmla="*/ 988 h 1070"/>
                  <a:gd name="T10" fmla="*/ 429 w 429"/>
                  <a:gd name="T11" fmla="*/ 1054 h 1070"/>
                  <a:gd name="T12" fmla="*/ 421 w 429"/>
                  <a:gd name="T13" fmla="*/ 1070 h 1070"/>
                  <a:gd name="T14" fmla="*/ 195 w 429"/>
                  <a:gd name="T15" fmla="*/ 1000 h 1070"/>
                  <a:gd name="T16" fmla="*/ 195 w 429"/>
                  <a:gd name="T17" fmla="*/ 617 h 1070"/>
                  <a:gd name="T18" fmla="*/ 0 w 429"/>
                  <a:gd name="T19" fmla="*/ 504 h 1070"/>
                  <a:gd name="T20" fmla="*/ 0 w 429"/>
                  <a:gd name="T21" fmla="*/ 0 h 1070"/>
                  <a:gd name="connsiteX0" fmla="*/ 0 w 10000"/>
                  <a:gd name="connsiteY0" fmla="*/ 0 h 10000"/>
                  <a:gd name="connsiteX1" fmla="*/ 373 w 10000"/>
                  <a:gd name="connsiteY1" fmla="*/ 37 h 10000"/>
                  <a:gd name="connsiteX2" fmla="*/ 373 w 10000"/>
                  <a:gd name="connsiteY2" fmla="*/ 4636 h 10000"/>
                  <a:gd name="connsiteX3" fmla="*/ 4918 w 10000"/>
                  <a:gd name="connsiteY3" fmla="*/ 5692 h 10000"/>
                  <a:gd name="connsiteX4" fmla="*/ 4918 w 10000"/>
                  <a:gd name="connsiteY4" fmla="*/ 9234 h 10000"/>
                  <a:gd name="connsiteX5" fmla="*/ 10000 w 10000"/>
                  <a:gd name="connsiteY5" fmla="*/ 9850 h 10000"/>
                  <a:gd name="connsiteX6" fmla="*/ 9814 w 10000"/>
                  <a:gd name="connsiteY6" fmla="*/ 10000 h 10000"/>
                  <a:gd name="connsiteX7" fmla="*/ 4545 w 10000"/>
                  <a:gd name="connsiteY7" fmla="*/ 9346 h 10000"/>
                  <a:gd name="connsiteX8" fmla="*/ 4545 w 10000"/>
                  <a:gd name="connsiteY8" fmla="*/ 5766 h 10000"/>
                  <a:gd name="connsiteX9" fmla="*/ 0 w 10000"/>
                  <a:gd name="connsiteY9" fmla="*/ 0 h 10000"/>
                  <a:gd name="connsiteX0" fmla="*/ 0 w 10000"/>
                  <a:gd name="connsiteY0" fmla="*/ 0 h 10000"/>
                  <a:gd name="connsiteX1" fmla="*/ 373 w 10000"/>
                  <a:gd name="connsiteY1" fmla="*/ 37 h 10000"/>
                  <a:gd name="connsiteX2" fmla="*/ 4918 w 10000"/>
                  <a:gd name="connsiteY2" fmla="*/ 5692 h 10000"/>
                  <a:gd name="connsiteX3" fmla="*/ 4918 w 10000"/>
                  <a:gd name="connsiteY3" fmla="*/ 9234 h 10000"/>
                  <a:gd name="connsiteX4" fmla="*/ 10000 w 10000"/>
                  <a:gd name="connsiteY4" fmla="*/ 9850 h 10000"/>
                  <a:gd name="connsiteX5" fmla="*/ 9814 w 10000"/>
                  <a:gd name="connsiteY5" fmla="*/ 10000 h 10000"/>
                  <a:gd name="connsiteX6" fmla="*/ 4545 w 10000"/>
                  <a:gd name="connsiteY6" fmla="*/ 9346 h 10000"/>
                  <a:gd name="connsiteX7" fmla="*/ 4545 w 10000"/>
                  <a:gd name="connsiteY7" fmla="*/ 5766 h 10000"/>
                  <a:gd name="connsiteX8" fmla="*/ 0 w 10000"/>
                  <a:gd name="connsiteY8" fmla="*/ 0 h 10000"/>
                  <a:gd name="connsiteX0" fmla="*/ 4172 w 9627"/>
                  <a:gd name="connsiteY0" fmla="*/ 5729 h 9963"/>
                  <a:gd name="connsiteX1" fmla="*/ 0 w 9627"/>
                  <a:gd name="connsiteY1" fmla="*/ 0 h 9963"/>
                  <a:gd name="connsiteX2" fmla="*/ 4545 w 9627"/>
                  <a:gd name="connsiteY2" fmla="*/ 5655 h 9963"/>
                  <a:gd name="connsiteX3" fmla="*/ 4545 w 9627"/>
                  <a:gd name="connsiteY3" fmla="*/ 9197 h 9963"/>
                  <a:gd name="connsiteX4" fmla="*/ 9627 w 9627"/>
                  <a:gd name="connsiteY4" fmla="*/ 9813 h 9963"/>
                  <a:gd name="connsiteX5" fmla="*/ 9441 w 9627"/>
                  <a:gd name="connsiteY5" fmla="*/ 9963 h 9963"/>
                  <a:gd name="connsiteX6" fmla="*/ 4172 w 9627"/>
                  <a:gd name="connsiteY6" fmla="*/ 9309 h 9963"/>
                  <a:gd name="connsiteX7" fmla="*/ 4172 w 9627"/>
                  <a:gd name="connsiteY7" fmla="*/ 5729 h 9963"/>
                  <a:gd name="connsiteX0" fmla="*/ 0 w 5666"/>
                  <a:gd name="connsiteY0" fmla="*/ 74 h 4324"/>
                  <a:gd name="connsiteX1" fmla="*/ 387 w 5666"/>
                  <a:gd name="connsiteY1" fmla="*/ 0 h 4324"/>
                  <a:gd name="connsiteX2" fmla="*/ 387 w 5666"/>
                  <a:gd name="connsiteY2" fmla="*/ 3555 h 4324"/>
                  <a:gd name="connsiteX3" fmla="*/ 5666 w 5666"/>
                  <a:gd name="connsiteY3" fmla="*/ 4173 h 4324"/>
                  <a:gd name="connsiteX4" fmla="*/ 5473 w 5666"/>
                  <a:gd name="connsiteY4" fmla="*/ 4324 h 4324"/>
                  <a:gd name="connsiteX5" fmla="*/ 0 w 5666"/>
                  <a:gd name="connsiteY5" fmla="*/ 3668 h 4324"/>
                  <a:gd name="connsiteX6" fmla="*/ 0 w 5666"/>
                  <a:gd name="connsiteY6" fmla="*/ 74 h 4324"/>
                  <a:gd name="connsiteX0" fmla="*/ 0 w 10000"/>
                  <a:gd name="connsiteY0" fmla="*/ 0 h 9829"/>
                  <a:gd name="connsiteX1" fmla="*/ 683 w 10000"/>
                  <a:gd name="connsiteY1" fmla="*/ 2562 h 9829"/>
                  <a:gd name="connsiteX2" fmla="*/ 683 w 10000"/>
                  <a:gd name="connsiteY2" fmla="*/ 8051 h 9829"/>
                  <a:gd name="connsiteX3" fmla="*/ 10000 w 10000"/>
                  <a:gd name="connsiteY3" fmla="*/ 9480 h 9829"/>
                  <a:gd name="connsiteX4" fmla="*/ 9659 w 10000"/>
                  <a:gd name="connsiteY4" fmla="*/ 9829 h 9829"/>
                  <a:gd name="connsiteX5" fmla="*/ 0 w 10000"/>
                  <a:gd name="connsiteY5" fmla="*/ 8312 h 9829"/>
                  <a:gd name="connsiteX6" fmla="*/ 0 w 10000"/>
                  <a:gd name="connsiteY6" fmla="*/ 0 h 9829"/>
                  <a:gd name="connsiteX0" fmla="*/ 64 w 10000"/>
                  <a:gd name="connsiteY0" fmla="*/ 0 h 7782"/>
                  <a:gd name="connsiteX1" fmla="*/ 683 w 10000"/>
                  <a:gd name="connsiteY1" fmla="*/ 389 h 7782"/>
                  <a:gd name="connsiteX2" fmla="*/ 683 w 10000"/>
                  <a:gd name="connsiteY2" fmla="*/ 5973 h 7782"/>
                  <a:gd name="connsiteX3" fmla="*/ 10000 w 10000"/>
                  <a:gd name="connsiteY3" fmla="*/ 7427 h 7782"/>
                  <a:gd name="connsiteX4" fmla="*/ 9659 w 10000"/>
                  <a:gd name="connsiteY4" fmla="*/ 7782 h 7782"/>
                  <a:gd name="connsiteX5" fmla="*/ 0 w 10000"/>
                  <a:gd name="connsiteY5" fmla="*/ 6239 h 7782"/>
                  <a:gd name="connsiteX6" fmla="*/ 64 w 10000"/>
                  <a:gd name="connsiteY6" fmla="*/ 0 h 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7782">
                    <a:moveTo>
                      <a:pt x="64" y="0"/>
                    </a:moveTo>
                    <a:lnTo>
                      <a:pt x="683" y="389"/>
                    </a:lnTo>
                    <a:lnTo>
                      <a:pt x="683" y="5973"/>
                    </a:lnTo>
                    <a:lnTo>
                      <a:pt x="10000" y="7427"/>
                    </a:lnTo>
                    <a:lnTo>
                      <a:pt x="9659" y="7782"/>
                    </a:lnTo>
                    <a:lnTo>
                      <a:pt x="0" y="6239"/>
                    </a:lnTo>
                    <a:cubicBezTo>
                      <a:pt x="21" y="4159"/>
                      <a:pt x="43" y="2080"/>
                      <a:pt x="64" y="0"/>
                    </a:cubicBezTo>
                    <a:close/>
                  </a:path>
                </a:pathLst>
              </a:custGeom>
              <a:solidFill>
                <a:srgbClr val="7FA5C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27" name="Freeform 214"/>
              <p:cNvSpPr>
                <a:spLocks/>
              </p:cNvSpPr>
              <p:nvPr/>
            </p:nvSpPr>
            <p:spPr bwMode="auto">
              <a:xfrm rot="5400000">
                <a:off x="3896844" y="2411975"/>
                <a:ext cx="127741" cy="1322899"/>
              </a:xfrm>
              <a:custGeom>
                <a:avLst/>
                <a:gdLst>
                  <a:gd name="T0" fmla="*/ 0 w 90"/>
                  <a:gd name="T1" fmla="*/ 0 h 526"/>
                  <a:gd name="T2" fmla="*/ 14 w 90"/>
                  <a:gd name="T3" fmla="*/ 0 h 526"/>
                  <a:gd name="T4" fmla="*/ 14 w 90"/>
                  <a:gd name="T5" fmla="*/ 472 h 526"/>
                  <a:gd name="T6" fmla="*/ 90 w 90"/>
                  <a:gd name="T7" fmla="*/ 510 h 526"/>
                  <a:gd name="T8" fmla="*/ 81 w 90"/>
                  <a:gd name="T9" fmla="*/ 526 h 526"/>
                  <a:gd name="T10" fmla="*/ 0 w 90"/>
                  <a:gd name="T11" fmla="*/ 484 h 526"/>
                  <a:gd name="T12" fmla="*/ 0 w 90"/>
                  <a:gd name="T13" fmla="*/ 0 h 526"/>
                  <a:gd name="connsiteX0" fmla="*/ 0 w 10000"/>
                  <a:gd name="connsiteY0" fmla="*/ 0 h 10000"/>
                  <a:gd name="connsiteX1" fmla="*/ 1556 w 10000"/>
                  <a:gd name="connsiteY1" fmla="*/ 0 h 10000"/>
                  <a:gd name="connsiteX2" fmla="*/ 1556 w 10000"/>
                  <a:gd name="connsiteY2" fmla="*/ 8973 h 10000"/>
                  <a:gd name="connsiteX3" fmla="*/ 10000 w 10000"/>
                  <a:gd name="connsiteY3" fmla="*/ 9760 h 10000"/>
                  <a:gd name="connsiteX4" fmla="*/ 9000 w 10000"/>
                  <a:gd name="connsiteY4" fmla="*/ 10000 h 10000"/>
                  <a:gd name="connsiteX5" fmla="*/ 0 w 10000"/>
                  <a:gd name="connsiteY5" fmla="*/ 9202 h 10000"/>
                  <a:gd name="connsiteX6" fmla="*/ 0 w 10000"/>
                  <a:gd name="connsiteY6" fmla="*/ 0 h 10000"/>
                  <a:gd name="connsiteX0" fmla="*/ 0 w 10000"/>
                  <a:gd name="connsiteY0" fmla="*/ 0 h 10000"/>
                  <a:gd name="connsiteX1" fmla="*/ 1556 w 10000"/>
                  <a:gd name="connsiteY1" fmla="*/ 0 h 10000"/>
                  <a:gd name="connsiteX2" fmla="*/ 1556 w 10000"/>
                  <a:gd name="connsiteY2" fmla="*/ 9100 h 10000"/>
                  <a:gd name="connsiteX3" fmla="*/ 10000 w 10000"/>
                  <a:gd name="connsiteY3" fmla="*/ 9760 h 10000"/>
                  <a:gd name="connsiteX4" fmla="*/ 9000 w 10000"/>
                  <a:gd name="connsiteY4" fmla="*/ 10000 h 10000"/>
                  <a:gd name="connsiteX5" fmla="*/ 0 w 10000"/>
                  <a:gd name="connsiteY5" fmla="*/ 9202 h 10000"/>
                  <a:gd name="connsiteX6" fmla="*/ 0 w 10000"/>
                  <a:gd name="connsiteY6" fmla="*/ 0 h 10000"/>
                  <a:gd name="connsiteX0" fmla="*/ 0 w 10000"/>
                  <a:gd name="connsiteY0" fmla="*/ 0 h 9905"/>
                  <a:gd name="connsiteX1" fmla="*/ 1556 w 10000"/>
                  <a:gd name="connsiteY1" fmla="*/ 0 h 9905"/>
                  <a:gd name="connsiteX2" fmla="*/ 1556 w 10000"/>
                  <a:gd name="connsiteY2" fmla="*/ 9100 h 9905"/>
                  <a:gd name="connsiteX3" fmla="*/ 10000 w 10000"/>
                  <a:gd name="connsiteY3" fmla="*/ 9760 h 9905"/>
                  <a:gd name="connsiteX4" fmla="*/ 9000 w 10000"/>
                  <a:gd name="connsiteY4" fmla="*/ 9905 h 9905"/>
                  <a:gd name="connsiteX5" fmla="*/ 0 w 10000"/>
                  <a:gd name="connsiteY5" fmla="*/ 9202 h 9905"/>
                  <a:gd name="connsiteX6" fmla="*/ 0 w 10000"/>
                  <a:gd name="connsiteY6" fmla="*/ 0 h 9905"/>
                  <a:gd name="connsiteX0" fmla="*/ 0 w 10000"/>
                  <a:gd name="connsiteY0" fmla="*/ 0 h 9984"/>
                  <a:gd name="connsiteX1" fmla="*/ 1556 w 10000"/>
                  <a:gd name="connsiteY1" fmla="*/ 0 h 9984"/>
                  <a:gd name="connsiteX2" fmla="*/ 1556 w 10000"/>
                  <a:gd name="connsiteY2" fmla="*/ 9187 h 9984"/>
                  <a:gd name="connsiteX3" fmla="*/ 10000 w 10000"/>
                  <a:gd name="connsiteY3" fmla="*/ 9854 h 9984"/>
                  <a:gd name="connsiteX4" fmla="*/ 9167 w 10000"/>
                  <a:gd name="connsiteY4" fmla="*/ 9984 h 9984"/>
                  <a:gd name="connsiteX5" fmla="*/ 0 w 10000"/>
                  <a:gd name="connsiteY5" fmla="*/ 9290 h 9984"/>
                  <a:gd name="connsiteX6" fmla="*/ 0 w 10000"/>
                  <a:gd name="connsiteY6" fmla="*/ 0 h 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84">
                    <a:moveTo>
                      <a:pt x="0" y="0"/>
                    </a:moveTo>
                    <a:lnTo>
                      <a:pt x="1556" y="0"/>
                    </a:lnTo>
                    <a:lnTo>
                      <a:pt x="1556" y="9187"/>
                    </a:lnTo>
                    <a:lnTo>
                      <a:pt x="10000" y="9854"/>
                    </a:lnTo>
                    <a:lnTo>
                      <a:pt x="9167" y="9984"/>
                    </a:lnTo>
                    <a:lnTo>
                      <a:pt x="0" y="9290"/>
                    </a:lnTo>
                    <a:lnTo>
                      <a:pt x="0" y="0"/>
                    </a:lnTo>
                    <a:close/>
                  </a:path>
                </a:pathLst>
              </a:custGeom>
              <a:solidFill>
                <a:srgbClr val="7FA5C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28" name="Freeform 257"/>
              <p:cNvSpPr>
                <a:spLocks/>
              </p:cNvSpPr>
              <p:nvPr/>
            </p:nvSpPr>
            <p:spPr bwMode="auto">
              <a:xfrm rot="5400000">
                <a:off x="4333645" y="2553165"/>
                <a:ext cx="910412" cy="910412"/>
              </a:xfrm>
              <a:custGeom>
                <a:avLst/>
                <a:gdLst>
                  <a:gd name="T0" fmla="*/ 123 w 247"/>
                  <a:gd name="T1" fmla="*/ 0 h 247"/>
                  <a:gd name="T2" fmla="*/ 151 w 247"/>
                  <a:gd name="T3" fmla="*/ 3 h 247"/>
                  <a:gd name="T4" fmla="*/ 178 w 247"/>
                  <a:gd name="T5" fmla="*/ 13 h 247"/>
                  <a:gd name="T6" fmla="*/ 201 w 247"/>
                  <a:gd name="T7" fmla="*/ 28 h 247"/>
                  <a:gd name="T8" fmla="*/ 220 w 247"/>
                  <a:gd name="T9" fmla="*/ 46 h 247"/>
                  <a:gd name="T10" fmla="*/ 235 w 247"/>
                  <a:gd name="T11" fmla="*/ 69 h 247"/>
                  <a:gd name="T12" fmla="*/ 243 w 247"/>
                  <a:gd name="T13" fmla="*/ 96 h 247"/>
                  <a:gd name="T14" fmla="*/ 247 w 247"/>
                  <a:gd name="T15" fmla="*/ 123 h 247"/>
                  <a:gd name="T16" fmla="*/ 243 w 247"/>
                  <a:gd name="T17" fmla="*/ 153 h 247"/>
                  <a:gd name="T18" fmla="*/ 235 w 247"/>
                  <a:gd name="T19" fmla="*/ 178 h 247"/>
                  <a:gd name="T20" fmla="*/ 220 w 247"/>
                  <a:gd name="T21" fmla="*/ 201 h 247"/>
                  <a:gd name="T22" fmla="*/ 201 w 247"/>
                  <a:gd name="T23" fmla="*/ 220 h 247"/>
                  <a:gd name="T24" fmla="*/ 178 w 247"/>
                  <a:gd name="T25" fmla="*/ 235 h 247"/>
                  <a:gd name="T26" fmla="*/ 151 w 247"/>
                  <a:gd name="T27" fmla="*/ 245 h 247"/>
                  <a:gd name="T28" fmla="*/ 123 w 247"/>
                  <a:gd name="T29" fmla="*/ 247 h 247"/>
                  <a:gd name="T30" fmla="*/ 95 w 247"/>
                  <a:gd name="T31" fmla="*/ 245 h 247"/>
                  <a:gd name="T32" fmla="*/ 69 w 247"/>
                  <a:gd name="T33" fmla="*/ 235 h 247"/>
                  <a:gd name="T34" fmla="*/ 46 w 247"/>
                  <a:gd name="T35" fmla="*/ 220 h 247"/>
                  <a:gd name="T36" fmla="*/ 26 w 247"/>
                  <a:gd name="T37" fmla="*/ 201 h 247"/>
                  <a:gd name="T38" fmla="*/ 12 w 247"/>
                  <a:gd name="T39" fmla="*/ 178 h 247"/>
                  <a:gd name="T40" fmla="*/ 3 w 247"/>
                  <a:gd name="T41" fmla="*/ 153 h 247"/>
                  <a:gd name="T42" fmla="*/ 0 w 247"/>
                  <a:gd name="T43" fmla="*/ 123 h 247"/>
                  <a:gd name="T44" fmla="*/ 3 w 247"/>
                  <a:gd name="T45" fmla="*/ 96 h 247"/>
                  <a:gd name="T46" fmla="*/ 12 w 247"/>
                  <a:gd name="T47" fmla="*/ 69 h 247"/>
                  <a:gd name="T48" fmla="*/ 26 w 247"/>
                  <a:gd name="T49" fmla="*/ 46 h 247"/>
                  <a:gd name="T50" fmla="*/ 46 w 247"/>
                  <a:gd name="T51" fmla="*/ 28 h 247"/>
                  <a:gd name="T52" fmla="*/ 69 w 247"/>
                  <a:gd name="T53" fmla="*/ 13 h 247"/>
                  <a:gd name="T54" fmla="*/ 95 w 247"/>
                  <a:gd name="T55" fmla="*/ 3 h 247"/>
                  <a:gd name="T56" fmla="*/ 123 w 247"/>
                  <a:gd name="T5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7" h="247">
                    <a:moveTo>
                      <a:pt x="123" y="0"/>
                    </a:moveTo>
                    <a:lnTo>
                      <a:pt x="151" y="3"/>
                    </a:lnTo>
                    <a:lnTo>
                      <a:pt x="178" y="13"/>
                    </a:lnTo>
                    <a:lnTo>
                      <a:pt x="201" y="28"/>
                    </a:lnTo>
                    <a:lnTo>
                      <a:pt x="220" y="46"/>
                    </a:lnTo>
                    <a:lnTo>
                      <a:pt x="235" y="69"/>
                    </a:lnTo>
                    <a:lnTo>
                      <a:pt x="243" y="96"/>
                    </a:lnTo>
                    <a:lnTo>
                      <a:pt x="247" y="123"/>
                    </a:lnTo>
                    <a:lnTo>
                      <a:pt x="243" y="153"/>
                    </a:lnTo>
                    <a:lnTo>
                      <a:pt x="235" y="178"/>
                    </a:lnTo>
                    <a:lnTo>
                      <a:pt x="220" y="201"/>
                    </a:lnTo>
                    <a:lnTo>
                      <a:pt x="201" y="220"/>
                    </a:lnTo>
                    <a:lnTo>
                      <a:pt x="178" y="235"/>
                    </a:lnTo>
                    <a:lnTo>
                      <a:pt x="151" y="245"/>
                    </a:lnTo>
                    <a:lnTo>
                      <a:pt x="123" y="247"/>
                    </a:lnTo>
                    <a:lnTo>
                      <a:pt x="95" y="245"/>
                    </a:lnTo>
                    <a:lnTo>
                      <a:pt x="69" y="235"/>
                    </a:lnTo>
                    <a:lnTo>
                      <a:pt x="46" y="220"/>
                    </a:lnTo>
                    <a:lnTo>
                      <a:pt x="26" y="201"/>
                    </a:lnTo>
                    <a:lnTo>
                      <a:pt x="12" y="178"/>
                    </a:lnTo>
                    <a:lnTo>
                      <a:pt x="3" y="153"/>
                    </a:lnTo>
                    <a:lnTo>
                      <a:pt x="0" y="123"/>
                    </a:lnTo>
                    <a:lnTo>
                      <a:pt x="3" y="96"/>
                    </a:lnTo>
                    <a:lnTo>
                      <a:pt x="12" y="69"/>
                    </a:lnTo>
                    <a:lnTo>
                      <a:pt x="26" y="46"/>
                    </a:lnTo>
                    <a:lnTo>
                      <a:pt x="46" y="28"/>
                    </a:lnTo>
                    <a:lnTo>
                      <a:pt x="69" y="13"/>
                    </a:lnTo>
                    <a:lnTo>
                      <a:pt x="95" y="3"/>
                    </a:lnTo>
                    <a:lnTo>
                      <a:pt x="123" y="0"/>
                    </a:lnTo>
                    <a:close/>
                  </a:path>
                </a:pathLst>
              </a:custGeom>
              <a:solidFill>
                <a:srgbClr val="7FA5C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29" name="Freeform 336"/>
              <p:cNvSpPr>
                <a:spLocks/>
              </p:cNvSpPr>
              <p:nvPr/>
            </p:nvSpPr>
            <p:spPr bwMode="auto">
              <a:xfrm rot="5400000">
                <a:off x="3058673" y="3074834"/>
                <a:ext cx="103612" cy="103612"/>
              </a:xfrm>
              <a:custGeom>
                <a:avLst/>
                <a:gdLst>
                  <a:gd name="T0" fmla="*/ 36 w 73"/>
                  <a:gd name="T1" fmla="*/ 0 h 73"/>
                  <a:gd name="T2" fmla="*/ 50 w 73"/>
                  <a:gd name="T3" fmla="*/ 4 h 73"/>
                  <a:gd name="T4" fmla="*/ 62 w 73"/>
                  <a:gd name="T5" fmla="*/ 11 h 73"/>
                  <a:gd name="T6" fmla="*/ 69 w 73"/>
                  <a:gd name="T7" fmla="*/ 22 h 73"/>
                  <a:gd name="T8" fmla="*/ 73 w 73"/>
                  <a:gd name="T9" fmla="*/ 37 h 73"/>
                  <a:gd name="T10" fmla="*/ 69 w 73"/>
                  <a:gd name="T11" fmla="*/ 51 h 73"/>
                  <a:gd name="T12" fmla="*/ 62 w 73"/>
                  <a:gd name="T13" fmla="*/ 62 h 73"/>
                  <a:gd name="T14" fmla="*/ 50 w 73"/>
                  <a:gd name="T15" fmla="*/ 69 h 73"/>
                  <a:gd name="T16" fmla="*/ 36 w 73"/>
                  <a:gd name="T17" fmla="*/ 73 h 73"/>
                  <a:gd name="T18" fmla="*/ 22 w 73"/>
                  <a:gd name="T19" fmla="*/ 69 h 73"/>
                  <a:gd name="T20" fmla="*/ 11 w 73"/>
                  <a:gd name="T21" fmla="*/ 62 h 73"/>
                  <a:gd name="T22" fmla="*/ 2 w 73"/>
                  <a:gd name="T23" fmla="*/ 51 h 73"/>
                  <a:gd name="T24" fmla="*/ 0 w 73"/>
                  <a:gd name="T25" fmla="*/ 37 h 73"/>
                  <a:gd name="T26" fmla="*/ 2 w 73"/>
                  <a:gd name="T27" fmla="*/ 22 h 73"/>
                  <a:gd name="T28" fmla="*/ 11 w 73"/>
                  <a:gd name="T29" fmla="*/ 11 h 73"/>
                  <a:gd name="T30" fmla="*/ 22 w 73"/>
                  <a:gd name="T31" fmla="*/ 4 h 73"/>
                  <a:gd name="T32" fmla="*/ 36 w 73"/>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73">
                    <a:moveTo>
                      <a:pt x="36" y="0"/>
                    </a:moveTo>
                    <a:lnTo>
                      <a:pt x="50" y="4"/>
                    </a:lnTo>
                    <a:lnTo>
                      <a:pt x="62" y="11"/>
                    </a:lnTo>
                    <a:lnTo>
                      <a:pt x="69" y="22"/>
                    </a:lnTo>
                    <a:lnTo>
                      <a:pt x="73" y="37"/>
                    </a:lnTo>
                    <a:lnTo>
                      <a:pt x="69" y="51"/>
                    </a:lnTo>
                    <a:lnTo>
                      <a:pt x="62" y="62"/>
                    </a:lnTo>
                    <a:lnTo>
                      <a:pt x="50" y="69"/>
                    </a:lnTo>
                    <a:lnTo>
                      <a:pt x="36" y="73"/>
                    </a:lnTo>
                    <a:lnTo>
                      <a:pt x="22" y="69"/>
                    </a:lnTo>
                    <a:lnTo>
                      <a:pt x="11" y="62"/>
                    </a:lnTo>
                    <a:lnTo>
                      <a:pt x="2" y="51"/>
                    </a:lnTo>
                    <a:lnTo>
                      <a:pt x="0" y="37"/>
                    </a:lnTo>
                    <a:lnTo>
                      <a:pt x="2" y="22"/>
                    </a:lnTo>
                    <a:lnTo>
                      <a:pt x="11" y="11"/>
                    </a:lnTo>
                    <a:lnTo>
                      <a:pt x="22" y="4"/>
                    </a:lnTo>
                    <a:lnTo>
                      <a:pt x="36" y="0"/>
                    </a:lnTo>
                    <a:close/>
                  </a:path>
                </a:pathLst>
              </a:custGeom>
              <a:solidFill>
                <a:srgbClr val="7FA5CC"/>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9" name="Group 188"/>
            <p:cNvGrpSpPr/>
            <p:nvPr/>
          </p:nvGrpSpPr>
          <p:grpSpPr>
            <a:xfrm>
              <a:off x="380013" y="3122879"/>
              <a:ext cx="4922710" cy="941808"/>
              <a:chOff x="3" y="3506321"/>
              <a:chExt cx="5244233" cy="1078432"/>
            </a:xfrm>
          </p:grpSpPr>
          <p:sp>
            <p:nvSpPr>
              <p:cNvPr id="221" name="Freeform 202"/>
              <p:cNvSpPr>
                <a:spLocks/>
              </p:cNvSpPr>
              <p:nvPr/>
            </p:nvSpPr>
            <p:spPr bwMode="auto">
              <a:xfrm rot="5400000">
                <a:off x="1569794" y="1936530"/>
                <a:ext cx="786315" cy="3925898"/>
              </a:xfrm>
              <a:custGeom>
                <a:avLst/>
                <a:gdLst>
                  <a:gd name="T0" fmla="*/ 230 w 554"/>
                  <a:gd name="T1" fmla="*/ 0 h 3108"/>
                  <a:gd name="T2" fmla="*/ 246 w 554"/>
                  <a:gd name="T3" fmla="*/ 0 h 3108"/>
                  <a:gd name="T4" fmla="*/ 246 w 554"/>
                  <a:gd name="T5" fmla="*/ 453 h 3108"/>
                  <a:gd name="T6" fmla="*/ 128 w 554"/>
                  <a:gd name="T7" fmla="*/ 496 h 3108"/>
                  <a:gd name="T8" fmla="*/ 128 w 554"/>
                  <a:gd name="T9" fmla="*/ 874 h 3108"/>
                  <a:gd name="T10" fmla="*/ 16 w 554"/>
                  <a:gd name="T11" fmla="*/ 901 h 3108"/>
                  <a:gd name="T12" fmla="*/ 16 w 554"/>
                  <a:gd name="T13" fmla="*/ 2697 h 3108"/>
                  <a:gd name="T14" fmla="*/ 554 w 554"/>
                  <a:gd name="T15" fmla="*/ 3108 h 3108"/>
                  <a:gd name="T16" fmla="*/ 314 w 554"/>
                  <a:gd name="T17" fmla="*/ 3108 h 3108"/>
                  <a:gd name="T18" fmla="*/ 0 w 554"/>
                  <a:gd name="T19" fmla="*/ 2697 h 3108"/>
                  <a:gd name="T20" fmla="*/ 0 w 554"/>
                  <a:gd name="T21" fmla="*/ 890 h 3108"/>
                  <a:gd name="T22" fmla="*/ 113 w 554"/>
                  <a:gd name="T23" fmla="*/ 863 h 3108"/>
                  <a:gd name="T24" fmla="*/ 113 w 554"/>
                  <a:gd name="T25" fmla="*/ 484 h 3108"/>
                  <a:gd name="T26" fmla="*/ 230 w 554"/>
                  <a:gd name="T27" fmla="*/ 441 h 3108"/>
                  <a:gd name="T28" fmla="*/ 230 w 554"/>
                  <a:gd name="T29" fmla="*/ 0 h 3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4" h="3108">
                    <a:moveTo>
                      <a:pt x="230" y="0"/>
                    </a:moveTo>
                    <a:lnTo>
                      <a:pt x="246" y="0"/>
                    </a:lnTo>
                    <a:lnTo>
                      <a:pt x="246" y="453"/>
                    </a:lnTo>
                    <a:lnTo>
                      <a:pt x="128" y="496"/>
                    </a:lnTo>
                    <a:lnTo>
                      <a:pt x="128" y="874"/>
                    </a:lnTo>
                    <a:lnTo>
                      <a:pt x="16" y="901"/>
                    </a:lnTo>
                    <a:lnTo>
                      <a:pt x="16" y="2697"/>
                    </a:lnTo>
                    <a:lnTo>
                      <a:pt x="554" y="3108"/>
                    </a:lnTo>
                    <a:lnTo>
                      <a:pt x="314" y="3108"/>
                    </a:lnTo>
                    <a:lnTo>
                      <a:pt x="0" y="2697"/>
                    </a:lnTo>
                    <a:lnTo>
                      <a:pt x="0" y="890"/>
                    </a:lnTo>
                    <a:lnTo>
                      <a:pt x="113" y="863"/>
                    </a:lnTo>
                    <a:lnTo>
                      <a:pt x="113" y="484"/>
                    </a:lnTo>
                    <a:lnTo>
                      <a:pt x="230" y="441"/>
                    </a:lnTo>
                    <a:lnTo>
                      <a:pt x="230" y="0"/>
                    </a:lnTo>
                    <a:close/>
                  </a:path>
                </a:pathLst>
              </a:custGeom>
              <a:solidFill>
                <a:srgbClr val="044F9B"/>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22" name="Freeform 301"/>
              <p:cNvSpPr>
                <a:spLocks/>
              </p:cNvSpPr>
              <p:nvPr/>
            </p:nvSpPr>
            <p:spPr bwMode="auto">
              <a:xfrm rot="5400000">
                <a:off x="3787515" y="3776001"/>
                <a:ext cx="141934" cy="141934"/>
              </a:xfrm>
              <a:custGeom>
                <a:avLst/>
                <a:gdLst>
                  <a:gd name="T0" fmla="*/ 49 w 100"/>
                  <a:gd name="T1" fmla="*/ 0 h 100"/>
                  <a:gd name="T2" fmla="*/ 66 w 100"/>
                  <a:gd name="T3" fmla="*/ 2 h 100"/>
                  <a:gd name="T4" fmla="*/ 80 w 100"/>
                  <a:gd name="T5" fmla="*/ 9 h 100"/>
                  <a:gd name="T6" fmla="*/ 90 w 100"/>
                  <a:gd name="T7" fmla="*/ 20 h 100"/>
                  <a:gd name="T8" fmla="*/ 98 w 100"/>
                  <a:gd name="T9" fmla="*/ 35 h 100"/>
                  <a:gd name="T10" fmla="*/ 100 w 100"/>
                  <a:gd name="T11" fmla="*/ 51 h 100"/>
                  <a:gd name="T12" fmla="*/ 98 w 100"/>
                  <a:gd name="T13" fmla="*/ 66 h 100"/>
                  <a:gd name="T14" fmla="*/ 90 w 100"/>
                  <a:gd name="T15" fmla="*/ 80 h 100"/>
                  <a:gd name="T16" fmla="*/ 80 w 100"/>
                  <a:gd name="T17" fmla="*/ 91 h 100"/>
                  <a:gd name="T18" fmla="*/ 66 w 100"/>
                  <a:gd name="T19" fmla="*/ 98 h 100"/>
                  <a:gd name="T20" fmla="*/ 49 w 100"/>
                  <a:gd name="T21" fmla="*/ 100 h 100"/>
                  <a:gd name="T22" fmla="*/ 34 w 100"/>
                  <a:gd name="T23" fmla="*/ 98 h 100"/>
                  <a:gd name="T24" fmla="*/ 20 w 100"/>
                  <a:gd name="T25" fmla="*/ 91 h 100"/>
                  <a:gd name="T26" fmla="*/ 9 w 100"/>
                  <a:gd name="T27" fmla="*/ 80 h 100"/>
                  <a:gd name="T28" fmla="*/ 2 w 100"/>
                  <a:gd name="T29" fmla="*/ 66 h 100"/>
                  <a:gd name="T30" fmla="*/ 0 w 100"/>
                  <a:gd name="T31" fmla="*/ 51 h 100"/>
                  <a:gd name="T32" fmla="*/ 2 w 100"/>
                  <a:gd name="T33" fmla="*/ 35 h 100"/>
                  <a:gd name="T34" fmla="*/ 9 w 100"/>
                  <a:gd name="T35" fmla="*/ 20 h 100"/>
                  <a:gd name="T36" fmla="*/ 20 w 100"/>
                  <a:gd name="T37" fmla="*/ 9 h 100"/>
                  <a:gd name="T38" fmla="*/ 34 w 100"/>
                  <a:gd name="T39" fmla="*/ 2 h 100"/>
                  <a:gd name="T40" fmla="*/ 49 w 100"/>
                  <a:gd name="T4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49" y="0"/>
                    </a:moveTo>
                    <a:lnTo>
                      <a:pt x="66" y="2"/>
                    </a:lnTo>
                    <a:lnTo>
                      <a:pt x="80" y="9"/>
                    </a:lnTo>
                    <a:lnTo>
                      <a:pt x="90" y="20"/>
                    </a:lnTo>
                    <a:lnTo>
                      <a:pt x="98" y="35"/>
                    </a:lnTo>
                    <a:lnTo>
                      <a:pt x="100" y="51"/>
                    </a:lnTo>
                    <a:lnTo>
                      <a:pt x="98" y="66"/>
                    </a:lnTo>
                    <a:lnTo>
                      <a:pt x="90" y="80"/>
                    </a:lnTo>
                    <a:lnTo>
                      <a:pt x="80" y="91"/>
                    </a:lnTo>
                    <a:lnTo>
                      <a:pt x="66" y="98"/>
                    </a:lnTo>
                    <a:lnTo>
                      <a:pt x="49" y="100"/>
                    </a:lnTo>
                    <a:lnTo>
                      <a:pt x="34" y="98"/>
                    </a:lnTo>
                    <a:lnTo>
                      <a:pt x="20" y="91"/>
                    </a:lnTo>
                    <a:lnTo>
                      <a:pt x="9" y="80"/>
                    </a:lnTo>
                    <a:lnTo>
                      <a:pt x="2" y="66"/>
                    </a:lnTo>
                    <a:lnTo>
                      <a:pt x="0" y="51"/>
                    </a:lnTo>
                    <a:lnTo>
                      <a:pt x="2" y="35"/>
                    </a:lnTo>
                    <a:lnTo>
                      <a:pt x="9" y="20"/>
                    </a:lnTo>
                    <a:lnTo>
                      <a:pt x="20" y="9"/>
                    </a:lnTo>
                    <a:lnTo>
                      <a:pt x="34" y="2"/>
                    </a:lnTo>
                    <a:lnTo>
                      <a:pt x="49" y="0"/>
                    </a:lnTo>
                    <a:close/>
                  </a:path>
                </a:pathLst>
              </a:custGeom>
              <a:solidFill>
                <a:srgbClr val="044F9B"/>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23" name="Freeform 222"/>
              <p:cNvSpPr>
                <a:spLocks/>
              </p:cNvSpPr>
              <p:nvPr/>
            </p:nvSpPr>
            <p:spPr bwMode="auto">
              <a:xfrm rot="5400000">
                <a:off x="4100941" y="3639123"/>
                <a:ext cx="299716" cy="766486"/>
              </a:xfrm>
              <a:custGeom>
                <a:avLst/>
                <a:gdLst>
                  <a:gd name="connsiteX0" fmla="*/ 0 w 335225"/>
                  <a:gd name="connsiteY0" fmla="*/ 857297 h 857297"/>
                  <a:gd name="connsiteX1" fmla="*/ 0 w 335225"/>
                  <a:gd name="connsiteY1" fmla="*/ 830777 h 857297"/>
                  <a:gd name="connsiteX2" fmla="*/ 309825 w 335225"/>
                  <a:gd name="connsiteY2" fmla="*/ 739652 h 857297"/>
                  <a:gd name="connsiteX3" fmla="*/ 309825 w 335225"/>
                  <a:gd name="connsiteY3" fmla="*/ 2822 h 857297"/>
                  <a:gd name="connsiteX4" fmla="*/ 335225 w 335225"/>
                  <a:gd name="connsiteY4" fmla="*/ 0 h 857297"/>
                  <a:gd name="connsiteX5" fmla="*/ 335225 w 335225"/>
                  <a:gd name="connsiteY5" fmla="*/ 758702 h 85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225" h="857297">
                    <a:moveTo>
                      <a:pt x="0" y="857297"/>
                    </a:moveTo>
                    <a:lnTo>
                      <a:pt x="0" y="830777"/>
                    </a:lnTo>
                    <a:lnTo>
                      <a:pt x="309825" y="739652"/>
                    </a:lnTo>
                    <a:lnTo>
                      <a:pt x="309825" y="2822"/>
                    </a:lnTo>
                    <a:lnTo>
                      <a:pt x="335225" y="0"/>
                    </a:lnTo>
                    <a:lnTo>
                      <a:pt x="335225" y="758702"/>
                    </a:lnTo>
                    <a:close/>
                  </a:path>
                </a:pathLst>
              </a:custGeom>
              <a:solidFill>
                <a:srgbClr val="044F9B"/>
              </a:solidFill>
              <a:ln w="0">
                <a:noFill/>
                <a:prstDash val="solid"/>
                <a:round/>
                <a:headEnd/>
                <a:tailEnd/>
              </a:ln>
            </p:spPr>
            <p:txBody>
              <a:bodyPr vert="horz" wrap="square" lIns="69974" tIns="34987" rIns="69974" bIns="34987" numCol="1" anchor="t" anchorCtr="0" compatLnSpc="1">
                <a:prstTxWarp prst="textNoShape">
                  <a:avLst/>
                </a:prstTxWarp>
                <a:noAutofit/>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24" name="Freeform 278"/>
              <p:cNvSpPr>
                <a:spLocks/>
              </p:cNvSpPr>
              <p:nvPr/>
            </p:nvSpPr>
            <p:spPr bwMode="auto">
              <a:xfrm rot="5400000">
                <a:off x="4364504" y="3705021"/>
                <a:ext cx="878506" cy="880958"/>
              </a:xfrm>
              <a:custGeom>
                <a:avLst/>
                <a:gdLst>
                  <a:gd name="T0" fmla="*/ 179 w 358"/>
                  <a:gd name="T1" fmla="*/ 0 h 359"/>
                  <a:gd name="T2" fmla="*/ 215 w 358"/>
                  <a:gd name="T3" fmla="*/ 4 h 359"/>
                  <a:gd name="T4" fmla="*/ 248 w 358"/>
                  <a:gd name="T5" fmla="*/ 15 h 359"/>
                  <a:gd name="T6" fmla="*/ 279 w 358"/>
                  <a:gd name="T7" fmla="*/ 30 h 359"/>
                  <a:gd name="T8" fmla="*/ 306 w 358"/>
                  <a:gd name="T9" fmla="*/ 53 h 359"/>
                  <a:gd name="T10" fmla="*/ 328 w 358"/>
                  <a:gd name="T11" fmla="*/ 79 h 359"/>
                  <a:gd name="T12" fmla="*/ 344 w 358"/>
                  <a:gd name="T13" fmla="*/ 110 h 359"/>
                  <a:gd name="T14" fmla="*/ 355 w 358"/>
                  <a:gd name="T15" fmla="*/ 143 h 359"/>
                  <a:gd name="T16" fmla="*/ 358 w 358"/>
                  <a:gd name="T17" fmla="*/ 180 h 359"/>
                  <a:gd name="T18" fmla="*/ 355 w 358"/>
                  <a:gd name="T19" fmla="*/ 216 h 359"/>
                  <a:gd name="T20" fmla="*/ 344 w 358"/>
                  <a:gd name="T21" fmla="*/ 250 h 359"/>
                  <a:gd name="T22" fmla="*/ 328 w 358"/>
                  <a:gd name="T23" fmla="*/ 280 h 359"/>
                  <a:gd name="T24" fmla="*/ 306 w 358"/>
                  <a:gd name="T25" fmla="*/ 307 h 359"/>
                  <a:gd name="T26" fmla="*/ 279 w 358"/>
                  <a:gd name="T27" fmla="*/ 329 h 359"/>
                  <a:gd name="T28" fmla="*/ 248 w 358"/>
                  <a:gd name="T29" fmla="*/ 346 h 359"/>
                  <a:gd name="T30" fmla="*/ 215 w 358"/>
                  <a:gd name="T31" fmla="*/ 355 h 359"/>
                  <a:gd name="T32" fmla="*/ 179 w 358"/>
                  <a:gd name="T33" fmla="*/ 359 h 359"/>
                  <a:gd name="T34" fmla="*/ 143 w 358"/>
                  <a:gd name="T35" fmla="*/ 355 h 359"/>
                  <a:gd name="T36" fmla="*/ 109 w 358"/>
                  <a:gd name="T37" fmla="*/ 346 h 359"/>
                  <a:gd name="T38" fmla="*/ 78 w 358"/>
                  <a:gd name="T39" fmla="*/ 329 h 359"/>
                  <a:gd name="T40" fmla="*/ 52 w 358"/>
                  <a:gd name="T41" fmla="*/ 307 h 359"/>
                  <a:gd name="T42" fmla="*/ 30 w 358"/>
                  <a:gd name="T43" fmla="*/ 280 h 359"/>
                  <a:gd name="T44" fmla="*/ 13 w 358"/>
                  <a:gd name="T45" fmla="*/ 250 h 359"/>
                  <a:gd name="T46" fmla="*/ 3 w 358"/>
                  <a:gd name="T47" fmla="*/ 216 h 359"/>
                  <a:gd name="T48" fmla="*/ 0 w 358"/>
                  <a:gd name="T49" fmla="*/ 180 h 359"/>
                  <a:gd name="T50" fmla="*/ 3 w 358"/>
                  <a:gd name="T51" fmla="*/ 143 h 359"/>
                  <a:gd name="T52" fmla="*/ 13 w 358"/>
                  <a:gd name="T53" fmla="*/ 110 h 359"/>
                  <a:gd name="T54" fmla="*/ 30 w 358"/>
                  <a:gd name="T55" fmla="*/ 79 h 359"/>
                  <a:gd name="T56" fmla="*/ 52 w 358"/>
                  <a:gd name="T57" fmla="*/ 53 h 359"/>
                  <a:gd name="T58" fmla="*/ 78 w 358"/>
                  <a:gd name="T59" fmla="*/ 30 h 359"/>
                  <a:gd name="T60" fmla="*/ 109 w 358"/>
                  <a:gd name="T61" fmla="*/ 15 h 359"/>
                  <a:gd name="T62" fmla="*/ 143 w 358"/>
                  <a:gd name="T63" fmla="*/ 4 h 359"/>
                  <a:gd name="T64" fmla="*/ 179 w 358"/>
                  <a:gd name="T6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9">
                    <a:moveTo>
                      <a:pt x="179" y="0"/>
                    </a:moveTo>
                    <a:lnTo>
                      <a:pt x="215" y="4"/>
                    </a:lnTo>
                    <a:lnTo>
                      <a:pt x="248" y="15"/>
                    </a:lnTo>
                    <a:lnTo>
                      <a:pt x="279" y="30"/>
                    </a:lnTo>
                    <a:lnTo>
                      <a:pt x="306" y="53"/>
                    </a:lnTo>
                    <a:lnTo>
                      <a:pt x="328" y="79"/>
                    </a:lnTo>
                    <a:lnTo>
                      <a:pt x="344" y="110"/>
                    </a:lnTo>
                    <a:lnTo>
                      <a:pt x="355" y="143"/>
                    </a:lnTo>
                    <a:lnTo>
                      <a:pt x="358" y="180"/>
                    </a:lnTo>
                    <a:lnTo>
                      <a:pt x="355" y="216"/>
                    </a:lnTo>
                    <a:lnTo>
                      <a:pt x="344" y="250"/>
                    </a:lnTo>
                    <a:lnTo>
                      <a:pt x="328" y="280"/>
                    </a:lnTo>
                    <a:lnTo>
                      <a:pt x="306" y="307"/>
                    </a:lnTo>
                    <a:lnTo>
                      <a:pt x="279" y="329"/>
                    </a:lnTo>
                    <a:lnTo>
                      <a:pt x="248" y="346"/>
                    </a:lnTo>
                    <a:lnTo>
                      <a:pt x="215" y="355"/>
                    </a:lnTo>
                    <a:lnTo>
                      <a:pt x="179" y="359"/>
                    </a:lnTo>
                    <a:lnTo>
                      <a:pt x="143" y="355"/>
                    </a:lnTo>
                    <a:lnTo>
                      <a:pt x="109" y="346"/>
                    </a:lnTo>
                    <a:lnTo>
                      <a:pt x="78" y="329"/>
                    </a:lnTo>
                    <a:lnTo>
                      <a:pt x="52" y="307"/>
                    </a:lnTo>
                    <a:lnTo>
                      <a:pt x="30" y="280"/>
                    </a:lnTo>
                    <a:lnTo>
                      <a:pt x="13" y="250"/>
                    </a:lnTo>
                    <a:lnTo>
                      <a:pt x="3" y="216"/>
                    </a:lnTo>
                    <a:lnTo>
                      <a:pt x="0" y="180"/>
                    </a:lnTo>
                    <a:lnTo>
                      <a:pt x="3" y="143"/>
                    </a:lnTo>
                    <a:lnTo>
                      <a:pt x="13" y="110"/>
                    </a:lnTo>
                    <a:lnTo>
                      <a:pt x="30" y="79"/>
                    </a:lnTo>
                    <a:lnTo>
                      <a:pt x="52" y="53"/>
                    </a:lnTo>
                    <a:lnTo>
                      <a:pt x="78" y="30"/>
                    </a:lnTo>
                    <a:lnTo>
                      <a:pt x="109" y="15"/>
                    </a:lnTo>
                    <a:lnTo>
                      <a:pt x="143" y="4"/>
                    </a:lnTo>
                    <a:lnTo>
                      <a:pt x="179" y="0"/>
                    </a:lnTo>
                    <a:close/>
                  </a:path>
                </a:pathLst>
              </a:custGeom>
              <a:solidFill>
                <a:srgbClr val="044F9B"/>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90" name="Group 189"/>
            <p:cNvGrpSpPr/>
            <p:nvPr/>
          </p:nvGrpSpPr>
          <p:grpSpPr>
            <a:xfrm>
              <a:off x="380010" y="1263315"/>
              <a:ext cx="4922543" cy="1718251"/>
              <a:chOff x="1" y="1406810"/>
              <a:chExt cx="5244054" cy="1967512"/>
            </a:xfrm>
            <a:solidFill>
              <a:srgbClr val="CDDCEB">
                <a:lumMod val="50000"/>
              </a:srgbClr>
            </a:solidFill>
          </p:grpSpPr>
          <p:sp>
            <p:nvSpPr>
              <p:cNvPr id="215" name="Freeform 215"/>
              <p:cNvSpPr>
                <a:spLocks/>
              </p:cNvSpPr>
              <p:nvPr/>
            </p:nvSpPr>
            <p:spPr bwMode="auto">
              <a:xfrm rot="5400000">
                <a:off x="293804" y="1668274"/>
                <a:ext cx="1412245" cy="1999852"/>
              </a:xfrm>
              <a:custGeom>
                <a:avLst/>
                <a:gdLst>
                  <a:gd name="T0" fmla="*/ 979 w 995"/>
                  <a:gd name="T1" fmla="*/ 0 h 1409"/>
                  <a:gd name="T2" fmla="*/ 995 w 995"/>
                  <a:gd name="T3" fmla="*/ 0 h 1409"/>
                  <a:gd name="T4" fmla="*/ 995 w 995"/>
                  <a:gd name="T5" fmla="*/ 998 h 1409"/>
                  <a:gd name="T6" fmla="*/ 201 w 995"/>
                  <a:gd name="T7" fmla="*/ 1409 h 1409"/>
                  <a:gd name="T8" fmla="*/ 0 w 995"/>
                  <a:gd name="T9" fmla="*/ 1409 h 1409"/>
                  <a:gd name="T10" fmla="*/ 979 w 995"/>
                  <a:gd name="T11" fmla="*/ 998 h 1409"/>
                  <a:gd name="T12" fmla="*/ 979 w 995"/>
                  <a:gd name="T13" fmla="*/ 0 h 1409"/>
                </a:gdLst>
                <a:ahLst/>
                <a:cxnLst>
                  <a:cxn ang="0">
                    <a:pos x="T0" y="T1"/>
                  </a:cxn>
                  <a:cxn ang="0">
                    <a:pos x="T2" y="T3"/>
                  </a:cxn>
                  <a:cxn ang="0">
                    <a:pos x="T4" y="T5"/>
                  </a:cxn>
                  <a:cxn ang="0">
                    <a:pos x="T6" y="T7"/>
                  </a:cxn>
                  <a:cxn ang="0">
                    <a:pos x="T8" y="T9"/>
                  </a:cxn>
                  <a:cxn ang="0">
                    <a:pos x="T10" y="T11"/>
                  </a:cxn>
                  <a:cxn ang="0">
                    <a:pos x="T12" y="T13"/>
                  </a:cxn>
                </a:cxnLst>
                <a:rect l="0" t="0" r="r" b="b"/>
                <a:pathLst>
                  <a:path w="995" h="1409">
                    <a:moveTo>
                      <a:pt x="979" y="0"/>
                    </a:moveTo>
                    <a:lnTo>
                      <a:pt x="995" y="0"/>
                    </a:lnTo>
                    <a:lnTo>
                      <a:pt x="995" y="998"/>
                    </a:lnTo>
                    <a:lnTo>
                      <a:pt x="201" y="1409"/>
                    </a:lnTo>
                    <a:lnTo>
                      <a:pt x="0" y="1409"/>
                    </a:lnTo>
                    <a:lnTo>
                      <a:pt x="979" y="998"/>
                    </a:lnTo>
                    <a:lnTo>
                      <a:pt x="979" y="0"/>
                    </a:lnTo>
                    <a:close/>
                  </a:path>
                </a:pathLst>
              </a:custGeom>
              <a:grp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16" name="Freeform 216"/>
              <p:cNvSpPr>
                <a:spLocks/>
              </p:cNvSpPr>
              <p:nvPr/>
            </p:nvSpPr>
            <p:spPr bwMode="auto">
              <a:xfrm rot="5400000">
                <a:off x="1782697" y="2045820"/>
                <a:ext cx="1520111" cy="1125538"/>
              </a:xfrm>
              <a:custGeom>
                <a:avLst/>
                <a:gdLst>
                  <a:gd name="T0" fmla="*/ 5 w 1096"/>
                  <a:gd name="T1" fmla="*/ 0 h 725"/>
                  <a:gd name="T2" fmla="*/ 578 w 1096"/>
                  <a:gd name="T3" fmla="*/ 191 h 725"/>
                  <a:gd name="T4" fmla="*/ 578 w 1096"/>
                  <a:gd name="T5" fmla="*/ 523 h 725"/>
                  <a:gd name="T6" fmla="*/ 1096 w 1096"/>
                  <a:gd name="T7" fmla="*/ 711 h 725"/>
                  <a:gd name="T8" fmla="*/ 1088 w 1096"/>
                  <a:gd name="T9" fmla="*/ 725 h 725"/>
                  <a:gd name="T10" fmla="*/ 562 w 1096"/>
                  <a:gd name="T11" fmla="*/ 535 h 725"/>
                  <a:gd name="T12" fmla="*/ 562 w 1096"/>
                  <a:gd name="T13" fmla="*/ 200 h 725"/>
                  <a:gd name="T14" fmla="*/ 0 w 1096"/>
                  <a:gd name="T15" fmla="*/ 16 h 725"/>
                  <a:gd name="T16" fmla="*/ 5 w 1096"/>
                  <a:gd name="T1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6" h="725">
                    <a:moveTo>
                      <a:pt x="5" y="0"/>
                    </a:moveTo>
                    <a:lnTo>
                      <a:pt x="578" y="191"/>
                    </a:lnTo>
                    <a:lnTo>
                      <a:pt x="578" y="523"/>
                    </a:lnTo>
                    <a:lnTo>
                      <a:pt x="1096" y="711"/>
                    </a:lnTo>
                    <a:lnTo>
                      <a:pt x="1088" y="725"/>
                    </a:lnTo>
                    <a:lnTo>
                      <a:pt x="562" y="535"/>
                    </a:lnTo>
                    <a:lnTo>
                      <a:pt x="562" y="200"/>
                    </a:lnTo>
                    <a:lnTo>
                      <a:pt x="0" y="16"/>
                    </a:lnTo>
                    <a:lnTo>
                      <a:pt x="5" y="0"/>
                    </a:lnTo>
                    <a:close/>
                  </a:path>
                </a:pathLst>
              </a:custGeom>
              <a:grp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17" name="Freeform 248"/>
              <p:cNvSpPr>
                <a:spLocks/>
              </p:cNvSpPr>
              <p:nvPr/>
            </p:nvSpPr>
            <p:spPr bwMode="auto">
              <a:xfrm rot="5400000">
                <a:off x="3017111" y="1776444"/>
                <a:ext cx="185933" cy="185933"/>
              </a:xfrm>
              <a:custGeom>
                <a:avLst/>
                <a:gdLst>
                  <a:gd name="T0" fmla="*/ 182 w 365"/>
                  <a:gd name="T1" fmla="*/ 0 h 365"/>
                  <a:gd name="T2" fmla="*/ 219 w 365"/>
                  <a:gd name="T3" fmla="*/ 4 h 365"/>
                  <a:gd name="T4" fmla="*/ 253 w 365"/>
                  <a:gd name="T5" fmla="*/ 15 h 365"/>
                  <a:gd name="T6" fmla="*/ 285 w 365"/>
                  <a:gd name="T7" fmla="*/ 32 h 365"/>
                  <a:gd name="T8" fmla="*/ 311 w 365"/>
                  <a:gd name="T9" fmla="*/ 54 h 365"/>
                  <a:gd name="T10" fmla="*/ 333 w 365"/>
                  <a:gd name="T11" fmla="*/ 81 h 365"/>
                  <a:gd name="T12" fmla="*/ 350 w 365"/>
                  <a:gd name="T13" fmla="*/ 112 h 365"/>
                  <a:gd name="T14" fmla="*/ 361 w 365"/>
                  <a:gd name="T15" fmla="*/ 146 h 365"/>
                  <a:gd name="T16" fmla="*/ 365 w 365"/>
                  <a:gd name="T17" fmla="*/ 183 h 365"/>
                  <a:gd name="T18" fmla="*/ 361 w 365"/>
                  <a:gd name="T19" fmla="*/ 220 h 365"/>
                  <a:gd name="T20" fmla="*/ 350 w 365"/>
                  <a:gd name="T21" fmla="*/ 254 h 365"/>
                  <a:gd name="T22" fmla="*/ 333 w 365"/>
                  <a:gd name="T23" fmla="*/ 285 h 365"/>
                  <a:gd name="T24" fmla="*/ 311 w 365"/>
                  <a:gd name="T25" fmla="*/ 312 h 365"/>
                  <a:gd name="T26" fmla="*/ 285 w 365"/>
                  <a:gd name="T27" fmla="*/ 335 h 365"/>
                  <a:gd name="T28" fmla="*/ 253 w 365"/>
                  <a:gd name="T29" fmla="*/ 352 h 365"/>
                  <a:gd name="T30" fmla="*/ 219 w 365"/>
                  <a:gd name="T31" fmla="*/ 362 h 365"/>
                  <a:gd name="T32" fmla="*/ 182 w 365"/>
                  <a:gd name="T33" fmla="*/ 365 h 365"/>
                  <a:gd name="T34" fmla="*/ 145 w 365"/>
                  <a:gd name="T35" fmla="*/ 362 h 365"/>
                  <a:gd name="T36" fmla="*/ 112 w 365"/>
                  <a:gd name="T37" fmla="*/ 352 h 365"/>
                  <a:gd name="T38" fmla="*/ 80 w 365"/>
                  <a:gd name="T39" fmla="*/ 335 h 365"/>
                  <a:gd name="T40" fmla="*/ 53 w 365"/>
                  <a:gd name="T41" fmla="*/ 312 h 365"/>
                  <a:gd name="T42" fmla="*/ 30 w 365"/>
                  <a:gd name="T43" fmla="*/ 285 h 365"/>
                  <a:gd name="T44" fmla="*/ 13 w 365"/>
                  <a:gd name="T45" fmla="*/ 254 h 365"/>
                  <a:gd name="T46" fmla="*/ 4 w 365"/>
                  <a:gd name="T47" fmla="*/ 220 h 365"/>
                  <a:gd name="T48" fmla="*/ 0 w 365"/>
                  <a:gd name="T49" fmla="*/ 183 h 365"/>
                  <a:gd name="T50" fmla="*/ 4 w 365"/>
                  <a:gd name="T51" fmla="*/ 146 h 365"/>
                  <a:gd name="T52" fmla="*/ 13 w 365"/>
                  <a:gd name="T53" fmla="*/ 112 h 365"/>
                  <a:gd name="T54" fmla="*/ 30 w 365"/>
                  <a:gd name="T55" fmla="*/ 81 h 365"/>
                  <a:gd name="T56" fmla="*/ 53 w 365"/>
                  <a:gd name="T57" fmla="*/ 54 h 365"/>
                  <a:gd name="T58" fmla="*/ 80 w 365"/>
                  <a:gd name="T59" fmla="*/ 32 h 365"/>
                  <a:gd name="T60" fmla="*/ 112 w 365"/>
                  <a:gd name="T61" fmla="*/ 15 h 365"/>
                  <a:gd name="T62" fmla="*/ 145 w 365"/>
                  <a:gd name="T63" fmla="*/ 4 h 365"/>
                  <a:gd name="T64" fmla="*/ 182 w 365"/>
                  <a:gd name="T65"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5" h="365">
                    <a:moveTo>
                      <a:pt x="182" y="0"/>
                    </a:moveTo>
                    <a:lnTo>
                      <a:pt x="219" y="4"/>
                    </a:lnTo>
                    <a:lnTo>
                      <a:pt x="253" y="15"/>
                    </a:lnTo>
                    <a:lnTo>
                      <a:pt x="285" y="32"/>
                    </a:lnTo>
                    <a:lnTo>
                      <a:pt x="311" y="54"/>
                    </a:lnTo>
                    <a:lnTo>
                      <a:pt x="333" y="81"/>
                    </a:lnTo>
                    <a:lnTo>
                      <a:pt x="350" y="112"/>
                    </a:lnTo>
                    <a:lnTo>
                      <a:pt x="361" y="146"/>
                    </a:lnTo>
                    <a:lnTo>
                      <a:pt x="365" y="183"/>
                    </a:lnTo>
                    <a:lnTo>
                      <a:pt x="361" y="220"/>
                    </a:lnTo>
                    <a:lnTo>
                      <a:pt x="350" y="254"/>
                    </a:lnTo>
                    <a:lnTo>
                      <a:pt x="333" y="285"/>
                    </a:lnTo>
                    <a:lnTo>
                      <a:pt x="311" y="312"/>
                    </a:lnTo>
                    <a:lnTo>
                      <a:pt x="285" y="335"/>
                    </a:lnTo>
                    <a:lnTo>
                      <a:pt x="253" y="352"/>
                    </a:lnTo>
                    <a:lnTo>
                      <a:pt x="219" y="362"/>
                    </a:lnTo>
                    <a:lnTo>
                      <a:pt x="182" y="365"/>
                    </a:lnTo>
                    <a:lnTo>
                      <a:pt x="145" y="362"/>
                    </a:lnTo>
                    <a:lnTo>
                      <a:pt x="112" y="352"/>
                    </a:lnTo>
                    <a:lnTo>
                      <a:pt x="80" y="335"/>
                    </a:lnTo>
                    <a:lnTo>
                      <a:pt x="53" y="312"/>
                    </a:lnTo>
                    <a:lnTo>
                      <a:pt x="30" y="285"/>
                    </a:lnTo>
                    <a:lnTo>
                      <a:pt x="13" y="254"/>
                    </a:lnTo>
                    <a:lnTo>
                      <a:pt x="4" y="220"/>
                    </a:lnTo>
                    <a:lnTo>
                      <a:pt x="0" y="183"/>
                    </a:lnTo>
                    <a:lnTo>
                      <a:pt x="4" y="146"/>
                    </a:lnTo>
                    <a:lnTo>
                      <a:pt x="13" y="112"/>
                    </a:lnTo>
                    <a:lnTo>
                      <a:pt x="30" y="81"/>
                    </a:lnTo>
                    <a:lnTo>
                      <a:pt x="53" y="54"/>
                    </a:lnTo>
                    <a:lnTo>
                      <a:pt x="80" y="32"/>
                    </a:lnTo>
                    <a:lnTo>
                      <a:pt x="112" y="15"/>
                    </a:lnTo>
                    <a:lnTo>
                      <a:pt x="145" y="4"/>
                    </a:lnTo>
                    <a:lnTo>
                      <a:pt x="182" y="0"/>
                    </a:lnTo>
                    <a:close/>
                  </a:path>
                </a:pathLst>
              </a:custGeom>
              <a:grp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18" name="Freeform 337"/>
              <p:cNvSpPr>
                <a:spLocks/>
              </p:cNvSpPr>
              <p:nvPr/>
            </p:nvSpPr>
            <p:spPr bwMode="auto">
              <a:xfrm rot="5400000">
                <a:off x="2495204" y="2572395"/>
                <a:ext cx="102193" cy="102193"/>
              </a:xfrm>
              <a:custGeom>
                <a:avLst/>
                <a:gdLst>
                  <a:gd name="T0" fmla="*/ 35 w 72"/>
                  <a:gd name="T1" fmla="*/ 0 h 72"/>
                  <a:gd name="T2" fmla="*/ 50 w 72"/>
                  <a:gd name="T3" fmla="*/ 2 h 72"/>
                  <a:gd name="T4" fmla="*/ 61 w 72"/>
                  <a:gd name="T5" fmla="*/ 11 h 72"/>
                  <a:gd name="T6" fmla="*/ 69 w 72"/>
                  <a:gd name="T7" fmla="*/ 22 h 72"/>
                  <a:gd name="T8" fmla="*/ 72 w 72"/>
                  <a:gd name="T9" fmla="*/ 36 h 72"/>
                  <a:gd name="T10" fmla="*/ 69 w 72"/>
                  <a:gd name="T11" fmla="*/ 50 h 72"/>
                  <a:gd name="T12" fmla="*/ 61 w 72"/>
                  <a:gd name="T13" fmla="*/ 62 h 72"/>
                  <a:gd name="T14" fmla="*/ 50 w 72"/>
                  <a:gd name="T15" fmla="*/ 69 h 72"/>
                  <a:gd name="T16" fmla="*/ 35 w 72"/>
                  <a:gd name="T17" fmla="*/ 72 h 72"/>
                  <a:gd name="T18" fmla="*/ 22 w 72"/>
                  <a:gd name="T19" fmla="*/ 69 h 72"/>
                  <a:gd name="T20" fmla="*/ 10 w 72"/>
                  <a:gd name="T21" fmla="*/ 62 h 72"/>
                  <a:gd name="T22" fmla="*/ 3 w 72"/>
                  <a:gd name="T23" fmla="*/ 50 h 72"/>
                  <a:gd name="T24" fmla="*/ 0 w 72"/>
                  <a:gd name="T25" fmla="*/ 36 h 72"/>
                  <a:gd name="T26" fmla="*/ 3 w 72"/>
                  <a:gd name="T27" fmla="*/ 22 h 72"/>
                  <a:gd name="T28" fmla="*/ 10 w 72"/>
                  <a:gd name="T29" fmla="*/ 11 h 72"/>
                  <a:gd name="T30" fmla="*/ 22 w 72"/>
                  <a:gd name="T31" fmla="*/ 2 h 72"/>
                  <a:gd name="T32" fmla="*/ 35 w 72"/>
                  <a:gd name="T3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35" y="0"/>
                    </a:moveTo>
                    <a:lnTo>
                      <a:pt x="50" y="2"/>
                    </a:lnTo>
                    <a:lnTo>
                      <a:pt x="61" y="11"/>
                    </a:lnTo>
                    <a:lnTo>
                      <a:pt x="69" y="22"/>
                    </a:lnTo>
                    <a:lnTo>
                      <a:pt x="72" y="36"/>
                    </a:lnTo>
                    <a:lnTo>
                      <a:pt x="69" y="50"/>
                    </a:lnTo>
                    <a:lnTo>
                      <a:pt x="61" y="62"/>
                    </a:lnTo>
                    <a:lnTo>
                      <a:pt x="50" y="69"/>
                    </a:lnTo>
                    <a:lnTo>
                      <a:pt x="35" y="72"/>
                    </a:lnTo>
                    <a:lnTo>
                      <a:pt x="22" y="69"/>
                    </a:lnTo>
                    <a:lnTo>
                      <a:pt x="10" y="62"/>
                    </a:lnTo>
                    <a:lnTo>
                      <a:pt x="3" y="50"/>
                    </a:lnTo>
                    <a:lnTo>
                      <a:pt x="0" y="36"/>
                    </a:lnTo>
                    <a:lnTo>
                      <a:pt x="3" y="22"/>
                    </a:lnTo>
                    <a:lnTo>
                      <a:pt x="10" y="11"/>
                    </a:lnTo>
                    <a:lnTo>
                      <a:pt x="22" y="2"/>
                    </a:lnTo>
                    <a:lnTo>
                      <a:pt x="35" y="0"/>
                    </a:lnTo>
                    <a:close/>
                  </a:path>
                </a:pathLst>
              </a:custGeom>
              <a:grp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19" name="Freeform 257"/>
              <p:cNvSpPr>
                <a:spLocks/>
              </p:cNvSpPr>
              <p:nvPr/>
            </p:nvSpPr>
            <p:spPr bwMode="auto">
              <a:xfrm rot="5400000">
                <a:off x="4333643" y="1406810"/>
                <a:ext cx="910412" cy="910412"/>
              </a:xfrm>
              <a:custGeom>
                <a:avLst/>
                <a:gdLst>
                  <a:gd name="T0" fmla="*/ 123 w 247"/>
                  <a:gd name="T1" fmla="*/ 0 h 247"/>
                  <a:gd name="T2" fmla="*/ 151 w 247"/>
                  <a:gd name="T3" fmla="*/ 3 h 247"/>
                  <a:gd name="T4" fmla="*/ 178 w 247"/>
                  <a:gd name="T5" fmla="*/ 13 h 247"/>
                  <a:gd name="T6" fmla="*/ 201 w 247"/>
                  <a:gd name="T7" fmla="*/ 28 h 247"/>
                  <a:gd name="T8" fmla="*/ 220 w 247"/>
                  <a:gd name="T9" fmla="*/ 46 h 247"/>
                  <a:gd name="T10" fmla="*/ 235 w 247"/>
                  <a:gd name="T11" fmla="*/ 69 h 247"/>
                  <a:gd name="T12" fmla="*/ 243 w 247"/>
                  <a:gd name="T13" fmla="*/ 96 h 247"/>
                  <a:gd name="T14" fmla="*/ 247 w 247"/>
                  <a:gd name="T15" fmla="*/ 123 h 247"/>
                  <a:gd name="T16" fmla="*/ 243 w 247"/>
                  <a:gd name="T17" fmla="*/ 153 h 247"/>
                  <a:gd name="T18" fmla="*/ 235 w 247"/>
                  <a:gd name="T19" fmla="*/ 178 h 247"/>
                  <a:gd name="T20" fmla="*/ 220 w 247"/>
                  <a:gd name="T21" fmla="*/ 201 h 247"/>
                  <a:gd name="T22" fmla="*/ 201 w 247"/>
                  <a:gd name="T23" fmla="*/ 220 h 247"/>
                  <a:gd name="T24" fmla="*/ 178 w 247"/>
                  <a:gd name="T25" fmla="*/ 235 h 247"/>
                  <a:gd name="T26" fmla="*/ 151 w 247"/>
                  <a:gd name="T27" fmla="*/ 245 h 247"/>
                  <a:gd name="T28" fmla="*/ 123 w 247"/>
                  <a:gd name="T29" fmla="*/ 247 h 247"/>
                  <a:gd name="T30" fmla="*/ 95 w 247"/>
                  <a:gd name="T31" fmla="*/ 245 h 247"/>
                  <a:gd name="T32" fmla="*/ 69 w 247"/>
                  <a:gd name="T33" fmla="*/ 235 h 247"/>
                  <a:gd name="T34" fmla="*/ 46 w 247"/>
                  <a:gd name="T35" fmla="*/ 220 h 247"/>
                  <a:gd name="T36" fmla="*/ 26 w 247"/>
                  <a:gd name="T37" fmla="*/ 201 h 247"/>
                  <a:gd name="T38" fmla="*/ 12 w 247"/>
                  <a:gd name="T39" fmla="*/ 178 h 247"/>
                  <a:gd name="T40" fmla="*/ 3 w 247"/>
                  <a:gd name="T41" fmla="*/ 153 h 247"/>
                  <a:gd name="T42" fmla="*/ 0 w 247"/>
                  <a:gd name="T43" fmla="*/ 123 h 247"/>
                  <a:gd name="T44" fmla="*/ 3 w 247"/>
                  <a:gd name="T45" fmla="*/ 96 h 247"/>
                  <a:gd name="T46" fmla="*/ 12 w 247"/>
                  <a:gd name="T47" fmla="*/ 69 h 247"/>
                  <a:gd name="T48" fmla="*/ 26 w 247"/>
                  <a:gd name="T49" fmla="*/ 46 h 247"/>
                  <a:gd name="T50" fmla="*/ 46 w 247"/>
                  <a:gd name="T51" fmla="*/ 28 h 247"/>
                  <a:gd name="T52" fmla="*/ 69 w 247"/>
                  <a:gd name="T53" fmla="*/ 13 h 247"/>
                  <a:gd name="T54" fmla="*/ 95 w 247"/>
                  <a:gd name="T55" fmla="*/ 3 h 247"/>
                  <a:gd name="T56" fmla="*/ 123 w 247"/>
                  <a:gd name="T5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7" h="247">
                    <a:moveTo>
                      <a:pt x="123" y="0"/>
                    </a:moveTo>
                    <a:lnTo>
                      <a:pt x="151" y="3"/>
                    </a:lnTo>
                    <a:lnTo>
                      <a:pt x="178" y="13"/>
                    </a:lnTo>
                    <a:lnTo>
                      <a:pt x="201" y="28"/>
                    </a:lnTo>
                    <a:lnTo>
                      <a:pt x="220" y="46"/>
                    </a:lnTo>
                    <a:lnTo>
                      <a:pt x="235" y="69"/>
                    </a:lnTo>
                    <a:lnTo>
                      <a:pt x="243" y="96"/>
                    </a:lnTo>
                    <a:lnTo>
                      <a:pt x="247" y="123"/>
                    </a:lnTo>
                    <a:lnTo>
                      <a:pt x="243" y="153"/>
                    </a:lnTo>
                    <a:lnTo>
                      <a:pt x="235" y="178"/>
                    </a:lnTo>
                    <a:lnTo>
                      <a:pt x="220" y="201"/>
                    </a:lnTo>
                    <a:lnTo>
                      <a:pt x="201" y="220"/>
                    </a:lnTo>
                    <a:lnTo>
                      <a:pt x="178" y="235"/>
                    </a:lnTo>
                    <a:lnTo>
                      <a:pt x="151" y="245"/>
                    </a:lnTo>
                    <a:lnTo>
                      <a:pt x="123" y="247"/>
                    </a:lnTo>
                    <a:lnTo>
                      <a:pt x="95" y="245"/>
                    </a:lnTo>
                    <a:lnTo>
                      <a:pt x="69" y="235"/>
                    </a:lnTo>
                    <a:lnTo>
                      <a:pt x="46" y="220"/>
                    </a:lnTo>
                    <a:lnTo>
                      <a:pt x="26" y="201"/>
                    </a:lnTo>
                    <a:lnTo>
                      <a:pt x="12" y="178"/>
                    </a:lnTo>
                    <a:lnTo>
                      <a:pt x="3" y="153"/>
                    </a:lnTo>
                    <a:lnTo>
                      <a:pt x="0" y="123"/>
                    </a:lnTo>
                    <a:lnTo>
                      <a:pt x="3" y="96"/>
                    </a:lnTo>
                    <a:lnTo>
                      <a:pt x="12" y="69"/>
                    </a:lnTo>
                    <a:lnTo>
                      <a:pt x="26" y="46"/>
                    </a:lnTo>
                    <a:lnTo>
                      <a:pt x="46" y="28"/>
                    </a:lnTo>
                    <a:lnTo>
                      <a:pt x="69" y="13"/>
                    </a:lnTo>
                    <a:lnTo>
                      <a:pt x="95" y="3"/>
                    </a:lnTo>
                    <a:lnTo>
                      <a:pt x="123" y="0"/>
                    </a:lnTo>
                    <a:close/>
                  </a:path>
                </a:pathLst>
              </a:custGeom>
              <a:grp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20" name="Freeform 219"/>
              <p:cNvSpPr>
                <a:spLocks/>
              </p:cNvSpPr>
              <p:nvPr/>
            </p:nvSpPr>
            <p:spPr bwMode="auto">
              <a:xfrm rot="5400000" flipH="1">
                <a:off x="3872048" y="1124976"/>
                <a:ext cx="26164" cy="1474061"/>
              </a:xfrm>
              <a:custGeom>
                <a:avLst/>
                <a:gdLst>
                  <a:gd name="connsiteX0" fmla="*/ 29264 w 29264"/>
                  <a:gd name="connsiteY0" fmla="*/ 1648703 h 1648703"/>
                  <a:gd name="connsiteX1" fmla="*/ 16797 w 29264"/>
                  <a:gd name="connsiteY1" fmla="*/ 1632493 h 1648703"/>
                  <a:gd name="connsiteX2" fmla="*/ 16797 w 29264"/>
                  <a:gd name="connsiteY2" fmla="*/ 0 h 1648703"/>
                  <a:gd name="connsiteX3" fmla="*/ 0 w 29264"/>
                  <a:gd name="connsiteY3" fmla="*/ 0 h 1648703"/>
                  <a:gd name="connsiteX4" fmla="*/ 0 w 29264"/>
                  <a:gd name="connsiteY4" fmla="*/ 1648703 h 1648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4" h="1648703">
                    <a:moveTo>
                      <a:pt x="29264" y="1648703"/>
                    </a:moveTo>
                    <a:lnTo>
                      <a:pt x="16797" y="1632493"/>
                    </a:lnTo>
                    <a:lnTo>
                      <a:pt x="16797" y="0"/>
                    </a:lnTo>
                    <a:lnTo>
                      <a:pt x="0" y="0"/>
                    </a:lnTo>
                    <a:lnTo>
                      <a:pt x="0" y="1648703"/>
                    </a:lnTo>
                    <a:close/>
                  </a:path>
                </a:pathLst>
              </a:custGeom>
              <a:grpFill/>
              <a:ln w="0">
                <a:noFill/>
                <a:prstDash val="solid"/>
                <a:round/>
                <a:headEnd/>
                <a:tailEnd/>
              </a:ln>
            </p:spPr>
            <p:txBody>
              <a:bodyPr vert="horz" wrap="square" lIns="69974" tIns="34987" rIns="69974" bIns="34987" numCol="1" anchor="t" anchorCtr="0" compatLnSpc="1">
                <a:prstTxWarp prst="textNoShape">
                  <a:avLst/>
                </a:prstTxWarp>
                <a:noAutofit/>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91" name="Group 190"/>
            <p:cNvGrpSpPr/>
            <p:nvPr/>
          </p:nvGrpSpPr>
          <p:grpSpPr>
            <a:xfrm>
              <a:off x="380011" y="3195792"/>
              <a:ext cx="4922543" cy="1876914"/>
              <a:chOff x="2" y="3588642"/>
              <a:chExt cx="5244054" cy="2149191"/>
            </a:xfrm>
          </p:grpSpPr>
          <p:sp>
            <p:nvSpPr>
              <p:cNvPr id="209" name="Freeform 199"/>
              <p:cNvSpPr>
                <a:spLocks/>
              </p:cNvSpPr>
              <p:nvPr/>
            </p:nvSpPr>
            <p:spPr bwMode="auto">
              <a:xfrm rot="5400000">
                <a:off x="356257" y="3232389"/>
                <a:ext cx="1527211" cy="2239721"/>
              </a:xfrm>
              <a:custGeom>
                <a:avLst/>
                <a:gdLst>
                  <a:gd name="T0" fmla="*/ 0 w 1076"/>
                  <a:gd name="T1" fmla="*/ 0 h 1578"/>
                  <a:gd name="T2" fmla="*/ 16 w 1076"/>
                  <a:gd name="T3" fmla="*/ 0 h 1578"/>
                  <a:gd name="T4" fmla="*/ 16 w 1076"/>
                  <a:gd name="T5" fmla="*/ 1167 h 1578"/>
                  <a:gd name="T6" fmla="*/ 1076 w 1076"/>
                  <a:gd name="T7" fmla="*/ 1578 h 1578"/>
                  <a:gd name="T8" fmla="*/ 832 w 1076"/>
                  <a:gd name="T9" fmla="*/ 1578 h 1578"/>
                  <a:gd name="T10" fmla="*/ 0 w 1076"/>
                  <a:gd name="T11" fmla="*/ 1167 h 1578"/>
                  <a:gd name="T12" fmla="*/ 0 w 1076"/>
                  <a:gd name="T13" fmla="*/ 1162 h 1578"/>
                  <a:gd name="T14" fmla="*/ 0 w 1076"/>
                  <a:gd name="T15" fmla="*/ 1149 h 1578"/>
                  <a:gd name="T16" fmla="*/ 0 w 1076"/>
                  <a:gd name="T17" fmla="*/ 1127 h 1578"/>
                  <a:gd name="T18" fmla="*/ 0 w 1076"/>
                  <a:gd name="T19" fmla="*/ 1098 h 1578"/>
                  <a:gd name="T20" fmla="*/ 0 w 1076"/>
                  <a:gd name="T21" fmla="*/ 1061 h 1578"/>
                  <a:gd name="T22" fmla="*/ 0 w 1076"/>
                  <a:gd name="T23" fmla="*/ 1019 h 1578"/>
                  <a:gd name="T24" fmla="*/ 0 w 1076"/>
                  <a:gd name="T25" fmla="*/ 973 h 1578"/>
                  <a:gd name="T26" fmla="*/ 0 w 1076"/>
                  <a:gd name="T27" fmla="*/ 682 h 1578"/>
                  <a:gd name="T28" fmla="*/ 0 w 1076"/>
                  <a:gd name="T29" fmla="*/ 619 h 1578"/>
                  <a:gd name="T30" fmla="*/ 0 w 1076"/>
                  <a:gd name="T31" fmla="*/ 554 h 1578"/>
                  <a:gd name="T32" fmla="*/ 0 w 1076"/>
                  <a:gd name="T33" fmla="*/ 427 h 1578"/>
                  <a:gd name="T34" fmla="*/ 0 w 1076"/>
                  <a:gd name="T35" fmla="*/ 366 h 1578"/>
                  <a:gd name="T36" fmla="*/ 0 w 1076"/>
                  <a:gd name="T37" fmla="*/ 308 h 1578"/>
                  <a:gd name="T38" fmla="*/ 0 w 1076"/>
                  <a:gd name="T39" fmla="*/ 27 h 1578"/>
                  <a:gd name="T40" fmla="*/ 0 w 1076"/>
                  <a:gd name="T41" fmla="*/ 12 h 1578"/>
                  <a:gd name="T42" fmla="*/ 0 w 1076"/>
                  <a:gd name="T43" fmla="*/ 9 h 1578"/>
                  <a:gd name="T44" fmla="*/ 0 w 1076"/>
                  <a:gd name="T45" fmla="*/ 0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6" h="1578">
                    <a:moveTo>
                      <a:pt x="0" y="0"/>
                    </a:moveTo>
                    <a:lnTo>
                      <a:pt x="16" y="0"/>
                    </a:lnTo>
                    <a:lnTo>
                      <a:pt x="16" y="1167"/>
                    </a:lnTo>
                    <a:lnTo>
                      <a:pt x="1076" y="1578"/>
                    </a:lnTo>
                    <a:lnTo>
                      <a:pt x="832" y="1578"/>
                    </a:lnTo>
                    <a:lnTo>
                      <a:pt x="0" y="1167"/>
                    </a:lnTo>
                    <a:lnTo>
                      <a:pt x="0" y="1162"/>
                    </a:lnTo>
                    <a:lnTo>
                      <a:pt x="0" y="1149"/>
                    </a:lnTo>
                    <a:lnTo>
                      <a:pt x="0" y="1127"/>
                    </a:lnTo>
                    <a:lnTo>
                      <a:pt x="0" y="1098"/>
                    </a:lnTo>
                    <a:lnTo>
                      <a:pt x="0" y="1061"/>
                    </a:lnTo>
                    <a:lnTo>
                      <a:pt x="0" y="1019"/>
                    </a:lnTo>
                    <a:lnTo>
                      <a:pt x="0" y="973"/>
                    </a:lnTo>
                    <a:lnTo>
                      <a:pt x="0" y="682"/>
                    </a:lnTo>
                    <a:lnTo>
                      <a:pt x="0" y="619"/>
                    </a:lnTo>
                    <a:lnTo>
                      <a:pt x="0" y="554"/>
                    </a:lnTo>
                    <a:lnTo>
                      <a:pt x="0" y="427"/>
                    </a:lnTo>
                    <a:lnTo>
                      <a:pt x="0" y="366"/>
                    </a:lnTo>
                    <a:lnTo>
                      <a:pt x="0" y="308"/>
                    </a:lnTo>
                    <a:lnTo>
                      <a:pt x="0" y="27"/>
                    </a:lnTo>
                    <a:lnTo>
                      <a:pt x="0" y="12"/>
                    </a:lnTo>
                    <a:lnTo>
                      <a:pt x="0" y="9"/>
                    </a:lnTo>
                    <a:lnTo>
                      <a:pt x="0" y="0"/>
                    </a:lnTo>
                    <a:close/>
                  </a:path>
                </a:pathLst>
              </a:custGeom>
              <a:solidFill>
                <a:srgbClr val="033669"/>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10" name="Freeform 209"/>
              <p:cNvSpPr>
                <a:spLocks/>
              </p:cNvSpPr>
              <p:nvPr/>
            </p:nvSpPr>
            <p:spPr bwMode="auto">
              <a:xfrm rot="5400000">
                <a:off x="2203529" y="3602126"/>
                <a:ext cx="958056" cy="931088"/>
              </a:xfrm>
              <a:custGeom>
                <a:avLst/>
                <a:gdLst>
                  <a:gd name="connsiteX0" fmla="*/ 0 w 1071563"/>
                  <a:gd name="connsiteY0" fmla="*/ 1016000 h 1041400"/>
                  <a:gd name="connsiteX1" fmla="*/ 371475 w 1071563"/>
                  <a:gd name="connsiteY1" fmla="*/ 917575 h 1041400"/>
                  <a:gd name="connsiteX2" fmla="*/ 371475 w 1071563"/>
                  <a:gd name="connsiteY2" fmla="*/ 514350 h 1041400"/>
                  <a:gd name="connsiteX3" fmla="*/ 1046163 w 1071563"/>
                  <a:gd name="connsiteY3" fmla="*/ 315913 h 1041400"/>
                  <a:gd name="connsiteX4" fmla="*/ 1046163 w 1071563"/>
                  <a:gd name="connsiteY4" fmla="*/ 0 h 1041400"/>
                  <a:gd name="connsiteX5" fmla="*/ 1071563 w 1071563"/>
                  <a:gd name="connsiteY5" fmla="*/ 0 h 1041400"/>
                  <a:gd name="connsiteX6" fmla="*/ 1071563 w 1071563"/>
                  <a:gd name="connsiteY6" fmla="*/ 334963 h 1041400"/>
                  <a:gd name="connsiteX7" fmla="*/ 396875 w 1071563"/>
                  <a:gd name="connsiteY7" fmla="*/ 533400 h 1041400"/>
                  <a:gd name="connsiteX8" fmla="*/ 396875 w 1071563"/>
                  <a:gd name="connsiteY8" fmla="*/ 935038 h 1041400"/>
                  <a:gd name="connsiteX9" fmla="*/ 390525 w 1071563"/>
                  <a:gd name="connsiteY9" fmla="*/ 942975 h 1041400"/>
                  <a:gd name="connsiteX10" fmla="*/ 14288 w 1071563"/>
                  <a:gd name="connsiteY10" fmla="*/ 10414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63" h="1041400">
                    <a:moveTo>
                      <a:pt x="0" y="1016000"/>
                    </a:moveTo>
                    <a:lnTo>
                      <a:pt x="371475" y="917575"/>
                    </a:lnTo>
                    <a:lnTo>
                      <a:pt x="371475" y="514350"/>
                    </a:lnTo>
                    <a:lnTo>
                      <a:pt x="1046163" y="315913"/>
                    </a:lnTo>
                    <a:lnTo>
                      <a:pt x="1046163" y="0"/>
                    </a:lnTo>
                    <a:lnTo>
                      <a:pt x="1071563" y="0"/>
                    </a:lnTo>
                    <a:lnTo>
                      <a:pt x="1071563" y="334963"/>
                    </a:lnTo>
                    <a:lnTo>
                      <a:pt x="396875" y="533400"/>
                    </a:lnTo>
                    <a:lnTo>
                      <a:pt x="396875" y="935038"/>
                    </a:lnTo>
                    <a:lnTo>
                      <a:pt x="390525" y="942975"/>
                    </a:lnTo>
                    <a:lnTo>
                      <a:pt x="14288" y="1041400"/>
                    </a:lnTo>
                    <a:close/>
                  </a:path>
                </a:pathLst>
              </a:custGeom>
              <a:solidFill>
                <a:srgbClr val="033669"/>
              </a:solidFill>
              <a:ln w="0">
                <a:noFill/>
                <a:prstDash val="solid"/>
                <a:round/>
                <a:headEnd/>
                <a:tailEnd/>
              </a:ln>
            </p:spPr>
            <p:txBody>
              <a:bodyPr vert="horz" wrap="square" lIns="69974" tIns="34987" rIns="69974" bIns="34987" numCol="1" anchor="t" anchorCtr="0" compatLnSpc="1">
                <a:prstTxWarp prst="textNoShape">
                  <a:avLst/>
                </a:prstTxWarp>
                <a:noAutofit/>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11" name="Freeform 274"/>
              <p:cNvSpPr>
                <a:spLocks/>
              </p:cNvSpPr>
              <p:nvPr/>
            </p:nvSpPr>
            <p:spPr bwMode="auto">
              <a:xfrm rot="5400000">
                <a:off x="3497820" y="4635557"/>
                <a:ext cx="185224" cy="186346"/>
              </a:xfrm>
              <a:custGeom>
                <a:avLst/>
                <a:gdLst>
                  <a:gd name="T0" fmla="*/ 83 w 165"/>
                  <a:gd name="T1" fmla="*/ 0 h 166"/>
                  <a:gd name="T2" fmla="*/ 104 w 165"/>
                  <a:gd name="T3" fmla="*/ 2 h 166"/>
                  <a:gd name="T4" fmla="*/ 124 w 165"/>
                  <a:gd name="T5" fmla="*/ 11 h 166"/>
                  <a:gd name="T6" fmla="*/ 141 w 165"/>
                  <a:gd name="T7" fmla="*/ 24 h 166"/>
                  <a:gd name="T8" fmla="*/ 154 w 165"/>
                  <a:gd name="T9" fmla="*/ 41 h 166"/>
                  <a:gd name="T10" fmla="*/ 163 w 165"/>
                  <a:gd name="T11" fmla="*/ 60 h 166"/>
                  <a:gd name="T12" fmla="*/ 165 w 165"/>
                  <a:gd name="T13" fmla="*/ 82 h 166"/>
                  <a:gd name="T14" fmla="*/ 163 w 165"/>
                  <a:gd name="T15" fmla="*/ 104 h 166"/>
                  <a:gd name="T16" fmla="*/ 154 w 165"/>
                  <a:gd name="T17" fmla="*/ 125 h 166"/>
                  <a:gd name="T18" fmla="*/ 141 w 165"/>
                  <a:gd name="T19" fmla="*/ 141 h 166"/>
                  <a:gd name="T20" fmla="*/ 124 w 165"/>
                  <a:gd name="T21" fmla="*/ 154 h 166"/>
                  <a:gd name="T22" fmla="*/ 104 w 165"/>
                  <a:gd name="T23" fmla="*/ 162 h 166"/>
                  <a:gd name="T24" fmla="*/ 83 w 165"/>
                  <a:gd name="T25" fmla="*/ 166 h 166"/>
                  <a:gd name="T26" fmla="*/ 61 w 165"/>
                  <a:gd name="T27" fmla="*/ 162 h 166"/>
                  <a:gd name="T28" fmla="*/ 40 w 165"/>
                  <a:gd name="T29" fmla="*/ 154 h 166"/>
                  <a:gd name="T30" fmla="*/ 25 w 165"/>
                  <a:gd name="T31" fmla="*/ 141 h 166"/>
                  <a:gd name="T32" fmla="*/ 11 w 165"/>
                  <a:gd name="T33" fmla="*/ 125 h 166"/>
                  <a:gd name="T34" fmla="*/ 3 w 165"/>
                  <a:gd name="T35" fmla="*/ 104 h 166"/>
                  <a:gd name="T36" fmla="*/ 0 w 165"/>
                  <a:gd name="T37" fmla="*/ 82 h 166"/>
                  <a:gd name="T38" fmla="*/ 3 w 165"/>
                  <a:gd name="T39" fmla="*/ 60 h 166"/>
                  <a:gd name="T40" fmla="*/ 11 w 165"/>
                  <a:gd name="T41" fmla="*/ 41 h 166"/>
                  <a:gd name="T42" fmla="*/ 25 w 165"/>
                  <a:gd name="T43" fmla="*/ 24 h 166"/>
                  <a:gd name="T44" fmla="*/ 40 w 165"/>
                  <a:gd name="T45" fmla="*/ 11 h 166"/>
                  <a:gd name="T46" fmla="*/ 61 w 165"/>
                  <a:gd name="T47" fmla="*/ 2 h 166"/>
                  <a:gd name="T48" fmla="*/ 83 w 165"/>
                  <a:gd name="T4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66">
                    <a:moveTo>
                      <a:pt x="83" y="0"/>
                    </a:moveTo>
                    <a:lnTo>
                      <a:pt x="104" y="2"/>
                    </a:lnTo>
                    <a:lnTo>
                      <a:pt x="124" y="11"/>
                    </a:lnTo>
                    <a:lnTo>
                      <a:pt x="141" y="24"/>
                    </a:lnTo>
                    <a:lnTo>
                      <a:pt x="154" y="41"/>
                    </a:lnTo>
                    <a:lnTo>
                      <a:pt x="163" y="60"/>
                    </a:lnTo>
                    <a:lnTo>
                      <a:pt x="165" y="82"/>
                    </a:lnTo>
                    <a:lnTo>
                      <a:pt x="163" y="104"/>
                    </a:lnTo>
                    <a:lnTo>
                      <a:pt x="154" y="125"/>
                    </a:lnTo>
                    <a:lnTo>
                      <a:pt x="141" y="141"/>
                    </a:lnTo>
                    <a:lnTo>
                      <a:pt x="124" y="154"/>
                    </a:lnTo>
                    <a:lnTo>
                      <a:pt x="104" y="162"/>
                    </a:lnTo>
                    <a:lnTo>
                      <a:pt x="83" y="166"/>
                    </a:lnTo>
                    <a:lnTo>
                      <a:pt x="61" y="162"/>
                    </a:lnTo>
                    <a:lnTo>
                      <a:pt x="40" y="154"/>
                    </a:lnTo>
                    <a:lnTo>
                      <a:pt x="25" y="141"/>
                    </a:lnTo>
                    <a:lnTo>
                      <a:pt x="11" y="125"/>
                    </a:lnTo>
                    <a:lnTo>
                      <a:pt x="3" y="104"/>
                    </a:lnTo>
                    <a:lnTo>
                      <a:pt x="0" y="82"/>
                    </a:lnTo>
                    <a:lnTo>
                      <a:pt x="3" y="60"/>
                    </a:lnTo>
                    <a:lnTo>
                      <a:pt x="11" y="41"/>
                    </a:lnTo>
                    <a:lnTo>
                      <a:pt x="25" y="24"/>
                    </a:lnTo>
                    <a:lnTo>
                      <a:pt x="40" y="11"/>
                    </a:lnTo>
                    <a:lnTo>
                      <a:pt x="61" y="2"/>
                    </a:lnTo>
                    <a:lnTo>
                      <a:pt x="83" y="0"/>
                    </a:lnTo>
                    <a:close/>
                  </a:path>
                </a:pathLst>
              </a:custGeom>
              <a:solidFill>
                <a:srgbClr val="033669"/>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12" name="Freeform 257"/>
              <p:cNvSpPr>
                <a:spLocks/>
              </p:cNvSpPr>
              <p:nvPr/>
            </p:nvSpPr>
            <p:spPr bwMode="auto">
              <a:xfrm rot="5400000">
                <a:off x="4333644" y="4827421"/>
                <a:ext cx="910412" cy="910412"/>
              </a:xfrm>
              <a:custGeom>
                <a:avLst/>
                <a:gdLst>
                  <a:gd name="T0" fmla="*/ 123 w 247"/>
                  <a:gd name="T1" fmla="*/ 0 h 247"/>
                  <a:gd name="T2" fmla="*/ 151 w 247"/>
                  <a:gd name="T3" fmla="*/ 3 h 247"/>
                  <a:gd name="T4" fmla="*/ 178 w 247"/>
                  <a:gd name="T5" fmla="*/ 13 h 247"/>
                  <a:gd name="T6" fmla="*/ 201 w 247"/>
                  <a:gd name="T7" fmla="*/ 28 h 247"/>
                  <a:gd name="T8" fmla="*/ 220 w 247"/>
                  <a:gd name="T9" fmla="*/ 46 h 247"/>
                  <a:gd name="T10" fmla="*/ 235 w 247"/>
                  <a:gd name="T11" fmla="*/ 69 h 247"/>
                  <a:gd name="T12" fmla="*/ 243 w 247"/>
                  <a:gd name="T13" fmla="*/ 96 h 247"/>
                  <a:gd name="T14" fmla="*/ 247 w 247"/>
                  <a:gd name="T15" fmla="*/ 123 h 247"/>
                  <a:gd name="T16" fmla="*/ 243 w 247"/>
                  <a:gd name="T17" fmla="*/ 153 h 247"/>
                  <a:gd name="T18" fmla="*/ 235 w 247"/>
                  <a:gd name="T19" fmla="*/ 178 h 247"/>
                  <a:gd name="T20" fmla="*/ 220 w 247"/>
                  <a:gd name="T21" fmla="*/ 201 h 247"/>
                  <a:gd name="T22" fmla="*/ 201 w 247"/>
                  <a:gd name="T23" fmla="*/ 220 h 247"/>
                  <a:gd name="T24" fmla="*/ 178 w 247"/>
                  <a:gd name="T25" fmla="*/ 235 h 247"/>
                  <a:gd name="T26" fmla="*/ 151 w 247"/>
                  <a:gd name="T27" fmla="*/ 245 h 247"/>
                  <a:gd name="T28" fmla="*/ 123 w 247"/>
                  <a:gd name="T29" fmla="*/ 247 h 247"/>
                  <a:gd name="T30" fmla="*/ 95 w 247"/>
                  <a:gd name="T31" fmla="*/ 245 h 247"/>
                  <a:gd name="T32" fmla="*/ 69 w 247"/>
                  <a:gd name="T33" fmla="*/ 235 h 247"/>
                  <a:gd name="T34" fmla="*/ 46 w 247"/>
                  <a:gd name="T35" fmla="*/ 220 h 247"/>
                  <a:gd name="T36" fmla="*/ 26 w 247"/>
                  <a:gd name="T37" fmla="*/ 201 h 247"/>
                  <a:gd name="T38" fmla="*/ 12 w 247"/>
                  <a:gd name="T39" fmla="*/ 178 h 247"/>
                  <a:gd name="T40" fmla="*/ 3 w 247"/>
                  <a:gd name="T41" fmla="*/ 153 h 247"/>
                  <a:gd name="T42" fmla="*/ 0 w 247"/>
                  <a:gd name="T43" fmla="*/ 123 h 247"/>
                  <a:gd name="T44" fmla="*/ 3 w 247"/>
                  <a:gd name="T45" fmla="*/ 96 h 247"/>
                  <a:gd name="T46" fmla="*/ 12 w 247"/>
                  <a:gd name="T47" fmla="*/ 69 h 247"/>
                  <a:gd name="T48" fmla="*/ 26 w 247"/>
                  <a:gd name="T49" fmla="*/ 46 h 247"/>
                  <a:gd name="T50" fmla="*/ 46 w 247"/>
                  <a:gd name="T51" fmla="*/ 28 h 247"/>
                  <a:gd name="T52" fmla="*/ 69 w 247"/>
                  <a:gd name="T53" fmla="*/ 13 h 247"/>
                  <a:gd name="T54" fmla="*/ 95 w 247"/>
                  <a:gd name="T55" fmla="*/ 3 h 247"/>
                  <a:gd name="T56" fmla="*/ 123 w 247"/>
                  <a:gd name="T5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7" h="247">
                    <a:moveTo>
                      <a:pt x="123" y="0"/>
                    </a:moveTo>
                    <a:lnTo>
                      <a:pt x="151" y="3"/>
                    </a:lnTo>
                    <a:lnTo>
                      <a:pt x="178" y="13"/>
                    </a:lnTo>
                    <a:lnTo>
                      <a:pt x="201" y="28"/>
                    </a:lnTo>
                    <a:lnTo>
                      <a:pt x="220" y="46"/>
                    </a:lnTo>
                    <a:lnTo>
                      <a:pt x="235" y="69"/>
                    </a:lnTo>
                    <a:lnTo>
                      <a:pt x="243" y="96"/>
                    </a:lnTo>
                    <a:lnTo>
                      <a:pt x="247" y="123"/>
                    </a:lnTo>
                    <a:lnTo>
                      <a:pt x="243" y="153"/>
                    </a:lnTo>
                    <a:lnTo>
                      <a:pt x="235" y="178"/>
                    </a:lnTo>
                    <a:lnTo>
                      <a:pt x="220" y="201"/>
                    </a:lnTo>
                    <a:lnTo>
                      <a:pt x="201" y="220"/>
                    </a:lnTo>
                    <a:lnTo>
                      <a:pt x="178" y="235"/>
                    </a:lnTo>
                    <a:lnTo>
                      <a:pt x="151" y="245"/>
                    </a:lnTo>
                    <a:lnTo>
                      <a:pt x="123" y="247"/>
                    </a:lnTo>
                    <a:lnTo>
                      <a:pt x="95" y="245"/>
                    </a:lnTo>
                    <a:lnTo>
                      <a:pt x="69" y="235"/>
                    </a:lnTo>
                    <a:lnTo>
                      <a:pt x="46" y="220"/>
                    </a:lnTo>
                    <a:lnTo>
                      <a:pt x="26" y="201"/>
                    </a:lnTo>
                    <a:lnTo>
                      <a:pt x="12" y="178"/>
                    </a:lnTo>
                    <a:lnTo>
                      <a:pt x="3" y="153"/>
                    </a:lnTo>
                    <a:lnTo>
                      <a:pt x="0" y="123"/>
                    </a:lnTo>
                    <a:lnTo>
                      <a:pt x="3" y="96"/>
                    </a:lnTo>
                    <a:lnTo>
                      <a:pt x="12" y="69"/>
                    </a:lnTo>
                    <a:lnTo>
                      <a:pt x="26" y="46"/>
                    </a:lnTo>
                    <a:lnTo>
                      <a:pt x="46" y="28"/>
                    </a:lnTo>
                    <a:lnTo>
                      <a:pt x="69" y="13"/>
                    </a:lnTo>
                    <a:lnTo>
                      <a:pt x="95" y="3"/>
                    </a:lnTo>
                    <a:lnTo>
                      <a:pt x="123" y="0"/>
                    </a:lnTo>
                    <a:close/>
                  </a:path>
                </a:pathLst>
              </a:custGeom>
              <a:solidFill>
                <a:srgbClr val="033669"/>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13" name="Freeform 212"/>
              <p:cNvSpPr>
                <a:spLocks/>
              </p:cNvSpPr>
              <p:nvPr/>
            </p:nvSpPr>
            <p:spPr bwMode="auto">
              <a:xfrm rot="5400000">
                <a:off x="3055670" y="4605482"/>
                <a:ext cx="771409" cy="622153"/>
              </a:xfrm>
              <a:custGeom>
                <a:avLst/>
                <a:gdLst>
                  <a:gd name="connsiteX0" fmla="*/ 0 w 862803"/>
                  <a:gd name="connsiteY0" fmla="*/ 695864 h 695864"/>
                  <a:gd name="connsiteX1" fmla="*/ 0 w 862803"/>
                  <a:gd name="connsiteY1" fmla="*/ 675131 h 695864"/>
                  <a:gd name="connsiteX2" fmla="*/ 205628 w 862803"/>
                  <a:gd name="connsiteY2" fmla="*/ 623916 h 695864"/>
                  <a:gd name="connsiteX3" fmla="*/ 205628 w 862803"/>
                  <a:gd name="connsiteY3" fmla="*/ 154015 h 695864"/>
                  <a:gd name="connsiteX4" fmla="*/ 862803 w 862803"/>
                  <a:gd name="connsiteY4" fmla="*/ 0 h 695864"/>
                  <a:gd name="connsiteX5" fmla="*/ 862803 w 862803"/>
                  <a:gd name="connsiteY5" fmla="*/ 25924 h 695864"/>
                  <a:gd name="connsiteX6" fmla="*/ 225246 w 862803"/>
                  <a:gd name="connsiteY6" fmla="*/ 171478 h 695864"/>
                  <a:gd name="connsiteX7" fmla="*/ 225246 w 862803"/>
                  <a:gd name="connsiteY7" fmla="*/ 638203 h 69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803" h="695864">
                    <a:moveTo>
                      <a:pt x="0" y="695864"/>
                    </a:moveTo>
                    <a:lnTo>
                      <a:pt x="0" y="675131"/>
                    </a:lnTo>
                    <a:lnTo>
                      <a:pt x="205628" y="623916"/>
                    </a:lnTo>
                    <a:lnTo>
                      <a:pt x="205628" y="154015"/>
                    </a:lnTo>
                    <a:lnTo>
                      <a:pt x="862803" y="0"/>
                    </a:lnTo>
                    <a:lnTo>
                      <a:pt x="862803" y="25924"/>
                    </a:lnTo>
                    <a:lnTo>
                      <a:pt x="225246" y="171478"/>
                    </a:lnTo>
                    <a:lnTo>
                      <a:pt x="225246" y="638203"/>
                    </a:lnTo>
                    <a:close/>
                  </a:path>
                </a:pathLst>
              </a:custGeom>
              <a:solidFill>
                <a:srgbClr val="033669"/>
              </a:solidFill>
              <a:ln w="0">
                <a:noFill/>
                <a:prstDash val="solid"/>
                <a:round/>
                <a:headEnd/>
                <a:tailEnd/>
              </a:ln>
            </p:spPr>
            <p:txBody>
              <a:bodyPr vert="horz" wrap="square" lIns="69974" tIns="34987" rIns="69974" bIns="34987" numCol="1" anchor="t" anchorCtr="0" compatLnSpc="1">
                <a:prstTxWarp prst="textNoShape">
                  <a:avLst/>
                </a:prstTxWarp>
                <a:noAutofit/>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14" name="Freeform 213"/>
              <p:cNvSpPr>
                <a:spLocks/>
              </p:cNvSpPr>
              <p:nvPr/>
            </p:nvSpPr>
            <p:spPr bwMode="auto">
              <a:xfrm rot="5400000">
                <a:off x="4172548" y="4856132"/>
                <a:ext cx="15613" cy="887875"/>
              </a:xfrm>
              <a:custGeom>
                <a:avLst/>
                <a:gdLst>
                  <a:gd name="connsiteX0" fmla="*/ 0 w 17463"/>
                  <a:gd name="connsiteY0" fmla="*/ 362742 h 362742"/>
                  <a:gd name="connsiteX1" fmla="*/ 0 w 17463"/>
                  <a:gd name="connsiteY1" fmla="*/ 0 h 362742"/>
                  <a:gd name="connsiteX2" fmla="*/ 17463 w 17463"/>
                  <a:gd name="connsiteY2" fmla="*/ 0 h 362742"/>
                  <a:gd name="connsiteX3" fmla="*/ 17463 w 17463"/>
                  <a:gd name="connsiteY3" fmla="*/ 362742 h 362742"/>
                </a:gdLst>
                <a:ahLst/>
                <a:cxnLst>
                  <a:cxn ang="0">
                    <a:pos x="connsiteX0" y="connsiteY0"/>
                  </a:cxn>
                  <a:cxn ang="0">
                    <a:pos x="connsiteX1" y="connsiteY1"/>
                  </a:cxn>
                  <a:cxn ang="0">
                    <a:pos x="connsiteX2" y="connsiteY2"/>
                  </a:cxn>
                  <a:cxn ang="0">
                    <a:pos x="connsiteX3" y="connsiteY3"/>
                  </a:cxn>
                </a:cxnLst>
                <a:rect l="l" t="t" r="r" b="b"/>
                <a:pathLst>
                  <a:path w="17463" h="362742">
                    <a:moveTo>
                      <a:pt x="0" y="362742"/>
                    </a:moveTo>
                    <a:lnTo>
                      <a:pt x="0" y="0"/>
                    </a:lnTo>
                    <a:lnTo>
                      <a:pt x="17463" y="0"/>
                    </a:lnTo>
                    <a:lnTo>
                      <a:pt x="17463" y="362742"/>
                    </a:lnTo>
                    <a:close/>
                  </a:path>
                </a:pathLst>
              </a:custGeom>
              <a:solidFill>
                <a:srgbClr val="033669"/>
              </a:solidFill>
              <a:ln w="0">
                <a:noFill/>
                <a:prstDash val="solid"/>
                <a:round/>
                <a:headEnd/>
                <a:tailEnd/>
              </a:ln>
            </p:spPr>
            <p:txBody>
              <a:bodyPr vert="horz" wrap="square" lIns="69974" tIns="34987" rIns="69974" bIns="34987" numCol="1" anchor="t" anchorCtr="0" compatLnSpc="1">
                <a:prstTxWarp prst="textNoShape">
                  <a:avLst/>
                </a:prstTxWarp>
                <a:noAutofit/>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92" name="Rectangle 2"/>
            <p:cNvSpPr txBox="1">
              <a:spLocks/>
            </p:cNvSpPr>
            <p:nvPr>
              <p:custDataLst>
                <p:tags r:id="rId1"/>
              </p:custDataLst>
            </p:nvPr>
          </p:nvSpPr>
          <p:spPr>
            <a:xfrm>
              <a:off x="5387994" y="2238716"/>
              <a:ext cx="3311629" cy="878401"/>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fontAlgn="base">
                <a:spcBef>
                  <a:spcPct val="0"/>
                </a:spcBef>
                <a:spcAft>
                  <a:spcPct val="0"/>
                </a:spcAft>
                <a:buClr>
                  <a:srgbClr val="004185"/>
                </a:buClr>
                <a:defRPr/>
              </a:pPr>
              <a:r>
                <a:rPr lang="en-ZA" sz="1200" b="1" kern="0" dirty="0">
                  <a:solidFill>
                    <a:srgbClr val="004185"/>
                  </a:solidFill>
                  <a:ea typeface="Verdana" panose="020B0604030504040204" pitchFamily="34" charset="0"/>
                  <a:cs typeface="Verdana" panose="020B0604030504040204" pitchFamily="34" charset="0"/>
                </a:rPr>
                <a:t>Excel in </a:t>
              </a:r>
              <a:r>
                <a:rPr lang="en-ZA" sz="1200" b="1" u="sng" kern="0" dirty="0">
                  <a:solidFill>
                    <a:srgbClr val="004185"/>
                  </a:solidFill>
                  <a:ea typeface="Verdana" panose="020B0604030504040204" pitchFamily="34" charset="0"/>
                  <a:cs typeface="Verdana" panose="020B0604030504040204" pitchFamily="34" charset="0"/>
                </a:rPr>
                <a:t>vendor management </a:t>
              </a:r>
              <a:r>
                <a:rPr lang="en-ZA" sz="1200" b="1" kern="0" dirty="0">
                  <a:solidFill>
                    <a:srgbClr val="004185"/>
                  </a:solidFill>
                  <a:ea typeface="Verdana" panose="020B0604030504040204" pitchFamily="34" charset="0"/>
                  <a:cs typeface="Verdana" panose="020B0604030504040204" pitchFamily="34" charset="0"/>
                </a:rPr>
                <a:t>for  WAN, Applications and </a:t>
              </a:r>
            </a:p>
            <a:p>
              <a:pPr fontAlgn="base">
                <a:spcBef>
                  <a:spcPct val="0"/>
                </a:spcBef>
                <a:spcAft>
                  <a:spcPct val="0"/>
                </a:spcAft>
                <a:buClr>
                  <a:srgbClr val="004185"/>
                </a:buClr>
                <a:defRPr/>
              </a:pPr>
              <a:r>
                <a:rPr lang="en-ZA" sz="1200" b="1" kern="0" dirty="0">
                  <a:solidFill>
                    <a:srgbClr val="004185"/>
                  </a:solidFill>
                  <a:ea typeface="Verdana" panose="020B0604030504040204" pitchFamily="34" charset="0"/>
                  <a:cs typeface="Verdana" panose="020B0604030504040204" pitchFamily="34" charset="0"/>
                </a:rPr>
                <a:t>End User Experience </a:t>
              </a:r>
            </a:p>
          </p:txBody>
        </p:sp>
        <p:sp>
          <p:nvSpPr>
            <p:cNvPr id="193" name="Rectangle 2"/>
            <p:cNvSpPr txBox="1">
              <a:spLocks/>
            </p:cNvSpPr>
            <p:nvPr>
              <p:custDataLst>
                <p:tags r:id="rId2"/>
              </p:custDataLst>
            </p:nvPr>
          </p:nvSpPr>
          <p:spPr>
            <a:xfrm>
              <a:off x="5387994" y="3392280"/>
              <a:ext cx="3311629" cy="585601"/>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fontAlgn="base">
                <a:spcBef>
                  <a:spcPct val="0"/>
                </a:spcBef>
                <a:spcAft>
                  <a:spcPct val="0"/>
                </a:spcAft>
                <a:buClr>
                  <a:srgbClr val="004185"/>
                </a:buClr>
                <a:defRPr/>
              </a:pPr>
              <a:r>
                <a:rPr lang="en-US" sz="1200" b="1" kern="0" dirty="0">
                  <a:solidFill>
                    <a:srgbClr val="004185"/>
                  </a:solidFill>
                  <a:ea typeface="Verdana" panose="020B0604030504040204" pitchFamily="34" charset="0"/>
                  <a:cs typeface="Verdana" panose="020B0604030504040204" pitchFamily="34" charset="0"/>
                </a:rPr>
                <a:t>Provide in-house IT support for high risk </a:t>
              </a:r>
              <a:r>
                <a:rPr lang="en-US" sz="1200" b="1" u="sng" kern="0" dirty="0">
                  <a:solidFill>
                    <a:srgbClr val="004185"/>
                  </a:solidFill>
                  <a:ea typeface="Verdana" panose="020B0604030504040204" pitchFamily="34" charset="0"/>
                  <a:cs typeface="Verdana" panose="020B0604030504040204" pitchFamily="34" charset="0"/>
                </a:rPr>
                <a:t>national security </a:t>
              </a:r>
              <a:r>
                <a:rPr lang="en-US" sz="1200" b="1" kern="0" dirty="0">
                  <a:solidFill>
                    <a:srgbClr val="004185"/>
                  </a:solidFill>
                  <a:ea typeface="Verdana" panose="020B0604030504040204" pitchFamily="34" charset="0"/>
                  <a:cs typeface="Verdana" panose="020B0604030504040204" pitchFamily="34" charset="0"/>
                </a:rPr>
                <a:t>environments</a:t>
              </a:r>
            </a:p>
          </p:txBody>
        </p:sp>
        <p:sp>
          <p:nvSpPr>
            <p:cNvPr id="194" name="Rectangle 2"/>
            <p:cNvSpPr txBox="1">
              <a:spLocks/>
            </p:cNvSpPr>
            <p:nvPr>
              <p:custDataLst>
                <p:tags r:id="rId3"/>
              </p:custDataLst>
            </p:nvPr>
          </p:nvSpPr>
          <p:spPr>
            <a:xfrm>
              <a:off x="5387994" y="4397343"/>
              <a:ext cx="3311629" cy="585601"/>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fontAlgn="base">
                <a:spcBef>
                  <a:spcPct val="0"/>
                </a:spcBef>
                <a:spcAft>
                  <a:spcPct val="0"/>
                </a:spcAft>
                <a:buClr>
                  <a:srgbClr val="004185"/>
                </a:buClr>
                <a:defRPr/>
              </a:pPr>
              <a:r>
                <a:rPr lang="en-ZA" sz="1200" b="1" kern="0" dirty="0">
                  <a:solidFill>
                    <a:srgbClr val="033669"/>
                  </a:solidFill>
                  <a:ea typeface="Verdana" panose="020B0604030504040204" pitchFamily="34" charset="0"/>
                  <a:cs typeface="Verdana" panose="020B0604030504040204" pitchFamily="34" charset="0"/>
                </a:rPr>
                <a:t>Use </a:t>
              </a:r>
              <a:r>
                <a:rPr lang="en-ZA" sz="1200" b="1" u="sng" kern="0" dirty="0">
                  <a:solidFill>
                    <a:srgbClr val="033669"/>
                  </a:solidFill>
                  <a:ea typeface="Verdana" panose="020B0604030504040204" pitchFamily="34" charset="0"/>
                  <a:cs typeface="Verdana" panose="020B0604030504040204" pitchFamily="34" charset="0"/>
                </a:rPr>
                <a:t>procurement</a:t>
              </a:r>
              <a:r>
                <a:rPr lang="en-ZA" sz="1200" b="1" kern="0" dirty="0">
                  <a:solidFill>
                    <a:srgbClr val="033669"/>
                  </a:solidFill>
                  <a:ea typeface="Verdana" panose="020B0604030504040204" pitchFamily="34" charset="0"/>
                  <a:cs typeface="Verdana" panose="020B0604030504040204" pitchFamily="34" charset="0"/>
                </a:rPr>
                <a:t> to leverage economies of scale &amp; drive </a:t>
              </a:r>
              <a:r>
                <a:rPr lang="en-ZA" sz="1200" b="1" u="sng" kern="0" dirty="0">
                  <a:solidFill>
                    <a:srgbClr val="033669"/>
                  </a:solidFill>
                  <a:ea typeface="Verdana" panose="020B0604030504040204" pitchFamily="34" charset="0"/>
                  <a:cs typeface="Verdana" panose="020B0604030504040204" pitchFamily="34" charset="0"/>
                </a:rPr>
                <a:t>automation</a:t>
              </a:r>
              <a:r>
                <a:rPr lang="en-ZA" sz="1200" b="1" kern="0" dirty="0">
                  <a:solidFill>
                    <a:srgbClr val="033669"/>
                  </a:solidFill>
                  <a:ea typeface="Verdana" panose="020B0604030504040204" pitchFamily="34" charset="0"/>
                  <a:cs typeface="Verdana" panose="020B0604030504040204" pitchFamily="34" charset="0"/>
                </a:rPr>
                <a:t> to reduce administrative tasks </a:t>
              </a:r>
            </a:p>
          </p:txBody>
        </p:sp>
        <p:sp>
          <p:nvSpPr>
            <p:cNvPr id="195" name="Freeform 350"/>
            <p:cNvSpPr>
              <a:spLocks noEditPoints="1"/>
            </p:cNvSpPr>
            <p:nvPr/>
          </p:nvSpPr>
          <p:spPr bwMode="auto">
            <a:xfrm>
              <a:off x="4699031" y="1353044"/>
              <a:ext cx="419367" cy="618132"/>
            </a:xfrm>
            <a:custGeom>
              <a:avLst/>
              <a:gdLst>
                <a:gd name="T0" fmla="*/ 502 w 1247"/>
                <a:gd name="T1" fmla="*/ 1968 h 1978"/>
                <a:gd name="T2" fmla="*/ 448 w 1247"/>
                <a:gd name="T3" fmla="*/ 1794 h 1978"/>
                <a:gd name="T4" fmla="*/ 381 w 1247"/>
                <a:gd name="T5" fmla="*/ 1593 h 1978"/>
                <a:gd name="T6" fmla="*/ 155 w 1247"/>
                <a:gd name="T7" fmla="*/ 1401 h 1978"/>
                <a:gd name="T8" fmla="*/ 0 w 1247"/>
                <a:gd name="T9" fmla="*/ 1235 h 1978"/>
                <a:gd name="T10" fmla="*/ 127 w 1247"/>
                <a:gd name="T11" fmla="*/ 1106 h 1978"/>
                <a:gd name="T12" fmla="*/ 363 w 1247"/>
                <a:gd name="T13" fmla="*/ 1144 h 1978"/>
                <a:gd name="T14" fmla="*/ 387 w 1247"/>
                <a:gd name="T15" fmla="*/ 820 h 1978"/>
                <a:gd name="T16" fmla="*/ 399 w 1247"/>
                <a:gd name="T17" fmla="*/ 453 h 1978"/>
                <a:gd name="T18" fmla="*/ 597 w 1247"/>
                <a:gd name="T19" fmla="*/ 438 h 1978"/>
                <a:gd name="T20" fmla="*/ 627 w 1247"/>
                <a:gd name="T21" fmla="*/ 654 h 1978"/>
                <a:gd name="T22" fmla="*/ 627 w 1247"/>
                <a:gd name="T23" fmla="*/ 834 h 1978"/>
                <a:gd name="T24" fmla="*/ 674 w 1247"/>
                <a:gd name="T25" fmla="*/ 825 h 1978"/>
                <a:gd name="T26" fmla="*/ 758 w 1247"/>
                <a:gd name="T27" fmla="*/ 840 h 1978"/>
                <a:gd name="T28" fmla="*/ 876 w 1247"/>
                <a:gd name="T29" fmla="*/ 860 h 1978"/>
                <a:gd name="T30" fmla="*/ 1017 w 1247"/>
                <a:gd name="T31" fmla="*/ 910 h 1978"/>
                <a:gd name="T32" fmla="*/ 1112 w 1247"/>
                <a:gd name="T33" fmla="*/ 965 h 1978"/>
                <a:gd name="T34" fmla="*/ 1246 w 1247"/>
                <a:gd name="T35" fmla="*/ 1251 h 1978"/>
                <a:gd name="T36" fmla="*/ 1198 w 1247"/>
                <a:gd name="T37" fmla="*/ 1505 h 1978"/>
                <a:gd name="T38" fmla="*/ 1128 w 1247"/>
                <a:gd name="T39" fmla="*/ 1765 h 1978"/>
                <a:gd name="T40" fmla="*/ 1098 w 1247"/>
                <a:gd name="T41" fmla="*/ 1941 h 1978"/>
                <a:gd name="T42" fmla="*/ 1091 w 1247"/>
                <a:gd name="T43" fmla="*/ 1978 h 1978"/>
                <a:gd name="T44" fmla="*/ 800 w 1247"/>
                <a:gd name="T45" fmla="*/ 1978 h 1978"/>
                <a:gd name="T46" fmla="*/ 502 w 1247"/>
                <a:gd name="T47" fmla="*/ 1968 h 1978"/>
                <a:gd name="T48" fmla="*/ 22 w 1247"/>
                <a:gd name="T49" fmla="*/ 718 h 1978"/>
                <a:gd name="T50" fmla="*/ 133 w 1247"/>
                <a:gd name="T51" fmla="*/ 631 h 1978"/>
                <a:gd name="T52" fmla="*/ 236 w 1247"/>
                <a:gd name="T53" fmla="*/ 622 h 1978"/>
                <a:gd name="T54" fmla="*/ 148 w 1247"/>
                <a:gd name="T55" fmla="*/ 710 h 1978"/>
                <a:gd name="T56" fmla="*/ 22 w 1247"/>
                <a:gd name="T57" fmla="*/ 718 h 1978"/>
                <a:gd name="T58" fmla="*/ 840 w 1247"/>
                <a:gd name="T59" fmla="*/ 710 h 1978"/>
                <a:gd name="T60" fmla="*/ 747 w 1247"/>
                <a:gd name="T61" fmla="*/ 664 h 1978"/>
                <a:gd name="T62" fmla="*/ 750 w 1247"/>
                <a:gd name="T63" fmla="*/ 623 h 1978"/>
                <a:gd name="T64" fmla="*/ 856 w 1247"/>
                <a:gd name="T65" fmla="*/ 631 h 1978"/>
                <a:gd name="T66" fmla="*/ 966 w 1247"/>
                <a:gd name="T67" fmla="*/ 716 h 1978"/>
                <a:gd name="T68" fmla="*/ 840 w 1247"/>
                <a:gd name="T69" fmla="*/ 710 h 1978"/>
                <a:gd name="T70" fmla="*/ 90 w 1247"/>
                <a:gd name="T71" fmla="*/ 402 h 1978"/>
                <a:gd name="T72" fmla="*/ 0 w 1247"/>
                <a:gd name="T73" fmla="*/ 336 h 1978"/>
                <a:gd name="T74" fmla="*/ 128 w 1247"/>
                <a:gd name="T75" fmla="*/ 333 h 1978"/>
                <a:gd name="T76" fmla="*/ 213 w 1247"/>
                <a:gd name="T77" fmla="*/ 425 h 1978"/>
                <a:gd name="T78" fmla="*/ 90 w 1247"/>
                <a:gd name="T79" fmla="*/ 402 h 1978"/>
                <a:gd name="T80" fmla="*/ 774 w 1247"/>
                <a:gd name="T81" fmla="*/ 425 h 1978"/>
                <a:gd name="T82" fmla="*/ 864 w 1247"/>
                <a:gd name="T83" fmla="*/ 332 h 1978"/>
                <a:gd name="T84" fmla="*/ 987 w 1247"/>
                <a:gd name="T85" fmla="*/ 337 h 1978"/>
                <a:gd name="T86" fmla="*/ 805 w 1247"/>
                <a:gd name="T87" fmla="*/ 440 h 1978"/>
                <a:gd name="T88" fmla="*/ 774 w 1247"/>
                <a:gd name="T89" fmla="*/ 425 h 1978"/>
                <a:gd name="T90" fmla="*/ 342 w 1247"/>
                <a:gd name="T91" fmla="*/ 239 h 1978"/>
                <a:gd name="T92" fmla="*/ 298 w 1247"/>
                <a:gd name="T93" fmla="*/ 38 h 1978"/>
                <a:gd name="T94" fmla="*/ 371 w 1247"/>
                <a:gd name="T95" fmla="*/ 78 h 1978"/>
                <a:gd name="T96" fmla="*/ 382 w 1247"/>
                <a:gd name="T97" fmla="*/ 249 h 1978"/>
                <a:gd name="T98" fmla="*/ 342 w 1247"/>
                <a:gd name="T99" fmla="*/ 239 h 1978"/>
                <a:gd name="T100" fmla="*/ 599 w 1247"/>
                <a:gd name="T101" fmla="*/ 244 h 1978"/>
                <a:gd name="T102" fmla="*/ 607 w 1247"/>
                <a:gd name="T103" fmla="*/ 129 h 1978"/>
                <a:gd name="T104" fmla="*/ 662 w 1247"/>
                <a:gd name="T105" fmla="*/ 21 h 1978"/>
                <a:gd name="T106" fmla="*/ 693 w 1247"/>
                <a:gd name="T107" fmla="*/ 94 h 1978"/>
                <a:gd name="T108" fmla="*/ 667 w 1247"/>
                <a:gd name="T109" fmla="*/ 187 h 1978"/>
                <a:gd name="T110" fmla="*/ 599 w 1247"/>
                <a:gd name="T111" fmla="*/ 244 h 1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47" h="1978">
                  <a:moveTo>
                    <a:pt x="502" y="1968"/>
                  </a:moveTo>
                  <a:cubicBezTo>
                    <a:pt x="498" y="1962"/>
                    <a:pt x="474" y="1884"/>
                    <a:pt x="448" y="1794"/>
                  </a:cubicBezTo>
                  <a:cubicBezTo>
                    <a:pt x="422" y="1705"/>
                    <a:pt x="392" y="1614"/>
                    <a:pt x="381" y="1593"/>
                  </a:cubicBezTo>
                  <a:cubicBezTo>
                    <a:pt x="346" y="1526"/>
                    <a:pt x="256" y="1450"/>
                    <a:pt x="155" y="1401"/>
                  </a:cubicBezTo>
                  <a:cubicBezTo>
                    <a:pt x="43" y="1347"/>
                    <a:pt x="0" y="1301"/>
                    <a:pt x="0" y="1235"/>
                  </a:cubicBezTo>
                  <a:cubicBezTo>
                    <a:pt x="0" y="1174"/>
                    <a:pt x="56" y="1118"/>
                    <a:pt x="127" y="1106"/>
                  </a:cubicBezTo>
                  <a:cubicBezTo>
                    <a:pt x="176" y="1099"/>
                    <a:pt x="307" y="1120"/>
                    <a:pt x="363" y="1144"/>
                  </a:cubicBezTo>
                  <a:cubicBezTo>
                    <a:pt x="385" y="1154"/>
                    <a:pt x="387" y="1133"/>
                    <a:pt x="387" y="820"/>
                  </a:cubicBezTo>
                  <a:cubicBezTo>
                    <a:pt x="387" y="637"/>
                    <a:pt x="392" y="472"/>
                    <a:pt x="399" y="453"/>
                  </a:cubicBezTo>
                  <a:cubicBezTo>
                    <a:pt x="423" y="391"/>
                    <a:pt x="547" y="381"/>
                    <a:pt x="597" y="438"/>
                  </a:cubicBezTo>
                  <a:cubicBezTo>
                    <a:pt x="625" y="470"/>
                    <a:pt x="627" y="485"/>
                    <a:pt x="627" y="654"/>
                  </a:cubicBezTo>
                  <a:lnTo>
                    <a:pt x="627" y="834"/>
                  </a:lnTo>
                  <a:lnTo>
                    <a:pt x="674" y="825"/>
                  </a:lnTo>
                  <a:cubicBezTo>
                    <a:pt x="709" y="819"/>
                    <a:pt x="732" y="823"/>
                    <a:pt x="758" y="840"/>
                  </a:cubicBezTo>
                  <a:cubicBezTo>
                    <a:pt x="784" y="858"/>
                    <a:pt x="814" y="863"/>
                    <a:pt x="876" y="860"/>
                  </a:cubicBezTo>
                  <a:cubicBezTo>
                    <a:pt x="956" y="856"/>
                    <a:pt x="960" y="857"/>
                    <a:pt x="1017" y="910"/>
                  </a:cubicBezTo>
                  <a:cubicBezTo>
                    <a:pt x="1056" y="946"/>
                    <a:pt x="1089" y="965"/>
                    <a:pt x="1112" y="965"/>
                  </a:cubicBezTo>
                  <a:cubicBezTo>
                    <a:pt x="1207" y="965"/>
                    <a:pt x="1247" y="1050"/>
                    <a:pt x="1246" y="1251"/>
                  </a:cubicBezTo>
                  <a:cubicBezTo>
                    <a:pt x="1246" y="1373"/>
                    <a:pt x="1242" y="1395"/>
                    <a:pt x="1198" y="1505"/>
                  </a:cubicBezTo>
                  <a:cubicBezTo>
                    <a:pt x="1169" y="1578"/>
                    <a:pt x="1141" y="1679"/>
                    <a:pt x="1128" y="1765"/>
                  </a:cubicBezTo>
                  <a:cubicBezTo>
                    <a:pt x="1116" y="1842"/>
                    <a:pt x="1102" y="1921"/>
                    <a:pt x="1098" y="1941"/>
                  </a:cubicBezTo>
                  <a:lnTo>
                    <a:pt x="1091" y="1978"/>
                  </a:lnTo>
                  <a:lnTo>
                    <a:pt x="800" y="1978"/>
                  </a:lnTo>
                  <a:cubicBezTo>
                    <a:pt x="639" y="1978"/>
                    <a:pt x="505" y="1973"/>
                    <a:pt x="502" y="1968"/>
                  </a:cubicBezTo>
                  <a:close/>
                  <a:moveTo>
                    <a:pt x="22" y="718"/>
                  </a:moveTo>
                  <a:cubicBezTo>
                    <a:pt x="11" y="690"/>
                    <a:pt x="41" y="666"/>
                    <a:pt x="133" y="631"/>
                  </a:cubicBezTo>
                  <a:cubicBezTo>
                    <a:pt x="208" y="603"/>
                    <a:pt x="217" y="603"/>
                    <a:pt x="236" y="622"/>
                  </a:cubicBezTo>
                  <a:cubicBezTo>
                    <a:pt x="267" y="652"/>
                    <a:pt x="244" y="675"/>
                    <a:pt x="148" y="710"/>
                  </a:cubicBezTo>
                  <a:cubicBezTo>
                    <a:pt x="57" y="743"/>
                    <a:pt x="32" y="745"/>
                    <a:pt x="22" y="718"/>
                  </a:cubicBezTo>
                  <a:close/>
                  <a:moveTo>
                    <a:pt x="840" y="710"/>
                  </a:moveTo>
                  <a:cubicBezTo>
                    <a:pt x="800" y="696"/>
                    <a:pt x="758" y="675"/>
                    <a:pt x="747" y="664"/>
                  </a:cubicBezTo>
                  <a:cubicBezTo>
                    <a:pt x="730" y="647"/>
                    <a:pt x="730" y="642"/>
                    <a:pt x="750" y="623"/>
                  </a:cubicBezTo>
                  <a:cubicBezTo>
                    <a:pt x="770" y="602"/>
                    <a:pt x="778" y="603"/>
                    <a:pt x="856" y="631"/>
                  </a:cubicBezTo>
                  <a:cubicBezTo>
                    <a:pt x="954" y="667"/>
                    <a:pt x="977" y="685"/>
                    <a:pt x="966" y="716"/>
                  </a:cubicBezTo>
                  <a:cubicBezTo>
                    <a:pt x="955" y="744"/>
                    <a:pt x="932" y="743"/>
                    <a:pt x="840" y="710"/>
                  </a:cubicBezTo>
                  <a:close/>
                  <a:moveTo>
                    <a:pt x="90" y="402"/>
                  </a:moveTo>
                  <a:cubicBezTo>
                    <a:pt x="25" y="372"/>
                    <a:pt x="0" y="354"/>
                    <a:pt x="0" y="336"/>
                  </a:cubicBezTo>
                  <a:cubicBezTo>
                    <a:pt x="0" y="294"/>
                    <a:pt x="35" y="293"/>
                    <a:pt x="128" y="333"/>
                  </a:cubicBezTo>
                  <a:cubicBezTo>
                    <a:pt x="222" y="374"/>
                    <a:pt x="240" y="393"/>
                    <a:pt x="213" y="425"/>
                  </a:cubicBezTo>
                  <a:cubicBezTo>
                    <a:pt x="192" y="450"/>
                    <a:pt x="196" y="451"/>
                    <a:pt x="90" y="402"/>
                  </a:cubicBezTo>
                  <a:close/>
                  <a:moveTo>
                    <a:pt x="774" y="425"/>
                  </a:moveTo>
                  <a:cubicBezTo>
                    <a:pt x="746" y="392"/>
                    <a:pt x="765" y="372"/>
                    <a:pt x="864" y="332"/>
                  </a:cubicBezTo>
                  <a:cubicBezTo>
                    <a:pt x="960" y="294"/>
                    <a:pt x="987" y="295"/>
                    <a:pt x="987" y="337"/>
                  </a:cubicBezTo>
                  <a:cubicBezTo>
                    <a:pt x="987" y="358"/>
                    <a:pt x="937" y="387"/>
                    <a:pt x="805" y="440"/>
                  </a:cubicBezTo>
                  <a:cubicBezTo>
                    <a:pt x="797" y="443"/>
                    <a:pt x="783" y="437"/>
                    <a:pt x="774" y="425"/>
                  </a:cubicBezTo>
                  <a:close/>
                  <a:moveTo>
                    <a:pt x="342" y="239"/>
                  </a:moveTo>
                  <a:cubicBezTo>
                    <a:pt x="320" y="216"/>
                    <a:pt x="287" y="67"/>
                    <a:pt x="298" y="38"/>
                  </a:cubicBezTo>
                  <a:cubicBezTo>
                    <a:pt x="313" y="0"/>
                    <a:pt x="352" y="22"/>
                    <a:pt x="371" y="78"/>
                  </a:cubicBezTo>
                  <a:cubicBezTo>
                    <a:pt x="401" y="172"/>
                    <a:pt x="406" y="240"/>
                    <a:pt x="382" y="249"/>
                  </a:cubicBezTo>
                  <a:cubicBezTo>
                    <a:pt x="370" y="253"/>
                    <a:pt x="353" y="249"/>
                    <a:pt x="342" y="239"/>
                  </a:cubicBezTo>
                  <a:close/>
                  <a:moveTo>
                    <a:pt x="599" y="244"/>
                  </a:moveTo>
                  <a:cubicBezTo>
                    <a:pt x="583" y="234"/>
                    <a:pt x="585" y="216"/>
                    <a:pt x="607" y="129"/>
                  </a:cubicBezTo>
                  <a:cubicBezTo>
                    <a:pt x="629" y="43"/>
                    <a:pt x="638" y="24"/>
                    <a:pt x="662" y="21"/>
                  </a:cubicBezTo>
                  <a:cubicBezTo>
                    <a:pt x="697" y="16"/>
                    <a:pt x="709" y="45"/>
                    <a:pt x="693" y="94"/>
                  </a:cubicBezTo>
                  <a:cubicBezTo>
                    <a:pt x="687" y="115"/>
                    <a:pt x="675" y="156"/>
                    <a:pt x="667" y="187"/>
                  </a:cubicBezTo>
                  <a:cubicBezTo>
                    <a:pt x="652" y="245"/>
                    <a:pt x="630" y="263"/>
                    <a:pt x="599" y="244"/>
                  </a:cubicBezTo>
                  <a:close/>
                </a:path>
              </a:pathLst>
            </a:custGeom>
            <a:solidFill>
              <a:srgbClr val="FFFFFF"/>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96" name="Freeform 359"/>
            <p:cNvSpPr>
              <a:spLocks noEditPoints="1"/>
            </p:cNvSpPr>
            <p:nvPr/>
          </p:nvSpPr>
          <p:spPr bwMode="auto">
            <a:xfrm>
              <a:off x="4618855" y="2408971"/>
              <a:ext cx="579240" cy="540160"/>
            </a:xfrm>
            <a:custGeom>
              <a:avLst/>
              <a:gdLst>
                <a:gd name="T0" fmla="*/ 680 w 2664"/>
                <a:gd name="T1" fmla="*/ 2409 h 2671"/>
                <a:gd name="T2" fmla="*/ 270 w 2664"/>
                <a:gd name="T3" fmla="*/ 1854 h 2671"/>
                <a:gd name="T4" fmla="*/ 9 w 2664"/>
                <a:gd name="T5" fmla="*/ 1255 h 2671"/>
                <a:gd name="T6" fmla="*/ 265 w 2664"/>
                <a:gd name="T7" fmla="*/ 676 h 2671"/>
                <a:gd name="T8" fmla="*/ 763 w 2664"/>
                <a:gd name="T9" fmla="*/ 288 h 2671"/>
                <a:gd name="T10" fmla="*/ 1312 w 2664"/>
                <a:gd name="T11" fmla="*/ 0 h 2671"/>
                <a:gd name="T12" fmla="*/ 735 w 2664"/>
                <a:gd name="T13" fmla="*/ 1659 h 2671"/>
                <a:gd name="T14" fmla="*/ 1312 w 2664"/>
                <a:gd name="T15" fmla="*/ 2671 h 2671"/>
                <a:gd name="T16" fmla="*/ 1091 w 2664"/>
                <a:gd name="T17" fmla="*/ 2060 h 2671"/>
                <a:gd name="T18" fmla="*/ 1204 w 2664"/>
                <a:gd name="T19" fmla="*/ 577 h 2671"/>
                <a:gd name="T20" fmla="*/ 727 w 2664"/>
                <a:gd name="T21" fmla="*/ 472 h 2671"/>
                <a:gd name="T22" fmla="*/ 472 w 2664"/>
                <a:gd name="T23" fmla="*/ 727 h 2671"/>
                <a:gd name="T24" fmla="*/ 223 w 2664"/>
                <a:gd name="T25" fmla="*/ 1436 h 2671"/>
                <a:gd name="T26" fmla="*/ 480 w 2664"/>
                <a:gd name="T27" fmla="*/ 2190 h 2671"/>
                <a:gd name="T28" fmla="*/ 1112 w 2664"/>
                <a:gd name="T29" fmla="*/ 2369 h 2671"/>
                <a:gd name="T30" fmla="*/ 1365 w 2664"/>
                <a:gd name="T31" fmla="*/ 2344 h 2671"/>
                <a:gd name="T32" fmla="*/ 1979 w 2664"/>
                <a:gd name="T33" fmla="*/ 1557 h 2671"/>
                <a:gd name="T34" fmla="*/ 1365 w 2664"/>
                <a:gd name="T35" fmla="*/ 657 h 2671"/>
                <a:gd name="T36" fmla="*/ 2280 w 2664"/>
                <a:gd name="T37" fmla="*/ 396 h 2671"/>
                <a:gd name="T38" fmla="*/ 1811 w 2664"/>
                <a:gd name="T39" fmla="*/ 2586 h 2671"/>
                <a:gd name="T40" fmla="*/ 1579 w 2664"/>
                <a:gd name="T41" fmla="*/ 2513 h 2671"/>
                <a:gd name="T42" fmla="*/ 1759 w 2664"/>
                <a:gd name="T43" fmla="*/ 1982 h 2671"/>
                <a:gd name="T44" fmla="*/ 1472 w 2664"/>
                <a:gd name="T45" fmla="*/ 2319 h 2671"/>
                <a:gd name="T46" fmla="*/ 2230 w 2664"/>
                <a:gd name="T47" fmla="*/ 2171 h 2671"/>
                <a:gd name="T48" fmla="*/ 1691 w 2664"/>
                <a:gd name="T49" fmla="*/ 2511 h 2671"/>
                <a:gd name="T50" fmla="*/ 2569 w 2664"/>
                <a:gd name="T51" fmla="*/ 1364 h 2671"/>
                <a:gd name="T52" fmla="*/ 2039 w 2664"/>
                <a:gd name="T53" fmla="*/ 1868 h 2671"/>
                <a:gd name="T54" fmla="*/ 1964 w 2664"/>
                <a:gd name="T55" fmla="*/ 1921 h 2671"/>
                <a:gd name="T56" fmla="*/ 1815 w 2664"/>
                <a:gd name="T57" fmla="*/ 1929 h 2671"/>
                <a:gd name="T58" fmla="*/ 2443 w 2664"/>
                <a:gd name="T59" fmla="*/ 806 h 2671"/>
                <a:gd name="T60" fmla="*/ 2011 w 2664"/>
                <a:gd name="T61" fmla="*/ 705 h 2671"/>
                <a:gd name="T62" fmla="*/ 2565 w 2664"/>
                <a:gd name="T63" fmla="*/ 1311 h 2671"/>
                <a:gd name="T64" fmla="*/ 1818 w 2664"/>
                <a:gd name="T65" fmla="*/ 739 h 2671"/>
                <a:gd name="T66" fmla="*/ 1997 w 2664"/>
                <a:gd name="T67" fmla="*/ 881 h 2671"/>
                <a:gd name="T68" fmla="*/ 1472 w 2664"/>
                <a:gd name="T69" fmla="*/ 356 h 2671"/>
                <a:gd name="T70" fmla="*/ 1832 w 2664"/>
                <a:gd name="T71" fmla="*/ 674 h 2671"/>
                <a:gd name="T72" fmla="*/ 2045 w 2664"/>
                <a:gd name="T73" fmla="*/ 336 h 2671"/>
                <a:gd name="T74" fmla="*/ 1999 w 2664"/>
                <a:gd name="T75" fmla="*/ 617 h 2671"/>
                <a:gd name="T76" fmla="*/ 1136 w 2664"/>
                <a:gd name="T77" fmla="*/ 747 h 2671"/>
                <a:gd name="T78" fmla="*/ 1542 w 2664"/>
                <a:gd name="T79" fmla="*/ 1926 h 2671"/>
                <a:gd name="T80" fmla="*/ 1365 w 2664"/>
                <a:gd name="T81" fmla="*/ 1819 h 2671"/>
                <a:gd name="T82" fmla="*/ 1876 w 2664"/>
                <a:gd name="T83" fmla="*/ 1364 h 2671"/>
                <a:gd name="T84" fmla="*/ 1876 w 2664"/>
                <a:gd name="T85" fmla="*/ 1311 h 2671"/>
                <a:gd name="T86" fmla="*/ 1365 w 2664"/>
                <a:gd name="T87" fmla="*/ 855 h 2671"/>
                <a:gd name="T88" fmla="*/ 1250 w 2664"/>
                <a:gd name="T89" fmla="*/ 809 h 2671"/>
                <a:gd name="T90" fmla="*/ 912 w 2664"/>
                <a:gd name="T91" fmla="*/ 1337 h 2671"/>
                <a:gd name="T92" fmla="*/ 1054 w 2664"/>
                <a:gd name="T93" fmla="*/ 1792 h 2671"/>
                <a:gd name="T94" fmla="*/ 1339 w 2664"/>
                <a:gd name="T95" fmla="*/ 1325 h 2671"/>
                <a:gd name="T96" fmla="*/ 1509 w 2664"/>
                <a:gd name="T97" fmla="*/ 1633 h 2671"/>
                <a:gd name="T98" fmla="*/ 1339 w 2664"/>
                <a:gd name="T99" fmla="*/ 1651 h 2671"/>
                <a:gd name="T100" fmla="*/ 1114 w 2664"/>
                <a:gd name="T101" fmla="*/ 1655 h 2671"/>
                <a:gd name="T102" fmla="*/ 1020 w 2664"/>
                <a:gd name="T103" fmla="*/ 1368 h 2671"/>
                <a:gd name="T104" fmla="*/ 979 w 2664"/>
                <a:gd name="T105" fmla="*/ 1577 h 2671"/>
                <a:gd name="T106" fmla="*/ 1521 w 2664"/>
                <a:gd name="T107" fmla="*/ 1311 h 2671"/>
                <a:gd name="T108" fmla="*/ 1658 w 2664"/>
                <a:gd name="T109" fmla="*/ 1554 h 2671"/>
                <a:gd name="T110" fmla="*/ 1187 w 2664"/>
                <a:gd name="T111" fmla="*/ 1224 h 2671"/>
                <a:gd name="T112" fmla="*/ 1447 w 2664"/>
                <a:gd name="T113" fmla="*/ 1107 h 2671"/>
                <a:gd name="T114" fmla="*/ 1503 w 2664"/>
                <a:gd name="T115" fmla="*/ 1122 h 2671"/>
                <a:gd name="T116" fmla="*/ 1480 w 2664"/>
                <a:gd name="T117" fmla="*/ 1273 h 2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4" h="2671">
                  <a:moveTo>
                    <a:pt x="1129" y="2658"/>
                  </a:moveTo>
                  <a:cubicBezTo>
                    <a:pt x="1067" y="2643"/>
                    <a:pt x="1045" y="2620"/>
                    <a:pt x="1045" y="2572"/>
                  </a:cubicBezTo>
                  <a:cubicBezTo>
                    <a:pt x="1045" y="2510"/>
                    <a:pt x="1025" y="2492"/>
                    <a:pt x="892" y="2437"/>
                  </a:cubicBezTo>
                  <a:cubicBezTo>
                    <a:pt x="726" y="2369"/>
                    <a:pt x="731" y="2370"/>
                    <a:pt x="680" y="2409"/>
                  </a:cubicBezTo>
                  <a:cubicBezTo>
                    <a:pt x="654" y="2428"/>
                    <a:pt x="624" y="2444"/>
                    <a:pt x="611" y="2444"/>
                  </a:cubicBezTo>
                  <a:cubicBezTo>
                    <a:pt x="543" y="2444"/>
                    <a:pt x="232" y="2133"/>
                    <a:pt x="232" y="2065"/>
                  </a:cubicBezTo>
                  <a:cubicBezTo>
                    <a:pt x="232" y="2053"/>
                    <a:pt x="247" y="2023"/>
                    <a:pt x="265" y="1998"/>
                  </a:cubicBezTo>
                  <a:cubicBezTo>
                    <a:pt x="306" y="1945"/>
                    <a:pt x="307" y="1925"/>
                    <a:pt x="270" y="1854"/>
                  </a:cubicBezTo>
                  <a:cubicBezTo>
                    <a:pt x="255" y="1824"/>
                    <a:pt x="231" y="1766"/>
                    <a:pt x="217" y="1725"/>
                  </a:cubicBezTo>
                  <a:cubicBezTo>
                    <a:pt x="188" y="1642"/>
                    <a:pt x="176" y="1631"/>
                    <a:pt x="115" y="1631"/>
                  </a:cubicBezTo>
                  <a:cubicBezTo>
                    <a:pt x="91" y="1631"/>
                    <a:pt x="61" y="1620"/>
                    <a:pt x="47" y="1605"/>
                  </a:cubicBezTo>
                  <a:cubicBezTo>
                    <a:pt x="13" y="1572"/>
                    <a:pt x="0" y="1445"/>
                    <a:pt x="9" y="1255"/>
                  </a:cubicBezTo>
                  <a:cubicBezTo>
                    <a:pt x="17" y="1079"/>
                    <a:pt x="34" y="1044"/>
                    <a:pt x="110" y="1044"/>
                  </a:cubicBezTo>
                  <a:cubicBezTo>
                    <a:pt x="170" y="1044"/>
                    <a:pt x="195" y="1021"/>
                    <a:pt x="219" y="944"/>
                  </a:cubicBezTo>
                  <a:cubicBezTo>
                    <a:pt x="228" y="915"/>
                    <a:pt x="250" y="862"/>
                    <a:pt x="267" y="828"/>
                  </a:cubicBezTo>
                  <a:cubicBezTo>
                    <a:pt x="307" y="749"/>
                    <a:pt x="307" y="730"/>
                    <a:pt x="265" y="676"/>
                  </a:cubicBezTo>
                  <a:cubicBezTo>
                    <a:pt x="247" y="652"/>
                    <a:pt x="232" y="622"/>
                    <a:pt x="232" y="610"/>
                  </a:cubicBezTo>
                  <a:cubicBezTo>
                    <a:pt x="232" y="540"/>
                    <a:pt x="542" y="231"/>
                    <a:pt x="612" y="231"/>
                  </a:cubicBezTo>
                  <a:cubicBezTo>
                    <a:pt x="624" y="231"/>
                    <a:pt x="655" y="247"/>
                    <a:pt x="681" y="266"/>
                  </a:cubicBezTo>
                  <a:cubicBezTo>
                    <a:pt x="721" y="297"/>
                    <a:pt x="733" y="300"/>
                    <a:pt x="763" y="288"/>
                  </a:cubicBezTo>
                  <a:cubicBezTo>
                    <a:pt x="783" y="279"/>
                    <a:pt x="838" y="257"/>
                    <a:pt x="885" y="238"/>
                  </a:cubicBezTo>
                  <a:cubicBezTo>
                    <a:pt x="1034" y="179"/>
                    <a:pt x="1038" y="176"/>
                    <a:pt x="1046" y="113"/>
                  </a:cubicBezTo>
                  <a:cubicBezTo>
                    <a:pt x="1057" y="31"/>
                    <a:pt x="1077" y="18"/>
                    <a:pt x="1203" y="8"/>
                  </a:cubicBezTo>
                  <a:lnTo>
                    <a:pt x="1312" y="0"/>
                  </a:lnTo>
                  <a:lnTo>
                    <a:pt x="1312" y="327"/>
                  </a:lnTo>
                  <a:lnTo>
                    <a:pt x="1312" y="655"/>
                  </a:lnTo>
                  <a:lnTo>
                    <a:pt x="1222" y="670"/>
                  </a:lnTo>
                  <a:cubicBezTo>
                    <a:pt x="763" y="749"/>
                    <a:pt x="516" y="1251"/>
                    <a:pt x="735" y="1659"/>
                  </a:cubicBezTo>
                  <a:cubicBezTo>
                    <a:pt x="831" y="1839"/>
                    <a:pt x="1039" y="1978"/>
                    <a:pt x="1262" y="2011"/>
                  </a:cubicBezTo>
                  <a:lnTo>
                    <a:pt x="1312" y="2018"/>
                  </a:lnTo>
                  <a:lnTo>
                    <a:pt x="1312" y="2345"/>
                  </a:lnTo>
                  <a:lnTo>
                    <a:pt x="1312" y="2671"/>
                  </a:lnTo>
                  <a:lnTo>
                    <a:pt x="1242" y="2669"/>
                  </a:lnTo>
                  <a:cubicBezTo>
                    <a:pt x="1204" y="2669"/>
                    <a:pt x="1153" y="2663"/>
                    <a:pt x="1129" y="2658"/>
                  </a:cubicBezTo>
                  <a:close/>
                  <a:moveTo>
                    <a:pt x="1196" y="2098"/>
                  </a:moveTo>
                  <a:cubicBezTo>
                    <a:pt x="1190" y="2093"/>
                    <a:pt x="1143" y="2076"/>
                    <a:pt x="1091" y="2060"/>
                  </a:cubicBezTo>
                  <a:cubicBezTo>
                    <a:pt x="852" y="1986"/>
                    <a:pt x="651" y="1773"/>
                    <a:pt x="585" y="1523"/>
                  </a:cubicBezTo>
                  <a:cubicBezTo>
                    <a:pt x="560" y="1430"/>
                    <a:pt x="560" y="1245"/>
                    <a:pt x="585" y="1151"/>
                  </a:cubicBezTo>
                  <a:cubicBezTo>
                    <a:pt x="653" y="897"/>
                    <a:pt x="864" y="678"/>
                    <a:pt x="1115" y="603"/>
                  </a:cubicBezTo>
                  <a:lnTo>
                    <a:pt x="1204" y="577"/>
                  </a:lnTo>
                  <a:lnTo>
                    <a:pt x="1208" y="430"/>
                  </a:lnTo>
                  <a:lnTo>
                    <a:pt x="1212" y="283"/>
                  </a:lnTo>
                  <a:lnTo>
                    <a:pt x="1172" y="291"/>
                  </a:lnTo>
                  <a:cubicBezTo>
                    <a:pt x="1006" y="324"/>
                    <a:pt x="818" y="401"/>
                    <a:pt x="727" y="472"/>
                  </a:cubicBezTo>
                  <a:cubicBezTo>
                    <a:pt x="687" y="504"/>
                    <a:pt x="663" y="504"/>
                    <a:pt x="608" y="471"/>
                  </a:cubicBezTo>
                  <a:cubicBezTo>
                    <a:pt x="550" y="435"/>
                    <a:pt x="524" y="437"/>
                    <a:pt x="481" y="481"/>
                  </a:cubicBezTo>
                  <a:cubicBezTo>
                    <a:pt x="439" y="526"/>
                    <a:pt x="436" y="555"/>
                    <a:pt x="472" y="600"/>
                  </a:cubicBezTo>
                  <a:cubicBezTo>
                    <a:pt x="506" y="643"/>
                    <a:pt x="506" y="685"/>
                    <a:pt x="472" y="727"/>
                  </a:cubicBezTo>
                  <a:cubicBezTo>
                    <a:pt x="423" y="790"/>
                    <a:pt x="330" y="999"/>
                    <a:pt x="313" y="1085"/>
                  </a:cubicBezTo>
                  <a:cubicBezTo>
                    <a:pt x="288" y="1214"/>
                    <a:pt x="281" y="1226"/>
                    <a:pt x="223" y="1237"/>
                  </a:cubicBezTo>
                  <a:cubicBezTo>
                    <a:pt x="153" y="1250"/>
                    <a:pt x="125" y="1278"/>
                    <a:pt x="125" y="1337"/>
                  </a:cubicBezTo>
                  <a:cubicBezTo>
                    <a:pt x="125" y="1396"/>
                    <a:pt x="152" y="1424"/>
                    <a:pt x="223" y="1436"/>
                  </a:cubicBezTo>
                  <a:cubicBezTo>
                    <a:pt x="280" y="1447"/>
                    <a:pt x="288" y="1460"/>
                    <a:pt x="313" y="1590"/>
                  </a:cubicBezTo>
                  <a:cubicBezTo>
                    <a:pt x="329" y="1672"/>
                    <a:pt x="413" y="1860"/>
                    <a:pt x="471" y="1944"/>
                  </a:cubicBezTo>
                  <a:cubicBezTo>
                    <a:pt x="506" y="1994"/>
                    <a:pt x="506" y="2031"/>
                    <a:pt x="472" y="2074"/>
                  </a:cubicBezTo>
                  <a:cubicBezTo>
                    <a:pt x="437" y="2119"/>
                    <a:pt x="438" y="2140"/>
                    <a:pt x="480" y="2190"/>
                  </a:cubicBezTo>
                  <a:cubicBezTo>
                    <a:pt x="520" y="2237"/>
                    <a:pt x="548" y="2241"/>
                    <a:pt x="608" y="2204"/>
                  </a:cubicBezTo>
                  <a:cubicBezTo>
                    <a:pt x="632" y="2189"/>
                    <a:pt x="660" y="2177"/>
                    <a:pt x="670" y="2177"/>
                  </a:cubicBezTo>
                  <a:cubicBezTo>
                    <a:pt x="679" y="2177"/>
                    <a:pt x="730" y="2203"/>
                    <a:pt x="783" y="2235"/>
                  </a:cubicBezTo>
                  <a:cubicBezTo>
                    <a:pt x="902" y="2307"/>
                    <a:pt x="1000" y="2347"/>
                    <a:pt x="1112" y="2369"/>
                  </a:cubicBezTo>
                  <a:lnTo>
                    <a:pt x="1199" y="2386"/>
                  </a:lnTo>
                  <a:lnTo>
                    <a:pt x="1203" y="2246"/>
                  </a:lnTo>
                  <a:cubicBezTo>
                    <a:pt x="1205" y="2169"/>
                    <a:pt x="1202" y="2102"/>
                    <a:pt x="1196" y="2098"/>
                  </a:cubicBezTo>
                  <a:close/>
                  <a:moveTo>
                    <a:pt x="1365" y="2344"/>
                  </a:moveTo>
                  <a:lnTo>
                    <a:pt x="1365" y="2018"/>
                  </a:lnTo>
                  <a:lnTo>
                    <a:pt x="1395" y="2011"/>
                  </a:lnTo>
                  <a:cubicBezTo>
                    <a:pt x="1412" y="2008"/>
                    <a:pt x="1457" y="1999"/>
                    <a:pt x="1496" y="1991"/>
                  </a:cubicBezTo>
                  <a:cubicBezTo>
                    <a:pt x="1704" y="1950"/>
                    <a:pt x="1894" y="1779"/>
                    <a:pt x="1979" y="1557"/>
                  </a:cubicBezTo>
                  <a:cubicBezTo>
                    <a:pt x="2022" y="1442"/>
                    <a:pt x="2023" y="1231"/>
                    <a:pt x="1979" y="1117"/>
                  </a:cubicBezTo>
                  <a:cubicBezTo>
                    <a:pt x="1936" y="1004"/>
                    <a:pt x="1875" y="915"/>
                    <a:pt x="1790" y="837"/>
                  </a:cubicBezTo>
                  <a:cubicBezTo>
                    <a:pt x="1682" y="739"/>
                    <a:pt x="1596" y="700"/>
                    <a:pt x="1395" y="662"/>
                  </a:cubicBezTo>
                  <a:lnTo>
                    <a:pt x="1365" y="657"/>
                  </a:lnTo>
                  <a:lnTo>
                    <a:pt x="1365" y="328"/>
                  </a:lnTo>
                  <a:lnTo>
                    <a:pt x="1365" y="0"/>
                  </a:lnTo>
                  <a:lnTo>
                    <a:pt x="1472" y="8"/>
                  </a:lnTo>
                  <a:cubicBezTo>
                    <a:pt x="1771" y="31"/>
                    <a:pt x="2047" y="164"/>
                    <a:pt x="2280" y="396"/>
                  </a:cubicBezTo>
                  <a:cubicBezTo>
                    <a:pt x="2425" y="541"/>
                    <a:pt x="2513" y="671"/>
                    <a:pt x="2579" y="838"/>
                  </a:cubicBezTo>
                  <a:cubicBezTo>
                    <a:pt x="2655" y="1029"/>
                    <a:pt x="2664" y="1085"/>
                    <a:pt x="2664" y="1337"/>
                  </a:cubicBezTo>
                  <a:cubicBezTo>
                    <a:pt x="2663" y="1613"/>
                    <a:pt x="2644" y="1704"/>
                    <a:pt x="2540" y="1917"/>
                  </a:cubicBezTo>
                  <a:cubicBezTo>
                    <a:pt x="2386" y="2231"/>
                    <a:pt x="2143" y="2454"/>
                    <a:pt x="1811" y="2586"/>
                  </a:cubicBezTo>
                  <a:cubicBezTo>
                    <a:pt x="1699" y="2631"/>
                    <a:pt x="1512" y="2671"/>
                    <a:pt x="1417" y="2671"/>
                  </a:cubicBezTo>
                  <a:lnTo>
                    <a:pt x="1365" y="2671"/>
                  </a:lnTo>
                  <a:lnTo>
                    <a:pt x="1365" y="2344"/>
                  </a:lnTo>
                  <a:close/>
                  <a:moveTo>
                    <a:pt x="1579" y="2513"/>
                  </a:moveTo>
                  <a:cubicBezTo>
                    <a:pt x="1658" y="2463"/>
                    <a:pt x="1762" y="2350"/>
                    <a:pt x="1821" y="2251"/>
                  </a:cubicBezTo>
                  <a:cubicBezTo>
                    <a:pt x="1872" y="2166"/>
                    <a:pt x="1933" y="2033"/>
                    <a:pt x="1924" y="2025"/>
                  </a:cubicBezTo>
                  <a:cubicBezTo>
                    <a:pt x="1921" y="2023"/>
                    <a:pt x="1883" y="2012"/>
                    <a:pt x="1839" y="2002"/>
                  </a:cubicBezTo>
                  <a:lnTo>
                    <a:pt x="1759" y="1982"/>
                  </a:lnTo>
                  <a:lnTo>
                    <a:pt x="1661" y="2028"/>
                  </a:lnTo>
                  <a:cubicBezTo>
                    <a:pt x="1607" y="2052"/>
                    <a:pt x="1542" y="2076"/>
                    <a:pt x="1517" y="2080"/>
                  </a:cubicBezTo>
                  <a:lnTo>
                    <a:pt x="1472" y="2087"/>
                  </a:lnTo>
                  <a:lnTo>
                    <a:pt x="1472" y="2319"/>
                  </a:lnTo>
                  <a:cubicBezTo>
                    <a:pt x="1472" y="2583"/>
                    <a:pt x="1471" y="2582"/>
                    <a:pt x="1579" y="2513"/>
                  </a:cubicBezTo>
                  <a:close/>
                  <a:moveTo>
                    <a:pt x="1775" y="2482"/>
                  </a:moveTo>
                  <a:cubicBezTo>
                    <a:pt x="1875" y="2445"/>
                    <a:pt x="2015" y="2364"/>
                    <a:pt x="2107" y="2289"/>
                  </a:cubicBezTo>
                  <a:cubicBezTo>
                    <a:pt x="2191" y="2220"/>
                    <a:pt x="2236" y="2177"/>
                    <a:pt x="2230" y="2171"/>
                  </a:cubicBezTo>
                  <a:cubicBezTo>
                    <a:pt x="2215" y="2157"/>
                    <a:pt x="2015" y="2057"/>
                    <a:pt x="2001" y="2057"/>
                  </a:cubicBezTo>
                  <a:cubicBezTo>
                    <a:pt x="1992" y="2057"/>
                    <a:pt x="1960" y="2107"/>
                    <a:pt x="1931" y="2167"/>
                  </a:cubicBezTo>
                  <a:cubicBezTo>
                    <a:pt x="1878" y="2279"/>
                    <a:pt x="1802" y="2390"/>
                    <a:pt x="1727" y="2467"/>
                  </a:cubicBezTo>
                  <a:cubicBezTo>
                    <a:pt x="1704" y="2491"/>
                    <a:pt x="1688" y="2511"/>
                    <a:pt x="1691" y="2511"/>
                  </a:cubicBezTo>
                  <a:cubicBezTo>
                    <a:pt x="1695" y="2511"/>
                    <a:pt x="1732" y="2498"/>
                    <a:pt x="1775" y="2482"/>
                  </a:cubicBezTo>
                  <a:close/>
                  <a:moveTo>
                    <a:pt x="2324" y="2067"/>
                  </a:moveTo>
                  <a:cubicBezTo>
                    <a:pt x="2435" y="1923"/>
                    <a:pt x="2537" y="1657"/>
                    <a:pt x="2559" y="1454"/>
                  </a:cubicBezTo>
                  <a:lnTo>
                    <a:pt x="2569" y="1364"/>
                  </a:lnTo>
                  <a:lnTo>
                    <a:pt x="2341" y="1364"/>
                  </a:lnTo>
                  <a:lnTo>
                    <a:pt x="2114" y="1364"/>
                  </a:lnTo>
                  <a:lnTo>
                    <a:pt x="2106" y="1441"/>
                  </a:lnTo>
                  <a:cubicBezTo>
                    <a:pt x="2087" y="1635"/>
                    <a:pt x="2067" y="1761"/>
                    <a:pt x="2039" y="1868"/>
                  </a:cubicBezTo>
                  <a:cubicBezTo>
                    <a:pt x="2022" y="1932"/>
                    <a:pt x="2009" y="1985"/>
                    <a:pt x="2010" y="1986"/>
                  </a:cubicBezTo>
                  <a:cubicBezTo>
                    <a:pt x="2015" y="1990"/>
                    <a:pt x="2266" y="2121"/>
                    <a:pt x="2273" y="2122"/>
                  </a:cubicBezTo>
                  <a:cubicBezTo>
                    <a:pt x="2277" y="2123"/>
                    <a:pt x="2299" y="2098"/>
                    <a:pt x="2324" y="2067"/>
                  </a:cubicBezTo>
                  <a:close/>
                  <a:moveTo>
                    <a:pt x="1964" y="1921"/>
                  </a:moveTo>
                  <a:cubicBezTo>
                    <a:pt x="1987" y="1848"/>
                    <a:pt x="2018" y="1706"/>
                    <a:pt x="2007" y="1719"/>
                  </a:cubicBezTo>
                  <a:cubicBezTo>
                    <a:pt x="2002" y="1725"/>
                    <a:pt x="1971" y="1766"/>
                    <a:pt x="1939" y="1809"/>
                  </a:cubicBezTo>
                  <a:cubicBezTo>
                    <a:pt x="1906" y="1852"/>
                    <a:pt x="1865" y="1897"/>
                    <a:pt x="1848" y="1908"/>
                  </a:cubicBezTo>
                  <a:lnTo>
                    <a:pt x="1815" y="1929"/>
                  </a:lnTo>
                  <a:lnTo>
                    <a:pt x="1860" y="1946"/>
                  </a:lnTo>
                  <a:cubicBezTo>
                    <a:pt x="1933" y="1972"/>
                    <a:pt x="1949" y="1968"/>
                    <a:pt x="1964" y="1921"/>
                  </a:cubicBezTo>
                  <a:close/>
                  <a:moveTo>
                    <a:pt x="2565" y="1279"/>
                  </a:moveTo>
                  <a:cubicBezTo>
                    <a:pt x="2565" y="1169"/>
                    <a:pt x="2505" y="934"/>
                    <a:pt x="2443" y="806"/>
                  </a:cubicBezTo>
                  <a:cubicBezTo>
                    <a:pt x="2401" y="720"/>
                    <a:pt x="2287" y="551"/>
                    <a:pt x="2271" y="551"/>
                  </a:cubicBezTo>
                  <a:cubicBezTo>
                    <a:pt x="2264" y="551"/>
                    <a:pt x="2233" y="567"/>
                    <a:pt x="2202" y="586"/>
                  </a:cubicBezTo>
                  <a:cubicBezTo>
                    <a:pt x="2171" y="605"/>
                    <a:pt x="2114" y="636"/>
                    <a:pt x="2074" y="653"/>
                  </a:cubicBezTo>
                  <a:cubicBezTo>
                    <a:pt x="2022" y="676"/>
                    <a:pt x="2005" y="690"/>
                    <a:pt x="2011" y="705"/>
                  </a:cubicBezTo>
                  <a:cubicBezTo>
                    <a:pt x="2047" y="799"/>
                    <a:pt x="2084" y="1004"/>
                    <a:pt x="2106" y="1234"/>
                  </a:cubicBezTo>
                  <a:lnTo>
                    <a:pt x="2114" y="1311"/>
                  </a:lnTo>
                  <a:lnTo>
                    <a:pt x="2340" y="1311"/>
                  </a:lnTo>
                  <a:lnTo>
                    <a:pt x="2565" y="1311"/>
                  </a:lnTo>
                  <a:lnTo>
                    <a:pt x="2565" y="1279"/>
                  </a:lnTo>
                  <a:close/>
                  <a:moveTo>
                    <a:pt x="1997" y="881"/>
                  </a:moveTo>
                  <a:cubicBezTo>
                    <a:pt x="1956" y="700"/>
                    <a:pt x="1956" y="700"/>
                    <a:pt x="1869" y="725"/>
                  </a:cubicBezTo>
                  <a:lnTo>
                    <a:pt x="1818" y="739"/>
                  </a:lnTo>
                  <a:lnTo>
                    <a:pt x="1856" y="770"/>
                  </a:lnTo>
                  <a:cubicBezTo>
                    <a:pt x="1876" y="788"/>
                    <a:pt x="1920" y="838"/>
                    <a:pt x="1952" y="883"/>
                  </a:cubicBezTo>
                  <a:cubicBezTo>
                    <a:pt x="1985" y="927"/>
                    <a:pt x="2013" y="964"/>
                    <a:pt x="2014" y="964"/>
                  </a:cubicBezTo>
                  <a:cubicBezTo>
                    <a:pt x="2015" y="964"/>
                    <a:pt x="2008" y="926"/>
                    <a:pt x="1997" y="881"/>
                  </a:cubicBezTo>
                  <a:close/>
                  <a:moveTo>
                    <a:pt x="1916" y="645"/>
                  </a:moveTo>
                  <a:cubicBezTo>
                    <a:pt x="1930" y="632"/>
                    <a:pt x="1869" y="497"/>
                    <a:pt x="1800" y="392"/>
                  </a:cubicBezTo>
                  <a:cubicBezTo>
                    <a:pt x="1711" y="255"/>
                    <a:pt x="1565" y="126"/>
                    <a:pt x="1495" y="125"/>
                  </a:cubicBezTo>
                  <a:cubicBezTo>
                    <a:pt x="1474" y="124"/>
                    <a:pt x="1472" y="144"/>
                    <a:pt x="1472" y="356"/>
                  </a:cubicBezTo>
                  <a:lnTo>
                    <a:pt x="1472" y="587"/>
                  </a:lnTo>
                  <a:lnTo>
                    <a:pt x="1522" y="595"/>
                  </a:lnTo>
                  <a:cubicBezTo>
                    <a:pt x="1550" y="600"/>
                    <a:pt x="1614" y="624"/>
                    <a:pt x="1665" y="648"/>
                  </a:cubicBezTo>
                  <a:cubicBezTo>
                    <a:pt x="1758" y="693"/>
                    <a:pt x="1759" y="693"/>
                    <a:pt x="1832" y="674"/>
                  </a:cubicBezTo>
                  <a:cubicBezTo>
                    <a:pt x="1872" y="664"/>
                    <a:pt x="1910" y="651"/>
                    <a:pt x="1916" y="645"/>
                  </a:cubicBezTo>
                  <a:close/>
                  <a:moveTo>
                    <a:pt x="2120" y="562"/>
                  </a:moveTo>
                  <a:cubicBezTo>
                    <a:pt x="2178" y="532"/>
                    <a:pt x="2228" y="506"/>
                    <a:pt x="2230" y="503"/>
                  </a:cubicBezTo>
                  <a:cubicBezTo>
                    <a:pt x="2237" y="497"/>
                    <a:pt x="2125" y="396"/>
                    <a:pt x="2045" y="336"/>
                  </a:cubicBezTo>
                  <a:cubicBezTo>
                    <a:pt x="1975" y="283"/>
                    <a:pt x="1783" y="185"/>
                    <a:pt x="1721" y="170"/>
                  </a:cubicBezTo>
                  <a:cubicBezTo>
                    <a:pt x="1684" y="161"/>
                    <a:pt x="1685" y="162"/>
                    <a:pt x="1740" y="219"/>
                  </a:cubicBezTo>
                  <a:cubicBezTo>
                    <a:pt x="1810" y="292"/>
                    <a:pt x="1883" y="403"/>
                    <a:pt x="1939" y="523"/>
                  </a:cubicBezTo>
                  <a:cubicBezTo>
                    <a:pt x="1964" y="575"/>
                    <a:pt x="1991" y="617"/>
                    <a:pt x="1999" y="617"/>
                  </a:cubicBezTo>
                  <a:cubicBezTo>
                    <a:pt x="2008" y="617"/>
                    <a:pt x="2063" y="593"/>
                    <a:pt x="2120" y="562"/>
                  </a:cubicBezTo>
                  <a:close/>
                  <a:moveTo>
                    <a:pt x="1245" y="1956"/>
                  </a:moveTo>
                  <a:cubicBezTo>
                    <a:pt x="1039" y="1916"/>
                    <a:pt x="874" y="1792"/>
                    <a:pt x="784" y="1611"/>
                  </a:cubicBezTo>
                  <a:cubicBezTo>
                    <a:pt x="617" y="1271"/>
                    <a:pt x="773" y="887"/>
                    <a:pt x="1136" y="747"/>
                  </a:cubicBezTo>
                  <a:cubicBezTo>
                    <a:pt x="1244" y="706"/>
                    <a:pt x="1434" y="706"/>
                    <a:pt x="1542" y="747"/>
                  </a:cubicBezTo>
                  <a:cubicBezTo>
                    <a:pt x="1735" y="822"/>
                    <a:pt x="1856" y="945"/>
                    <a:pt x="1932" y="1144"/>
                  </a:cubicBezTo>
                  <a:cubicBezTo>
                    <a:pt x="1966" y="1234"/>
                    <a:pt x="1967" y="1423"/>
                    <a:pt x="1933" y="1521"/>
                  </a:cubicBezTo>
                  <a:cubicBezTo>
                    <a:pt x="1868" y="1715"/>
                    <a:pt x="1727" y="1861"/>
                    <a:pt x="1542" y="1926"/>
                  </a:cubicBezTo>
                  <a:cubicBezTo>
                    <a:pt x="1466" y="1952"/>
                    <a:pt x="1310" y="1968"/>
                    <a:pt x="1245" y="1956"/>
                  </a:cubicBezTo>
                  <a:close/>
                  <a:moveTo>
                    <a:pt x="1312" y="1817"/>
                  </a:moveTo>
                  <a:cubicBezTo>
                    <a:pt x="1312" y="1773"/>
                    <a:pt x="1317" y="1764"/>
                    <a:pt x="1339" y="1764"/>
                  </a:cubicBezTo>
                  <a:cubicBezTo>
                    <a:pt x="1361" y="1764"/>
                    <a:pt x="1365" y="1773"/>
                    <a:pt x="1365" y="1819"/>
                  </a:cubicBezTo>
                  <a:lnTo>
                    <a:pt x="1365" y="1874"/>
                  </a:lnTo>
                  <a:lnTo>
                    <a:pt x="1424" y="1866"/>
                  </a:lnTo>
                  <a:cubicBezTo>
                    <a:pt x="1631" y="1838"/>
                    <a:pt x="1840" y="1631"/>
                    <a:pt x="1867" y="1427"/>
                  </a:cubicBezTo>
                  <a:lnTo>
                    <a:pt x="1876" y="1364"/>
                  </a:lnTo>
                  <a:lnTo>
                    <a:pt x="1821" y="1364"/>
                  </a:lnTo>
                  <a:cubicBezTo>
                    <a:pt x="1774" y="1364"/>
                    <a:pt x="1765" y="1360"/>
                    <a:pt x="1765" y="1337"/>
                  </a:cubicBezTo>
                  <a:cubicBezTo>
                    <a:pt x="1765" y="1315"/>
                    <a:pt x="1774" y="1311"/>
                    <a:pt x="1821" y="1311"/>
                  </a:cubicBezTo>
                  <a:lnTo>
                    <a:pt x="1876" y="1311"/>
                  </a:lnTo>
                  <a:lnTo>
                    <a:pt x="1867" y="1248"/>
                  </a:lnTo>
                  <a:cubicBezTo>
                    <a:pt x="1839" y="1043"/>
                    <a:pt x="1633" y="836"/>
                    <a:pt x="1429" y="809"/>
                  </a:cubicBezTo>
                  <a:lnTo>
                    <a:pt x="1365" y="800"/>
                  </a:lnTo>
                  <a:lnTo>
                    <a:pt x="1365" y="855"/>
                  </a:lnTo>
                  <a:cubicBezTo>
                    <a:pt x="1365" y="902"/>
                    <a:pt x="1361" y="911"/>
                    <a:pt x="1339" y="911"/>
                  </a:cubicBezTo>
                  <a:cubicBezTo>
                    <a:pt x="1316" y="911"/>
                    <a:pt x="1312" y="902"/>
                    <a:pt x="1312" y="855"/>
                  </a:cubicBezTo>
                  <a:lnTo>
                    <a:pt x="1312" y="800"/>
                  </a:lnTo>
                  <a:lnTo>
                    <a:pt x="1250" y="809"/>
                  </a:lnTo>
                  <a:cubicBezTo>
                    <a:pt x="1044" y="837"/>
                    <a:pt x="838" y="1043"/>
                    <a:pt x="810" y="1247"/>
                  </a:cubicBezTo>
                  <a:lnTo>
                    <a:pt x="802" y="1311"/>
                  </a:lnTo>
                  <a:lnTo>
                    <a:pt x="857" y="1311"/>
                  </a:lnTo>
                  <a:cubicBezTo>
                    <a:pt x="903" y="1311"/>
                    <a:pt x="912" y="1315"/>
                    <a:pt x="912" y="1337"/>
                  </a:cubicBezTo>
                  <a:cubicBezTo>
                    <a:pt x="912" y="1360"/>
                    <a:pt x="903" y="1364"/>
                    <a:pt x="857" y="1364"/>
                  </a:cubicBezTo>
                  <a:lnTo>
                    <a:pt x="802" y="1364"/>
                  </a:lnTo>
                  <a:lnTo>
                    <a:pt x="810" y="1423"/>
                  </a:lnTo>
                  <a:cubicBezTo>
                    <a:pt x="828" y="1554"/>
                    <a:pt x="937" y="1720"/>
                    <a:pt x="1054" y="1792"/>
                  </a:cubicBezTo>
                  <a:cubicBezTo>
                    <a:pt x="1113" y="1828"/>
                    <a:pt x="1230" y="1870"/>
                    <a:pt x="1275" y="1870"/>
                  </a:cubicBezTo>
                  <a:cubicBezTo>
                    <a:pt x="1309" y="1871"/>
                    <a:pt x="1312" y="1867"/>
                    <a:pt x="1312" y="1817"/>
                  </a:cubicBezTo>
                  <a:close/>
                  <a:moveTo>
                    <a:pt x="1059" y="1604"/>
                  </a:moveTo>
                  <a:cubicBezTo>
                    <a:pt x="1059" y="1453"/>
                    <a:pt x="1188" y="1325"/>
                    <a:pt x="1339" y="1325"/>
                  </a:cubicBezTo>
                  <a:cubicBezTo>
                    <a:pt x="1490" y="1325"/>
                    <a:pt x="1619" y="1453"/>
                    <a:pt x="1619" y="1604"/>
                  </a:cubicBezTo>
                  <a:lnTo>
                    <a:pt x="1619" y="1659"/>
                  </a:lnTo>
                  <a:lnTo>
                    <a:pt x="1562" y="1655"/>
                  </a:lnTo>
                  <a:cubicBezTo>
                    <a:pt x="1524" y="1652"/>
                    <a:pt x="1507" y="1645"/>
                    <a:pt x="1509" y="1633"/>
                  </a:cubicBezTo>
                  <a:cubicBezTo>
                    <a:pt x="1515" y="1606"/>
                    <a:pt x="1486" y="1511"/>
                    <a:pt x="1472" y="1511"/>
                  </a:cubicBezTo>
                  <a:cubicBezTo>
                    <a:pt x="1465" y="1511"/>
                    <a:pt x="1461" y="1542"/>
                    <a:pt x="1462" y="1581"/>
                  </a:cubicBezTo>
                  <a:lnTo>
                    <a:pt x="1465" y="1651"/>
                  </a:lnTo>
                  <a:lnTo>
                    <a:pt x="1339" y="1651"/>
                  </a:lnTo>
                  <a:lnTo>
                    <a:pt x="1212" y="1651"/>
                  </a:lnTo>
                  <a:lnTo>
                    <a:pt x="1215" y="1581"/>
                  </a:lnTo>
                  <a:cubicBezTo>
                    <a:pt x="1220" y="1469"/>
                    <a:pt x="1188" y="1493"/>
                    <a:pt x="1175" y="1611"/>
                  </a:cubicBezTo>
                  <a:cubicBezTo>
                    <a:pt x="1170" y="1647"/>
                    <a:pt x="1165" y="1651"/>
                    <a:pt x="1114" y="1655"/>
                  </a:cubicBezTo>
                  <a:lnTo>
                    <a:pt x="1059" y="1659"/>
                  </a:lnTo>
                  <a:lnTo>
                    <a:pt x="1059" y="1604"/>
                  </a:lnTo>
                  <a:close/>
                  <a:moveTo>
                    <a:pt x="939" y="1541"/>
                  </a:moveTo>
                  <a:cubicBezTo>
                    <a:pt x="939" y="1492"/>
                    <a:pt x="981" y="1404"/>
                    <a:pt x="1020" y="1368"/>
                  </a:cubicBezTo>
                  <a:cubicBezTo>
                    <a:pt x="1057" y="1335"/>
                    <a:pt x="1114" y="1311"/>
                    <a:pt x="1156" y="1311"/>
                  </a:cubicBezTo>
                  <a:cubicBezTo>
                    <a:pt x="1182" y="1311"/>
                    <a:pt x="1178" y="1317"/>
                    <a:pt x="1129" y="1362"/>
                  </a:cubicBezTo>
                  <a:cubicBezTo>
                    <a:pt x="1077" y="1410"/>
                    <a:pt x="1019" y="1513"/>
                    <a:pt x="1019" y="1558"/>
                  </a:cubicBezTo>
                  <a:cubicBezTo>
                    <a:pt x="1019" y="1570"/>
                    <a:pt x="1004" y="1577"/>
                    <a:pt x="979" y="1577"/>
                  </a:cubicBezTo>
                  <a:cubicBezTo>
                    <a:pt x="944" y="1577"/>
                    <a:pt x="939" y="1573"/>
                    <a:pt x="939" y="1541"/>
                  </a:cubicBezTo>
                  <a:close/>
                  <a:moveTo>
                    <a:pt x="1658" y="1554"/>
                  </a:moveTo>
                  <a:cubicBezTo>
                    <a:pt x="1658" y="1507"/>
                    <a:pt x="1604" y="1413"/>
                    <a:pt x="1549" y="1362"/>
                  </a:cubicBezTo>
                  <a:cubicBezTo>
                    <a:pt x="1500" y="1318"/>
                    <a:pt x="1496" y="1311"/>
                    <a:pt x="1521" y="1311"/>
                  </a:cubicBezTo>
                  <a:cubicBezTo>
                    <a:pt x="1564" y="1311"/>
                    <a:pt x="1621" y="1335"/>
                    <a:pt x="1657" y="1368"/>
                  </a:cubicBezTo>
                  <a:cubicBezTo>
                    <a:pt x="1697" y="1404"/>
                    <a:pt x="1738" y="1492"/>
                    <a:pt x="1738" y="1541"/>
                  </a:cubicBezTo>
                  <a:cubicBezTo>
                    <a:pt x="1739" y="1573"/>
                    <a:pt x="1734" y="1577"/>
                    <a:pt x="1699" y="1577"/>
                  </a:cubicBezTo>
                  <a:cubicBezTo>
                    <a:pt x="1670" y="1577"/>
                    <a:pt x="1659" y="1571"/>
                    <a:pt x="1658" y="1554"/>
                  </a:cubicBezTo>
                  <a:close/>
                  <a:moveTo>
                    <a:pt x="1130" y="1271"/>
                  </a:moveTo>
                  <a:cubicBezTo>
                    <a:pt x="1038" y="1234"/>
                    <a:pt x="1066" y="1071"/>
                    <a:pt x="1164" y="1071"/>
                  </a:cubicBezTo>
                  <a:cubicBezTo>
                    <a:pt x="1189" y="1071"/>
                    <a:pt x="1192" y="1076"/>
                    <a:pt x="1184" y="1101"/>
                  </a:cubicBezTo>
                  <a:cubicBezTo>
                    <a:pt x="1167" y="1154"/>
                    <a:pt x="1168" y="1188"/>
                    <a:pt x="1187" y="1224"/>
                  </a:cubicBezTo>
                  <a:cubicBezTo>
                    <a:pt x="1215" y="1279"/>
                    <a:pt x="1194" y="1297"/>
                    <a:pt x="1130" y="1271"/>
                  </a:cubicBezTo>
                  <a:close/>
                  <a:moveTo>
                    <a:pt x="1254" y="1246"/>
                  </a:moveTo>
                  <a:cubicBezTo>
                    <a:pt x="1209" y="1199"/>
                    <a:pt x="1204" y="1137"/>
                    <a:pt x="1241" y="1087"/>
                  </a:cubicBezTo>
                  <a:cubicBezTo>
                    <a:pt x="1298" y="1011"/>
                    <a:pt x="1404" y="1021"/>
                    <a:pt x="1447" y="1107"/>
                  </a:cubicBezTo>
                  <a:cubicBezTo>
                    <a:pt x="1510" y="1233"/>
                    <a:pt x="1351" y="1347"/>
                    <a:pt x="1254" y="1246"/>
                  </a:cubicBezTo>
                  <a:close/>
                  <a:moveTo>
                    <a:pt x="1480" y="1273"/>
                  </a:moveTo>
                  <a:cubicBezTo>
                    <a:pt x="1476" y="1266"/>
                    <a:pt x="1482" y="1241"/>
                    <a:pt x="1494" y="1217"/>
                  </a:cubicBezTo>
                  <a:cubicBezTo>
                    <a:pt x="1512" y="1181"/>
                    <a:pt x="1514" y="1162"/>
                    <a:pt x="1503" y="1122"/>
                  </a:cubicBezTo>
                  <a:cubicBezTo>
                    <a:pt x="1491" y="1077"/>
                    <a:pt x="1492" y="1071"/>
                    <a:pt x="1512" y="1071"/>
                  </a:cubicBezTo>
                  <a:cubicBezTo>
                    <a:pt x="1525" y="1071"/>
                    <a:pt x="1551" y="1083"/>
                    <a:pt x="1570" y="1098"/>
                  </a:cubicBezTo>
                  <a:cubicBezTo>
                    <a:pt x="1635" y="1149"/>
                    <a:pt x="1607" y="1258"/>
                    <a:pt x="1524" y="1278"/>
                  </a:cubicBezTo>
                  <a:cubicBezTo>
                    <a:pt x="1504" y="1282"/>
                    <a:pt x="1485" y="1280"/>
                    <a:pt x="1480" y="1273"/>
                  </a:cubicBezTo>
                  <a:close/>
                </a:path>
              </a:pathLst>
            </a:custGeom>
            <a:solidFill>
              <a:srgbClr val="FFFFFF"/>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97" name="Freeform 364"/>
            <p:cNvSpPr>
              <a:spLocks noEditPoints="1"/>
            </p:cNvSpPr>
            <p:nvPr/>
          </p:nvSpPr>
          <p:spPr bwMode="auto">
            <a:xfrm>
              <a:off x="4602718" y="3462662"/>
              <a:ext cx="638490" cy="480229"/>
            </a:xfrm>
            <a:custGeom>
              <a:avLst/>
              <a:gdLst>
                <a:gd name="T0" fmla="*/ 288 w 2567"/>
                <a:gd name="T1" fmla="*/ 1953 h 2074"/>
                <a:gd name="T2" fmla="*/ 417 w 2567"/>
                <a:gd name="T3" fmla="*/ 1714 h 2074"/>
                <a:gd name="T4" fmla="*/ 155 w 2567"/>
                <a:gd name="T5" fmla="*/ 1679 h 2074"/>
                <a:gd name="T6" fmla="*/ 478 w 2567"/>
                <a:gd name="T7" fmla="*/ 1482 h 2074"/>
                <a:gd name="T8" fmla="*/ 984 w 2567"/>
                <a:gd name="T9" fmla="*/ 1249 h 2074"/>
                <a:gd name="T10" fmla="*/ 1632 w 2567"/>
                <a:gd name="T11" fmla="*/ 795 h 2074"/>
                <a:gd name="T12" fmla="*/ 1455 w 2567"/>
                <a:gd name="T13" fmla="*/ 939 h 2074"/>
                <a:gd name="T14" fmla="*/ 1565 w 2567"/>
                <a:gd name="T15" fmla="*/ 1182 h 2074"/>
                <a:gd name="T16" fmla="*/ 1822 w 2567"/>
                <a:gd name="T17" fmla="*/ 1085 h 2074"/>
                <a:gd name="T18" fmla="*/ 1335 w 2567"/>
                <a:gd name="T19" fmla="*/ 1322 h 2074"/>
                <a:gd name="T20" fmla="*/ 639 w 2567"/>
                <a:gd name="T21" fmla="*/ 1783 h 2074"/>
                <a:gd name="T22" fmla="*/ 1463 w 2567"/>
                <a:gd name="T23" fmla="*/ 1764 h 2074"/>
                <a:gd name="T24" fmla="*/ 1669 w 2567"/>
                <a:gd name="T25" fmla="*/ 1632 h 2074"/>
                <a:gd name="T26" fmla="*/ 1136 w 2567"/>
                <a:gd name="T27" fmla="*/ 1569 h 2074"/>
                <a:gd name="T28" fmla="*/ 1209 w 2567"/>
                <a:gd name="T29" fmla="*/ 1452 h 2074"/>
                <a:gd name="T30" fmla="*/ 2412 w 2567"/>
                <a:gd name="T31" fmla="*/ 1027 h 2074"/>
                <a:gd name="T32" fmla="*/ 1162 w 2567"/>
                <a:gd name="T33" fmla="*/ 851 h 2074"/>
                <a:gd name="T34" fmla="*/ 1039 w 2567"/>
                <a:gd name="T35" fmla="*/ 1152 h 2074"/>
                <a:gd name="T36" fmla="*/ 1793 w 2567"/>
                <a:gd name="T37" fmla="*/ 445 h 2074"/>
                <a:gd name="T38" fmla="*/ 2549 w 2567"/>
                <a:gd name="T39" fmla="*/ 1015 h 2074"/>
                <a:gd name="T40" fmla="*/ 1909 w 2567"/>
                <a:gd name="T41" fmla="*/ 1631 h 2074"/>
                <a:gd name="T42" fmla="*/ 2212 w 2567"/>
                <a:gd name="T43" fmla="*/ 1729 h 2074"/>
                <a:gd name="T44" fmla="*/ 386 w 2567"/>
                <a:gd name="T45" fmla="*/ 1321 h 2074"/>
                <a:gd name="T46" fmla="*/ 282 w 2567"/>
                <a:gd name="T47" fmla="*/ 1072 h 2074"/>
                <a:gd name="T48" fmla="*/ 172 w 2567"/>
                <a:gd name="T49" fmla="*/ 879 h 2074"/>
                <a:gd name="T50" fmla="*/ 584 w 2567"/>
                <a:gd name="T51" fmla="*/ 1428 h 2074"/>
                <a:gd name="T52" fmla="*/ 962 w 2567"/>
                <a:gd name="T53" fmla="*/ 925 h 2074"/>
                <a:gd name="T54" fmla="*/ 883 w 2567"/>
                <a:gd name="T55" fmla="*/ 1066 h 2074"/>
                <a:gd name="T56" fmla="*/ 582 w 2567"/>
                <a:gd name="T57" fmla="*/ 1444 h 2074"/>
                <a:gd name="T58" fmla="*/ 1373 w 2567"/>
                <a:gd name="T59" fmla="*/ 1399 h 2074"/>
                <a:gd name="T60" fmla="*/ 1293 w 2567"/>
                <a:gd name="T61" fmla="*/ 1405 h 2074"/>
                <a:gd name="T62" fmla="*/ 1862 w 2567"/>
                <a:gd name="T63" fmla="*/ 1192 h 2074"/>
                <a:gd name="T64" fmla="*/ 1612 w 2567"/>
                <a:gd name="T65" fmla="*/ 1141 h 2074"/>
                <a:gd name="T66" fmla="*/ 1509 w 2567"/>
                <a:gd name="T67" fmla="*/ 972 h 2074"/>
                <a:gd name="T68" fmla="*/ 1547 w 2567"/>
                <a:gd name="T69" fmla="*/ 717 h 2074"/>
                <a:gd name="T70" fmla="*/ 1190 w 2567"/>
                <a:gd name="T71" fmla="*/ 769 h 2074"/>
                <a:gd name="T72" fmla="*/ 2389 w 2567"/>
                <a:gd name="T73" fmla="*/ 605 h 2074"/>
                <a:gd name="T74" fmla="*/ 2005 w 2567"/>
                <a:gd name="T75" fmla="*/ 1429 h 2074"/>
                <a:gd name="T76" fmla="*/ 533 w 2567"/>
                <a:gd name="T77" fmla="*/ 1181 h 2074"/>
                <a:gd name="T78" fmla="*/ 543 w 2567"/>
                <a:gd name="T79" fmla="*/ 965 h 2074"/>
                <a:gd name="T80" fmla="*/ 701 w 2567"/>
                <a:gd name="T81" fmla="*/ 1018 h 2074"/>
                <a:gd name="T82" fmla="*/ 621 w 2567"/>
                <a:gd name="T83" fmla="*/ 1275 h 2074"/>
                <a:gd name="T84" fmla="*/ 435 w 2567"/>
                <a:gd name="T85" fmla="*/ 879 h 2074"/>
                <a:gd name="T86" fmla="*/ 858 w 2567"/>
                <a:gd name="T87" fmla="*/ 141 h 2074"/>
                <a:gd name="T88" fmla="*/ 435 w 2567"/>
                <a:gd name="T89" fmla="*/ 879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67" h="2074">
                  <a:moveTo>
                    <a:pt x="246" y="2041"/>
                  </a:moveTo>
                  <a:cubicBezTo>
                    <a:pt x="223" y="2032"/>
                    <a:pt x="200" y="2021"/>
                    <a:pt x="196" y="2017"/>
                  </a:cubicBezTo>
                  <a:cubicBezTo>
                    <a:pt x="191" y="2012"/>
                    <a:pt x="232" y="1983"/>
                    <a:pt x="288" y="1953"/>
                  </a:cubicBezTo>
                  <a:cubicBezTo>
                    <a:pt x="343" y="1922"/>
                    <a:pt x="390" y="1893"/>
                    <a:pt x="393" y="1888"/>
                  </a:cubicBezTo>
                  <a:cubicBezTo>
                    <a:pt x="396" y="1883"/>
                    <a:pt x="403" y="1842"/>
                    <a:pt x="408" y="1796"/>
                  </a:cubicBezTo>
                  <a:lnTo>
                    <a:pt x="417" y="1714"/>
                  </a:lnTo>
                  <a:lnTo>
                    <a:pt x="336" y="1667"/>
                  </a:lnTo>
                  <a:lnTo>
                    <a:pt x="256" y="1620"/>
                  </a:lnTo>
                  <a:lnTo>
                    <a:pt x="155" y="1679"/>
                  </a:lnTo>
                  <a:cubicBezTo>
                    <a:pt x="100" y="1712"/>
                    <a:pt x="49" y="1739"/>
                    <a:pt x="41" y="1739"/>
                  </a:cubicBezTo>
                  <a:cubicBezTo>
                    <a:pt x="24" y="1739"/>
                    <a:pt x="38" y="1681"/>
                    <a:pt x="72" y="1608"/>
                  </a:cubicBezTo>
                  <a:cubicBezTo>
                    <a:pt x="137" y="1467"/>
                    <a:pt x="333" y="1406"/>
                    <a:pt x="478" y="1482"/>
                  </a:cubicBezTo>
                  <a:lnTo>
                    <a:pt x="529" y="1508"/>
                  </a:lnTo>
                  <a:lnTo>
                    <a:pt x="642" y="1443"/>
                  </a:lnTo>
                  <a:cubicBezTo>
                    <a:pt x="704" y="1407"/>
                    <a:pt x="858" y="1320"/>
                    <a:pt x="984" y="1249"/>
                  </a:cubicBezTo>
                  <a:lnTo>
                    <a:pt x="1213" y="1120"/>
                  </a:lnTo>
                  <a:lnTo>
                    <a:pt x="1221" y="1054"/>
                  </a:lnTo>
                  <a:cubicBezTo>
                    <a:pt x="1249" y="845"/>
                    <a:pt x="1443" y="723"/>
                    <a:pt x="1632" y="795"/>
                  </a:cubicBezTo>
                  <a:cubicBezTo>
                    <a:pt x="1652" y="802"/>
                    <a:pt x="1665" y="813"/>
                    <a:pt x="1662" y="819"/>
                  </a:cubicBezTo>
                  <a:cubicBezTo>
                    <a:pt x="1658" y="825"/>
                    <a:pt x="1610" y="854"/>
                    <a:pt x="1555" y="884"/>
                  </a:cubicBezTo>
                  <a:lnTo>
                    <a:pt x="1455" y="939"/>
                  </a:lnTo>
                  <a:lnTo>
                    <a:pt x="1455" y="1030"/>
                  </a:lnTo>
                  <a:cubicBezTo>
                    <a:pt x="1455" y="1116"/>
                    <a:pt x="1457" y="1122"/>
                    <a:pt x="1492" y="1139"/>
                  </a:cubicBezTo>
                  <a:cubicBezTo>
                    <a:pt x="1512" y="1149"/>
                    <a:pt x="1545" y="1169"/>
                    <a:pt x="1565" y="1182"/>
                  </a:cubicBezTo>
                  <a:lnTo>
                    <a:pt x="1601" y="1206"/>
                  </a:lnTo>
                  <a:lnTo>
                    <a:pt x="1708" y="1146"/>
                  </a:lnTo>
                  <a:cubicBezTo>
                    <a:pt x="1766" y="1112"/>
                    <a:pt x="1818" y="1085"/>
                    <a:pt x="1822" y="1085"/>
                  </a:cubicBezTo>
                  <a:cubicBezTo>
                    <a:pt x="1836" y="1085"/>
                    <a:pt x="1828" y="1140"/>
                    <a:pt x="1808" y="1189"/>
                  </a:cubicBezTo>
                  <a:cubicBezTo>
                    <a:pt x="1742" y="1348"/>
                    <a:pt x="1545" y="1425"/>
                    <a:pt x="1393" y="1351"/>
                  </a:cubicBezTo>
                  <a:lnTo>
                    <a:pt x="1335" y="1322"/>
                  </a:lnTo>
                  <a:lnTo>
                    <a:pt x="992" y="1516"/>
                  </a:lnTo>
                  <a:lnTo>
                    <a:pt x="649" y="1709"/>
                  </a:lnTo>
                  <a:lnTo>
                    <a:pt x="639" y="1783"/>
                  </a:lnTo>
                  <a:cubicBezTo>
                    <a:pt x="630" y="1857"/>
                    <a:pt x="590" y="1937"/>
                    <a:pt x="540" y="1981"/>
                  </a:cubicBezTo>
                  <a:cubicBezTo>
                    <a:pt x="466" y="2048"/>
                    <a:pt x="336" y="2074"/>
                    <a:pt x="246" y="2041"/>
                  </a:cubicBezTo>
                  <a:close/>
                  <a:moveTo>
                    <a:pt x="1463" y="1764"/>
                  </a:moveTo>
                  <a:cubicBezTo>
                    <a:pt x="1379" y="1751"/>
                    <a:pt x="1348" y="1734"/>
                    <a:pt x="1370" y="1712"/>
                  </a:cubicBezTo>
                  <a:cubicBezTo>
                    <a:pt x="1380" y="1702"/>
                    <a:pt x="1581" y="1673"/>
                    <a:pt x="1652" y="1672"/>
                  </a:cubicBezTo>
                  <a:cubicBezTo>
                    <a:pt x="1662" y="1672"/>
                    <a:pt x="1669" y="1655"/>
                    <a:pt x="1669" y="1632"/>
                  </a:cubicBezTo>
                  <a:lnTo>
                    <a:pt x="1669" y="1592"/>
                  </a:lnTo>
                  <a:lnTo>
                    <a:pt x="1425" y="1592"/>
                  </a:lnTo>
                  <a:cubicBezTo>
                    <a:pt x="1220" y="1592"/>
                    <a:pt x="1175" y="1588"/>
                    <a:pt x="1136" y="1569"/>
                  </a:cubicBezTo>
                  <a:cubicBezTo>
                    <a:pt x="1111" y="1556"/>
                    <a:pt x="1088" y="1539"/>
                    <a:pt x="1086" y="1531"/>
                  </a:cubicBezTo>
                  <a:cubicBezTo>
                    <a:pt x="1084" y="1524"/>
                    <a:pt x="1110" y="1503"/>
                    <a:pt x="1145" y="1485"/>
                  </a:cubicBezTo>
                  <a:lnTo>
                    <a:pt x="1209" y="1452"/>
                  </a:lnTo>
                  <a:lnTo>
                    <a:pt x="1809" y="1445"/>
                  </a:lnTo>
                  <a:lnTo>
                    <a:pt x="2409" y="1439"/>
                  </a:lnTo>
                  <a:lnTo>
                    <a:pt x="2412" y="1027"/>
                  </a:lnTo>
                  <a:cubicBezTo>
                    <a:pt x="2415" y="734"/>
                    <a:pt x="2411" y="610"/>
                    <a:pt x="2401" y="597"/>
                  </a:cubicBezTo>
                  <a:cubicBezTo>
                    <a:pt x="2380" y="572"/>
                    <a:pt x="1203" y="570"/>
                    <a:pt x="1178" y="595"/>
                  </a:cubicBezTo>
                  <a:cubicBezTo>
                    <a:pt x="1167" y="606"/>
                    <a:pt x="1162" y="682"/>
                    <a:pt x="1162" y="851"/>
                  </a:cubicBezTo>
                  <a:lnTo>
                    <a:pt x="1162" y="1092"/>
                  </a:lnTo>
                  <a:lnTo>
                    <a:pt x="1105" y="1122"/>
                  </a:lnTo>
                  <a:cubicBezTo>
                    <a:pt x="1074" y="1138"/>
                    <a:pt x="1044" y="1152"/>
                    <a:pt x="1039" y="1152"/>
                  </a:cubicBezTo>
                  <a:cubicBezTo>
                    <a:pt x="1024" y="1152"/>
                    <a:pt x="1027" y="599"/>
                    <a:pt x="1042" y="559"/>
                  </a:cubicBezTo>
                  <a:cubicBezTo>
                    <a:pt x="1060" y="512"/>
                    <a:pt x="1095" y="477"/>
                    <a:pt x="1140" y="459"/>
                  </a:cubicBezTo>
                  <a:cubicBezTo>
                    <a:pt x="1164" y="450"/>
                    <a:pt x="1389" y="445"/>
                    <a:pt x="1793" y="445"/>
                  </a:cubicBezTo>
                  <a:cubicBezTo>
                    <a:pt x="2384" y="445"/>
                    <a:pt x="2411" y="446"/>
                    <a:pt x="2452" y="472"/>
                  </a:cubicBezTo>
                  <a:cubicBezTo>
                    <a:pt x="2476" y="486"/>
                    <a:pt x="2508" y="518"/>
                    <a:pt x="2522" y="542"/>
                  </a:cubicBezTo>
                  <a:cubicBezTo>
                    <a:pt x="2547" y="583"/>
                    <a:pt x="2549" y="610"/>
                    <a:pt x="2549" y="1015"/>
                  </a:cubicBezTo>
                  <a:cubicBezTo>
                    <a:pt x="2549" y="1610"/>
                    <a:pt x="2567" y="1583"/>
                    <a:pt x="2165" y="1590"/>
                  </a:cubicBezTo>
                  <a:lnTo>
                    <a:pt x="1909" y="1594"/>
                  </a:lnTo>
                  <a:lnTo>
                    <a:pt x="1909" y="1631"/>
                  </a:lnTo>
                  <a:cubicBezTo>
                    <a:pt x="1909" y="1665"/>
                    <a:pt x="1914" y="1669"/>
                    <a:pt x="1971" y="1677"/>
                  </a:cubicBezTo>
                  <a:cubicBezTo>
                    <a:pt x="2005" y="1681"/>
                    <a:pt x="2051" y="1685"/>
                    <a:pt x="2074" y="1685"/>
                  </a:cubicBezTo>
                  <a:cubicBezTo>
                    <a:pt x="2137" y="1685"/>
                    <a:pt x="2218" y="1711"/>
                    <a:pt x="2212" y="1729"/>
                  </a:cubicBezTo>
                  <a:cubicBezTo>
                    <a:pt x="2209" y="1738"/>
                    <a:pt x="2168" y="1752"/>
                    <a:pt x="2121" y="1760"/>
                  </a:cubicBezTo>
                  <a:cubicBezTo>
                    <a:pt x="2021" y="1778"/>
                    <a:pt x="1578" y="1781"/>
                    <a:pt x="1463" y="1764"/>
                  </a:cubicBezTo>
                  <a:close/>
                  <a:moveTo>
                    <a:pt x="386" y="1321"/>
                  </a:moveTo>
                  <a:cubicBezTo>
                    <a:pt x="285" y="1254"/>
                    <a:pt x="203" y="1195"/>
                    <a:pt x="202" y="1190"/>
                  </a:cubicBezTo>
                  <a:cubicBezTo>
                    <a:pt x="202" y="1186"/>
                    <a:pt x="220" y="1160"/>
                    <a:pt x="242" y="1132"/>
                  </a:cubicBezTo>
                  <a:cubicBezTo>
                    <a:pt x="264" y="1104"/>
                    <a:pt x="282" y="1077"/>
                    <a:pt x="282" y="1072"/>
                  </a:cubicBezTo>
                  <a:cubicBezTo>
                    <a:pt x="282" y="1067"/>
                    <a:pt x="246" y="1035"/>
                    <a:pt x="202" y="1000"/>
                  </a:cubicBezTo>
                  <a:lnTo>
                    <a:pt x="121" y="938"/>
                  </a:lnTo>
                  <a:lnTo>
                    <a:pt x="172" y="879"/>
                  </a:lnTo>
                  <a:cubicBezTo>
                    <a:pt x="204" y="841"/>
                    <a:pt x="227" y="825"/>
                    <a:pt x="235" y="833"/>
                  </a:cubicBezTo>
                  <a:cubicBezTo>
                    <a:pt x="242" y="840"/>
                    <a:pt x="321" y="976"/>
                    <a:pt x="410" y="1135"/>
                  </a:cubicBezTo>
                  <a:cubicBezTo>
                    <a:pt x="500" y="1294"/>
                    <a:pt x="578" y="1426"/>
                    <a:pt x="584" y="1428"/>
                  </a:cubicBezTo>
                  <a:cubicBezTo>
                    <a:pt x="590" y="1430"/>
                    <a:pt x="640" y="1298"/>
                    <a:pt x="694" y="1135"/>
                  </a:cubicBezTo>
                  <a:cubicBezTo>
                    <a:pt x="748" y="972"/>
                    <a:pt x="795" y="836"/>
                    <a:pt x="797" y="834"/>
                  </a:cubicBezTo>
                  <a:cubicBezTo>
                    <a:pt x="802" y="828"/>
                    <a:pt x="962" y="916"/>
                    <a:pt x="962" y="925"/>
                  </a:cubicBezTo>
                  <a:cubicBezTo>
                    <a:pt x="961" y="929"/>
                    <a:pt x="928" y="957"/>
                    <a:pt x="888" y="987"/>
                  </a:cubicBezTo>
                  <a:lnTo>
                    <a:pt x="815" y="1043"/>
                  </a:lnTo>
                  <a:lnTo>
                    <a:pt x="883" y="1066"/>
                  </a:lnTo>
                  <a:lnTo>
                    <a:pt x="952" y="1088"/>
                  </a:lnTo>
                  <a:lnTo>
                    <a:pt x="774" y="1267"/>
                  </a:lnTo>
                  <a:cubicBezTo>
                    <a:pt x="676" y="1365"/>
                    <a:pt x="590" y="1445"/>
                    <a:pt x="582" y="1444"/>
                  </a:cubicBezTo>
                  <a:cubicBezTo>
                    <a:pt x="575" y="1444"/>
                    <a:pt x="486" y="1388"/>
                    <a:pt x="386" y="1321"/>
                  </a:cubicBezTo>
                  <a:close/>
                  <a:moveTo>
                    <a:pt x="1293" y="1405"/>
                  </a:moveTo>
                  <a:cubicBezTo>
                    <a:pt x="1322" y="1381"/>
                    <a:pt x="1328" y="1381"/>
                    <a:pt x="1373" y="1399"/>
                  </a:cubicBezTo>
                  <a:cubicBezTo>
                    <a:pt x="1444" y="1429"/>
                    <a:pt x="1441" y="1432"/>
                    <a:pt x="1348" y="1431"/>
                  </a:cubicBezTo>
                  <a:lnTo>
                    <a:pt x="1262" y="1431"/>
                  </a:lnTo>
                  <a:lnTo>
                    <a:pt x="1293" y="1405"/>
                  </a:lnTo>
                  <a:close/>
                  <a:moveTo>
                    <a:pt x="1629" y="1427"/>
                  </a:moveTo>
                  <a:cubicBezTo>
                    <a:pt x="1629" y="1424"/>
                    <a:pt x="1656" y="1408"/>
                    <a:pt x="1689" y="1392"/>
                  </a:cubicBezTo>
                  <a:cubicBezTo>
                    <a:pt x="1760" y="1357"/>
                    <a:pt x="1834" y="1272"/>
                    <a:pt x="1862" y="1192"/>
                  </a:cubicBezTo>
                  <a:cubicBezTo>
                    <a:pt x="1880" y="1141"/>
                    <a:pt x="1891" y="992"/>
                    <a:pt x="1876" y="992"/>
                  </a:cubicBezTo>
                  <a:cubicBezTo>
                    <a:pt x="1873" y="992"/>
                    <a:pt x="1813" y="1026"/>
                    <a:pt x="1742" y="1067"/>
                  </a:cubicBezTo>
                  <a:lnTo>
                    <a:pt x="1612" y="1141"/>
                  </a:lnTo>
                  <a:lnTo>
                    <a:pt x="1561" y="1118"/>
                  </a:lnTo>
                  <a:cubicBezTo>
                    <a:pt x="1511" y="1096"/>
                    <a:pt x="1509" y="1092"/>
                    <a:pt x="1509" y="1033"/>
                  </a:cubicBezTo>
                  <a:lnTo>
                    <a:pt x="1509" y="972"/>
                  </a:lnTo>
                  <a:lnTo>
                    <a:pt x="1639" y="898"/>
                  </a:lnTo>
                  <a:cubicBezTo>
                    <a:pt x="1710" y="858"/>
                    <a:pt x="1768" y="819"/>
                    <a:pt x="1767" y="811"/>
                  </a:cubicBezTo>
                  <a:cubicBezTo>
                    <a:pt x="1764" y="787"/>
                    <a:pt x="1622" y="725"/>
                    <a:pt x="1547" y="717"/>
                  </a:cubicBezTo>
                  <a:cubicBezTo>
                    <a:pt x="1483" y="710"/>
                    <a:pt x="1461" y="714"/>
                    <a:pt x="1391" y="746"/>
                  </a:cubicBezTo>
                  <a:cubicBezTo>
                    <a:pt x="1316" y="779"/>
                    <a:pt x="1249" y="837"/>
                    <a:pt x="1206" y="906"/>
                  </a:cubicBezTo>
                  <a:cubicBezTo>
                    <a:pt x="1193" y="927"/>
                    <a:pt x="1190" y="901"/>
                    <a:pt x="1190" y="769"/>
                  </a:cubicBezTo>
                  <a:lnTo>
                    <a:pt x="1189" y="605"/>
                  </a:lnTo>
                  <a:lnTo>
                    <a:pt x="1789" y="605"/>
                  </a:lnTo>
                  <a:lnTo>
                    <a:pt x="2389" y="605"/>
                  </a:lnTo>
                  <a:lnTo>
                    <a:pt x="2386" y="1015"/>
                  </a:lnTo>
                  <a:lnTo>
                    <a:pt x="2382" y="1425"/>
                  </a:lnTo>
                  <a:lnTo>
                    <a:pt x="2005" y="1429"/>
                  </a:lnTo>
                  <a:cubicBezTo>
                    <a:pt x="1798" y="1431"/>
                    <a:pt x="1629" y="1430"/>
                    <a:pt x="1629" y="1427"/>
                  </a:cubicBezTo>
                  <a:close/>
                  <a:moveTo>
                    <a:pt x="548" y="1331"/>
                  </a:moveTo>
                  <a:cubicBezTo>
                    <a:pt x="520" y="1286"/>
                    <a:pt x="519" y="1276"/>
                    <a:pt x="533" y="1181"/>
                  </a:cubicBezTo>
                  <a:cubicBezTo>
                    <a:pt x="546" y="1084"/>
                    <a:pt x="545" y="1077"/>
                    <a:pt x="519" y="1048"/>
                  </a:cubicBezTo>
                  <a:lnTo>
                    <a:pt x="490" y="1018"/>
                  </a:lnTo>
                  <a:lnTo>
                    <a:pt x="543" y="965"/>
                  </a:lnTo>
                  <a:lnTo>
                    <a:pt x="595" y="911"/>
                  </a:lnTo>
                  <a:lnTo>
                    <a:pt x="648" y="965"/>
                  </a:lnTo>
                  <a:lnTo>
                    <a:pt x="701" y="1018"/>
                  </a:lnTo>
                  <a:lnTo>
                    <a:pt x="670" y="1051"/>
                  </a:lnTo>
                  <a:cubicBezTo>
                    <a:pt x="645" y="1077"/>
                    <a:pt x="640" y="1093"/>
                    <a:pt x="647" y="1127"/>
                  </a:cubicBezTo>
                  <a:cubicBezTo>
                    <a:pt x="653" y="1157"/>
                    <a:pt x="645" y="1203"/>
                    <a:pt x="621" y="1275"/>
                  </a:cubicBezTo>
                  <a:cubicBezTo>
                    <a:pt x="602" y="1332"/>
                    <a:pt x="585" y="1379"/>
                    <a:pt x="582" y="1379"/>
                  </a:cubicBezTo>
                  <a:cubicBezTo>
                    <a:pt x="580" y="1379"/>
                    <a:pt x="564" y="1357"/>
                    <a:pt x="548" y="1331"/>
                  </a:cubicBezTo>
                  <a:close/>
                  <a:moveTo>
                    <a:pt x="435" y="879"/>
                  </a:moveTo>
                  <a:cubicBezTo>
                    <a:pt x="141" y="811"/>
                    <a:pt x="0" y="485"/>
                    <a:pt x="150" y="223"/>
                  </a:cubicBezTo>
                  <a:cubicBezTo>
                    <a:pt x="236" y="73"/>
                    <a:pt x="374" y="0"/>
                    <a:pt x="555" y="8"/>
                  </a:cubicBezTo>
                  <a:cubicBezTo>
                    <a:pt x="686" y="13"/>
                    <a:pt x="768" y="49"/>
                    <a:pt x="858" y="141"/>
                  </a:cubicBezTo>
                  <a:cubicBezTo>
                    <a:pt x="948" y="233"/>
                    <a:pt x="980" y="326"/>
                    <a:pt x="972" y="472"/>
                  </a:cubicBezTo>
                  <a:cubicBezTo>
                    <a:pt x="966" y="598"/>
                    <a:pt x="940" y="664"/>
                    <a:pt x="862" y="750"/>
                  </a:cubicBezTo>
                  <a:cubicBezTo>
                    <a:pt x="761" y="862"/>
                    <a:pt x="589" y="914"/>
                    <a:pt x="435" y="879"/>
                  </a:cubicBezTo>
                  <a:close/>
                </a:path>
              </a:pathLst>
            </a:custGeom>
            <a:solidFill>
              <a:srgbClr val="FFFFFF"/>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98" name="Freeform 369"/>
            <p:cNvSpPr>
              <a:spLocks noEditPoints="1"/>
            </p:cNvSpPr>
            <p:nvPr/>
          </p:nvSpPr>
          <p:spPr bwMode="auto">
            <a:xfrm>
              <a:off x="4624257" y="4380179"/>
              <a:ext cx="565779" cy="594940"/>
            </a:xfrm>
            <a:custGeom>
              <a:avLst/>
              <a:gdLst>
                <a:gd name="T0" fmla="*/ 82 w 1582"/>
                <a:gd name="T1" fmla="*/ 1339 h 1789"/>
                <a:gd name="T2" fmla="*/ 344 w 1582"/>
                <a:gd name="T3" fmla="*/ 330 h 1789"/>
                <a:gd name="T4" fmla="*/ 750 w 1582"/>
                <a:gd name="T5" fmla="*/ 192 h 1789"/>
                <a:gd name="T6" fmla="*/ 792 w 1582"/>
                <a:gd name="T7" fmla="*/ 92 h 1789"/>
                <a:gd name="T8" fmla="*/ 980 w 1582"/>
                <a:gd name="T9" fmla="*/ 143 h 1789"/>
                <a:gd name="T10" fmla="*/ 985 w 1582"/>
                <a:gd name="T11" fmla="*/ 445 h 1789"/>
                <a:gd name="T12" fmla="*/ 795 w 1582"/>
                <a:gd name="T13" fmla="*/ 491 h 1789"/>
                <a:gd name="T14" fmla="*/ 718 w 1582"/>
                <a:gd name="T15" fmla="*/ 405 h 1789"/>
                <a:gd name="T16" fmla="*/ 275 w 1582"/>
                <a:gd name="T17" fmla="*/ 1259 h 1789"/>
                <a:gd name="T18" fmla="*/ 707 w 1582"/>
                <a:gd name="T19" fmla="*/ 1560 h 1789"/>
                <a:gd name="T20" fmla="*/ 604 w 1582"/>
                <a:gd name="T21" fmla="*/ 1753 h 1789"/>
                <a:gd name="T22" fmla="*/ 839 w 1582"/>
                <a:gd name="T23" fmla="*/ 1570 h 1789"/>
                <a:gd name="T24" fmla="*/ 1048 w 1582"/>
                <a:gd name="T25" fmla="*/ 1537 h 1789"/>
                <a:gd name="T26" fmla="*/ 1141 w 1582"/>
                <a:gd name="T27" fmla="*/ 1694 h 1789"/>
                <a:gd name="T28" fmla="*/ 862 w 1582"/>
                <a:gd name="T29" fmla="*/ 1773 h 1789"/>
                <a:gd name="T30" fmla="*/ 1175 w 1582"/>
                <a:gd name="T31" fmla="*/ 1554 h 1789"/>
                <a:gd name="T32" fmla="*/ 1199 w 1582"/>
                <a:gd name="T33" fmla="*/ 1395 h 1789"/>
                <a:gd name="T34" fmla="*/ 1359 w 1582"/>
                <a:gd name="T35" fmla="*/ 1371 h 1789"/>
                <a:gd name="T36" fmla="*/ 1236 w 1582"/>
                <a:gd name="T37" fmla="*/ 1640 h 1789"/>
                <a:gd name="T38" fmla="*/ 1412 w 1582"/>
                <a:gd name="T39" fmla="*/ 1286 h 1789"/>
                <a:gd name="T40" fmla="*/ 1352 w 1582"/>
                <a:gd name="T41" fmla="*/ 1123 h 1789"/>
                <a:gd name="T42" fmla="*/ 1476 w 1582"/>
                <a:gd name="T43" fmla="*/ 1040 h 1789"/>
                <a:gd name="T44" fmla="*/ 1572 w 1582"/>
                <a:gd name="T45" fmla="*/ 1097 h 1789"/>
                <a:gd name="T46" fmla="*/ 1412 w 1582"/>
                <a:gd name="T47" fmla="*/ 1286 h 1789"/>
                <a:gd name="T48" fmla="*/ 711 w 1582"/>
                <a:gd name="T49" fmla="*/ 906 h 1789"/>
                <a:gd name="T50" fmla="*/ 899 w 1582"/>
                <a:gd name="T51" fmla="*/ 992 h 1789"/>
                <a:gd name="T52" fmla="*/ 949 w 1582"/>
                <a:gd name="T53" fmla="*/ 964 h 1789"/>
                <a:gd name="T54" fmla="*/ 1057 w 1582"/>
                <a:gd name="T55" fmla="*/ 849 h 1789"/>
                <a:gd name="T56" fmla="*/ 1230 w 1582"/>
                <a:gd name="T57" fmla="*/ 926 h 1789"/>
                <a:gd name="T58" fmla="*/ 977 w 1582"/>
                <a:gd name="T59" fmla="*/ 995 h 1789"/>
                <a:gd name="T60" fmla="*/ 1349 w 1582"/>
                <a:gd name="T61" fmla="*/ 838 h 1789"/>
                <a:gd name="T62" fmla="*/ 1414 w 1582"/>
                <a:gd name="T63" fmla="*/ 680 h 1789"/>
                <a:gd name="T64" fmla="*/ 1573 w 1582"/>
                <a:gd name="T65" fmla="*/ 873 h 1789"/>
                <a:gd name="T66" fmla="*/ 1477 w 1582"/>
                <a:gd name="T67" fmla="*/ 933 h 1789"/>
                <a:gd name="T68" fmla="*/ 1349 w 1582"/>
                <a:gd name="T69" fmla="*/ 838 h 1789"/>
                <a:gd name="T70" fmla="*/ 435 w 1582"/>
                <a:gd name="T71" fmla="*/ 643 h 1789"/>
                <a:gd name="T72" fmla="*/ 534 w 1582"/>
                <a:gd name="T73" fmla="*/ 768 h 1789"/>
                <a:gd name="T74" fmla="*/ 1111 w 1582"/>
                <a:gd name="T75" fmla="*/ 490 h 1789"/>
                <a:gd name="T76" fmla="*/ 1348 w 1582"/>
                <a:gd name="T77" fmla="*/ 428 h 1789"/>
                <a:gd name="T78" fmla="*/ 1275 w 1582"/>
                <a:gd name="T79" fmla="*/ 640 h 1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1789">
                  <a:moveTo>
                    <a:pt x="604" y="1753"/>
                  </a:moveTo>
                  <a:cubicBezTo>
                    <a:pt x="379" y="1698"/>
                    <a:pt x="186" y="1546"/>
                    <a:pt x="82" y="1339"/>
                  </a:cubicBezTo>
                  <a:cubicBezTo>
                    <a:pt x="23" y="1224"/>
                    <a:pt x="0" y="1124"/>
                    <a:pt x="0" y="987"/>
                  </a:cubicBezTo>
                  <a:cubicBezTo>
                    <a:pt x="0" y="716"/>
                    <a:pt x="124" y="479"/>
                    <a:pt x="344" y="330"/>
                  </a:cubicBezTo>
                  <a:cubicBezTo>
                    <a:pt x="427" y="273"/>
                    <a:pt x="612" y="200"/>
                    <a:pt x="674" y="200"/>
                  </a:cubicBezTo>
                  <a:cubicBezTo>
                    <a:pt x="693" y="200"/>
                    <a:pt x="727" y="196"/>
                    <a:pt x="750" y="192"/>
                  </a:cubicBezTo>
                  <a:lnTo>
                    <a:pt x="792" y="183"/>
                  </a:lnTo>
                  <a:lnTo>
                    <a:pt x="792" y="92"/>
                  </a:lnTo>
                  <a:lnTo>
                    <a:pt x="792" y="0"/>
                  </a:lnTo>
                  <a:lnTo>
                    <a:pt x="980" y="143"/>
                  </a:lnTo>
                  <a:cubicBezTo>
                    <a:pt x="1083" y="222"/>
                    <a:pt x="1169" y="291"/>
                    <a:pt x="1170" y="296"/>
                  </a:cubicBezTo>
                  <a:cubicBezTo>
                    <a:pt x="1171" y="301"/>
                    <a:pt x="1088" y="368"/>
                    <a:pt x="985" y="445"/>
                  </a:cubicBezTo>
                  <a:lnTo>
                    <a:pt x="799" y="585"/>
                  </a:lnTo>
                  <a:lnTo>
                    <a:pt x="795" y="491"/>
                  </a:lnTo>
                  <a:lnTo>
                    <a:pt x="791" y="396"/>
                  </a:lnTo>
                  <a:lnTo>
                    <a:pt x="718" y="405"/>
                  </a:lnTo>
                  <a:cubicBezTo>
                    <a:pt x="527" y="427"/>
                    <a:pt x="356" y="549"/>
                    <a:pt x="267" y="727"/>
                  </a:cubicBezTo>
                  <a:cubicBezTo>
                    <a:pt x="183" y="894"/>
                    <a:pt x="186" y="1084"/>
                    <a:pt x="275" y="1259"/>
                  </a:cubicBezTo>
                  <a:cubicBezTo>
                    <a:pt x="308" y="1324"/>
                    <a:pt x="410" y="1434"/>
                    <a:pt x="477" y="1476"/>
                  </a:cubicBezTo>
                  <a:cubicBezTo>
                    <a:pt x="538" y="1515"/>
                    <a:pt x="662" y="1560"/>
                    <a:pt x="707" y="1560"/>
                  </a:cubicBezTo>
                  <a:cubicBezTo>
                    <a:pt x="738" y="1560"/>
                    <a:pt x="739" y="1564"/>
                    <a:pt x="739" y="1667"/>
                  </a:cubicBezTo>
                  <a:cubicBezTo>
                    <a:pt x="739" y="1789"/>
                    <a:pt x="742" y="1787"/>
                    <a:pt x="604" y="1753"/>
                  </a:cubicBezTo>
                  <a:close/>
                  <a:moveTo>
                    <a:pt x="835" y="1672"/>
                  </a:moveTo>
                  <a:lnTo>
                    <a:pt x="839" y="1570"/>
                  </a:lnTo>
                  <a:lnTo>
                    <a:pt x="938" y="1545"/>
                  </a:lnTo>
                  <a:cubicBezTo>
                    <a:pt x="1016" y="1525"/>
                    <a:pt x="1040" y="1523"/>
                    <a:pt x="1048" y="1537"/>
                  </a:cubicBezTo>
                  <a:cubicBezTo>
                    <a:pt x="1054" y="1546"/>
                    <a:pt x="1077" y="1585"/>
                    <a:pt x="1100" y="1623"/>
                  </a:cubicBezTo>
                  <a:lnTo>
                    <a:pt x="1141" y="1694"/>
                  </a:lnTo>
                  <a:lnTo>
                    <a:pt x="1093" y="1714"/>
                  </a:lnTo>
                  <a:cubicBezTo>
                    <a:pt x="1030" y="1740"/>
                    <a:pt x="901" y="1773"/>
                    <a:pt x="862" y="1773"/>
                  </a:cubicBezTo>
                  <a:cubicBezTo>
                    <a:pt x="832" y="1773"/>
                    <a:pt x="831" y="1770"/>
                    <a:pt x="835" y="1672"/>
                  </a:cubicBezTo>
                  <a:close/>
                  <a:moveTo>
                    <a:pt x="1175" y="1554"/>
                  </a:moveTo>
                  <a:lnTo>
                    <a:pt x="1125" y="1468"/>
                  </a:lnTo>
                  <a:lnTo>
                    <a:pt x="1199" y="1395"/>
                  </a:lnTo>
                  <a:lnTo>
                    <a:pt x="1272" y="1322"/>
                  </a:lnTo>
                  <a:lnTo>
                    <a:pt x="1359" y="1371"/>
                  </a:lnTo>
                  <a:cubicBezTo>
                    <a:pt x="1406" y="1398"/>
                    <a:pt x="1445" y="1425"/>
                    <a:pt x="1445" y="1431"/>
                  </a:cubicBezTo>
                  <a:cubicBezTo>
                    <a:pt x="1445" y="1445"/>
                    <a:pt x="1250" y="1640"/>
                    <a:pt x="1236" y="1640"/>
                  </a:cubicBezTo>
                  <a:cubicBezTo>
                    <a:pt x="1230" y="1640"/>
                    <a:pt x="1203" y="1601"/>
                    <a:pt x="1175" y="1554"/>
                  </a:cubicBezTo>
                  <a:close/>
                  <a:moveTo>
                    <a:pt x="1412" y="1286"/>
                  </a:moveTo>
                  <a:cubicBezTo>
                    <a:pt x="1368" y="1261"/>
                    <a:pt x="1332" y="1233"/>
                    <a:pt x="1332" y="1224"/>
                  </a:cubicBezTo>
                  <a:cubicBezTo>
                    <a:pt x="1333" y="1214"/>
                    <a:pt x="1341" y="1169"/>
                    <a:pt x="1352" y="1123"/>
                  </a:cubicBezTo>
                  <a:lnTo>
                    <a:pt x="1371" y="1040"/>
                  </a:lnTo>
                  <a:lnTo>
                    <a:pt x="1476" y="1040"/>
                  </a:lnTo>
                  <a:lnTo>
                    <a:pt x="1581" y="1040"/>
                  </a:lnTo>
                  <a:lnTo>
                    <a:pt x="1572" y="1097"/>
                  </a:lnTo>
                  <a:cubicBezTo>
                    <a:pt x="1562" y="1164"/>
                    <a:pt x="1514" y="1317"/>
                    <a:pt x="1501" y="1325"/>
                  </a:cubicBezTo>
                  <a:cubicBezTo>
                    <a:pt x="1496" y="1329"/>
                    <a:pt x="1456" y="1311"/>
                    <a:pt x="1412" y="1286"/>
                  </a:cubicBezTo>
                  <a:close/>
                  <a:moveTo>
                    <a:pt x="705" y="1061"/>
                  </a:moveTo>
                  <a:cubicBezTo>
                    <a:pt x="659" y="1015"/>
                    <a:pt x="661" y="955"/>
                    <a:pt x="711" y="906"/>
                  </a:cubicBezTo>
                  <a:cubicBezTo>
                    <a:pt x="754" y="862"/>
                    <a:pt x="788" y="857"/>
                    <a:pt x="844" y="886"/>
                  </a:cubicBezTo>
                  <a:cubicBezTo>
                    <a:pt x="887" y="908"/>
                    <a:pt x="899" y="930"/>
                    <a:pt x="899" y="992"/>
                  </a:cubicBezTo>
                  <a:cubicBezTo>
                    <a:pt x="899" y="1086"/>
                    <a:pt x="774" y="1130"/>
                    <a:pt x="705" y="1061"/>
                  </a:cubicBezTo>
                  <a:close/>
                  <a:moveTo>
                    <a:pt x="949" y="964"/>
                  </a:moveTo>
                  <a:cubicBezTo>
                    <a:pt x="945" y="943"/>
                    <a:pt x="938" y="917"/>
                    <a:pt x="933" y="906"/>
                  </a:cubicBezTo>
                  <a:cubicBezTo>
                    <a:pt x="926" y="888"/>
                    <a:pt x="948" y="878"/>
                    <a:pt x="1057" y="849"/>
                  </a:cubicBezTo>
                  <a:cubicBezTo>
                    <a:pt x="1130" y="829"/>
                    <a:pt x="1193" y="813"/>
                    <a:pt x="1197" y="813"/>
                  </a:cubicBezTo>
                  <a:cubicBezTo>
                    <a:pt x="1205" y="813"/>
                    <a:pt x="1236" y="921"/>
                    <a:pt x="1230" y="926"/>
                  </a:cubicBezTo>
                  <a:cubicBezTo>
                    <a:pt x="1227" y="928"/>
                    <a:pt x="1174" y="943"/>
                    <a:pt x="1112" y="959"/>
                  </a:cubicBezTo>
                  <a:cubicBezTo>
                    <a:pt x="1050" y="975"/>
                    <a:pt x="989" y="991"/>
                    <a:pt x="977" y="995"/>
                  </a:cubicBezTo>
                  <a:cubicBezTo>
                    <a:pt x="961" y="999"/>
                    <a:pt x="953" y="990"/>
                    <a:pt x="949" y="964"/>
                  </a:cubicBezTo>
                  <a:close/>
                  <a:moveTo>
                    <a:pt x="1349" y="838"/>
                  </a:moveTo>
                  <a:cubicBezTo>
                    <a:pt x="1336" y="786"/>
                    <a:pt x="1329" y="738"/>
                    <a:pt x="1332" y="733"/>
                  </a:cubicBezTo>
                  <a:cubicBezTo>
                    <a:pt x="1336" y="727"/>
                    <a:pt x="1373" y="703"/>
                    <a:pt x="1414" y="680"/>
                  </a:cubicBezTo>
                  <a:cubicBezTo>
                    <a:pt x="1487" y="639"/>
                    <a:pt x="1491" y="638"/>
                    <a:pt x="1508" y="662"/>
                  </a:cubicBezTo>
                  <a:cubicBezTo>
                    <a:pt x="1530" y="691"/>
                    <a:pt x="1560" y="791"/>
                    <a:pt x="1573" y="873"/>
                  </a:cubicBezTo>
                  <a:lnTo>
                    <a:pt x="1582" y="933"/>
                  </a:lnTo>
                  <a:lnTo>
                    <a:pt x="1477" y="933"/>
                  </a:lnTo>
                  <a:lnTo>
                    <a:pt x="1372" y="933"/>
                  </a:lnTo>
                  <a:lnTo>
                    <a:pt x="1349" y="838"/>
                  </a:lnTo>
                  <a:close/>
                  <a:moveTo>
                    <a:pt x="534" y="768"/>
                  </a:moveTo>
                  <a:cubicBezTo>
                    <a:pt x="438" y="678"/>
                    <a:pt x="420" y="656"/>
                    <a:pt x="435" y="643"/>
                  </a:cubicBezTo>
                  <a:cubicBezTo>
                    <a:pt x="450" y="631"/>
                    <a:pt x="475" y="650"/>
                    <a:pt x="566" y="740"/>
                  </a:cubicBezTo>
                  <a:cubicBezTo>
                    <a:pt x="718" y="893"/>
                    <a:pt x="693" y="915"/>
                    <a:pt x="534" y="768"/>
                  </a:cubicBezTo>
                  <a:close/>
                  <a:moveTo>
                    <a:pt x="1188" y="565"/>
                  </a:moveTo>
                  <a:lnTo>
                    <a:pt x="1111" y="490"/>
                  </a:lnTo>
                  <a:lnTo>
                    <a:pt x="1167" y="442"/>
                  </a:lnTo>
                  <a:cubicBezTo>
                    <a:pt x="1277" y="347"/>
                    <a:pt x="1266" y="348"/>
                    <a:pt x="1348" y="428"/>
                  </a:cubicBezTo>
                  <a:cubicBezTo>
                    <a:pt x="1459" y="537"/>
                    <a:pt x="1459" y="537"/>
                    <a:pt x="1365" y="593"/>
                  </a:cubicBezTo>
                  <a:cubicBezTo>
                    <a:pt x="1320" y="619"/>
                    <a:pt x="1280" y="640"/>
                    <a:pt x="1275" y="640"/>
                  </a:cubicBezTo>
                  <a:cubicBezTo>
                    <a:pt x="1270" y="640"/>
                    <a:pt x="1231" y="606"/>
                    <a:pt x="1188" y="565"/>
                  </a:cubicBezTo>
                  <a:close/>
                </a:path>
              </a:pathLst>
            </a:custGeom>
            <a:solidFill>
              <a:srgbClr val="FFFFFF"/>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99" name="Rectangle 2"/>
            <p:cNvSpPr txBox="1">
              <a:spLocks/>
            </p:cNvSpPr>
            <p:nvPr>
              <p:custDataLst>
                <p:tags r:id="rId4"/>
              </p:custDataLst>
            </p:nvPr>
          </p:nvSpPr>
          <p:spPr>
            <a:xfrm>
              <a:off x="5387994" y="1367667"/>
              <a:ext cx="3311629" cy="585601"/>
            </a:xfrm>
            <a:prstGeom prst="rect">
              <a:avLst/>
            </a:prstGeom>
            <a:noFill/>
            <a:ln>
              <a:noFill/>
            </a:ln>
            <a:effectLst>
              <a:outerShdw blurRad="165100" dist="35921" dir="2700000" algn="ctr" rotWithShape="0">
                <a:srgbClr val="FFFFFF">
                  <a:alpha val="86000"/>
                </a:srgbClr>
              </a:outerShdw>
            </a:effec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fontAlgn="base">
                <a:spcBef>
                  <a:spcPct val="0"/>
                </a:spcBef>
                <a:spcAft>
                  <a:spcPct val="0"/>
                </a:spcAft>
                <a:buClr>
                  <a:srgbClr val="004185"/>
                </a:buClr>
                <a:defRPr/>
              </a:pPr>
              <a:r>
                <a:rPr lang="en-US" sz="1200" b="1" kern="0" dirty="0">
                  <a:solidFill>
                    <a:srgbClr val="004185"/>
                  </a:solidFill>
                  <a:ea typeface="Verdana" panose="020B0604030504040204" pitchFamily="34" charset="0"/>
                  <a:cs typeface="Verdana" panose="020B0604030504040204" pitchFamily="34" charset="0"/>
                </a:rPr>
                <a:t>Build core capability in </a:t>
              </a:r>
              <a:r>
                <a:rPr lang="en-US" sz="1200" b="1" u="sng" kern="0" dirty="0">
                  <a:solidFill>
                    <a:srgbClr val="004185"/>
                  </a:solidFill>
                  <a:ea typeface="Verdana" panose="020B0604030504040204" pitchFamily="34" charset="0"/>
                  <a:cs typeface="Verdana" panose="020B0604030504040204" pitchFamily="34" charset="0"/>
                </a:rPr>
                <a:t>IT thought leadership</a:t>
              </a:r>
              <a:r>
                <a:rPr lang="en-US" sz="1200" b="1" kern="0" dirty="0">
                  <a:solidFill>
                    <a:srgbClr val="004185"/>
                  </a:solidFill>
                  <a:ea typeface="Verdana" panose="020B0604030504040204" pitchFamily="34" charset="0"/>
                  <a:cs typeface="Verdana" panose="020B0604030504040204" pitchFamily="34" charset="0"/>
                </a:rPr>
                <a:t>, </a:t>
              </a:r>
              <a:r>
                <a:rPr lang="en-US" sz="1200" b="1" u="sng" kern="0" dirty="0">
                  <a:solidFill>
                    <a:srgbClr val="004185"/>
                  </a:solidFill>
                  <a:ea typeface="Verdana" panose="020B0604030504040204" pitchFamily="34" charset="0"/>
                  <a:cs typeface="Verdana" panose="020B0604030504040204" pitchFamily="34" charset="0"/>
                </a:rPr>
                <a:t>Cloud orchestration service </a:t>
              </a:r>
            </a:p>
          </p:txBody>
        </p:sp>
        <p:grpSp>
          <p:nvGrpSpPr>
            <p:cNvPr id="200" name="Group 199"/>
            <p:cNvGrpSpPr/>
            <p:nvPr/>
          </p:nvGrpSpPr>
          <p:grpSpPr>
            <a:xfrm>
              <a:off x="394771" y="3299955"/>
              <a:ext cx="4922543" cy="2767035"/>
              <a:chOff x="1" y="2754302"/>
              <a:chExt cx="5244055" cy="3168439"/>
            </a:xfrm>
          </p:grpSpPr>
          <p:sp>
            <p:nvSpPr>
              <p:cNvPr id="203" name="Freeform 199"/>
              <p:cNvSpPr>
                <a:spLocks/>
              </p:cNvSpPr>
              <p:nvPr/>
            </p:nvSpPr>
            <p:spPr bwMode="auto">
              <a:xfrm rot="5400000">
                <a:off x="-115201" y="2869504"/>
                <a:ext cx="2361553" cy="2131149"/>
              </a:xfrm>
              <a:custGeom>
                <a:avLst/>
                <a:gdLst>
                  <a:gd name="T0" fmla="*/ 0 w 1076"/>
                  <a:gd name="T1" fmla="*/ 0 h 1578"/>
                  <a:gd name="T2" fmla="*/ 16 w 1076"/>
                  <a:gd name="T3" fmla="*/ 0 h 1578"/>
                  <a:gd name="T4" fmla="*/ 16 w 1076"/>
                  <a:gd name="T5" fmla="*/ 1167 h 1578"/>
                  <a:gd name="T6" fmla="*/ 1076 w 1076"/>
                  <a:gd name="T7" fmla="*/ 1578 h 1578"/>
                  <a:gd name="T8" fmla="*/ 832 w 1076"/>
                  <a:gd name="T9" fmla="*/ 1578 h 1578"/>
                  <a:gd name="T10" fmla="*/ 0 w 1076"/>
                  <a:gd name="T11" fmla="*/ 1167 h 1578"/>
                  <a:gd name="T12" fmla="*/ 0 w 1076"/>
                  <a:gd name="T13" fmla="*/ 1162 h 1578"/>
                  <a:gd name="T14" fmla="*/ 0 w 1076"/>
                  <a:gd name="T15" fmla="*/ 1149 h 1578"/>
                  <a:gd name="T16" fmla="*/ 0 w 1076"/>
                  <a:gd name="T17" fmla="*/ 1127 h 1578"/>
                  <a:gd name="T18" fmla="*/ 0 w 1076"/>
                  <a:gd name="T19" fmla="*/ 1098 h 1578"/>
                  <a:gd name="T20" fmla="*/ 0 w 1076"/>
                  <a:gd name="T21" fmla="*/ 1061 h 1578"/>
                  <a:gd name="T22" fmla="*/ 0 w 1076"/>
                  <a:gd name="T23" fmla="*/ 1019 h 1578"/>
                  <a:gd name="T24" fmla="*/ 0 w 1076"/>
                  <a:gd name="T25" fmla="*/ 973 h 1578"/>
                  <a:gd name="T26" fmla="*/ 0 w 1076"/>
                  <a:gd name="T27" fmla="*/ 682 h 1578"/>
                  <a:gd name="T28" fmla="*/ 0 w 1076"/>
                  <a:gd name="T29" fmla="*/ 619 h 1578"/>
                  <a:gd name="T30" fmla="*/ 0 w 1076"/>
                  <a:gd name="T31" fmla="*/ 554 h 1578"/>
                  <a:gd name="T32" fmla="*/ 0 w 1076"/>
                  <a:gd name="T33" fmla="*/ 427 h 1578"/>
                  <a:gd name="T34" fmla="*/ 0 w 1076"/>
                  <a:gd name="T35" fmla="*/ 366 h 1578"/>
                  <a:gd name="T36" fmla="*/ 0 w 1076"/>
                  <a:gd name="T37" fmla="*/ 308 h 1578"/>
                  <a:gd name="T38" fmla="*/ 0 w 1076"/>
                  <a:gd name="T39" fmla="*/ 27 h 1578"/>
                  <a:gd name="T40" fmla="*/ 0 w 1076"/>
                  <a:gd name="T41" fmla="*/ 12 h 1578"/>
                  <a:gd name="T42" fmla="*/ 0 w 1076"/>
                  <a:gd name="T43" fmla="*/ 9 h 1578"/>
                  <a:gd name="T44" fmla="*/ 0 w 1076"/>
                  <a:gd name="T45" fmla="*/ 0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6" h="1578">
                    <a:moveTo>
                      <a:pt x="0" y="0"/>
                    </a:moveTo>
                    <a:lnTo>
                      <a:pt x="16" y="0"/>
                    </a:lnTo>
                    <a:lnTo>
                      <a:pt x="16" y="1167"/>
                    </a:lnTo>
                    <a:lnTo>
                      <a:pt x="1076" y="1578"/>
                    </a:lnTo>
                    <a:lnTo>
                      <a:pt x="832" y="1578"/>
                    </a:lnTo>
                    <a:lnTo>
                      <a:pt x="0" y="1167"/>
                    </a:lnTo>
                    <a:lnTo>
                      <a:pt x="0" y="1162"/>
                    </a:lnTo>
                    <a:lnTo>
                      <a:pt x="0" y="1149"/>
                    </a:lnTo>
                    <a:lnTo>
                      <a:pt x="0" y="1127"/>
                    </a:lnTo>
                    <a:lnTo>
                      <a:pt x="0" y="1098"/>
                    </a:lnTo>
                    <a:lnTo>
                      <a:pt x="0" y="1061"/>
                    </a:lnTo>
                    <a:lnTo>
                      <a:pt x="0" y="1019"/>
                    </a:lnTo>
                    <a:lnTo>
                      <a:pt x="0" y="973"/>
                    </a:lnTo>
                    <a:lnTo>
                      <a:pt x="0" y="682"/>
                    </a:lnTo>
                    <a:lnTo>
                      <a:pt x="0" y="619"/>
                    </a:lnTo>
                    <a:lnTo>
                      <a:pt x="0" y="554"/>
                    </a:lnTo>
                    <a:lnTo>
                      <a:pt x="0" y="427"/>
                    </a:lnTo>
                    <a:lnTo>
                      <a:pt x="0" y="366"/>
                    </a:lnTo>
                    <a:lnTo>
                      <a:pt x="0" y="308"/>
                    </a:lnTo>
                    <a:lnTo>
                      <a:pt x="0" y="27"/>
                    </a:lnTo>
                    <a:lnTo>
                      <a:pt x="0" y="12"/>
                    </a:lnTo>
                    <a:lnTo>
                      <a:pt x="0" y="9"/>
                    </a:lnTo>
                    <a:lnTo>
                      <a:pt x="0" y="0"/>
                    </a:lnTo>
                    <a:close/>
                  </a:path>
                </a:pathLst>
              </a:custGeom>
              <a:solidFill>
                <a:srgbClr val="033669"/>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04" name="Freeform 203"/>
              <p:cNvSpPr>
                <a:spLocks/>
              </p:cNvSpPr>
              <p:nvPr/>
            </p:nvSpPr>
            <p:spPr bwMode="auto">
              <a:xfrm rot="5400000">
                <a:off x="1693963" y="3193105"/>
                <a:ext cx="1744413" cy="931088"/>
              </a:xfrm>
              <a:custGeom>
                <a:avLst/>
                <a:gdLst>
                  <a:gd name="connsiteX0" fmla="*/ 0 w 1071563"/>
                  <a:gd name="connsiteY0" fmla="*/ 1016000 h 1041400"/>
                  <a:gd name="connsiteX1" fmla="*/ 371475 w 1071563"/>
                  <a:gd name="connsiteY1" fmla="*/ 917575 h 1041400"/>
                  <a:gd name="connsiteX2" fmla="*/ 371475 w 1071563"/>
                  <a:gd name="connsiteY2" fmla="*/ 514350 h 1041400"/>
                  <a:gd name="connsiteX3" fmla="*/ 1046163 w 1071563"/>
                  <a:gd name="connsiteY3" fmla="*/ 315913 h 1041400"/>
                  <a:gd name="connsiteX4" fmla="*/ 1046163 w 1071563"/>
                  <a:gd name="connsiteY4" fmla="*/ 0 h 1041400"/>
                  <a:gd name="connsiteX5" fmla="*/ 1071563 w 1071563"/>
                  <a:gd name="connsiteY5" fmla="*/ 0 h 1041400"/>
                  <a:gd name="connsiteX6" fmla="*/ 1071563 w 1071563"/>
                  <a:gd name="connsiteY6" fmla="*/ 334963 h 1041400"/>
                  <a:gd name="connsiteX7" fmla="*/ 396875 w 1071563"/>
                  <a:gd name="connsiteY7" fmla="*/ 533400 h 1041400"/>
                  <a:gd name="connsiteX8" fmla="*/ 396875 w 1071563"/>
                  <a:gd name="connsiteY8" fmla="*/ 935038 h 1041400"/>
                  <a:gd name="connsiteX9" fmla="*/ 390525 w 1071563"/>
                  <a:gd name="connsiteY9" fmla="*/ 942975 h 1041400"/>
                  <a:gd name="connsiteX10" fmla="*/ 14288 w 1071563"/>
                  <a:gd name="connsiteY10" fmla="*/ 10414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63" h="1041400">
                    <a:moveTo>
                      <a:pt x="0" y="1016000"/>
                    </a:moveTo>
                    <a:lnTo>
                      <a:pt x="371475" y="917575"/>
                    </a:lnTo>
                    <a:lnTo>
                      <a:pt x="371475" y="514350"/>
                    </a:lnTo>
                    <a:lnTo>
                      <a:pt x="1046163" y="315913"/>
                    </a:lnTo>
                    <a:lnTo>
                      <a:pt x="1046163" y="0"/>
                    </a:lnTo>
                    <a:lnTo>
                      <a:pt x="1071563" y="0"/>
                    </a:lnTo>
                    <a:lnTo>
                      <a:pt x="1071563" y="334963"/>
                    </a:lnTo>
                    <a:lnTo>
                      <a:pt x="396875" y="533400"/>
                    </a:lnTo>
                    <a:lnTo>
                      <a:pt x="396875" y="935038"/>
                    </a:lnTo>
                    <a:lnTo>
                      <a:pt x="390525" y="942975"/>
                    </a:lnTo>
                    <a:lnTo>
                      <a:pt x="14288" y="1041400"/>
                    </a:lnTo>
                    <a:close/>
                  </a:path>
                </a:pathLst>
              </a:custGeom>
              <a:solidFill>
                <a:srgbClr val="033669"/>
              </a:solidFill>
              <a:ln w="0">
                <a:noFill/>
                <a:prstDash val="solid"/>
                <a:round/>
                <a:headEnd/>
                <a:tailEnd/>
              </a:ln>
            </p:spPr>
            <p:txBody>
              <a:bodyPr vert="horz" wrap="square" lIns="69974" tIns="34987" rIns="69974" bIns="34987" numCol="1" anchor="t" anchorCtr="0" compatLnSpc="1">
                <a:prstTxWarp prst="textNoShape">
                  <a:avLst/>
                </a:prstTxWarp>
                <a:noAutofit/>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05" name="Freeform 274"/>
              <p:cNvSpPr>
                <a:spLocks/>
              </p:cNvSpPr>
              <p:nvPr/>
            </p:nvSpPr>
            <p:spPr bwMode="auto">
              <a:xfrm rot="5400000">
                <a:off x="3497820" y="4635557"/>
                <a:ext cx="185224" cy="186346"/>
              </a:xfrm>
              <a:custGeom>
                <a:avLst/>
                <a:gdLst>
                  <a:gd name="T0" fmla="*/ 83 w 165"/>
                  <a:gd name="T1" fmla="*/ 0 h 166"/>
                  <a:gd name="T2" fmla="*/ 104 w 165"/>
                  <a:gd name="T3" fmla="*/ 2 h 166"/>
                  <a:gd name="T4" fmla="*/ 124 w 165"/>
                  <a:gd name="T5" fmla="*/ 11 h 166"/>
                  <a:gd name="T6" fmla="*/ 141 w 165"/>
                  <a:gd name="T7" fmla="*/ 24 h 166"/>
                  <a:gd name="T8" fmla="*/ 154 w 165"/>
                  <a:gd name="T9" fmla="*/ 41 h 166"/>
                  <a:gd name="T10" fmla="*/ 163 w 165"/>
                  <a:gd name="T11" fmla="*/ 60 h 166"/>
                  <a:gd name="T12" fmla="*/ 165 w 165"/>
                  <a:gd name="T13" fmla="*/ 82 h 166"/>
                  <a:gd name="T14" fmla="*/ 163 w 165"/>
                  <a:gd name="T15" fmla="*/ 104 h 166"/>
                  <a:gd name="T16" fmla="*/ 154 w 165"/>
                  <a:gd name="T17" fmla="*/ 125 h 166"/>
                  <a:gd name="T18" fmla="*/ 141 w 165"/>
                  <a:gd name="T19" fmla="*/ 141 h 166"/>
                  <a:gd name="T20" fmla="*/ 124 w 165"/>
                  <a:gd name="T21" fmla="*/ 154 h 166"/>
                  <a:gd name="T22" fmla="*/ 104 w 165"/>
                  <a:gd name="T23" fmla="*/ 162 h 166"/>
                  <a:gd name="T24" fmla="*/ 83 w 165"/>
                  <a:gd name="T25" fmla="*/ 166 h 166"/>
                  <a:gd name="T26" fmla="*/ 61 w 165"/>
                  <a:gd name="T27" fmla="*/ 162 h 166"/>
                  <a:gd name="T28" fmla="*/ 40 w 165"/>
                  <a:gd name="T29" fmla="*/ 154 h 166"/>
                  <a:gd name="T30" fmla="*/ 25 w 165"/>
                  <a:gd name="T31" fmla="*/ 141 h 166"/>
                  <a:gd name="T32" fmla="*/ 11 w 165"/>
                  <a:gd name="T33" fmla="*/ 125 h 166"/>
                  <a:gd name="T34" fmla="*/ 3 w 165"/>
                  <a:gd name="T35" fmla="*/ 104 h 166"/>
                  <a:gd name="T36" fmla="*/ 0 w 165"/>
                  <a:gd name="T37" fmla="*/ 82 h 166"/>
                  <a:gd name="T38" fmla="*/ 3 w 165"/>
                  <a:gd name="T39" fmla="*/ 60 h 166"/>
                  <a:gd name="T40" fmla="*/ 11 w 165"/>
                  <a:gd name="T41" fmla="*/ 41 h 166"/>
                  <a:gd name="T42" fmla="*/ 25 w 165"/>
                  <a:gd name="T43" fmla="*/ 24 h 166"/>
                  <a:gd name="T44" fmla="*/ 40 w 165"/>
                  <a:gd name="T45" fmla="*/ 11 h 166"/>
                  <a:gd name="T46" fmla="*/ 61 w 165"/>
                  <a:gd name="T47" fmla="*/ 2 h 166"/>
                  <a:gd name="T48" fmla="*/ 83 w 165"/>
                  <a:gd name="T4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66">
                    <a:moveTo>
                      <a:pt x="83" y="0"/>
                    </a:moveTo>
                    <a:lnTo>
                      <a:pt x="104" y="2"/>
                    </a:lnTo>
                    <a:lnTo>
                      <a:pt x="124" y="11"/>
                    </a:lnTo>
                    <a:lnTo>
                      <a:pt x="141" y="24"/>
                    </a:lnTo>
                    <a:lnTo>
                      <a:pt x="154" y="41"/>
                    </a:lnTo>
                    <a:lnTo>
                      <a:pt x="163" y="60"/>
                    </a:lnTo>
                    <a:lnTo>
                      <a:pt x="165" y="82"/>
                    </a:lnTo>
                    <a:lnTo>
                      <a:pt x="163" y="104"/>
                    </a:lnTo>
                    <a:lnTo>
                      <a:pt x="154" y="125"/>
                    </a:lnTo>
                    <a:lnTo>
                      <a:pt x="141" y="141"/>
                    </a:lnTo>
                    <a:lnTo>
                      <a:pt x="124" y="154"/>
                    </a:lnTo>
                    <a:lnTo>
                      <a:pt x="104" y="162"/>
                    </a:lnTo>
                    <a:lnTo>
                      <a:pt x="83" y="166"/>
                    </a:lnTo>
                    <a:lnTo>
                      <a:pt x="61" y="162"/>
                    </a:lnTo>
                    <a:lnTo>
                      <a:pt x="40" y="154"/>
                    </a:lnTo>
                    <a:lnTo>
                      <a:pt x="25" y="141"/>
                    </a:lnTo>
                    <a:lnTo>
                      <a:pt x="11" y="125"/>
                    </a:lnTo>
                    <a:lnTo>
                      <a:pt x="3" y="104"/>
                    </a:lnTo>
                    <a:lnTo>
                      <a:pt x="0" y="82"/>
                    </a:lnTo>
                    <a:lnTo>
                      <a:pt x="3" y="60"/>
                    </a:lnTo>
                    <a:lnTo>
                      <a:pt x="11" y="41"/>
                    </a:lnTo>
                    <a:lnTo>
                      <a:pt x="25" y="24"/>
                    </a:lnTo>
                    <a:lnTo>
                      <a:pt x="40" y="11"/>
                    </a:lnTo>
                    <a:lnTo>
                      <a:pt x="61" y="2"/>
                    </a:lnTo>
                    <a:lnTo>
                      <a:pt x="83" y="0"/>
                    </a:lnTo>
                    <a:close/>
                  </a:path>
                </a:pathLst>
              </a:custGeom>
              <a:solidFill>
                <a:srgbClr val="033669"/>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06" name="Freeform 257"/>
              <p:cNvSpPr>
                <a:spLocks/>
              </p:cNvSpPr>
              <p:nvPr/>
            </p:nvSpPr>
            <p:spPr bwMode="auto">
              <a:xfrm rot="5400000">
                <a:off x="4333644" y="5012329"/>
                <a:ext cx="910412" cy="910412"/>
              </a:xfrm>
              <a:custGeom>
                <a:avLst/>
                <a:gdLst>
                  <a:gd name="T0" fmla="*/ 123 w 247"/>
                  <a:gd name="T1" fmla="*/ 0 h 247"/>
                  <a:gd name="T2" fmla="*/ 151 w 247"/>
                  <a:gd name="T3" fmla="*/ 3 h 247"/>
                  <a:gd name="T4" fmla="*/ 178 w 247"/>
                  <a:gd name="T5" fmla="*/ 13 h 247"/>
                  <a:gd name="T6" fmla="*/ 201 w 247"/>
                  <a:gd name="T7" fmla="*/ 28 h 247"/>
                  <a:gd name="T8" fmla="*/ 220 w 247"/>
                  <a:gd name="T9" fmla="*/ 46 h 247"/>
                  <a:gd name="T10" fmla="*/ 235 w 247"/>
                  <a:gd name="T11" fmla="*/ 69 h 247"/>
                  <a:gd name="T12" fmla="*/ 243 w 247"/>
                  <a:gd name="T13" fmla="*/ 96 h 247"/>
                  <a:gd name="T14" fmla="*/ 247 w 247"/>
                  <a:gd name="T15" fmla="*/ 123 h 247"/>
                  <a:gd name="T16" fmla="*/ 243 w 247"/>
                  <a:gd name="T17" fmla="*/ 153 h 247"/>
                  <a:gd name="T18" fmla="*/ 235 w 247"/>
                  <a:gd name="T19" fmla="*/ 178 h 247"/>
                  <a:gd name="T20" fmla="*/ 220 w 247"/>
                  <a:gd name="T21" fmla="*/ 201 h 247"/>
                  <a:gd name="T22" fmla="*/ 201 w 247"/>
                  <a:gd name="T23" fmla="*/ 220 h 247"/>
                  <a:gd name="T24" fmla="*/ 178 w 247"/>
                  <a:gd name="T25" fmla="*/ 235 h 247"/>
                  <a:gd name="T26" fmla="*/ 151 w 247"/>
                  <a:gd name="T27" fmla="*/ 245 h 247"/>
                  <a:gd name="T28" fmla="*/ 123 w 247"/>
                  <a:gd name="T29" fmla="*/ 247 h 247"/>
                  <a:gd name="T30" fmla="*/ 95 w 247"/>
                  <a:gd name="T31" fmla="*/ 245 h 247"/>
                  <a:gd name="T32" fmla="*/ 69 w 247"/>
                  <a:gd name="T33" fmla="*/ 235 h 247"/>
                  <a:gd name="T34" fmla="*/ 46 w 247"/>
                  <a:gd name="T35" fmla="*/ 220 h 247"/>
                  <a:gd name="T36" fmla="*/ 26 w 247"/>
                  <a:gd name="T37" fmla="*/ 201 h 247"/>
                  <a:gd name="T38" fmla="*/ 12 w 247"/>
                  <a:gd name="T39" fmla="*/ 178 h 247"/>
                  <a:gd name="T40" fmla="*/ 3 w 247"/>
                  <a:gd name="T41" fmla="*/ 153 h 247"/>
                  <a:gd name="T42" fmla="*/ 0 w 247"/>
                  <a:gd name="T43" fmla="*/ 123 h 247"/>
                  <a:gd name="T44" fmla="*/ 3 w 247"/>
                  <a:gd name="T45" fmla="*/ 96 h 247"/>
                  <a:gd name="T46" fmla="*/ 12 w 247"/>
                  <a:gd name="T47" fmla="*/ 69 h 247"/>
                  <a:gd name="T48" fmla="*/ 26 w 247"/>
                  <a:gd name="T49" fmla="*/ 46 h 247"/>
                  <a:gd name="T50" fmla="*/ 46 w 247"/>
                  <a:gd name="T51" fmla="*/ 28 h 247"/>
                  <a:gd name="T52" fmla="*/ 69 w 247"/>
                  <a:gd name="T53" fmla="*/ 13 h 247"/>
                  <a:gd name="T54" fmla="*/ 95 w 247"/>
                  <a:gd name="T55" fmla="*/ 3 h 247"/>
                  <a:gd name="T56" fmla="*/ 123 w 247"/>
                  <a:gd name="T5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7" h="247">
                    <a:moveTo>
                      <a:pt x="123" y="0"/>
                    </a:moveTo>
                    <a:lnTo>
                      <a:pt x="151" y="3"/>
                    </a:lnTo>
                    <a:lnTo>
                      <a:pt x="178" y="13"/>
                    </a:lnTo>
                    <a:lnTo>
                      <a:pt x="201" y="28"/>
                    </a:lnTo>
                    <a:lnTo>
                      <a:pt x="220" y="46"/>
                    </a:lnTo>
                    <a:lnTo>
                      <a:pt x="235" y="69"/>
                    </a:lnTo>
                    <a:lnTo>
                      <a:pt x="243" y="96"/>
                    </a:lnTo>
                    <a:lnTo>
                      <a:pt x="247" y="123"/>
                    </a:lnTo>
                    <a:lnTo>
                      <a:pt x="243" y="153"/>
                    </a:lnTo>
                    <a:lnTo>
                      <a:pt x="235" y="178"/>
                    </a:lnTo>
                    <a:lnTo>
                      <a:pt x="220" y="201"/>
                    </a:lnTo>
                    <a:lnTo>
                      <a:pt x="201" y="220"/>
                    </a:lnTo>
                    <a:lnTo>
                      <a:pt x="178" y="235"/>
                    </a:lnTo>
                    <a:lnTo>
                      <a:pt x="151" y="245"/>
                    </a:lnTo>
                    <a:lnTo>
                      <a:pt x="123" y="247"/>
                    </a:lnTo>
                    <a:lnTo>
                      <a:pt x="95" y="245"/>
                    </a:lnTo>
                    <a:lnTo>
                      <a:pt x="69" y="235"/>
                    </a:lnTo>
                    <a:lnTo>
                      <a:pt x="46" y="220"/>
                    </a:lnTo>
                    <a:lnTo>
                      <a:pt x="26" y="201"/>
                    </a:lnTo>
                    <a:lnTo>
                      <a:pt x="12" y="178"/>
                    </a:lnTo>
                    <a:lnTo>
                      <a:pt x="3" y="153"/>
                    </a:lnTo>
                    <a:lnTo>
                      <a:pt x="0" y="123"/>
                    </a:lnTo>
                    <a:lnTo>
                      <a:pt x="3" y="96"/>
                    </a:lnTo>
                    <a:lnTo>
                      <a:pt x="12" y="69"/>
                    </a:lnTo>
                    <a:lnTo>
                      <a:pt x="26" y="46"/>
                    </a:lnTo>
                    <a:lnTo>
                      <a:pt x="46" y="28"/>
                    </a:lnTo>
                    <a:lnTo>
                      <a:pt x="69" y="13"/>
                    </a:lnTo>
                    <a:lnTo>
                      <a:pt x="95" y="3"/>
                    </a:lnTo>
                    <a:lnTo>
                      <a:pt x="123" y="0"/>
                    </a:lnTo>
                    <a:close/>
                  </a:path>
                </a:pathLst>
              </a:custGeom>
              <a:solidFill>
                <a:srgbClr val="033669"/>
              </a:solidFill>
              <a:ln w="0">
                <a:noFill/>
                <a:prstDash val="solid"/>
                <a:round/>
                <a:headEnd/>
                <a:tailEnd/>
              </a:ln>
            </p:spPr>
            <p:txBody>
              <a:bodyPr vert="horz" wrap="square" lIns="69974" tIns="34987" rIns="69974" bIns="34987" numCol="1" anchor="t" anchorCtr="0" compatLnSpc="1">
                <a:prstTxWarp prst="textNoShape">
                  <a:avLst/>
                </a:prstTxWarp>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07" name="Freeform 206"/>
              <p:cNvSpPr>
                <a:spLocks/>
              </p:cNvSpPr>
              <p:nvPr/>
            </p:nvSpPr>
            <p:spPr bwMode="auto">
              <a:xfrm rot="5400000">
                <a:off x="2991274" y="4541087"/>
                <a:ext cx="771409" cy="750944"/>
              </a:xfrm>
              <a:custGeom>
                <a:avLst/>
                <a:gdLst>
                  <a:gd name="connsiteX0" fmla="*/ 0 w 862803"/>
                  <a:gd name="connsiteY0" fmla="*/ 695864 h 695864"/>
                  <a:gd name="connsiteX1" fmla="*/ 0 w 862803"/>
                  <a:gd name="connsiteY1" fmla="*/ 675131 h 695864"/>
                  <a:gd name="connsiteX2" fmla="*/ 205628 w 862803"/>
                  <a:gd name="connsiteY2" fmla="*/ 623916 h 695864"/>
                  <a:gd name="connsiteX3" fmla="*/ 205628 w 862803"/>
                  <a:gd name="connsiteY3" fmla="*/ 154015 h 695864"/>
                  <a:gd name="connsiteX4" fmla="*/ 862803 w 862803"/>
                  <a:gd name="connsiteY4" fmla="*/ 0 h 695864"/>
                  <a:gd name="connsiteX5" fmla="*/ 862803 w 862803"/>
                  <a:gd name="connsiteY5" fmla="*/ 25924 h 695864"/>
                  <a:gd name="connsiteX6" fmla="*/ 225246 w 862803"/>
                  <a:gd name="connsiteY6" fmla="*/ 171478 h 695864"/>
                  <a:gd name="connsiteX7" fmla="*/ 225246 w 862803"/>
                  <a:gd name="connsiteY7" fmla="*/ 638203 h 69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803" h="695864">
                    <a:moveTo>
                      <a:pt x="0" y="695864"/>
                    </a:moveTo>
                    <a:lnTo>
                      <a:pt x="0" y="675131"/>
                    </a:lnTo>
                    <a:lnTo>
                      <a:pt x="205628" y="623916"/>
                    </a:lnTo>
                    <a:lnTo>
                      <a:pt x="205628" y="154015"/>
                    </a:lnTo>
                    <a:lnTo>
                      <a:pt x="862803" y="0"/>
                    </a:lnTo>
                    <a:lnTo>
                      <a:pt x="862803" y="25924"/>
                    </a:lnTo>
                    <a:lnTo>
                      <a:pt x="225246" y="171478"/>
                    </a:lnTo>
                    <a:lnTo>
                      <a:pt x="225246" y="638203"/>
                    </a:lnTo>
                    <a:close/>
                  </a:path>
                </a:pathLst>
              </a:custGeom>
              <a:solidFill>
                <a:srgbClr val="033669"/>
              </a:solidFill>
              <a:ln w="0">
                <a:noFill/>
                <a:prstDash val="solid"/>
                <a:round/>
                <a:headEnd/>
                <a:tailEnd/>
              </a:ln>
            </p:spPr>
            <p:txBody>
              <a:bodyPr vert="horz" wrap="square" lIns="69974" tIns="34987" rIns="69974" bIns="34987" numCol="1" anchor="t" anchorCtr="0" compatLnSpc="1">
                <a:prstTxWarp prst="textNoShape">
                  <a:avLst/>
                </a:prstTxWarp>
                <a:noAutofit/>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08" name="Freeform 207"/>
              <p:cNvSpPr>
                <a:spLocks/>
              </p:cNvSpPr>
              <p:nvPr/>
            </p:nvSpPr>
            <p:spPr bwMode="auto">
              <a:xfrm rot="5400000">
                <a:off x="4172548" y="4856132"/>
                <a:ext cx="15613" cy="887875"/>
              </a:xfrm>
              <a:custGeom>
                <a:avLst/>
                <a:gdLst>
                  <a:gd name="connsiteX0" fmla="*/ 0 w 17463"/>
                  <a:gd name="connsiteY0" fmla="*/ 362742 h 362742"/>
                  <a:gd name="connsiteX1" fmla="*/ 0 w 17463"/>
                  <a:gd name="connsiteY1" fmla="*/ 0 h 362742"/>
                  <a:gd name="connsiteX2" fmla="*/ 17463 w 17463"/>
                  <a:gd name="connsiteY2" fmla="*/ 0 h 362742"/>
                  <a:gd name="connsiteX3" fmla="*/ 17463 w 17463"/>
                  <a:gd name="connsiteY3" fmla="*/ 362742 h 362742"/>
                </a:gdLst>
                <a:ahLst/>
                <a:cxnLst>
                  <a:cxn ang="0">
                    <a:pos x="connsiteX0" y="connsiteY0"/>
                  </a:cxn>
                  <a:cxn ang="0">
                    <a:pos x="connsiteX1" y="connsiteY1"/>
                  </a:cxn>
                  <a:cxn ang="0">
                    <a:pos x="connsiteX2" y="connsiteY2"/>
                  </a:cxn>
                  <a:cxn ang="0">
                    <a:pos x="connsiteX3" y="connsiteY3"/>
                  </a:cxn>
                </a:cxnLst>
                <a:rect l="l" t="t" r="r" b="b"/>
                <a:pathLst>
                  <a:path w="17463" h="362742">
                    <a:moveTo>
                      <a:pt x="0" y="362742"/>
                    </a:moveTo>
                    <a:lnTo>
                      <a:pt x="0" y="0"/>
                    </a:lnTo>
                    <a:lnTo>
                      <a:pt x="17463" y="0"/>
                    </a:lnTo>
                    <a:lnTo>
                      <a:pt x="17463" y="362742"/>
                    </a:lnTo>
                    <a:close/>
                  </a:path>
                </a:pathLst>
              </a:custGeom>
              <a:solidFill>
                <a:srgbClr val="033669"/>
              </a:solidFill>
              <a:ln w="0">
                <a:noFill/>
                <a:prstDash val="solid"/>
                <a:round/>
                <a:headEnd/>
                <a:tailEnd/>
              </a:ln>
            </p:spPr>
            <p:txBody>
              <a:bodyPr vert="horz" wrap="square" lIns="69974" tIns="34987" rIns="69974" bIns="34987" numCol="1" anchor="t" anchorCtr="0" compatLnSpc="1">
                <a:prstTxWarp prst="textNoShape">
                  <a:avLst/>
                </a:prstTxWarp>
                <a:noAutofit/>
              </a:bodyPr>
              <a:lstStyle/>
              <a:p>
                <a:pPr defTabSz="685800" fontAlgn="base">
                  <a:spcBef>
                    <a:spcPct val="0"/>
                  </a:spcBef>
                  <a:spcAft>
                    <a:spcPct val="0"/>
                  </a:spcAft>
                  <a:defRP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01" name="Rectangle 2"/>
            <p:cNvSpPr txBox="1">
              <a:spLocks/>
            </p:cNvSpPr>
            <p:nvPr>
              <p:custDataLst>
                <p:tags r:id="rId5"/>
              </p:custDataLst>
            </p:nvPr>
          </p:nvSpPr>
          <p:spPr>
            <a:xfrm>
              <a:off x="5402755" y="5409713"/>
              <a:ext cx="3311629" cy="256201"/>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fontAlgn="base">
                <a:spcBef>
                  <a:spcPct val="0"/>
                </a:spcBef>
                <a:spcAft>
                  <a:spcPct val="0"/>
                </a:spcAft>
                <a:buClr>
                  <a:srgbClr val="004185"/>
                </a:buClr>
                <a:defRPr/>
              </a:pPr>
              <a:endParaRPr lang="en-ZA" sz="1050" b="1" kern="0" dirty="0">
                <a:solidFill>
                  <a:srgbClr val="033669"/>
                </a:solidFill>
                <a:latin typeface="Verdana" panose="020B0604030504040204" pitchFamily="34" charset="0"/>
                <a:ea typeface="Verdana" panose="020B0604030504040204" pitchFamily="34" charset="0"/>
                <a:cs typeface="Verdana" panose="020B0604030504040204" pitchFamily="34" charset="0"/>
              </a:endParaRPr>
            </a:p>
          </p:txBody>
        </p:sp>
        <p:sp>
          <p:nvSpPr>
            <p:cNvPr id="260" name="Rectangle 259"/>
            <p:cNvSpPr/>
            <p:nvPr/>
          </p:nvSpPr>
          <p:spPr>
            <a:xfrm>
              <a:off x="5307219" y="5292967"/>
              <a:ext cx="3441245" cy="1024801"/>
            </a:xfrm>
            <a:prstGeom prst="rect">
              <a:avLst/>
            </a:prstGeom>
          </p:spPr>
          <p:txBody>
            <a:bodyPr wrap="square">
              <a:spAutoFit/>
            </a:bodyPr>
            <a:lstStyle/>
            <a:p>
              <a:pPr defTabSz="671486" fontAlgn="base">
                <a:spcBef>
                  <a:spcPct val="0"/>
                </a:spcBef>
                <a:spcAft>
                  <a:spcPct val="0"/>
                </a:spcAft>
                <a:buClr>
                  <a:srgbClr val="004185"/>
                </a:buClr>
              </a:pPr>
              <a:r>
                <a:rPr lang="en-ZA" sz="1200" b="1" kern="0" dirty="0">
                  <a:solidFill>
                    <a:srgbClr val="033669"/>
                  </a:solidFill>
                  <a:ea typeface="Verdana" panose="020B0604030504040204" pitchFamily="34" charset="0"/>
                  <a:cs typeface="Verdana" panose="020B0604030504040204" pitchFamily="34" charset="0"/>
                </a:rPr>
                <a:t>Build a </a:t>
              </a:r>
              <a:r>
                <a:rPr lang="en-ZA" sz="1200" b="1" u="sng" kern="0" dirty="0">
                  <a:solidFill>
                    <a:srgbClr val="033669"/>
                  </a:solidFill>
                  <a:ea typeface="Verdana" panose="020B0604030504040204" pitchFamily="34" charset="0"/>
                  <a:cs typeface="Verdana" panose="020B0604030504040204" pitchFamily="34" charset="0"/>
                </a:rPr>
                <a:t>culture</a:t>
              </a:r>
              <a:r>
                <a:rPr lang="en-ZA" sz="1200" b="1" kern="0" dirty="0">
                  <a:solidFill>
                    <a:srgbClr val="033669"/>
                  </a:solidFill>
                  <a:ea typeface="Verdana" panose="020B0604030504040204" pitchFamily="34" charset="0"/>
                  <a:cs typeface="Verdana" panose="020B0604030504040204" pitchFamily="34" charset="0"/>
                </a:rPr>
                <a:t>  that fosters  </a:t>
              </a:r>
            </a:p>
            <a:p>
              <a:pPr defTabSz="671486" fontAlgn="base">
                <a:spcBef>
                  <a:spcPct val="0"/>
                </a:spcBef>
                <a:spcAft>
                  <a:spcPct val="0"/>
                </a:spcAft>
                <a:buClr>
                  <a:srgbClr val="004185"/>
                </a:buClr>
              </a:pPr>
              <a:r>
                <a:rPr lang="en-ZA" sz="1200" b="1" kern="0" dirty="0">
                  <a:solidFill>
                    <a:srgbClr val="033669"/>
                  </a:solidFill>
                  <a:ea typeface="Verdana" panose="020B0604030504040204" pitchFamily="34" charset="0"/>
                  <a:cs typeface="Verdana" panose="020B0604030504040204" pitchFamily="34" charset="0"/>
                </a:rPr>
                <a:t>innovation, talent development </a:t>
              </a:r>
            </a:p>
            <a:p>
              <a:pPr defTabSz="671486" fontAlgn="base">
                <a:spcBef>
                  <a:spcPct val="0"/>
                </a:spcBef>
                <a:spcAft>
                  <a:spcPct val="0"/>
                </a:spcAft>
                <a:buClr>
                  <a:srgbClr val="004185"/>
                </a:buClr>
              </a:pPr>
              <a:r>
                <a:rPr lang="en-ZA" sz="1200" b="1" kern="0" dirty="0">
                  <a:solidFill>
                    <a:srgbClr val="033669"/>
                  </a:solidFill>
                  <a:ea typeface="Verdana" panose="020B0604030504040204" pitchFamily="34" charset="0"/>
                  <a:cs typeface="Verdana" panose="020B0604030504040204" pitchFamily="34" charset="0"/>
                </a:rPr>
                <a:t>and growth </a:t>
              </a:r>
            </a:p>
          </p:txBody>
        </p:sp>
        <p:sp>
          <p:nvSpPr>
            <p:cNvPr id="262" name="Freeform 29"/>
            <p:cNvSpPr>
              <a:spLocks noEditPoints="1"/>
            </p:cNvSpPr>
            <p:nvPr/>
          </p:nvSpPr>
          <p:spPr bwMode="auto">
            <a:xfrm>
              <a:off x="4666891" y="5404581"/>
              <a:ext cx="481171" cy="523762"/>
            </a:xfrm>
            <a:custGeom>
              <a:avLst/>
              <a:gdLst>
                <a:gd name="T0" fmla="*/ 681 w 2883"/>
                <a:gd name="T1" fmla="*/ 2724 h 2978"/>
                <a:gd name="T2" fmla="*/ 275 w 2883"/>
                <a:gd name="T3" fmla="*/ 2353 h 2978"/>
                <a:gd name="T4" fmla="*/ 222 w 2883"/>
                <a:gd name="T5" fmla="*/ 2113 h 2978"/>
                <a:gd name="T6" fmla="*/ 131 w 2883"/>
                <a:gd name="T7" fmla="*/ 1866 h 2978"/>
                <a:gd name="T8" fmla="*/ 296 w 2883"/>
                <a:gd name="T9" fmla="*/ 1284 h 2978"/>
                <a:gd name="T10" fmla="*/ 1041 w 2883"/>
                <a:gd name="T11" fmla="*/ 87 h 2978"/>
                <a:gd name="T12" fmla="*/ 2552 w 2883"/>
                <a:gd name="T13" fmla="*/ 316 h 2978"/>
                <a:gd name="T14" fmla="*/ 2640 w 2883"/>
                <a:gd name="T15" fmla="*/ 1705 h 2978"/>
                <a:gd name="T16" fmla="*/ 2467 w 2883"/>
                <a:gd name="T17" fmla="*/ 2974 h 2978"/>
                <a:gd name="T18" fmla="*/ 981 w 2883"/>
                <a:gd name="T19" fmla="*/ 2909 h 2978"/>
                <a:gd name="T20" fmla="*/ 1768 w 2883"/>
                <a:gd name="T21" fmla="*/ 1828 h 2978"/>
                <a:gd name="T22" fmla="*/ 1891 w 2883"/>
                <a:gd name="T23" fmla="*/ 1699 h 2978"/>
                <a:gd name="T24" fmla="*/ 2002 w 2883"/>
                <a:gd name="T25" fmla="*/ 1599 h 2978"/>
                <a:gd name="T26" fmla="*/ 1955 w 2883"/>
                <a:gd name="T27" fmla="*/ 1371 h 2978"/>
                <a:gd name="T28" fmla="*/ 1691 w 2883"/>
                <a:gd name="T29" fmla="*/ 1281 h 2978"/>
                <a:gd name="T30" fmla="*/ 1541 w 2883"/>
                <a:gd name="T31" fmla="*/ 1295 h 2978"/>
                <a:gd name="T32" fmla="*/ 1413 w 2883"/>
                <a:gd name="T33" fmla="*/ 1471 h 2978"/>
                <a:gd name="T34" fmla="*/ 1373 w 2883"/>
                <a:gd name="T35" fmla="*/ 1645 h 2978"/>
                <a:gd name="T36" fmla="*/ 1540 w 2883"/>
                <a:gd name="T37" fmla="*/ 1781 h 2978"/>
                <a:gd name="T38" fmla="*/ 1645 w 2883"/>
                <a:gd name="T39" fmla="*/ 1651 h 2978"/>
                <a:gd name="T40" fmla="*/ 1645 w 2883"/>
                <a:gd name="T41" fmla="*/ 1651 h 2978"/>
                <a:gd name="T42" fmla="*/ 2217 w 2883"/>
                <a:gd name="T43" fmla="*/ 1111 h 2978"/>
                <a:gd name="T44" fmla="*/ 2280 w 2883"/>
                <a:gd name="T45" fmla="*/ 953 h 2978"/>
                <a:gd name="T46" fmla="*/ 2371 w 2883"/>
                <a:gd name="T47" fmla="*/ 738 h 2978"/>
                <a:gd name="T48" fmla="*/ 2309 w 2883"/>
                <a:gd name="T49" fmla="*/ 495 h 2978"/>
                <a:gd name="T50" fmla="*/ 2080 w 2883"/>
                <a:gd name="T51" fmla="*/ 458 h 2978"/>
                <a:gd name="T52" fmla="*/ 1793 w 2883"/>
                <a:gd name="T53" fmla="*/ 498 h 2978"/>
                <a:gd name="T54" fmla="*/ 1700 w 2883"/>
                <a:gd name="T55" fmla="*/ 597 h 2978"/>
                <a:gd name="T56" fmla="*/ 1573 w 2883"/>
                <a:gd name="T57" fmla="*/ 814 h 2978"/>
                <a:gd name="T58" fmla="*/ 1701 w 2883"/>
                <a:gd name="T59" fmla="*/ 1017 h 2978"/>
                <a:gd name="T60" fmla="*/ 1857 w 2883"/>
                <a:gd name="T61" fmla="*/ 1085 h 2978"/>
                <a:gd name="T62" fmla="*/ 1937 w 2883"/>
                <a:gd name="T63" fmla="*/ 958 h 2978"/>
                <a:gd name="T64" fmla="*/ 2073 w 2883"/>
                <a:gd name="T65" fmla="*/ 959 h 2978"/>
                <a:gd name="T66" fmla="*/ 1264 w 2883"/>
                <a:gd name="T67" fmla="*/ 1111 h 2978"/>
                <a:gd name="T68" fmla="*/ 1377 w 2883"/>
                <a:gd name="T69" fmla="*/ 1000 h 2978"/>
                <a:gd name="T70" fmla="*/ 1507 w 2883"/>
                <a:gd name="T71" fmla="*/ 869 h 2978"/>
                <a:gd name="T72" fmla="*/ 1468 w 2883"/>
                <a:gd name="T73" fmla="*/ 636 h 2978"/>
                <a:gd name="T74" fmla="*/ 1366 w 2883"/>
                <a:gd name="T75" fmla="*/ 480 h 2978"/>
                <a:gd name="T76" fmla="*/ 1089 w 2883"/>
                <a:gd name="T77" fmla="*/ 458 h 2978"/>
                <a:gd name="T78" fmla="*/ 892 w 2883"/>
                <a:gd name="T79" fmla="*/ 744 h 2978"/>
                <a:gd name="T80" fmla="*/ 925 w 2883"/>
                <a:gd name="T81" fmla="*/ 983 h 2978"/>
                <a:gd name="T82" fmla="*/ 1140 w 2883"/>
                <a:gd name="T83" fmla="*/ 1111 h 2978"/>
                <a:gd name="T84" fmla="*/ 1152 w 2883"/>
                <a:gd name="T85" fmla="*/ 678 h 2978"/>
                <a:gd name="T86" fmla="*/ 1147 w 2883"/>
                <a:gd name="T87" fmla="*/ 937 h 2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83" h="2978">
                  <a:moveTo>
                    <a:pt x="981" y="2909"/>
                  </a:moveTo>
                  <a:cubicBezTo>
                    <a:pt x="970" y="2826"/>
                    <a:pt x="941" y="2773"/>
                    <a:pt x="895" y="2752"/>
                  </a:cubicBezTo>
                  <a:cubicBezTo>
                    <a:pt x="876" y="2743"/>
                    <a:pt x="780" y="2731"/>
                    <a:pt x="681" y="2724"/>
                  </a:cubicBezTo>
                  <a:cubicBezTo>
                    <a:pt x="581" y="2718"/>
                    <a:pt x="469" y="2703"/>
                    <a:pt x="431" y="2692"/>
                  </a:cubicBezTo>
                  <a:cubicBezTo>
                    <a:pt x="350" y="2668"/>
                    <a:pt x="289" y="2612"/>
                    <a:pt x="266" y="2543"/>
                  </a:cubicBezTo>
                  <a:cubicBezTo>
                    <a:pt x="251" y="2499"/>
                    <a:pt x="253" y="2475"/>
                    <a:pt x="275" y="2353"/>
                  </a:cubicBezTo>
                  <a:cubicBezTo>
                    <a:pt x="282" y="2316"/>
                    <a:pt x="277" y="2303"/>
                    <a:pt x="248" y="2276"/>
                  </a:cubicBezTo>
                  <a:cubicBezTo>
                    <a:pt x="207" y="2238"/>
                    <a:pt x="206" y="2228"/>
                    <a:pt x="235" y="2184"/>
                  </a:cubicBezTo>
                  <a:cubicBezTo>
                    <a:pt x="256" y="2152"/>
                    <a:pt x="256" y="2149"/>
                    <a:pt x="222" y="2113"/>
                  </a:cubicBezTo>
                  <a:cubicBezTo>
                    <a:pt x="187" y="2077"/>
                    <a:pt x="187" y="2075"/>
                    <a:pt x="206" y="2019"/>
                  </a:cubicBezTo>
                  <a:cubicBezTo>
                    <a:pt x="218" y="1987"/>
                    <a:pt x="227" y="1945"/>
                    <a:pt x="227" y="1924"/>
                  </a:cubicBezTo>
                  <a:cubicBezTo>
                    <a:pt x="227" y="1885"/>
                    <a:pt x="220" y="1880"/>
                    <a:pt x="131" y="1866"/>
                  </a:cubicBezTo>
                  <a:cubicBezTo>
                    <a:pt x="78" y="1857"/>
                    <a:pt x="0" y="1794"/>
                    <a:pt x="0" y="1760"/>
                  </a:cubicBezTo>
                  <a:cubicBezTo>
                    <a:pt x="0" y="1749"/>
                    <a:pt x="65" y="1642"/>
                    <a:pt x="145" y="1522"/>
                  </a:cubicBezTo>
                  <a:cubicBezTo>
                    <a:pt x="224" y="1402"/>
                    <a:pt x="292" y="1295"/>
                    <a:pt x="296" y="1284"/>
                  </a:cubicBezTo>
                  <a:cubicBezTo>
                    <a:pt x="299" y="1274"/>
                    <a:pt x="288" y="1238"/>
                    <a:pt x="270" y="1205"/>
                  </a:cubicBezTo>
                  <a:cubicBezTo>
                    <a:pt x="241" y="1150"/>
                    <a:pt x="239" y="1135"/>
                    <a:pt x="247" y="1031"/>
                  </a:cubicBezTo>
                  <a:cubicBezTo>
                    <a:pt x="285" y="563"/>
                    <a:pt x="556" y="240"/>
                    <a:pt x="1041" y="87"/>
                  </a:cubicBezTo>
                  <a:cubicBezTo>
                    <a:pt x="1243" y="23"/>
                    <a:pt x="1433" y="0"/>
                    <a:pt x="1707" y="9"/>
                  </a:cubicBezTo>
                  <a:cubicBezTo>
                    <a:pt x="1989" y="17"/>
                    <a:pt x="2105" y="42"/>
                    <a:pt x="2305" y="140"/>
                  </a:cubicBezTo>
                  <a:cubicBezTo>
                    <a:pt x="2422" y="197"/>
                    <a:pt x="2460" y="223"/>
                    <a:pt x="2552" y="316"/>
                  </a:cubicBezTo>
                  <a:cubicBezTo>
                    <a:pt x="2611" y="376"/>
                    <a:pt x="2683" y="464"/>
                    <a:pt x="2710" y="511"/>
                  </a:cubicBezTo>
                  <a:cubicBezTo>
                    <a:pt x="2781" y="634"/>
                    <a:pt x="2836" y="815"/>
                    <a:pt x="2855" y="989"/>
                  </a:cubicBezTo>
                  <a:cubicBezTo>
                    <a:pt x="2883" y="1246"/>
                    <a:pt x="2850" y="1357"/>
                    <a:pt x="2640" y="1705"/>
                  </a:cubicBezTo>
                  <a:cubicBezTo>
                    <a:pt x="2444" y="2031"/>
                    <a:pt x="2389" y="2182"/>
                    <a:pt x="2377" y="2432"/>
                  </a:cubicBezTo>
                  <a:cubicBezTo>
                    <a:pt x="2369" y="2594"/>
                    <a:pt x="2391" y="2747"/>
                    <a:pt x="2442" y="2897"/>
                  </a:cubicBezTo>
                  <a:cubicBezTo>
                    <a:pt x="2456" y="2937"/>
                    <a:pt x="2467" y="2971"/>
                    <a:pt x="2467" y="2974"/>
                  </a:cubicBezTo>
                  <a:cubicBezTo>
                    <a:pt x="2467" y="2976"/>
                    <a:pt x="2134" y="2978"/>
                    <a:pt x="1728" y="2978"/>
                  </a:cubicBezTo>
                  <a:lnTo>
                    <a:pt x="990" y="2978"/>
                  </a:lnTo>
                  <a:lnTo>
                    <a:pt x="981" y="2909"/>
                  </a:lnTo>
                  <a:close/>
                  <a:moveTo>
                    <a:pt x="1646" y="1825"/>
                  </a:moveTo>
                  <a:cubicBezTo>
                    <a:pt x="1665" y="1799"/>
                    <a:pt x="1692" y="1778"/>
                    <a:pt x="1704" y="1778"/>
                  </a:cubicBezTo>
                  <a:cubicBezTo>
                    <a:pt x="1716" y="1778"/>
                    <a:pt x="1745" y="1800"/>
                    <a:pt x="1768" y="1828"/>
                  </a:cubicBezTo>
                  <a:cubicBezTo>
                    <a:pt x="1809" y="1877"/>
                    <a:pt x="1810" y="1877"/>
                    <a:pt x="1845" y="1854"/>
                  </a:cubicBezTo>
                  <a:cubicBezTo>
                    <a:pt x="1876" y="1833"/>
                    <a:pt x="1879" y="1825"/>
                    <a:pt x="1871" y="1773"/>
                  </a:cubicBezTo>
                  <a:cubicBezTo>
                    <a:pt x="1865" y="1723"/>
                    <a:pt x="1867" y="1712"/>
                    <a:pt x="1891" y="1699"/>
                  </a:cubicBezTo>
                  <a:cubicBezTo>
                    <a:pt x="1910" y="1689"/>
                    <a:pt x="1929" y="1689"/>
                    <a:pt x="1956" y="1699"/>
                  </a:cubicBezTo>
                  <a:cubicBezTo>
                    <a:pt x="1988" y="1711"/>
                    <a:pt x="1996" y="1709"/>
                    <a:pt x="2017" y="1684"/>
                  </a:cubicBezTo>
                  <a:cubicBezTo>
                    <a:pt x="2050" y="1643"/>
                    <a:pt x="2046" y="1622"/>
                    <a:pt x="2002" y="1599"/>
                  </a:cubicBezTo>
                  <a:cubicBezTo>
                    <a:pt x="1941" y="1568"/>
                    <a:pt x="1940" y="1528"/>
                    <a:pt x="1996" y="1476"/>
                  </a:cubicBezTo>
                  <a:cubicBezTo>
                    <a:pt x="2041" y="1436"/>
                    <a:pt x="2043" y="1429"/>
                    <a:pt x="2029" y="1397"/>
                  </a:cubicBezTo>
                  <a:cubicBezTo>
                    <a:pt x="2014" y="1365"/>
                    <a:pt x="2008" y="1363"/>
                    <a:pt x="1955" y="1371"/>
                  </a:cubicBezTo>
                  <a:cubicBezTo>
                    <a:pt x="1882" y="1381"/>
                    <a:pt x="1860" y="1359"/>
                    <a:pt x="1871" y="1289"/>
                  </a:cubicBezTo>
                  <a:cubicBezTo>
                    <a:pt x="1886" y="1199"/>
                    <a:pt x="1821" y="1174"/>
                    <a:pt x="1760" y="1247"/>
                  </a:cubicBezTo>
                  <a:cubicBezTo>
                    <a:pt x="1732" y="1281"/>
                    <a:pt x="1718" y="1287"/>
                    <a:pt x="1691" y="1281"/>
                  </a:cubicBezTo>
                  <a:cubicBezTo>
                    <a:pt x="1673" y="1276"/>
                    <a:pt x="1651" y="1257"/>
                    <a:pt x="1643" y="1238"/>
                  </a:cubicBezTo>
                  <a:cubicBezTo>
                    <a:pt x="1632" y="1216"/>
                    <a:pt x="1617" y="1205"/>
                    <a:pt x="1595" y="1205"/>
                  </a:cubicBezTo>
                  <a:cubicBezTo>
                    <a:pt x="1548" y="1205"/>
                    <a:pt x="1531" y="1233"/>
                    <a:pt x="1541" y="1295"/>
                  </a:cubicBezTo>
                  <a:cubicBezTo>
                    <a:pt x="1548" y="1341"/>
                    <a:pt x="1545" y="1351"/>
                    <a:pt x="1523" y="1363"/>
                  </a:cubicBezTo>
                  <a:cubicBezTo>
                    <a:pt x="1508" y="1371"/>
                    <a:pt x="1477" y="1374"/>
                    <a:pt x="1454" y="1370"/>
                  </a:cubicBezTo>
                  <a:cubicBezTo>
                    <a:pt x="1373" y="1353"/>
                    <a:pt x="1345" y="1423"/>
                    <a:pt x="1413" y="1471"/>
                  </a:cubicBezTo>
                  <a:cubicBezTo>
                    <a:pt x="1438" y="1489"/>
                    <a:pt x="1453" y="1512"/>
                    <a:pt x="1453" y="1531"/>
                  </a:cubicBezTo>
                  <a:cubicBezTo>
                    <a:pt x="1453" y="1551"/>
                    <a:pt x="1438" y="1574"/>
                    <a:pt x="1413" y="1591"/>
                  </a:cubicBezTo>
                  <a:cubicBezTo>
                    <a:pt x="1391" y="1607"/>
                    <a:pt x="1373" y="1631"/>
                    <a:pt x="1373" y="1645"/>
                  </a:cubicBezTo>
                  <a:cubicBezTo>
                    <a:pt x="1373" y="1680"/>
                    <a:pt x="1412" y="1715"/>
                    <a:pt x="1438" y="1703"/>
                  </a:cubicBezTo>
                  <a:cubicBezTo>
                    <a:pt x="1472" y="1688"/>
                    <a:pt x="1522" y="1694"/>
                    <a:pt x="1536" y="1713"/>
                  </a:cubicBezTo>
                  <a:cubicBezTo>
                    <a:pt x="1542" y="1723"/>
                    <a:pt x="1544" y="1754"/>
                    <a:pt x="1540" y="1781"/>
                  </a:cubicBezTo>
                  <a:cubicBezTo>
                    <a:pt x="1535" y="1821"/>
                    <a:pt x="1539" y="1834"/>
                    <a:pt x="1563" y="1851"/>
                  </a:cubicBezTo>
                  <a:cubicBezTo>
                    <a:pt x="1603" y="1879"/>
                    <a:pt x="1605" y="1878"/>
                    <a:pt x="1646" y="1825"/>
                  </a:cubicBezTo>
                  <a:close/>
                  <a:moveTo>
                    <a:pt x="1645" y="1651"/>
                  </a:moveTo>
                  <a:cubicBezTo>
                    <a:pt x="1565" y="1610"/>
                    <a:pt x="1549" y="1507"/>
                    <a:pt x="1612" y="1444"/>
                  </a:cubicBezTo>
                  <a:cubicBezTo>
                    <a:pt x="1733" y="1323"/>
                    <a:pt x="1918" y="1492"/>
                    <a:pt x="1803" y="1618"/>
                  </a:cubicBezTo>
                  <a:cubicBezTo>
                    <a:pt x="1758" y="1667"/>
                    <a:pt x="1701" y="1679"/>
                    <a:pt x="1645" y="1651"/>
                  </a:cubicBezTo>
                  <a:close/>
                  <a:moveTo>
                    <a:pt x="2056" y="1223"/>
                  </a:moveTo>
                  <a:cubicBezTo>
                    <a:pt x="2069" y="1211"/>
                    <a:pt x="2080" y="1184"/>
                    <a:pt x="2080" y="1164"/>
                  </a:cubicBezTo>
                  <a:cubicBezTo>
                    <a:pt x="2080" y="1089"/>
                    <a:pt x="2153" y="1061"/>
                    <a:pt x="2217" y="1111"/>
                  </a:cubicBezTo>
                  <a:cubicBezTo>
                    <a:pt x="2259" y="1144"/>
                    <a:pt x="2283" y="1145"/>
                    <a:pt x="2309" y="1115"/>
                  </a:cubicBezTo>
                  <a:cubicBezTo>
                    <a:pt x="2346" y="1072"/>
                    <a:pt x="2346" y="1062"/>
                    <a:pt x="2313" y="1018"/>
                  </a:cubicBezTo>
                  <a:cubicBezTo>
                    <a:pt x="2295" y="993"/>
                    <a:pt x="2280" y="964"/>
                    <a:pt x="2280" y="953"/>
                  </a:cubicBezTo>
                  <a:cubicBezTo>
                    <a:pt x="2280" y="920"/>
                    <a:pt x="2336" y="871"/>
                    <a:pt x="2373" y="871"/>
                  </a:cubicBezTo>
                  <a:cubicBezTo>
                    <a:pt x="2417" y="871"/>
                    <a:pt x="2440" y="849"/>
                    <a:pt x="2440" y="805"/>
                  </a:cubicBezTo>
                  <a:cubicBezTo>
                    <a:pt x="2440" y="760"/>
                    <a:pt x="2417" y="738"/>
                    <a:pt x="2371" y="738"/>
                  </a:cubicBezTo>
                  <a:cubicBezTo>
                    <a:pt x="2328" y="738"/>
                    <a:pt x="2280" y="697"/>
                    <a:pt x="2280" y="661"/>
                  </a:cubicBezTo>
                  <a:cubicBezTo>
                    <a:pt x="2280" y="647"/>
                    <a:pt x="2295" y="617"/>
                    <a:pt x="2313" y="592"/>
                  </a:cubicBezTo>
                  <a:cubicBezTo>
                    <a:pt x="2346" y="547"/>
                    <a:pt x="2346" y="537"/>
                    <a:pt x="2309" y="495"/>
                  </a:cubicBezTo>
                  <a:cubicBezTo>
                    <a:pt x="2283" y="464"/>
                    <a:pt x="2250" y="465"/>
                    <a:pt x="2220" y="498"/>
                  </a:cubicBezTo>
                  <a:cubicBezTo>
                    <a:pt x="2193" y="528"/>
                    <a:pt x="2121" y="534"/>
                    <a:pt x="2096" y="509"/>
                  </a:cubicBezTo>
                  <a:cubicBezTo>
                    <a:pt x="2087" y="500"/>
                    <a:pt x="2080" y="477"/>
                    <a:pt x="2080" y="458"/>
                  </a:cubicBezTo>
                  <a:cubicBezTo>
                    <a:pt x="2080" y="412"/>
                    <a:pt x="2045" y="365"/>
                    <a:pt x="2010" y="365"/>
                  </a:cubicBezTo>
                  <a:cubicBezTo>
                    <a:pt x="1970" y="365"/>
                    <a:pt x="1933" y="403"/>
                    <a:pt x="1933" y="446"/>
                  </a:cubicBezTo>
                  <a:cubicBezTo>
                    <a:pt x="1933" y="520"/>
                    <a:pt x="1843" y="553"/>
                    <a:pt x="1793" y="498"/>
                  </a:cubicBezTo>
                  <a:cubicBezTo>
                    <a:pt x="1761" y="462"/>
                    <a:pt x="1727" y="465"/>
                    <a:pt x="1695" y="506"/>
                  </a:cubicBezTo>
                  <a:lnTo>
                    <a:pt x="1667" y="541"/>
                  </a:lnTo>
                  <a:lnTo>
                    <a:pt x="1700" y="597"/>
                  </a:lnTo>
                  <a:cubicBezTo>
                    <a:pt x="1718" y="628"/>
                    <a:pt x="1733" y="661"/>
                    <a:pt x="1733" y="669"/>
                  </a:cubicBezTo>
                  <a:cubicBezTo>
                    <a:pt x="1733" y="698"/>
                    <a:pt x="1680" y="738"/>
                    <a:pt x="1643" y="738"/>
                  </a:cubicBezTo>
                  <a:cubicBezTo>
                    <a:pt x="1594" y="738"/>
                    <a:pt x="1573" y="760"/>
                    <a:pt x="1573" y="814"/>
                  </a:cubicBezTo>
                  <a:cubicBezTo>
                    <a:pt x="1573" y="851"/>
                    <a:pt x="1579" y="859"/>
                    <a:pt x="1610" y="865"/>
                  </a:cubicBezTo>
                  <a:cubicBezTo>
                    <a:pt x="1677" y="880"/>
                    <a:pt x="1707" y="897"/>
                    <a:pt x="1722" y="931"/>
                  </a:cubicBezTo>
                  <a:cubicBezTo>
                    <a:pt x="1735" y="960"/>
                    <a:pt x="1732" y="972"/>
                    <a:pt x="1701" y="1017"/>
                  </a:cubicBezTo>
                  <a:cubicBezTo>
                    <a:pt x="1671" y="1060"/>
                    <a:pt x="1667" y="1074"/>
                    <a:pt x="1679" y="1097"/>
                  </a:cubicBezTo>
                  <a:cubicBezTo>
                    <a:pt x="1702" y="1139"/>
                    <a:pt x="1753" y="1146"/>
                    <a:pt x="1795" y="1113"/>
                  </a:cubicBezTo>
                  <a:cubicBezTo>
                    <a:pt x="1814" y="1097"/>
                    <a:pt x="1842" y="1085"/>
                    <a:pt x="1857" y="1085"/>
                  </a:cubicBezTo>
                  <a:cubicBezTo>
                    <a:pt x="1897" y="1085"/>
                    <a:pt x="1933" y="1123"/>
                    <a:pt x="1933" y="1166"/>
                  </a:cubicBezTo>
                  <a:cubicBezTo>
                    <a:pt x="1933" y="1236"/>
                    <a:pt x="2005" y="1269"/>
                    <a:pt x="2056" y="1223"/>
                  </a:cubicBezTo>
                  <a:close/>
                  <a:moveTo>
                    <a:pt x="1937" y="958"/>
                  </a:moveTo>
                  <a:cubicBezTo>
                    <a:pt x="1819" y="907"/>
                    <a:pt x="1808" y="723"/>
                    <a:pt x="1920" y="665"/>
                  </a:cubicBezTo>
                  <a:cubicBezTo>
                    <a:pt x="1967" y="641"/>
                    <a:pt x="2049" y="640"/>
                    <a:pt x="2091" y="663"/>
                  </a:cubicBezTo>
                  <a:cubicBezTo>
                    <a:pt x="2205" y="726"/>
                    <a:pt x="2194" y="908"/>
                    <a:pt x="2073" y="959"/>
                  </a:cubicBezTo>
                  <a:cubicBezTo>
                    <a:pt x="2017" y="983"/>
                    <a:pt x="1992" y="982"/>
                    <a:pt x="1937" y="958"/>
                  </a:cubicBezTo>
                  <a:close/>
                  <a:moveTo>
                    <a:pt x="1140" y="1111"/>
                  </a:moveTo>
                  <a:cubicBezTo>
                    <a:pt x="1169" y="1055"/>
                    <a:pt x="1232" y="1055"/>
                    <a:pt x="1264" y="1111"/>
                  </a:cubicBezTo>
                  <a:cubicBezTo>
                    <a:pt x="1278" y="1136"/>
                    <a:pt x="1297" y="1151"/>
                    <a:pt x="1316" y="1151"/>
                  </a:cubicBezTo>
                  <a:cubicBezTo>
                    <a:pt x="1349" y="1151"/>
                    <a:pt x="1391" y="1115"/>
                    <a:pt x="1383" y="1093"/>
                  </a:cubicBezTo>
                  <a:cubicBezTo>
                    <a:pt x="1363" y="1041"/>
                    <a:pt x="1362" y="1021"/>
                    <a:pt x="1377" y="1000"/>
                  </a:cubicBezTo>
                  <a:cubicBezTo>
                    <a:pt x="1396" y="975"/>
                    <a:pt x="1431" y="968"/>
                    <a:pt x="1475" y="983"/>
                  </a:cubicBezTo>
                  <a:cubicBezTo>
                    <a:pt x="1494" y="989"/>
                    <a:pt x="1511" y="985"/>
                    <a:pt x="1525" y="971"/>
                  </a:cubicBezTo>
                  <a:cubicBezTo>
                    <a:pt x="1559" y="937"/>
                    <a:pt x="1551" y="894"/>
                    <a:pt x="1507" y="869"/>
                  </a:cubicBezTo>
                  <a:cubicBezTo>
                    <a:pt x="1450" y="837"/>
                    <a:pt x="1450" y="774"/>
                    <a:pt x="1507" y="745"/>
                  </a:cubicBezTo>
                  <a:cubicBezTo>
                    <a:pt x="1533" y="731"/>
                    <a:pt x="1547" y="714"/>
                    <a:pt x="1546" y="694"/>
                  </a:cubicBezTo>
                  <a:cubicBezTo>
                    <a:pt x="1546" y="641"/>
                    <a:pt x="1528" y="627"/>
                    <a:pt x="1468" y="636"/>
                  </a:cubicBezTo>
                  <a:cubicBezTo>
                    <a:pt x="1423" y="644"/>
                    <a:pt x="1409" y="640"/>
                    <a:pt x="1386" y="617"/>
                  </a:cubicBezTo>
                  <a:cubicBezTo>
                    <a:pt x="1370" y="602"/>
                    <a:pt x="1361" y="582"/>
                    <a:pt x="1364" y="574"/>
                  </a:cubicBezTo>
                  <a:cubicBezTo>
                    <a:pt x="1386" y="516"/>
                    <a:pt x="1386" y="499"/>
                    <a:pt x="1366" y="480"/>
                  </a:cubicBezTo>
                  <a:cubicBezTo>
                    <a:pt x="1335" y="448"/>
                    <a:pt x="1297" y="453"/>
                    <a:pt x="1272" y="492"/>
                  </a:cubicBezTo>
                  <a:cubicBezTo>
                    <a:pt x="1226" y="562"/>
                    <a:pt x="1160" y="561"/>
                    <a:pt x="1133" y="491"/>
                  </a:cubicBezTo>
                  <a:cubicBezTo>
                    <a:pt x="1125" y="469"/>
                    <a:pt x="1110" y="458"/>
                    <a:pt x="1089" y="458"/>
                  </a:cubicBezTo>
                  <a:cubicBezTo>
                    <a:pt x="1042" y="458"/>
                    <a:pt x="1022" y="489"/>
                    <a:pt x="1032" y="544"/>
                  </a:cubicBezTo>
                  <a:cubicBezTo>
                    <a:pt x="1045" y="610"/>
                    <a:pt x="1005" y="649"/>
                    <a:pt x="939" y="637"/>
                  </a:cubicBezTo>
                  <a:cubicBezTo>
                    <a:pt x="853" y="621"/>
                    <a:pt x="816" y="705"/>
                    <a:pt x="892" y="744"/>
                  </a:cubicBezTo>
                  <a:cubicBezTo>
                    <a:pt x="959" y="779"/>
                    <a:pt x="957" y="831"/>
                    <a:pt x="887" y="877"/>
                  </a:cubicBezTo>
                  <a:cubicBezTo>
                    <a:pt x="869" y="889"/>
                    <a:pt x="853" y="910"/>
                    <a:pt x="853" y="924"/>
                  </a:cubicBezTo>
                  <a:cubicBezTo>
                    <a:pt x="853" y="963"/>
                    <a:pt x="891" y="994"/>
                    <a:pt x="925" y="983"/>
                  </a:cubicBezTo>
                  <a:cubicBezTo>
                    <a:pt x="1003" y="957"/>
                    <a:pt x="1044" y="993"/>
                    <a:pt x="1031" y="1075"/>
                  </a:cubicBezTo>
                  <a:cubicBezTo>
                    <a:pt x="1022" y="1132"/>
                    <a:pt x="1036" y="1151"/>
                    <a:pt x="1090" y="1151"/>
                  </a:cubicBezTo>
                  <a:cubicBezTo>
                    <a:pt x="1109" y="1151"/>
                    <a:pt x="1126" y="1138"/>
                    <a:pt x="1140" y="1111"/>
                  </a:cubicBezTo>
                  <a:close/>
                  <a:moveTo>
                    <a:pt x="1147" y="937"/>
                  </a:moveTo>
                  <a:cubicBezTo>
                    <a:pt x="1096" y="917"/>
                    <a:pt x="1067" y="871"/>
                    <a:pt x="1067" y="811"/>
                  </a:cubicBezTo>
                  <a:cubicBezTo>
                    <a:pt x="1067" y="747"/>
                    <a:pt x="1095" y="701"/>
                    <a:pt x="1152" y="678"/>
                  </a:cubicBezTo>
                  <a:cubicBezTo>
                    <a:pt x="1205" y="656"/>
                    <a:pt x="1258" y="666"/>
                    <a:pt x="1299" y="707"/>
                  </a:cubicBezTo>
                  <a:cubicBezTo>
                    <a:pt x="1369" y="777"/>
                    <a:pt x="1349" y="895"/>
                    <a:pt x="1261" y="932"/>
                  </a:cubicBezTo>
                  <a:cubicBezTo>
                    <a:pt x="1207" y="954"/>
                    <a:pt x="1193" y="955"/>
                    <a:pt x="1147" y="937"/>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013" kern="0" dirty="0">
                <a:solidFill>
                  <a:srgbClr val="000000"/>
                </a:solidFill>
                <a:latin typeface="Arial"/>
                <a:ea typeface="ＭＳ Ｐゴシック"/>
              </a:endParaRPr>
            </a:p>
          </p:txBody>
        </p:sp>
      </p:grpSp>
    </p:spTree>
    <p:extLst>
      <p:ext uri="{BB962C8B-B14F-4D97-AF65-F5344CB8AC3E}">
        <p14:creationId xmlns:p14="http://schemas.microsoft.com/office/powerpoint/2010/main" xmlns="" val="3521231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emblem.jpg"/>
          <p:cNvPicPr>
            <a:picLocks noChangeAspect="1"/>
          </p:cNvPicPr>
          <p:nvPr/>
        </p:nvPicPr>
        <p:blipFill>
          <a:blip r:embed="rId3" cstate="print">
            <a:lum bright="40000" contrast="-40000"/>
          </a:blip>
          <a:stretch>
            <a:fillRect/>
          </a:stretch>
        </p:blipFill>
        <p:spPr>
          <a:xfrm>
            <a:off x="27913" y="914620"/>
            <a:ext cx="2027751" cy="2688731"/>
          </a:xfrm>
          <a:prstGeom prst="rect">
            <a:avLst/>
          </a:prstGeom>
        </p:spPr>
      </p:pic>
      <p:sp>
        <p:nvSpPr>
          <p:cNvPr id="43" name="Rectangle 42"/>
          <p:cNvSpPr/>
          <p:nvPr/>
        </p:nvSpPr>
        <p:spPr>
          <a:xfrm>
            <a:off x="39440" y="922034"/>
            <a:ext cx="2289548" cy="2925274"/>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solidFill>
                <a:prstClr val="white"/>
              </a:solidFill>
            </a:endParaRPr>
          </a:p>
        </p:txBody>
      </p:sp>
      <p:sp>
        <p:nvSpPr>
          <p:cNvPr id="27651" name="Title 108"/>
          <p:cNvSpPr>
            <a:spLocks noGrp="1"/>
          </p:cNvSpPr>
          <p:nvPr>
            <p:ph type="title"/>
          </p:nvPr>
        </p:nvSpPr>
        <p:spPr/>
        <p:txBody>
          <a:bodyPr/>
          <a:lstStyle/>
          <a:p>
            <a:r>
              <a:rPr lang="en-US" dirty="0" smtClean="0"/>
              <a:t>The Public Service of South Africa</a:t>
            </a:r>
            <a:endParaRPr lang="en-GB" dirty="0"/>
          </a:p>
        </p:txBody>
      </p:sp>
      <p:graphicFrame>
        <p:nvGraphicFramePr>
          <p:cNvPr id="103" name="Diagram 102"/>
          <p:cNvGraphicFramePr/>
          <p:nvPr>
            <p:extLst/>
          </p:nvPr>
        </p:nvGraphicFramePr>
        <p:xfrm>
          <a:off x="3168417" y="733307"/>
          <a:ext cx="5761509" cy="44658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2"/>
          <p:cNvGrpSpPr/>
          <p:nvPr/>
        </p:nvGrpSpPr>
        <p:grpSpPr>
          <a:xfrm>
            <a:off x="4047846" y="737721"/>
            <a:ext cx="4312532" cy="3980150"/>
            <a:chOff x="2346508" y="-165600"/>
            <a:chExt cx="6900049" cy="6368239"/>
          </a:xfrm>
        </p:grpSpPr>
        <p:sp>
          <p:nvSpPr>
            <p:cNvPr id="72" name="Oval 71"/>
            <p:cNvSpPr/>
            <p:nvPr/>
          </p:nvSpPr>
          <p:spPr bwMode="auto">
            <a:xfrm>
              <a:off x="7035111" y="3205539"/>
              <a:ext cx="1152288" cy="647990"/>
            </a:xfrm>
            <a:prstGeom prst="ellipse">
              <a:avLst/>
            </a:prstGeom>
            <a:solidFill>
              <a:srgbClr val="EFE977"/>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sz="1000" dirty="0">
                  <a:solidFill>
                    <a:prstClr val="black"/>
                  </a:solidFill>
                </a:rPr>
                <a:t>Social</a:t>
              </a:r>
              <a:endParaRPr lang="en-GB" sz="1000" dirty="0">
                <a:solidFill>
                  <a:prstClr val="black"/>
                </a:solidFill>
              </a:endParaRPr>
            </a:p>
          </p:txBody>
        </p:sp>
        <p:sp>
          <p:nvSpPr>
            <p:cNvPr id="74" name="Oval 73"/>
            <p:cNvSpPr/>
            <p:nvPr/>
          </p:nvSpPr>
          <p:spPr bwMode="auto">
            <a:xfrm>
              <a:off x="6668593" y="4189638"/>
              <a:ext cx="1152288" cy="647990"/>
            </a:xfrm>
            <a:prstGeom prst="ellipse">
              <a:avLst/>
            </a:prstGeom>
            <a:solidFill>
              <a:srgbClr val="EFE977"/>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sz="1000" dirty="0">
                  <a:solidFill>
                    <a:prstClr val="black"/>
                  </a:solidFill>
                </a:rPr>
                <a:t>Health</a:t>
              </a:r>
              <a:endParaRPr lang="en-GB" sz="1000" dirty="0">
                <a:solidFill>
                  <a:prstClr val="black"/>
                </a:solidFill>
              </a:endParaRPr>
            </a:p>
          </p:txBody>
        </p:sp>
        <p:sp>
          <p:nvSpPr>
            <p:cNvPr id="75" name="Oval 74"/>
            <p:cNvSpPr/>
            <p:nvPr/>
          </p:nvSpPr>
          <p:spPr bwMode="auto">
            <a:xfrm>
              <a:off x="4376902" y="2327458"/>
              <a:ext cx="1152285" cy="611950"/>
            </a:xfrm>
            <a:prstGeom prst="ellipse">
              <a:avLst/>
            </a:prstGeom>
            <a:solidFill>
              <a:schemeClr val="tx2"/>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sz="875" dirty="0">
                  <a:solidFill>
                    <a:prstClr val="white"/>
                  </a:solidFill>
                </a:rPr>
                <a:t>Home Affairs</a:t>
              </a:r>
              <a:endParaRPr lang="en-GB" sz="875" dirty="0">
                <a:solidFill>
                  <a:prstClr val="white"/>
                </a:solidFill>
              </a:endParaRPr>
            </a:p>
          </p:txBody>
        </p:sp>
        <p:sp>
          <p:nvSpPr>
            <p:cNvPr id="76" name="Oval 75"/>
            <p:cNvSpPr/>
            <p:nvPr/>
          </p:nvSpPr>
          <p:spPr bwMode="auto">
            <a:xfrm>
              <a:off x="5916769" y="3564531"/>
              <a:ext cx="1152288" cy="647989"/>
            </a:xfrm>
            <a:prstGeom prst="ellipse">
              <a:avLst/>
            </a:prstGeom>
            <a:solidFill>
              <a:srgbClr val="EFE977"/>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sz="875" dirty="0">
                  <a:solidFill>
                    <a:prstClr val="black"/>
                  </a:solidFill>
                </a:rPr>
                <a:t>Education</a:t>
              </a:r>
            </a:p>
            <a:p>
              <a:pPr algn="ctr">
                <a:defRPr/>
              </a:pPr>
              <a:r>
                <a:rPr lang="en-US" sz="875" dirty="0">
                  <a:solidFill>
                    <a:prstClr val="black"/>
                  </a:solidFill>
                </a:rPr>
                <a:t>(x 2)</a:t>
              </a:r>
              <a:endParaRPr lang="en-GB" sz="875" dirty="0">
                <a:solidFill>
                  <a:prstClr val="black"/>
                </a:solidFill>
              </a:endParaRPr>
            </a:p>
          </p:txBody>
        </p:sp>
        <p:sp>
          <p:nvSpPr>
            <p:cNvPr id="77" name="Oval 76"/>
            <p:cNvSpPr/>
            <p:nvPr/>
          </p:nvSpPr>
          <p:spPr bwMode="auto">
            <a:xfrm>
              <a:off x="4259028" y="1387411"/>
              <a:ext cx="1152285" cy="647989"/>
            </a:xfrm>
            <a:prstGeom prst="ellipse">
              <a:avLst/>
            </a:prstGeom>
            <a:solidFill>
              <a:schemeClr val="accent2">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a:bodyPr>
            <a:lstStyle/>
            <a:p>
              <a:pPr algn="ctr">
                <a:defRPr/>
              </a:pPr>
              <a:r>
                <a:rPr lang="en-US" sz="1000" dirty="0">
                  <a:solidFill>
                    <a:prstClr val="white"/>
                  </a:solidFill>
                </a:rPr>
                <a:t>Justice &amp; Correction</a:t>
              </a:r>
              <a:endParaRPr lang="en-GB" sz="1000" dirty="0">
                <a:solidFill>
                  <a:prstClr val="white"/>
                </a:solidFill>
              </a:endParaRPr>
            </a:p>
          </p:txBody>
        </p:sp>
        <p:sp>
          <p:nvSpPr>
            <p:cNvPr id="78" name="Oval 77"/>
            <p:cNvSpPr/>
            <p:nvPr/>
          </p:nvSpPr>
          <p:spPr bwMode="auto">
            <a:xfrm>
              <a:off x="7333544" y="775900"/>
              <a:ext cx="1152287" cy="647990"/>
            </a:xfrm>
            <a:prstGeom prst="ellipse">
              <a:avLst/>
            </a:prstGeom>
            <a:solidFill>
              <a:schemeClr val="bg2">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en-US" sz="875" dirty="0">
                  <a:solidFill>
                    <a:prstClr val="black"/>
                  </a:solidFill>
                </a:rPr>
                <a:t>Labour</a:t>
              </a:r>
              <a:endParaRPr lang="en-GB" sz="875" dirty="0">
                <a:solidFill>
                  <a:prstClr val="black"/>
                </a:solidFill>
              </a:endParaRPr>
            </a:p>
          </p:txBody>
        </p:sp>
        <p:sp>
          <p:nvSpPr>
            <p:cNvPr id="80" name="Oval 79"/>
            <p:cNvSpPr/>
            <p:nvPr/>
          </p:nvSpPr>
          <p:spPr bwMode="auto">
            <a:xfrm>
              <a:off x="2488210" y="4069358"/>
              <a:ext cx="1152285" cy="647990"/>
            </a:xfrm>
            <a:prstGeom prst="ellipse">
              <a:avLst/>
            </a:prstGeom>
            <a:solidFill>
              <a:schemeClr val="tx2"/>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sz="875" dirty="0">
                  <a:solidFill>
                    <a:prstClr val="white"/>
                  </a:solidFill>
                </a:rPr>
                <a:t>Finance</a:t>
              </a:r>
            </a:p>
          </p:txBody>
        </p:sp>
        <p:sp>
          <p:nvSpPr>
            <p:cNvPr id="81" name="Oval 80"/>
            <p:cNvSpPr/>
            <p:nvPr/>
          </p:nvSpPr>
          <p:spPr bwMode="auto">
            <a:xfrm>
              <a:off x="8094270" y="495806"/>
              <a:ext cx="1152287" cy="647990"/>
            </a:xfrm>
            <a:prstGeom prst="ellipse">
              <a:avLst/>
            </a:prstGeom>
            <a:solidFill>
              <a:schemeClr val="bg2">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en-US" sz="875" dirty="0">
                  <a:solidFill>
                    <a:prstClr val="black"/>
                  </a:solidFill>
                </a:rPr>
                <a:t>Transport</a:t>
              </a:r>
              <a:endParaRPr lang="en-GB" sz="875" dirty="0">
                <a:solidFill>
                  <a:prstClr val="black"/>
                </a:solidFill>
              </a:endParaRPr>
            </a:p>
          </p:txBody>
        </p:sp>
        <p:sp>
          <p:nvSpPr>
            <p:cNvPr id="82" name="Oval 81"/>
            <p:cNvSpPr/>
            <p:nvPr/>
          </p:nvSpPr>
          <p:spPr bwMode="auto">
            <a:xfrm>
              <a:off x="5054575" y="4570711"/>
              <a:ext cx="1152287" cy="647990"/>
            </a:xfrm>
            <a:prstGeom prst="ellipse">
              <a:avLst/>
            </a:prstGeom>
            <a:solidFill>
              <a:schemeClr val="accent2">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en-US" sz="1000" dirty="0">
                  <a:solidFill>
                    <a:prstClr val="white"/>
                  </a:solidFill>
                </a:rPr>
                <a:t>Defence</a:t>
              </a:r>
              <a:endParaRPr lang="en-GB" sz="1000" dirty="0">
                <a:solidFill>
                  <a:prstClr val="white"/>
                </a:solidFill>
              </a:endParaRPr>
            </a:p>
          </p:txBody>
        </p:sp>
        <p:sp>
          <p:nvSpPr>
            <p:cNvPr id="83" name="Oval 82"/>
            <p:cNvSpPr/>
            <p:nvPr/>
          </p:nvSpPr>
          <p:spPr bwMode="auto">
            <a:xfrm>
              <a:off x="2966613" y="1674449"/>
              <a:ext cx="1152285" cy="647990"/>
            </a:xfrm>
            <a:prstGeom prst="ellipse">
              <a:avLst/>
            </a:prstGeom>
            <a:solidFill>
              <a:schemeClr val="accent2">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sz="1000" dirty="0">
                  <a:solidFill>
                    <a:prstClr val="white"/>
                  </a:solidFill>
                </a:rPr>
                <a:t>Police</a:t>
              </a:r>
              <a:endParaRPr lang="en-GB" sz="1000" dirty="0">
                <a:solidFill>
                  <a:prstClr val="white"/>
                </a:solidFill>
              </a:endParaRPr>
            </a:p>
          </p:txBody>
        </p:sp>
        <p:sp>
          <p:nvSpPr>
            <p:cNvPr id="84" name="Oval 83"/>
            <p:cNvSpPr/>
            <p:nvPr/>
          </p:nvSpPr>
          <p:spPr bwMode="auto">
            <a:xfrm>
              <a:off x="8072076" y="979675"/>
              <a:ext cx="1152285" cy="647990"/>
            </a:xfrm>
            <a:prstGeom prst="ellipse">
              <a:avLst/>
            </a:prstGeom>
            <a:solidFill>
              <a:schemeClr val="bg2">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a:bodyPr>
            <a:lstStyle/>
            <a:p>
              <a:pPr algn="ctr"/>
              <a:r>
                <a:rPr lang="en-US" sz="875" dirty="0">
                  <a:solidFill>
                    <a:prstClr val="black"/>
                  </a:solidFill>
                </a:rPr>
                <a:t>Human Settlements</a:t>
              </a:r>
              <a:endParaRPr lang="en-GB" sz="875" dirty="0">
                <a:solidFill>
                  <a:prstClr val="black"/>
                </a:solidFill>
              </a:endParaRPr>
            </a:p>
          </p:txBody>
        </p:sp>
        <p:sp>
          <p:nvSpPr>
            <p:cNvPr id="86" name="Oval 85"/>
            <p:cNvSpPr/>
            <p:nvPr/>
          </p:nvSpPr>
          <p:spPr bwMode="auto">
            <a:xfrm>
              <a:off x="5651131" y="270442"/>
              <a:ext cx="1152285" cy="647990"/>
            </a:xfrm>
            <a:prstGeom prst="ellipse">
              <a:avLst/>
            </a:prstGeom>
            <a:solidFill>
              <a:schemeClr val="bg2">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85000" lnSpcReduction="20000"/>
            </a:bodyPr>
            <a:lstStyle/>
            <a:p>
              <a:pPr algn="ctr">
                <a:defRPr/>
              </a:pPr>
              <a:r>
                <a:rPr lang="en-US" sz="875" dirty="0">
                  <a:solidFill>
                    <a:prstClr val="black"/>
                  </a:solidFill>
                </a:rPr>
                <a:t>Agriculture, Forestry &amp; Fishery</a:t>
              </a:r>
              <a:endParaRPr lang="en-GB" sz="875" dirty="0">
                <a:solidFill>
                  <a:prstClr val="black"/>
                </a:solidFill>
              </a:endParaRPr>
            </a:p>
          </p:txBody>
        </p:sp>
        <p:sp>
          <p:nvSpPr>
            <p:cNvPr id="152" name="Oval 151"/>
            <p:cNvSpPr/>
            <p:nvPr/>
          </p:nvSpPr>
          <p:spPr bwMode="auto">
            <a:xfrm>
              <a:off x="6516057" y="1095178"/>
              <a:ext cx="1152287" cy="647990"/>
            </a:xfrm>
            <a:prstGeom prst="ellipse">
              <a:avLst/>
            </a:prstGeom>
            <a:solidFill>
              <a:schemeClr val="bg2">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a:bodyPr>
            <a:lstStyle/>
            <a:p>
              <a:pPr algn="ctr">
                <a:defRPr/>
              </a:pPr>
              <a:r>
                <a:rPr lang="en-US" sz="875" dirty="0">
                  <a:solidFill>
                    <a:prstClr val="black"/>
                  </a:solidFill>
                </a:rPr>
                <a:t>Science &amp; Technology</a:t>
              </a:r>
              <a:endParaRPr lang="en-GB" sz="875" dirty="0">
                <a:solidFill>
                  <a:prstClr val="black"/>
                </a:solidFill>
              </a:endParaRPr>
            </a:p>
          </p:txBody>
        </p:sp>
        <p:sp>
          <p:nvSpPr>
            <p:cNvPr id="154" name="Oval 153"/>
            <p:cNvSpPr/>
            <p:nvPr/>
          </p:nvSpPr>
          <p:spPr bwMode="auto">
            <a:xfrm>
              <a:off x="6428174" y="-165600"/>
              <a:ext cx="1152287" cy="647990"/>
            </a:xfrm>
            <a:prstGeom prst="ellipse">
              <a:avLst/>
            </a:prstGeom>
            <a:solidFill>
              <a:schemeClr val="bg2">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en-US" sz="875" dirty="0">
                  <a:solidFill>
                    <a:prstClr val="black"/>
                  </a:solidFill>
                </a:rPr>
                <a:t>Trade &amp; Industry</a:t>
              </a:r>
              <a:endParaRPr lang="en-GB" sz="875" dirty="0">
                <a:solidFill>
                  <a:prstClr val="black"/>
                </a:solidFill>
              </a:endParaRPr>
            </a:p>
          </p:txBody>
        </p:sp>
        <p:sp>
          <p:nvSpPr>
            <p:cNvPr id="155" name="Oval 154"/>
            <p:cNvSpPr/>
            <p:nvPr/>
          </p:nvSpPr>
          <p:spPr bwMode="auto">
            <a:xfrm>
              <a:off x="5662765" y="1986665"/>
              <a:ext cx="1152286" cy="647990"/>
            </a:xfrm>
            <a:prstGeom prst="ellipse">
              <a:avLst/>
            </a:prstGeom>
            <a:solidFill>
              <a:schemeClr val="bg2">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sz="875" dirty="0">
                  <a:solidFill>
                    <a:prstClr val="black"/>
                  </a:solidFill>
                </a:rPr>
                <a:t>Energy</a:t>
              </a:r>
              <a:endParaRPr lang="en-GB" sz="875" dirty="0">
                <a:solidFill>
                  <a:prstClr val="black"/>
                </a:solidFill>
              </a:endParaRPr>
            </a:p>
          </p:txBody>
        </p:sp>
        <p:sp>
          <p:nvSpPr>
            <p:cNvPr id="157" name="Oval 156"/>
            <p:cNvSpPr/>
            <p:nvPr/>
          </p:nvSpPr>
          <p:spPr bwMode="auto">
            <a:xfrm>
              <a:off x="7740352" y="1412858"/>
              <a:ext cx="1152286" cy="647990"/>
            </a:xfrm>
            <a:prstGeom prst="ellipse">
              <a:avLst/>
            </a:prstGeom>
            <a:solidFill>
              <a:schemeClr val="bg2">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en-US" sz="875" dirty="0">
                  <a:solidFill>
                    <a:prstClr val="black"/>
                  </a:solidFill>
                </a:rPr>
                <a:t>Public Works</a:t>
              </a:r>
              <a:endParaRPr lang="en-GB" sz="875" dirty="0">
                <a:solidFill>
                  <a:prstClr val="black"/>
                </a:solidFill>
              </a:endParaRPr>
            </a:p>
          </p:txBody>
        </p:sp>
        <p:sp>
          <p:nvSpPr>
            <p:cNvPr id="158" name="Oval 157"/>
            <p:cNvSpPr/>
            <p:nvPr/>
          </p:nvSpPr>
          <p:spPr bwMode="auto">
            <a:xfrm>
              <a:off x="3939193" y="599678"/>
              <a:ext cx="1152285" cy="647990"/>
            </a:xfrm>
            <a:prstGeom prst="ellipse">
              <a:avLst/>
            </a:prstGeom>
            <a:solidFill>
              <a:schemeClr val="accent2">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a:r>
                <a:rPr lang="en-US" sz="1000" dirty="0">
                  <a:solidFill>
                    <a:prstClr val="white"/>
                  </a:solidFill>
                </a:rPr>
                <a:t>State Security</a:t>
              </a:r>
              <a:endParaRPr lang="en-GB" sz="1000" dirty="0">
                <a:solidFill>
                  <a:prstClr val="white"/>
                </a:solidFill>
              </a:endParaRPr>
            </a:p>
          </p:txBody>
        </p:sp>
        <p:sp>
          <p:nvSpPr>
            <p:cNvPr id="159" name="Oval 158"/>
            <p:cNvSpPr/>
            <p:nvPr/>
          </p:nvSpPr>
          <p:spPr bwMode="auto">
            <a:xfrm>
              <a:off x="6696158" y="1731726"/>
              <a:ext cx="1152288" cy="647990"/>
            </a:xfrm>
            <a:prstGeom prst="ellipse">
              <a:avLst/>
            </a:prstGeom>
            <a:solidFill>
              <a:schemeClr val="bg2">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sz="875" dirty="0">
                  <a:solidFill>
                    <a:prstClr val="black"/>
                  </a:solidFill>
                </a:rPr>
                <a:t>Economic Dev.</a:t>
              </a:r>
              <a:endParaRPr lang="en-GB" sz="875" dirty="0">
                <a:solidFill>
                  <a:prstClr val="black"/>
                </a:solidFill>
              </a:endParaRPr>
            </a:p>
          </p:txBody>
        </p:sp>
        <p:sp>
          <p:nvSpPr>
            <p:cNvPr id="160" name="Oval 159"/>
            <p:cNvSpPr/>
            <p:nvPr/>
          </p:nvSpPr>
          <p:spPr bwMode="auto">
            <a:xfrm>
              <a:off x="5038188" y="5554649"/>
              <a:ext cx="1152287" cy="647990"/>
            </a:xfrm>
            <a:prstGeom prst="ellipse">
              <a:avLst/>
            </a:prstGeom>
            <a:solidFill>
              <a:schemeClr val="accent6"/>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a:r>
                <a:rPr lang="en-US" sz="1000" dirty="0">
                  <a:solidFill>
                    <a:prstClr val="white"/>
                  </a:solidFill>
                </a:rPr>
                <a:t>Intl. Relations</a:t>
              </a:r>
              <a:endParaRPr lang="en-GB" sz="1000" dirty="0">
                <a:solidFill>
                  <a:prstClr val="white"/>
                </a:solidFill>
              </a:endParaRPr>
            </a:p>
          </p:txBody>
        </p:sp>
        <p:sp>
          <p:nvSpPr>
            <p:cNvPr id="161" name="Oval 160"/>
            <p:cNvSpPr/>
            <p:nvPr/>
          </p:nvSpPr>
          <p:spPr bwMode="auto">
            <a:xfrm>
              <a:off x="7917368" y="3605840"/>
              <a:ext cx="1152287" cy="647990"/>
            </a:xfrm>
            <a:prstGeom prst="ellipse">
              <a:avLst/>
            </a:prstGeom>
            <a:solidFill>
              <a:srgbClr val="EFE977"/>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sz="875" dirty="0">
                  <a:solidFill>
                    <a:prstClr val="black"/>
                  </a:solidFill>
                </a:rPr>
                <a:t>Water &amp; Sanitation</a:t>
              </a:r>
              <a:endParaRPr lang="en-GB" sz="875" dirty="0">
                <a:solidFill>
                  <a:prstClr val="black"/>
                </a:solidFill>
              </a:endParaRPr>
            </a:p>
          </p:txBody>
        </p:sp>
        <p:sp>
          <p:nvSpPr>
            <p:cNvPr id="162" name="Oval 161"/>
            <p:cNvSpPr/>
            <p:nvPr/>
          </p:nvSpPr>
          <p:spPr bwMode="auto">
            <a:xfrm>
              <a:off x="2346508" y="2891303"/>
              <a:ext cx="1152285" cy="647990"/>
            </a:xfrm>
            <a:prstGeom prst="ellipse">
              <a:avLst/>
            </a:prstGeom>
            <a:solidFill>
              <a:schemeClr val="tx2"/>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sz="875" dirty="0">
                  <a:solidFill>
                    <a:prstClr val="white"/>
                  </a:solidFill>
                </a:rPr>
                <a:t>Public Service</a:t>
              </a:r>
              <a:endParaRPr lang="en-GB" sz="875" dirty="0">
                <a:solidFill>
                  <a:prstClr val="white"/>
                </a:solidFill>
              </a:endParaRPr>
            </a:p>
          </p:txBody>
        </p:sp>
        <p:sp>
          <p:nvSpPr>
            <p:cNvPr id="165" name="Oval 164"/>
            <p:cNvSpPr/>
            <p:nvPr/>
          </p:nvSpPr>
          <p:spPr bwMode="auto">
            <a:xfrm>
              <a:off x="5626232" y="1433890"/>
              <a:ext cx="1152287" cy="647990"/>
            </a:xfrm>
            <a:prstGeom prst="ellipse">
              <a:avLst/>
            </a:prstGeom>
            <a:solidFill>
              <a:schemeClr val="accent6"/>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en-ZA" sz="900" dirty="0" smtClean="0">
                  <a:solidFill>
                    <a:prstClr val="white"/>
                  </a:solidFill>
                </a:rPr>
                <a:t>DCDT</a:t>
              </a:r>
              <a:endParaRPr lang="en-GB" sz="900" dirty="0">
                <a:solidFill>
                  <a:prstClr val="white"/>
                </a:solidFill>
              </a:endParaRPr>
            </a:p>
          </p:txBody>
        </p:sp>
        <p:sp>
          <p:nvSpPr>
            <p:cNvPr id="166" name="Oval 165"/>
            <p:cNvSpPr/>
            <p:nvPr/>
          </p:nvSpPr>
          <p:spPr bwMode="auto">
            <a:xfrm>
              <a:off x="7791277" y="4383603"/>
              <a:ext cx="1152287" cy="647990"/>
            </a:xfrm>
            <a:prstGeom prst="ellipse">
              <a:avLst/>
            </a:prstGeom>
            <a:solidFill>
              <a:srgbClr val="EFE977"/>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sz="875" dirty="0">
                  <a:solidFill>
                    <a:prstClr val="black"/>
                  </a:solidFill>
                </a:rPr>
                <a:t>Arts &amp; Culture</a:t>
              </a:r>
              <a:endParaRPr lang="en-GB" sz="875" dirty="0">
                <a:solidFill>
                  <a:prstClr val="black"/>
                </a:solidFill>
              </a:endParaRPr>
            </a:p>
          </p:txBody>
        </p:sp>
        <p:sp>
          <p:nvSpPr>
            <p:cNvPr id="167" name="Oval 166"/>
            <p:cNvSpPr/>
            <p:nvPr/>
          </p:nvSpPr>
          <p:spPr bwMode="auto">
            <a:xfrm>
              <a:off x="7996679" y="2711435"/>
              <a:ext cx="1152288" cy="647990"/>
            </a:xfrm>
            <a:prstGeom prst="ellipse">
              <a:avLst/>
            </a:prstGeom>
            <a:solidFill>
              <a:srgbClr val="EFE977"/>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sz="875" dirty="0">
                  <a:solidFill>
                    <a:prstClr val="black"/>
                  </a:solidFill>
                </a:rPr>
                <a:t>Sport &amp; Recreation</a:t>
              </a:r>
              <a:endParaRPr lang="en-GB" sz="875" dirty="0">
                <a:solidFill>
                  <a:prstClr val="black"/>
                </a:solidFill>
              </a:endParaRPr>
            </a:p>
          </p:txBody>
        </p:sp>
        <p:sp>
          <p:nvSpPr>
            <p:cNvPr id="168" name="Oval 167"/>
            <p:cNvSpPr/>
            <p:nvPr/>
          </p:nvSpPr>
          <p:spPr bwMode="auto">
            <a:xfrm>
              <a:off x="6581127" y="427626"/>
              <a:ext cx="1152285" cy="647990"/>
            </a:xfrm>
            <a:prstGeom prst="ellipse">
              <a:avLst/>
            </a:prstGeom>
            <a:solidFill>
              <a:schemeClr val="bg2">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sz="875" dirty="0">
                  <a:solidFill>
                    <a:prstClr val="black"/>
                  </a:solidFill>
                </a:rPr>
                <a:t>Rural Dev &amp; Land</a:t>
              </a:r>
              <a:endParaRPr lang="en-GB" sz="875" dirty="0">
                <a:solidFill>
                  <a:prstClr val="black"/>
                </a:solidFill>
              </a:endParaRPr>
            </a:p>
          </p:txBody>
        </p:sp>
        <p:sp>
          <p:nvSpPr>
            <p:cNvPr id="169" name="Oval 168"/>
            <p:cNvSpPr/>
            <p:nvPr/>
          </p:nvSpPr>
          <p:spPr bwMode="auto">
            <a:xfrm>
              <a:off x="5630719" y="835684"/>
              <a:ext cx="1152285" cy="647990"/>
            </a:xfrm>
            <a:prstGeom prst="ellipse">
              <a:avLst/>
            </a:prstGeom>
            <a:solidFill>
              <a:schemeClr val="bg2">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sz="875" dirty="0">
                  <a:solidFill>
                    <a:prstClr val="black"/>
                  </a:solidFill>
                </a:rPr>
                <a:t>Minerals</a:t>
              </a:r>
              <a:endParaRPr lang="en-GB" sz="875" dirty="0">
                <a:solidFill>
                  <a:prstClr val="black"/>
                </a:solidFill>
              </a:endParaRPr>
            </a:p>
          </p:txBody>
        </p:sp>
        <p:sp>
          <p:nvSpPr>
            <p:cNvPr id="170" name="Oval 169"/>
            <p:cNvSpPr/>
            <p:nvPr/>
          </p:nvSpPr>
          <p:spPr bwMode="auto">
            <a:xfrm>
              <a:off x="7461594" y="134550"/>
              <a:ext cx="1152287" cy="647990"/>
            </a:xfrm>
            <a:prstGeom prst="ellipse">
              <a:avLst/>
            </a:prstGeom>
            <a:solidFill>
              <a:schemeClr val="bg2">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en-US" sz="875" dirty="0">
                  <a:solidFill>
                    <a:prstClr val="black"/>
                  </a:solidFill>
                </a:rPr>
                <a:t>Tourism</a:t>
              </a:r>
              <a:endParaRPr lang="en-GB" sz="875" dirty="0">
                <a:solidFill>
                  <a:prstClr val="black"/>
                </a:solidFill>
              </a:endParaRPr>
            </a:p>
          </p:txBody>
        </p:sp>
        <p:sp>
          <p:nvSpPr>
            <p:cNvPr id="171" name="Oval 170"/>
            <p:cNvSpPr/>
            <p:nvPr/>
          </p:nvSpPr>
          <p:spPr bwMode="auto">
            <a:xfrm>
              <a:off x="3808681" y="4037825"/>
              <a:ext cx="1152285" cy="647990"/>
            </a:xfrm>
            <a:prstGeom prst="ellipse">
              <a:avLst/>
            </a:prstGeom>
            <a:solidFill>
              <a:schemeClr val="tx2"/>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a:bodyPr>
            <a:lstStyle/>
            <a:p>
              <a:pPr algn="ctr">
                <a:defRPr/>
              </a:pPr>
              <a:r>
                <a:rPr lang="en-US" sz="875" dirty="0">
                  <a:solidFill>
                    <a:prstClr val="white"/>
                  </a:solidFill>
                </a:rPr>
                <a:t>Coop Gov &amp; Tradition.</a:t>
              </a:r>
              <a:endParaRPr lang="en-GB" sz="875" dirty="0">
                <a:solidFill>
                  <a:prstClr val="white"/>
                </a:solidFill>
              </a:endParaRPr>
            </a:p>
          </p:txBody>
        </p:sp>
        <p:sp>
          <p:nvSpPr>
            <p:cNvPr id="172" name="Oval 171"/>
            <p:cNvSpPr/>
            <p:nvPr/>
          </p:nvSpPr>
          <p:spPr bwMode="auto">
            <a:xfrm>
              <a:off x="3049500" y="5059286"/>
              <a:ext cx="1152285" cy="647990"/>
            </a:xfrm>
            <a:prstGeom prst="ellipse">
              <a:avLst/>
            </a:prstGeom>
            <a:solidFill>
              <a:schemeClr val="tx2"/>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en-US" sz="875" dirty="0">
                  <a:solidFill>
                    <a:prstClr val="white"/>
                  </a:solidFill>
                </a:rPr>
                <a:t>Communi-cations</a:t>
              </a:r>
              <a:endParaRPr lang="en-GB" sz="875" dirty="0">
                <a:solidFill>
                  <a:prstClr val="white"/>
                </a:solidFill>
              </a:endParaRPr>
            </a:p>
          </p:txBody>
        </p:sp>
        <p:sp>
          <p:nvSpPr>
            <p:cNvPr id="173" name="Oval 172"/>
            <p:cNvSpPr/>
            <p:nvPr/>
          </p:nvSpPr>
          <p:spPr bwMode="auto">
            <a:xfrm>
              <a:off x="3523436" y="3246671"/>
              <a:ext cx="1152286" cy="647990"/>
            </a:xfrm>
            <a:prstGeom prst="ellipse">
              <a:avLst/>
            </a:prstGeom>
            <a:solidFill>
              <a:schemeClr val="tx2"/>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en-US" sz="875" dirty="0">
                  <a:solidFill>
                    <a:prstClr val="white"/>
                  </a:solidFill>
                </a:rPr>
                <a:t>Monitor &amp; Evaluation</a:t>
              </a:r>
              <a:endParaRPr lang="en-GB" sz="875" dirty="0">
                <a:solidFill>
                  <a:prstClr val="white"/>
                </a:solidFill>
              </a:endParaRPr>
            </a:p>
          </p:txBody>
        </p:sp>
        <p:sp>
          <p:nvSpPr>
            <p:cNvPr id="174" name="Oval 173"/>
            <p:cNvSpPr/>
            <p:nvPr/>
          </p:nvSpPr>
          <p:spPr bwMode="auto">
            <a:xfrm>
              <a:off x="5580112" y="2636994"/>
              <a:ext cx="1152286" cy="647990"/>
            </a:xfrm>
            <a:prstGeom prst="ellipse">
              <a:avLst/>
            </a:prstGeom>
            <a:solidFill>
              <a:schemeClr val="bg2">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sz="875" dirty="0">
                  <a:solidFill>
                    <a:prstClr val="black"/>
                  </a:solidFill>
                </a:rPr>
                <a:t>Public Enterprises</a:t>
              </a:r>
              <a:endParaRPr lang="en-GB" sz="875" dirty="0">
                <a:solidFill>
                  <a:prstClr val="black"/>
                </a:solidFill>
              </a:endParaRPr>
            </a:p>
          </p:txBody>
        </p:sp>
        <p:sp>
          <p:nvSpPr>
            <p:cNvPr id="44" name="Oval 43"/>
            <p:cNvSpPr/>
            <p:nvPr/>
          </p:nvSpPr>
          <p:spPr bwMode="auto">
            <a:xfrm>
              <a:off x="7222208" y="5070109"/>
              <a:ext cx="1152287" cy="647990"/>
            </a:xfrm>
            <a:prstGeom prst="ellipse">
              <a:avLst/>
            </a:prstGeom>
            <a:solidFill>
              <a:srgbClr val="EFE977"/>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sz="875" dirty="0">
                  <a:solidFill>
                    <a:prstClr val="black"/>
                  </a:solidFill>
                </a:rPr>
                <a:t>Women</a:t>
              </a:r>
              <a:endParaRPr lang="en-GB" sz="875" dirty="0">
                <a:solidFill>
                  <a:prstClr val="black"/>
                </a:solidFill>
              </a:endParaRPr>
            </a:p>
          </p:txBody>
        </p:sp>
        <p:sp>
          <p:nvSpPr>
            <p:cNvPr id="45" name="Oval 44"/>
            <p:cNvSpPr/>
            <p:nvPr/>
          </p:nvSpPr>
          <p:spPr bwMode="auto">
            <a:xfrm>
              <a:off x="7596336" y="1988922"/>
              <a:ext cx="1152286" cy="647990"/>
            </a:xfrm>
            <a:prstGeom prst="ellipse">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en-US" sz="875" dirty="0">
                  <a:solidFill>
                    <a:prstClr val="black"/>
                  </a:solidFill>
                </a:rPr>
                <a:t>Small Business</a:t>
              </a:r>
              <a:endParaRPr lang="en-GB" sz="875" dirty="0">
                <a:solidFill>
                  <a:prstClr val="black"/>
                </a:solidFill>
              </a:endParaRPr>
            </a:p>
          </p:txBody>
        </p:sp>
        <p:sp>
          <p:nvSpPr>
            <p:cNvPr id="46" name="Oval 45"/>
            <p:cNvSpPr/>
            <p:nvPr/>
          </p:nvSpPr>
          <p:spPr bwMode="auto">
            <a:xfrm>
              <a:off x="6418466" y="2363582"/>
              <a:ext cx="1296143" cy="647990"/>
            </a:xfrm>
            <a:prstGeom prst="ellipse">
              <a:avLst/>
            </a:prstGeom>
            <a:solidFill>
              <a:schemeClr val="bg2">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sz="875" dirty="0">
                  <a:solidFill>
                    <a:prstClr val="black"/>
                  </a:solidFill>
                </a:rPr>
                <a:t>Environ-</a:t>
              </a:r>
              <a:r>
                <a:rPr lang="en-US" sz="875" dirty="0" err="1">
                  <a:solidFill>
                    <a:prstClr val="black"/>
                  </a:solidFill>
                </a:rPr>
                <a:t>ment</a:t>
              </a:r>
              <a:endParaRPr lang="en-GB" sz="875" dirty="0">
                <a:solidFill>
                  <a:prstClr val="black"/>
                </a:solidFill>
              </a:endParaRPr>
            </a:p>
          </p:txBody>
        </p:sp>
      </p:grpSp>
    </p:spTree>
    <p:extLst>
      <p:ext uri="{BB962C8B-B14F-4D97-AF65-F5344CB8AC3E}">
        <p14:creationId xmlns:p14="http://schemas.microsoft.com/office/powerpoint/2010/main" xmlns="" val="1408478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xml><?xml version="1.0" encoding="utf-8"?>
<p:tagLst xmlns:a="http://schemas.openxmlformats.org/drawingml/2006/main" xmlns:r="http://schemas.openxmlformats.org/officeDocument/2006/relationships" xmlns:p="http://schemas.openxmlformats.org/presentationml/2006/main">
  <p:tag name="MTTABLE" val="Cell"/>
  <p:tag name="MTNUMBER" val="0,514316214022374"/>
  <p:tag name="LEFT" val="9.375039"/>
  <p:tag name="WIDTH" val="66.51385"/>
  <p:tag name="TOP" val="349.2958"/>
  <p:tag name="HEIGHT" val="109.9542"/>
</p:tagLst>
</file>

<file path=ppt/tags/tag11.xml><?xml version="1.0" encoding="utf-8"?>
<p:tagLst xmlns:a="http://schemas.openxmlformats.org/drawingml/2006/main" xmlns:r="http://schemas.openxmlformats.org/officeDocument/2006/relationships" xmlns:p="http://schemas.openxmlformats.org/presentationml/2006/main">
  <p:tag name="MTTABLE" val="Cell"/>
  <p:tag name="MTNUMBER" val="0,514316214022374"/>
  <p:tag name="LEFT" val="85.88892"/>
  <p:tag name="WIDTH" val="66.51385"/>
  <p:tag name="HEIGHT" val="19.38748"/>
  <p:tag name="TOP" val="80"/>
</p:tagLst>
</file>

<file path=ppt/tags/tag12.xml><?xml version="1.0" encoding="utf-8"?>
<p:tagLst xmlns:a="http://schemas.openxmlformats.org/drawingml/2006/main" xmlns:r="http://schemas.openxmlformats.org/officeDocument/2006/relationships" xmlns:p="http://schemas.openxmlformats.org/presentationml/2006/main">
  <p:tag name="MTTABLE" val="VDiv"/>
  <p:tag name="MTNUMBER" val="0,514316214022374"/>
</p:tagLst>
</file>

<file path=ppt/tags/tag13.xml><?xml version="1.0" encoding="utf-8"?>
<p:tagLst xmlns:a="http://schemas.openxmlformats.org/drawingml/2006/main" xmlns:r="http://schemas.openxmlformats.org/officeDocument/2006/relationships" xmlns:p="http://schemas.openxmlformats.org/presentationml/2006/main">
  <p:tag name="MTTABLE" val="VDiv"/>
  <p:tag name="MTNUMBER" val="0,514316214022374"/>
</p:tagLst>
</file>

<file path=ppt/tags/tag14.xml><?xml version="1.0" encoding="utf-8"?>
<p:tagLst xmlns:a="http://schemas.openxmlformats.org/drawingml/2006/main" xmlns:r="http://schemas.openxmlformats.org/officeDocument/2006/relationships" xmlns:p="http://schemas.openxmlformats.org/presentationml/2006/main">
  <p:tag name="MTTABLE" val="VDiv"/>
  <p:tag name="MTNUMBER" val="0,514316214022374"/>
</p:tagLst>
</file>

<file path=ppt/tags/tag15.xml><?xml version="1.0" encoding="utf-8"?>
<p:tagLst xmlns:a="http://schemas.openxmlformats.org/drawingml/2006/main" xmlns:r="http://schemas.openxmlformats.org/officeDocument/2006/relationships" xmlns:p="http://schemas.openxmlformats.org/presentationml/2006/main">
  <p:tag name="MTTABLE" val="VDiv"/>
  <p:tag name="MTNUMBER" val="0,514316214022374"/>
</p:tagLst>
</file>

<file path=ppt/tags/tag16.xml><?xml version="1.0" encoding="utf-8"?>
<p:tagLst xmlns:a="http://schemas.openxmlformats.org/drawingml/2006/main" xmlns:r="http://schemas.openxmlformats.org/officeDocument/2006/relationships" xmlns:p="http://schemas.openxmlformats.org/presentationml/2006/main">
  <p:tag name="MTTABLE" val="VDiv"/>
  <p:tag name="MTNUMBER" val="0,514316214022374"/>
</p:tagLst>
</file>

<file path=ppt/tags/tag17.xml><?xml version="1.0" encoding="utf-8"?>
<p:tagLst xmlns:a="http://schemas.openxmlformats.org/drawingml/2006/main" xmlns:r="http://schemas.openxmlformats.org/officeDocument/2006/relationships" xmlns:p="http://schemas.openxmlformats.org/presentationml/2006/main">
  <p:tag name="MTTABLE" val="VDiv"/>
  <p:tag name="MTNUMBER" val="0,514316214022374"/>
</p:tagLst>
</file>

<file path=ppt/tags/tag18.xml><?xml version="1.0" encoding="utf-8"?>
<p:tagLst xmlns:a="http://schemas.openxmlformats.org/drawingml/2006/main" xmlns:r="http://schemas.openxmlformats.org/officeDocument/2006/relationships" xmlns:p="http://schemas.openxmlformats.org/presentationml/2006/main">
  <p:tag name="MTTABLE" val="VDiv"/>
  <p:tag name="MTNUMBER" val="0,514316214022374"/>
</p:tagLst>
</file>

<file path=ppt/tags/tag19.xml><?xml version="1.0" encoding="utf-8"?>
<p:tagLst xmlns:a="http://schemas.openxmlformats.org/drawingml/2006/main" xmlns:r="http://schemas.openxmlformats.org/officeDocument/2006/relationships" xmlns:p="http://schemas.openxmlformats.org/presentationml/2006/main">
  <p:tag name="MTTABLE" val="HDiv"/>
  <p:tag name="MTNUMBER" val="0,51431621402237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xml><?xml version="1.0" encoding="utf-8"?>
<p:tagLst xmlns:a="http://schemas.openxmlformats.org/drawingml/2006/main" xmlns:r="http://schemas.openxmlformats.org/officeDocument/2006/relationships" xmlns:p="http://schemas.openxmlformats.org/presentationml/2006/main">
  <p:tag name="MTTABLE" val="Cell"/>
  <p:tag name="MTNUMBER" val="0,514316214022374"/>
  <p:tag name="LEFT" val="162.4028"/>
  <p:tag name="WIDTH" val="66.51385"/>
  <p:tag name="HEIGHT" val="19.38748"/>
  <p:tag name="TOP" val="80"/>
</p:tagLst>
</file>

<file path=ppt/tags/tag21.xml><?xml version="1.0" encoding="utf-8"?>
<p:tagLst xmlns:a="http://schemas.openxmlformats.org/drawingml/2006/main" xmlns:r="http://schemas.openxmlformats.org/officeDocument/2006/relationships" xmlns:p="http://schemas.openxmlformats.org/presentationml/2006/main">
  <p:tag name="MTTABLE" val="Cell"/>
  <p:tag name="MTNUMBER" val="0,514316214022374"/>
  <p:tag name="LEFT" val="85.88892"/>
  <p:tag name="WIDTH" val="66.51385"/>
  <p:tag name="HEIGHT" val="19.38748"/>
  <p:tag name="TOP" val="80"/>
</p:tagLst>
</file>

<file path=ppt/tags/tag22.xml><?xml version="1.0" encoding="utf-8"?>
<p:tagLst xmlns:a="http://schemas.openxmlformats.org/drawingml/2006/main" xmlns:r="http://schemas.openxmlformats.org/officeDocument/2006/relationships" xmlns:p="http://schemas.openxmlformats.org/presentationml/2006/main">
  <p:tag name="MTTABLE" val="Cell"/>
  <p:tag name="MTNUMBER" val="0,514316214022374"/>
  <p:tag name="LEFT" val="162.4028"/>
  <p:tag name="WIDTH" val="66.51385"/>
  <p:tag name="HEIGHT" val="19.38748"/>
  <p:tag name="TOP" val="80"/>
</p:tagLst>
</file>

<file path=ppt/tags/tag23.xml><?xml version="1.0" encoding="utf-8"?>
<p:tagLst xmlns:a="http://schemas.openxmlformats.org/drawingml/2006/main" xmlns:r="http://schemas.openxmlformats.org/officeDocument/2006/relationships" xmlns:p="http://schemas.openxmlformats.org/presentationml/2006/main">
  <p:tag name="MTTABLE" val="Cell"/>
  <p:tag name="MTNUMBER" val="0,514316214022374"/>
  <p:tag name="LEFT" val="238.9167"/>
  <p:tag name="WIDTH" val="66.51385"/>
  <p:tag name="HEIGHT" val="19.38748"/>
  <p:tag name="TOP" val="80"/>
</p:tagLst>
</file>

<file path=ppt/tags/tag24.xml><?xml version="1.0" encoding="utf-8"?>
<p:tagLst xmlns:a="http://schemas.openxmlformats.org/drawingml/2006/main" xmlns:r="http://schemas.openxmlformats.org/officeDocument/2006/relationships" xmlns:p="http://schemas.openxmlformats.org/presentationml/2006/main">
  <p:tag name="MTTABLE" val="Cell"/>
  <p:tag name="MTNUMBER" val="0,514316214022374"/>
  <p:tag name="LEFT" val="85.88892"/>
  <p:tag name="WIDTH" val="66.51385"/>
  <p:tag name="HEIGHT" val="19.38748"/>
  <p:tag name="TOP" val="80"/>
</p:tagLst>
</file>

<file path=ppt/tags/tag25.xml><?xml version="1.0" encoding="utf-8"?>
<p:tagLst xmlns:a="http://schemas.openxmlformats.org/drawingml/2006/main" xmlns:r="http://schemas.openxmlformats.org/officeDocument/2006/relationships" xmlns:p="http://schemas.openxmlformats.org/presentationml/2006/main">
  <p:tag name="MTTABLE" val="Cell"/>
  <p:tag name="MTNUMBER" val="0,514316214022374"/>
  <p:tag name="LEFT" val="238.9167"/>
  <p:tag name="WIDTH" val="66.51385"/>
  <p:tag name="HEIGHT" val="19.38748"/>
  <p:tag name="TOP" val="80"/>
</p:tagLst>
</file>

<file path=ppt/tags/tag26.xml><?xml version="1.0" encoding="utf-8"?>
<p:tagLst xmlns:a="http://schemas.openxmlformats.org/drawingml/2006/main" xmlns:r="http://schemas.openxmlformats.org/officeDocument/2006/relationships" xmlns:p="http://schemas.openxmlformats.org/presentationml/2006/main">
  <p:tag name="MTTABLE" val="Cell"/>
  <p:tag name="MTNUMBER" val="0,514316214022374"/>
  <p:tag name="LEFT" val="162.4028"/>
  <p:tag name="WIDTH" val="66.51385"/>
  <p:tag name="HEIGHT" val="19.38748"/>
  <p:tag name="TOP" val="80"/>
</p:tagLst>
</file>

<file path=ppt/tags/tag27.xml><?xml version="1.0" encoding="utf-8"?>
<p:tagLst xmlns:a="http://schemas.openxmlformats.org/drawingml/2006/main" xmlns:r="http://schemas.openxmlformats.org/officeDocument/2006/relationships" xmlns:p="http://schemas.openxmlformats.org/presentationml/2006/main">
  <p:tag name="MTTABLE" val="Cell"/>
  <p:tag name="MTNUMBER" val="0,514316214022374"/>
  <p:tag name="LEFT" val="85.88892"/>
  <p:tag name="WIDTH" val="66.51385"/>
  <p:tag name="HEIGHT" val="19.38748"/>
  <p:tag name="TOP" val="80"/>
</p:tagLst>
</file>

<file path=ppt/tags/tag28.xml><?xml version="1.0" encoding="utf-8"?>
<p:tagLst xmlns:a="http://schemas.openxmlformats.org/drawingml/2006/main" xmlns:r="http://schemas.openxmlformats.org/officeDocument/2006/relationships" xmlns:p="http://schemas.openxmlformats.org/presentationml/2006/main">
  <p:tag name="MTTABLE" val="Cell"/>
  <p:tag name="MTNUMBER" val="0,514316214022374"/>
  <p:tag name="LEFT" val="162.4028"/>
  <p:tag name="WIDTH" val="66.51385"/>
  <p:tag name="HEIGHT" val="19.38748"/>
  <p:tag name="TOP" val="80"/>
</p:tagLst>
</file>

<file path=ppt/tags/tag29.xml><?xml version="1.0" encoding="utf-8"?>
<p:tagLst xmlns:a="http://schemas.openxmlformats.org/drawingml/2006/main" xmlns:r="http://schemas.openxmlformats.org/officeDocument/2006/relationships" xmlns:p="http://schemas.openxmlformats.org/presentationml/2006/main">
  <p:tag name="MTTABLE" val="Cell"/>
  <p:tag name="MTNUMBER" val="0,514316214022374"/>
  <p:tag name="LEFT" val="85.88892"/>
  <p:tag name="WIDTH" val="66.51385"/>
  <p:tag name="HEIGHT" val="19.38748"/>
  <p:tag name="TOP" val="80"/>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VZSzb3yo0.jAO0V8eslUw"/>
</p:tagLst>
</file>

<file path=ppt/tags/tag30.xml><?xml version="1.0" encoding="utf-8"?>
<p:tagLst xmlns:a="http://schemas.openxmlformats.org/drawingml/2006/main" xmlns:r="http://schemas.openxmlformats.org/officeDocument/2006/relationships" xmlns:p="http://schemas.openxmlformats.org/presentationml/2006/main">
  <p:tag name="MTTABLE" val="Cell"/>
  <p:tag name="MTNUMBER" val="0,514316214022374"/>
  <p:tag name="LEFT" val="238.9167"/>
  <p:tag name="WIDTH" val="66.51385"/>
  <p:tag name="HEIGHT" val="19.38748"/>
  <p:tag name="TOP" val="80"/>
</p:tagLst>
</file>

<file path=ppt/tags/tag31.xml><?xml version="1.0" encoding="utf-8"?>
<p:tagLst xmlns:a="http://schemas.openxmlformats.org/drawingml/2006/main" xmlns:r="http://schemas.openxmlformats.org/officeDocument/2006/relationships" xmlns:p="http://schemas.openxmlformats.org/presentationml/2006/main">
  <p:tag name="MTTABLE" val="Cell"/>
  <p:tag name="MTNUMBER" val="0,514316214022374"/>
  <p:tag name="LEFT" val="85.88892"/>
  <p:tag name="WIDTH" val="66.51385"/>
  <p:tag name="HEIGHT" val="19.38748"/>
  <p:tag name="TOP" val="80"/>
</p:tagLst>
</file>

<file path=ppt/tags/tag32.xml><?xml version="1.0" encoding="utf-8"?>
<p:tagLst xmlns:a="http://schemas.openxmlformats.org/drawingml/2006/main" xmlns:r="http://schemas.openxmlformats.org/officeDocument/2006/relationships" xmlns:p="http://schemas.openxmlformats.org/presentationml/2006/main">
  <p:tag name="MTTABLE" val="Cell"/>
  <p:tag name="MTNUMBER" val="0,514316214022374"/>
  <p:tag name="LEFT" val="162.4028"/>
  <p:tag name="WIDTH" val="66.51385"/>
  <p:tag name="HEIGHT" val="19.38748"/>
  <p:tag name="TOP" val="80"/>
</p:tagLst>
</file>

<file path=ppt/tags/tag33.xml><?xml version="1.0" encoding="utf-8"?>
<p:tagLst xmlns:a="http://schemas.openxmlformats.org/drawingml/2006/main" xmlns:r="http://schemas.openxmlformats.org/officeDocument/2006/relationships" xmlns:p="http://schemas.openxmlformats.org/presentationml/2006/main">
  <p:tag name="MTTABLE" val="VDiv"/>
  <p:tag name="MTNUMBER" val="0,514316214022374"/>
</p:tagLst>
</file>

<file path=ppt/tags/tag34.xml><?xml version="1.0" encoding="utf-8"?>
<p:tagLst xmlns:a="http://schemas.openxmlformats.org/drawingml/2006/main" xmlns:r="http://schemas.openxmlformats.org/officeDocument/2006/relationships" xmlns:p="http://schemas.openxmlformats.org/presentationml/2006/main">
  <p:tag name="MTTABLE" val="Cell"/>
  <p:tag name="MTNUMBER" val="0,514316214022374"/>
  <p:tag name="LEFT" val="238.9167"/>
  <p:tag name="WIDTH" val="66.51385"/>
  <p:tag name="HEIGHT" val="19.38748"/>
  <p:tag name="TOP" val="80"/>
</p:tagLst>
</file>

<file path=ppt/tags/tag35.xml><?xml version="1.0" encoding="utf-8"?>
<p:tagLst xmlns:a="http://schemas.openxmlformats.org/drawingml/2006/main" xmlns:r="http://schemas.openxmlformats.org/officeDocument/2006/relationships" xmlns:p="http://schemas.openxmlformats.org/presentationml/2006/main">
  <p:tag name="MTTABLE" val="VDiv"/>
  <p:tag name="MTNUMBER" val="0,514316214022374"/>
</p:tagLst>
</file>

<file path=ppt/tags/tag36.xml><?xml version="1.0" encoding="utf-8"?>
<p:tagLst xmlns:a="http://schemas.openxmlformats.org/drawingml/2006/main" xmlns:r="http://schemas.openxmlformats.org/officeDocument/2006/relationships" xmlns:p="http://schemas.openxmlformats.org/presentationml/2006/main">
  <p:tag name="MTTABLE" val="VDiv"/>
  <p:tag name="MTNUMBER" val="0,514316214022374"/>
</p:tagLst>
</file>

<file path=ppt/tags/tag37.xml><?xml version="1.0" encoding="utf-8"?>
<p:tagLst xmlns:a="http://schemas.openxmlformats.org/drawingml/2006/main" xmlns:r="http://schemas.openxmlformats.org/officeDocument/2006/relationships" xmlns:p="http://schemas.openxmlformats.org/presentationml/2006/main">
  <p:tag name="MTTABLE" val="VDiv"/>
  <p:tag name="MTNUMBER" val="0,514316214022374"/>
</p:tagLst>
</file>

<file path=ppt/tags/tag38.xml><?xml version="1.0" encoding="utf-8"?>
<p:tagLst xmlns:a="http://schemas.openxmlformats.org/drawingml/2006/main" xmlns:r="http://schemas.openxmlformats.org/officeDocument/2006/relationships" xmlns:p="http://schemas.openxmlformats.org/presentationml/2006/main">
  <p:tag name="NAME" val="Rectangle"/>
</p:tagLst>
</file>

<file path=ppt/tags/tag39.xml><?xml version="1.0" encoding="utf-8"?>
<p:tagLst xmlns:a="http://schemas.openxmlformats.org/drawingml/2006/main" xmlns:r="http://schemas.openxmlformats.org/officeDocument/2006/relationships" xmlns:p="http://schemas.openxmlformats.org/presentationml/2006/main">
  <p:tag name="NAME" val="Rectangl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VZSzb3yo0.jAO0V8eslUw"/>
</p:tagLst>
</file>

<file path=ppt/tags/tag40.xml><?xml version="1.0" encoding="utf-8"?>
<p:tagLst xmlns:a="http://schemas.openxmlformats.org/drawingml/2006/main" xmlns:r="http://schemas.openxmlformats.org/officeDocument/2006/relationships" xmlns:p="http://schemas.openxmlformats.org/presentationml/2006/main">
  <p:tag name="NAME" val="Rectangl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3L674DOTFORpjK28paJ6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bVZSzb3yo0.jAO0V8eslU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VZSzb3yo0.jAO0V8eslU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VZSzb3yo0.jAO0V8eslUw"/>
</p:tagLst>
</file>

<file path=ppt/tags/tag8.xml><?xml version="1.0" encoding="utf-8"?>
<p:tagLst xmlns:a="http://schemas.openxmlformats.org/drawingml/2006/main" xmlns:r="http://schemas.openxmlformats.org/officeDocument/2006/relationships" xmlns:p="http://schemas.openxmlformats.org/presentationml/2006/main">
  <p:tag name="MTTABLE" val="Cell"/>
  <p:tag name="MTNUMBER" val="0,514316214022374"/>
  <p:tag name="LEFT" val="9.375039"/>
  <p:tag name="WIDTH" val="66.51385"/>
  <p:tag name="TOP" val="229.3416"/>
  <p:tag name="HEIGHT" val="109.9542"/>
</p:tagLst>
</file>

<file path=ppt/tags/tag9.xml><?xml version="1.0" encoding="utf-8"?>
<p:tagLst xmlns:a="http://schemas.openxmlformats.org/drawingml/2006/main" xmlns:r="http://schemas.openxmlformats.org/officeDocument/2006/relationships" xmlns:p="http://schemas.openxmlformats.org/presentationml/2006/main">
  <p:tag name="MTTABLE" val="Cell"/>
  <p:tag name="MTNUMBER" val="0,514316214022374"/>
  <p:tag name="LEFT" val="9.375039"/>
  <p:tag name="WIDTH" val="66.51385"/>
  <p:tag name="TOP" val="109.3875"/>
  <p:tag name="HEIGHT" val="109.9542"/>
</p:tagLst>
</file>

<file path=ppt/theme/theme1.xml><?xml version="1.0" encoding="utf-8"?>
<a:theme xmlns:a="http://schemas.openxmlformats.org/drawingml/2006/main" name="SITA 2017">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TA">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ITA Presentation 2017 v5.4b" id="{8161D733-5B2F-4B2B-BA18-865FAAA19D69}" vid="{0C213158-DD70-4892-A86D-250F6A8FC6F7}"/>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SITA 2017">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TA">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ITA Presentation 2017 v5.4b" id="{8161D733-5B2F-4B2B-BA18-865FAAA19D69}" vid="{0C213158-DD70-4892-A86D-250F6A8FC6F7}"/>
    </a:ext>
  </a:extLst>
</a:theme>
</file>

<file path=ppt/theme/theme4.xml><?xml version="1.0" encoding="utf-8"?>
<a:theme xmlns:a="http://schemas.openxmlformats.org/drawingml/2006/main" name="2_SITA 2017">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TA">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ITA Presentation 2017 v5.4b" id="{8161D733-5B2F-4B2B-BA18-865FAAA19D69}" vid="{0C213158-DD70-4892-A86D-250F6A8FC6F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SITA Presentation 2017 v5.4b</Template>
  <TotalTime>7796</TotalTime>
  <Words>11047</Words>
  <Application>Microsoft Office PowerPoint</Application>
  <PresentationFormat>Custom</PresentationFormat>
  <Paragraphs>2126</Paragraphs>
  <Slides>66</Slides>
  <Notes>4</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66</vt:i4>
      </vt:variant>
    </vt:vector>
  </HeadingPairs>
  <TitlesOfParts>
    <vt:vector size="71" baseType="lpstr">
      <vt:lpstr>SITA 2017</vt:lpstr>
      <vt:lpstr>Office Theme</vt:lpstr>
      <vt:lpstr>1_SITA 2017</vt:lpstr>
      <vt:lpstr>2_SITA 2017</vt:lpstr>
      <vt:lpstr>think-cell Slide</vt:lpstr>
      <vt:lpstr>Briefing by the State Information Technology Agency (SITA) on its financial statements, governance challenges, operational and action plan to respond to matters raised by the Auditor-General     Ntutule Tshenye- Acting CEO  26 November 2019</vt:lpstr>
      <vt:lpstr>Content</vt:lpstr>
      <vt:lpstr>The State of the Organisation</vt:lpstr>
      <vt:lpstr>Why do we exist?</vt:lpstr>
      <vt:lpstr>Slide 5</vt:lpstr>
      <vt:lpstr>Slide 6</vt:lpstr>
      <vt:lpstr>Slide 7</vt:lpstr>
      <vt:lpstr>What does SITA do….</vt:lpstr>
      <vt:lpstr>The Public Service of South Africa</vt:lpstr>
      <vt:lpstr>Government ICT ecosystem and related SITA Strategies</vt:lpstr>
      <vt:lpstr>Consulting, Product /Service Lifecycle  and  Service Delivery Management , Solution Delivery Collaboration</vt:lpstr>
      <vt:lpstr>SITA Services Business Model (Today)</vt:lpstr>
      <vt:lpstr>The Current Blueprint</vt:lpstr>
      <vt:lpstr>Resource Requirements    </vt:lpstr>
      <vt:lpstr>Governance   </vt:lpstr>
      <vt:lpstr>Governance </vt:lpstr>
      <vt:lpstr>Governance…</vt:lpstr>
      <vt:lpstr>Slide 18</vt:lpstr>
      <vt:lpstr>Slide 19</vt:lpstr>
      <vt:lpstr>Slide 20</vt:lpstr>
      <vt:lpstr>Business Performance   </vt:lpstr>
      <vt:lpstr>Financial Position</vt:lpstr>
      <vt:lpstr>Financial Performance</vt:lpstr>
      <vt:lpstr>Slide 24</vt:lpstr>
      <vt:lpstr>Current Debt Situation</vt:lpstr>
      <vt:lpstr>SITA Top 10 Debtors</vt:lpstr>
      <vt:lpstr>Capex – capital investments to redress service delivery </vt:lpstr>
      <vt:lpstr>Cost saving initiatives </vt:lpstr>
      <vt:lpstr>Interventions to address Irregular and Fruitless Expenditure  </vt:lpstr>
      <vt:lpstr>Consequence management interventions</vt:lpstr>
      <vt:lpstr>Service Delivery Successes</vt:lpstr>
      <vt:lpstr>Service Delivery Successes</vt:lpstr>
      <vt:lpstr>Service Delivery Successes</vt:lpstr>
      <vt:lpstr>Key Broadband Projects </vt:lpstr>
      <vt:lpstr>Key Broadband Projects </vt:lpstr>
      <vt:lpstr>Partnership Opportunities </vt:lpstr>
      <vt:lpstr>Government Private Cloud (GPCE) - Journey</vt:lpstr>
      <vt:lpstr>Slide 38</vt:lpstr>
      <vt:lpstr>Action plan to respond to AGSA Findings</vt:lpstr>
      <vt:lpstr>Action plan on AGSA Findings</vt:lpstr>
      <vt:lpstr>Action plan on AGSA Findings</vt:lpstr>
      <vt:lpstr>AGSA Findings for 2018/19 findings not yet closed</vt:lpstr>
      <vt:lpstr>SITA Clean-up process </vt:lpstr>
      <vt:lpstr>Forensic Investigations reported to SAPS/Hawks </vt:lpstr>
      <vt:lpstr>Forensic Investigations reported to SAPS/The Hawks</vt:lpstr>
      <vt:lpstr>Strategic Risks</vt:lpstr>
      <vt:lpstr>Business Continuity Planning - progress</vt:lpstr>
      <vt:lpstr>Strategic Response (6 month plan)       </vt:lpstr>
      <vt:lpstr>Organisational Stabilisation Focus Areas </vt:lpstr>
      <vt:lpstr>Organisation Challenges and Solutions: SCM</vt:lpstr>
      <vt:lpstr>SITA Supply Chain Management Business Model</vt:lpstr>
      <vt:lpstr>Process Improvement : Supply Chain Management Reforms</vt:lpstr>
      <vt:lpstr>Supply Chain Management Stream: Implementation Timelines</vt:lpstr>
      <vt:lpstr>Organisation Challenges and Solutions: HCM</vt:lpstr>
      <vt:lpstr>Talent Management overhaul</vt:lpstr>
      <vt:lpstr>Slide 56</vt:lpstr>
      <vt:lpstr>Human Capital Management Stream: Implementation Timelines</vt:lpstr>
      <vt:lpstr>Organisation Challenges and Solutions</vt:lpstr>
      <vt:lpstr>ITU Business Operating Model Canvas  </vt:lpstr>
      <vt:lpstr>Commercial Stream: Implementation Timelines</vt:lpstr>
      <vt:lpstr>Commercial Stream: Implementation Timelines</vt:lpstr>
      <vt:lpstr>Digital Transformation model for SA Public Service</vt:lpstr>
      <vt:lpstr>Digital Transformation Value to SA Public Service</vt:lpstr>
      <vt:lpstr>Government Private Cloud Ecosystem as a Platform for Digital Transformation </vt:lpstr>
      <vt:lpstr>Slide 65</vt:lpstr>
      <vt:lpstr>Thank You  </vt:lpstr>
    </vt:vector>
  </TitlesOfParts>
  <Company>SITA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SITA – JICS Service Engagement</dc:title>
  <dc:creator>Willie Needham</dc:creator>
  <cp:keywords>Template Presentation</cp:keywords>
  <cp:lastModifiedBy>PUMZA</cp:lastModifiedBy>
  <cp:revision>426</cp:revision>
  <cp:lastPrinted>2019-11-15T12:41:41Z</cp:lastPrinted>
  <dcterms:created xsi:type="dcterms:W3CDTF">2017-12-04T22:43:54Z</dcterms:created>
  <dcterms:modified xsi:type="dcterms:W3CDTF">2019-11-28T08:28:32Z</dcterms:modified>
</cp:coreProperties>
</file>