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501" r:id="rId3"/>
    <p:sldId id="468" r:id="rId4"/>
    <p:sldId id="502" r:id="rId5"/>
    <p:sldId id="517" r:id="rId6"/>
    <p:sldId id="509" r:id="rId7"/>
    <p:sldId id="505" r:id="rId8"/>
    <p:sldId id="514" r:id="rId9"/>
    <p:sldId id="515" r:id="rId10"/>
    <p:sldId id="513" r:id="rId11"/>
    <p:sldId id="506" r:id="rId12"/>
    <p:sldId id="516" r:id="rId13"/>
    <p:sldId id="507" r:id="rId14"/>
    <p:sldId id="521" r:id="rId15"/>
    <p:sldId id="518" r:id="rId16"/>
    <p:sldId id="519" r:id="rId17"/>
    <p:sldId id="520" r:id="rId18"/>
    <p:sldId id="299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4A06C68A-ECF7-47BE-8260-22711E747C89}">
          <p14:sldIdLst>
            <p14:sldId id="501"/>
            <p14:sldId id="468"/>
            <p14:sldId id="502"/>
            <p14:sldId id="517"/>
            <p14:sldId id="509"/>
            <p14:sldId id="505"/>
            <p14:sldId id="514"/>
            <p14:sldId id="515"/>
            <p14:sldId id="513"/>
            <p14:sldId id="506"/>
            <p14:sldId id="516"/>
            <p14:sldId id="507"/>
            <p14:sldId id="521"/>
            <p14:sldId id="518"/>
            <p14:sldId id="519"/>
            <p14:sldId id="520"/>
            <p14:sldId id="29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62" autoAdjust="0"/>
    <p:restoredTop sz="97188" autoAdjust="0"/>
  </p:normalViewPr>
  <p:slideViewPr>
    <p:cSldViewPr>
      <p:cViewPr varScale="1">
        <p:scale>
          <a:sx n="113" d="100"/>
          <a:sy n="113" d="100"/>
        </p:scale>
        <p:origin x="-20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1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1"/>
            <a:ext cx="2945659" cy="496331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DDABFB02-BABE-40C6-973F-A6FCD770DE74}" type="datetimeFigureOut">
              <a:rPr lang="en-ZA" smtClean="0"/>
              <a:pPr/>
              <a:t>2019/11/28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5"/>
            <a:ext cx="2945659" cy="496331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428585"/>
            <a:ext cx="2945659" cy="496331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2C2DA808-CEC0-4E5A-90BC-7A715475E56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66008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1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1"/>
            <a:ext cx="2945659" cy="496331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8FD1F4CF-9162-42C9-96F2-47DAB2DBAB68}" type="datetimeFigureOut">
              <a:rPr lang="en-ZA" smtClean="0"/>
              <a:pPr/>
              <a:t>2019/11/28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5"/>
            <a:ext cx="2945659" cy="496331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428585"/>
            <a:ext cx="2945659" cy="496331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00B0B14A-3DA4-4294-B78D-FE62D9387E6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7752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0B14A-3DA4-4294-B78D-FE62D9387E6A}" type="slidenum">
              <a:rPr lang="en-ZA" smtClean="0">
                <a:solidFill>
                  <a:prstClr val="black"/>
                </a:solidFill>
              </a:rPr>
              <a:pPr/>
              <a:t>14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409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0B14A-3DA4-4294-B78D-FE62D9387E6A}" type="slidenum">
              <a:rPr lang="en-ZA" smtClean="0">
                <a:solidFill>
                  <a:prstClr val="black"/>
                </a:solidFill>
              </a:rPr>
              <a:pPr/>
              <a:t>15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409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0B14A-3DA4-4294-B78D-FE62D9387E6A}" type="slidenum">
              <a:rPr lang="en-ZA" smtClean="0">
                <a:solidFill>
                  <a:prstClr val="black"/>
                </a:solidFill>
              </a:rPr>
              <a:pPr/>
              <a:t>16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40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F924B-95F1-4127-9A79-E7DED352250E}" type="datetime1">
              <a:rPr lang="en-US" smtClean="0"/>
              <a:pPr>
                <a:defRPr/>
              </a:pPr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740C-6C01-4018-A5CF-B75C7655A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775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353D-BF02-41B3-83C0-F2FFDEA9B689}" type="datetime1">
              <a:rPr lang="en-US" smtClean="0"/>
              <a:pPr>
                <a:defRPr/>
              </a:pPr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CD5E8-4CF9-40FA-9D71-61A21CF874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180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CAA2-2928-4C1F-BF1E-21BC6A588FEC}" type="datetime1">
              <a:rPr lang="en-US" smtClean="0"/>
              <a:pPr>
                <a:defRPr/>
              </a:pPr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A8A88-0AE8-4247-9912-6B6AE6BE9F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204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3BC4DD-EE51-4B11-982A-09ABE0C91F72}" type="datetime1">
              <a:rPr lang="en-US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47536-22AF-4143-81F6-C1A8AFE5AC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307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2EF255-18C9-4345-BE9D-97A9AAD6E8F7}" type="datetime1">
              <a:rPr lang="en-US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8298-9D91-4CF9-AB6A-504DBB769D5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4505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DCF618-9140-4188-95D9-7DCA61A09C65}" type="datetime1">
              <a:rPr lang="en-US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F8AA9-DFB0-4371-BB00-DC18305C6D9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1212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E3B176-8929-45BE-8FAB-1DE1E9B69816}" type="datetime1">
              <a:rPr lang="en-US"/>
              <a:pPr/>
              <a:t>11/28/2019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F367F-689C-4869-A227-B32F27F13C4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01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8A0EF-5B52-4EC5-A22D-7B640BCED1CE}" type="datetime1">
              <a:rPr lang="en-US"/>
              <a:pPr/>
              <a:t>11/28/2019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D2271-0387-4FF9-90FA-A25D3002F9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0224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9A70B-CB3F-495F-B904-4B866FD2B5EC}" type="datetime1">
              <a:rPr lang="en-US"/>
              <a:pPr/>
              <a:t>11/28/2019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DE7E9-D672-4467-B7E1-F53554DDBA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9756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5BCD0D-2F08-4773-9136-19DD3DB1531B}" type="datetime1">
              <a:rPr lang="en-US"/>
              <a:pPr/>
              <a:t>11/28/2019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E42A9-6B77-4B39-81F0-B2DF67EB7C5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5223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AC85F-1797-491F-A298-DD65B72A9C60}" type="datetime1">
              <a:rPr lang="en-US"/>
              <a:pPr/>
              <a:t>11/28/2019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54062-A2B4-4338-9426-6948011D016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46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2AF3A-B70E-4BCB-9A6A-0BFC290DBAC2}" type="datetime1">
              <a:rPr lang="en-US" smtClean="0"/>
              <a:pPr>
                <a:defRPr/>
              </a:pPr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F1B2-E7A4-446A-84DC-90AA83BA6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30683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17FA0-CCD6-4E55-B68F-2CF7D75E1340}" type="datetime1">
              <a:rPr lang="en-US"/>
              <a:pPr/>
              <a:t>11/28/2019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50AA2-1139-4C4B-AE40-D9E7A6E10B3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1698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B31AA-7593-4B37-ABDE-6E94EBDC2053}" type="datetime1">
              <a:rPr lang="en-US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2E539-4C1F-4D8A-8F09-0C18F5ABABF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6225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20C2B-4386-4809-8311-AED7CEAF0102}" type="datetime1">
              <a:rPr lang="en-US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9B2D1-C12C-470D-A867-9861C0A5562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431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3822D-F76B-423B-B6D5-29B7EFF9FCAF}" type="datetime1">
              <a:rPr lang="en-US" smtClean="0"/>
              <a:pPr>
                <a:defRPr/>
              </a:pPr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8C020-5014-4A95-938F-D43DD3BD30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778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D202-B050-44B8-8C7A-D94C3A08F8A7}" type="datetime1">
              <a:rPr lang="en-US" smtClean="0"/>
              <a:pPr>
                <a:defRPr/>
              </a:pPr>
              <a:t>11/28/2019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A7A15-FAE7-49E2-908D-FB5D78A7F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230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14F02-F144-4AE0-AAEE-6521EBCDB5D8}" type="datetime1">
              <a:rPr lang="en-US" smtClean="0"/>
              <a:pPr>
                <a:defRPr/>
              </a:pPr>
              <a:t>11/28/2019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4705D-D417-401A-894A-DAACC86796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963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7600C-33DB-4278-97B1-D3569E2B31EB}" type="datetime1">
              <a:rPr lang="en-US" smtClean="0"/>
              <a:pPr>
                <a:defRPr/>
              </a:pPr>
              <a:t>11/28/2019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E383F-EC86-405A-B485-FE7E7178F5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17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DE37F-B2EA-41AE-8EB1-A4F789C9E2C0}" type="datetime1">
              <a:rPr lang="en-US" smtClean="0"/>
              <a:pPr>
                <a:defRPr/>
              </a:pPr>
              <a:t>11/28/2019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11813-0B29-44F7-BF30-6CAF80A3F5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252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7BDF8-F8F8-4C5F-A4F3-BF5E20929991}" type="datetime1">
              <a:rPr lang="en-US" smtClean="0"/>
              <a:pPr>
                <a:defRPr/>
              </a:pPr>
              <a:t>11/28/2019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1343-9C7F-4B45-87B8-7011318DC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104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A812-780C-4713-805A-EADA2F32334C}" type="datetime1">
              <a:rPr lang="en-US" smtClean="0"/>
              <a:pPr>
                <a:defRPr/>
              </a:pPr>
              <a:t>11/28/2019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CBD58-72F8-47A2-BBA2-F334F95CAA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044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80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CADE002-8E1B-41A2-A78F-2FD069AB9EBB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80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80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FF7B5DB-245E-4E0D-9231-0995256D0CAC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573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0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6EB0342-8D58-4604-ADF2-47040EDC186D}" type="datetime1">
              <a:rPr lang="en-US" smtClean="0">
                <a:ea typeface="ＭＳ Ｐゴシック" pitchFamily="-111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11/28/2019</a:t>
            </a:fld>
            <a:endParaRPr lang="en-US" dirty="0">
              <a:ea typeface="ＭＳ Ｐゴシック" pitchFamily="-111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1" charset="0"/>
                <a:cs typeface="ＭＳ Ｐゴシック" pitchFamily="-111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ＭＳ Ｐゴシック" pitchFamily="-111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C7539224-21BC-4D61-B8DA-45C9DA586EF4}" type="slidenum">
              <a:rPr lang="en-US" smtClean="0">
                <a:ea typeface="ＭＳ Ｐゴシック" pitchFamily="-111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59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New_Powerpoint presentation-01.jpg">
            <a:extLst>
              <a:ext uri="{FF2B5EF4-FFF2-40B4-BE49-F238E27FC236}">
                <a16:creationId xmlns:a16="http://schemas.microsoft.com/office/drawing/2014/main" xmlns="" id="{0DC63542-64BC-D14F-B745-D73B1ED109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805"/>
          <a:stretch/>
        </p:blipFill>
        <p:spPr bwMode="auto">
          <a:xfrm>
            <a:off x="0" y="0"/>
            <a:ext cx="9144000" cy="5774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6">
            <a:extLst>
              <a:ext uri="{FF2B5EF4-FFF2-40B4-BE49-F238E27FC236}">
                <a16:creationId xmlns:a16="http://schemas.microsoft.com/office/drawing/2014/main" xmlns="" id="{689C141B-9D52-8A48-8A53-6B08F9E0092F}"/>
              </a:ext>
            </a:extLst>
          </p:cNvPr>
          <p:cNvSpPr txBox="1">
            <a:spLocks/>
          </p:cNvSpPr>
          <p:nvPr/>
        </p:nvSpPr>
        <p:spPr bwMode="auto">
          <a:xfrm>
            <a:off x="1619673" y="620688"/>
            <a:ext cx="6857578" cy="129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>
              <a:solidFill>
                <a:srgbClr val="663300"/>
              </a:solidFill>
              <a:latin typeface="Arial Black" pitchFamily="34" charset="0"/>
              <a:ea typeface="+mn-ea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1" dirty="0">
                <a:solidFill>
                  <a:srgbClr val="663300"/>
                </a:solidFill>
                <a:latin typeface="Arial Black" pitchFamily="34" charset="0"/>
                <a:ea typeface="+mn-ea"/>
              </a:rPr>
              <a:t>Irregular, Fruitless and Wasteful Expenditure </a:t>
            </a:r>
            <a:r>
              <a:rPr lang="en-US" sz="2400" b="1" dirty="0">
                <a:solidFill>
                  <a:srgbClr val="663300"/>
                </a:solidFill>
                <a:latin typeface="Arial Black" pitchFamily="34" charset="0"/>
                <a:ea typeface="ＭＳ Ｐゴシック" pitchFamily="34" charset="-128"/>
              </a:rPr>
              <a:t>Report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1" dirty="0">
                <a:solidFill>
                  <a:srgbClr val="404040"/>
                </a:solidFill>
                <a:latin typeface="Arial Black" pitchFamily="34" charset="0"/>
                <a:ea typeface="ＭＳ Ｐゴシック" pitchFamily="34" charset="-128"/>
              </a:rPr>
              <a:t>SCOPA</a:t>
            </a:r>
          </a:p>
        </p:txBody>
      </p:sp>
      <p:sp>
        <p:nvSpPr>
          <p:cNvPr id="11" name="Subtitle 17">
            <a:extLst>
              <a:ext uri="{FF2B5EF4-FFF2-40B4-BE49-F238E27FC236}">
                <a16:creationId xmlns:a16="http://schemas.microsoft.com/office/drawing/2014/main" xmlns="" id="{9389A286-81DA-0D49-8E5A-1A07ABE4436B}"/>
              </a:ext>
            </a:extLst>
          </p:cNvPr>
          <p:cNvSpPr txBox="1">
            <a:spLocks/>
          </p:cNvSpPr>
          <p:nvPr/>
        </p:nvSpPr>
        <p:spPr bwMode="auto">
          <a:xfrm>
            <a:off x="357188" y="2759075"/>
            <a:ext cx="1374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en-US" sz="1800" b="1" dirty="0">
                <a:solidFill>
                  <a:srgbClr val="404040"/>
                </a:solidFill>
                <a:latin typeface="Arial Bold" charset="0"/>
              </a:rPr>
              <a:t>2019.11.26</a:t>
            </a:r>
          </a:p>
        </p:txBody>
      </p:sp>
      <p:sp>
        <p:nvSpPr>
          <p:cNvPr id="12" name="Subtitle 17">
            <a:extLst>
              <a:ext uri="{FF2B5EF4-FFF2-40B4-BE49-F238E27FC236}">
                <a16:creationId xmlns:a16="http://schemas.microsoft.com/office/drawing/2014/main" xmlns="" id="{BBBF6199-60BB-CA43-9BE6-974014ED394A}"/>
              </a:ext>
            </a:extLst>
          </p:cNvPr>
          <p:cNvSpPr txBox="1">
            <a:spLocks/>
          </p:cNvSpPr>
          <p:nvPr/>
        </p:nvSpPr>
        <p:spPr bwMode="auto">
          <a:xfrm>
            <a:off x="6516216" y="2008188"/>
            <a:ext cx="1961034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>
              <a:buFont typeface="Arial" charset="0"/>
              <a:buNone/>
            </a:pPr>
            <a:endParaRPr lang="en-US" altLang="en-US" sz="2500" b="1" u="sng" dirty="0">
              <a:solidFill>
                <a:srgbClr val="40404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AD35E89-6DC6-CD48-8CED-ACF88A61C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5773412"/>
            <a:ext cx="842908" cy="8429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77A308C-C6F9-B245-8DC2-58B9323D1DF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6815" y="5773412"/>
            <a:ext cx="2845715" cy="84290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106C2-BF0C-8046-9CFF-50B6C670F38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787645"/>
            <a:ext cx="163406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46134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REPORTING ON FRUITLESS AND WASTEFUL EXPENDITURE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b="1" dirty="0">
                <a:solidFill>
                  <a:schemeClr val="tx1"/>
                </a:solidFill>
              </a:rPr>
              <a:t>FRUITLESS &amp;WASTEFUL EXPENDITURE – SCM/CFO/RMU/ER</a:t>
            </a:r>
          </a:p>
        </p:txBody>
      </p:sp>
    </p:spTree>
    <p:extLst>
      <p:ext uri="{BB962C8B-B14F-4D97-AF65-F5344CB8AC3E}">
        <p14:creationId xmlns:p14="http://schemas.microsoft.com/office/powerpoint/2010/main" xmlns="" val="405625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1" dirty="0">
                <a:solidFill>
                  <a:prstClr val="black"/>
                </a:solidFill>
              </a:rPr>
              <a:t>FRUITLESS AND WASTEFUL  EXPENDITURE PROGRESS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830920"/>
              </p:ext>
            </p:extLst>
          </p:nvPr>
        </p:nvGraphicFramePr>
        <p:xfrm>
          <a:off x="179512" y="1412776"/>
          <a:ext cx="8712968" cy="196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8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41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ZA" sz="1200" b="1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of Irregularity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 of the incident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Service Provider and Amount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Action taken/Status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Official involved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Lease  of parking bays after relocation from 94 WF Nkomo to ABSA  Towers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2017/18 financial year.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1 January 2016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Kara Heritage – R237 600.00</a:t>
                      </a:r>
                      <a:endParaRPr lang="en-ZA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completed however no officials  identified.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Head of SCM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R237 600.00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0952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1" dirty="0">
                <a:solidFill>
                  <a:prstClr val="black"/>
                </a:solidFill>
              </a:rPr>
              <a:t>FRUITLESS &amp; WASTEFUL  EXPENDITURE UNDER INVESTIGATION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7746265"/>
              </p:ext>
            </p:extLst>
          </p:nvPr>
        </p:nvGraphicFramePr>
        <p:xfrm>
          <a:off x="251520" y="1412776"/>
          <a:ext cx="8640961" cy="511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63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45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82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50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4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r>
                        <a:rPr lang="en-ZA" sz="12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Fruitless and Wasteful Expenditure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 of the incident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</a:t>
                      </a:r>
                      <a:r>
                        <a:rPr lang="en-ZA" sz="12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provider and amount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Status of the transaction</a:t>
                      </a:r>
                      <a:endParaRPr kumimoji="0" lang="en-ZA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en-ZA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show</a:t>
                      </a: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at the booked venue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 August 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Burgers Park Hotel – R10 931.30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is 50% complete due to outstanding information.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7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HCM Software( SAP software for Human Capital Management ) not in use and was paid for.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Contract period: 20 Feb 2015- 19 Feb 2018)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DoL</a:t>
                      </a:r>
                      <a:r>
                        <a:rPr lang="en-ZA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claim </a:t>
                      </a: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R 4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558 000.00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is 70% complete due to outstanding information.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6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SAP Licences and support paid for and SAP software was not in use for two financial years.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Contract period: 20 Feb 2015- 19 Feb 2018)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DoL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claim – R75 018 212.24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is 70% complete due to outstanding information.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4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Breach</a:t>
                      </a:r>
                      <a:r>
                        <a:rPr lang="en-ZA" sz="11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policy – Payment made in excess of  the invoiced amount.</a:t>
                      </a:r>
                      <a:endParaRPr lang="en-ZA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09 July 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Birchwood Hotel  -  R72</a:t>
                      </a:r>
                      <a:r>
                        <a:rPr lang="en-ZA" sz="11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582.60</a:t>
                      </a:r>
                      <a:endParaRPr lang="en-ZA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is 10% complete.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4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R79 659 726.14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8867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ROOT CAUSES AND ACTION PLAN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b="1" dirty="0">
                <a:solidFill>
                  <a:schemeClr val="tx1"/>
                </a:solidFill>
              </a:rPr>
              <a:t>IRREGULAR EXPENDITURE – SCM/CFO/RMU/ER</a:t>
            </a:r>
          </a:p>
        </p:txBody>
      </p:sp>
    </p:spTree>
    <p:extLst>
      <p:ext uri="{BB962C8B-B14F-4D97-AF65-F5344CB8AC3E}">
        <p14:creationId xmlns:p14="http://schemas.microsoft.com/office/powerpoint/2010/main" xmlns="" val="1844470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3300"/>
          </a:xfrm>
        </p:spPr>
        <p:txBody>
          <a:bodyPr/>
          <a:lstStyle/>
          <a:p>
            <a:r>
              <a:rPr lang="en-GB" altLang="en-US" sz="24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ROOT CAUSES FOR IRREGULAR EXPENDITURE</a:t>
            </a:r>
            <a:endParaRPr lang="en-ZA" altLang="en-US" sz="24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6EE8DE-7BD2-4135-9C78-CA949885CA91}" type="slidenum">
              <a:rPr lang="en-US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3362" y="292006"/>
            <a:ext cx="376029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ZA" sz="1200" dirty="0">
                <a:solidFill>
                  <a:prstClr val="black"/>
                </a:solidFill>
                <a:ea typeface="MS PGothic" pitchFamily="34" charset="-128"/>
              </a:rPr>
              <a:t>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1371600"/>
            <a:ext cx="8600009" cy="5101936"/>
          </a:xfrm>
        </p:spPr>
        <p:txBody>
          <a:bodyPr/>
          <a:lstStyle/>
          <a:p>
            <a:pPr marL="0" indent="0">
              <a:buNone/>
            </a:pPr>
            <a:r>
              <a:rPr lang="en-ZA" sz="2000" b="1" dirty="0"/>
              <a:t>Identified root causes:</a:t>
            </a:r>
          </a:p>
          <a:p>
            <a:pPr marL="0" indent="0">
              <a:buNone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Inadequate contract management;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Utilisation of manual process;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Lack of preventative controls;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Reconciliations not properly reviewed;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Lack of independent coordinating Unit.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2867936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3300"/>
          </a:xfrm>
        </p:spPr>
        <p:txBody>
          <a:bodyPr/>
          <a:lstStyle/>
          <a:p>
            <a:r>
              <a:rPr lang="en-GB" altLang="en-US" sz="24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CORRECTIVE MEASURES TO REDUCE IRREGULAR EXPENDITURE</a:t>
            </a:r>
            <a:endParaRPr lang="en-ZA" altLang="en-US" sz="24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6EE8DE-7BD2-4135-9C78-CA949885CA91}" type="slidenum">
              <a:rPr lang="en-US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3362" y="292006"/>
            <a:ext cx="376029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ZA" sz="1200" dirty="0">
                <a:solidFill>
                  <a:prstClr val="black"/>
                </a:solidFill>
                <a:ea typeface="MS PGothic" pitchFamily="34" charset="-128"/>
              </a:rPr>
              <a:t>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1371600"/>
            <a:ext cx="8600009" cy="5101936"/>
          </a:xfrm>
        </p:spPr>
        <p:txBody>
          <a:bodyPr/>
          <a:lstStyle/>
          <a:p>
            <a:pPr marL="0" indent="0">
              <a:buNone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To include contract management on the performance agreement for all Directors within UIF;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Implementation of SAP system- Automated purchase orders with notifications when the spending has exceeded the contract amount;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Each to perform reconciliation for all their contracts. SCM to keep contract matrix and which is monitored by Exco;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All deviations and extensions to be tabled at the Bid Adjudication Committee;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Weekly report to the office of the Commissioner which include Fruitless; Wasteful and Irregular Expenditure together with the Contract Register and Procurement plan.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268921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3300"/>
          </a:xfrm>
        </p:spPr>
        <p:txBody>
          <a:bodyPr/>
          <a:lstStyle/>
          <a:p>
            <a:r>
              <a:rPr lang="en-GB" altLang="en-US" sz="24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CORRECTIVE MEASURES TO REDUCE IRREGULAR EXPENDITURE</a:t>
            </a:r>
            <a:endParaRPr lang="en-ZA" altLang="en-US" sz="24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6EE8DE-7BD2-4135-9C78-CA949885CA91}" type="slidenum">
              <a:rPr lang="en-US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3362" y="292006"/>
            <a:ext cx="376029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ZA" sz="1200" dirty="0">
                <a:solidFill>
                  <a:prstClr val="black"/>
                </a:solidFill>
                <a:ea typeface="MS PGothic" pitchFamily="34" charset="-128"/>
              </a:rPr>
              <a:t>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1371600"/>
            <a:ext cx="8600009" cy="5101936"/>
          </a:xfrm>
        </p:spPr>
        <p:txBody>
          <a:bodyPr/>
          <a:lstStyle/>
          <a:p>
            <a:pPr marL="0" indent="0">
              <a:buNone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The Fund has introduced the Probity Office within the Office of the Commissioner to coordinate irregular expenditure process and monitor the implementation of the consequence management;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The Office of the Commissioner performs an analysis on the Irregular, Fruitless and Wasteful expenditure report and provide gap analysis where necessary;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The progress on the the Irregular, Fruitless and Wasteful expenditure transactions is submitted to the Director-General periodically and presented to all relevant governance structures such as the Audit Committee;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/>
              <a:t>The Fund is in the process of appointed external Investigators to fast track the completion of the irregular expenditure cases.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>
              <a:buFont typeface="Wingdings" panose="05000000000000000000" pitchFamily="2" charset="2"/>
              <a:buChar char="Ø"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3793837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 descr="Extra3_3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5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1"/>
          <p:cNvSpPr txBox="1">
            <a:spLocks/>
          </p:cNvSpPr>
          <p:nvPr/>
        </p:nvSpPr>
        <p:spPr bwMode="auto">
          <a:xfrm>
            <a:off x="6588224" y="4602276"/>
            <a:ext cx="2555776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AB16"/>
                </a:solidFill>
                <a:latin typeface="Arial" charset="0"/>
                <a:cs typeface="Arial" charset="0"/>
              </a:rPr>
              <a:t>Thank</a:t>
            </a:r>
            <a:r>
              <a:rPr lang="en-US" sz="2000" b="1" dirty="0">
                <a:solidFill>
                  <a:srgbClr val="FFAB16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>
                <a:solidFill>
                  <a:prstClr val="white"/>
                </a:solidFill>
                <a:latin typeface="Arial" charset="0"/>
                <a:cs typeface="Arial" charset="0"/>
              </a:rPr>
              <a:t>You</a:t>
            </a:r>
            <a:r>
              <a:rPr lang="en-US" sz="2000" b="1" dirty="0">
                <a:solidFill>
                  <a:srgbClr val="FFAB16"/>
                </a:solidFill>
                <a:latin typeface="Arial" charset="0"/>
                <a:cs typeface="Arial" charset="0"/>
              </a:rPr>
              <a:t>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AF1B2-E7A4-446A-84DC-90AA83BA6A1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768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000" b="1" dirty="0">
                <a:latin typeface="Arial Black" panose="020B0A04020102020204" pitchFamily="34" charset="0"/>
              </a:rPr>
              <a:t> Irregular ; Fruitless and Wasteful  Expenditure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ZA" sz="2800" dirty="0">
                <a:latin typeface="+mj-lt"/>
                <a:cs typeface="Arial" panose="020B0604020202020204" pitchFamily="34" charset="0"/>
              </a:rPr>
              <a:t>Section 38(1)(c)(ii) and section 51(1)(b)(ii) of the PFMA , requires an accounting officer or accounting authority to take effective and appropriate steps to , amongst others, prevent irregular expenditure.</a:t>
            </a:r>
          </a:p>
          <a:p>
            <a:r>
              <a:rPr lang="en-ZA" sz="2800" dirty="0">
                <a:latin typeface="+mj-lt"/>
                <a:cs typeface="Arial" panose="020B0604020202020204" pitchFamily="34" charset="0"/>
              </a:rPr>
              <a:t>The Accounting Officer or Accounting Authority must take effective and appropriate disciplinary steps against any official in the service of their respective institutions who make or permit irregular expenditure.</a:t>
            </a:r>
          </a:p>
          <a:p>
            <a:r>
              <a:rPr lang="en-ZA" sz="2800" dirty="0">
                <a:latin typeface="+mj-lt"/>
                <a:cs typeface="Arial" panose="020B0604020202020204" pitchFamily="34" charset="0"/>
              </a:rPr>
              <a:t>The Fund has kept an irregular and fruitless and wasteful expenditure register.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AF1B2-E7A4-446A-84DC-90AA83BA6A1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788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REPORTING DEVIATIONS AND EXPANSIONS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b="1" dirty="0">
                <a:solidFill>
                  <a:schemeClr val="tx1"/>
                </a:solidFill>
              </a:rPr>
              <a:t>DEVIATIONS AND EXPANSIONS – SCM/CFO/RMU/ER</a:t>
            </a:r>
          </a:p>
        </p:txBody>
      </p:sp>
    </p:spTree>
    <p:extLst>
      <p:ext uri="{BB962C8B-B14F-4D97-AF65-F5344CB8AC3E}">
        <p14:creationId xmlns:p14="http://schemas.microsoft.com/office/powerpoint/2010/main" xmlns="" val="339162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>
                <a:solidFill>
                  <a:prstClr val="black"/>
                </a:solidFill>
              </a:rPr>
              <a:t>DEVIATIONS AND EXPENSIONS ABOVE R1 MILLION</a:t>
            </a:r>
            <a:endParaRPr lang="en-ZA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1798713"/>
              </p:ext>
            </p:extLst>
          </p:nvPr>
        </p:nvGraphicFramePr>
        <p:xfrm>
          <a:off x="251520" y="1417639"/>
          <a:ext cx="8640960" cy="51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9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Item</a:t>
                      </a:r>
                      <a:r>
                        <a:rPr lang="en-ZA" sz="1200" b="1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Description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Supplier</a:t>
                      </a:r>
                      <a:r>
                        <a:rPr lang="en-ZA" sz="12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Name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Original Contracted Amount: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Increased Amount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Calibri" panose="020F0502020204030204" pitchFamily="34" charset="0"/>
                        </a:rPr>
                        <a:t>Approved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1413">
                <a:tc>
                  <a:txBody>
                    <a:bodyPr/>
                    <a:lstStyle/>
                    <a:p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Request for</a:t>
                      </a: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approval for the extension of lease for office accommodation for the Unemployment Insurance Fund (UIF)  with </a:t>
                      </a:r>
                      <a:r>
                        <a:rPr lang="en-ZA" sz="1100" baseline="0" dirty="0" err="1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Somnipoint</a:t>
                      </a: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for a period of 36 months.</a:t>
                      </a:r>
                      <a:endParaRPr lang="en-ZA" sz="11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err="1">
                          <a:latin typeface="Calibri" panose="020F0502020204030204" pitchFamily="34" charset="0"/>
                        </a:rPr>
                        <a:t>Somnipoint</a:t>
                      </a:r>
                      <a:r>
                        <a:rPr lang="en-ZA" sz="1100" dirty="0">
                          <a:latin typeface="Calibri" panose="020F0502020204030204" pitchFamily="34" charset="0"/>
                        </a:rPr>
                        <a:t> (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Accommodation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R95 543 776.73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R 158 972 770.78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Treasury</a:t>
                      </a:r>
                    </a:p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4358">
                <a:tc>
                  <a:txBody>
                    <a:bodyPr/>
                    <a:lstStyle/>
                    <a:p>
                      <a:r>
                        <a:rPr lang="en-ZA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Request</a:t>
                      </a:r>
                      <a:r>
                        <a:rPr lang="en-ZA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for approval deviate from the normal procurement process to extend the cleaning contract for a period of 5 months</a:t>
                      </a: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ZA" sz="11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Morena Corporate (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Cleaning Services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R9 998 533.73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 1 342 510.45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Treasury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0248">
                <a:tc>
                  <a:txBody>
                    <a:bodyPr/>
                    <a:lstStyle/>
                    <a:p>
                      <a:r>
                        <a:rPr lang="en-ZA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National Treasury approved the extension of the contract for a period of 6 months</a:t>
                      </a: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ZA" sz="11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>
                          <a:latin typeface="Calibri" panose="020F0502020204030204" pitchFamily="34" charset="0"/>
                        </a:rPr>
                        <a:t>GEN2 (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Financial System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 1</a:t>
                      </a:r>
                      <a:r>
                        <a:rPr lang="en-ZA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095 992.18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Treasury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243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Deviation</a:t>
                      </a:r>
                      <a:r>
                        <a:rPr lang="en-ZA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approved for to produce an Educational radio Campaign on 10 radio stations to inform the public on the services of the Fund</a:t>
                      </a: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ZA" sz="11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SABC (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Communication Services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R 2 224 560.00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BAC/Accounting Officer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AF1B2-E7A4-446A-84DC-90AA83BA6A1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470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REPORTING ON IRREGULAR EXPENDITURE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b="1" dirty="0">
                <a:solidFill>
                  <a:schemeClr val="tx1"/>
                </a:solidFill>
              </a:rPr>
              <a:t>IRREGULAR EXPENDITURE – SCM/CFO/RMU/ER</a:t>
            </a:r>
          </a:p>
        </p:txBody>
      </p:sp>
    </p:spTree>
    <p:extLst>
      <p:ext uri="{BB962C8B-B14F-4D97-AF65-F5344CB8AC3E}">
        <p14:creationId xmlns:p14="http://schemas.microsoft.com/office/powerpoint/2010/main" xmlns="" val="110399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1" dirty="0">
                <a:solidFill>
                  <a:prstClr val="black"/>
                </a:solidFill>
              </a:rPr>
              <a:t>IRREGULAR EXPENDITURE PROGRESS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4980179"/>
              </p:ext>
            </p:extLst>
          </p:nvPr>
        </p:nvGraphicFramePr>
        <p:xfrm>
          <a:off x="179512" y="1412776"/>
          <a:ext cx="8712968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8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21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58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ZA" sz="1200" b="1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of Irregularity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 of the incident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Service Provider and Amount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Action taken/Status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Official involved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3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Irregularities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 the appointment of service provider.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(Business case drafted by the service provider)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Identified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 2016/17 financial audit. ( Contract period: 20 Feb 2015- 19 Feb 2018)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Accenture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R86 870 456.60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investigation was finalised , the  disciplinary process  was instituted and the matter is with SAPS for further investigation.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Head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ICT;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Members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Bid Evaluation Committee and Bid Adjudication Committee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6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/>
                          <a:cs typeface="Arabic Typesetting" panose="03020402040406030203" pitchFamily="66" charset="-78"/>
                        </a:rPr>
                        <a:t>Extension exceeded the 15% limit for goods and services of the original value of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Times New Roman"/>
                          <a:cs typeface="Arabic Typesetting" panose="03020402040406030203" pitchFamily="66" charset="-78"/>
                        </a:rPr>
                        <a:t> the contract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Arabic Typesetting" panose="03020402040406030203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2016/17 financial audit.( Contact period:1 Nov 2016 – 31 Jan 2018)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VPS</a:t>
                      </a: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 – R10 023 286.42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Arabic Typesetting" panose="03020402040406030203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The Accounting Officer (DG) approved the removal of the expenditure from the financial statement.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Arabic Typesetting" panose="03020402040406030203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There was no loss or damage suffered and no disciplinary action was recommended by the investigation report.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Arabic Typesetting" panose="03020402040406030203" pitchFamily="66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3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Services rendered after 31/07/2015 , which is  outside the validity period of the contract  (01/08/2012-31/07/2015)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2016/17 financial audit.(Contract period: 1 Aug 2012 – 31 July 2016)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CQS Technologies 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R 2 768 619.94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The Accounting Officer (DG) approved the removal of the expenditure from the financial statement.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There was no loss or damage suffered and no disciplinary action was recommended by the external investigation report.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6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Amount paid exceeded the approved deviation.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2016/17 financial year. (Contract period: 1 Jul 2012- 24 June 2017)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FNB – R2 729 981.00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Submission for condonement was </a:t>
                      </a: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submitted to National Treasury</a:t>
                      </a: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. Awaiting feedback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Disciplinary action was not recommended by the internal investigation report.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6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</a:rPr>
                        <a:t>Payments/expenditure incurred  exceeded the approved contract value.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2017/18 financial year.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19 February 2016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Nine</a:t>
                      </a: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IT – R2 016 897.08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Investigation completed, ER could not initiate disciplinary process due to lack of critical information.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Disciplinary action was not recommended by the internal investigation report.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500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1" dirty="0">
                <a:solidFill>
                  <a:prstClr val="black"/>
                </a:solidFill>
              </a:rPr>
              <a:t>IRREGULAR EXPENDITURE PROGRESS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17989"/>
              </p:ext>
            </p:extLst>
          </p:nvPr>
        </p:nvGraphicFramePr>
        <p:xfrm>
          <a:off x="179512" y="1412776"/>
          <a:ext cx="8712968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8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41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81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ZA" sz="1200" b="1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of Irregularity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 of the incident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Service Provider and Amount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Action taken/Status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Official involved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5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Services rendered after expiry of the contract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2018/19 financial year.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29 June 2018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Nine IT – R1 681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206.18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The Accounting Officer (DG) approved the removal of the expenditure from the financial statement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Disciplinary action was not recommended by the internal investigation report.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2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</a:rPr>
                        <a:t>Payments/expenditure incurred  exceeded the approved deviation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2016/17 financial year.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Systems Applications Product –     R433 200.00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The investigation was finalised , the  disciplinary process  was instituted and the matter is with SAPS for further investigation.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Head of ICT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Head of SCM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2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Services rendered after the validity period of the contract</a:t>
                      </a: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2016/17 financial year. (Contract period: Jan 2017- June 2017)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Adjustment </a:t>
                      </a:r>
                      <a:r>
                        <a:rPr kumimoji="0" lang="en-Z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Madox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Security-          R430 200.00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completed, however ER could not initiate disciplinary process due to lack of critical information.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Head of Security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82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Quotation</a:t>
                      </a:r>
                      <a:r>
                        <a:rPr lang="en-US" sz="1200" baseline="0" dirty="0">
                          <a:effectLst/>
                          <a:latin typeface="+mn-lt"/>
                          <a:ea typeface="Times New Roman"/>
                        </a:rPr>
                        <a:t> transaction 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was not awarded to the supplier who scored the highest score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2016/17 financial year.</a:t>
                      </a:r>
                    </a:p>
                    <a:p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Arabic Typesetting" panose="03020402040406030203" pitchFamily="66" charset="-78"/>
                        </a:rPr>
                        <a:t> 21 July 2016</a:t>
                      </a:r>
                    </a:p>
                    <a:p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err="1"/>
                        <a:t>Hunadi</a:t>
                      </a:r>
                      <a:r>
                        <a:rPr lang="en-ZA" sz="1200" baseline="0" dirty="0"/>
                        <a:t> and </a:t>
                      </a:r>
                      <a:r>
                        <a:rPr lang="en-ZA" sz="1200" baseline="0" dirty="0" err="1"/>
                        <a:t>Monare</a:t>
                      </a:r>
                      <a:r>
                        <a:rPr lang="en-ZA" sz="1200" baseline="0" dirty="0"/>
                        <a:t> Trading-      R57 639.00</a:t>
                      </a: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completed, however ER could not initiate disciplinary process due to lack of critical information.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Head of SCM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4965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1" dirty="0">
                <a:solidFill>
                  <a:prstClr val="black"/>
                </a:solidFill>
              </a:rPr>
              <a:t>IRREGULAR EXPENDITURE PROGRESS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8433364"/>
              </p:ext>
            </p:extLst>
          </p:nvPr>
        </p:nvGraphicFramePr>
        <p:xfrm>
          <a:off x="179512" y="1412776"/>
          <a:ext cx="8712968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8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41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39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Description</a:t>
                      </a:r>
                      <a:r>
                        <a:rPr lang="en-ZA" sz="1200" b="1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of Irregularity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 of the incident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Service Provider and Amount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Action taken/Status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Official involved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9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Payments/expenditure incurred  exceeded the approved contract value.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2016/17 financial year.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17 February 2016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r>
                        <a:rPr lang="en-ZA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Centrix –R122 355.62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completed, however referred back to RMU to identify the responsible officials for the incurrence of Irregular expenditure.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Head of ICT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31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effectLst/>
                          <a:latin typeface="+mn-lt"/>
                          <a:ea typeface="Times New Roman"/>
                        </a:rPr>
                        <a:t>The extension exceeds the 15% limit for goods/services of the original value of the contract.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2016/17 financial year. (Contract period: 27 Feb 2017 – 26 Aug 2017)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Bambanani Pest Control –            R80 533.59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completed, however ER could not initiate disciplinary process due to lack of critical information.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Head of SCM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55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The total expenditure incurred of R59 755 exceeds the amount approved deviation  of R11 951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Arabic Typesetting" panose="03020402040406030203" pitchFamily="66" charset="-78"/>
                        </a:rPr>
                        <a:t>Identified in 2016/17 financial year. (Contract period: 22 March 2013 – 21 March 2016)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Master Hygiene – R35 853.24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completed, however referred back to RMU to identify the responsible officials for the incurrence of Irregular expenditure.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Head of SCM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703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R107 249m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4036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1" dirty="0">
                <a:solidFill>
                  <a:prstClr val="black"/>
                </a:solidFill>
              </a:rPr>
              <a:t>IRREGULAR EXPENDITURE UNDER INVESTIGATION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4113303"/>
              </p:ext>
            </p:extLst>
          </p:nvPr>
        </p:nvGraphicFramePr>
        <p:xfrm>
          <a:off x="215516" y="1362475"/>
          <a:ext cx="8712968" cy="548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3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39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r>
                        <a:rPr lang="en-ZA" sz="12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Irregularity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Date of the incident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</a:t>
                      </a:r>
                      <a:r>
                        <a:rPr lang="en-ZA" sz="12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provider and amount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Status of the transaction</a:t>
                      </a:r>
                      <a:endParaRPr kumimoji="0" lang="en-ZA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Contract addendum exceeded 15%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01 April 2017(</a:t>
                      </a: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Contract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period :01 April 2014- 31  March 2017)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Duma Travel – R5 902 239.13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is 80% complete due to outstanding information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Contract addendum exceeded 15%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March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2015 ( Contract period: 1 May 2014- 28 Feb 2015)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Marsh Alexander Forbes – R361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472.60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is 20% complete, awaiting appointment of the service provide for external investigation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en-ZA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order issued but service was rendered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 September 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Institute of African Alternatives (IAA) –     R13 000.00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Investigation is</a:t>
                      </a:r>
                      <a:r>
                        <a:rPr lang="en-ZA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70% complete due to outstanding information.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Contract addendum exceeded 15%</a:t>
                      </a: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Feb 2016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(Contract period: 1 February 2013 – 31 January 2016)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Trustlink</a:t>
                      </a:r>
                      <a:r>
                        <a:rPr lang="en-ZA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R33 278.09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is 70% complete due to outstanding information.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Contract addendum exceeded 15%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dirty="0"/>
                        <a:t>1 October 2015(Contract</a:t>
                      </a:r>
                      <a:r>
                        <a:rPr lang="en-ZA" sz="1200" baseline="0" dirty="0"/>
                        <a:t> period: 1 October 2012-30September 2015)</a:t>
                      </a:r>
                      <a:endParaRPr lang="en-ZA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dirty="0"/>
                        <a:t>Vodacom – R1 420 135.59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Received on 25 January 2019. Investigation is 80% complete due to outstanding information.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Price increase without proper approval (Order was for two days and services rendered for three days)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dirty="0"/>
                        <a:t>21 January 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dirty="0"/>
                        <a:t>The Farm Inn Hotel –   R5 962.00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in progress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Price increase exceeded 15%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dirty="0"/>
                        <a:t>19 February 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dirty="0"/>
                        <a:t>Protea Hotel – R7 178.00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in progress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Contract continued beyond 36 months</a:t>
                      </a: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dirty="0"/>
                        <a:t>10 July 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dirty="0"/>
                        <a:t>Fidelity Security – R11 184.82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Investigation in progress as year end and was finalised in July 2019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6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600" b="1" dirty="0"/>
                        <a:t>R7</a:t>
                      </a:r>
                      <a:r>
                        <a:rPr lang="en-ZA" sz="1600" b="1" baseline="0" dirty="0"/>
                        <a:t> 754 450.23</a:t>
                      </a:r>
                      <a:endParaRPr lang="en-ZA" sz="16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42037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1812</Words>
  <Application>Microsoft Office PowerPoint</Application>
  <PresentationFormat>On-screen Show (4:3)</PresentationFormat>
  <Paragraphs>285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1_Office Theme</vt:lpstr>
      <vt:lpstr>4_Office Theme</vt:lpstr>
      <vt:lpstr>Slide 1</vt:lpstr>
      <vt:lpstr> Irregular ; Fruitless and Wasteful  Expenditure </vt:lpstr>
      <vt:lpstr>REPORTING DEVIATIONS AND EXPANSIONS</vt:lpstr>
      <vt:lpstr>DEVIATIONS AND EXPENSIONS ABOVE R1 MILLION</vt:lpstr>
      <vt:lpstr>REPORTING ON IRREGULAR EXPENDITURE</vt:lpstr>
      <vt:lpstr>IRREGULAR EXPENDITURE PROGRESS</vt:lpstr>
      <vt:lpstr>IRREGULAR EXPENDITURE PROGRESS</vt:lpstr>
      <vt:lpstr>IRREGULAR EXPENDITURE PROGRESS</vt:lpstr>
      <vt:lpstr>IRREGULAR EXPENDITURE UNDER INVESTIGATION</vt:lpstr>
      <vt:lpstr>REPORTING ON FRUITLESS AND WASTEFUL EXPENDITURE</vt:lpstr>
      <vt:lpstr>FRUITLESS AND WASTEFUL  EXPENDITURE PROGRESS</vt:lpstr>
      <vt:lpstr>FRUITLESS &amp; WASTEFUL  EXPENDITURE UNDER INVESTIGATION</vt:lpstr>
      <vt:lpstr>ROOT CAUSES AND ACTION PLAN</vt:lpstr>
      <vt:lpstr>ROOT CAUSES FOR IRREGULAR EXPENDITURE</vt:lpstr>
      <vt:lpstr>CORRECTIVE MEASURES TO REDUCE IRREGULAR EXPENDITURE</vt:lpstr>
      <vt:lpstr>CORRECTIVE MEASURES TO REDUCE IRREGULAR EXPENDITURE</vt:lpstr>
      <vt:lpstr>Slide 17</vt:lpstr>
    </vt:vector>
  </TitlesOfParts>
  <Company>Dol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Ledwaba (HQ)</dc:creator>
  <cp:lastModifiedBy>PUMZA</cp:lastModifiedBy>
  <cp:revision>863</cp:revision>
  <cp:lastPrinted>2019-11-06T14:37:03Z</cp:lastPrinted>
  <dcterms:created xsi:type="dcterms:W3CDTF">2012-07-27T11:56:16Z</dcterms:created>
  <dcterms:modified xsi:type="dcterms:W3CDTF">2019-11-28T08:49:47Z</dcterms:modified>
</cp:coreProperties>
</file>