
<file path=[Content_Types].xml><?xml version="1.0" encoding="utf-8"?>
<Types xmlns="http://schemas.openxmlformats.org/package/2006/content-types">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498" r:id="rId5"/>
    <p:sldId id="478" r:id="rId6"/>
    <p:sldId id="321" r:id="rId7"/>
    <p:sldId id="481" r:id="rId8"/>
    <p:sldId id="480" r:id="rId9"/>
    <p:sldId id="455" r:id="rId10"/>
    <p:sldId id="484" r:id="rId11"/>
    <p:sldId id="482" r:id="rId12"/>
    <p:sldId id="419" r:id="rId13"/>
    <p:sldId id="488" r:id="rId14"/>
    <p:sldId id="489" r:id="rId15"/>
    <p:sldId id="487" r:id="rId16"/>
    <p:sldId id="506" r:id="rId17"/>
    <p:sldId id="458" r:id="rId18"/>
    <p:sldId id="459" r:id="rId19"/>
    <p:sldId id="492" r:id="rId20"/>
    <p:sldId id="510" r:id="rId21"/>
    <p:sldId id="509" r:id="rId22"/>
    <p:sldId id="507" r:id="rId23"/>
    <p:sldId id="511" r:id="rId24"/>
    <p:sldId id="490" r:id="rId25"/>
    <p:sldId id="493" r:id="rId26"/>
    <p:sldId id="499" r:id="rId27"/>
    <p:sldId id="503" r:id="rId28"/>
    <p:sldId id="495"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60" userDrawn="1">
          <p15:clr>
            <a:srgbClr val="A4A3A4"/>
          </p15:clr>
        </p15:guide>
        <p15:guide id="2" pos="2880" userDrawn="1">
          <p15:clr>
            <a:srgbClr val="A4A3A4"/>
          </p15:clr>
        </p15:guide>
        <p15:guide id="3" pos="2064" userDrawn="1">
          <p15:clr>
            <a:srgbClr val="A4A3A4"/>
          </p15:clr>
        </p15:guide>
        <p15:guide id="4" orient="horz" pos="1032" userDrawn="1">
          <p15:clr>
            <a:srgbClr val="A4A3A4"/>
          </p15:clr>
        </p15:guide>
        <p15:guide id="5" pos="521" userDrawn="1">
          <p15:clr>
            <a:srgbClr val="A4A3A4"/>
          </p15:clr>
        </p15:guide>
        <p15:guide id="6" pos="816" userDrawn="1">
          <p15:clr>
            <a:srgbClr val="A4A3A4"/>
          </p15:clr>
        </p15:guide>
        <p15:guide id="7" pos="5534" userDrawn="1">
          <p15:clr>
            <a:srgbClr val="A4A3A4"/>
          </p15:clr>
        </p15:guide>
        <p15:guide id="8" orient="horz" pos="2904" userDrawn="1">
          <p15:clr>
            <a:srgbClr val="A4A3A4"/>
          </p15:clr>
        </p15:guide>
        <p15:guide id="9" pos="1020" userDrawn="1">
          <p15:clr>
            <a:srgbClr val="A4A3A4"/>
          </p15:clr>
        </p15:guide>
        <p15:guide id="10" orient="horz" pos="2016" userDrawn="1">
          <p15:clr>
            <a:srgbClr val="A4A3A4"/>
          </p15:clr>
        </p15:guide>
        <p15:guide id="11" pos="3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za Shah" initials="RS" lastIdx="15" clrIdx="0">
    <p:extLst/>
  </p:cmAuthor>
  <p:cmAuthor id="2" name="Bjorn Buyst" initials="BB"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1C24"/>
    <a:srgbClr val="000000"/>
    <a:srgbClr val="FF0000"/>
    <a:srgbClr val="EFEF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snapToGrid="0">
      <p:cViewPr varScale="1">
        <p:scale>
          <a:sx n="116" d="100"/>
          <a:sy n="116" d="100"/>
        </p:scale>
        <p:origin x="-1524" y="-114"/>
      </p:cViewPr>
      <p:guideLst>
        <p:guide orient="horz" pos="360"/>
        <p:guide orient="horz" pos="1032"/>
        <p:guide orient="horz" pos="2904"/>
        <p:guide orient="horz" pos="2016"/>
        <p:guide pos="2880"/>
        <p:guide pos="2064"/>
        <p:guide pos="521"/>
        <p:guide pos="816"/>
        <p:guide pos="5534"/>
        <p:guide pos="1020"/>
        <p:guide pos="31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smtClean="0"/>
              <a:t>Total income</a:t>
            </a:r>
            <a:endParaRPr lang="en-US" sz="1200" b="1" dirty="0"/>
          </a:p>
        </c:rich>
      </c:tx>
      <c:layout>
        <c:manualLayout>
          <c:xMode val="edge"/>
          <c:yMode val="edge"/>
          <c:x val="0.38522108404387284"/>
          <c:y val="2.7883162960621082E-2"/>
        </c:manualLayout>
      </c:layout>
      <c:spPr>
        <a:noFill/>
        <a:ln>
          <a:noFill/>
        </a:ln>
        <a:effectLst/>
      </c:spPr>
    </c:title>
    <c:plotArea>
      <c:layout>
        <c:manualLayout>
          <c:layoutTarget val="inner"/>
          <c:xMode val="edge"/>
          <c:yMode val="edge"/>
          <c:x val="0.25257130814915901"/>
          <c:y val="0.16434819264411427"/>
          <c:w val="0.7019962314148066"/>
          <c:h val="0.51593950890504781"/>
        </c:manualLayout>
      </c:layout>
      <c:barChart>
        <c:barDir val="col"/>
        <c:grouping val="stacked"/>
        <c:ser>
          <c:idx val="0"/>
          <c:order val="0"/>
          <c:tx>
            <c:strRef>
              <c:f>Sheet1!$B$1</c:f>
              <c:strCache>
                <c:ptCount val="1"/>
                <c:pt idx="0">
                  <c:v>Government grant</c:v>
                </c:pt>
              </c:strCache>
            </c:strRef>
          </c:tx>
          <c:spPr>
            <a:solidFill>
              <a:schemeClr val="bg1">
                <a:lumMod val="50000"/>
              </a:schemeClr>
            </a:solidFill>
            <a:ln>
              <a:noFill/>
            </a:ln>
            <a:effectLst/>
            <a:scene3d>
              <a:camera prst="orthographicFront"/>
              <a:lightRig rig="threePt" dir="t"/>
            </a:scene3d>
            <a:sp3d>
              <a:bevelT/>
            </a:sp3d>
          </c:spPr>
          <c:cat>
            <c:strRef>
              <c:f>Sheet1!$A$2:$A$6</c:f>
              <c:strCache>
                <c:ptCount val="5"/>
                <c:pt idx="0">
                  <c:v>FY2015</c:v>
                </c:pt>
                <c:pt idx="1">
                  <c:v>FY2016</c:v>
                </c:pt>
                <c:pt idx="2">
                  <c:v>FY2017</c:v>
                </c:pt>
                <c:pt idx="3">
                  <c:v>FY2018</c:v>
                </c:pt>
                <c:pt idx="4">
                  <c:v>FY2019</c:v>
                </c:pt>
              </c:strCache>
            </c:strRef>
          </c:cat>
          <c:val>
            <c:numRef>
              <c:f>Sheet1!$B$2:$B$6</c:f>
              <c:numCache>
                <c:formatCode>_(* #,##0_);_(* \(#,##0\);_(* "-"??_);_(@_)</c:formatCode>
                <c:ptCount val="5"/>
                <c:pt idx="0">
                  <c:v>193.1</c:v>
                </c:pt>
                <c:pt idx="1">
                  <c:v>189.7</c:v>
                </c:pt>
                <c:pt idx="2">
                  <c:v>183.2</c:v>
                </c:pt>
                <c:pt idx="3">
                  <c:v>243.2</c:v>
                </c:pt>
                <c:pt idx="4">
                  <c:v>232.5</c:v>
                </c:pt>
              </c:numCache>
            </c:numRef>
          </c:val>
        </c:ser>
        <c:ser>
          <c:idx val="1"/>
          <c:order val="1"/>
          <c:tx>
            <c:strRef>
              <c:f>Sheet1!$C$1</c:f>
              <c:strCache>
                <c:ptCount val="1"/>
                <c:pt idx="0">
                  <c:v>Other income</c:v>
                </c:pt>
              </c:strCache>
            </c:strRef>
          </c:tx>
          <c:spPr>
            <a:solidFill>
              <a:schemeClr val="accent1"/>
            </a:solidFill>
            <a:ln>
              <a:noFill/>
            </a:ln>
            <a:effectLst/>
            <a:scene3d>
              <a:camera prst="orthographicFront"/>
              <a:lightRig rig="threePt" dir="t"/>
            </a:scene3d>
            <a:sp3d>
              <a:bevelT/>
            </a:sp3d>
          </c:spPr>
          <c:cat>
            <c:strRef>
              <c:f>Sheet1!$A$2:$A$6</c:f>
              <c:strCache>
                <c:ptCount val="5"/>
                <c:pt idx="0">
                  <c:v>FY2015</c:v>
                </c:pt>
                <c:pt idx="1">
                  <c:v>FY2016</c:v>
                </c:pt>
                <c:pt idx="2">
                  <c:v>FY2017</c:v>
                </c:pt>
                <c:pt idx="3">
                  <c:v>FY2018</c:v>
                </c:pt>
                <c:pt idx="4">
                  <c:v>FY2019</c:v>
                </c:pt>
              </c:strCache>
            </c:strRef>
          </c:cat>
          <c:val>
            <c:numRef>
              <c:f>Sheet1!$C$2:$C$6</c:f>
              <c:numCache>
                <c:formatCode>_(* #,##0_);_(* \(#,##0\);_(* "-"??_);_(@_)</c:formatCode>
                <c:ptCount val="5"/>
                <c:pt idx="0">
                  <c:v>35.1</c:v>
                </c:pt>
                <c:pt idx="1">
                  <c:v>81.400000000000006</c:v>
                </c:pt>
                <c:pt idx="2">
                  <c:v>52.7</c:v>
                </c:pt>
                <c:pt idx="3">
                  <c:v>64.3</c:v>
                </c:pt>
                <c:pt idx="4">
                  <c:v>79.599999999999994</c:v>
                </c:pt>
              </c:numCache>
            </c:numRef>
          </c:val>
        </c:ser>
        <c:ser>
          <c:idx val="2"/>
          <c:order val="2"/>
          <c:tx>
            <c:strRef>
              <c:f>Sheet1!$D$1</c:f>
              <c:strCache>
                <c:ptCount val="1"/>
                <c:pt idx="0">
                  <c:v>Revenue from services</c:v>
                </c:pt>
              </c:strCache>
            </c:strRef>
          </c:tx>
          <c:spPr>
            <a:solidFill>
              <a:srgbClr val="ED1C24"/>
            </a:solidFill>
            <a:ln>
              <a:noFill/>
            </a:ln>
            <a:effectLst/>
            <a:scene3d>
              <a:camera prst="orthographicFront"/>
              <a:lightRig rig="threePt" dir="t"/>
            </a:scene3d>
            <a:sp3d>
              <a:bevelT/>
            </a:sp3d>
          </c:spPr>
          <c:cat>
            <c:strRef>
              <c:f>Sheet1!$A$2:$A$6</c:f>
              <c:strCache>
                <c:ptCount val="5"/>
                <c:pt idx="0">
                  <c:v>FY2015</c:v>
                </c:pt>
                <c:pt idx="1">
                  <c:v>FY2016</c:v>
                </c:pt>
                <c:pt idx="2">
                  <c:v>FY2017</c:v>
                </c:pt>
                <c:pt idx="3">
                  <c:v>FY2018</c:v>
                </c:pt>
                <c:pt idx="4">
                  <c:v>FY2019</c:v>
                </c:pt>
              </c:strCache>
            </c:strRef>
          </c:cat>
          <c:val>
            <c:numRef>
              <c:f>Sheet1!$D$2:$D$6</c:f>
              <c:numCache>
                <c:formatCode>_(* #,##0_);_(* \(#,##0\);_(* "-"??_);_(@_)</c:formatCode>
                <c:ptCount val="5"/>
                <c:pt idx="0">
                  <c:v>557.29999999999995</c:v>
                </c:pt>
                <c:pt idx="1">
                  <c:v>544.70000000000005</c:v>
                </c:pt>
                <c:pt idx="2">
                  <c:v>500.9</c:v>
                </c:pt>
                <c:pt idx="3">
                  <c:v>514.4</c:v>
                </c:pt>
                <c:pt idx="4">
                  <c:v>501.3</c:v>
                </c:pt>
              </c:numCache>
            </c:numRef>
          </c:val>
        </c:ser>
        <c:dLbls/>
        <c:overlap val="100"/>
        <c:axId val="111322624"/>
        <c:axId val="111324160"/>
      </c:barChart>
      <c:catAx>
        <c:axId val="1113226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11324160"/>
        <c:crosses val="autoZero"/>
        <c:auto val="1"/>
        <c:lblAlgn val="ctr"/>
        <c:lblOffset val="100"/>
      </c:catAx>
      <c:valAx>
        <c:axId val="11132416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dirty="0" smtClean="0"/>
                  <a:t>R million</a:t>
                </a:r>
                <a:endParaRPr lang="en-US" dirty="0"/>
              </a:p>
            </c:rich>
          </c:tx>
          <c:layout/>
          <c:spPr>
            <a:noFill/>
            <a:ln>
              <a:noFill/>
            </a:ln>
            <a:effectLst/>
          </c:spPr>
        </c:title>
        <c:numFmt formatCode="_(* #,##0_);_(* \(#,##0\);_(* &quot;-&quot;??_);_(@_)"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1132262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sz="1100">
          <a:solidFill>
            <a:schemeClr val="tx1"/>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r>
              <a:rPr lang="en-US" sz="1100" b="1" dirty="0" smtClean="0"/>
              <a:t>Government grant</a:t>
            </a:r>
            <a:r>
              <a:rPr lang="en-US" sz="1100" b="1" baseline="0" dirty="0" smtClean="0"/>
              <a:t> as % of total income</a:t>
            </a:r>
            <a:endParaRPr lang="en-US" sz="1100" b="1" dirty="0"/>
          </a:p>
        </c:rich>
      </c:tx>
      <c:layout/>
      <c:spPr>
        <a:noFill/>
        <a:ln>
          <a:noFill/>
        </a:ln>
        <a:effectLst/>
      </c:spPr>
    </c:title>
    <c:plotArea>
      <c:layout/>
      <c:lineChart>
        <c:grouping val="standard"/>
        <c:ser>
          <c:idx val="0"/>
          <c:order val="0"/>
          <c:tx>
            <c:strRef>
              <c:f>Sheet1!$B$1</c:f>
              <c:strCache>
                <c:ptCount val="1"/>
                <c:pt idx="0">
                  <c:v>Government grant as % of total income</c:v>
                </c:pt>
              </c:strCache>
            </c:strRef>
          </c:tx>
          <c:spPr>
            <a:ln w="28575" cap="rnd">
              <a:solidFill>
                <a:srgbClr val="ED1C2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t"/>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FY2015</c:v>
                </c:pt>
                <c:pt idx="1">
                  <c:v>FY2016</c:v>
                </c:pt>
                <c:pt idx="2">
                  <c:v>FY2017</c:v>
                </c:pt>
                <c:pt idx="3">
                  <c:v>FY2018</c:v>
                </c:pt>
                <c:pt idx="4">
                  <c:v>FY2019</c:v>
                </c:pt>
              </c:strCache>
            </c:strRef>
          </c:cat>
          <c:val>
            <c:numRef>
              <c:f>Sheet1!$B$2:$B$6</c:f>
              <c:numCache>
                <c:formatCode>0%</c:formatCode>
                <c:ptCount val="5"/>
                <c:pt idx="0">
                  <c:v>0.24583068109484404</c:v>
                </c:pt>
                <c:pt idx="1">
                  <c:v>0.23253248345182645</c:v>
                </c:pt>
                <c:pt idx="2">
                  <c:v>0.24864277958740502</c:v>
                </c:pt>
                <c:pt idx="3">
                  <c:v>0.2958997444944641</c:v>
                </c:pt>
                <c:pt idx="4">
                  <c:v>0.28583722645684778</c:v>
                </c:pt>
              </c:numCache>
            </c:numRef>
          </c:val>
        </c:ser>
        <c:dLbls>
          <c:showVal val="1"/>
        </c:dLbls>
        <c:marker val="1"/>
        <c:axId val="70077824"/>
        <c:axId val="70087808"/>
      </c:lineChart>
      <c:catAx>
        <c:axId val="700778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0087808"/>
        <c:crosses val="autoZero"/>
        <c:auto val="1"/>
        <c:lblAlgn val="ctr"/>
        <c:lblOffset val="100"/>
      </c:catAx>
      <c:valAx>
        <c:axId val="7008780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0077824"/>
        <c:crosses val="autoZero"/>
        <c:crossBetween val="between"/>
      </c:valAx>
      <c:spPr>
        <a:noFill/>
        <a:ln>
          <a:noFill/>
        </a:ln>
        <a:effectLst/>
      </c:spPr>
    </c:plotArea>
    <c:plotVisOnly val="1"/>
    <c:dispBlanksAs val="gap"/>
  </c:chart>
  <c:spPr>
    <a:noFill/>
    <a:ln>
      <a:noFill/>
    </a:ln>
    <a:effectLst/>
  </c:spPr>
  <c:txPr>
    <a:bodyPr/>
    <a:lstStyle/>
    <a:p>
      <a:pPr>
        <a:defRPr sz="1100">
          <a:solidFill>
            <a:schemeClr val="tx1"/>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en-US" b="1" dirty="0"/>
              <a:t>Group </a:t>
            </a:r>
            <a:r>
              <a:rPr lang="en-US" b="1" dirty="0" smtClean="0"/>
              <a:t>revenue (in R billion)</a:t>
            </a:r>
            <a:endParaRPr lang="en-US" b="1" dirty="0"/>
          </a:p>
        </c:rich>
      </c:tx>
      <c:layout/>
      <c:spPr>
        <a:noFill/>
        <a:ln>
          <a:noFill/>
        </a:ln>
        <a:effectLst/>
      </c:spPr>
    </c:title>
    <c:plotArea>
      <c:layout/>
      <c:barChart>
        <c:barDir val="col"/>
        <c:grouping val="clustered"/>
        <c:ser>
          <c:idx val="0"/>
          <c:order val="0"/>
          <c:tx>
            <c:strRef>
              <c:f>Sheet1!$B$1</c:f>
              <c:strCache>
                <c:ptCount val="1"/>
                <c:pt idx="0">
                  <c:v>Group revenue</c:v>
                </c:pt>
              </c:strCache>
            </c:strRef>
          </c:tx>
          <c:spPr>
            <a:solidFill>
              <a:schemeClr val="bg1">
                <a:lumMod val="50000"/>
              </a:schemeClr>
            </a:solidFill>
            <a:ln>
              <a:no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SGS Global</c:v>
                </c:pt>
                <c:pt idx="1">
                  <c:v>SGS EMA</c:v>
                </c:pt>
                <c:pt idx="2">
                  <c:v>Bureau Veritas</c:v>
                </c:pt>
                <c:pt idx="3">
                  <c:v>TUV</c:v>
                </c:pt>
                <c:pt idx="4">
                  <c:v>Intertek Group</c:v>
                </c:pt>
                <c:pt idx="5">
                  <c:v>BSI Group</c:v>
                </c:pt>
                <c:pt idx="6">
                  <c:v>BSI EMA</c:v>
                </c:pt>
                <c:pt idx="7">
                  <c:v>SABS</c:v>
                </c:pt>
              </c:strCache>
            </c:strRef>
          </c:cat>
          <c:val>
            <c:numRef>
              <c:f>Sheet1!$B$2:$B$9</c:f>
              <c:numCache>
                <c:formatCode>_(* #,##0.0_);_(* \(#,##0.0\);_(* "-"??_);_(@_)</c:formatCode>
                <c:ptCount val="8"/>
                <c:pt idx="0">
                  <c:v>98.31</c:v>
                </c:pt>
                <c:pt idx="1">
                  <c:v>43.232000000000006</c:v>
                </c:pt>
                <c:pt idx="2">
                  <c:v>79.172999999999988</c:v>
                </c:pt>
                <c:pt idx="3">
                  <c:v>32.849999999999994</c:v>
                </c:pt>
                <c:pt idx="4">
                  <c:v>51.3</c:v>
                </c:pt>
                <c:pt idx="5">
                  <c:v>9.3730000000000029</c:v>
                </c:pt>
                <c:pt idx="6">
                  <c:v>2.9779999999999998</c:v>
                </c:pt>
                <c:pt idx="7">
                  <c:v>0.501</c:v>
                </c:pt>
              </c:numCache>
            </c:numRef>
          </c:val>
        </c:ser>
        <c:dLbls>
          <c:showVal val="1"/>
        </c:dLbls>
        <c:gapWidth val="219"/>
        <c:overlap val="-27"/>
        <c:axId val="110720896"/>
        <c:axId val="110722432"/>
      </c:barChart>
      <c:catAx>
        <c:axId val="1107208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mn-lt"/>
                <a:ea typeface="+mn-ea"/>
                <a:cs typeface="+mn-cs"/>
              </a:defRPr>
            </a:pPr>
            <a:endParaRPr lang="en-US"/>
          </a:p>
        </c:txPr>
        <c:crossAx val="110722432"/>
        <c:crosses val="autoZero"/>
        <c:auto val="1"/>
        <c:lblAlgn val="ctr"/>
        <c:lblOffset val="100"/>
      </c:catAx>
      <c:valAx>
        <c:axId val="110722432"/>
        <c:scaling>
          <c:orientation val="minMax"/>
        </c:scaling>
        <c:axPos val="l"/>
        <c:majorGridlines>
          <c:spPr>
            <a:ln w="9525" cap="flat" cmpd="sng" algn="ctr">
              <a:solidFill>
                <a:schemeClr val="tx1">
                  <a:lumMod val="15000"/>
                  <a:lumOff val="85000"/>
                </a:schemeClr>
              </a:solidFill>
              <a:round/>
            </a:ln>
            <a:effectLst/>
          </c:spPr>
        </c:majorGridlines>
        <c:numFmt formatCode="_(* #,##0.0_);_(* \(#,##0.0\);_(* &quot;-&quot;??_);_(@_)"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10720896"/>
        <c:crosses val="autoZero"/>
        <c:crossBetween val="between"/>
      </c:valAx>
      <c:spPr>
        <a:noFill/>
        <a:ln>
          <a:noFill/>
        </a:ln>
        <a:effectLst/>
      </c:spPr>
    </c:plotArea>
    <c:plotVisOnly val="1"/>
    <c:dispBlanksAs val="gap"/>
  </c:chart>
  <c:spPr>
    <a:noFill/>
    <a:ln>
      <a:noFill/>
    </a:ln>
    <a:effectLst/>
  </c:spPr>
  <c:txPr>
    <a:bodyPr/>
    <a:lstStyle/>
    <a:p>
      <a:pPr>
        <a:defRPr sz="1100">
          <a:solidFill>
            <a:schemeClr val="tx1"/>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b="1" dirty="0" smtClean="0"/>
              <a:t>Financial performance (actual and projected)</a:t>
            </a:r>
            <a:endParaRPr lang="en-US" b="1" dirty="0"/>
          </a:p>
        </c:rich>
      </c:tx>
      <c:spPr>
        <a:noFill/>
        <a:ln>
          <a:noFill/>
        </a:ln>
        <a:effectLst/>
      </c:spPr>
    </c:title>
    <c:plotArea>
      <c:layout/>
      <c:lineChart>
        <c:grouping val="standard"/>
        <c:ser>
          <c:idx val="0"/>
          <c:order val="0"/>
          <c:tx>
            <c:strRef>
              <c:f>Sheet1!$B$1</c:f>
              <c:strCache>
                <c:ptCount val="1"/>
                <c:pt idx="0">
                  <c:v>Total income</c:v>
                </c:pt>
              </c:strCache>
            </c:strRef>
          </c:tx>
          <c:spPr>
            <a:ln w="28575" cap="rnd">
              <a:solidFill>
                <a:schemeClr val="tx1"/>
              </a:solidFill>
              <a:round/>
            </a:ln>
            <a:effectLst/>
          </c:spPr>
          <c:marker>
            <c:symbol val="none"/>
          </c:marker>
          <c:cat>
            <c:strRef>
              <c:f>Sheet1!$A$2:$A$16</c:f>
              <c:strCache>
                <c:ptCount val="15"/>
                <c:pt idx="0">
                  <c:v>FY2009</c:v>
                </c:pt>
                <c:pt idx="1">
                  <c:v>FY2010</c:v>
                </c:pt>
                <c:pt idx="2">
                  <c:v>FY2011</c:v>
                </c:pt>
                <c:pt idx="3">
                  <c:v>FY2012</c:v>
                </c:pt>
                <c:pt idx="4">
                  <c:v>FY2013</c:v>
                </c:pt>
                <c:pt idx="5">
                  <c:v>FY2014</c:v>
                </c:pt>
                <c:pt idx="6">
                  <c:v>FY2015</c:v>
                </c:pt>
                <c:pt idx="7">
                  <c:v>FY2016</c:v>
                </c:pt>
                <c:pt idx="8">
                  <c:v>FY2017</c:v>
                </c:pt>
                <c:pt idx="9">
                  <c:v>FY2018</c:v>
                </c:pt>
                <c:pt idx="10">
                  <c:v>FY2019</c:v>
                </c:pt>
                <c:pt idx="11">
                  <c:v>FY2020 FC</c:v>
                </c:pt>
                <c:pt idx="12">
                  <c:v>FY2021 FC</c:v>
                </c:pt>
                <c:pt idx="13">
                  <c:v>FY2022 FC</c:v>
                </c:pt>
                <c:pt idx="14">
                  <c:v>FY2023 FC</c:v>
                </c:pt>
              </c:strCache>
            </c:strRef>
          </c:cat>
          <c:val>
            <c:numRef>
              <c:f>Sheet1!$B$2:$B$16</c:f>
              <c:numCache>
                <c:formatCode>_(* #,##0_);_(* \(#,##0\);_(* "-"??_);_(@_)</c:formatCode>
                <c:ptCount val="15"/>
                <c:pt idx="0">
                  <c:v>522.6</c:v>
                </c:pt>
                <c:pt idx="1">
                  <c:v>563.4</c:v>
                </c:pt>
                <c:pt idx="2">
                  <c:v>583.79999999999995</c:v>
                </c:pt>
                <c:pt idx="3">
                  <c:v>611.1</c:v>
                </c:pt>
                <c:pt idx="4">
                  <c:v>702.7</c:v>
                </c:pt>
                <c:pt idx="5">
                  <c:v>762.9</c:v>
                </c:pt>
                <c:pt idx="6">
                  <c:v>807.7</c:v>
                </c:pt>
                <c:pt idx="7">
                  <c:v>841.2</c:v>
                </c:pt>
                <c:pt idx="8">
                  <c:v>766.9</c:v>
                </c:pt>
                <c:pt idx="9">
                  <c:v>830.6</c:v>
                </c:pt>
                <c:pt idx="10">
                  <c:v>843.4</c:v>
                </c:pt>
                <c:pt idx="11">
                  <c:v>856.9</c:v>
                </c:pt>
                <c:pt idx="12">
                  <c:v>887.7</c:v>
                </c:pt>
                <c:pt idx="13">
                  <c:v>955</c:v>
                </c:pt>
                <c:pt idx="14">
                  <c:v>1043.0999999999999</c:v>
                </c:pt>
              </c:numCache>
            </c:numRef>
          </c:val>
        </c:ser>
        <c:ser>
          <c:idx val="1"/>
          <c:order val="1"/>
          <c:tx>
            <c:strRef>
              <c:f>Sheet1!$C$1</c:f>
              <c:strCache>
                <c:ptCount val="1"/>
                <c:pt idx="0">
                  <c:v>Total expenditure</c:v>
                </c:pt>
              </c:strCache>
            </c:strRef>
          </c:tx>
          <c:spPr>
            <a:ln w="28575" cap="rnd">
              <a:solidFill>
                <a:srgbClr val="ED1C24"/>
              </a:solidFill>
              <a:round/>
            </a:ln>
            <a:effectLst/>
          </c:spPr>
          <c:marker>
            <c:symbol val="none"/>
          </c:marker>
          <c:cat>
            <c:strRef>
              <c:f>Sheet1!$A$2:$A$16</c:f>
              <c:strCache>
                <c:ptCount val="15"/>
                <c:pt idx="0">
                  <c:v>FY2009</c:v>
                </c:pt>
                <c:pt idx="1">
                  <c:v>FY2010</c:v>
                </c:pt>
                <c:pt idx="2">
                  <c:v>FY2011</c:v>
                </c:pt>
                <c:pt idx="3">
                  <c:v>FY2012</c:v>
                </c:pt>
                <c:pt idx="4">
                  <c:v>FY2013</c:v>
                </c:pt>
                <c:pt idx="5">
                  <c:v>FY2014</c:v>
                </c:pt>
                <c:pt idx="6">
                  <c:v>FY2015</c:v>
                </c:pt>
                <c:pt idx="7">
                  <c:v>FY2016</c:v>
                </c:pt>
                <c:pt idx="8">
                  <c:v>FY2017</c:v>
                </c:pt>
                <c:pt idx="9">
                  <c:v>FY2018</c:v>
                </c:pt>
                <c:pt idx="10">
                  <c:v>FY2019</c:v>
                </c:pt>
                <c:pt idx="11">
                  <c:v>FY2020 FC</c:v>
                </c:pt>
                <c:pt idx="12">
                  <c:v>FY2021 FC</c:v>
                </c:pt>
                <c:pt idx="13">
                  <c:v>FY2022 FC</c:v>
                </c:pt>
                <c:pt idx="14">
                  <c:v>FY2023 FC</c:v>
                </c:pt>
              </c:strCache>
            </c:strRef>
          </c:cat>
          <c:val>
            <c:numRef>
              <c:f>Sheet1!$C$2:$C$16</c:f>
              <c:numCache>
                <c:formatCode>_(* #,##0_);_(* \(#,##0\);_(* "-"??_);_(@_)</c:formatCode>
                <c:ptCount val="15"/>
                <c:pt idx="0">
                  <c:v>491.8</c:v>
                </c:pt>
                <c:pt idx="1">
                  <c:v>516.6</c:v>
                </c:pt>
                <c:pt idx="2">
                  <c:v>529.29999999999995</c:v>
                </c:pt>
                <c:pt idx="3">
                  <c:v>577.1</c:v>
                </c:pt>
                <c:pt idx="4">
                  <c:v>675.7</c:v>
                </c:pt>
                <c:pt idx="5">
                  <c:v>741.2</c:v>
                </c:pt>
                <c:pt idx="6">
                  <c:v>775.5</c:v>
                </c:pt>
                <c:pt idx="7">
                  <c:v>818.8</c:v>
                </c:pt>
                <c:pt idx="8">
                  <c:v>811.3</c:v>
                </c:pt>
                <c:pt idx="9">
                  <c:v>901.3</c:v>
                </c:pt>
                <c:pt idx="10">
                  <c:v>847.8</c:v>
                </c:pt>
                <c:pt idx="11">
                  <c:v>909</c:v>
                </c:pt>
                <c:pt idx="12">
                  <c:v>942.3</c:v>
                </c:pt>
                <c:pt idx="13">
                  <c:v>990.3</c:v>
                </c:pt>
                <c:pt idx="14">
                  <c:v>1040.8</c:v>
                </c:pt>
              </c:numCache>
            </c:numRef>
          </c:val>
        </c:ser>
        <c:dLbls/>
        <c:marker val="1"/>
        <c:axId val="116359936"/>
        <c:axId val="116360704"/>
      </c:lineChart>
      <c:catAx>
        <c:axId val="1163599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116360704"/>
        <c:crosses val="autoZero"/>
        <c:auto val="1"/>
        <c:lblAlgn val="ctr"/>
        <c:lblOffset val="100"/>
      </c:catAx>
      <c:valAx>
        <c:axId val="116360704"/>
        <c:scaling>
          <c:orientation val="minMax"/>
          <c:min val="40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smtClean="0"/>
                  <a:t>R million</a:t>
                </a:r>
                <a:endParaRPr lang="en-US" dirty="0"/>
              </a:p>
            </c:rich>
          </c:tx>
          <c:spPr>
            <a:noFill/>
            <a:ln>
              <a:noFill/>
            </a:ln>
            <a:effectLst/>
          </c:spPr>
        </c:title>
        <c:numFmt formatCode="_(* #,##0_);_(* \(#,##0\);_(* &quot;-&quot;??_);_(@_)"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635993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sz="1200">
          <a:solidFill>
            <a:schemeClr val="tx1"/>
          </a:solidFill>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D40A7-7003-4730-993A-DF6A42A63197}" type="doc">
      <dgm:prSet loTypeId="urn:microsoft.com/office/officeart/2005/8/layout/chevron1" loCatId="process" qsTypeId="urn:microsoft.com/office/officeart/2005/8/quickstyle/simple1" qsCatId="simple" csTypeId="urn:microsoft.com/office/officeart/2005/8/colors/accent2_2" csCatId="accent2" phldr="1"/>
      <dgm:spPr/>
    </dgm:pt>
    <dgm:pt modelId="{98DA507F-FA40-4541-965B-DF3CC445689A}">
      <dgm:prSet phldrT="[Text]"/>
      <dgm:spPr>
        <a:solidFill>
          <a:srgbClr val="ED1C24"/>
        </a:solidFill>
      </dgm:spPr>
      <dgm:t>
        <a:bodyPr/>
        <a:lstStyle/>
        <a:p>
          <a:r>
            <a:rPr lang="en-GB" b="1" dirty="0" smtClean="0"/>
            <a:t>Standards development</a:t>
          </a:r>
          <a:endParaRPr lang="en-GB" b="1" dirty="0"/>
        </a:p>
      </dgm:t>
    </dgm:pt>
    <dgm:pt modelId="{E7193E2D-13E8-4817-850A-E99F5F15FF41}" type="parTrans" cxnId="{BBC9EA8F-1439-4616-A3DF-0A46DE09C255}">
      <dgm:prSet/>
      <dgm:spPr/>
      <dgm:t>
        <a:bodyPr/>
        <a:lstStyle/>
        <a:p>
          <a:endParaRPr lang="en-GB" b="1"/>
        </a:p>
      </dgm:t>
    </dgm:pt>
    <dgm:pt modelId="{74960B70-6604-438D-85EC-567B46C69927}" type="sibTrans" cxnId="{BBC9EA8F-1439-4616-A3DF-0A46DE09C255}">
      <dgm:prSet/>
      <dgm:spPr/>
      <dgm:t>
        <a:bodyPr/>
        <a:lstStyle/>
        <a:p>
          <a:endParaRPr lang="en-GB" b="1"/>
        </a:p>
      </dgm:t>
    </dgm:pt>
    <dgm:pt modelId="{95E7DF9F-B6C7-4B4D-ABCD-DCD8F9D1717D}">
      <dgm:prSet phldrT="[Text]"/>
      <dgm:spPr>
        <a:solidFill>
          <a:schemeClr val="bg1">
            <a:lumMod val="50000"/>
          </a:schemeClr>
        </a:solidFill>
      </dgm:spPr>
      <dgm:t>
        <a:bodyPr/>
        <a:lstStyle/>
        <a:p>
          <a:r>
            <a:rPr lang="en-GB" b="1" dirty="0" smtClean="0"/>
            <a:t>Certification</a:t>
          </a:r>
          <a:endParaRPr lang="en-GB" b="1" dirty="0"/>
        </a:p>
      </dgm:t>
    </dgm:pt>
    <dgm:pt modelId="{CACF7BA5-5C9E-4DB7-BB49-DE854F442551}" type="parTrans" cxnId="{AF6FBD23-F103-4608-9199-F0383E8165EB}">
      <dgm:prSet/>
      <dgm:spPr/>
      <dgm:t>
        <a:bodyPr/>
        <a:lstStyle/>
        <a:p>
          <a:endParaRPr lang="en-GB" b="1"/>
        </a:p>
      </dgm:t>
    </dgm:pt>
    <dgm:pt modelId="{8107FB1D-2514-4047-8144-8EFF8EBE0442}" type="sibTrans" cxnId="{AF6FBD23-F103-4608-9199-F0383E8165EB}">
      <dgm:prSet/>
      <dgm:spPr/>
      <dgm:t>
        <a:bodyPr/>
        <a:lstStyle/>
        <a:p>
          <a:endParaRPr lang="en-GB" b="1"/>
        </a:p>
      </dgm:t>
    </dgm:pt>
    <dgm:pt modelId="{9A78FF58-91D6-4D36-AD81-9675220B6C3D}">
      <dgm:prSet phldrT="[Text]"/>
      <dgm:spPr>
        <a:solidFill>
          <a:schemeClr val="bg1">
            <a:lumMod val="50000"/>
          </a:schemeClr>
        </a:solidFill>
      </dgm:spPr>
      <dgm:t>
        <a:bodyPr/>
        <a:lstStyle/>
        <a:p>
          <a:r>
            <a:rPr lang="en-GB" b="1" dirty="0" smtClean="0"/>
            <a:t>Testing</a:t>
          </a:r>
          <a:endParaRPr lang="en-GB" b="1" dirty="0"/>
        </a:p>
      </dgm:t>
    </dgm:pt>
    <dgm:pt modelId="{3F76AD89-7121-40D5-A8C1-6D992566DAD5}" type="parTrans" cxnId="{DD0363E0-BEC7-4822-B232-3CBAB627F567}">
      <dgm:prSet/>
      <dgm:spPr/>
      <dgm:t>
        <a:bodyPr/>
        <a:lstStyle/>
        <a:p>
          <a:endParaRPr lang="en-GB" b="1"/>
        </a:p>
      </dgm:t>
    </dgm:pt>
    <dgm:pt modelId="{280C691E-4519-4598-8F6E-833179418B1A}" type="sibTrans" cxnId="{DD0363E0-BEC7-4822-B232-3CBAB627F567}">
      <dgm:prSet/>
      <dgm:spPr/>
      <dgm:t>
        <a:bodyPr/>
        <a:lstStyle/>
        <a:p>
          <a:endParaRPr lang="en-GB" b="1"/>
        </a:p>
      </dgm:t>
    </dgm:pt>
    <dgm:pt modelId="{1A75BF45-1F43-461A-9E9B-FD865C02CBD7}">
      <dgm:prSet/>
      <dgm:spPr>
        <a:solidFill>
          <a:schemeClr val="bg1">
            <a:lumMod val="50000"/>
          </a:schemeClr>
        </a:solidFill>
      </dgm:spPr>
      <dgm:t>
        <a:bodyPr/>
        <a:lstStyle/>
        <a:p>
          <a:r>
            <a:rPr lang="en-GB" b="1" dirty="0" smtClean="0"/>
            <a:t>Training</a:t>
          </a:r>
          <a:endParaRPr lang="en-GB" b="1" dirty="0"/>
        </a:p>
      </dgm:t>
    </dgm:pt>
    <dgm:pt modelId="{2A453FFC-81EF-45DE-A367-0715C0DAB269}" type="parTrans" cxnId="{C0086333-542E-4C1C-98D4-EF38B5CABB31}">
      <dgm:prSet/>
      <dgm:spPr/>
      <dgm:t>
        <a:bodyPr/>
        <a:lstStyle/>
        <a:p>
          <a:endParaRPr lang="en-GB" b="1"/>
        </a:p>
      </dgm:t>
    </dgm:pt>
    <dgm:pt modelId="{40E7812F-28FB-44A4-BB3C-0A50632218E9}" type="sibTrans" cxnId="{C0086333-542E-4C1C-98D4-EF38B5CABB31}">
      <dgm:prSet/>
      <dgm:spPr/>
      <dgm:t>
        <a:bodyPr/>
        <a:lstStyle/>
        <a:p>
          <a:endParaRPr lang="en-GB" b="1"/>
        </a:p>
      </dgm:t>
    </dgm:pt>
    <dgm:pt modelId="{86C07E43-113F-48FF-8438-3C0F2E26579B}">
      <dgm:prSet/>
      <dgm:spPr>
        <a:solidFill>
          <a:schemeClr val="bg1">
            <a:lumMod val="50000"/>
          </a:schemeClr>
        </a:solidFill>
      </dgm:spPr>
      <dgm:t>
        <a:bodyPr/>
        <a:lstStyle/>
        <a:p>
          <a:r>
            <a:rPr lang="en-GB" b="1" dirty="0" smtClean="0"/>
            <a:t>Advisory</a:t>
          </a:r>
          <a:endParaRPr lang="en-GB" b="1" dirty="0"/>
        </a:p>
      </dgm:t>
    </dgm:pt>
    <dgm:pt modelId="{49001541-0A17-4A43-A72F-0741241F556C}" type="parTrans" cxnId="{A83D3F1A-60CA-4F45-8344-DC10F49E588D}">
      <dgm:prSet/>
      <dgm:spPr/>
      <dgm:t>
        <a:bodyPr/>
        <a:lstStyle/>
        <a:p>
          <a:endParaRPr lang="en-GB" b="1"/>
        </a:p>
      </dgm:t>
    </dgm:pt>
    <dgm:pt modelId="{F96CB082-6A88-4621-B91A-5C3407DE96EB}" type="sibTrans" cxnId="{A83D3F1A-60CA-4F45-8344-DC10F49E588D}">
      <dgm:prSet/>
      <dgm:spPr/>
      <dgm:t>
        <a:bodyPr/>
        <a:lstStyle/>
        <a:p>
          <a:endParaRPr lang="en-GB" b="1"/>
        </a:p>
      </dgm:t>
    </dgm:pt>
    <dgm:pt modelId="{19CD95BE-4BEF-4540-BFEA-473E9990AD29}" type="pres">
      <dgm:prSet presAssocID="{BF4D40A7-7003-4730-993A-DF6A42A63197}" presName="Name0" presStyleCnt="0">
        <dgm:presLayoutVars>
          <dgm:dir/>
          <dgm:animLvl val="lvl"/>
          <dgm:resizeHandles val="exact"/>
        </dgm:presLayoutVars>
      </dgm:prSet>
      <dgm:spPr/>
    </dgm:pt>
    <dgm:pt modelId="{EFA0B3BE-AB15-4EE3-B517-F800BB808D84}" type="pres">
      <dgm:prSet presAssocID="{98DA507F-FA40-4541-965B-DF3CC445689A}" presName="parTxOnly" presStyleLbl="node1" presStyleIdx="0" presStyleCnt="5">
        <dgm:presLayoutVars>
          <dgm:chMax val="0"/>
          <dgm:chPref val="0"/>
          <dgm:bulletEnabled val="1"/>
        </dgm:presLayoutVars>
      </dgm:prSet>
      <dgm:spPr/>
      <dgm:t>
        <a:bodyPr/>
        <a:lstStyle/>
        <a:p>
          <a:endParaRPr lang="en-GB"/>
        </a:p>
      </dgm:t>
    </dgm:pt>
    <dgm:pt modelId="{DA708912-02F5-4CE4-95F8-31A0DC9DA737}" type="pres">
      <dgm:prSet presAssocID="{74960B70-6604-438D-85EC-567B46C69927}" presName="parTxOnlySpace" presStyleCnt="0"/>
      <dgm:spPr/>
    </dgm:pt>
    <dgm:pt modelId="{9E1A9C86-CD48-4EF6-95ED-F6558C2AC984}" type="pres">
      <dgm:prSet presAssocID="{1A75BF45-1F43-461A-9E9B-FD865C02CBD7}" presName="parTxOnly" presStyleLbl="node1" presStyleIdx="1" presStyleCnt="5">
        <dgm:presLayoutVars>
          <dgm:chMax val="0"/>
          <dgm:chPref val="0"/>
          <dgm:bulletEnabled val="1"/>
        </dgm:presLayoutVars>
      </dgm:prSet>
      <dgm:spPr/>
      <dgm:t>
        <a:bodyPr/>
        <a:lstStyle/>
        <a:p>
          <a:endParaRPr lang="en-GB"/>
        </a:p>
      </dgm:t>
    </dgm:pt>
    <dgm:pt modelId="{065C523A-3462-4278-BC7D-CD3986DA6D5A}" type="pres">
      <dgm:prSet presAssocID="{40E7812F-28FB-44A4-BB3C-0A50632218E9}" presName="parTxOnlySpace" presStyleCnt="0"/>
      <dgm:spPr/>
    </dgm:pt>
    <dgm:pt modelId="{724D83C4-24CF-4250-825D-5A44D98A134C}" type="pres">
      <dgm:prSet presAssocID="{86C07E43-113F-48FF-8438-3C0F2E26579B}" presName="parTxOnly" presStyleLbl="node1" presStyleIdx="2" presStyleCnt="5">
        <dgm:presLayoutVars>
          <dgm:chMax val="0"/>
          <dgm:chPref val="0"/>
          <dgm:bulletEnabled val="1"/>
        </dgm:presLayoutVars>
      </dgm:prSet>
      <dgm:spPr/>
      <dgm:t>
        <a:bodyPr/>
        <a:lstStyle/>
        <a:p>
          <a:endParaRPr lang="en-GB"/>
        </a:p>
      </dgm:t>
    </dgm:pt>
    <dgm:pt modelId="{E5F845E5-2C36-4C17-83C3-DE7C9F8FFEEB}" type="pres">
      <dgm:prSet presAssocID="{F96CB082-6A88-4621-B91A-5C3407DE96EB}" presName="parTxOnlySpace" presStyleCnt="0"/>
      <dgm:spPr/>
    </dgm:pt>
    <dgm:pt modelId="{088B7BAE-3D6F-4CDB-BAE5-C37E218A210C}" type="pres">
      <dgm:prSet presAssocID="{95E7DF9F-B6C7-4B4D-ABCD-DCD8F9D1717D}" presName="parTxOnly" presStyleLbl="node1" presStyleIdx="3" presStyleCnt="5">
        <dgm:presLayoutVars>
          <dgm:chMax val="0"/>
          <dgm:chPref val="0"/>
          <dgm:bulletEnabled val="1"/>
        </dgm:presLayoutVars>
      </dgm:prSet>
      <dgm:spPr/>
      <dgm:t>
        <a:bodyPr/>
        <a:lstStyle/>
        <a:p>
          <a:endParaRPr lang="en-GB"/>
        </a:p>
      </dgm:t>
    </dgm:pt>
    <dgm:pt modelId="{0507B051-F2B9-4356-ACF5-3142E13F87DC}" type="pres">
      <dgm:prSet presAssocID="{8107FB1D-2514-4047-8144-8EFF8EBE0442}" presName="parTxOnlySpace" presStyleCnt="0"/>
      <dgm:spPr/>
    </dgm:pt>
    <dgm:pt modelId="{63EA2523-FFE9-430A-B5A2-0855F80D1764}" type="pres">
      <dgm:prSet presAssocID="{9A78FF58-91D6-4D36-AD81-9675220B6C3D}" presName="parTxOnly" presStyleLbl="node1" presStyleIdx="4" presStyleCnt="5">
        <dgm:presLayoutVars>
          <dgm:chMax val="0"/>
          <dgm:chPref val="0"/>
          <dgm:bulletEnabled val="1"/>
        </dgm:presLayoutVars>
      </dgm:prSet>
      <dgm:spPr/>
      <dgm:t>
        <a:bodyPr/>
        <a:lstStyle/>
        <a:p>
          <a:endParaRPr lang="en-US"/>
        </a:p>
      </dgm:t>
    </dgm:pt>
  </dgm:ptLst>
  <dgm:cxnLst>
    <dgm:cxn modelId="{DB12CFE4-3D93-4299-B3F4-479D86B2E91B}" type="presOf" srcId="{95E7DF9F-B6C7-4B4D-ABCD-DCD8F9D1717D}" destId="{088B7BAE-3D6F-4CDB-BAE5-C37E218A210C}" srcOrd="0" destOrd="0" presId="urn:microsoft.com/office/officeart/2005/8/layout/chevron1"/>
    <dgm:cxn modelId="{AF6FBD23-F103-4608-9199-F0383E8165EB}" srcId="{BF4D40A7-7003-4730-993A-DF6A42A63197}" destId="{95E7DF9F-B6C7-4B4D-ABCD-DCD8F9D1717D}" srcOrd="3" destOrd="0" parTransId="{CACF7BA5-5C9E-4DB7-BB49-DE854F442551}" sibTransId="{8107FB1D-2514-4047-8144-8EFF8EBE0442}"/>
    <dgm:cxn modelId="{50A27147-627C-4194-B3D8-F3323E7DCCBA}" type="presOf" srcId="{86C07E43-113F-48FF-8438-3C0F2E26579B}" destId="{724D83C4-24CF-4250-825D-5A44D98A134C}" srcOrd="0" destOrd="0" presId="urn:microsoft.com/office/officeart/2005/8/layout/chevron1"/>
    <dgm:cxn modelId="{938C63B8-A03D-4B86-8D6D-76F84536B38B}" type="presOf" srcId="{9A78FF58-91D6-4D36-AD81-9675220B6C3D}" destId="{63EA2523-FFE9-430A-B5A2-0855F80D1764}" srcOrd="0" destOrd="0" presId="urn:microsoft.com/office/officeart/2005/8/layout/chevron1"/>
    <dgm:cxn modelId="{B1E5AA6C-2F33-47B7-A030-1DB89B2A9C48}" type="presOf" srcId="{98DA507F-FA40-4541-965B-DF3CC445689A}" destId="{EFA0B3BE-AB15-4EE3-B517-F800BB808D84}" srcOrd="0" destOrd="0" presId="urn:microsoft.com/office/officeart/2005/8/layout/chevron1"/>
    <dgm:cxn modelId="{DD0363E0-BEC7-4822-B232-3CBAB627F567}" srcId="{BF4D40A7-7003-4730-993A-DF6A42A63197}" destId="{9A78FF58-91D6-4D36-AD81-9675220B6C3D}" srcOrd="4" destOrd="0" parTransId="{3F76AD89-7121-40D5-A8C1-6D992566DAD5}" sibTransId="{280C691E-4519-4598-8F6E-833179418B1A}"/>
    <dgm:cxn modelId="{3CD85F89-6BA5-402D-8B7C-D1219F864486}" type="presOf" srcId="{1A75BF45-1F43-461A-9E9B-FD865C02CBD7}" destId="{9E1A9C86-CD48-4EF6-95ED-F6558C2AC984}" srcOrd="0" destOrd="0" presId="urn:microsoft.com/office/officeart/2005/8/layout/chevron1"/>
    <dgm:cxn modelId="{A83D3F1A-60CA-4F45-8344-DC10F49E588D}" srcId="{BF4D40A7-7003-4730-993A-DF6A42A63197}" destId="{86C07E43-113F-48FF-8438-3C0F2E26579B}" srcOrd="2" destOrd="0" parTransId="{49001541-0A17-4A43-A72F-0741241F556C}" sibTransId="{F96CB082-6A88-4621-B91A-5C3407DE96EB}"/>
    <dgm:cxn modelId="{38C10B70-A42B-4D78-B764-97EB4A0164C3}" type="presOf" srcId="{BF4D40A7-7003-4730-993A-DF6A42A63197}" destId="{19CD95BE-4BEF-4540-BFEA-473E9990AD29}" srcOrd="0" destOrd="0" presId="urn:microsoft.com/office/officeart/2005/8/layout/chevron1"/>
    <dgm:cxn modelId="{C0086333-542E-4C1C-98D4-EF38B5CABB31}" srcId="{BF4D40A7-7003-4730-993A-DF6A42A63197}" destId="{1A75BF45-1F43-461A-9E9B-FD865C02CBD7}" srcOrd="1" destOrd="0" parTransId="{2A453FFC-81EF-45DE-A367-0715C0DAB269}" sibTransId="{40E7812F-28FB-44A4-BB3C-0A50632218E9}"/>
    <dgm:cxn modelId="{BBC9EA8F-1439-4616-A3DF-0A46DE09C255}" srcId="{BF4D40A7-7003-4730-993A-DF6A42A63197}" destId="{98DA507F-FA40-4541-965B-DF3CC445689A}" srcOrd="0" destOrd="0" parTransId="{E7193E2D-13E8-4817-850A-E99F5F15FF41}" sibTransId="{74960B70-6604-438D-85EC-567B46C69927}"/>
    <dgm:cxn modelId="{F972E1A3-6E7E-467C-8794-806D82BAC6C1}" type="presParOf" srcId="{19CD95BE-4BEF-4540-BFEA-473E9990AD29}" destId="{EFA0B3BE-AB15-4EE3-B517-F800BB808D84}" srcOrd="0" destOrd="0" presId="urn:microsoft.com/office/officeart/2005/8/layout/chevron1"/>
    <dgm:cxn modelId="{CFAD8F41-E0EF-4891-8A1D-2AAEC815C2BE}" type="presParOf" srcId="{19CD95BE-4BEF-4540-BFEA-473E9990AD29}" destId="{DA708912-02F5-4CE4-95F8-31A0DC9DA737}" srcOrd="1" destOrd="0" presId="urn:microsoft.com/office/officeart/2005/8/layout/chevron1"/>
    <dgm:cxn modelId="{0704DA4F-C356-48DD-A360-1C6539A707B7}" type="presParOf" srcId="{19CD95BE-4BEF-4540-BFEA-473E9990AD29}" destId="{9E1A9C86-CD48-4EF6-95ED-F6558C2AC984}" srcOrd="2" destOrd="0" presId="urn:microsoft.com/office/officeart/2005/8/layout/chevron1"/>
    <dgm:cxn modelId="{224F4F6A-C37B-4629-AEEE-37323722D18A}" type="presParOf" srcId="{19CD95BE-4BEF-4540-BFEA-473E9990AD29}" destId="{065C523A-3462-4278-BC7D-CD3986DA6D5A}" srcOrd="3" destOrd="0" presId="urn:microsoft.com/office/officeart/2005/8/layout/chevron1"/>
    <dgm:cxn modelId="{9E8EEBF8-3CDB-4D2D-A076-E6EB8E2FEF4E}" type="presParOf" srcId="{19CD95BE-4BEF-4540-BFEA-473E9990AD29}" destId="{724D83C4-24CF-4250-825D-5A44D98A134C}" srcOrd="4" destOrd="0" presId="urn:microsoft.com/office/officeart/2005/8/layout/chevron1"/>
    <dgm:cxn modelId="{EA247CB5-9B96-4654-B7E5-8738B82DCD89}" type="presParOf" srcId="{19CD95BE-4BEF-4540-BFEA-473E9990AD29}" destId="{E5F845E5-2C36-4C17-83C3-DE7C9F8FFEEB}" srcOrd="5" destOrd="0" presId="urn:microsoft.com/office/officeart/2005/8/layout/chevron1"/>
    <dgm:cxn modelId="{1DDA79A4-35ED-467C-AE32-6B7C057D83A6}" type="presParOf" srcId="{19CD95BE-4BEF-4540-BFEA-473E9990AD29}" destId="{088B7BAE-3D6F-4CDB-BAE5-C37E218A210C}" srcOrd="6" destOrd="0" presId="urn:microsoft.com/office/officeart/2005/8/layout/chevron1"/>
    <dgm:cxn modelId="{AD4FCE8D-70EB-4484-992F-E2A896963F58}" type="presParOf" srcId="{19CD95BE-4BEF-4540-BFEA-473E9990AD29}" destId="{0507B051-F2B9-4356-ACF5-3142E13F87DC}" srcOrd="7" destOrd="0" presId="urn:microsoft.com/office/officeart/2005/8/layout/chevron1"/>
    <dgm:cxn modelId="{04DC53DD-6528-454C-A4A8-7366216B152C}" type="presParOf" srcId="{19CD95BE-4BEF-4540-BFEA-473E9990AD29}" destId="{63EA2523-FFE9-430A-B5A2-0855F80D1764}" srcOrd="8" destOrd="0" presId="urn:microsoft.com/office/officeart/2005/8/layout/chevron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A0B3BE-AB15-4EE3-B517-F800BB808D84}">
      <dsp:nvSpPr>
        <dsp:cNvPr id="0" name=""/>
        <dsp:cNvSpPr/>
      </dsp:nvSpPr>
      <dsp:spPr>
        <a:xfrm>
          <a:off x="1967" y="188391"/>
          <a:ext cx="1751189" cy="700475"/>
        </a:xfrm>
        <a:prstGeom prst="chevron">
          <a:avLst/>
        </a:prstGeom>
        <a:solidFill>
          <a:srgbClr val="ED1C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t>Standards development</a:t>
          </a:r>
          <a:endParaRPr lang="en-GB" sz="1300" b="1" kern="1200" dirty="0"/>
        </a:p>
      </dsp:txBody>
      <dsp:txXfrm>
        <a:off x="1967" y="188391"/>
        <a:ext cx="1751189" cy="700475"/>
      </dsp:txXfrm>
    </dsp:sp>
    <dsp:sp modelId="{9E1A9C86-CD48-4EF6-95ED-F6558C2AC984}">
      <dsp:nvSpPr>
        <dsp:cNvPr id="0" name=""/>
        <dsp:cNvSpPr/>
      </dsp:nvSpPr>
      <dsp:spPr>
        <a:xfrm>
          <a:off x="1578038" y="188391"/>
          <a:ext cx="1751189" cy="700475"/>
        </a:xfrm>
        <a:prstGeom prst="chevron">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t>Training</a:t>
          </a:r>
          <a:endParaRPr lang="en-GB" sz="1300" b="1" kern="1200" dirty="0"/>
        </a:p>
      </dsp:txBody>
      <dsp:txXfrm>
        <a:off x="1578038" y="188391"/>
        <a:ext cx="1751189" cy="700475"/>
      </dsp:txXfrm>
    </dsp:sp>
    <dsp:sp modelId="{724D83C4-24CF-4250-825D-5A44D98A134C}">
      <dsp:nvSpPr>
        <dsp:cNvPr id="0" name=""/>
        <dsp:cNvSpPr/>
      </dsp:nvSpPr>
      <dsp:spPr>
        <a:xfrm>
          <a:off x="3154108" y="188391"/>
          <a:ext cx="1751189" cy="700475"/>
        </a:xfrm>
        <a:prstGeom prst="chevron">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t>Advisory</a:t>
          </a:r>
          <a:endParaRPr lang="en-GB" sz="1300" b="1" kern="1200" dirty="0"/>
        </a:p>
      </dsp:txBody>
      <dsp:txXfrm>
        <a:off x="3154108" y="188391"/>
        <a:ext cx="1751189" cy="700475"/>
      </dsp:txXfrm>
    </dsp:sp>
    <dsp:sp modelId="{088B7BAE-3D6F-4CDB-BAE5-C37E218A210C}">
      <dsp:nvSpPr>
        <dsp:cNvPr id="0" name=""/>
        <dsp:cNvSpPr/>
      </dsp:nvSpPr>
      <dsp:spPr>
        <a:xfrm>
          <a:off x="4730179" y="188391"/>
          <a:ext cx="1751189" cy="700475"/>
        </a:xfrm>
        <a:prstGeom prst="chevron">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t>Certification</a:t>
          </a:r>
          <a:endParaRPr lang="en-GB" sz="1300" b="1" kern="1200" dirty="0"/>
        </a:p>
      </dsp:txBody>
      <dsp:txXfrm>
        <a:off x="4730179" y="188391"/>
        <a:ext cx="1751189" cy="700475"/>
      </dsp:txXfrm>
    </dsp:sp>
    <dsp:sp modelId="{63EA2523-FFE9-430A-B5A2-0855F80D1764}">
      <dsp:nvSpPr>
        <dsp:cNvPr id="0" name=""/>
        <dsp:cNvSpPr/>
      </dsp:nvSpPr>
      <dsp:spPr>
        <a:xfrm>
          <a:off x="6306249" y="188391"/>
          <a:ext cx="1751189" cy="700475"/>
        </a:xfrm>
        <a:prstGeom prst="chevron">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t>Testing</a:t>
          </a:r>
          <a:endParaRPr lang="en-GB" sz="1300" b="1" kern="1200" dirty="0"/>
        </a:p>
      </dsp:txBody>
      <dsp:txXfrm>
        <a:off x="6306249" y="188391"/>
        <a:ext cx="1751189" cy="7004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7839" cy="466435"/>
          </a:xfrm>
          <a:prstGeom prst="rect">
            <a:avLst/>
          </a:prstGeom>
        </p:spPr>
        <p:txBody>
          <a:bodyPr vert="horz" lIns="92172" tIns="46086" rIns="92172" bIns="46086" rtlCol="0"/>
          <a:lstStyle>
            <a:lvl1pPr algn="l">
              <a:defRPr sz="1200"/>
            </a:lvl1pPr>
          </a:lstStyle>
          <a:p>
            <a:endParaRPr lang="en-ZA" dirty="0"/>
          </a:p>
        </p:txBody>
      </p:sp>
      <p:sp>
        <p:nvSpPr>
          <p:cNvPr id="3" name="Date Placeholder 2"/>
          <p:cNvSpPr>
            <a:spLocks noGrp="1"/>
          </p:cNvSpPr>
          <p:nvPr>
            <p:ph type="dt" sz="quarter" idx="1"/>
          </p:nvPr>
        </p:nvSpPr>
        <p:spPr>
          <a:xfrm>
            <a:off x="3970941" y="1"/>
            <a:ext cx="3037839" cy="466435"/>
          </a:xfrm>
          <a:prstGeom prst="rect">
            <a:avLst/>
          </a:prstGeom>
        </p:spPr>
        <p:txBody>
          <a:bodyPr vert="horz" lIns="92172" tIns="46086" rIns="92172" bIns="46086" rtlCol="0"/>
          <a:lstStyle>
            <a:lvl1pPr algn="r">
              <a:defRPr sz="1200"/>
            </a:lvl1pPr>
          </a:lstStyle>
          <a:p>
            <a:fld id="{A6E720F1-DEA0-413B-B6D1-BDC1DC97B1BF}" type="datetimeFigureOut">
              <a:rPr lang="en-ZA" smtClean="0"/>
              <a:pPr/>
              <a:t>2019/11/28</a:t>
            </a:fld>
            <a:endParaRPr lang="en-ZA" dirty="0"/>
          </a:p>
        </p:txBody>
      </p:sp>
      <p:sp>
        <p:nvSpPr>
          <p:cNvPr id="4" name="Footer Placeholder 3"/>
          <p:cNvSpPr>
            <a:spLocks noGrp="1"/>
          </p:cNvSpPr>
          <p:nvPr>
            <p:ph type="ftr" sz="quarter" idx="2"/>
          </p:nvPr>
        </p:nvSpPr>
        <p:spPr>
          <a:xfrm>
            <a:off x="3" y="8829968"/>
            <a:ext cx="3037839" cy="466434"/>
          </a:xfrm>
          <a:prstGeom prst="rect">
            <a:avLst/>
          </a:prstGeom>
        </p:spPr>
        <p:txBody>
          <a:bodyPr vert="horz" lIns="92172" tIns="46086" rIns="92172" bIns="46086"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941" y="8829968"/>
            <a:ext cx="3037839" cy="466434"/>
          </a:xfrm>
          <a:prstGeom prst="rect">
            <a:avLst/>
          </a:prstGeom>
        </p:spPr>
        <p:txBody>
          <a:bodyPr vert="horz" lIns="92172" tIns="46086" rIns="92172" bIns="46086" rtlCol="0" anchor="b"/>
          <a:lstStyle>
            <a:lvl1pPr algn="r">
              <a:defRPr sz="1200"/>
            </a:lvl1pPr>
          </a:lstStyle>
          <a:p>
            <a:fld id="{6A99BBB9-0A13-426C-995E-886BAE5E7463}" type="slidenum">
              <a:rPr lang="en-ZA" smtClean="0"/>
              <a:pPr/>
              <a:t>‹#›</a:t>
            </a:fld>
            <a:endParaRPr lang="en-ZA" dirty="0"/>
          </a:p>
        </p:txBody>
      </p:sp>
    </p:spTree>
    <p:extLst>
      <p:ext uri="{BB962C8B-B14F-4D97-AF65-F5344CB8AC3E}">
        <p14:creationId xmlns:p14="http://schemas.microsoft.com/office/powerpoint/2010/main" xmlns="" val="3764755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0"/>
          </a:xfrm>
          <a:prstGeom prst="rect">
            <a:avLst/>
          </a:prstGeom>
        </p:spPr>
        <p:txBody>
          <a:bodyPr vert="horz" lIns="92172" tIns="46086" rIns="92172" bIns="46086" rtlCol="0"/>
          <a:lstStyle>
            <a:lvl1pPr algn="l">
              <a:defRPr sz="1200"/>
            </a:lvl1pPr>
          </a:lstStyle>
          <a:p>
            <a:endParaRPr lang="en-ZA" dirty="0"/>
          </a:p>
        </p:txBody>
      </p:sp>
      <p:sp>
        <p:nvSpPr>
          <p:cNvPr id="3" name="Date Placeholder 2"/>
          <p:cNvSpPr>
            <a:spLocks noGrp="1"/>
          </p:cNvSpPr>
          <p:nvPr>
            <p:ph type="dt" idx="1"/>
          </p:nvPr>
        </p:nvSpPr>
        <p:spPr>
          <a:xfrm>
            <a:off x="3970160" y="0"/>
            <a:ext cx="3038604" cy="465340"/>
          </a:xfrm>
          <a:prstGeom prst="rect">
            <a:avLst/>
          </a:prstGeom>
        </p:spPr>
        <p:txBody>
          <a:bodyPr vert="horz" lIns="92172" tIns="46086" rIns="92172" bIns="46086" rtlCol="0"/>
          <a:lstStyle>
            <a:lvl1pPr algn="r">
              <a:defRPr sz="1200"/>
            </a:lvl1pPr>
          </a:lstStyle>
          <a:p>
            <a:fld id="{A5F6F6C9-8CFB-47B4-B353-EB213EF9B2D7}" type="datetimeFigureOut">
              <a:rPr lang="en-ZA" smtClean="0"/>
              <a:pPr/>
              <a:t>2019/11/28</a:t>
            </a:fld>
            <a:endParaRPr lang="en-ZA"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172" tIns="46086" rIns="92172" bIns="46086" rtlCol="0" anchor="ctr"/>
          <a:lstStyle/>
          <a:p>
            <a:endParaRPr lang="en-ZA" dirty="0"/>
          </a:p>
        </p:txBody>
      </p:sp>
      <p:sp>
        <p:nvSpPr>
          <p:cNvPr id="5" name="Notes Placeholder 4"/>
          <p:cNvSpPr>
            <a:spLocks noGrp="1"/>
          </p:cNvSpPr>
          <p:nvPr>
            <p:ph type="body" sz="quarter" idx="3"/>
          </p:nvPr>
        </p:nvSpPr>
        <p:spPr>
          <a:xfrm>
            <a:off x="700713" y="4473514"/>
            <a:ext cx="5608976" cy="3660281"/>
          </a:xfrm>
          <a:prstGeom prst="rect">
            <a:avLst/>
          </a:prstGeom>
        </p:spPr>
        <p:txBody>
          <a:bodyPr vert="horz" lIns="92172" tIns="46086" rIns="92172" bIns="460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831061"/>
            <a:ext cx="3038604" cy="465340"/>
          </a:xfrm>
          <a:prstGeom prst="rect">
            <a:avLst/>
          </a:prstGeom>
        </p:spPr>
        <p:txBody>
          <a:bodyPr vert="horz" lIns="92172" tIns="46086" rIns="92172" bIns="46086"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160" y="8831061"/>
            <a:ext cx="3038604" cy="465340"/>
          </a:xfrm>
          <a:prstGeom prst="rect">
            <a:avLst/>
          </a:prstGeom>
        </p:spPr>
        <p:txBody>
          <a:bodyPr vert="horz" lIns="92172" tIns="46086" rIns="92172" bIns="46086" rtlCol="0" anchor="b"/>
          <a:lstStyle>
            <a:lvl1pPr algn="r">
              <a:defRPr sz="1200"/>
            </a:lvl1pPr>
          </a:lstStyle>
          <a:p>
            <a:fld id="{F881B101-1257-45CC-9F1B-E67A3AE224F4}" type="slidenum">
              <a:rPr lang="en-ZA" smtClean="0"/>
              <a:pPr/>
              <a:t>‹#›</a:t>
            </a:fld>
            <a:endParaRPr lang="en-ZA" dirty="0"/>
          </a:p>
        </p:txBody>
      </p:sp>
    </p:spTree>
    <p:extLst>
      <p:ext uri="{BB962C8B-B14F-4D97-AF65-F5344CB8AC3E}">
        <p14:creationId xmlns:p14="http://schemas.microsoft.com/office/powerpoint/2010/main" xmlns="" val="357648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1</a:t>
            </a:fld>
            <a:endParaRPr lang="en-ZA" dirty="0"/>
          </a:p>
        </p:txBody>
      </p:sp>
    </p:spTree>
    <p:extLst>
      <p:ext uri="{BB962C8B-B14F-4D97-AF65-F5344CB8AC3E}">
        <p14:creationId xmlns:p14="http://schemas.microsoft.com/office/powerpoint/2010/main" xmlns="" val="3169299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3163"/>
            <a:ext cx="4225925" cy="31686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solidFill>
                  <a:prstClr val="black"/>
                </a:solidFill>
              </a:rPr>
              <a:pPr/>
              <a:t>10</a:t>
            </a:fld>
            <a:endParaRPr lang="en-ZA" dirty="0">
              <a:solidFill>
                <a:prstClr val="black"/>
              </a:solidFill>
            </a:endParaRPr>
          </a:p>
        </p:txBody>
      </p:sp>
    </p:spTree>
    <p:extLst>
      <p:ext uri="{BB962C8B-B14F-4D97-AF65-F5344CB8AC3E}">
        <p14:creationId xmlns:p14="http://schemas.microsoft.com/office/powerpoint/2010/main" xmlns="" val="3757322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11</a:t>
            </a:fld>
            <a:endParaRPr lang="en-ZA" dirty="0"/>
          </a:p>
        </p:txBody>
      </p:sp>
    </p:spTree>
    <p:extLst>
      <p:ext uri="{BB962C8B-B14F-4D97-AF65-F5344CB8AC3E}">
        <p14:creationId xmlns:p14="http://schemas.microsoft.com/office/powerpoint/2010/main" xmlns="" val="634314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1241425"/>
            <a:ext cx="4467225" cy="3351213"/>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12</a:t>
            </a:fld>
            <a:endParaRPr lang="en-ZA" dirty="0"/>
          </a:p>
        </p:txBody>
      </p:sp>
    </p:spTree>
    <p:extLst>
      <p:ext uri="{BB962C8B-B14F-4D97-AF65-F5344CB8AC3E}">
        <p14:creationId xmlns:p14="http://schemas.microsoft.com/office/powerpoint/2010/main" xmlns="" val="2804208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13</a:t>
            </a:fld>
            <a:endParaRPr lang="en-ZA" dirty="0"/>
          </a:p>
        </p:txBody>
      </p:sp>
    </p:spTree>
    <p:extLst>
      <p:ext uri="{BB962C8B-B14F-4D97-AF65-F5344CB8AC3E}">
        <p14:creationId xmlns:p14="http://schemas.microsoft.com/office/powerpoint/2010/main" xmlns="" val="984205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14</a:t>
            </a:fld>
            <a:endParaRPr lang="en-ZA" dirty="0"/>
          </a:p>
        </p:txBody>
      </p:sp>
    </p:spTree>
    <p:extLst>
      <p:ext uri="{BB962C8B-B14F-4D97-AF65-F5344CB8AC3E}">
        <p14:creationId xmlns:p14="http://schemas.microsoft.com/office/powerpoint/2010/main" xmlns="" val="130219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15</a:t>
            </a:fld>
            <a:endParaRPr lang="en-ZA" dirty="0"/>
          </a:p>
        </p:txBody>
      </p:sp>
    </p:spTree>
    <p:extLst>
      <p:ext uri="{BB962C8B-B14F-4D97-AF65-F5344CB8AC3E}">
        <p14:creationId xmlns:p14="http://schemas.microsoft.com/office/powerpoint/2010/main" xmlns="" val="4228277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16</a:t>
            </a:fld>
            <a:endParaRPr lang="en-ZA" dirty="0"/>
          </a:p>
        </p:txBody>
      </p:sp>
    </p:spTree>
    <p:extLst>
      <p:ext uri="{BB962C8B-B14F-4D97-AF65-F5344CB8AC3E}">
        <p14:creationId xmlns:p14="http://schemas.microsoft.com/office/powerpoint/2010/main" xmlns="" val="1354365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17</a:t>
            </a:fld>
            <a:endParaRPr lang="en-ZA" dirty="0"/>
          </a:p>
        </p:txBody>
      </p:sp>
    </p:spTree>
    <p:extLst>
      <p:ext uri="{BB962C8B-B14F-4D97-AF65-F5344CB8AC3E}">
        <p14:creationId xmlns:p14="http://schemas.microsoft.com/office/powerpoint/2010/main" xmlns="" val="2909090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18</a:t>
            </a:fld>
            <a:endParaRPr lang="en-ZA" dirty="0"/>
          </a:p>
        </p:txBody>
      </p:sp>
    </p:spTree>
    <p:extLst>
      <p:ext uri="{BB962C8B-B14F-4D97-AF65-F5344CB8AC3E}">
        <p14:creationId xmlns:p14="http://schemas.microsoft.com/office/powerpoint/2010/main" xmlns="" val="1133412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19</a:t>
            </a:fld>
            <a:endParaRPr lang="en-ZA" dirty="0"/>
          </a:p>
        </p:txBody>
      </p:sp>
    </p:spTree>
    <p:extLst>
      <p:ext uri="{BB962C8B-B14F-4D97-AF65-F5344CB8AC3E}">
        <p14:creationId xmlns:p14="http://schemas.microsoft.com/office/powerpoint/2010/main" xmlns="" val="104321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2</a:t>
            </a:fld>
            <a:endParaRPr lang="en-ZA" dirty="0"/>
          </a:p>
        </p:txBody>
      </p:sp>
    </p:spTree>
    <p:extLst>
      <p:ext uri="{BB962C8B-B14F-4D97-AF65-F5344CB8AC3E}">
        <p14:creationId xmlns:p14="http://schemas.microsoft.com/office/powerpoint/2010/main" xmlns="" val="1886495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20</a:t>
            </a:fld>
            <a:endParaRPr lang="en-ZA" dirty="0"/>
          </a:p>
        </p:txBody>
      </p:sp>
    </p:spTree>
    <p:extLst>
      <p:ext uri="{BB962C8B-B14F-4D97-AF65-F5344CB8AC3E}">
        <p14:creationId xmlns:p14="http://schemas.microsoft.com/office/powerpoint/2010/main" xmlns="" val="1975975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21</a:t>
            </a:fld>
            <a:endParaRPr lang="en-ZA" dirty="0"/>
          </a:p>
        </p:txBody>
      </p:sp>
    </p:spTree>
    <p:extLst>
      <p:ext uri="{BB962C8B-B14F-4D97-AF65-F5344CB8AC3E}">
        <p14:creationId xmlns:p14="http://schemas.microsoft.com/office/powerpoint/2010/main" xmlns="" val="78523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22</a:t>
            </a:fld>
            <a:endParaRPr lang="en-ZA" dirty="0"/>
          </a:p>
        </p:txBody>
      </p:sp>
    </p:spTree>
    <p:extLst>
      <p:ext uri="{BB962C8B-B14F-4D97-AF65-F5344CB8AC3E}">
        <p14:creationId xmlns:p14="http://schemas.microsoft.com/office/powerpoint/2010/main" xmlns="" val="3202220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23</a:t>
            </a:fld>
            <a:endParaRPr lang="en-ZA" dirty="0"/>
          </a:p>
        </p:txBody>
      </p:sp>
    </p:spTree>
    <p:extLst>
      <p:ext uri="{BB962C8B-B14F-4D97-AF65-F5344CB8AC3E}">
        <p14:creationId xmlns:p14="http://schemas.microsoft.com/office/powerpoint/2010/main" xmlns="" val="3142069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24</a:t>
            </a:fld>
            <a:endParaRPr lang="en-ZA" dirty="0"/>
          </a:p>
        </p:txBody>
      </p:sp>
    </p:spTree>
    <p:extLst>
      <p:ext uri="{BB962C8B-B14F-4D97-AF65-F5344CB8AC3E}">
        <p14:creationId xmlns:p14="http://schemas.microsoft.com/office/powerpoint/2010/main" xmlns="" val="4175888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25</a:t>
            </a:fld>
            <a:endParaRPr lang="en-ZA" dirty="0"/>
          </a:p>
        </p:txBody>
      </p:sp>
    </p:spTree>
    <p:extLst>
      <p:ext uri="{BB962C8B-B14F-4D97-AF65-F5344CB8AC3E}">
        <p14:creationId xmlns:p14="http://schemas.microsoft.com/office/powerpoint/2010/main" xmlns="" val="409315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3</a:t>
            </a:fld>
            <a:endParaRPr lang="en-ZA" dirty="0"/>
          </a:p>
        </p:txBody>
      </p:sp>
    </p:spTree>
    <p:extLst>
      <p:ext uri="{BB962C8B-B14F-4D97-AF65-F5344CB8AC3E}">
        <p14:creationId xmlns:p14="http://schemas.microsoft.com/office/powerpoint/2010/main" xmlns="" val="428424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4</a:t>
            </a:fld>
            <a:endParaRPr lang="en-ZA" dirty="0"/>
          </a:p>
        </p:txBody>
      </p:sp>
    </p:spTree>
    <p:extLst>
      <p:ext uri="{BB962C8B-B14F-4D97-AF65-F5344CB8AC3E}">
        <p14:creationId xmlns:p14="http://schemas.microsoft.com/office/powerpoint/2010/main" xmlns="" val="40309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3163"/>
            <a:ext cx="4225925" cy="31686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solidFill>
                  <a:prstClr val="black"/>
                </a:solidFill>
              </a:rPr>
              <a:pPr/>
              <a:t>5</a:t>
            </a:fld>
            <a:endParaRPr lang="en-ZA" dirty="0">
              <a:solidFill>
                <a:prstClr val="black"/>
              </a:solidFill>
            </a:endParaRPr>
          </a:p>
        </p:txBody>
      </p:sp>
    </p:spTree>
    <p:extLst>
      <p:ext uri="{BB962C8B-B14F-4D97-AF65-F5344CB8AC3E}">
        <p14:creationId xmlns:p14="http://schemas.microsoft.com/office/powerpoint/2010/main" xmlns="" val="1588039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3163"/>
            <a:ext cx="4225925" cy="31686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solidFill>
                  <a:prstClr val="black"/>
                </a:solidFill>
              </a:rPr>
              <a:pPr/>
              <a:t>6</a:t>
            </a:fld>
            <a:endParaRPr lang="en-ZA" dirty="0">
              <a:solidFill>
                <a:prstClr val="black"/>
              </a:solidFill>
            </a:endParaRPr>
          </a:p>
        </p:txBody>
      </p:sp>
    </p:spTree>
    <p:extLst>
      <p:ext uri="{BB962C8B-B14F-4D97-AF65-F5344CB8AC3E}">
        <p14:creationId xmlns:p14="http://schemas.microsoft.com/office/powerpoint/2010/main" xmlns="" val="3764076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1262063"/>
            <a:ext cx="4541837" cy="340677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solidFill>
                  <a:prstClr val="black"/>
                </a:solidFill>
              </a:rPr>
              <a:pPr/>
              <a:t>7</a:t>
            </a:fld>
            <a:endParaRPr lang="en-ZA" dirty="0">
              <a:solidFill>
                <a:prstClr val="black"/>
              </a:solidFill>
            </a:endParaRPr>
          </a:p>
        </p:txBody>
      </p:sp>
    </p:spTree>
    <p:extLst>
      <p:ext uri="{BB962C8B-B14F-4D97-AF65-F5344CB8AC3E}">
        <p14:creationId xmlns:p14="http://schemas.microsoft.com/office/powerpoint/2010/main" xmlns="" val="2286520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3163"/>
            <a:ext cx="4225925" cy="31686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solidFill>
                  <a:prstClr val="black"/>
                </a:solidFill>
              </a:rPr>
              <a:pPr/>
              <a:t>8</a:t>
            </a:fld>
            <a:endParaRPr lang="en-ZA" dirty="0">
              <a:solidFill>
                <a:prstClr val="black"/>
              </a:solidFill>
            </a:endParaRPr>
          </a:p>
        </p:txBody>
      </p:sp>
    </p:spTree>
    <p:extLst>
      <p:ext uri="{BB962C8B-B14F-4D97-AF65-F5344CB8AC3E}">
        <p14:creationId xmlns:p14="http://schemas.microsoft.com/office/powerpoint/2010/main" xmlns="" val="3064124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pPr/>
              <a:t>9</a:t>
            </a:fld>
            <a:endParaRPr lang="en-ZA" dirty="0"/>
          </a:p>
        </p:txBody>
      </p:sp>
    </p:spTree>
    <p:extLst>
      <p:ext uri="{BB962C8B-B14F-4D97-AF65-F5344CB8AC3E}">
        <p14:creationId xmlns:p14="http://schemas.microsoft.com/office/powerpoint/2010/main" xmlns="" val="1744952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018B49-EBBE-41F7-98E2-74ADACD769FE}" type="datetime1">
              <a:rPr lang="en-ZA" smtClean="0"/>
              <a:pPr/>
              <a:t>2019/11/28</a:t>
            </a:fld>
            <a:endParaRPr lang="en-ZA" dirty="0"/>
          </a:p>
        </p:txBody>
      </p:sp>
      <p:sp>
        <p:nvSpPr>
          <p:cNvPr id="5" name="Footer Placeholder 4"/>
          <p:cNvSpPr>
            <a:spLocks noGrp="1"/>
          </p:cNvSpPr>
          <p:nvPr>
            <p:ph type="ftr" sz="quarter" idx="11"/>
          </p:nvPr>
        </p:nvSpPr>
        <p:spPr/>
        <p:txBody>
          <a:bodyPr/>
          <a:lstStyle/>
          <a:p>
            <a:r>
              <a:rPr lang="en-ZA" dirty="0" smtClean="0"/>
              <a:t>Marketing, Communications, PR and Events</a:t>
            </a:r>
            <a:endParaRPr lang="en-ZA" dirty="0"/>
          </a:p>
        </p:txBody>
      </p:sp>
      <p:sp>
        <p:nvSpPr>
          <p:cNvPr id="6" name="Slide Number Placeholder 5"/>
          <p:cNvSpPr>
            <a:spLocks noGrp="1"/>
          </p:cNvSpPr>
          <p:nvPr>
            <p:ph type="sldNum" sz="quarter" idx="12"/>
          </p:nvPr>
        </p:nvSpPr>
        <p:spPr/>
        <p:txBody>
          <a:bodyPr/>
          <a:lstStyle/>
          <a:p>
            <a:fld id="{3AF06680-C8A7-4B16-9D12-C8E67A63F5D0}" type="slidenum">
              <a:rPr lang="en-ZA" smtClean="0"/>
              <a:pPr/>
              <a:t>‹#›</a:t>
            </a:fld>
            <a:endParaRPr lang="en-ZA" dirty="0"/>
          </a:p>
        </p:txBody>
      </p:sp>
    </p:spTree>
    <p:extLst>
      <p:ext uri="{BB962C8B-B14F-4D97-AF65-F5344CB8AC3E}">
        <p14:creationId xmlns:p14="http://schemas.microsoft.com/office/powerpoint/2010/main" xmlns="" val="231380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DB509C-AD92-49C5-967F-A6063089DE39}" type="datetime1">
              <a:rPr lang="en-ZA" smtClean="0"/>
              <a:pPr/>
              <a:t>2019/11/28</a:t>
            </a:fld>
            <a:endParaRPr lang="en-ZA" dirty="0"/>
          </a:p>
        </p:txBody>
      </p:sp>
      <p:sp>
        <p:nvSpPr>
          <p:cNvPr id="5" name="Footer Placeholder 4"/>
          <p:cNvSpPr>
            <a:spLocks noGrp="1"/>
          </p:cNvSpPr>
          <p:nvPr>
            <p:ph type="ftr" sz="quarter" idx="11"/>
          </p:nvPr>
        </p:nvSpPr>
        <p:spPr/>
        <p:txBody>
          <a:bodyPr/>
          <a:lstStyle/>
          <a:p>
            <a:r>
              <a:rPr lang="en-ZA" dirty="0" smtClean="0"/>
              <a:t>Marketing, Communications, PR and Events</a:t>
            </a:r>
            <a:endParaRPr lang="en-ZA" dirty="0"/>
          </a:p>
        </p:txBody>
      </p:sp>
      <p:sp>
        <p:nvSpPr>
          <p:cNvPr id="6" name="Slide Number Placeholder 5"/>
          <p:cNvSpPr>
            <a:spLocks noGrp="1"/>
          </p:cNvSpPr>
          <p:nvPr>
            <p:ph type="sldNum" sz="quarter" idx="12"/>
          </p:nvPr>
        </p:nvSpPr>
        <p:spPr/>
        <p:txBody>
          <a:bodyPr/>
          <a:lstStyle/>
          <a:p>
            <a:fld id="{3AF06680-C8A7-4B16-9D12-C8E67A63F5D0}" type="slidenum">
              <a:rPr lang="en-ZA" smtClean="0"/>
              <a:pPr/>
              <a:t>‹#›</a:t>
            </a:fld>
            <a:endParaRPr lang="en-ZA" dirty="0"/>
          </a:p>
        </p:txBody>
      </p:sp>
    </p:spTree>
    <p:extLst>
      <p:ext uri="{BB962C8B-B14F-4D97-AF65-F5344CB8AC3E}">
        <p14:creationId xmlns:p14="http://schemas.microsoft.com/office/powerpoint/2010/main" xmlns="" val="192051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B1E509-C7D0-48C9-92CC-CB54256A32DF}" type="datetime1">
              <a:rPr lang="en-ZA" smtClean="0"/>
              <a:pPr/>
              <a:t>2019/11/28</a:t>
            </a:fld>
            <a:endParaRPr lang="en-ZA" dirty="0"/>
          </a:p>
        </p:txBody>
      </p:sp>
      <p:sp>
        <p:nvSpPr>
          <p:cNvPr id="5" name="Footer Placeholder 4"/>
          <p:cNvSpPr>
            <a:spLocks noGrp="1"/>
          </p:cNvSpPr>
          <p:nvPr>
            <p:ph type="ftr" sz="quarter" idx="11"/>
          </p:nvPr>
        </p:nvSpPr>
        <p:spPr/>
        <p:txBody>
          <a:bodyPr/>
          <a:lstStyle/>
          <a:p>
            <a:r>
              <a:rPr lang="en-ZA" dirty="0" smtClean="0"/>
              <a:t>Marketing, Communications, PR and Events</a:t>
            </a:r>
            <a:endParaRPr lang="en-ZA" dirty="0"/>
          </a:p>
        </p:txBody>
      </p:sp>
      <p:sp>
        <p:nvSpPr>
          <p:cNvPr id="6" name="Slide Number Placeholder 5"/>
          <p:cNvSpPr>
            <a:spLocks noGrp="1"/>
          </p:cNvSpPr>
          <p:nvPr>
            <p:ph type="sldNum" sz="quarter" idx="12"/>
          </p:nvPr>
        </p:nvSpPr>
        <p:spPr/>
        <p:txBody>
          <a:bodyPr/>
          <a:lstStyle/>
          <a:p>
            <a:fld id="{3AF06680-C8A7-4B16-9D12-C8E67A63F5D0}" type="slidenum">
              <a:rPr lang="en-ZA" smtClean="0"/>
              <a:pPr/>
              <a:t>‹#›</a:t>
            </a:fld>
            <a:endParaRPr lang="en-ZA" dirty="0"/>
          </a:p>
        </p:txBody>
      </p:sp>
    </p:spTree>
    <p:extLst>
      <p:ext uri="{BB962C8B-B14F-4D97-AF65-F5344CB8AC3E}">
        <p14:creationId xmlns:p14="http://schemas.microsoft.com/office/powerpoint/2010/main" xmlns="" val="205953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4C6055-5B48-4E03-AF93-EC6B1463E4C1}" type="datetime1">
              <a:rPr lang="en-ZA" smtClean="0"/>
              <a:pPr/>
              <a:t>2019/11/28</a:t>
            </a:fld>
            <a:endParaRPr lang="en-ZA" dirty="0"/>
          </a:p>
        </p:txBody>
      </p:sp>
      <p:sp>
        <p:nvSpPr>
          <p:cNvPr id="5" name="Footer Placeholder 4"/>
          <p:cNvSpPr>
            <a:spLocks noGrp="1"/>
          </p:cNvSpPr>
          <p:nvPr>
            <p:ph type="ftr" sz="quarter" idx="11"/>
          </p:nvPr>
        </p:nvSpPr>
        <p:spPr/>
        <p:txBody>
          <a:bodyPr/>
          <a:lstStyle/>
          <a:p>
            <a:r>
              <a:rPr lang="en-ZA" dirty="0" smtClean="0"/>
              <a:t>Marketing, Communications, PR and Events</a:t>
            </a:r>
            <a:endParaRPr lang="en-ZA" dirty="0"/>
          </a:p>
        </p:txBody>
      </p:sp>
      <p:sp>
        <p:nvSpPr>
          <p:cNvPr id="6" name="Slide Number Placeholder 5"/>
          <p:cNvSpPr>
            <a:spLocks noGrp="1"/>
          </p:cNvSpPr>
          <p:nvPr>
            <p:ph type="sldNum" sz="quarter" idx="12"/>
          </p:nvPr>
        </p:nvSpPr>
        <p:spPr/>
        <p:txBody>
          <a:bodyPr/>
          <a:lstStyle/>
          <a:p>
            <a:fld id="{3AF06680-C8A7-4B16-9D12-C8E67A63F5D0}" type="slidenum">
              <a:rPr lang="en-ZA" smtClean="0"/>
              <a:pPr/>
              <a:t>‹#›</a:t>
            </a:fld>
            <a:endParaRPr lang="en-ZA" dirty="0"/>
          </a:p>
        </p:txBody>
      </p:sp>
    </p:spTree>
    <p:extLst>
      <p:ext uri="{BB962C8B-B14F-4D97-AF65-F5344CB8AC3E}">
        <p14:creationId xmlns:p14="http://schemas.microsoft.com/office/powerpoint/2010/main" xmlns="" val="362804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8219E9-CF3E-4643-AD0C-32F6D0782D31}" type="datetime1">
              <a:rPr lang="en-ZA" smtClean="0"/>
              <a:pPr/>
              <a:t>2019/11/28</a:t>
            </a:fld>
            <a:endParaRPr lang="en-ZA" dirty="0"/>
          </a:p>
        </p:txBody>
      </p:sp>
      <p:sp>
        <p:nvSpPr>
          <p:cNvPr id="5" name="Footer Placeholder 4"/>
          <p:cNvSpPr>
            <a:spLocks noGrp="1"/>
          </p:cNvSpPr>
          <p:nvPr>
            <p:ph type="ftr" sz="quarter" idx="11"/>
          </p:nvPr>
        </p:nvSpPr>
        <p:spPr/>
        <p:txBody>
          <a:bodyPr/>
          <a:lstStyle/>
          <a:p>
            <a:r>
              <a:rPr lang="en-ZA" dirty="0" smtClean="0"/>
              <a:t>Marketing, Communications, PR and Events</a:t>
            </a:r>
            <a:endParaRPr lang="en-ZA" dirty="0"/>
          </a:p>
        </p:txBody>
      </p:sp>
      <p:sp>
        <p:nvSpPr>
          <p:cNvPr id="6" name="Slide Number Placeholder 5"/>
          <p:cNvSpPr>
            <a:spLocks noGrp="1"/>
          </p:cNvSpPr>
          <p:nvPr>
            <p:ph type="sldNum" sz="quarter" idx="12"/>
          </p:nvPr>
        </p:nvSpPr>
        <p:spPr/>
        <p:txBody>
          <a:bodyPr/>
          <a:lstStyle/>
          <a:p>
            <a:fld id="{3AF06680-C8A7-4B16-9D12-C8E67A63F5D0}" type="slidenum">
              <a:rPr lang="en-ZA" smtClean="0"/>
              <a:pPr/>
              <a:t>‹#›</a:t>
            </a:fld>
            <a:endParaRPr lang="en-ZA" dirty="0"/>
          </a:p>
        </p:txBody>
      </p:sp>
    </p:spTree>
    <p:extLst>
      <p:ext uri="{BB962C8B-B14F-4D97-AF65-F5344CB8AC3E}">
        <p14:creationId xmlns:p14="http://schemas.microsoft.com/office/powerpoint/2010/main" xmlns="" val="1683215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EAD5BA-EA97-4591-BC62-4E8B7D8C3A5D}" type="datetime1">
              <a:rPr lang="en-ZA" smtClean="0"/>
              <a:pPr/>
              <a:t>2019/11/28</a:t>
            </a:fld>
            <a:endParaRPr lang="en-ZA" dirty="0"/>
          </a:p>
        </p:txBody>
      </p:sp>
      <p:sp>
        <p:nvSpPr>
          <p:cNvPr id="6" name="Footer Placeholder 5"/>
          <p:cNvSpPr>
            <a:spLocks noGrp="1"/>
          </p:cNvSpPr>
          <p:nvPr>
            <p:ph type="ftr" sz="quarter" idx="11"/>
          </p:nvPr>
        </p:nvSpPr>
        <p:spPr/>
        <p:txBody>
          <a:bodyPr/>
          <a:lstStyle/>
          <a:p>
            <a:r>
              <a:rPr lang="en-ZA" dirty="0" smtClean="0"/>
              <a:t>Marketing, Communications, PR and Events</a:t>
            </a:r>
            <a:endParaRPr lang="en-ZA" dirty="0"/>
          </a:p>
        </p:txBody>
      </p:sp>
      <p:sp>
        <p:nvSpPr>
          <p:cNvPr id="7" name="Slide Number Placeholder 6"/>
          <p:cNvSpPr>
            <a:spLocks noGrp="1"/>
          </p:cNvSpPr>
          <p:nvPr>
            <p:ph type="sldNum" sz="quarter" idx="12"/>
          </p:nvPr>
        </p:nvSpPr>
        <p:spPr/>
        <p:txBody>
          <a:bodyPr/>
          <a:lstStyle/>
          <a:p>
            <a:fld id="{3AF06680-C8A7-4B16-9D12-C8E67A63F5D0}" type="slidenum">
              <a:rPr lang="en-ZA" smtClean="0"/>
              <a:pPr/>
              <a:t>‹#›</a:t>
            </a:fld>
            <a:endParaRPr lang="en-ZA" dirty="0"/>
          </a:p>
        </p:txBody>
      </p:sp>
    </p:spTree>
    <p:extLst>
      <p:ext uri="{BB962C8B-B14F-4D97-AF65-F5344CB8AC3E}">
        <p14:creationId xmlns:p14="http://schemas.microsoft.com/office/powerpoint/2010/main" xmlns="" val="1942562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60BF0F-F080-4BCE-89C9-2ADF00E8B077}" type="datetime1">
              <a:rPr lang="en-ZA" smtClean="0"/>
              <a:pPr/>
              <a:t>2019/11/28</a:t>
            </a:fld>
            <a:endParaRPr lang="en-ZA" dirty="0"/>
          </a:p>
        </p:txBody>
      </p:sp>
      <p:sp>
        <p:nvSpPr>
          <p:cNvPr id="8" name="Footer Placeholder 7"/>
          <p:cNvSpPr>
            <a:spLocks noGrp="1"/>
          </p:cNvSpPr>
          <p:nvPr>
            <p:ph type="ftr" sz="quarter" idx="11"/>
          </p:nvPr>
        </p:nvSpPr>
        <p:spPr/>
        <p:txBody>
          <a:bodyPr/>
          <a:lstStyle/>
          <a:p>
            <a:r>
              <a:rPr lang="en-ZA" dirty="0" smtClean="0"/>
              <a:t>Marketing, Communications, PR and Events</a:t>
            </a:r>
            <a:endParaRPr lang="en-ZA" dirty="0"/>
          </a:p>
        </p:txBody>
      </p:sp>
      <p:sp>
        <p:nvSpPr>
          <p:cNvPr id="9" name="Slide Number Placeholder 8"/>
          <p:cNvSpPr>
            <a:spLocks noGrp="1"/>
          </p:cNvSpPr>
          <p:nvPr>
            <p:ph type="sldNum" sz="quarter" idx="12"/>
          </p:nvPr>
        </p:nvSpPr>
        <p:spPr/>
        <p:txBody>
          <a:bodyPr/>
          <a:lstStyle/>
          <a:p>
            <a:fld id="{3AF06680-C8A7-4B16-9D12-C8E67A63F5D0}" type="slidenum">
              <a:rPr lang="en-ZA" smtClean="0"/>
              <a:pPr/>
              <a:t>‹#›</a:t>
            </a:fld>
            <a:endParaRPr lang="en-ZA" dirty="0"/>
          </a:p>
        </p:txBody>
      </p:sp>
    </p:spTree>
    <p:extLst>
      <p:ext uri="{BB962C8B-B14F-4D97-AF65-F5344CB8AC3E}">
        <p14:creationId xmlns:p14="http://schemas.microsoft.com/office/powerpoint/2010/main" xmlns="" val="366096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D19D15-95A2-4CE4-81E6-63671E8CC5BB}" type="datetime1">
              <a:rPr lang="en-ZA" smtClean="0"/>
              <a:pPr/>
              <a:t>2019/11/28</a:t>
            </a:fld>
            <a:endParaRPr lang="en-ZA" dirty="0"/>
          </a:p>
        </p:txBody>
      </p:sp>
      <p:sp>
        <p:nvSpPr>
          <p:cNvPr id="4" name="Footer Placeholder 3"/>
          <p:cNvSpPr>
            <a:spLocks noGrp="1"/>
          </p:cNvSpPr>
          <p:nvPr>
            <p:ph type="ftr" sz="quarter" idx="11"/>
          </p:nvPr>
        </p:nvSpPr>
        <p:spPr/>
        <p:txBody>
          <a:bodyPr/>
          <a:lstStyle/>
          <a:p>
            <a:r>
              <a:rPr lang="en-ZA" dirty="0" smtClean="0"/>
              <a:t>Marketing, Communications, PR and Events</a:t>
            </a:r>
            <a:endParaRPr lang="en-ZA" dirty="0"/>
          </a:p>
        </p:txBody>
      </p:sp>
      <p:sp>
        <p:nvSpPr>
          <p:cNvPr id="5" name="Slide Number Placeholder 4"/>
          <p:cNvSpPr>
            <a:spLocks noGrp="1"/>
          </p:cNvSpPr>
          <p:nvPr>
            <p:ph type="sldNum" sz="quarter" idx="12"/>
          </p:nvPr>
        </p:nvSpPr>
        <p:spPr/>
        <p:txBody>
          <a:bodyPr/>
          <a:lstStyle/>
          <a:p>
            <a:fld id="{3AF06680-C8A7-4B16-9D12-C8E67A63F5D0}" type="slidenum">
              <a:rPr lang="en-ZA" smtClean="0"/>
              <a:pPr/>
              <a:t>‹#›</a:t>
            </a:fld>
            <a:endParaRPr lang="en-ZA" dirty="0"/>
          </a:p>
        </p:txBody>
      </p:sp>
    </p:spTree>
    <p:extLst>
      <p:ext uri="{BB962C8B-B14F-4D97-AF65-F5344CB8AC3E}">
        <p14:creationId xmlns:p14="http://schemas.microsoft.com/office/powerpoint/2010/main" xmlns="" val="43452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FBE78-0877-431D-B2B6-D4E11A5EFABE}" type="datetime1">
              <a:rPr lang="en-ZA" smtClean="0"/>
              <a:pPr/>
              <a:t>2019/11/28</a:t>
            </a:fld>
            <a:endParaRPr lang="en-ZA" dirty="0"/>
          </a:p>
        </p:txBody>
      </p:sp>
      <p:sp>
        <p:nvSpPr>
          <p:cNvPr id="3" name="Footer Placeholder 2"/>
          <p:cNvSpPr>
            <a:spLocks noGrp="1"/>
          </p:cNvSpPr>
          <p:nvPr>
            <p:ph type="ftr" sz="quarter" idx="11"/>
          </p:nvPr>
        </p:nvSpPr>
        <p:spPr/>
        <p:txBody>
          <a:bodyPr/>
          <a:lstStyle/>
          <a:p>
            <a:r>
              <a:rPr lang="en-ZA" dirty="0" smtClean="0"/>
              <a:t>Marketing, Communications, PR and Events</a:t>
            </a:r>
            <a:endParaRPr lang="en-ZA" dirty="0"/>
          </a:p>
        </p:txBody>
      </p:sp>
      <p:sp>
        <p:nvSpPr>
          <p:cNvPr id="4" name="Slide Number Placeholder 3"/>
          <p:cNvSpPr>
            <a:spLocks noGrp="1"/>
          </p:cNvSpPr>
          <p:nvPr>
            <p:ph type="sldNum" sz="quarter" idx="12"/>
          </p:nvPr>
        </p:nvSpPr>
        <p:spPr/>
        <p:txBody>
          <a:bodyPr/>
          <a:lstStyle/>
          <a:p>
            <a:fld id="{3AF06680-C8A7-4B16-9D12-C8E67A63F5D0}" type="slidenum">
              <a:rPr lang="en-ZA" smtClean="0"/>
              <a:pPr/>
              <a:t>‹#›</a:t>
            </a:fld>
            <a:endParaRPr lang="en-ZA" dirty="0"/>
          </a:p>
        </p:txBody>
      </p:sp>
    </p:spTree>
    <p:extLst>
      <p:ext uri="{BB962C8B-B14F-4D97-AF65-F5344CB8AC3E}">
        <p14:creationId xmlns:p14="http://schemas.microsoft.com/office/powerpoint/2010/main" xmlns="" val="3481683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04FB0-E962-4E23-8FD2-05A30569B242}" type="datetime1">
              <a:rPr lang="en-ZA" smtClean="0"/>
              <a:pPr/>
              <a:t>2019/11/28</a:t>
            </a:fld>
            <a:endParaRPr lang="en-ZA" dirty="0"/>
          </a:p>
        </p:txBody>
      </p:sp>
      <p:sp>
        <p:nvSpPr>
          <p:cNvPr id="6" name="Footer Placeholder 5"/>
          <p:cNvSpPr>
            <a:spLocks noGrp="1"/>
          </p:cNvSpPr>
          <p:nvPr>
            <p:ph type="ftr" sz="quarter" idx="11"/>
          </p:nvPr>
        </p:nvSpPr>
        <p:spPr/>
        <p:txBody>
          <a:bodyPr/>
          <a:lstStyle/>
          <a:p>
            <a:r>
              <a:rPr lang="en-ZA" dirty="0" smtClean="0"/>
              <a:t>Marketing, Communications, PR and Events</a:t>
            </a:r>
            <a:endParaRPr lang="en-ZA" dirty="0"/>
          </a:p>
        </p:txBody>
      </p:sp>
      <p:sp>
        <p:nvSpPr>
          <p:cNvPr id="7" name="Slide Number Placeholder 6"/>
          <p:cNvSpPr>
            <a:spLocks noGrp="1"/>
          </p:cNvSpPr>
          <p:nvPr>
            <p:ph type="sldNum" sz="quarter" idx="12"/>
          </p:nvPr>
        </p:nvSpPr>
        <p:spPr/>
        <p:txBody>
          <a:bodyPr/>
          <a:lstStyle/>
          <a:p>
            <a:fld id="{3AF06680-C8A7-4B16-9D12-C8E67A63F5D0}" type="slidenum">
              <a:rPr lang="en-ZA" smtClean="0"/>
              <a:pPr/>
              <a:t>‹#›</a:t>
            </a:fld>
            <a:endParaRPr lang="en-ZA" dirty="0"/>
          </a:p>
        </p:txBody>
      </p:sp>
    </p:spTree>
    <p:extLst>
      <p:ext uri="{BB962C8B-B14F-4D97-AF65-F5344CB8AC3E}">
        <p14:creationId xmlns:p14="http://schemas.microsoft.com/office/powerpoint/2010/main" xmlns="" val="245304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CCFECE-258D-4FE7-B7E4-24320C1A1C5A}" type="datetime1">
              <a:rPr lang="en-ZA" smtClean="0"/>
              <a:pPr/>
              <a:t>2019/11/28</a:t>
            </a:fld>
            <a:endParaRPr lang="en-ZA" dirty="0"/>
          </a:p>
        </p:txBody>
      </p:sp>
      <p:sp>
        <p:nvSpPr>
          <p:cNvPr id="6" name="Footer Placeholder 5"/>
          <p:cNvSpPr>
            <a:spLocks noGrp="1"/>
          </p:cNvSpPr>
          <p:nvPr>
            <p:ph type="ftr" sz="quarter" idx="11"/>
          </p:nvPr>
        </p:nvSpPr>
        <p:spPr/>
        <p:txBody>
          <a:bodyPr/>
          <a:lstStyle/>
          <a:p>
            <a:r>
              <a:rPr lang="en-ZA" dirty="0" smtClean="0"/>
              <a:t>Marketing, Communications, PR and Events</a:t>
            </a:r>
            <a:endParaRPr lang="en-ZA" dirty="0"/>
          </a:p>
        </p:txBody>
      </p:sp>
      <p:sp>
        <p:nvSpPr>
          <p:cNvPr id="7" name="Slide Number Placeholder 6"/>
          <p:cNvSpPr>
            <a:spLocks noGrp="1"/>
          </p:cNvSpPr>
          <p:nvPr>
            <p:ph type="sldNum" sz="quarter" idx="12"/>
          </p:nvPr>
        </p:nvSpPr>
        <p:spPr/>
        <p:txBody>
          <a:bodyPr/>
          <a:lstStyle/>
          <a:p>
            <a:fld id="{3AF06680-C8A7-4B16-9D12-C8E67A63F5D0}" type="slidenum">
              <a:rPr lang="en-ZA" smtClean="0"/>
              <a:pPr/>
              <a:t>‹#›</a:t>
            </a:fld>
            <a:endParaRPr lang="en-ZA" dirty="0"/>
          </a:p>
        </p:txBody>
      </p:sp>
    </p:spTree>
    <p:extLst>
      <p:ext uri="{BB962C8B-B14F-4D97-AF65-F5344CB8AC3E}">
        <p14:creationId xmlns:p14="http://schemas.microsoft.com/office/powerpoint/2010/main" xmlns="" val="268818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908CC-3DD7-4170-AA62-7C4752CB0A73}" type="datetime1">
              <a:rPr lang="en-ZA" smtClean="0"/>
              <a:pPr/>
              <a:t>2019/11/28</a:t>
            </a:fld>
            <a:endParaRPr lang="en-Z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Marketing, Communications, PR and Events</a:t>
            </a:r>
            <a:endParaRPr lang="en-Z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06680-C8A7-4B16-9D12-C8E67A63F5D0}" type="slidenum">
              <a:rPr lang="en-ZA" smtClean="0"/>
              <a:pPr/>
              <a:t>‹#›</a:t>
            </a:fld>
            <a:endParaRPr lang="en-ZA" dirty="0"/>
          </a:p>
        </p:txBody>
      </p:sp>
    </p:spTree>
    <p:extLst>
      <p:ext uri="{BB962C8B-B14F-4D97-AF65-F5344CB8AC3E}">
        <p14:creationId xmlns:p14="http://schemas.microsoft.com/office/powerpoint/2010/main" xmlns="" val="2667870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18.jpeg"/><Relationship Id="rId4" Type="http://schemas.openxmlformats.org/officeDocument/2006/relationships/image" Target="../media/image12.emf"/><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2.jpeg"/><Relationship Id="rId7" Type="http://schemas.openxmlformats.org/officeDocument/2006/relationships/hyperlink" Target="mailto:Joseph.Leotlela@sabs.co.z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Tshenge.Demana@sabs.co.za" TargetMode="External"/><Relationship Id="rId11" Type="http://schemas.openxmlformats.org/officeDocument/2006/relationships/image" Target="../media/image6.jpeg"/><Relationship Id="rId5" Type="http://schemas.openxmlformats.org/officeDocument/2006/relationships/hyperlink" Target="mailto:Tina.Maharaj@sabs.co.za" TargetMode="External"/><Relationship Id="rId10" Type="http://schemas.openxmlformats.org/officeDocument/2006/relationships/image" Target="../media/image5.emf"/><Relationship Id="rId4" Type="http://schemas.openxmlformats.org/officeDocument/2006/relationships/hyperlink" Target="mailto:Garth.Strachan@sabs.co.za" TargetMode="External"/><Relationship Id="rId9"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AF06680-C8A7-4B16-9D12-C8E67A63F5D0}" type="slidenum">
              <a:rPr lang="en-ZA" smtClean="0"/>
              <a:pPr/>
              <a:t>1</a:t>
            </a:fld>
            <a:endParaRPr lang="en-ZA" dirty="0"/>
          </a:p>
        </p:txBody>
      </p:sp>
      <p:sp>
        <p:nvSpPr>
          <p:cNvPr id="20" name="Rectangle 19"/>
          <p:cNvSpPr/>
          <p:nvPr/>
        </p:nvSpPr>
        <p:spPr>
          <a:xfrm>
            <a:off x="493479" y="562183"/>
            <a:ext cx="8229600"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4" name="TextBox 13"/>
          <p:cNvSpPr txBox="1"/>
          <p:nvPr/>
        </p:nvSpPr>
        <p:spPr>
          <a:xfrm>
            <a:off x="470619" y="5534724"/>
            <a:ext cx="8359616" cy="830997"/>
          </a:xfrm>
          <a:prstGeom prst="rect">
            <a:avLst/>
          </a:prstGeom>
          <a:solidFill>
            <a:schemeClr val="bg1"/>
          </a:solidFill>
        </p:spPr>
        <p:txBody>
          <a:bodyPr wrap="square" rtlCol="0">
            <a:spAutoFit/>
          </a:bodyPr>
          <a:lstStyle/>
          <a:p>
            <a:r>
              <a:rPr lang="en-ZA" sz="1600" b="1" dirty="0" smtClean="0">
                <a:latin typeface="Arial Black" panose="020B0A04020102020204" pitchFamily="34" charset="0"/>
              </a:rPr>
              <a:t>Update on the SABS Turnaround Plan Presentation to the Portfolio Committee on Trade and Industry  </a:t>
            </a:r>
          </a:p>
          <a:p>
            <a:r>
              <a:rPr lang="en-ZA" sz="1600" b="1" dirty="0" smtClean="0">
                <a:latin typeface="Arial Black" panose="020B0A04020102020204" pitchFamily="34" charset="0"/>
              </a:rPr>
              <a:t>26 November 2019</a:t>
            </a:r>
            <a:endParaRPr lang="en-ZA" sz="1600" b="1" dirty="0">
              <a:latin typeface="Arial Black" panose="020B0A04020102020204" pitchFamily="34" charset="0"/>
            </a:endParaRPr>
          </a:p>
        </p:txBody>
      </p:sp>
      <p:sp>
        <p:nvSpPr>
          <p:cNvPr id="15" name="Rectangle 14"/>
          <p:cNvSpPr/>
          <p:nvPr/>
        </p:nvSpPr>
        <p:spPr>
          <a:xfrm>
            <a:off x="488091" y="6389749"/>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38771"/>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89749"/>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1" name="TextBox 10"/>
          <p:cNvSpPr txBox="1"/>
          <p:nvPr/>
        </p:nvSpPr>
        <p:spPr>
          <a:xfrm flipH="1">
            <a:off x="447760" y="5758410"/>
            <a:ext cx="45719" cy="300082"/>
          </a:xfrm>
          <a:prstGeom prst="rect">
            <a:avLst/>
          </a:prstGeom>
          <a:solidFill>
            <a:schemeClr val="bg1"/>
          </a:solidFill>
        </p:spPr>
        <p:txBody>
          <a:bodyPr wrap="square" rtlCol="0">
            <a:spAutoFit/>
          </a:bodyPr>
          <a:lstStyle/>
          <a:p>
            <a:endParaRPr lang="en-ZA" sz="1350" i="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7553" y="628416"/>
            <a:ext cx="8355526" cy="4765882"/>
          </a:xfrm>
          <a:prstGeom prst="rect">
            <a:avLst/>
          </a:prstGeom>
        </p:spPr>
      </p:pic>
      <p:sp>
        <p:nvSpPr>
          <p:cNvPr id="10" name="Footer Placeholder 2"/>
          <p:cNvSpPr>
            <a:spLocks noGrp="1"/>
          </p:cNvSpPr>
          <p:nvPr>
            <p:ph type="ftr" sz="quarter" idx="11"/>
          </p:nvPr>
        </p:nvSpPr>
        <p:spPr>
          <a:xfrm>
            <a:off x="447760" y="6356351"/>
            <a:ext cx="7702938" cy="365125"/>
          </a:xfrm>
        </p:spPr>
        <p:txBody>
          <a:bodyPr/>
          <a:lstStyle/>
          <a:p>
            <a:pPr algn="l"/>
            <a:r>
              <a:rPr lang="en-US" sz="800" i="1" dirty="0"/>
              <a:t>© </a:t>
            </a:r>
            <a:r>
              <a:rPr lang="en-US" sz="800" i="1" dirty="0" smtClean="0"/>
              <a:t>2019 </a:t>
            </a:r>
            <a:r>
              <a:rPr lang="en-US" sz="800" i="1" dirty="0"/>
              <a:t>SOUTH AFRICAN BUREAU OF STANDARDS. All rights hereto are strictly reserved. The SABS name and logo are registered trademarks of the South African Bureau of </a:t>
            </a:r>
            <a:r>
              <a:rPr lang="en-US" sz="800" i="1" dirty="0" smtClean="0"/>
              <a:t>Standards.</a:t>
            </a:r>
            <a:endParaRPr lang="en-US" sz="800" dirty="0"/>
          </a:p>
        </p:txBody>
      </p:sp>
    </p:spTree>
    <p:extLst>
      <p:ext uri="{BB962C8B-B14F-4D97-AF65-F5344CB8AC3E}">
        <p14:creationId xmlns:p14="http://schemas.microsoft.com/office/powerpoint/2010/main" xmlns="" val="1227093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943601" y="716892"/>
            <a:ext cx="2925095" cy="2569934"/>
          </a:xfrm>
          <a:prstGeom prst="rect">
            <a:avLst/>
          </a:prstGeom>
          <a:noFill/>
        </p:spPr>
        <p:txBody>
          <a:bodyPr wrap="square" rtlCol="0">
            <a:spAutoFit/>
          </a:bodyPr>
          <a:lstStyle/>
          <a:p>
            <a:pPr algn="ctr"/>
            <a:r>
              <a:rPr lang="en-US" sz="1400" b="1" dirty="0" smtClean="0">
                <a:solidFill>
                  <a:srgbClr val="ED1C24"/>
                </a:solidFill>
              </a:rPr>
              <a:t>2005</a:t>
            </a:r>
            <a:r>
              <a:rPr lang="en-US" sz="1400" dirty="0" smtClean="0"/>
              <a:t> </a:t>
            </a:r>
          </a:p>
          <a:p>
            <a:pPr algn="ctr"/>
            <a:r>
              <a:rPr lang="en-US" sz="1200" b="1" dirty="0" smtClean="0"/>
              <a:t>SABS Commercial restructured towards sector/industry view with system certification, Mark Scheme and testing services allocated to each sector cluster</a:t>
            </a:r>
            <a:endParaRPr lang="en-US" sz="1200" dirty="0" smtClean="0"/>
          </a:p>
          <a:p>
            <a:pPr marL="341313" lvl="1" indent="-231775">
              <a:buFont typeface="Courier New" panose="02070309020205020404" pitchFamily="49" charset="0"/>
              <a:buChar char="o"/>
            </a:pPr>
            <a:r>
              <a:rPr lang="en-US" sz="1100" dirty="0" smtClean="0"/>
              <a:t>All </a:t>
            </a:r>
            <a:r>
              <a:rPr lang="en-US" sz="1100" dirty="0"/>
              <a:t>subsidiary companies collapsed into one entity (SABS Commercial </a:t>
            </a:r>
            <a:r>
              <a:rPr lang="en-US" sz="1100" dirty="0" err="1"/>
              <a:t>SOC</a:t>
            </a:r>
            <a:r>
              <a:rPr lang="en-US" sz="1100" dirty="0"/>
              <a:t>)</a:t>
            </a:r>
          </a:p>
          <a:p>
            <a:pPr marL="341313" lvl="1" indent="-231775">
              <a:buFont typeface="Courier New" panose="02070309020205020404" pitchFamily="49" charset="0"/>
              <a:buChar char="o"/>
            </a:pPr>
            <a:r>
              <a:rPr lang="en-US" sz="1100" dirty="0"/>
              <a:t>Loss of critical technical skills </a:t>
            </a:r>
          </a:p>
          <a:p>
            <a:pPr marL="341313" lvl="1" indent="-231775">
              <a:buFont typeface="Courier New" panose="02070309020205020404" pitchFamily="49" charset="0"/>
              <a:buChar char="o"/>
            </a:pPr>
            <a:r>
              <a:rPr lang="en-US" sz="1100" dirty="0" smtClean="0"/>
              <a:t>Project </a:t>
            </a:r>
            <a:r>
              <a:rPr lang="en-US" sz="1100" dirty="0"/>
              <a:t>Hannibal initiated to improve SABS productivity, review processes and systems. </a:t>
            </a:r>
            <a:r>
              <a:rPr lang="en-US" sz="1100" dirty="0" smtClean="0"/>
              <a:t>Embedding the principles throughout SABS was a challenge</a:t>
            </a:r>
            <a:endParaRPr lang="en-US" sz="1100" dirty="0"/>
          </a:p>
          <a:p>
            <a:pPr algn="ctr"/>
            <a:endParaRPr lang="en-US" sz="1100" dirty="0"/>
          </a:p>
          <a:p>
            <a:pPr algn="ctr"/>
            <a:endParaRPr lang="en-US" sz="1100" dirty="0" smtClean="0"/>
          </a:p>
        </p:txBody>
      </p:sp>
      <p:sp>
        <p:nvSpPr>
          <p:cNvPr id="3" name="Slide Number Placeholder 2"/>
          <p:cNvSpPr>
            <a:spLocks noGrp="1"/>
          </p:cNvSpPr>
          <p:nvPr>
            <p:ph type="sldNum" sz="quarter" idx="12"/>
          </p:nvPr>
        </p:nvSpPr>
        <p:spPr/>
        <p:txBody>
          <a:bodyPr/>
          <a:lstStyle/>
          <a:p>
            <a:fld id="{3AF06680-C8A7-4B16-9D12-C8E67A63F5D0}" type="slidenum">
              <a:rPr lang="en-ZA" smtClean="0">
                <a:solidFill>
                  <a:prstClr val="black">
                    <a:tint val="75000"/>
                  </a:prstClr>
                </a:solidFill>
              </a:rPr>
              <a:pPr/>
              <a:t>10</a:t>
            </a:fld>
            <a:endParaRPr lang="en-ZA" dirty="0">
              <a:solidFill>
                <a:prstClr val="black">
                  <a:tint val="75000"/>
                </a:prstClr>
              </a:solidFill>
            </a:endParaRPr>
          </a:p>
        </p:txBody>
      </p:sp>
      <p:sp>
        <p:nvSpPr>
          <p:cNvPr id="6" name="TextBox 5"/>
          <p:cNvSpPr txBox="1"/>
          <p:nvPr/>
        </p:nvSpPr>
        <p:spPr>
          <a:xfrm>
            <a:off x="411649" y="229597"/>
            <a:ext cx="6337763" cy="400110"/>
          </a:xfrm>
          <a:prstGeom prst="rect">
            <a:avLst/>
          </a:prstGeom>
          <a:noFill/>
        </p:spPr>
        <p:txBody>
          <a:bodyPr wrap="square" rtlCol="0">
            <a:spAutoFit/>
          </a:bodyPr>
          <a:lstStyle/>
          <a:p>
            <a:r>
              <a:rPr lang="en-ZA" sz="2000" b="1" dirty="0" smtClean="0">
                <a:cs typeface="Arial" panose="020B0604020202020204" pitchFamily="34" charset="0"/>
              </a:rPr>
              <a:t>KEY EVENTS WHICH SHAPED THE SABS</a:t>
            </a:r>
            <a:endParaRPr lang="en-ZA" sz="2000" dirty="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9597"/>
            <a:ext cx="1610234" cy="374882"/>
          </a:xfrm>
          <a:prstGeom prst="rect">
            <a:avLst/>
          </a:prstGeom>
        </p:spPr>
      </p:pic>
      <p:sp>
        <p:nvSpPr>
          <p:cNvPr id="8" name="Rectangle 7"/>
          <p:cNvSpPr/>
          <p:nvPr/>
        </p:nvSpPr>
        <p:spPr>
          <a:xfrm>
            <a:off x="488091" y="562182"/>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1" name="TextBox 10"/>
          <p:cNvSpPr txBox="1"/>
          <p:nvPr/>
        </p:nvSpPr>
        <p:spPr>
          <a:xfrm>
            <a:off x="170689" y="716892"/>
            <a:ext cx="2416512" cy="2200602"/>
          </a:xfrm>
          <a:prstGeom prst="rect">
            <a:avLst/>
          </a:prstGeom>
          <a:noFill/>
        </p:spPr>
        <p:txBody>
          <a:bodyPr wrap="square" rtlCol="0">
            <a:spAutoFit/>
          </a:bodyPr>
          <a:lstStyle/>
          <a:p>
            <a:pPr algn="ctr"/>
            <a:r>
              <a:rPr lang="en-US" sz="1400" b="1" dirty="0" smtClean="0">
                <a:solidFill>
                  <a:srgbClr val="ED1C24"/>
                </a:solidFill>
              </a:rPr>
              <a:t>Pre-1999</a:t>
            </a:r>
            <a:r>
              <a:rPr lang="en-US" sz="1400" dirty="0" smtClean="0"/>
              <a:t> </a:t>
            </a:r>
          </a:p>
          <a:p>
            <a:pPr algn="ctr"/>
            <a:r>
              <a:rPr lang="en-US" sz="1200" b="1" dirty="0"/>
              <a:t>F</a:t>
            </a:r>
            <a:r>
              <a:rPr lang="en-US" sz="1200" b="1" dirty="0" smtClean="0"/>
              <a:t>ollowed a technology / product based structure</a:t>
            </a:r>
          </a:p>
          <a:p>
            <a:pPr marL="285750" indent="-169863">
              <a:buFont typeface="Arial" panose="020B0604020202020204" pitchFamily="34" charset="0"/>
              <a:buChar char="•"/>
            </a:pPr>
            <a:r>
              <a:rPr lang="en-US" sz="1100" dirty="0" smtClean="0"/>
              <a:t>SABS established in 1945</a:t>
            </a:r>
          </a:p>
          <a:p>
            <a:pPr marL="285750" indent="-169863">
              <a:buFont typeface="Arial" panose="020B0604020202020204" pitchFamily="34" charset="0"/>
              <a:buChar char="•"/>
            </a:pPr>
            <a:r>
              <a:rPr lang="en-US" sz="1100" dirty="0" smtClean="0"/>
              <a:t>Sector focus e.g. Chemicals</a:t>
            </a:r>
          </a:p>
          <a:p>
            <a:pPr marL="573088" lvl="1" indent="-231775">
              <a:buFont typeface="Courier New" panose="02070309020205020404" pitchFamily="49" charset="0"/>
              <a:buChar char="o"/>
            </a:pPr>
            <a:r>
              <a:rPr lang="en-US" sz="1100" dirty="0" smtClean="0"/>
              <a:t>Standards</a:t>
            </a:r>
          </a:p>
          <a:p>
            <a:pPr marL="573088" lvl="1" indent="-231775">
              <a:buFont typeface="Courier New" panose="02070309020205020404" pitchFamily="49" charset="0"/>
              <a:buChar char="o"/>
            </a:pPr>
            <a:r>
              <a:rPr lang="en-US" sz="1100" dirty="0" smtClean="0"/>
              <a:t>Regulatory</a:t>
            </a:r>
          </a:p>
          <a:p>
            <a:pPr marL="573088" lvl="1" indent="-231775">
              <a:buFont typeface="Courier New" panose="02070309020205020404" pitchFamily="49" charset="0"/>
              <a:buChar char="o"/>
            </a:pPr>
            <a:r>
              <a:rPr lang="en-US" sz="1100" dirty="0" smtClean="0"/>
              <a:t>Mark scheme</a:t>
            </a:r>
          </a:p>
          <a:p>
            <a:pPr marL="573088" lvl="1" indent="-231775">
              <a:buFont typeface="Courier New" panose="02070309020205020404" pitchFamily="49" charset="0"/>
              <a:buChar char="o"/>
            </a:pPr>
            <a:r>
              <a:rPr lang="en-US" sz="1100" dirty="0" smtClean="0"/>
              <a:t>System certification</a:t>
            </a:r>
          </a:p>
          <a:p>
            <a:pPr marL="573088" lvl="1" indent="-231775">
              <a:buFont typeface="Courier New" panose="02070309020205020404" pitchFamily="49" charset="0"/>
              <a:buChar char="o"/>
            </a:pPr>
            <a:r>
              <a:rPr lang="en-US" sz="1100" dirty="0" smtClean="0"/>
              <a:t>Testing</a:t>
            </a:r>
          </a:p>
          <a:p>
            <a:pPr marL="285750" lvl="1" indent="-169863">
              <a:buFont typeface="Arial" panose="020B0604020202020204" pitchFamily="34" charset="0"/>
              <a:buChar char="•"/>
            </a:pPr>
            <a:r>
              <a:rPr lang="en-US" sz="1100" dirty="0" smtClean="0"/>
              <a:t>Mark scheme/permit- evergreen (no renewal)</a:t>
            </a:r>
            <a:endParaRPr lang="en-US" sz="1100" dirty="0"/>
          </a:p>
        </p:txBody>
      </p:sp>
      <p:sp>
        <p:nvSpPr>
          <p:cNvPr id="12" name="TextBox 11"/>
          <p:cNvSpPr txBox="1"/>
          <p:nvPr/>
        </p:nvSpPr>
        <p:spPr>
          <a:xfrm>
            <a:off x="2639354" y="716892"/>
            <a:ext cx="3252094" cy="2215991"/>
          </a:xfrm>
          <a:prstGeom prst="rect">
            <a:avLst/>
          </a:prstGeom>
          <a:noFill/>
        </p:spPr>
        <p:txBody>
          <a:bodyPr wrap="square" rtlCol="0">
            <a:spAutoFit/>
          </a:bodyPr>
          <a:lstStyle/>
          <a:p>
            <a:pPr algn="ctr"/>
            <a:r>
              <a:rPr lang="en-US" sz="1400" b="1" dirty="0" smtClean="0">
                <a:solidFill>
                  <a:srgbClr val="ED1C24"/>
                </a:solidFill>
              </a:rPr>
              <a:t>1999-2001</a:t>
            </a:r>
            <a:r>
              <a:rPr lang="en-US" sz="1400" dirty="0" smtClean="0"/>
              <a:t> </a:t>
            </a:r>
          </a:p>
          <a:p>
            <a:pPr algn="ctr"/>
            <a:r>
              <a:rPr lang="en-US" sz="1200" b="1" dirty="0" smtClean="0"/>
              <a:t>Ring-fenced standards development and regulatory duties. Commercial business - move towards profit focus and cost-cutting</a:t>
            </a:r>
          </a:p>
          <a:p>
            <a:pPr marL="115887"/>
            <a:r>
              <a:rPr lang="en-US" sz="1100" dirty="0" smtClean="0"/>
              <a:t>Three separate “businesses” created</a:t>
            </a:r>
          </a:p>
          <a:p>
            <a:pPr marL="285750" lvl="1" indent="-169863">
              <a:buFont typeface="Arial" panose="020B0604020202020204" pitchFamily="34" charset="0"/>
              <a:buChar char="•"/>
            </a:pPr>
            <a:r>
              <a:rPr lang="en-US" sz="1100" dirty="0"/>
              <a:t>Standards </a:t>
            </a:r>
          </a:p>
          <a:p>
            <a:pPr marL="285750" lvl="1" indent="-169863">
              <a:buFont typeface="Arial" panose="020B0604020202020204" pitchFamily="34" charset="0"/>
              <a:buChar char="•"/>
            </a:pPr>
            <a:r>
              <a:rPr lang="en-US" sz="1100" dirty="0"/>
              <a:t>Regulatory</a:t>
            </a:r>
          </a:p>
          <a:p>
            <a:pPr marL="285750" lvl="1" indent="-169863">
              <a:buFont typeface="Arial" panose="020B0604020202020204" pitchFamily="34" charset="0"/>
              <a:buChar char="•"/>
            </a:pPr>
            <a:r>
              <a:rPr lang="en-US" sz="1100" dirty="0"/>
              <a:t>SABS Holding </a:t>
            </a:r>
            <a:r>
              <a:rPr lang="en-US" sz="1100" dirty="0" smtClean="0"/>
              <a:t>Company with </a:t>
            </a:r>
            <a:r>
              <a:rPr lang="en-US" sz="1100" dirty="0"/>
              <a:t>five subsidiaries</a:t>
            </a:r>
          </a:p>
          <a:p>
            <a:pPr marL="511175" lvl="1" indent="-231775">
              <a:buFont typeface="Courier New" panose="02070309020205020404" pitchFamily="49" charset="0"/>
              <a:buChar char="o"/>
            </a:pPr>
            <a:r>
              <a:rPr lang="en-US" sz="1100" dirty="0"/>
              <a:t>Product certification (SABS Mark)  transferred from Testing to Certification</a:t>
            </a:r>
          </a:p>
          <a:p>
            <a:pPr marL="511175" lvl="1" indent="-231775">
              <a:buFont typeface="Courier New" panose="02070309020205020404" pitchFamily="49" charset="0"/>
              <a:buChar char="o"/>
            </a:pPr>
            <a:r>
              <a:rPr lang="en-US" sz="1100" dirty="0"/>
              <a:t>Mark scheme – changed to 3 year validity, leading to </a:t>
            </a:r>
            <a:r>
              <a:rPr lang="en-US" sz="1100" dirty="0" smtClean="0"/>
              <a:t>expiry of permits not renewed</a:t>
            </a:r>
            <a:endParaRPr lang="en-US" sz="1100" dirty="0"/>
          </a:p>
        </p:txBody>
      </p:sp>
      <p:sp>
        <p:nvSpPr>
          <p:cNvPr id="13" name="TextBox 12"/>
          <p:cNvSpPr txBox="1"/>
          <p:nvPr/>
        </p:nvSpPr>
        <p:spPr>
          <a:xfrm>
            <a:off x="5839295" y="3194635"/>
            <a:ext cx="3125411" cy="3046988"/>
          </a:xfrm>
          <a:prstGeom prst="rect">
            <a:avLst/>
          </a:prstGeom>
          <a:noFill/>
        </p:spPr>
        <p:txBody>
          <a:bodyPr wrap="square" rtlCol="0">
            <a:spAutoFit/>
          </a:bodyPr>
          <a:lstStyle/>
          <a:p>
            <a:pPr algn="ctr"/>
            <a:r>
              <a:rPr lang="en-US" sz="1400" b="1" dirty="0" smtClean="0">
                <a:solidFill>
                  <a:srgbClr val="ED1C24"/>
                </a:solidFill>
              </a:rPr>
              <a:t>2008</a:t>
            </a:r>
            <a:r>
              <a:rPr lang="en-US" sz="1400" dirty="0" smtClean="0"/>
              <a:t> </a:t>
            </a:r>
          </a:p>
          <a:p>
            <a:pPr algn="ctr"/>
            <a:r>
              <a:rPr lang="en-US" sz="1200" b="1" dirty="0" smtClean="0"/>
              <a:t>SABS Act amended and regulatory duties removed from SABS</a:t>
            </a:r>
          </a:p>
          <a:p>
            <a:pPr marL="285750" indent="-169863">
              <a:buFont typeface="Arial" panose="020B0604020202020204" pitchFamily="34" charset="0"/>
              <a:buChar char="•"/>
            </a:pPr>
            <a:r>
              <a:rPr lang="en-US" sz="1100" dirty="0" smtClean="0"/>
              <a:t>NRCS established and all regulatory responsibilities and  income (levy) removed from SABS</a:t>
            </a:r>
          </a:p>
          <a:p>
            <a:pPr marL="511175" lvl="1" indent="-231775">
              <a:buFont typeface="Courier New" panose="02070309020205020404" pitchFamily="49" charset="0"/>
              <a:buChar char="o"/>
            </a:pPr>
            <a:r>
              <a:rPr lang="en-US" sz="1100" dirty="0"/>
              <a:t>Loss of skills especially from the labs, (test officer </a:t>
            </a:r>
            <a:r>
              <a:rPr lang="en-US" sz="1100" dirty="0" smtClean="0"/>
              <a:t>and inspectors) </a:t>
            </a:r>
            <a:r>
              <a:rPr lang="en-US" sz="1100" dirty="0"/>
              <a:t>to </a:t>
            </a:r>
            <a:r>
              <a:rPr lang="en-US" sz="1100" dirty="0" smtClean="0"/>
              <a:t>join NRCS</a:t>
            </a:r>
            <a:r>
              <a:rPr lang="en-US" sz="1100" dirty="0"/>
              <a:t>. </a:t>
            </a:r>
            <a:endParaRPr lang="en-US" sz="1100" dirty="0" smtClean="0"/>
          </a:p>
          <a:p>
            <a:pPr marL="511175" lvl="1" indent="-231775">
              <a:buFont typeface="Courier New" panose="02070309020205020404" pitchFamily="49" charset="0"/>
              <a:buChar char="o"/>
            </a:pPr>
            <a:r>
              <a:rPr lang="en-US" sz="1100" dirty="0" smtClean="0"/>
              <a:t>NRCS determined that SABS Mark not adequate proof of compliance and not exempted from levy. As Mark is voluntary, customers elected to discontinue Mark and comply to regulatory requirements – significant loss of revenue</a:t>
            </a:r>
          </a:p>
          <a:p>
            <a:pPr marL="511175" lvl="1" indent="-231775">
              <a:buFont typeface="Courier New" panose="02070309020205020404" pitchFamily="49" charset="0"/>
              <a:buChar char="o"/>
            </a:pPr>
            <a:r>
              <a:rPr lang="en-US" sz="1100" dirty="0" smtClean="0"/>
              <a:t>Part of lost levy historically used for testing equipment investment.</a:t>
            </a:r>
            <a:endParaRPr lang="en-US" sz="1100" dirty="0"/>
          </a:p>
          <a:p>
            <a:pPr marL="285750" indent="-169863">
              <a:buFont typeface="Arial" panose="020B0604020202020204" pitchFamily="34" charset="0"/>
              <a:buChar char="•"/>
            </a:pPr>
            <a:r>
              <a:rPr lang="en-US" sz="1100" dirty="0" smtClean="0"/>
              <a:t>SABS </a:t>
            </a:r>
            <a:r>
              <a:rPr lang="en-US" sz="1100" dirty="0"/>
              <a:t>not repurposed. </a:t>
            </a:r>
          </a:p>
        </p:txBody>
      </p:sp>
      <p:sp>
        <p:nvSpPr>
          <p:cNvPr id="14" name="TextBox 13"/>
          <p:cNvSpPr txBox="1"/>
          <p:nvPr/>
        </p:nvSpPr>
        <p:spPr>
          <a:xfrm>
            <a:off x="2770363" y="3194635"/>
            <a:ext cx="2848300" cy="1538883"/>
          </a:xfrm>
          <a:prstGeom prst="rect">
            <a:avLst/>
          </a:prstGeom>
          <a:noFill/>
        </p:spPr>
        <p:txBody>
          <a:bodyPr wrap="square" rtlCol="0">
            <a:spAutoFit/>
          </a:bodyPr>
          <a:lstStyle/>
          <a:p>
            <a:pPr algn="ctr"/>
            <a:r>
              <a:rPr lang="en-US" sz="1400" b="1" dirty="0" smtClean="0">
                <a:solidFill>
                  <a:srgbClr val="ED1C24"/>
                </a:solidFill>
              </a:rPr>
              <a:t>2010</a:t>
            </a:r>
            <a:r>
              <a:rPr lang="en-US" sz="1400" dirty="0" smtClean="0"/>
              <a:t> </a:t>
            </a:r>
          </a:p>
          <a:p>
            <a:pPr algn="ctr"/>
            <a:r>
              <a:rPr lang="en-US" sz="1200" b="1" dirty="0" smtClean="0"/>
              <a:t>Certification and testing activities split into two separately managed business divisions </a:t>
            </a:r>
          </a:p>
          <a:p>
            <a:pPr marL="285750" indent="-169863">
              <a:buFont typeface="Arial" panose="020B0604020202020204" pitchFamily="34" charset="0"/>
              <a:buChar char="•"/>
            </a:pPr>
            <a:r>
              <a:rPr lang="en-US" sz="1100" dirty="0" smtClean="0"/>
              <a:t>Management structure </a:t>
            </a:r>
            <a:r>
              <a:rPr lang="en-US" sz="1100" dirty="0"/>
              <a:t>changed from sector/industry to product </a:t>
            </a:r>
            <a:r>
              <a:rPr lang="en-US" sz="1100" dirty="0" smtClean="0"/>
              <a:t>focus i.e. certification and testing divisions (created silo’s)</a:t>
            </a:r>
            <a:endParaRPr lang="en-US" sz="1100" dirty="0"/>
          </a:p>
        </p:txBody>
      </p:sp>
      <p:cxnSp>
        <p:nvCxnSpPr>
          <p:cNvPr id="22" name="Straight Arrow Connector 21"/>
          <p:cNvCxnSpPr/>
          <p:nvPr/>
        </p:nvCxnSpPr>
        <p:spPr>
          <a:xfrm>
            <a:off x="1800296" y="856311"/>
            <a:ext cx="1920240" cy="0"/>
          </a:xfrm>
          <a:prstGeom prst="straightConnector1">
            <a:avLst/>
          </a:prstGeom>
          <a:ln w="38100">
            <a:solidFill>
              <a:schemeClr val="bg1">
                <a:lumMod val="6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502985" y="3339617"/>
            <a:ext cx="2560320" cy="0"/>
          </a:xfrm>
          <a:prstGeom prst="straightConnector1">
            <a:avLst/>
          </a:prstGeom>
          <a:ln w="38100">
            <a:solidFill>
              <a:schemeClr val="bg1">
                <a:lumMod val="6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921324" y="3339617"/>
            <a:ext cx="2011680" cy="0"/>
          </a:xfrm>
          <a:prstGeom prst="straightConnector1">
            <a:avLst/>
          </a:prstGeom>
          <a:ln w="38100">
            <a:solidFill>
              <a:schemeClr val="bg1">
                <a:lumMod val="6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785953" y="864628"/>
            <a:ext cx="2286000" cy="16035"/>
          </a:xfrm>
          <a:prstGeom prst="straightConnector1">
            <a:avLst/>
          </a:prstGeom>
          <a:ln w="38100">
            <a:solidFill>
              <a:schemeClr val="bg1">
                <a:lumMod val="6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715372" y="3347171"/>
            <a:ext cx="1188720" cy="0"/>
          </a:xfrm>
          <a:prstGeom prst="straightConnector1">
            <a:avLst/>
          </a:prstGeom>
          <a:ln w="38100">
            <a:solidFill>
              <a:schemeClr val="bg1">
                <a:lumMod val="6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1187" y="3194635"/>
            <a:ext cx="2774413" cy="2523768"/>
          </a:xfrm>
          <a:prstGeom prst="rect">
            <a:avLst/>
          </a:prstGeom>
          <a:noFill/>
        </p:spPr>
        <p:txBody>
          <a:bodyPr wrap="square" rtlCol="0">
            <a:spAutoFit/>
          </a:bodyPr>
          <a:lstStyle/>
          <a:p>
            <a:pPr algn="ctr"/>
            <a:r>
              <a:rPr lang="en-US" sz="1400" b="1" dirty="0" smtClean="0">
                <a:solidFill>
                  <a:srgbClr val="ED1C24"/>
                </a:solidFill>
              </a:rPr>
              <a:t>2012-2017</a:t>
            </a:r>
            <a:r>
              <a:rPr lang="en-US" sz="1400" dirty="0" smtClean="0"/>
              <a:t> </a:t>
            </a:r>
          </a:p>
          <a:p>
            <a:pPr algn="ctr"/>
            <a:r>
              <a:rPr lang="en-US" sz="1200" b="1" dirty="0" smtClean="0"/>
              <a:t>Significant events</a:t>
            </a:r>
          </a:p>
          <a:p>
            <a:pPr marL="285750" indent="-169863">
              <a:buFont typeface="Arial" panose="020B0604020202020204" pitchFamily="34" charset="0"/>
              <a:buChar char="•"/>
            </a:pPr>
            <a:r>
              <a:rPr lang="en-US" sz="1100" dirty="0"/>
              <a:t>Central bargaining unit – increased benefit – </a:t>
            </a:r>
            <a:r>
              <a:rPr lang="en-US" sz="1100" dirty="0" smtClean="0"/>
              <a:t>Additional R65 </a:t>
            </a:r>
            <a:r>
              <a:rPr lang="en-US" sz="1100" dirty="0"/>
              <a:t>million </a:t>
            </a:r>
            <a:r>
              <a:rPr lang="en-US" sz="1100" dirty="0" smtClean="0"/>
              <a:t>per annum unfunded cost to company </a:t>
            </a:r>
            <a:endParaRPr lang="en-US" sz="1100" dirty="0"/>
          </a:p>
          <a:p>
            <a:pPr marL="285750" indent="-169863">
              <a:buFont typeface="Arial" panose="020B0604020202020204" pitchFamily="34" charset="0"/>
              <a:buChar char="•"/>
            </a:pPr>
            <a:r>
              <a:rPr lang="en-US" sz="1100" dirty="0" smtClean="0"/>
              <a:t>SANAS suspension of certification accreditation – reputational damage </a:t>
            </a:r>
          </a:p>
          <a:p>
            <a:pPr marL="285750" indent="-169863">
              <a:buFont typeface="Arial" panose="020B0604020202020204" pitchFamily="34" charset="0"/>
              <a:buChar char="•"/>
            </a:pPr>
            <a:r>
              <a:rPr lang="en-US" sz="1100" dirty="0" smtClean="0"/>
              <a:t>Discontinued partial </a:t>
            </a:r>
            <a:r>
              <a:rPr lang="en-US" sz="1100" dirty="0"/>
              <a:t>testing and requirement to only test </a:t>
            </a:r>
            <a:r>
              <a:rPr lang="en-US" sz="1100" dirty="0" smtClean="0"/>
              <a:t>to </a:t>
            </a:r>
            <a:r>
              <a:rPr lang="en-US" sz="1100" dirty="0"/>
              <a:t>SANS </a:t>
            </a:r>
            <a:r>
              <a:rPr lang="en-US" sz="1100" dirty="0" smtClean="0"/>
              <a:t>standards – loss of customers </a:t>
            </a:r>
          </a:p>
          <a:p>
            <a:pPr marL="285750" indent="-169863">
              <a:buFont typeface="Arial" panose="020B0604020202020204" pitchFamily="34" charset="0"/>
              <a:buChar char="•"/>
            </a:pPr>
            <a:r>
              <a:rPr lang="en-US" sz="1100" dirty="0"/>
              <a:t>Cancelled permits/certificates led to loss of annual fees of approximately R19 million in FY2017, R61 million in FY2018 and R57 million in FY2019</a:t>
            </a:r>
          </a:p>
        </p:txBody>
      </p:sp>
      <p:sp>
        <p:nvSpPr>
          <p:cNvPr id="24" name="TextBox 23"/>
          <p:cNvSpPr txBox="1"/>
          <p:nvPr/>
        </p:nvSpPr>
        <p:spPr>
          <a:xfrm>
            <a:off x="803090" y="5645914"/>
            <a:ext cx="2848300" cy="677108"/>
          </a:xfrm>
          <a:prstGeom prst="rect">
            <a:avLst/>
          </a:prstGeom>
          <a:noFill/>
        </p:spPr>
        <p:txBody>
          <a:bodyPr wrap="square" rtlCol="0">
            <a:spAutoFit/>
          </a:bodyPr>
          <a:lstStyle/>
          <a:p>
            <a:pPr algn="ctr"/>
            <a:r>
              <a:rPr lang="en-US" sz="1400" b="1" dirty="0" smtClean="0">
                <a:solidFill>
                  <a:srgbClr val="ED1C24"/>
                </a:solidFill>
              </a:rPr>
              <a:t>2018</a:t>
            </a:r>
            <a:r>
              <a:rPr lang="en-US" sz="1400" dirty="0" smtClean="0">
                <a:solidFill>
                  <a:srgbClr val="ED1C24"/>
                </a:solidFill>
              </a:rPr>
              <a:t> </a:t>
            </a:r>
          </a:p>
          <a:p>
            <a:pPr algn="ctr"/>
            <a:r>
              <a:rPr lang="en-US" sz="1200" b="1" dirty="0" smtClean="0"/>
              <a:t>SABS placed under administration and co-administrators appointed</a:t>
            </a:r>
          </a:p>
        </p:txBody>
      </p:sp>
      <p:cxnSp>
        <p:nvCxnSpPr>
          <p:cNvPr id="28" name="Straight Arrow Connector 27"/>
          <p:cNvCxnSpPr/>
          <p:nvPr/>
        </p:nvCxnSpPr>
        <p:spPr>
          <a:xfrm>
            <a:off x="212631" y="5804828"/>
            <a:ext cx="1737360" cy="1"/>
          </a:xfrm>
          <a:prstGeom prst="straightConnector1">
            <a:avLst/>
          </a:prstGeom>
          <a:ln w="38100">
            <a:solidFill>
              <a:schemeClr val="bg1">
                <a:lumMod val="6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790332" y="880663"/>
            <a:ext cx="1113760" cy="0"/>
          </a:xfrm>
          <a:prstGeom prst="line">
            <a:avLst/>
          </a:prstGeom>
          <a:ln w="38100">
            <a:solidFill>
              <a:schemeClr val="bg1">
                <a:lumMod val="6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895127" y="871698"/>
            <a:ext cx="0" cy="2468880"/>
          </a:xfrm>
          <a:prstGeom prst="line">
            <a:avLst/>
          </a:prstGeom>
          <a:ln w="38100">
            <a:solidFill>
              <a:schemeClr val="bg1">
                <a:lumMod val="6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14994" y="3347171"/>
            <a:ext cx="573900" cy="0"/>
          </a:xfrm>
          <a:prstGeom prst="line">
            <a:avLst/>
          </a:prstGeom>
          <a:ln w="38100">
            <a:solidFill>
              <a:schemeClr val="bg1">
                <a:lumMod val="6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9723" y="3338206"/>
            <a:ext cx="0" cy="2468880"/>
          </a:xfrm>
          <a:prstGeom prst="line">
            <a:avLst/>
          </a:prstGeom>
          <a:ln w="38100">
            <a:solidFill>
              <a:schemeClr val="bg1">
                <a:lumMod val="6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95595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07255" y="2726095"/>
            <a:ext cx="1362635" cy="22582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3AF06680-C8A7-4B16-9D12-C8E67A63F5D0}" type="slidenum">
              <a:rPr lang="en-ZA" smtClean="0"/>
              <a:pPr/>
              <a:t>11</a:t>
            </a:fld>
            <a:endParaRPr lang="en-ZA" dirty="0"/>
          </a:p>
        </p:txBody>
      </p:sp>
      <p:sp>
        <p:nvSpPr>
          <p:cNvPr id="6" name="TextBox 5"/>
          <p:cNvSpPr txBox="1"/>
          <p:nvPr/>
        </p:nvSpPr>
        <p:spPr>
          <a:xfrm>
            <a:off x="488091" y="193337"/>
            <a:ext cx="6337763" cy="400110"/>
          </a:xfrm>
          <a:prstGeom prst="rect">
            <a:avLst/>
          </a:prstGeom>
          <a:noFill/>
        </p:spPr>
        <p:txBody>
          <a:bodyPr wrap="square" rtlCol="0">
            <a:spAutoFit/>
          </a:bodyPr>
          <a:lstStyle>
            <a:defPPr>
              <a:defRPr lang="en-US"/>
            </a:defPPr>
            <a:lvl1pPr>
              <a:defRPr sz="2000" b="1">
                <a:cs typeface="Arial" panose="020B0604020202020204" pitchFamily="34" charset="0"/>
              </a:defRPr>
            </a:lvl1pPr>
          </a:lstStyle>
          <a:p>
            <a:r>
              <a:rPr lang="en-ZA" dirty="0" smtClean="0"/>
              <a:t>REFLECTING ON THE FINANCIAL CHALLENGE</a:t>
            </a:r>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0632"/>
            <a:ext cx="1610234" cy="374882"/>
          </a:xfrm>
          <a:prstGeom prst="rect">
            <a:avLst/>
          </a:prstGeom>
        </p:spPr>
      </p:pic>
      <p:sp>
        <p:nvSpPr>
          <p:cNvPr id="8" name="Rectangle 7"/>
          <p:cNvSpPr/>
          <p:nvPr/>
        </p:nvSpPr>
        <p:spPr>
          <a:xfrm>
            <a:off x="488091" y="553217"/>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75"/>
          <p:cNvSpPr>
            <a:spLocks noChangeArrowheads="1"/>
          </p:cNvSpPr>
          <p:nvPr/>
        </p:nvSpPr>
        <p:spPr bwMode="auto">
          <a:xfrm>
            <a:off x="488091" y="6359601"/>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78"/>
          <p:cNvSpPr>
            <a:spLocks noChangeArrowheads="1"/>
          </p:cNvSpPr>
          <p:nvPr/>
        </p:nvSpPr>
        <p:spPr bwMode="auto">
          <a:xfrm>
            <a:off x="3880146" y="61340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TextBox 1"/>
          <p:cNvSpPr txBox="1"/>
          <p:nvPr/>
        </p:nvSpPr>
        <p:spPr>
          <a:xfrm>
            <a:off x="488091" y="561357"/>
            <a:ext cx="8162850" cy="1754326"/>
          </a:xfrm>
          <a:prstGeom prst="rect">
            <a:avLst/>
          </a:prstGeom>
          <a:noFill/>
        </p:spPr>
        <p:txBody>
          <a:bodyPr wrap="square" rtlCol="0">
            <a:spAutoFit/>
          </a:bodyPr>
          <a:lstStyle/>
          <a:p>
            <a:r>
              <a:rPr lang="en-US" sz="1200" dirty="0" smtClean="0"/>
              <a:t>Broadly two challenges</a:t>
            </a:r>
          </a:p>
          <a:p>
            <a:pPr marL="285750" lvl="1" indent="-285750">
              <a:buFont typeface="Arial" panose="020B0604020202020204" pitchFamily="34" charset="0"/>
              <a:buChar char="•"/>
            </a:pPr>
            <a:r>
              <a:rPr lang="en-US" sz="1200" dirty="0"/>
              <a:t>Generating </a:t>
            </a:r>
            <a:r>
              <a:rPr lang="en-US" sz="1200" b="1" dirty="0"/>
              <a:t>insufficient revenue</a:t>
            </a:r>
            <a:r>
              <a:rPr lang="en-US" sz="1200" dirty="0"/>
              <a:t> from conformity assessment services to cover operational </a:t>
            </a:r>
            <a:r>
              <a:rPr lang="en-US" sz="1200" dirty="0" smtClean="0"/>
              <a:t>expenditure:</a:t>
            </a:r>
          </a:p>
          <a:p>
            <a:pPr marL="573088" lvl="2" indent="-285750">
              <a:buFont typeface="Courier New" panose="02070309020205020404" pitchFamily="49" charset="0"/>
              <a:buChar char="o"/>
            </a:pPr>
            <a:r>
              <a:rPr lang="en-US" sz="1200" dirty="0" smtClean="0"/>
              <a:t>Employee expenditure account for ~70% of administrative and operating expenditure</a:t>
            </a:r>
          </a:p>
          <a:p>
            <a:pPr marL="573088" lvl="2" indent="-285750">
              <a:buFont typeface="Courier New" panose="02070309020205020404" pitchFamily="49" charset="0"/>
              <a:buChar char="o"/>
            </a:pPr>
            <a:r>
              <a:rPr lang="en-US" sz="1200" dirty="0" smtClean="0"/>
              <a:t>Increased benefits awarded to central </a:t>
            </a:r>
            <a:r>
              <a:rPr lang="en-US" sz="1200" dirty="0"/>
              <a:t>bargaining unit </a:t>
            </a:r>
            <a:r>
              <a:rPr lang="en-US" sz="1200" dirty="0" smtClean="0"/>
              <a:t>employees (additional R65 </a:t>
            </a:r>
            <a:r>
              <a:rPr lang="en-US" sz="1200" dirty="0"/>
              <a:t>million per </a:t>
            </a:r>
            <a:r>
              <a:rPr lang="en-US" sz="1200" dirty="0" smtClean="0"/>
              <a:t>annum) without corresponding increase in competitiveness and output </a:t>
            </a:r>
            <a:endParaRPr lang="en-US" sz="1200" dirty="0"/>
          </a:p>
          <a:p>
            <a:pPr marL="573088" lvl="2" indent="-285750">
              <a:buFont typeface="Courier New" panose="02070309020205020404" pitchFamily="49" charset="0"/>
              <a:buChar char="o"/>
            </a:pPr>
            <a:r>
              <a:rPr lang="en-US" sz="1200" dirty="0" smtClean="0"/>
              <a:t>National footprint and costly infrastructure</a:t>
            </a:r>
          </a:p>
          <a:p>
            <a:pPr marL="573088" lvl="2" indent="-285750">
              <a:buFont typeface="Courier New" panose="02070309020205020404" pitchFamily="49" charset="0"/>
              <a:buChar char="o"/>
            </a:pPr>
            <a:r>
              <a:rPr lang="en-US" sz="1200" dirty="0" smtClean="0"/>
              <a:t>SABS provides a broad range of  “public good”  services in a competitive market</a:t>
            </a:r>
          </a:p>
          <a:p>
            <a:pPr marL="285750" lvl="1" indent="-285750">
              <a:buFont typeface="Arial" panose="020B0604020202020204" pitchFamily="34" charset="0"/>
              <a:buChar char="•"/>
            </a:pPr>
            <a:r>
              <a:rPr lang="en-US" sz="1200" dirty="0" smtClean="0"/>
              <a:t>Unless significant additional revenue is generated and cost cutting achieved,</a:t>
            </a:r>
            <a:r>
              <a:rPr lang="en-US" sz="1200" b="1" dirty="0" smtClean="0"/>
              <a:t> cash resources will be depleted </a:t>
            </a:r>
            <a:r>
              <a:rPr lang="en-US" sz="1200" dirty="0" smtClean="0"/>
              <a:t>by ~March 2021 </a:t>
            </a:r>
            <a:endParaRPr lang="en-US" sz="1200" dirty="0"/>
          </a:p>
        </p:txBody>
      </p:sp>
      <p:graphicFrame>
        <p:nvGraphicFramePr>
          <p:cNvPr id="12" name="Chart 11"/>
          <p:cNvGraphicFramePr/>
          <p:nvPr>
            <p:extLst>
              <p:ext uri="{D42A27DB-BD31-4B8C-83A1-F6EECF244321}">
                <p14:modId xmlns:p14="http://schemas.microsoft.com/office/powerpoint/2010/main" xmlns="" val="547295917"/>
              </p:ext>
            </p:extLst>
          </p:nvPr>
        </p:nvGraphicFramePr>
        <p:xfrm>
          <a:off x="608972" y="2246777"/>
          <a:ext cx="7906378" cy="381848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88091" y="5934380"/>
            <a:ext cx="5884560" cy="400110"/>
          </a:xfrm>
          <a:prstGeom prst="rect">
            <a:avLst/>
          </a:prstGeom>
          <a:noFill/>
        </p:spPr>
        <p:txBody>
          <a:bodyPr wrap="square" rtlCol="0">
            <a:spAutoFit/>
          </a:bodyPr>
          <a:lstStyle/>
          <a:p>
            <a:r>
              <a:rPr lang="en-US" sz="1000" dirty="0" smtClean="0"/>
              <a:t>Total income includes revenue from services, government grant, other income and net finance income</a:t>
            </a:r>
          </a:p>
          <a:p>
            <a:r>
              <a:rPr lang="en-US" sz="1000" dirty="0" smtClean="0"/>
              <a:t>Forecast numbers for FY2021 to FY2023 currently in draft</a:t>
            </a:r>
            <a:endParaRPr lang="en-US" sz="1000" dirty="0"/>
          </a:p>
        </p:txBody>
      </p:sp>
      <p:sp>
        <p:nvSpPr>
          <p:cNvPr id="4" name="TextBox 3"/>
          <p:cNvSpPr txBox="1"/>
          <p:nvPr/>
        </p:nvSpPr>
        <p:spPr>
          <a:xfrm>
            <a:off x="1762683" y="2592331"/>
            <a:ext cx="2199717" cy="1277273"/>
          </a:xfrm>
          <a:prstGeom prst="rect">
            <a:avLst/>
          </a:prstGeom>
          <a:solidFill>
            <a:schemeClr val="bg1"/>
          </a:solidFill>
        </p:spPr>
        <p:txBody>
          <a:bodyPr wrap="square" rtlCol="0">
            <a:spAutoFit/>
          </a:bodyPr>
          <a:lstStyle/>
          <a:p>
            <a:pPr marL="115887" algn="ctr"/>
            <a:r>
              <a:rPr lang="en-US" sz="1100" dirty="0" smtClean="0"/>
              <a:t>Financial impact of increase in central bargaining unit benefits, suspension </a:t>
            </a:r>
            <a:r>
              <a:rPr lang="en-US" sz="1100" dirty="0"/>
              <a:t>of </a:t>
            </a:r>
            <a:r>
              <a:rPr lang="en-US" sz="1100" dirty="0" err="1"/>
              <a:t>SANAS</a:t>
            </a:r>
            <a:r>
              <a:rPr lang="en-US" sz="1100" dirty="0"/>
              <a:t> </a:t>
            </a:r>
            <a:r>
              <a:rPr lang="en-US" sz="1100" dirty="0" smtClean="0"/>
              <a:t>accreditation, discontinued </a:t>
            </a:r>
            <a:r>
              <a:rPr lang="en-US" sz="1100" dirty="0"/>
              <a:t>partial testing and requirement to only test to SANS </a:t>
            </a:r>
            <a:r>
              <a:rPr lang="en-US" sz="1100" dirty="0" smtClean="0"/>
              <a:t>standards, loss of customers</a:t>
            </a:r>
            <a:endParaRPr lang="en-US" sz="1100" dirty="0"/>
          </a:p>
        </p:txBody>
      </p:sp>
      <p:cxnSp>
        <p:nvCxnSpPr>
          <p:cNvPr id="19" name="Straight Arrow Connector 18"/>
          <p:cNvCxnSpPr>
            <a:endCxn id="4" idx="3"/>
          </p:cNvCxnSpPr>
          <p:nvPr/>
        </p:nvCxnSpPr>
        <p:spPr>
          <a:xfrm flipH="1" flipV="1">
            <a:off x="3962400" y="3230968"/>
            <a:ext cx="1034936" cy="389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60091" y="3683778"/>
            <a:ext cx="0" cy="503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169890" y="2985629"/>
            <a:ext cx="0" cy="12018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60091" y="4187478"/>
            <a:ext cx="310979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32056" y="4090532"/>
            <a:ext cx="1005840" cy="184666"/>
          </a:xfrm>
          <a:prstGeom prst="rect">
            <a:avLst/>
          </a:prstGeom>
          <a:solidFill>
            <a:schemeClr val="bg1"/>
          </a:solidFill>
        </p:spPr>
        <p:txBody>
          <a:bodyPr wrap="square" lIns="0" tIns="0" rIns="0" bIns="0" rtlCol="0">
            <a:spAutoFit/>
          </a:bodyPr>
          <a:lstStyle/>
          <a:p>
            <a:pPr marL="115887" algn="ctr"/>
            <a:r>
              <a:rPr lang="en-US" sz="1200" b="1" dirty="0" smtClean="0"/>
              <a:t>Net losses</a:t>
            </a:r>
            <a:endParaRPr lang="en-US" sz="1200" b="1" dirty="0"/>
          </a:p>
        </p:txBody>
      </p:sp>
      <p:sp>
        <p:nvSpPr>
          <p:cNvPr id="27" name="TextBox 26"/>
          <p:cNvSpPr txBox="1"/>
          <p:nvPr/>
        </p:nvSpPr>
        <p:spPr>
          <a:xfrm>
            <a:off x="6936812" y="4743386"/>
            <a:ext cx="1005840" cy="184666"/>
          </a:xfrm>
          <a:prstGeom prst="rect">
            <a:avLst/>
          </a:prstGeom>
          <a:noFill/>
        </p:spPr>
        <p:txBody>
          <a:bodyPr wrap="square" lIns="0" tIns="0" rIns="0" bIns="0" rtlCol="0">
            <a:spAutoFit/>
          </a:bodyPr>
          <a:lstStyle/>
          <a:p>
            <a:pPr marL="115887" algn="ctr"/>
            <a:r>
              <a:rPr lang="en-US" sz="1200" b="1" dirty="0" smtClean="0"/>
              <a:t>Forecast</a:t>
            </a:r>
            <a:endParaRPr lang="en-US" sz="1200" b="1" dirty="0"/>
          </a:p>
        </p:txBody>
      </p:sp>
    </p:spTree>
    <p:extLst>
      <p:ext uri="{BB962C8B-B14F-4D97-AF65-F5344CB8AC3E}">
        <p14:creationId xmlns:p14="http://schemas.microsoft.com/office/powerpoint/2010/main" xmlns="" val="9694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67059" y="2142575"/>
            <a:ext cx="1567929" cy="36934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Slide Number Placeholder 2"/>
          <p:cNvSpPr>
            <a:spLocks noGrp="1"/>
          </p:cNvSpPr>
          <p:nvPr>
            <p:ph type="sldNum" sz="quarter" idx="12"/>
          </p:nvPr>
        </p:nvSpPr>
        <p:spPr/>
        <p:txBody>
          <a:bodyPr/>
          <a:lstStyle/>
          <a:p>
            <a:fld id="{3AF06680-C8A7-4B16-9D12-C8E67A63F5D0}" type="slidenum">
              <a:rPr lang="en-ZA" smtClean="0"/>
              <a:pPr/>
              <a:t>12</a:t>
            </a:fld>
            <a:endParaRPr lang="en-ZA" dirty="0"/>
          </a:p>
        </p:txBody>
      </p:sp>
      <p:sp>
        <p:nvSpPr>
          <p:cNvPr id="6" name="TextBox 5"/>
          <p:cNvSpPr txBox="1"/>
          <p:nvPr/>
        </p:nvSpPr>
        <p:spPr>
          <a:xfrm>
            <a:off x="488091" y="193337"/>
            <a:ext cx="6337763" cy="400110"/>
          </a:xfrm>
          <a:prstGeom prst="rect">
            <a:avLst/>
          </a:prstGeom>
          <a:noFill/>
        </p:spPr>
        <p:txBody>
          <a:bodyPr wrap="square" rtlCol="0">
            <a:spAutoFit/>
          </a:bodyPr>
          <a:lstStyle>
            <a:defPPr>
              <a:defRPr lang="en-US"/>
            </a:defPPr>
            <a:lvl1pPr>
              <a:defRPr sz="2000" b="1">
                <a:cs typeface="Arial" panose="020B0604020202020204" pitchFamily="34" charset="0"/>
              </a:defRPr>
            </a:lvl1pPr>
          </a:lstStyle>
          <a:p>
            <a:r>
              <a:rPr lang="en-ZA" dirty="0" smtClean="0"/>
              <a:t>NEED FOR A TURNAROUND …. </a:t>
            </a:r>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0632"/>
            <a:ext cx="1610234" cy="374882"/>
          </a:xfrm>
          <a:prstGeom prst="rect">
            <a:avLst/>
          </a:prstGeom>
        </p:spPr>
      </p:pic>
      <p:sp>
        <p:nvSpPr>
          <p:cNvPr id="8" name="Rectangle 7"/>
          <p:cNvSpPr/>
          <p:nvPr/>
        </p:nvSpPr>
        <p:spPr>
          <a:xfrm>
            <a:off x="488091" y="553217"/>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 name="TextBox 1"/>
          <p:cNvSpPr txBox="1"/>
          <p:nvPr/>
        </p:nvSpPr>
        <p:spPr>
          <a:xfrm>
            <a:off x="467059" y="691733"/>
            <a:ext cx="2037244" cy="523220"/>
          </a:xfrm>
          <a:prstGeom prst="rect">
            <a:avLst/>
          </a:prstGeom>
          <a:noFill/>
        </p:spPr>
        <p:txBody>
          <a:bodyPr wrap="square" rtlCol="0">
            <a:spAutoFit/>
          </a:bodyPr>
          <a:lstStyle/>
          <a:p>
            <a:pPr algn="ctr"/>
            <a:r>
              <a:rPr lang="en-US" sz="1400" b="1" dirty="0" smtClean="0">
                <a:solidFill>
                  <a:srgbClr val="ED1C24"/>
                </a:solidFill>
              </a:rPr>
              <a:t>The need for turnaround plan driven by … </a:t>
            </a:r>
            <a:endParaRPr lang="en-US" sz="1400" b="1" dirty="0">
              <a:solidFill>
                <a:srgbClr val="ED1C24"/>
              </a:solidFill>
            </a:endParaRPr>
          </a:p>
        </p:txBody>
      </p:sp>
      <p:sp>
        <p:nvSpPr>
          <p:cNvPr id="10" name="TextBox 9"/>
          <p:cNvSpPr txBox="1"/>
          <p:nvPr/>
        </p:nvSpPr>
        <p:spPr>
          <a:xfrm>
            <a:off x="2825578" y="691733"/>
            <a:ext cx="3632372" cy="738664"/>
          </a:xfrm>
          <a:prstGeom prst="rect">
            <a:avLst/>
          </a:prstGeom>
          <a:noFill/>
        </p:spPr>
        <p:txBody>
          <a:bodyPr wrap="square" rtlCol="0">
            <a:spAutoFit/>
          </a:bodyPr>
          <a:lstStyle/>
          <a:p>
            <a:pPr algn="ctr"/>
            <a:r>
              <a:rPr lang="en-US" sz="1400" b="1" dirty="0" smtClean="0">
                <a:solidFill>
                  <a:srgbClr val="ED1C24"/>
                </a:solidFill>
              </a:rPr>
              <a:t>SABS placed under administration in July 2018 </a:t>
            </a:r>
            <a:endParaRPr lang="en-US" sz="1400" b="1" dirty="0"/>
          </a:p>
          <a:p>
            <a:pPr algn="ctr"/>
            <a:endParaRPr lang="en-US" sz="1400" b="1" dirty="0" smtClean="0"/>
          </a:p>
          <a:p>
            <a:pPr algn="ctr"/>
            <a:r>
              <a:rPr lang="en-US" sz="1400" b="1" dirty="0" smtClean="0"/>
              <a:t>Diagnostic process – highlighted…. </a:t>
            </a:r>
            <a:endParaRPr lang="en-US" sz="1400" b="1" dirty="0"/>
          </a:p>
        </p:txBody>
      </p:sp>
      <p:sp>
        <p:nvSpPr>
          <p:cNvPr id="11" name="TextBox 10"/>
          <p:cNvSpPr txBox="1"/>
          <p:nvPr/>
        </p:nvSpPr>
        <p:spPr>
          <a:xfrm>
            <a:off x="6877901" y="691733"/>
            <a:ext cx="2131761" cy="738664"/>
          </a:xfrm>
          <a:prstGeom prst="rect">
            <a:avLst/>
          </a:prstGeom>
          <a:noFill/>
        </p:spPr>
        <p:txBody>
          <a:bodyPr wrap="square" rtlCol="0">
            <a:spAutoFit/>
          </a:bodyPr>
          <a:lstStyle/>
          <a:p>
            <a:pPr algn="ctr"/>
            <a:r>
              <a:rPr lang="en-US" sz="1400" b="1" dirty="0" smtClean="0">
                <a:solidFill>
                  <a:srgbClr val="ED1C24"/>
                </a:solidFill>
              </a:rPr>
              <a:t>Turnaround plan developed with ongoing refinement</a:t>
            </a:r>
            <a:endParaRPr lang="en-US" sz="1400" b="1" dirty="0" smtClean="0"/>
          </a:p>
        </p:txBody>
      </p:sp>
      <p:sp>
        <p:nvSpPr>
          <p:cNvPr id="4" name="Rounded Rectangle 3"/>
          <p:cNvSpPr/>
          <p:nvPr/>
        </p:nvSpPr>
        <p:spPr>
          <a:xfrm>
            <a:off x="591668" y="2359622"/>
            <a:ext cx="1326781" cy="950259"/>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Increase in customer and industry complaints</a:t>
            </a:r>
            <a:endParaRPr lang="en-US" sz="1200" b="1" dirty="0"/>
          </a:p>
        </p:txBody>
      </p:sp>
      <p:sp>
        <p:nvSpPr>
          <p:cNvPr id="18" name="Rounded Rectangle 17"/>
          <p:cNvSpPr/>
          <p:nvPr/>
        </p:nvSpPr>
        <p:spPr>
          <a:xfrm>
            <a:off x="2290120" y="1544618"/>
            <a:ext cx="4712042" cy="47040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285750" indent="-285750">
              <a:buFont typeface="Arial" panose="020B0604020202020204" pitchFamily="34" charset="0"/>
              <a:buChar char="•"/>
            </a:pPr>
            <a:r>
              <a:rPr lang="en-US" sz="1200" b="1" dirty="0" smtClean="0">
                <a:solidFill>
                  <a:schemeClr val="tx1"/>
                </a:solidFill>
              </a:rPr>
              <a:t>Shareholder/SABS</a:t>
            </a:r>
            <a:r>
              <a:rPr lang="en-US" sz="1200" dirty="0" smtClean="0">
                <a:solidFill>
                  <a:schemeClr val="tx1"/>
                </a:solidFill>
              </a:rPr>
              <a:t> – unsustainable adversarial policy and mandate creep</a:t>
            </a:r>
          </a:p>
          <a:p>
            <a:pPr marL="285750" indent="-285750">
              <a:buFont typeface="Arial" panose="020B0604020202020204" pitchFamily="34" charset="0"/>
              <a:buChar char="•"/>
            </a:pPr>
            <a:r>
              <a:rPr lang="en-US" sz="1200" b="1" dirty="0" smtClean="0">
                <a:solidFill>
                  <a:schemeClr val="tx1"/>
                </a:solidFill>
              </a:rPr>
              <a:t>Stakeholder and client relations </a:t>
            </a:r>
            <a:r>
              <a:rPr lang="en-US" sz="1200" dirty="0">
                <a:solidFill>
                  <a:schemeClr val="tx1"/>
                </a:solidFill>
              </a:rPr>
              <a:t>deterioration and sub-optimal resolution of complaints and queries</a:t>
            </a:r>
            <a:endParaRPr lang="en-US" sz="1200" dirty="0" smtClean="0">
              <a:solidFill>
                <a:schemeClr val="tx1"/>
              </a:solidFill>
            </a:endParaRPr>
          </a:p>
          <a:p>
            <a:pPr marL="285750" indent="-285750">
              <a:buFont typeface="Arial" panose="020B0604020202020204" pitchFamily="34" charset="0"/>
              <a:buChar char="•"/>
            </a:pPr>
            <a:r>
              <a:rPr lang="en-US" sz="1200" dirty="0" smtClean="0">
                <a:solidFill>
                  <a:schemeClr val="tx1"/>
                </a:solidFill>
              </a:rPr>
              <a:t>Customer </a:t>
            </a:r>
            <a:r>
              <a:rPr lang="en-US" sz="1200" dirty="0">
                <a:solidFill>
                  <a:schemeClr val="tx1"/>
                </a:solidFill>
              </a:rPr>
              <a:t>specific </a:t>
            </a:r>
            <a:r>
              <a:rPr lang="en-US" sz="1200" dirty="0" smtClean="0">
                <a:solidFill>
                  <a:schemeClr val="tx1"/>
                </a:solidFill>
              </a:rPr>
              <a:t>requirement testing, declining capacity/capability in </a:t>
            </a:r>
            <a:r>
              <a:rPr lang="en-US" sz="1200" dirty="0">
                <a:solidFill>
                  <a:schemeClr val="tx1"/>
                </a:solidFill>
              </a:rPr>
              <a:t>testing </a:t>
            </a:r>
            <a:r>
              <a:rPr lang="en-US" sz="1200" dirty="0" smtClean="0">
                <a:solidFill>
                  <a:schemeClr val="tx1"/>
                </a:solidFill>
              </a:rPr>
              <a:t>infrastructure</a:t>
            </a:r>
          </a:p>
          <a:p>
            <a:pPr marL="742950" lvl="1" indent="-285750">
              <a:buFont typeface="Wingdings" panose="05000000000000000000" pitchFamily="2" charset="2"/>
              <a:buChar char="Ø"/>
            </a:pPr>
            <a:r>
              <a:rPr lang="en-US" sz="1200" dirty="0">
                <a:solidFill>
                  <a:schemeClr val="tx1"/>
                </a:solidFill>
              </a:rPr>
              <a:t>Ineffective or sub-optimal business </a:t>
            </a:r>
            <a:r>
              <a:rPr lang="en-US" sz="1200" dirty="0" smtClean="0">
                <a:solidFill>
                  <a:schemeClr val="tx1"/>
                </a:solidFill>
              </a:rPr>
              <a:t>processes – permit expiry, loss of accreditation, standards development</a:t>
            </a:r>
            <a:endParaRPr lang="en-US" sz="1200" dirty="0">
              <a:solidFill>
                <a:schemeClr val="tx1"/>
              </a:solidFill>
            </a:endParaRPr>
          </a:p>
          <a:p>
            <a:pPr marL="285750" indent="-285750">
              <a:buFont typeface="Arial" panose="020B0604020202020204" pitchFamily="34" charset="0"/>
              <a:buChar char="•"/>
            </a:pPr>
            <a:r>
              <a:rPr lang="en-US" sz="1200" b="1" dirty="0">
                <a:solidFill>
                  <a:schemeClr val="tx1"/>
                </a:solidFill>
              </a:rPr>
              <a:t>H</a:t>
            </a:r>
            <a:r>
              <a:rPr lang="en-US" sz="1200" b="1" dirty="0" smtClean="0">
                <a:solidFill>
                  <a:schemeClr val="tx1"/>
                </a:solidFill>
              </a:rPr>
              <a:t>uman capital and policies</a:t>
            </a:r>
            <a:r>
              <a:rPr lang="en-US" sz="1200" dirty="0" smtClean="0">
                <a:solidFill>
                  <a:schemeClr val="tx1"/>
                </a:solidFill>
              </a:rPr>
              <a:t>:</a:t>
            </a:r>
          </a:p>
          <a:p>
            <a:pPr marL="742950" lvl="1" indent="-285750">
              <a:buFont typeface="Wingdings" panose="05000000000000000000" pitchFamily="2" charset="2"/>
              <a:buChar char="Ø"/>
            </a:pPr>
            <a:r>
              <a:rPr lang="en-US" sz="1200" dirty="0" smtClean="0">
                <a:solidFill>
                  <a:schemeClr val="tx1"/>
                </a:solidFill>
              </a:rPr>
              <a:t>Loss of critical skills, long-standing mission critical vacancies</a:t>
            </a:r>
          </a:p>
          <a:p>
            <a:pPr marL="742950" lvl="1" indent="-285750">
              <a:buFont typeface="Wingdings" panose="05000000000000000000" pitchFamily="2" charset="2"/>
              <a:buChar char="Ø"/>
            </a:pPr>
            <a:r>
              <a:rPr lang="en-ZA" sz="1200" dirty="0" smtClean="0">
                <a:solidFill>
                  <a:schemeClr val="tx1"/>
                </a:solidFill>
              </a:rPr>
              <a:t>Arbitrary shifting of functions and personnel deployment</a:t>
            </a:r>
            <a:endParaRPr lang="en-US" sz="1200" dirty="0" smtClean="0">
              <a:solidFill>
                <a:schemeClr val="tx1"/>
              </a:solidFill>
            </a:endParaRPr>
          </a:p>
          <a:p>
            <a:pPr marL="742950" lvl="1" indent="-285750">
              <a:buFont typeface="Wingdings" panose="05000000000000000000" pitchFamily="2" charset="2"/>
              <a:buChar char="Ø"/>
            </a:pPr>
            <a:r>
              <a:rPr lang="en-ZA" sz="1200" dirty="0" smtClean="0">
                <a:solidFill>
                  <a:schemeClr val="tx1"/>
                </a:solidFill>
              </a:rPr>
              <a:t>Sub-optimal suite of policies</a:t>
            </a:r>
          </a:p>
          <a:p>
            <a:pPr marL="742950" lvl="1" indent="-285750">
              <a:buFont typeface="Wingdings" panose="05000000000000000000" pitchFamily="2" charset="2"/>
              <a:buChar char="Ø"/>
            </a:pPr>
            <a:r>
              <a:rPr lang="en-ZA" sz="1200" dirty="0" smtClean="0">
                <a:solidFill>
                  <a:schemeClr val="tx1"/>
                </a:solidFill>
              </a:rPr>
              <a:t>Pervasive bottlenecks – e.g. procurement</a:t>
            </a:r>
          </a:p>
          <a:p>
            <a:pPr marL="742950" lvl="1" indent="-285750">
              <a:buFont typeface="Wingdings" panose="05000000000000000000" pitchFamily="2" charset="2"/>
              <a:buChar char="Ø"/>
            </a:pPr>
            <a:r>
              <a:rPr lang="en-ZA" sz="1200" dirty="0" smtClean="0">
                <a:solidFill>
                  <a:schemeClr val="tx1"/>
                </a:solidFill>
              </a:rPr>
              <a:t>Degraded Performance Management </a:t>
            </a:r>
          </a:p>
          <a:p>
            <a:pPr marL="285750" indent="-285750">
              <a:buFont typeface="Arial" panose="020B0604020202020204" pitchFamily="34" charset="0"/>
              <a:buChar char="•"/>
            </a:pPr>
            <a:r>
              <a:rPr lang="en-ZA" sz="1200" b="1" dirty="0" smtClean="0">
                <a:solidFill>
                  <a:schemeClr val="tx1"/>
                </a:solidFill>
              </a:rPr>
              <a:t>Maintenance and facilities :</a:t>
            </a:r>
          </a:p>
          <a:p>
            <a:pPr marL="742950" lvl="1" indent="-285750">
              <a:buFont typeface="Arial" panose="020B0604020202020204" pitchFamily="34" charset="0"/>
              <a:buChar char="•"/>
            </a:pPr>
            <a:r>
              <a:rPr lang="en-ZA" sz="1200" dirty="0" smtClean="0">
                <a:solidFill>
                  <a:schemeClr val="tx1"/>
                </a:solidFill>
              </a:rPr>
              <a:t>Serious shortcomings and lack of capex investment in plant and equipment.</a:t>
            </a:r>
          </a:p>
          <a:p>
            <a:pPr marL="285750" indent="-285750">
              <a:buFont typeface="Arial" panose="020B0604020202020204" pitchFamily="34" charset="0"/>
              <a:buChar char="•"/>
            </a:pPr>
            <a:r>
              <a:rPr lang="en-US" sz="1200" b="1" dirty="0" smtClean="0">
                <a:solidFill>
                  <a:schemeClr val="tx1"/>
                </a:solidFill>
              </a:rPr>
              <a:t>Finances</a:t>
            </a:r>
            <a:r>
              <a:rPr lang="en-US" sz="1200" dirty="0" smtClean="0">
                <a:solidFill>
                  <a:schemeClr val="tx1"/>
                </a:solidFill>
              </a:rPr>
              <a:t>;</a:t>
            </a:r>
          </a:p>
          <a:p>
            <a:pPr marL="742950" lvl="1" indent="-285750">
              <a:buFont typeface="Wingdings" panose="05000000000000000000" pitchFamily="2" charset="2"/>
              <a:buChar char="Ø"/>
            </a:pPr>
            <a:r>
              <a:rPr lang="en-US" sz="1200" dirty="0">
                <a:solidFill>
                  <a:schemeClr val="tx1"/>
                </a:solidFill>
              </a:rPr>
              <a:t>Disclaimer audit opinion</a:t>
            </a:r>
          </a:p>
          <a:p>
            <a:pPr marL="742950" lvl="1" indent="-285750">
              <a:buFont typeface="Wingdings" panose="05000000000000000000" pitchFamily="2" charset="2"/>
              <a:buChar char="Ø"/>
            </a:pPr>
            <a:r>
              <a:rPr lang="en-US" sz="1200" dirty="0" smtClean="0">
                <a:solidFill>
                  <a:schemeClr val="tx1"/>
                </a:solidFill>
              </a:rPr>
              <a:t>Precipitous fall in revenue in certification and laboratory services </a:t>
            </a:r>
          </a:p>
          <a:p>
            <a:pPr marL="742950" lvl="1" indent="-285750">
              <a:buFont typeface="Arial" panose="020B0604020202020204" pitchFamily="34" charset="0"/>
              <a:buChar char="•"/>
            </a:pPr>
            <a:endParaRPr lang="en-US" sz="1200" dirty="0" smtClean="0">
              <a:solidFill>
                <a:schemeClr val="tx1"/>
              </a:solidFill>
            </a:endParaRPr>
          </a:p>
          <a:p>
            <a:pPr marL="285750" indent="-285750">
              <a:buFont typeface="Arial" panose="020B0604020202020204" pitchFamily="34" charset="0"/>
              <a:buChar char="•"/>
            </a:pPr>
            <a:endParaRPr lang="en-US" sz="1200" dirty="0">
              <a:solidFill>
                <a:schemeClr val="tx1"/>
              </a:solidFill>
            </a:endParaRPr>
          </a:p>
        </p:txBody>
      </p:sp>
      <p:sp>
        <p:nvSpPr>
          <p:cNvPr id="21" name="Rounded Rectangle 20"/>
          <p:cNvSpPr/>
          <p:nvPr/>
        </p:nvSpPr>
        <p:spPr>
          <a:xfrm>
            <a:off x="591666" y="4708801"/>
            <a:ext cx="1326781" cy="950259"/>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Weak financial position and significant sustainability concerns</a:t>
            </a:r>
            <a:endParaRPr lang="en-US" sz="1200" b="1" dirty="0"/>
          </a:p>
        </p:txBody>
      </p:sp>
      <p:sp>
        <p:nvSpPr>
          <p:cNvPr id="22" name="Rounded Rectangle 21"/>
          <p:cNvSpPr/>
          <p:nvPr/>
        </p:nvSpPr>
        <p:spPr>
          <a:xfrm>
            <a:off x="591666" y="3534211"/>
            <a:ext cx="1326781" cy="950259"/>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Substantial governance and operational performance  concerns</a:t>
            </a:r>
            <a:endParaRPr lang="en-US" sz="1200" b="1" dirty="0"/>
          </a:p>
        </p:txBody>
      </p:sp>
      <p:sp>
        <p:nvSpPr>
          <p:cNvPr id="25" name="Rounded Rectangle 24"/>
          <p:cNvSpPr/>
          <p:nvPr/>
        </p:nvSpPr>
        <p:spPr>
          <a:xfrm>
            <a:off x="7348090" y="2325190"/>
            <a:ext cx="1307957" cy="1019121"/>
          </a:xfrm>
          <a:prstGeom prst="roundRect">
            <a:avLst/>
          </a:prstGeom>
          <a:solidFill>
            <a:srgbClr val="ED1C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t>Short-term “Stabilise SABS”</a:t>
            </a:r>
            <a:endParaRPr lang="en-US" sz="1200" b="1" dirty="0"/>
          </a:p>
        </p:txBody>
      </p:sp>
      <p:sp>
        <p:nvSpPr>
          <p:cNvPr id="5" name="Right Arrow 4"/>
          <p:cNvSpPr/>
          <p:nvPr/>
        </p:nvSpPr>
        <p:spPr>
          <a:xfrm>
            <a:off x="2068212" y="3827935"/>
            <a:ext cx="182720" cy="233082"/>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0000"/>
              </a:solidFill>
            </a:endParaRPr>
          </a:p>
        </p:txBody>
      </p:sp>
      <p:sp>
        <p:nvSpPr>
          <p:cNvPr id="27" name="Rounded Rectangle 26"/>
          <p:cNvSpPr/>
          <p:nvPr/>
        </p:nvSpPr>
        <p:spPr>
          <a:xfrm>
            <a:off x="7218105" y="2153646"/>
            <a:ext cx="1567929" cy="385271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69863" lvl="0" indent="-169863">
              <a:buFont typeface="Arial" panose="020B0604020202020204" pitchFamily="34" charset="0"/>
              <a:buChar char="•"/>
            </a:pPr>
            <a:endParaRPr lang="en-US" sz="1100" dirty="0" smtClean="0">
              <a:solidFill>
                <a:prstClr val="black"/>
              </a:solidFill>
            </a:endParaRPr>
          </a:p>
          <a:p>
            <a:pPr marL="169863" lvl="0" indent="-169863">
              <a:buFont typeface="Arial" panose="020B0604020202020204" pitchFamily="34" charset="0"/>
              <a:buChar char="•"/>
            </a:pPr>
            <a:endParaRPr lang="en-US" sz="1100" dirty="0">
              <a:solidFill>
                <a:prstClr val="black"/>
              </a:solidFill>
            </a:endParaRPr>
          </a:p>
          <a:p>
            <a:pPr marL="169863" lvl="0" indent="-169863">
              <a:buFont typeface="Arial" panose="020B0604020202020204" pitchFamily="34" charset="0"/>
              <a:buChar char="•"/>
            </a:pPr>
            <a:endParaRPr lang="en-US" sz="1100" dirty="0" smtClean="0">
              <a:solidFill>
                <a:prstClr val="black"/>
              </a:solidFill>
            </a:endParaRPr>
          </a:p>
          <a:p>
            <a:pPr marL="169863" lvl="0" indent="-169863">
              <a:buFont typeface="Arial" panose="020B0604020202020204" pitchFamily="34" charset="0"/>
              <a:buChar char="•"/>
            </a:pPr>
            <a:endParaRPr lang="en-US" sz="1100" dirty="0">
              <a:solidFill>
                <a:prstClr val="black"/>
              </a:solidFill>
            </a:endParaRPr>
          </a:p>
          <a:p>
            <a:pPr marL="169863" lvl="0" indent="-169863">
              <a:buFont typeface="Arial" panose="020B0604020202020204" pitchFamily="34" charset="0"/>
              <a:buChar char="•"/>
            </a:pPr>
            <a:endParaRPr lang="en-US" sz="1100" dirty="0" smtClean="0">
              <a:solidFill>
                <a:prstClr val="black"/>
              </a:solidFill>
            </a:endParaRPr>
          </a:p>
          <a:p>
            <a:pPr marL="169863" lvl="0" indent="-169863">
              <a:buFont typeface="Arial" panose="020B0604020202020204" pitchFamily="34" charset="0"/>
              <a:buChar char="•"/>
            </a:pPr>
            <a:endParaRPr lang="en-US" sz="1100" dirty="0">
              <a:solidFill>
                <a:prstClr val="black"/>
              </a:solidFill>
            </a:endParaRPr>
          </a:p>
          <a:p>
            <a:pPr marL="169863" lvl="0" indent="-169863">
              <a:buFont typeface="Arial" panose="020B0604020202020204" pitchFamily="34" charset="0"/>
              <a:buChar char="•"/>
            </a:pPr>
            <a:endParaRPr lang="en-US" sz="1100" dirty="0" smtClean="0">
              <a:solidFill>
                <a:prstClr val="black"/>
              </a:solidFill>
            </a:endParaRPr>
          </a:p>
          <a:p>
            <a:pPr marL="169863" lvl="0" indent="-169863">
              <a:buFont typeface="Arial" panose="020B0604020202020204" pitchFamily="34" charset="0"/>
              <a:buChar char="•"/>
            </a:pPr>
            <a:endParaRPr lang="en-US" sz="1100" dirty="0">
              <a:solidFill>
                <a:prstClr val="black"/>
              </a:solidFill>
            </a:endParaRPr>
          </a:p>
          <a:p>
            <a:pPr marL="169863" lvl="0" indent="-169863">
              <a:buFont typeface="Arial" panose="020B0604020202020204" pitchFamily="34" charset="0"/>
              <a:buChar char="•"/>
            </a:pPr>
            <a:endParaRPr lang="en-US" sz="1100" dirty="0" smtClean="0">
              <a:solidFill>
                <a:prstClr val="black"/>
              </a:solidFill>
            </a:endParaRPr>
          </a:p>
          <a:p>
            <a:pPr marL="169863" lvl="0" indent="-169863">
              <a:buFont typeface="Arial" panose="020B0604020202020204" pitchFamily="34" charset="0"/>
              <a:buChar char="•"/>
            </a:pPr>
            <a:endParaRPr lang="en-US" sz="1100" dirty="0">
              <a:solidFill>
                <a:prstClr val="black"/>
              </a:solidFill>
            </a:endParaRPr>
          </a:p>
          <a:p>
            <a:pPr marL="169863" lvl="0" indent="-169863">
              <a:buFont typeface="Arial" panose="020B0604020202020204" pitchFamily="34" charset="0"/>
              <a:buChar char="•"/>
            </a:pPr>
            <a:endParaRPr lang="en-US" sz="1100" dirty="0" smtClean="0">
              <a:solidFill>
                <a:prstClr val="black"/>
              </a:solidFill>
            </a:endParaRPr>
          </a:p>
          <a:p>
            <a:pPr marL="169863" lvl="0" indent="-169863">
              <a:buFont typeface="Arial" panose="020B0604020202020204" pitchFamily="34" charset="0"/>
              <a:buChar char="•"/>
            </a:pPr>
            <a:endParaRPr lang="en-US" sz="1100" dirty="0">
              <a:solidFill>
                <a:prstClr val="black"/>
              </a:solidFill>
            </a:endParaRPr>
          </a:p>
          <a:p>
            <a:pPr marL="169863" lvl="0" indent="-169863">
              <a:buFont typeface="Arial" panose="020B0604020202020204" pitchFamily="34" charset="0"/>
              <a:buChar char="•"/>
            </a:pPr>
            <a:endParaRPr lang="en-US" sz="1100" dirty="0" smtClean="0">
              <a:solidFill>
                <a:prstClr val="black"/>
              </a:solidFill>
            </a:endParaRPr>
          </a:p>
          <a:p>
            <a:pPr marL="169863" lvl="0" indent="-169863">
              <a:buFont typeface="Arial" panose="020B0604020202020204" pitchFamily="34" charset="0"/>
              <a:buChar char="•"/>
            </a:pPr>
            <a:endParaRPr lang="en-US" sz="1100" dirty="0">
              <a:solidFill>
                <a:prstClr val="black"/>
              </a:solidFill>
            </a:endParaRPr>
          </a:p>
        </p:txBody>
      </p:sp>
      <p:sp>
        <p:nvSpPr>
          <p:cNvPr id="28" name="Right Arrow 27"/>
          <p:cNvSpPr/>
          <p:nvPr/>
        </p:nvSpPr>
        <p:spPr>
          <a:xfrm>
            <a:off x="7041350" y="3827935"/>
            <a:ext cx="176754" cy="233082"/>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Rounded Rectangle 22"/>
          <p:cNvSpPr/>
          <p:nvPr/>
        </p:nvSpPr>
        <p:spPr>
          <a:xfrm>
            <a:off x="7348090" y="3452032"/>
            <a:ext cx="1307957" cy="1019121"/>
          </a:xfrm>
          <a:prstGeom prst="roundRect">
            <a:avLst/>
          </a:prstGeom>
          <a:solidFill>
            <a:srgbClr val="ED1C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t>Medium-term “Fix the business”</a:t>
            </a:r>
            <a:endParaRPr lang="en-US" sz="1200" b="1" dirty="0"/>
          </a:p>
        </p:txBody>
      </p:sp>
      <p:sp>
        <p:nvSpPr>
          <p:cNvPr id="26" name="Rounded Rectangle 25"/>
          <p:cNvSpPr/>
          <p:nvPr/>
        </p:nvSpPr>
        <p:spPr>
          <a:xfrm>
            <a:off x="7348090" y="4620524"/>
            <a:ext cx="1307957" cy="1019121"/>
          </a:xfrm>
          <a:prstGeom prst="roundRect">
            <a:avLst/>
          </a:prstGeom>
          <a:solidFill>
            <a:srgbClr val="ED1C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t>Longer-term “Chart a new course”</a:t>
            </a:r>
            <a:endParaRPr lang="en-US" sz="1200" b="1" dirty="0"/>
          </a:p>
        </p:txBody>
      </p:sp>
    </p:spTree>
    <p:extLst>
      <p:ext uri="{BB962C8B-B14F-4D97-AF65-F5344CB8AC3E}">
        <p14:creationId xmlns:p14="http://schemas.microsoft.com/office/powerpoint/2010/main" xmlns="" val="769900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pPr/>
              <a:t>13</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9597"/>
            <a:ext cx="1610234" cy="374882"/>
          </a:xfrm>
          <a:prstGeom prst="rect">
            <a:avLst/>
          </a:prstGeom>
        </p:spPr>
      </p:pic>
      <p:sp>
        <p:nvSpPr>
          <p:cNvPr id="8" name="Rectangle 7"/>
          <p:cNvSpPr/>
          <p:nvPr/>
        </p:nvSpPr>
        <p:spPr>
          <a:xfrm>
            <a:off x="488091" y="562182"/>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3" name="TextBox 12"/>
          <p:cNvSpPr txBox="1"/>
          <p:nvPr/>
        </p:nvSpPr>
        <p:spPr>
          <a:xfrm>
            <a:off x="461196" y="220872"/>
            <a:ext cx="6337763" cy="400110"/>
          </a:xfrm>
          <a:prstGeom prst="rect">
            <a:avLst/>
          </a:prstGeom>
          <a:noFill/>
        </p:spPr>
        <p:txBody>
          <a:bodyPr wrap="square" rtlCol="0">
            <a:spAutoFit/>
          </a:bodyPr>
          <a:lstStyle>
            <a:defPPr>
              <a:defRPr lang="en-US"/>
            </a:defPPr>
            <a:lvl1pPr>
              <a:defRPr sz="2000" b="1">
                <a:cs typeface="Arial" panose="020B0604020202020204" pitchFamily="34" charset="0"/>
              </a:defRPr>
            </a:lvl1pPr>
          </a:lstStyle>
          <a:p>
            <a:r>
              <a:rPr lang="en-ZA" dirty="0" smtClean="0"/>
              <a:t>STATE OF DISREPAIR OF SABS INFRASTRUCTURE</a:t>
            </a:r>
            <a:endParaRPr lang="en-ZA" dirty="0"/>
          </a:p>
        </p:txBody>
      </p:sp>
      <p:sp>
        <p:nvSpPr>
          <p:cNvPr id="18" name="TextBox 17"/>
          <p:cNvSpPr txBox="1"/>
          <p:nvPr/>
        </p:nvSpPr>
        <p:spPr>
          <a:xfrm>
            <a:off x="488090" y="717487"/>
            <a:ext cx="8196945" cy="369332"/>
          </a:xfrm>
          <a:prstGeom prst="rect">
            <a:avLst/>
          </a:prstGeom>
          <a:noFill/>
        </p:spPr>
        <p:txBody>
          <a:bodyPr wrap="square" rtlCol="0">
            <a:spAutoFit/>
          </a:bodyPr>
          <a:lstStyle/>
          <a:p>
            <a:pPr algn="ctr"/>
            <a:r>
              <a:rPr lang="en-US" b="1" dirty="0" smtClean="0"/>
              <a:t>Main plant room and general housekeeping weak</a:t>
            </a:r>
            <a:endParaRPr lang="en-US" b="1" dirty="0"/>
          </a:p>
        </p:txBody>
      </p:sp>
      <p:pic>
        <p:nvPicPr>
          <p:cNvPr id="4" name="Picture 3"/>
          <p:cNvPicPr>
            <a:picLocks noChangeAspect="1"/>
          </p:cNvPicPr>
          <p:nvPr/>
        </p:nvPicPr>
        <p:blipFill>
          <a:blip r:embed="rId4" cstate="print"/>
          <a:stretch>
            <a:fillRect/>
          </a:stretch>
        </p:blipFill>
        <p:spPr>
          <a:xfrm>
            <a:off x="495444" y="1155726"/>
            <a:ext cx="2724077" cy="1250930"/>
          </a:xfrm>
          <a:prstGeom prst="rect">
            <a:avLst/>
          </a:prstGeom>
        </p:spPr>
      </p:pic>
      <p:pic>
        <p:nvPicPr>
          <p:cNvPr id="5" name="Picture 4"/>
          <p:cNvPicPr>
            <a:picLocks noChangeAspect="1"/>
          </p:cNvPicPr>
          <p:nvPr/>
        </p:nvPicPr>
        <p:blipFill>
          <a:blip r:embed="rId5" cstate="print"/>
          <a:stretch>
            <a:fillRect/>
          </a:stretch>
        </p:blipFill>
        <p:spPr>
          <a:xfrm>
            <a:off x="495444" y="2637170"/>
            <a:ext cx="2748086" cy="1442951"/>
          </a:xfrm>
          <a:prstGeom prst="rect">
            <a:avLst/>
          </a:prstGeom>
        </p:spPr>
      </p:pic>
      <p:pic>
        <p:nvPicPr>
          <p:cNvPr id="9" name="Picture 8"/>
          <p:cNvPicPr>
            <a:picLocks noChangeAspect="1"/>
          </p:cNvPicPr>
          <p:nvPr/>
        </p:nvPicPr>
        <p:blipFill>
          <a:blip r:embed="rId6" cstate="print"/>
          <a:stretch>
            <a:fillRect/>
          </a:stretch>
        </p:blipFill>
        <p:spPr>
          <a:xfrm>
            <a:off x="3474420" y="3862305"/>
            <a:ext cx="2820142" cy="1643276"/>
          </a:xfrm>
          <a:prstGeom prst="rect">
            <a:avLst/>
          </a:prstGeom>
        </p:spPr>
      </p:pic>
      <p:pic>
        <p:nvPicPr>
          <p:cNvPr id="10" name="Picture 9"/>
          <p:cNvPicPr>
            <a:picLocks noChangeAspect="1"/>
          </p:cNvPicPr>
          <p:nvPr/>
        </p:nvPicPr>
        <p:blipFill rotWithShape="1">
          <a:blip r:embed="rId7" cstate="print"/>
          <a:srcRect r="1511"/>
          <a:stretch/>
        </p:blipFill>
        <p:spPr>
          <a:xfrm>
            <a:off x="495444" y="4310635"/>
            <a:ext cx="2729766" cy="1466033"/>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xmlns="" val="0"/>
              </a:ext>
            </a:extLst>
          </a:blip>
          <a:srcRect b="17943"/>
          <a:stretch/>
        </p:blipFill>
        <p:spPr>
          <a:xfrm>
            <a:off x="3474420" y="1492696"/>
            <a:ext cx="2781755" cy="188584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5400000">
            <a:off x="6159236" y="1519917"/>
            <a:ext cx="2913530" cy="2185148"/>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523427" y="4334888"/>
            <a:ext cx="2161609" cy="1577788"/>
          </a:xfrm>
          <a:prstGeom prst="rect">
            <a:avLst/>
          </a:prstGeom>
        </p:spPr>
      </p:pic>
    </p:spTree>
    <p:extLst>
      <p:ext uri="{BB962C8B-B14F-4D97-AF65-F5344CB8AC3E}">
        <p14:creationId xmlns:p14="http://schemas.microsoft.com/office/powerpoint/2010/main" xmlns="" val="4138869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pPr/>
              <a:t>14</a:t>
            </a:fld>
            <a:endParaRPr lang="en-ZA" dirty="0"/>
          </a:p>
        </p:txBody>
      </p:sp>
      <p:sp>
        <p:nvSpPr>
          <p:cNvPr id="6" name="TextBox 5"/>
          <p:cNvSpPr txBox="1"/>
          <p:nvPr/>
        </p:nvSpPr>
        <p:spPr>
          <a:xfrm>
            <a:off x="488091" y="193337"/>
            <a:ext cx="6504380" cy="400110"/>
          </a:xfrm>
          <a:prstGeom prst="rect">
            <a:avLst/>
          </a:prstGeom>
          <a:noFill/>
        </p:spPr>
        <p:txBody>
          <a:bodyPr wrap="square" rtlCol="0">
            <a:spAutoFit/>
          </a:bodyPr>
          <a:lstStyle>
            <a:defPPr>
              <a:defRPr lang="en-US"/>
            </a:defPPr>
            <a:lvl1pPr>
              <a:defRPr sz="2000" b="1">
                <a:cs typeface="Arial" panose="020B0604020202020204" pitchFamily="34" charset="0"/>
              </a:defRPr>
            </a:lvl1pPr>
          </a:lstStyle>
          <a:p>
            <a:r>
              <a:rPr lang="en-ZA" dirty="0" smtClean="0"/>
              <a:t>THREE-PRONGED APPROACH TO THE  TURNAROUND PLAN</a:t>
            </a:r>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0632"/>
            <a:ext cx="1610234" cy="374882"/>
          </a:xfrm>
          <a:prstGeom prst="rect">
            <a:avLst/>
          </a:prstGeom>
        </p:spPr>
      </p:pic>
      <p:sp>
        <p:nvSpPr>
          <p:cNvPr id="8" name="Rectangle 7"/>
          <p:cNvSpPr/>
          <p:nvPr/>
        </p:nvSpPr>
        <p:spPr>
          <a:xfrm>
            <a:off x="488091" y="553217"/>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75"/>
          <p:cNvSpPr>
            <a:spLocks noChangeArrowheads="1"/>
          </p:cNvSpPr>
          <p:nvPr/>
        </p:nvSpPr>
        <p:spPr bwMode="auto">
          <a:xfrm>
            <a:off x="488091" y="6359601"/>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78"/>
          <p:cNvSpPr>
            <a:spLocks noChangeArrowheads="1"/>
          </p:cNvSpPr>
          <p:nvPr/>
        </p:nvSpPr>
        <p:spPr bwMode="auto">
          <a:xfrm>
            <a:off x="3880146" y="61340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extBox 19"/>
          <p:cNvSpPr txBox="1"/>
          <p:nvPr/>
        </p:nvSpPr>
        <p:spPr>
          <a:xfrm>
            <a:off x="488090" y="3675908"/>
            <a:ext cx="2778915" cy="2677656"/>
          </a:xfrm>
          <a:prstGeom prst="rect">
            <a:avLst/>
          </a:prstGeom>
          <a:noFill/>
        </p:spPr>
        <p:txBody>
          <a:bodyPr wrap="square" rtlCol="0">
            <a:spAutoFit/>
          </a:bodyPr>
          <a:lstStyle/>
          <a:p>
            <a:r>
              <a:rPr lang="en-US" sz="1400" b="1" dirty="0"/>
              <a:t>Phase 1: </a:t>
            </a:r>
            <a:r>
              <a:rPr lang="en-US" sz="1400" b="1" dirty="0" smtClean="0"/>
              <a:t>“</a:t>
            </a:r>
            <a:r>
              <a:rPr lang="en-GB" sz="1400" b="1" dirty="0" smtClean="0"/>
              <a:t>Stabilise</a:t>
            </a:r>
            <a:r>
              <a:rPr lang="en-US" sz="1400" b="1" dirty="0" smtClean="0"/>
              <a:t> </a:t>
            </a:r>
            <a:r>
              <a:rPr lang="en-US" sz="1400" b="1" dirty="0"/>
              <a:t>SABS”</a:t>
            </a:r>
          </a:p>
          <a:p>
            <a:endParaRPr lang="en-US" sz="1400" dirty="0" smtClean="0"/>
          </a:p>
          <a:p>
            <a:pPr marL="285750" indent="-285750">
              <a:buFont typeface="Arial" panose="020B0604020202020204" pitchFamily="34" charset="0"/>
              <a:buChar char="•"/>
            </a:pPr>
            <a:r>
              <a:rPr lang="en-US" sz="1400" dirty="0" smtClean="0"/>
              <a:t>Co-administrators appointed July 2018</a:t>
            </a:r>
          </a:p>
          <a:p>
            <a:pPr marL="285750" indent="-285750">
              <a:buFont typeface="Arial" panose="020B0604020202020204" pitchFamily="34" charset="0"/>
              <a:buChar char="•"/>
            </a:pPr>
            <a:r>
              <a:rPr lang="en-US" sz="1400" dirty="0" smtClean="0"/>
              <a:t>High-level top-down approach</a:t>
            </a:r>
          </a:p>
          <a:p>
            <a:pPr marL="285750" indent="-285750">
              <a:buFont typeface="Arial" panose="020B0604020202020204" pitchFamily="34" charset="0"/>
              <a:buChar char="•"/>
            </a:pPr>
            <a:r>
              <a:rPr lang="en-US" sz="1400" dirty="0" smtClean="0"/>
              <a:t>Minister approved plan in January 2019</a:t>
            </a:r>
          </a:p>
          <a:p>
            <a:pPr marL="285750" indent="-285750">
              <a:buFont typeface="Arial" panose="020B0604020202020204" pitchFamily="34" charset="0"/>
              <a:buChar char="•"/>
            </a:pPr>
            <a:r>
              <a:rPr lang="en-US" sz="1400" dirty="0" smtClean="0"/>
              <a:t>Various successes achieved</a:t>
            </a:r>
          </a:p>
          <a:p>
            <a:pPr marL="285750" indent="-285750">
              <a:buFont typeface="Arial" panose="020B0604020202020204" pitchFamily="34" charset="0"/>
              <a:buChar char="•"/>
            </a:pPr>
            <a:r>
              <a:rPr lang="en-GB" sz="1400" dirty="0" smtClean="0"/>
              <a:t>Recognised</a:t>
            </a:r>
            <a:r>
              <a:rPr lang="en-US" sz="1400" dirty="0" smtClean="0"/>
              <a:t> despite some achievements there would be no “silver bullet” for an institution in significant distress</a:t>
            </a:r>
            <a:endParaRPr lang="en-US" sz="1600" dirty="0" smtClean="0"/>
          </a:p>
        </p:txBody>
      </p:sp>
      <p:sp>
        <p:nvSpPr>
          <p:cNvPr id="21" name="TextBox 20"/>
          <p:cNvSpPr txBox="1"/>
          <p:nvPr/>
        </p:nvSpPr>
        <p:spPr>
          <a:xfrm>
            <a:off x="3465483" y="2337080"/>
            <a:ext cx="2675047" cy="3539430"/>
          </a:xfrm>
          <a:prstGeom prst="rect">
            <a:avLst/>
          </a:prstGeom>
          <a:noFill/>
          <a:ln w="19050">
            <a:solidFill>
              <a:srgbClr val="ED1C24"/>
            </a:solidFill>
            <a:prstDash val="dash"/>
          </a:ln>
        </p:spPr>
        <p:txBody>
          <a:bodyPr wrap="square" rtlCol="0">
            <a:spAutoFit/>
          </a:bodyPr>
          <a:lstStyle/>
          <a:p>
            <a:r>
              <a:rPr lang="en-GB" sz="1400" b="1" dirty="0" smtClean="0"/>
              <a:t>Phase 2: “Fix the business”</a:t>
            </a:r>
            <a:endParaRPr lang="en-GB" sz="1400" dirty="0" smtClean="0"/>
          </a:p>
          <a:p>
            <a:endParaRPr lang="en-GB" sz="1400" dirty="0" smtClean="0"/>
          </a:p>
          <a:p>
            <a:pPr marL="285750" indent="-285750">
              <a:buFont typeface="Arial" panose="020B0604020202020204" pitchFamily="34" charset="0"/>
              <a:buChar char="•"/>
            </a:pPr>
            <a:r>
              <a:rPr lang="en-GB" sz="1400" dirty="0"/>
              <a:t>“Integrated Operational Excellence” </a:t>
            </a:r>
            <a:r>
              <a:rPr lang="en-GB" sz="1400" dirty="0" smtClean="0"/>
              <a:t>focus</a:t>
            </a:r>
            <a:endParaRPr lang="en-GB" sz="1400" dirty="0"/>
          </a:p>
          <a:p>
            <a:pPr marL="285750" indent="-285750">
              <a:buFont typeface="Arial" panose="020B0604020202020204" pitchFamily="34" charset="0"/>
              <a:buChar char="•"/>
            </a:pPr>
            <a:r>
              <a:rPr lang="en-GB" sz="1400" dirty="0" smtClean="0"/>
              <a:t>Need to rectify various basic business processes before determining a long-term strategic course  </a:t>
            </a:r>
          </a:p>
          <a:p>
            <a:pPr marL="285750" indent="-285750">
              <a:buFont typeface="Arial" panose="020B0604020202020204" pitchFamily="34" charset="0"/>
              <a:buChar char="•"/>
            </a:pPr>
            <a:r>
              <a:rPr lang="en-GB" sz="1400" dirty="0" smtClean="0"/>
              <a:t>More iterative process involving general and senior managers across the organisation</a:t>
            </a:r>
          </a:p>
          <a:p>
            <a:pPr marL="285750" indent="-285750">
              <a:buFont typeface="Arial" panose="020B0604020202020204" pitchFamily="34" charset="0"/>
              <a:buChar char="•"/>
            </a:pPr>
            <a:r>
              <a:rPr lang="en-GB" sz="1400" dirty="0" smtClean="0"/>
              <a:t>Facilitation support from an external specialist turnaround consultant with the requisite technical skills</a:t>
            </a:r>
          </a:p>
        </p:txBody>
      </p:sp>
      <p:sp>
        <p:nvSpPr>
          <p:cNvPr id="22" name="TextBox 21"/>
          <p:cNvSpPr txBox="1"/>
          <p:nvPr/>
        </p:nvSpPr>
        <p:spPr>
          <a:xfrm>
            <a:off x="6176390" y="956561"/>
            <a:ext cx="2797281" cy="4401205"/>
          </a:xfrm>
          <a:prstGeom prst="rect">
            <a:avLst/>
          </a:prstGeom>
          <a:noFill/>
        </p:spPr>
        <p:txBody>
          <a:bodyPr wrap="square" rtlCol="0">
            <a:spAutoFit/>
          </a:bodyPr>
          <a:lstStyle/>
          <a:p>
            <a:r>
              <a:rPr lang="en-US" sz="1400" b="1" dirty="0"/>
              <a:t>Phase 3: “Chart a new course”</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Incoming </a:t>
            </a:r>
            <a:r>
              <a:rPr lang="en-US" sz="1400" dirty="0"/>
              <a:t>Board and CEO </a:t>
            </a:r>
            <a:r>
              <a:rPr lang="en-US" sz="1400" dirty="0" smtClean="0"/>
              <a:t>(in consultation with the Executive Authority) to determine the longer-term structural, strategic  </a:t>
            </a:r>
            <a:r>
              <a:rPr lang="en-US" sz="1400" dirty="0"/>
              <a:t>and systemic issues </a:t>
            </a:r>
            <a:r>
              <a:rPr lang="en-US" sz="1400" dirty="0" smtClean="0"/>
              <a:t>involving the future direction of SABS including its business model and company structure; its high cost, cumbersome  and outmoded national infrastructure and employee profile and the mix of ‘public good’ and commercially viable services. The Acting </a:t>
            </a:r>
            <a:r>
              <a:rPr lang="en-US" sz="1400" dirty="0"/>
              <a:t>CEO’s term </a:t>
            </a:r>
            <a:r>
              <a:rPr lang="en-US" sz="1400" dirty="0" smtClean="0"/>
              <a:t>will end at the end of January 2020. A smooth transition is required to build on the work completed in the past year</a:t>
            </a:r>
            <a:endParaRPr lang="en-US" sz="1600" dirty="0"/>
          </a:p>
        </p:txBody>
      </p:sp>
      <p:cxnSp>
        <p:nvCxnSpPr>
          <p:cNvPr id="9" name="Elbow Connector 8"/>
          <p:cNvCxnSpPr>
            <a:stCxn id="20" idx="0"/>
          </p:cNvCxnSpPr>
          <p:nvPr/>
        </p:nvCxnSpPr>
        <p:spPr>
          <a:xfrm rot="5400000" flipH="1" flipV="1">
            <a:off x="2105557" y="2289715"/>
            <a:ext cx="1158184" cy="1614203"/>
          </a:xfrm>
          <a:prstGeom prst="bentConnector2">
            <a:avLst/>
          </a:prstGeom>
          <a:ln w="57150">
            <a:solidFill>
              <a:schemeClr val="bg1">
                <a:lumMod val="6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21" idx="0"/>
          </p:cNvCxnSpPr>
          <p:nvPr/>
        </p:nvCxnSpPr>
        <p:spPr>
          <a:xfrm rot="5400000" flipH="1" flipV="1">
            <a:off x="4831657" y="1090666"/>
            <a:ext cx="1217764" cy="1275064"/>
          </a:xfrm>
          <a:prstGeom prst="bentConnector2">
            <a:avLst/>
          </a:prstGeom>
          <a:ln w="57150">
            <a:solidFill>
              <a:schemeClr val="bg1">
                <a:lumMod val="6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10300" y="2118516"/>
            <a:ext cx="1251347" cy="276999"/>
          </a:xfrm>
          <a:prstGeom prst="rect">
            <a:avLst/>
          </a:prstGeom>
          <a:noFill/>
        </p:spPr>
        <p:txBody>
          <a:bodyPr wrap="square" rtlCol="0">
            <a:spAutoFit/>
          </a:bodyPr>
          <a:lstStyle/>
          <a:p>
            <a:r>
              <a:rPr lang="en-US" sz="1200" b="1" dirty="0" smtClean="0">
                <a:solidFill>
                  <a:srgbClr val="ED1C24"/>
                </a:solidFill>
              </a:rPr>
              <a:t>Current phase</a:t>
            </a:r>
            <a:endParaRPr lang="en-US" sz="1200" b="1" dirty="0">
              <a:solidFill>
                <a:srgbClr val="ED1C24"/>
              </a:solidFill>
            </a:endParaRPr>
          </a:p>
        </p:txBody>
      </p:sp>
    </p:spTree>
    <p:extLst>
      <p:ext uri="{BB962C8B-B14F-4D97-AF65-F5344CB8AC3E}">
        <p14:creationId xmlns:p14="http://schemas.microsoft.com/office/powerpoint/2010/main" xmlns="" val="3467326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pPr/>
              <a:t>15</a:t>
            </a:fld>
            <a:endParaRPr lang="en-ZA" dirty="0"/>
          </a:p>
        </p:txBody>
      </p:sp>
      <p:sp>
        <p:nvSpPr>
          <p:cNvPr id="6" name="TextBox 5"/>
          <p:cNvSpPr txBox="1"/>
          <p:nvPr/>
        </p:nvSpPr>
        <p:spPr>
          <a:xfrm>
            <a:off x="488091" y="193337"/>
            <a:ext cx="6337763" cy="400110"/>
          </a:xfrm>
          <a:prstGeom prst="rect">
            <a:avLst/>
          </a:prstGeom>
          <a:noFill/>
        </p:spPr>
        <p:txBody>
          <a:bodyPr wrap="square" rtlCol="0">
            <a:spAutoFit/>
          </a:bodyPr>
          <a:lstStyle>
            <a:defPPr>
              <a:defRPr lang="en-US"/>
            </a:defPPr>
            <a:lvl1pPr>
              <a:defRPr sz="2000" b="1">
                <a:cs typeface="Arial" panose="020B0604020202020204" pitchFamily="34" charset="0"/>
              </a:defRPr>
            </a:lvl1pPr>
          </a:lstStyle>
          <a:p>
            <a:r>
              <a:rPr lang="en-ZA" dirty="0" smtClean="0"/>
              <a:t>“</a:t>
            </a:r>
            <a:r>
              <a:rPr lang="en-GB" dirty="0" smtClean="0"/>
              <a:t>STABILISE</a:t>
            </a:r>
            <a:r>
              <a:rPr lang="en-ZA" dirty="0" smtClean="0"/>
              <a:t> SABS” – KEY ACHIEVEMENTS (1)</a:t>
            </a:r>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0632"/>
            <a:ext cx="1610234" cy="374882"/>
          </a:xfrm>
          <a:prstGeom prst="rect">
            <a:avLst/>
          </a:prstGeom>
        </p:spPr>
      </p:pic>
      <p:sp>
        <p:nvSpPr>
          <p:cNvPr id="8" name="Rectangle 7"/>
          <p:cNvSpPr/>
          <p:nvPr/>
        </p:nvSpPr>
        <p:spPr>
          <a:xfrm>
            <a:off x="488091" y="553217"/>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75"/>
          <p:cNvSpPr>
            <a:spLocks noChangeArrowheads="1"/>
          </p:cNvSpPr>
          <p:nvPr/>
        </p:nvSpPr>
        <p:spPr bwMode="auto">
          <a:xfrm>
            <a:off x="488091" y="6359601"/>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78"/>
          <p:cNvSpPr>
            <a:spLocks noChangeArrowheads="1"/>
          </p:cNvSpPr>
          <p:nvPr/>
        </p:nvSpPr>
        <p:spPr bwMode="auto">
          <a:xfrm>
            <a:off x="3880146" y="61340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TextBox 1"/>
          <p:cNvSpPr txBox="1"/>
          <p:nvPr/>
        </p:nvSpPr>
        <p:spPr>
          <a:xfrm>
            <a:off x="486268" y="693249"/>
            <a:ext cx="8171463" cy="6186309"/>
          </a:xfrm>
          <a:prstGeom prst="rect">
            <a:avLst/>
          </a:prstGeom>
          <a:noFill/>
        </p:spPr>
        <p:txBody>
          <a:bodyPr wrap="square" rtlCol="0">
            <a:spAutoFit/>
          </a:bodyPr>
          <a:lstStyle/>
          <a:p>
            <a:r>
              <a:rPr lang="en-US" sz="1600" b="1" dirty="0" smtClean="0">
                <a:solidFill>
                  <a:srgbClr val="ED1C24"/>
                </a:solidFill>
              </a:rPr>
              <a:t>Financial</a:t>
            </a:r>
          </a:p>
          <a:p>
            <a:pPr marL="115888" indent="-285750">
              <a:buFont typeface="Arial" panose="020B0604020202020204" pitchFamily="34" charset="0"/>
              <a:buChar char="•"/>
            </a:pPr>
            <a:r>
              <a:rPr lang="en-US" sz="1600" b="1" dirty="0" smtClean="0"/>
              <a:t>Cost containment measures implemented</a:t>
            </a:r>
          </a:p>
          <a:p>
            <a:pPr marL="573088" lvl="1" indent="-285750">
              <a:buFont typeface="Courier New" panose="02070309020205020404" pitchFamily="49" charset="0"/>
              <a:buChar char="o"/>
            </a:pPr>
            <a:r>
              <a:rPr lang="en-US" sz="1400" dirty="0"/>
              <a:t>R53.5 million saving in total operating expenditure (FY2019: R847.8 million versus R901.3 million in FY2018):</a:t>
            </a:r>
          </a:p>
          <a:p>
            <a:pPr lvl="2" indent="-341313">
              <a:buFont typeface="Wingdings" panose="05000000000000000000" pitchFamily="2" charset="2"/>
              <a:buChar char="Ø"/>
            </a:pPr>
            <a:r>
              <a:rPr lang="en-US" sz="1400" dirty="0"/>
              <a:t>Review of all </a:t>
            </a:r>
            <a:r>
              <a:rPr lang="en-US" sz="1400" dirty="0" smtClean="0"/>
              <a:t>expenditure contracts</a:t>
            </a:r>
            <a:endParaRPr lang="en-US" sz="1400" dirty="0"/>
          </a:p>
          <a:p>
            <a:pPr lvl="2" indent="-341313">
              <a:buFont typeface="Wingdings" panose="05000000000000000000" pitchFamily="2" charset="2"/>
              <a:buChar char="Ø"/>
            </a:pPr>
            <a:r>
              <a:rPr lang="en-US" sz="1400" dirty="0" smtClean="0"/>
              <a:t>Implemented a new cost allocation model </a:t>
            </a:r>
          </a:p>
          <a:p>
            <a:pPr lvl="2" indent="-341313">
              <a:buFont typeface="Wingdings" panose="05000000000000000000" pitchFamily="2" charset="2"/>
              <a:buChar char="Ø"/>
            </a:pPr>
            <a:r>
              <a:rPr lang="en-US" sz="1400" dirty="0" smtClean="0"/>
              <a:t>New pricing model developed for implementation. </a:t>
            </a:r>
          </a:p>
          <a:p>
            <a:pPr lvl="2" indent="-341313">
              <a:buFont typeface="Wingdings" panose="05000000000000000000" pitchFamily="2" charset="2"/>
              <a:buChar char="Ø"/>
            </a:pPr>
            <a:r>
              <a:rPr lang="en-US" sz="1400" dirty="0"/>
              <a:t>All vacancies reviewed and only critical positions filled. Since December 2018, total headcount, including permanent and contract workers, reduced from 908 to 879 at the end of October 2019. </a:t>
            </a:r>
          </a:p>
          <a:p>
            <a:pPr lvl="2" indent="-341313">
              <a:buFont typeface="Wingdings" panose="05000000000000000000" pitchFamily="2" charset="2"/>
              <a:buChar char="Ø"/>
            </a:pPr>
            <a:r>
              <a:rPr lang="en-US" sz="1400" dirty="0"/>
              <a:t>Total number of Executives have reduced from 8 to </a:t>
            </a:r>
            <a:r>
              <a:rPr lang="en-US" sz="1400" dirty="0" smtClean="0"/>
              <a:t>5 </a:t>
            </a:r>
            <a:r>
              <a:rPr lang="en-US" sz="1400" dirty="0"/>
              <a:t>in the past year due to natural attrition. A review of the Executive management team structure is currently underway</a:t>
            </a:r>
          </a:p>
          <a:p>
            <a:pPr lvl="2" indent="-341313">
              <a:buFont typeface="Wingdings" panose="05000000000000000000" pitchFamily="2" charset="2"/>
              <a:buChar char="Ø"/>
            </a:pPr>
            <a:r>
              <a:rPr lang="en-US" sz="1400" dirty="0" smtClean="0"/>
              <a:t>No </a:t>
            </a:r>
            <a:r>
              <a:rPr lang="en-US" sz="1400" dirty="0"/>
              <a:t>performance bonuses paid for FY2019</a:t>
            </a:r>
          </a:p>
          <a:p>
            <a:pPr lvl="2" indent="-341313">
              <a:buFont typeface="Wingdings" panose="05000000000000000000" pitchFamily="2" charset="2"/>
              <a:buChar char="Ø"/>
            </a:pPr>
            <a:r>
              <a:rPr lang="en-US" sz="1400" dirty="0"/>
              <a:t>Executive’s salary increases limited to 2.8% for </a:t>
            </a:r>
            <a:r>
              <a:rPr lang="en-US" sz="1400" dirty="0" smtClean="0"/>
              <a:t>FY2020. </a:t>
            </a:r>
          </a:p>
          <a:p>
            <a:pPr lvl="2" indent="-341313">
              <a:buFont typeface="Wingdings" panose="05000000000000000000" pitchFamily="2" charset="2"/>
              <a:buChar char="Ø"/>
            </a:pPr>
            <a:r>
              <a:rPr lang="en-US" sz="1400" dirty="0" smtClean="0"/>
              <a:t>Proposal for the implementation of a long-term incentive plan was not approved</a:t>
            </a:r>
          </a:p>
          <a:p>
            <a:pPr marL="573088" lvl="1" indent="-285750">
              <a:buFont typeface="Courier New" panose="02070309020205020404" pitchFamily="49" charset="0"/>
              <a:buChar char="o"/>
            </a:pPr>
            <a:endParaRPr lang="en-US" sz="1600" b="1" i="1" dirty="0" smtClean="0"/>
          </a:p>
          <a:p>
            <a:pPr marL="115888" lvl="1" indent="-285750">
              <a:buFont typeface="Arial" panose="020B0604020202020204" pitchFamily="34" charset="0"/>
              <a:buChar char="•"/>
            </a:pPr>
            <a:r>
              <a:rPr lang="en-US" sz="1600" b="1" dirty="0" smtClean="0"/>
              <a:t>Funding</a:t>
            </a:r>
            <a:endParaRPr lang="en-US" sz="1600" b="1" dirty="0"/>
          </a:p>
          <a:p>
            <a:pPr marL="573088" lvl="1" indent="-285750">
              <a:buFont typeface="Courier New" panose="02070309020205020404" pitchFamily="49" charset="0"/>
              <a:buChar char="o"/>
            </a:pPr>
            <a:r>
              <a:rPr lang="en-US" sz="1400" dirty="0"/>
              <a:t>Secured additional funding from the </a:t>
            </a:r>
            <a:r>
              <a:rPr lang="en-US" sz="1400" dirty="0" smtClean="0"/>
              <a:t>dti to support capital expenditure over the short-term. Additional short-term funding is required for operational expenditure. </a:t>
            </a:r>
            <a:endParaRPr lang="en-US" sz="1400" dirty="0"/>
          </a:p>
          <a:p>
            <a:pPr marL="573088" lvl="1" indent="-285750">
              <a:buFont typeface="Courier New" panose="02070309020205020404" pitchFamily="49" charset="0"/>
              <a:buChar char="o"/>
            </a:pPr>
            <a:endParaRPr lang="en-US" sz="1600" b="1" i="1" dirty="0" smtClean="0"/>
          </a:p>
          <a:p>
            <a:pPr marL="115888" lvl="1" indent="-285750">
              <a:buFont typeface="Arial" panose="020B0604020202020204" pitchFamily="34" charset="0"/>
              <a:buChar char="•"/>
            </a:pPr>
            <a:r>
              <a:rPr lang="en-US" sz="1600" b="1" dirty="0"/>
              <a:t>Procurement </a:t>
            </a:r>
          </a:p>
          <a:p>
            <a:pPr marL="573088" lvl="1" indent="-285750">
              <a:buFont typeface="Courier New" panose="02070309020205020404" pitchFamily="49" charset="0"/>
              <a:buChar char="o"/>
            </a:pPr>
            <a:r>
              <a:rPr lang="en-ZA" sz="1400" dirty="0"/>
              <a:t>Interventions to overcome significant </a:t>
            </a:r>
            <a:r>
              <a:rPr lang="en-ZA" sz="1400" dirty="0" smtClean="0"/>
              <a:t>bottlenecks, improving </a:t>
            </a:r>
            <a:r>
              <a:rPr lang="en-ZA" sz="1400" dirty="0"/>
              <a:t>turnaround times </a:t>
            </a:r>
            <a:r>
              <a:rPr lang="en-ZA" sz="1400" dirty="0" smtClean="0"/>
              <a:t>from ~60 days to between 50 and 55 days in the past view months, and </a:t>
            </a:r>
            <a:r>
              <a:rPr lang="en-ZA" sz="1400" dirty="0"/>
              <a:t>cost </a:t>
            </a:r>
            <a:r>
              <a:rPr lang="en-ZA" sz="1400" dirty="0" smtClean="0"/>
              <a:t>savings</a:t>
            </a:r>
          </a:p>
          <a:p>
            <a:pPr marL="573088" lvl="1" indent="-285750">
              <a:buFont typeface="Courier New" panose="02070309020205020404" pitchFamily="49" charset="0"/>
              <a:buChar char="o"/>
            </a:pPr>
            <a:endParaRPr lang="en-ZA" sz="1600" dirty="0" smtClean="0"/>
          </a:p>
          <a:p>
            <a:pPr marL="115888" lvl="1" indent="-285750">
              <a:buFont typeface="Arial" panose="020B0604020202020204" pitchFamily="34" charset="0"/>
              <a:buChar char="•"/>
            </a:pPr>
            <a:r>
              <a:rPr lang="en-ZA" sz="1600" b="1" dirty="0"/>
              <a:t>Roll-out of ICT strategy </a:t>
            </a:r>
            <a:endParaRPr lang="en-ZA" sz="1600" b="1" dirty="0" smtClean="0"/>
          </a:p>
          <a:p>
            <a:pPr marL="573088" lvl="1" indent="-285750">
              <a:buFont typeface="Courier New" panose="02070309020205020404" pitchFamily="49" charset="0"/>
              <a:buChar char="o"/>
            </a:pPr>
            <a:r>
              <a:rPr lang="en-GB" sz="1400" dirty="0" smtClean="0"/>
              <a:t>Cancellation</a:t>
            </a:r>
            <a:r>
              <a:rPr lang="en-US" sz="1400" dirty="0" smtClean="0"/>
              <a:t> of R300 million </a:t>
            </a:r>
            <a:r>
              <a:rPr lang="en-GB" sz="1400" dirty="0" smtClean="0"/>
              <a:t>digitisation</a:t>
            </a:r>
            <a:r>
              <a:rPr lang="en-US" sz="1400" dirty="0" smtClean="0"/>
              <a:t> plan in </a:t>
            </a:r>
            <a:r>
              <a:rPr lang="en-GB" sz="1400" dirty="0" smtClean="0"/>
              <a:t>favour</a:t>
            </a:r>
            <a:r>
              <a:rPr lang="en-US" sz="1400" dirty="0" smtClean="0"/>
              <a:t> of cost effective integrated model </a:t>
            </a:r>
            <a:endParaRPr lang="en-US" sz="1400" dirty="0"/>
          </a:p>
          <a:p>
            <a:pPr marL="573088" lvl="1" indent="-285750">
              <a:buFont typeface="Courier New" panose="02070309020205020404" pitchFamily="49" charset="0"/>
              <a:buChar char="o"/>
            </a:pPr>
            <a:endParaRPr lang="en-US" sz="1600" dirty="0"/>
          </a:p>
        </p:txBody>
      </p:sp>
    </p:spTree>
    <p:extLst>
      <p:ext uri="{BB962C8B-B14F-4D97-AF65-F5344CB8AC3E}">
        <p14:creationId xmlns:p14="http://schemas.microsoft.com/office/powerpoint/2010/main" xmlns="" val="889443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pPr/>
              <a:t>16</a:t>
            </a:fld>
            <a:endParaRPr lang="en-ZA" dirty="0"/>
          </a:p>
        </p:txBody>
      </p:sp>
      <p:sp>
        <p:nvSpPr>
          <p:cNvPr id="6" name="TextBox 5"/>
          <p:cNvSpPr txBox="1"/>
          <p:nvPr/>
        </p:nvSpPr>
        <p:spPr>
          <a:xfrm>
            <a:off x="488091" y="193337"/>
            <a:ext cx="6337763" cy="400110"/>
          </a:xfrm>
          <a:prstGeom prst="rect">
            <a:avLst/>
          </a:prstGeom>
          <a:noFill/>
        </p:spPr>
        <p:txBody>
          <a:bodyPr wrap="square" rtlCol="0">
            <a:spAutoFit/>
          </a:bodyPr>
          <a:lstStyle>
            <a:defPPr>
              <a:defRPr lang="en-US"/>
            </a:defPPr>
            <a:lvl1pPr>
              <a:defRPr sz="2000" b="1">
                <a:cs typeface="Arial" panose="020B0604020202020204" pitchFamily="34" charset="0"/>
              </a:defRPr>
            </a:lvl1pPr>
          </a:lstStyle>
          <a:p>
            <a:r>
              <a:rPr lang="en-ZA" dirty="0" smtClean="0"/>
              <a:t>“STABILISE SABS” – KEY ACHIEVEMENTS (2)</a:t>
            </a:r>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0632"/>
            <a:ext cx="1610234" cy="374882"/>
          </a:xfrm>
          <a:prstGeom prst="rect">
            <a:avLst/>
          </a:prstGeom>
        </p:spPr>
      </p:pic>
      <p:sp>
        <p:nvSpPr>
          <p:cNvPr id="8" name="Rectangle 7"/>
          <p:cNvSpPr/>
          <p:nvPr/>
        </p:nvSpPr>
        <p:spPr>
          <a:xfrm>
            <a:off x="488091" y="553217"/>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75"/>
          <p:cNvSpPr>
            <a:spLocks noChangeArrowheads="1"/>
          </p:cNvSpPr>
          <p:nvPr/>
        </p:nvSpPr>
        <p:spPr bwMode="auto">
          <a:xfrm>
            <a:off x="488091" y="6359601"/>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78"/>
          <p:cNvSpPr>
            <a:spLocks noChangeArrowheads="1"/>
          </p:cNvSpPr>
          <p:nvPr/>
        </p:nvSpPr>
        <p:spPr bwMode="auto">
          <a:xfrm>
            <a:off x="3880146" y="61340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TextBox 1"/>
          <p:cNvSpPr txBox="1"/>
          <p:nvPr/>
        </p:nvSpPr>
        <p:spPr>
          <a:xfrm>
            <a:off x="443126" y="672416"/>
            <a:ext cx="8257748" cy="5262979"/>
          </a:xfrm>
          <a:prstGeom prst="rect">
            <a:avLst/>
          </a:prstGeom>
          <a:noFill/>
        </p:spPr>
        <p:txBody>
          <a:bodyPr wrap="square" rtlCol="0">
            <a:spAutoFit/>
          </a:bodyPr>
          <a:lstStyle/>
          <a:p>
            <a:r>
              <a:rPr lang="en-US" sz="1600" b="1" dirty="0" smtClean="0">
                <a:solidFill>
                  <a:srgbClr val="ED1C24"/>
                </a:solidFill>
              </a:rPr>
              <a:t>Operational</a:t>
            </a:r>
          </a:p>
          <a:p>
            <a:pPr marL="115888" lvl="1" indent="-285750">
              <a:buFont typeface="Arial" panose="020B0604020202020204" pitchFamily="34" charset="0"/>
              <a:buChar char="•"/>
            </a:pPr>
            <a:endParaRPr lang="en-ZA" sz="1400" b="1" dirty="0" smtClean="0"/>
          </a:p>
          <a:p>
            <a:pPr marL="115888" lvl="1" indent="-285750">
              <a:buFont typeface="Arial" panose="020B0604020202020204" pitchFamily="34" charset="0"/>
              <a:buChar char="•"/>
            </a:pPr>
            <a:r>
              <a:rPr lang="en-ZA" sz="1400" b="1" dirty="0" smtClean="0"/>
              <a:t>Certification</a:t>
            </a:r>
            <a:endParaRPr lang="en-ZA" sz="1400" b="1" dirty="0"/>
          </a:p>
          <a:p>
            <a:pPr marL="573088" lvl="1" indent="-285750">
              <a:buFont typeface="Courier New" panose="02070309020205020404" pitchFamily="49" charset="0"/>
              <a:buChar char="o"/>
            </a:pPr>
            <a:r>
              <a:rPr lang="en-ZA" sz="1400" dirty="0">
                <a:solidFill>
                  <a:sysClr val="windowText" lastClr="000000"/>
                </a:solidFill>
              </a:rPr>
              <a:t>Maintained </a:t>
            </a:r>
            <a:r>
              <a:rPr lang="en-ZA" sz="1400" dirty="0" err="1">
                <a:solidFill>
                  <a:sysClr val="windowText" lastClr="000000"/>
                </a:solidFill>
              </a:rPr>
              <a:t>SANAS</a:t>
            </a:r>
            <a:r>
              <a:rPr lang="en-ZA" sz="1400" dirty="0">
                <a:solidFill>
                  <a:sysClr val="windowText" lastClr="000000"/>
                </a:solidFill>
              </a:rPr>
              <a:t> and </a:t>
            </a:r>
            <a:r>
              <a:rPr lang="en-ZA" sz="1400" dirty="0" err="1">
                <a:solidFill>
                  <a:sysClr val="windowText" lastClr="000000"/>
                </a:solidFill>
              </a:rPr>
              <a:t>RvA</a:t>
            </a:r>
            <a:r>
              <a:rPr lang="en-ZA" sz="1400" dirty="0">
                <a:solidFill>
                  <a:sysClr val="windowText" lastClr="000000"/>
                </a:solidFill>
              </a:rPr>
              <a:t> accreditation</a:t>
            </a:r>
          </a:p>
          <a:p>
            <a:pPr marL="573088" lvl="1" indent="-285750">
              <a:buFont typeface="Courier New" panose="02070309020205020404" pitchFamily="49" charset="0"/>
              <a:buChar char="o"/>
            </a:pPr>
            <a:r>
              <a:rPr lang="en-ZA" sz="1400" dirty="0">
                <a:solidFill>
                  <a:sysClr val="windowText" lastClr="000000"/>
                </a:solidFill>
              </a:rPr>
              <a:t>Reduction in expired permits following interventions to secure management, systems and oversight improvements</a:t>
            </a:r>
          </a:p>
          <a:p>
            <a:pPr marL="573088" lvl="1" indent="-285750">
              <a:buFont typeface="Courier New" panose="02070309020205020404" pitchFamily="49" charset="0"/>
              <a:buChar char="o"/>
            </a:pPr>
            <a:endParaRPr lang="en-US" sz="1400" dirty="0"/>
          </a:p>
          <a:p>
            <a:pPr marL="115888" lvl="1" indent="-285750">
              <a:buFont typeface="Arial" panose="020B0604020202020204" pitchFamily="34" charset="0"/>
              <a:buChar char="•"/>
            </a:pPr>
            <a:r>
              <a:rPr lang="en-ZA" sz="1400" b="1" dirty="0" smtClean="0"/>
              <a:t>Local content verification (LCV)</a:t>
            </a:r>
          </a:p>
          <a:p>
            <a:pPr marL="573088" lvl="1" indent="-285750">
              <a:buFont typeface="Courier New" panose="02070309020205020404" pitchFamily="49" charset="0"/>
              <a:buChar char="o"/>
            </a:pPr>
            <a:r>
              <a:rPr lang="en-US" sz="1400" dirty="0" smtClean="0">
                <a:solidFill>
                  <a:sysClr val="windowText" lastClr="000000"/>
                </a:solidFill>
              </a:rPr>
              <a:t>SABS </a:t>
            </a:r>
            <a:r>
              <a:rPr lang="en-US" sz="1400" dirty="0">
                <a:solidFill>
                  <a:sysClr val="windowText" lastClr="000000"/>
                </a:solidFill>
              </a:rPr>
              <a:t>has established </a:t>
            </a:r>
            <a:r>
              <a:rPr lang="en-US" sz="1400" dirty="0" smtClean="0">
                <a:solidFill>
                  <a:sysClr val="windowText" lastClr="000000"/>
                </a:solidFill>
              </a:rPr>
              <a:t>a local </a:t>
            </a:r>
            <a:r>
              <a:rPr lang="en-US" sz="1400" dirty="0">
                <a:solidFill>
                  <a:sysClr val="windowText" lastClr="000000"/>
                </a:solidFill>
              </a:rPr>
              <a:t>content verification </a:t>
            </a:r>
            <a:r>
              <a:rPr lang="en-US" sz="1400" dirty="0" smtClean="0">
                <a:solidFill>
                  <a:sysClr val="windowText" lastClr="000000"/>
                </a:solidFill>
              </a:rPr>
              <a:t>capacity. To date 63 verifications has been completed out of a portfolio of 84 projects within the furniture, textiles, valves, transformers, steel structures, locomotive and vessels industries. Activities were funded from the grant </a:t>
            </a:r>
            <a:r>
              <a:rPr lang="en-US" sz="1400" dirty="0">
                <a:solidFill>
                  <a:sysClr val="windowText" lastClr="000000"/>
                </a:solidFill>
              </a:rPr>
              <a:t>allocated by the </a:t>
            </a:r>
            <a:r>
              <a:rPr lang="en-GB" sz="1400" dirty="0" err="1" smtClean="0">
                <a:solidFill>
                  <a:sysClr val="windowText" lastClr="000000"/>
                </a:solidFill>
              </a:rPr>
              <a:t>dti</a:t>
            </a:r>
            <a:r>
              <a:rPr lang="en-US" sz="1400" dirty="0" smtClean="0">
                <a:solidFill>
                  <a:sysClr val="windowText" lastClr="000000"/>
                </a:solidFill>
              </a:rPr>
              <a:t>.</a:t>
            </a:r>
            <a:endParaRPr lang="en-US" sz="1400" dirty="0">
              <a:solidFill>
                <a:sysClr val="windowText" lastClr="000000"/>
              </a:solidFill>
            </a:endParaRPr>
          </a:p>
          <a:p>
            <a:pPr marL="573088" lvl="1" indent="-285750">
              <a:buFont typeface="Courier New" panose="02070309020205020404" pitchFamily="49" charset="0"/>
              <a:buChar char="o"/>
            </a:pPr>
            <a:r>
              <a:rPr lang="en-US" sz="1400" dirty="0" smtClean="0">
                <a:solidFill>
                  <a:sysClr val="windowText" lastClr="000000"/>
                </a:solidFill>
              </a:rPr>
              <a:t>SABS </a:t>
            </a:r>
            <a:r>
              <a:rPr lang="en-US" sz="1400" dirty="0">
                <a:solidFill>
                  <a:sysClr val="windowText" lastClr="000000"/>
                </a:solidFill>
              </a:rPr>
              <a:t>has been granted a further </a:t>
            </a:r>
            <a:r>
              <a:rPr lang="en-US" sz="1400" dirty="0" smtClean="0">
                <a:solidFill>
                  <a:sysClr val="windowText" lastClr="000000"/>
                </a:solidFill>
              </a:rPr>
              <a:t>R12 million </a:t>
            </a:r>
            <a:r>
              <a:rPr lang="en-US" sz="1400" dirty="0">
                <a:solidFill>
                  <a:sysClr val="windowText" lastClr="000000"/>
                </a:solidFill>
              </a:rPr>
              <a:t>per annum over the </a:t>
            </a:r>
            <a:r>
              <a:rPr lang="en-US" sz="1400" dirty="0" err="1">
                <a:solidFill>
                  <a:sysClr val="windowText" lastClr="000000"/>
                </a:solidFill>
              </a:rPr>
              <a:t>MTEF</a:t>
            </a:r>
            <a:r>
              <a:rPr lang="en-US" sz="1400" dirty="0">
                <a:solidFill>
                  <a:sysClr val="windowText" lastClr="000000"/>
                </a:solidFill>
              </a:rPr>
              <a:t> by the </a:t>
            </a:r>
            <a:r>
              <a:rPr lang="en-US" sz="1400" dirty="0" err="1">
                <a:solidFill>
                  <a:sysClr val="windowText" lastClr="000000"/>
                </a:solidFill>
              </a:rPr>
              <a:t>dti</a:t>
            </a:r>
            <a:r>
              <a:rPr lang="en-US" sz="1400" dirty="0">
                <a:solidFill>
                  <a:sysClr val="windowText" lastClr="000000"/>
                </a:solidFill>
              </a:rPr>
              <a:t> for LCV. A more comprehensive funding model for LCV has not </a:t>
            </a:r>
            <a:r>
              <a:rPr lang="en-US" sz="1400" dirty="0" smtClean="0">
                <a:solidFill>
                  <a:sysClr val="windowText" lastClr="000000"/>
                </a:solidFill>
              </a:rPr>
              <a:t>yet been </a:t>
            </a:r>
            <a:r>
              <a:rPr lang="en-GB" sz="1400" dirty="0" smtClean="0">
                <a:solidFill>
                  <a:sysClr val="windowText" lastClr="000000"/>
                </a:solidFill>
              </a:rPr>
              <a:t>finalised</a:t>
            </a:r>
            <a:r>
              <a:rPr lang="en-US" sz="1400" dirty="0" smtClean="0">
                <a:solidFill>
                  <a:sysClr val="windowText" lastClr="000000"/>
                </a:solidFill>
              </a:rPr>
              <a:t> </a:t>
            </a:r>
            <a:r>
              <a:rPr lang="en-US" sz="1400" dirty="0">
                <a:solidFill>
                  <a:sysClr val="windowText" lastClr="000000"/>
                </a:solidFill>
              </a:rPr>
              <a:t>by government.</a:t>
            </a:r>
          </a:p>
          <a:p>
            <a:pPr marL="573088" lvl="1" indent="-285750">
              <a:buFont typeface="Courier New" panose="02070309020205020404" pitchFamily="49" charset="0"/>
              <a:buChar char="o"/>
            </a:pPr>
            <a:r>
              <a:rPr lang="en-US" sz="1400" dirty="0" smtClean="0">
                <a:solidFill>
                  <a:sysClr val="windowText" lastClr="000000"/>
                </a:solidFill>
              </a:rPr>
              <a:t>LCV </a:t>
            </a:r>
            <a:r>
              <a:rPr lang="en-US" sz="1400" dirty="0">
                <a:solidFill>
                  <a:sysClr val="windowText" lastClr="000000"/>
                </a:solidFill>
              </a:rPr>
              <a:t>under the Mining Charter process has been </a:t>
            </a:r>
            <a:r>
              <a:rPr lang="en-US" sz="1400" dirty="0" smtClean="0">
                <a:solidFill>
                  <a:sysClr val="windowText" lastClr="000000"/>
                </a:solidFill>
              </a:rPr>
              <a:t>delayed </a:t>
            </a:r>
            <a:r>
              <a:rPr lang="en-US" sz="1400" dirty="0">
                <a:solidFill>
                  <a:sysClr val="windowText" lastClr="000000"/>
                </a:solidFill>
              </a:rPr>
              <a:t>owing to uncertainty related to legal processes currently underway.</a:t>
            </a:r>
          </a:p>
          <a:p>
            <a:pPr marL="573088" lvl="1" indent="-285750">
              <a:buFont typeface="Courier New" panose="02070309020205020404" pitchFamily="49" charset="0"/>
              <a:buChar char="o"/>
            </a:pPr>
            <a:r>
              <a:rPr lang="en-US" sz="1400" dirty="0" smtClean="0">
                <a:solidFill>
                  <a:sysClr val="windowText" lastClr="000000"/>
                </a:solidFill>
              </a:rPr>
              <a:t>SABS </a:t>
            </a:r>
            <a:r>
              <a:rPr lang="en-US" sz="1400" dirty="0">
                <a:solidFill>
                  <a:sysClr val="windowText" lastClr="000000"/>
                </a:solidFill>
              </a:rPr>
              <a:t>is working on a methodology and plan involving the use of a digital platform for item identification, standards and LCV in the mining value chain. This will be a pilot with enormous potential benefits for local content and supplier development in the public and private sectors with spill over potential for other industrial sectors.’</a:t>
            </a:r>
          </a:p>
          <a:p>
            <a:pPr marL="115888" lvl="1" indent="-285750">
              <a:buFont typeface="Arial" panose="020B0604020202020204" pitchFamily="34" charset="0"/>
              <a:buChar char="•"/>
            </a:pPr>
            <a:endParaRPr lang="en-ZA" sz="1400" b="1" dirty="0" smtClean="0"/>
          </a:p>
          <a:p>
            <a:pPr marL="115888" lvl="1" indent="-285750">
              <a:buFont typeface="Arial" panose="020B0604020202020204" pitchFamily="34" charset="0"/>
              <a:buChar char="•"/>
            </a:pPr>
            <a:r>
              <a:rPr lang="en-ZA" sz="1400" b="1" dirty="0" smtClean="0"/>
              <a:t>Laboratory </a:t>
            </a:r>
            <a:r>
              <a:rPr lang="en-ZA" sz="1400" b="1" dirty="0"/>
              <a:t>services</a:t>
            </a:r>
          </a:p>
          <a:p>
            <a:pPr marL="573088" lvl="1" indent="-285750">
              <a:buFont typeface="Courier New" panose="02070309020205020404" pitchFamily="49" charset="0"/>
              <a:buChar char="o"/>
            </a:pPr>
            <a:r>
              <a:rPr lang="en-ZA" sz="1400" dirty="0">
                <a:solidFill>
                  <a:sysClr val="windowText" lastClr="000000"/>
                </a:solidFill>
              </a:rPr>
              <a:t>Roll-out of sequenced investment in laboratory services. Lack of technical capacity for tender specifications a significant hindrance.</a:t>
            </a:r>
          </a:p>
          <a:p>
            <a:pPr marL="573088" lvl="1" indent="-285750">
              <a:buFont typeface="Courier New" panose="02070309020205020404" pitchFamily="49" charset="0"/>
              <a:buChar char="o"/>
            </a:pPr>
            <a:r>
              <a:rPr lang="en-ZA" sz="1400" dirty="0">
                <a:solidFill>
                  <a:sysClr val="windowText" lastClr="000000"/>
                </a:solidFill>
              </a:rPr>
              <a:t>Sequential reinstatement of “customer specific requirement” / “partial” </a:t>
            </a:r>
            <a:r>
              <a:rPr lang="en-ZA" sz="1400" dirty="0" smtClean="0">
                <a:solidFill>
                  <a:sysClr val="windowText" lastClr="000000"/>
                </a:solidFill>
              </a:rPr>
              <a:t>testing</a:t>
            </a:r>
            <a:endParaRPr lang="en-ZA" sz="1400" dirty="0">
              <a:solidFill>
                <a:sysClr val="windowText" lastClr="000000"/>
              </a:solidFill>
            </a:endParaRPr>
          </a:p>
        </p:txBody>
      </p:sp>
    </p:spTree>
    <p:extLst>
      <p:ext uri="{BB962C8B-B14F-4D97-AF65-F5344CB8AC3E}">
        <p14:creationId xmlns:p14="http://schemas.microsoft.com/office/powerpoint/2010/main" xmlns="" val="3970832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pPr/>
              <a:t>17</a:t>
            </a:fld>
            <a:endParaRPr lang="en-ZA" dirty="0"/>
          </a:p>
        </p:txBody>
      </p:sp>
      <p:sp>
        <p:nvSpPr>
          <p:cNvPr id="6" name="TextBox 5"/>
          <p:cNvSpPr txBox="1"/>
          <p:nvPr/>
        </p:nvSpPr>
        <p:spPr>
          <a:xfrm>
            <a:off x="488091" y="193337"/>
            <a:ext cx="6337763" cy="400110"/>
          </a:xfrm>
          <a:prstGeom prst="rect">
            <a:avLst/>
          </a:prstGeom>
          <a:noFill/>
        </p:spPr>
        <p:txBody>
          <a:bodyPr wrap="square" rtlCol="0">
            <a:spAutoFit/>
          </a:bodyPr>
          <a:lstStyle>
            <a:defPPr>
              <a:defRPr lang="en-US"/>
            </a:defPPr>
            <a:lvl1pPr>
              <a:defRPr sz="2000" b="1">
                <a:cs typeface="Arial" panose="020B0604020202020204" pitchFamily="34" charset="0"/>
              </a:defRPr>
            </a:lvl1pPr>
          </a:lstStyle>
          <a:p>
            <a:r>
              <a:rPr lang="en-ZA" dirty="0" smtClean="0"/>
              <a:t>“STABILISE SABS” – KEY ACHIEVEMENTS (3)</a:t>
            </a:r>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0632"/>
            <a:ext cx="1610234" cy="374882"/>
          </a:xfrm>
          <a:prstGeom prst="rect">
            <a:avLst/>
          </a:prstGeom>
        </p:spPr>
      </p:pic>
      <p:sp>
        <p:nvSpPr>
          <p:cNvPr id="8" name="Rectangle 7"/>
          <p:cNvSpPr/>
          <p:nvPr/>
        </p:nvSpPr>
        <p:spPr>
          <a:xfrm>
            <a:off x="488091" y="553217"/>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75"/>
          <p:cNvSpPr>
            <a:spLocks noChangeArrowheads="1"/>
          </p:cNvSpPr>
          <p:nvPr/>
        </p:nvSpPr>
        <p:spPr bwMode="auto">
          <a:xfrm>
            <a:off x="488091" y="6359601"/>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78"/>
          <p:cNvSpPr>
            <a:spLocks noChangeArrowheads="1"/>
          </p:cNvSpPr>
          <p:nvPr/>
        </p:nvSpPr>
        <p:spPr bwMode="auto">
          <a:xfrm>
            <a:off x="3880146" y="61340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TextBox 1"/>
          <p:cNvSpPr txBox="1"/>
          <p:nvPr/>
        </p:nvSpPr>
        <p:spPr>
          <a:xfrm>
            <a:off x="443126" y="645521"/>
            <a:ext cx="8257748" cy="3570208"/>
          </a:xfrm>
          <a:prstGeom prst="rect">
            <a:avLst/>
          </a:prstGeom>
          <a:noFill/>
        </p:spPr>
        <p:txBody>
          <a:bodyPr wrap="square" rtlCol="0">
            <a:spAutoFit/>
          </a:bodyPr>
          <a:lstStyle/>
          <a:p>
            <a:r>
              <a:rPr lang="en-US" sz="1600" b="1" dirty="0" smtClean="0">
                <a:solidFill>
                  <a:srgbClr val="ED1C24"/>
                </a:solidFill>
              </a:rPr>
              <a:t>Operational (continued)</a:t>
            </a:r>
          </a:p>
          <a:p>
            <a:pPr marL="115888" indent="-285750">
              <a:buFont typeface="Arial" panose="020B0604020202020204" pitchFamily="34" charset="0"/>
              <a:buChar char="•"/>
            </a:pPr>
            <a:endParaRPr lang="en-US" sz="1400" b="1" dirty="0" smtClean="0"/>
          </a:p>
          <a:p>
            <a:pPr marL="115888" indent="-285750">
              <a:buFont typeface="Arial" panose="020B0604020202020204" pitchFamily="34" charset="0"/>
              <a:buChar char="•"/>
            </a:pPr>
            <a:r>
              <a:rPr lang="en-US" sz="1400" b="1" dirty="0" smtClean="0"/>
              <a:t>Facilities</a:t>
            </a:r>
          </a:p>
          <a:p>
            <a:pPr marL="573088" lvl="1" indent="-285750">
              <a:buFont typeface="Courier New" panose="02070309020205020404" pitchFamily="49" charset="0"/>
              <a:buChar char="o"/>
            </a:pPr>
            <a:r>
              <a:rPr lang="en-ZA" sz="1400" dirty="0">
                <a:solidFill>
                  <a:sysClr val="windowText" lastClr="000000"/>
                </a:solidFill>
              </a:rPr>
              <a:t>Critical maintenance</a:t>
            </a:r>
            <a:r>
              <a:rPr lang="en-ZA" sz="1400" b="1" dirty="0">
                <a:solidFill>
                  <a:sysClr val="windowText" lastClr="000000"/>
                </a:solidFill>
              </a:rPr>
              <a:t> </a:t>
            </a:r>
            <a:r>
              <a:rPr lang="en-ZA" sz="1400" dirty="0">
                <a:solidFill>
                  <a:sysClr val="windowText" lastClr="000000"/>
                </a:solidFill>
              </a:rPr>
              <a:t>completed on plant room and related infrastructure. </a:t>
            </a:r>
            <a:endParaRPr lang="en-ZA" sz="1400" dirty="0" smtClean="0">
              <a:solidFill>
                <a:sysClr val="windowText" lastClr="000000"/>
              </a:solidFill>
            </a:endParaRPr>
          </a:p>
          <a:p>
            <a:pPr marL="573088" lvl="1" indent="-285750">
              <a:buFont typeface="Courier New" panose="02070309020205020404" pitchFamily="49" charset="0"/>
              <a:buChar char="o"/>
            </a:pPr>
            <a:endParaRPr lang="en-ZA" sz="1400" dirty="0" smtClean="0">
              <a:solidFill>
                <a:sysClr val="windowText" lastClr="000000"/>
              </a:solidFill>
            </a:endParaRPr>
          </a:p>
          <a:p>
            <a:pPr marL="115888" lvl="1" indent="-285750">
              <a:buFont typeface="Arial" panose="020B0604020202020204" pitchFamily="34" charset="0"/>
              <a:buChar char="•"/>
            </a:pPr>
            <a:r>
              <a:rPr lang="en-ZA" sz="1400" b="1" dirty="0" smtClean="0"/>
              <a:t>Human capital</a:t>
            </a:r>
          </a:p>
          <a:p>
            <a:pPr marL="573088" lvl="1" indent="-285750">
              <a:buFont typeface="Courier New" panose="02070309020205020404" pitchFamily="49" charset="0"/>
              <a:buChar char="o"/>
            </a:pPr>
            <a:r>
              <a:rPr lang="en-ZA" sz="1400" dirty="0">
                <a:solidFill>
                  <a:sysClr val="windowText" lastClr="000000"/>
                </a:solidFill>
              </a:rPr>
              <a:t>Review of the full suite of SABS </a:t>
            </a:r>
            <a:r>
              <a:rPr lang="en-ZA" sz="1400" dirty="0" smtClean="0">
                <a:solidFill>
                  <a:sysClr val="windowText" lastClr="000000"/>
                </a:solidFill>
              </a:rPr>
              <a:t>policies; </a:t>
            </a:r>
            <a:r>
              <a:rPr lang="en-ZA" sz="1400" dirty="0">
                <a:solidFill>
                  <a:sysClr val="windowText" lastClr="000000"/>
                </a:solidFill>
              </a:rPr>
              <a:t>occupational health, safety and environmental management </a:t>
            </a:r>
            <a:r>
              <a:rPr lang="en-ZA" sz="1400" dirty="0" smtClean="0">
                <a:solidFill>
                  <a:sysClr val="windowText" lastClr="000000"/>
                </a:solidFill>
              </a:rPr>
              <a:t>plans as well as training</a:t>
            </a:r>
            <a:r>
              <a:rPr lang="en-ZA" sz="1400" dirty="0">
                <a:solidFill>
                  <a:sysClr val="windowText" lastClr="000000"/>
                </a:solidFill>
              </a:rPr>
              <a:t>, learning and development </a:t>
            </a:r>
            <a:r>
              <a:rPr lang="en-ZA" sz="1400" dirty="0" smtClean="0">
                <a:solidFill>
                  <a:sysClr val="windowText" lastClr="000000"/>
                </a:solidFill>
              </a:rPr>
              <a:t>plans</a:t>
            </a:r>
          </a:p>
          <a:p>
            <a:pPr marL="573088" lvl="1" indent="-285750">
              <a:buFont typeface="Courier New" panose="02070309020205020404" pitchFamily="49" charset="0"/>
              <a:buChar char="o"/>
            </a:pPr>
            <a:r>
              <a:rPr lang="en-ZA" sz="1400" dirty="0" smtClean="0">
                <a:solidFill>
                  <a:sysClr val="windowText" lastClr="000000"/>
                </a:solidFill>
              </a:rPr>
              <a:t>Put in place a new organisational structure</a:t>
            </a:r>
            <a:endParaRPr lang="en-ZA" sz="1400" dirty="0">
              <a:solidFill>
                <a:sysClr val="windowText" lastClr="000000"/>
              </a:solidFill>
            </a:endParaRPr>
          </a:p>
          <a:p>
            <a:pPr marL="573088" lvl="1" indent="-285750">
              <a:buFont typeface="Courier New" panose="02070309020205020404" pitchFamily="49" charset="0"/>
              <a:buChar char="o"/>
            </a:pPr>
            <a:endParaRPr lang="en-ZA" sz="1400" dirty="0">
              <a:solidFill>
                <a:sysClr val="windowText" lastClr="000000"/>
              </a:solidFill>
            </a:endParaRPr>
          </a:p>
          <a:p>
            <a:pPr marL="115888" lvl="1" indent="-285750">
              <a:buFont typeface="Arial" panose="020B0604020202020204" pitchFamily="34" charset="0"/>
              <a:buChar char="•"/>
            </a:pPr>
            <a:r>
              <a:rPr lang="en-ZA" sz="1400" b="1" dirty="0" smtClean="0">
                <a:solidFill>
                  <a:sysClr val="windowText" lastClr="000000"/>
                </a:solidFill>
              </a:rPr>
              <a:t>Stakeholder engagement</a:t>
            </a:r>
          </a:p>
          <a:p>
            <a:pPr marL="573088" lvl="1" indent="-285750">
              <a:buFont typeface="Courier New" panose="02070309020205020404" pitchFamily="49" charset="0"/>
              <a:buChar char="o"/>
            </a:pPr>
            <a:r>
              <a:rPr lang="en-ZA" sz="1400" dirty="0">
                <a:solidFill>
                  <a:sysClr val="windowText" lastClr="000000"/>
                </a:solidFill>
              </a:rPr>
              <a:t>Ongoing improvement in customer, government  and stakeholder engagement</a:t>
            </a:r>
          </a:p>
          <a:p>
            <a:pPr marL="573088" lvl="1" indent="-285750">
              <a:buFont typeface="Courier New" panose="02070309020205020404" pitchFamily="49" charset="0"/>
              <a:buChar char="o"/>
            </a:pPr>
            <a:endParaRPr lang="en-ZA" sz="1400" dirty="0">
              <a:solidFill>
                <a:sysClr val="windowText" lastClr="000000"/>
              </a:solidFill>
            </a:endParaRPr>
          </a:p>
          <a:p>
            <a:pPr marL="115888" lvl="1" indent="-285750">
              <a:buFont typeface="Arial" panose="020B0604020202020204" pitchFamily="34" charset="0"/>
              <a:buChar char="•"/>
            </a:pPr>
            <a:r>
              <a:rPr lang="en-ZA" sz="1400" b="1" dirty="0"/>
              <a:t>Internal audit</a:t>
            </a:r>
          </a:p>
          <a:p>
            <a:pPr marL="573088" lvl="1" indent="-285750">
              <a:buFont typeface="Courier New" panose="02070309020205020404" pitchFamily="49" charset="0"/>
              <a:buChar char="o"/>
            </a:pPr>
            <a:r>
              <a:rPr lang="en-US" sz="1400" dirty="0">
                <a:solidFill>
                  <a:sysClr val="windowText" lastClr="000000"/>
                </a:solidFill>
              </a:rPr>
              <a:t>Restructuring and resourcing of the Internal Audit department is nearing </a:t>
            </a:r>
            <a:r>
              <a:rPr lang="en-US" sz="1400" dirty="0" smtClean="0">
                <a:solidFill>
                  <a:sysClr val="windowText" lastClr="000000"/>
                </a:solidFill>
              </a:rPr>
              <a:t>completion</a:t>
            </a:r>
          </a:p>
          <a:p>
            <a:pPr marL="573088" lvl="1" indent="-285750">
              <a:buFont typeface="Courier New" panose="02070309020205020404" pitchFamily="49" charset="0"/>
              <a:buChar char="o"/>
            </a:pPr>
            <a:r>
              <a:rPr lang="en-US" sz="1400" dirty="0" smtClean="0">
                <a:solidFill>
                  <a:sysClr val="windowText" lastClr="000000"/>
                </a:solidFill>
              </a:rPr>
              <a:t>Various forensic investigations have been completed (see later in presentation for more feedback)</a:t>
            </a:r>
            <a:endParaRPr lang="en-US" sz="1400" dirty="0">
              <a:solidFill>
                <a:sysClr val="windowText" lastClr="000000"/>
              </a:solidFill>
            </a:endParaRPr>
          </a:p>
        </p:txBody>
      </p:sp>
    </p:spTree>
    <p:extLst>
      <p:ext uri="{BB962C8B-B14F-4D97-AF65-F5344CB8AC3E}">
        <p14:creationId xmlns:p14="http://schemas.microsoft.com/office/powerpoint/2010/main" xmlns="" val="1392789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pPr/>
              <a:t>18</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56492"/>
            <a:ext cx="1610234" cy="374882"/>
          </a:xfrm>
          <a:prstGeom prst="rect">
            <a:avLst/>
          </a:prstGeom>
        </p:spPr>
      </p:pic>
      <p:sp>
        <p:nvSpPr>
          <p:cNvPr id="8" name="Rectangle 7"/>
          <p:cNvSpPr/>
          <p:nvPr/>
        </p:nvSpPr>
        <p:spPr>
          <a:xfrm>
            <a:off x="488091" y="589077"/>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65886" y="1905942"/>
            <a:ext cx="3563981" cy="2729995"/>
          </a:xfrm>
          <a:prstGeom prst="rect">
            <a:avLst/>
          </a:prstGeom>
        </p:spPr>
      </p:pic>
      <p:sp>
        <p:nvSpPr>
          <p:cNvPr id="12" name="TextBox 11"/>
          <p:cNvSpPr txBox="1"/>
          <p:nvPr/>
        </p:nvSpPr>
        <p:spPr>
          <a:xfrm>
            <a:off x="4824503" y="1259611"/>
            <a:ext cx="3605364" cy="646331"/>
          </a:xfrm>
          <a:prstGeom prst="rect">
            <a:avLst/>
          </a:prstGeom>
          <a:noFill/>
        </p:spPr>
        <p:txBody>
          <a:bodyPr wrap="square" rtlCol="0">
            <a:spAutoFit/>
          </a:bodyPr>
          <a:lstStyle/>
          <a:p>
            <a:r>
              <a:rPr lang="en-US" b="1" dirty="0" smtClean="0"/>
              <a:t>Upgrade of the testing capability for centrifugal pump </a:t>
            </a:r>
            <a:endParaRPr lang="en-US" b="1" dirty="0"/>
          </a:p>
        </p:txBody>
      </p:sp>
      <p:sp>
        <p:nvSpPr>
          <p:cNvPr id="13" name="TextBox 12"/>
          <p:cNvSpPr txBox="1"/>
          <p:nvPr/>
        </p:nvSpPr>
        <p:spPr>
          <a:xfrm>
            <a:off x="461196" y="220872"/>
            <a:ext cx="6337763" cy="369332"/>
          </a:xfrm>
          <a:prstGeom prst="rect">
            <a:avLst/>
          </a:prstGeom>
          <a:noFill/>
        </p:spPr>
        <p:txBody>
          <a:bodyPr wrap="square" rtlCol="0">
            <a:spAutoFit/>
          </a:bodyPr>
          <a:lstStyle>
            <a:defPPr>
              <a:defRPr lang="en-US"/>
            </a:defPPr>
            <a:lvl1pPr>
              <a:defRPr sz="2000" b="1">
                <a:cs typeface="Arial" panose="020B0604020202020204" pitchFamily="34" charset="0"/>
              </a:defRPr>
            </a:lvl1pPr>
          </a:lstStyle>
          <a:p>
            <a:r>
              <a:rPr lang="en-ZA" sz="1800" dirty="0" smtClean="0"/>
              <a:t>EXAMPLES OF RECENT UPGRADES TO INFRASTRUCTURE</a:t>
            </a:r>
            <a:endParaRPr lang="en-ZA" sz="18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5356" y="1905941"/>
            <a:ext cx="1729445" cy="2729994"/>
          </a:xfrm>
          <a:prstGeom prst="rect">
            <a:avLst/>
          </a:prstGeom>
        </p:spPr>
      </p:pic>
      <p:sp>
        <p:nvSpPr>
          <p:cNvPr id="18" name="TextBox 17"/>
          <p:cNvSpPr txBox="1"/>
          <p:nvPr/>
        </p:nvSpPr>
        <p:spPr>
          <a:xfrm>
            <a:off x="769539" y="1246087"/>
            <a:ext cx="3267839" cy="646331"/>
          </a:xfrm>
          <a:prstGeom prst="rect">
            <a:avLst/>
          </a:prstGeom>
          <a:noFill/>
        </p:spPr>
        <p:txBody>
          <a:bodyPr wrap="square" rtlCol="0">
            <a:spAutoFit/>
          </a:bodyPr>
          <a:lstStyle/>
          <a:p>
            <a:pPr algn="ctr"/>
            <a:endParaRPr lang="en-US" b="1" dirty="0" smtClean="0"/>
          </a:p>
          <a:p>
            <a:pPr algn="ctr"/>
            <a:r>
              <a:rPr lang="en-US" b="1" dirty="0" smtClean="0"/>
              <a:t>Upgrade of sub-plant in C-block </a:t>
            </a:r>
            <a:endParaRPr lang="en-US" b="1"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444842" y="1905941"/>
            <a:ext cx="1729445" cy="2729995"/>
          </a:xfrm>
          <a:prstGeom prst="rect">
            <a:avLst/>
          </a:prstGeom>
        </p:spPr>
      </p:pic>
    </p:spTree>
    <p:extLst>
      <p:ext uri="{BB962C8B-B14F-4D97-AF65-F5344CB8AC3E}">
        <p14:creationId xmlns:p14="http://schemas.microsoft.com/office/powerpoint/2010/main" xmlns="" val="1095942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pPr/>
              <a:t>19</a:t>
            </a:fld>
            <a:endParaRPr lang="en-ZA" dirty="0"/>
          </a:p>
        </p:txBody>
      </p:sp>
      <p:sp>
        <p:nvSpPr>
          <p:cNvPr id="6" name="TextBox 5"/>
          <p:cNvSpPr txBox="1"/>
          <p:nvPr/>
        </p:nvSpPr>
        <p:spPr>
          <a:xfrm>
            <a:off x="488091" y="180616"/>
            <a:ext cx="6337763" cy="400110"/>
          </a:xfrm>
          <a:prstGeom prst="rect">
            <a:avLst/>
          </a:prstGeom>
          <a:noFill/>
        </p:spPr>
        <p:txBody>
          <a:bodyPr wrap="square" rtlCol="0">
            <a:spAutoFit/>
          </a:bodyPr>
          <a:lstStyle>
            <a:defPPr>
              <a:defRPr lang="en-US"/>
            </a:defPPr>
            <a:lvl1pPr>
              <a:defRPr sz="2000" b="1">
                <a:cs typeface="Arial" panose="020B0604020202020204" pitchFamily="34" charset="0"/>
              </a:defRPr>
            </a:lvl1pPr>
          </a:lstStyle>
          <a:p>
            <a:r>
              <a:rPr lang="en-US" dirty="0" smtClean="0"/>
              <a:t>PROGRESS ON FINDINGS BY EXTERNAL AUDITORS</a:t>
            </a:r>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0632"/>
            <a:ext cx="1610234" cy="374882"/>
          </a:xfrm>
          <a:prstGeom prst="rect">
            <a:avLst/>
          </a:prstGeom>
        </p:spPr>
      </p:pic>
      <p:sp>
        <p:nvSpPr>
          <p:cNvPr id="8" name="Rectangle 7"/>
          <p:cNvSpPr/>
          <p:nvPr/>
        </p:nvSpPr>
        <p:spPr>
          <a:xfrm>
            <a:off x="488091" y="553217"/>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75"/>
          <p:cNvSpPr>
            <a:spLocks noChangeArrowheads="1"/>
          </p:cNvSpPr>
          <p:nvPr/>
        </p:nvSpPr>
        <p:spPr bwMode="auto">
          <a:xfrm>
            <a:off x="488091" y="6359601"/>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78"/>
          <p:cNvSpPr>
            <a:spLocks noChangeArrowheads="1"/>
          </p:cNvSpPr>
          <p:nvPr/>
        </p:nvSpPr>
        <p:spPr bwMode="auto">
          <a:xfrm>
            <a:off x="3880146" y="61340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TextBox 1"/>
          <p:cNvSpPr txBox="1"/>
          <p:nvPr/>
        </p:nvSpPr>
        <p:spPr>
          <a:xfrm>
            <a:off x="488091" y="675585"/>
            <a:ext cx="8225736" cy="4715137"/>
          </a:xfrm>
          <a:prstGeom prst="rect">
            <a:avLst/>
          </a:prstGeom>
          <a:noFill/>
        </p:spPr>
        <p:txBody>
          <a:bodyPr wrap="square" rtlCol="0">
            <a:spAutoFit/>
          </a:bodyPr>
          <a:lstStyle/>
          <a:p>
            <a:r>
              <a:rPr lang="en-US" sz="1200" b="1" dirty="0" smtClean="0"/>
              <a:t>Significant work is underway to ensure that the SABS moves from a qualified audit in 2018/19 to an unqualified audit in 2019/20</a:t>
            </a:r>
          </a:p>
          <a:p>
            <a:pPr marL="341313" indent="-341313">
              <a:lnSpc>
                <a:spcPct val="110000"/>
              </a:lnSpc>
              <a:spcBef>
                <a:spcPts val="300"/>
              </a:spcBef>
              <a:spcAft>
                <a:spcPts val="300"/>
              </a:spcAft>
              <a:buFont typeface="Courier New" panose="02070309020205020404" pitchFamily="49" charset="0"/>
              <a:buChar char="o"/>
            </a:pPr>
            <a:r>
              <a:rPr lang="en-US" sz="1200" dirty="0"/>
              <a:t>Technical a</a:t>
            </a:r>
            <a:r>
              <a:rPr lang="en-US" sz="1200" dirty="0" smtClean="0"/>
              <a:t>ccounting matters</a:t>
            </a:r>
            <a:endParaRPr lang="en-ZA" sz="1200" dirty="0"/>
          </a:p>
          <a:p>
            <a:pPr marL="690563" lvl="1" indent="-341313">
              <a:lnSpc>
                <a:spcPct val="110000"/>
              </a:lnSpc>
              <a:spcBef>
                <a:spcPts val="300"/>
              </a:spcBef>
              <a:spcAft>
                <a:spcPts val="300"/>
              </a:spcAft>
              <a:buFont typeface="Wingdings" panose="05000000000000000000" pitchFamily="2" charset="2"/>
              <a:buChar char="Ø"/>
            </a:pPr>
            <a:r>
              <a:rPr lang="en-ZA" sz="1200" dirty="0"/>
              <a:t>Assets – componentisation and useful lives of  old assets (land; buildings and investment property) (Group and separate financial statements</a:t>
            </a:r>
            <a:r>
              <a:rPr lang="en-ZA" sz="1200" dirty="0" smtClean="0"/>
              <a:t>) – </a:t>
            </a:r>
            <a:r>
              <a:rPr lang="en-ZA" sz="1200" b="1" dirty="0">
                <a:solidFill>
                  <a:schemeClr val="accent6">
                    <a:lumMod val="75000"/>
                  </a:schemeClr>
                </a:solidFill>
              </a:rPr>
              <a:t>t</a:t>
            </a:r>
            <a:r>
              <a:rPr lang="en-ZA" sz="1200" b="1" dirty="0" smtClean="0">
                <a:solidFill>
                  <a:schemeClr val="accent6">
                    <a:lumMod val="75000"/>
                  </a:schemeClr>
                </a:solidFill>
              </a:rPr>
              <a:t>echnical experts appointed to assist in componentising the assets of the SABS and reassessing the useful lives</a:t>
            </a:r>
            <a:endParaRPr lang="en-ZA" sz="1200" b="1" dirty="0"/>
          </a:p>
          <a:p>
            <a:pPr marL="690563" lvl="1" indent="-341313">
              <a:lnSpc>
                <a:spcPct val="110000"/>
              </a:lnSpc>
              <a:spcBef>
                <a:spcPts val="300"/>
              </a:spcBef>
              <a:spcAft>
                <a:spcPts val="300"/>
              </a:spcAft>
              <a:buFont typeface="Wingdings" panose="05000000000000000000" pitchFamily="2" charset="2"/>
              <a:buChar char="Ø"/>
            </a:pPr>
            <a:r>
              <a:rPr lang="en-ZA" sz="1200" dirty="0"/>
              <a:t>Completeness of revenue within the Laboratory services division (Group financial statements</a:t>
            </a:r>
            <a:r>
              <a:rPr lang="en-ZA" sz="1200" dirty="0" smtClean="0"/>
              <a:t>) – </a:t>
            </a:r>
            <a:r>
              <a:rPr lang="en-ZA" sz="1200" b="1" dirty="0">
                <a:solidFill>
                  <a:schemeClr val="accent6">
                    <a:lumMod val="75000"/>
                  </a:schemeClr>
                </a:solidFill>
              </a:rPr>
              <a:t>s</a:t>
            </a:r>
            <a:r>
              <a:rPr lang="en-ZA" sz="1200" b="1" dirty="0" smtClean="0">
                <a:solidFill>
                  <a:schemeClr val="accent6">
                    <a:lumMod val="75000"/>
                  </a:schemeClr>
                </a:solidFill>
              </a:rPr>
              <a:t>ystem enhancements to ensure that a report is generated showing all samples received (completeness). Review of all reports underway to ensure there are no gaps in the report</a:t>
            </a:r>
            <a:endParaRPr lang="en-ZA" sz="1200" b="1" dirty="0"/>
          </a:p>
          <a:p>
            <a:pPr marL="690563" lvl="1" indent="-341313">
              <a:lnSpc>
                <a:spcPct val="110000"/>
              </a:lnSpc>
              <a:spcBef>
                <a:spcPts val="300"/>
              </a:spcBef>
              <a:spcAft>
                <a:spcPts val="300"/>
              </a:spcAft>
              <a:buFont typeface="Wingdings" panose="05000000000000000000" pitchFamily="2" charset="2"/>
              <a:buChar char="Ø"/>
            </a:pPr>
            <a:r>
              <a:rPr lang="en-ZA" sz="1200" dirty="0"/>
              <a:t>Split between the current revenue and income received in advance for subscription fees (Group and separate financial statements</a:t>
            </a:r>
            <a:r>
              <a:rPr lang="en-ZA" sz="1200" dirty="0" smtClean="0"/>
              <a:t>) – </a:t>
            </a:r>
            <a:r>
              <a:rPr lang="en-ZA" sz="1200" b="1" dirty="0">
                <a:solidFill>
                  <a:schemeClr val="accent6">
                    <a:lumMod val="75000"/>
                  </a:schemeClr>
                </a:solidFill>
              </a:rPr>
              <a:t>m</a:t>
            </a:r>
            <a:r>
              <a:rPr lang="en-ZA" sz="1200" b="1" dirty="0" smtClean="0">
                <a:solidFill>
                  <a:schemeClr val="accent6">
                    <a:lumMod val="75000"/>
                  </a:schemeClr>
                </a:solidFill>
              </a:rPr>
              <a:t>anual </a:t>
            </a:r>
            <a:r>
              <a:rPr lang="en-ZA" sz="1200" b="1" dirty="0">
                <a:solidFill>
                  <a:schemeClr val="accent6">
                    <a:lumMod val="75000"/>
                  </a:schemeClr>
                </a:solidFill>
              </a:rPr>
              <a:t>review of all subscription contracts </a:t>
            </a:r>
            <a:r>
              <a:rPr lang="en-ZA" sz="1200" b="1" dirty="0" smtClean="0">
                <a:solidFill>
                  <a:schemeClr val="accent6">
                    <a:lumMod val="75000"/>
                  </a:schemeClr>
                </a:solidFill>
              </a:rPr>
              <a:t>and update of dates on the system to ensure correct calculation of revenue vs income received in advance</a:t>
            </a:r>
            <a:endParaRPr lang="en-ZA" sz="1200" b="1" dirty="0">
              <a:solidFill>
                <a:schemeClr val="accent6">
                  <a:lumMod val="75000"/>
                </a:schemeClr>
              </a:solidFill>
            </a:endParaRPr>
          </a:p>
          <a:p>
            <a:pPr marL="690563" lvl="1" indent="-341313">
              <a:lnSpc>
                <a:spcPct val="110000"/>
              </a:lnSpc>
              <a:spcBef>
                <a:spcPts val="300"/>
              </a:spcBef>
              <a:spcAft>
                <a:spcPts val="300"/>
              </a:spcAft>
              <a:buFont typeface="Wingdings" panose="05000000000000000000" pitchFamily="2" charset="2"/>
              <a:buChar char="Ø"/>
            </a:pPr>
            <a:r>
              <a:rPr lang="en-ZA" sz="1200" dirty="0"/>
              <a:t>Expected credit losses relating to loans to group companies (separate financial statements</a:t>
            </a:r>
            <a:r>
              <a:rPr lang="en-ZA" sz="1200" dirty="0" smtClean="0"/>
              <a:t>) – </a:t>
            </a:r>
            <a:r>
              <a:rPr lang="en-ZA" sz="1200" b="1" dirty="0">
                <a:solidFill>
                  <a:schemeClr val="accent6">
                    <a:lumMod val="75000"/>
                  </a:schemeClr>
                </a:solidFill>
              </a:rPr>
              <a:t>o</a:t>
            </a:r>
            <a:r>
              <a:rPr lang="en-ZA" sz="1200" b="1" dirty="0" smtClean="0">
                <a:solidFill>
                  <a:schemeClr val="accent6">
                    <a:lumMod val="75000"/>
                  </a:schemeClr>
                </a:solidFill>
              </a:rPr>
              <a:t>ptions for settlement of intercompany loan underway</a:t>
            </a:r>
          </a:p>
          <a:p>
            <a:pPr marL="341313" indent="-341313">
              <a:lnSpc>
                <a:spcPct val="110000"/>
              </a:lnSpc>
              <a:spcBef>
                <a:spcPts val="300"/>
              </a:spcBef>
              <a:spcAft>
                <a:spcPts val="300"/>
              </a:spcAft>
              <a:buFont typeface="Courier New" panose="02070309020205020404" pitchFamily="49" charset="0"/>
              <a:buChar char="o"/>
            </a:pPr>
            <a:r>
              <a:rPr lang="en-ZA" sz="1200" dirty="0" smtClean="0"/>
              <a:t>Irregular </a:t>
            </a:r>
            <a:r>
              <a:rPr lang="en-ZA" sz="1200" dirty="0"/>
              <a:t>expenditure – Lack of an appropriate system to identifying all irregular expenditure (Group and separate financial statements</a:t>
            </a:r>
            <a:r>
              <a:rPr lang="en-ZA" sz="1200" dirty="0" smtClean="0"/>
              <a:t>) </a:t>
            </a:r>
            <a:r>
              <a:rPr lang="en-ZA" sz="1200" dirty="0" smtClean="0">
                <a:solidFill>
                  <a:schemeClr val="accent6">
                    <a:lumMod val="75000"/>
                  </a:schemeClr>
                </a:solidFill>
              </a:rPr>
              <a:t>– </a:t>
            </a:r>
            <a:r>
              <a:rPr lang="en-ZA" sz="1200" b="1" dirty="0">
                <a:solidFill>
                  <a:schemeClr val="accent6">
                    <a:lumMod val="75000"/>
                  </a:schemeClr>
                </a:solidFill>
              </a:rPr>
              <a:t>r</a:t>
            </a:r>
            <a:r>
              <a:rPr lang="en-ZA" sz="1200" b="1" dirty="0" smtClean="0">
                <a:solidFill>
                  <a:schemeClr val="accent6">
                    <a:lumMod val="75000"/>
                  </a:schemeClr>
                </a:solidFill>
              </a:rPr>
              <a:t>eview of all policies/registers/transactions for 2019 completed. 2018 in progress.</a:t>
            </a:r>
          </a:p>
          <a:p>
            <a:pPr marL="341313" indent="-341313">
              <a:lnSpc>
                <a:spcPct val="110000"/>
              </a:lnSpc>
              <a:spcBef>
                <a:spcPts val="300"/>
              </a:spcBef>
              <a:spcAft>
                <a:spcPts val="300"/>
              </a:spcAft>
              <a:buFont typeface="Courier New" panose="02070309020205020404" pitchFamily="49" charset="0"/>
              <a:buChar char="o"/>
            </a:pPr>
            <a:r>
              <a:rPr lang="en-ZA" sz="1200" dirty="0" smtClean="0"/>
              <a:t>Compliance </a:t>
            </a:r>
            <a:r>
              <a:rPr lang="en-ZA" sz="1200" dirty="0"/>
              <a:t>with </a:t>
            </a:r>
            <a:r>
              <a:rPr lang="en-ZA" sz="1200" dirty="0" smtClean="0"/>
              <a:t>legislation</a:t>
            </a:r>
          </a:p>
          <a:p>
            <a:pPr marL="690563" lvl="1" indent="-341313">
              <a:lnSpc>
                <a:spcPct val="110000"/>
              </a:lnSpc>
              <a:spcBef>
                <a:spcPts val="300"/>
              </a:spcBef>
              <a:spcAft>
                <a:spcPts val="300"/>
              </a:spcAft>
              <a:buFont typeface="Wingdings" panose="05000000000000000000" pitchFamily="2" charset="2"/>
              <a:buChar char="Ø"/>
            </a:pPr>
            <a:r>
              <a:rPr lang="en-US" sz="1200" dirty="0" smtClean="0"/>
              <a:t>Some </a:t>
            </a:r>
            <a:r>
              <a:rPr lang="en-US" sz="1200" dirty="0"/>
              <a:t>goods, works or services were not procured through a procurement process which is fair, equitable, transparent and </a:t>
            </a:r>
            <a:r>
              <a:rPr lang="en-US" sz="1200" dirty="0" smtClean="0"/>
              <a:t>competitive – </a:t>
            </a:r>
            <a:r>
              <a:rPr lang="en-US" sz="1200" b="1" dirty="0" smtClean="0">
                <a:solidFill>
                  <a:schemeClr val="accent6">
                    <a:lumMod val="75000"/>
                  </a:schemeClr>
                </a:solidFill>
              </a:rPr>
              <a:t>policy reviews to be completed by 30 November 2019</a:t>
            </a:r>
            <a:endParaRPr lang="en-US" sz="1200" b="1" dirty="0" smtClean="0"/>
          </a:p>
          <a:p>
            <a:pPr marL="341313" indent="-341313">
              <a:buFont typeface="Courier New" panose="02070309020205020404" pitchFamily="49" charset="0"/>
              <a:buChar char="o"/>
            </a:pPr>
            <a:r>
              <a:rPr lang="en-US" sz="1200" dirty="0"/>
              <a:t>All other findings – 60% completed. All outstanding matters to be addressed by 31 January </a:t>
            </a:r>
            <a:r>
              <a:rPr lang="en-US" sz="1200" dirty="0" smtClean="0"/>
              <a:t>2020.</a:t>
            </a:r>
            <a:endParaRPr lang="en-US" sz="1400" dirty="0"/>
          </a:p>
        </p:txBody>
      </p:sp>
    </p:spTree>
    <p:extLst>
      <p:ext uri="{BB962C8B-B14F-4D97-AF65-F5344CB8AC3E}">
        <p14:creationId xmlns:p14="http://schemas.microsoft.com/office/powerpoint/2010/main" xmlns="" val="2656132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pPr/>
              <a:t>2</a:t>
            </a:fld>
            <a:endParaRPr lang="en-ZA" dirty="0"/>
          </a:p>
        </p:txBody>
      </p:sp>
      <p:sp>
        <p:nvSpPr>
          <p:cNvPr id="6" name="TextBox 5"/>
          <p:cNvSpPr txBox="1"/>
          <p:nvPr/>
        </p:nvSpPr>
        <p:spPr>
          <a:xfrm>
            <a:off x="433901" y="206248"/>
            <a:ext cx="6446141" cy="369332"/>
          </a:xfrm>
          <a:prstGeom prst="rect">
            <a:avLst/>
          </a:prstGeom>
          <a:noFill/>
        </p:spPr>
        <p:txBody>
          <a:bodyPr wrap="square" rtlCol="0">
            <a:spAutoFit/>
          </a:bodyPr>
          <a:lstStyle/>
          <a:p>
            <a:r>
              <a:rPr lang="en-ZA" b="1" dirty="0" smtClean="0">
                <a:cs typeface="Arial" panose="020B0604020202020204" pitchFamily="34" charset="0"/>
              </a:rPr>
              <a:t>TABLE OF CONTENT</a:t>
            </a:r>
            <a:endParaRPr lang="en-ZA" b="1" dirty="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47533"/>
            <a:ext cx="1610234" cy="374882"/>
          </a:xfrm>
          <a:prstGeom prst="rect">
            <a:avLst/>
          </a:prstGeom>
        </p:spPr>
      </p:pic>
      <p:sp>
        <p:nvSpPr>
          <p:cNvPr id="8" name="Rectangle 7"/>
          <p:cNvSpPr/>
          <p:nvPr/>
        </p:nvSpPr>
        <p:spPr>
          <a:xfrm>
            <a:off x="488091" y="580118"/>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8" name="TextBox 17"/>
          <p:cNvSpPr txBox="1"/>
          <p:nvPr/>
        </p:nvSpPr>
        <p:spPr>
          <a:xfrm>
            <a:off x="488091" y="915440"/>
            <a:ext cx="8162850" cy="3693319"/>
          </a:xfrm>
          <a:prstGeom prst="rect">
            <a:avLst/>
          </a:prstGeom>
          <a:noFill/>
        </p:spPr>
        <p:txBody>
          <a:bodyPr wrap="square" rtlCol="0">
            <a:spAutoFit/>
          </a:bodyPr>
          <a:lstStyle/>
          <a:p>
            <a:pPr marL="341313" indent="-341313">
              <a:buFont typeface="Arial" panose="020B0604020202020204" pitchFamily="34" charset="0"/>
              <a:buChar char="•"/>
            </a:pPr>
            <a:r>
              <a:rPr lang="en-ZA" b="1" dirty="0" smtClean="0">
                <a:cs typeface="Arial" panose="020B0604020202020204" pitchFamily="34" charset="0"/>
              </a:rPr>
              <a:t>Delegation details</a:t>
            </a:r>
          </a:p>
          <a:p>
            <a:pPr marL="285750" indent="-285750">
              <a:buFont typeface="Arial" panose="020B0604020202020204" pitchFamily="34" charset="0"/>
              <a:buChar char="•"/>
            </a:pPr>
            <a:endParaRPr lang="en-ZA" dirty="0" smtClean="0">
              <a:cs typeface="Arial" panose="020B0604020202020204" pitchFamily="34" charset="0"/>
            </a:endParaRPr>
          </a:p>
          <a:p>
            <a:pPr marL="341313" indent="-341313">
              <a:buFont typeface="Arial" panose="020B0604020202020204" pitchFamily="34" charset="0"/>
              <a:buChar char="•"/>
            </a:pPr>
            <a:r>
              <a:rPr lang="en-US" b="1" dirty="0">
                <a:cs typeface="Arial" panose="020B0604020202020204" pitchFamily="34" charset="0"/>
              </a:rPr>
              <a:t>Brief overview of the </a:t>
            </a:r>
            <a:r>
              <a:rPr lang="en-US" b="1" dirty="0" smtClean="0">
                <a:cs typeface="Arial" panose="020B0604020202020204" pitchFamily="34" charset="0"/>
              </a:rPr>
              <a:t>SABS</a:t>
            </a:r>
          </a:p>
          <a:p>
            <a:pPr marL="627063" lvl="1" indent="-285750">
              <a:buFont typeface="Courier New" panose="02070309020205020404" pitchFamily="49" charset="0"/>
              <a:buChar char="o"/>
            </a:pPr>
            <a:r>
              <a:rPr lang="en-US" dirty="0" smtClean="0">
                <a:cs typeface="Arial" panose="020B0604020202020204" pitchFamily="34" charset="0"/>
              </a:rPr>
              <a:t>Legislative mandate and </a:t>
            </a:r>
            <a:r>
              <a:rPr lang="en-US" dirty="0" err="1" smtClean="0">
                <a:cs typeface="Arial" panose="020B0604020202020204" pitchFamily="34" charset="0"/>
              </a:rPr>
              <a:t>SQAM</a:t>
            </a:r>
            <a:r>
              <a:rPr lang="en-US" dirty="0" smtClean="0">
                <a:cs typeface="Arial" panose="020B0604020202020204" pitchFamily="34" charset="0"/>
              </a:rPr>
              <a:t> Institutions</a:t>
            </a:r>
          </a:p>
          <a:p>
            <a:pPr marL="627063" lvl="1" indent="-285750">
              <a:buFont typeface="Courier New" panose="02070309020205020404" pitchFamily="49" charset="0"/>
              <a:buChar char="o"/>
            </a:pPr>
            <a:r>
              <a:rPr lang="en-US" dirty="0" smtClean="0">
                <a:cs typeface="Arial" panose="020B0604020202020204" pitchFamily="34" charset="0"/>
              </a:rPr>
              <a:t>SABS service offering and funding model</a:t>
            </a:r>
          </a:p>
          <a:p>
            <a:pPr marL="627063" lvl="1" indent="-285750">
              <a:buFont typeface="Courier New" panose="02070309020205020404" pitchFamily="49" charset="0"/>
              <a:buChar char="o"/>
            </a:pPr>
            <a:r>
              <a:rPr lang="en-US" dirty="0" smtClean="0">
                <a:cs typeface="Arial" panose="020B0604020202020204" pitchFamily="34" charset="0"/>
              </a:rPr>
              <a:t>Understanding the competitive landscape</a:t>
            </a:r>
            <a:endParaRPr lang="en-US" dirty="0">
              <a:cs typeface="Arial" panose="020B0604020202020204" pitchFamily="34" charset="0"/>
            </a:endParaRPr>
          </a:p>
          <a:p>
            <a:pPr marL="341313" indent="-341313">
              <a:buFont typeface="Arial" panose="020B0604020202020204" pitchFamily="34" charset="0"/>
              <a:buChar char="•"/>
            </a:pPr>
            <a:endParaRPr lang="en-US" dirty="0">
              <a:cs typeface="Arial" panose="020B0604020202020204" pitchFamily="34" charset="0"/>
            </a:endParaRPr>
          </a:p>
          <a:p>
            <a:pPr marL="341313" indent="-341313">
              <a:buFont typeface="Arial" panose="020B0604020202020204" pitchFamily="34" charset="0"/>
              <a:buChar char="•"/>
            </a:pPr>
            <a:r>
              <a:rPr lang="en-ZA" b="1" dirty="0" smtClean="0">
                <a:cs typeface="Arial" panose="020B0604020202020204" pitchFamily="34" charset="0"/>
              </a:rPr>
              <a:t>SABS </a:t>
            </a:r>
            <a:r>
              <a:rPr lang="en-ZA" b="1" dirty="0">
                <a:cs typeface="Arial" panose="020B0604020202020204" pitchFamily="34" charset="0"/>
              </a:rPr>
              <a:t>turnaround </a:t>
            </a:r>
            <a:r>
              <a:rPr lang="en-ZA" b="1" dirty="0" smtClean="0">
                <a:cs typeface="Arial" panose="020B0604020202020204" pitchFamily="34" charset="0"/>
              </a:rPr>
              <a:t>plan</a:t>
            </a:r>
          </a:p>
          <a:p>
            <a:pPr marL="627063" lvl="1" indent="-285750">
              <a:buFont typeface="Courier New" panose="02070309020205020404" pitchFamily="49" charset="0"/>
              <a:buChar char="o"/>
            </a:pPr>
            <a:r>
              <a:rPr lang="en-ZA" dirty="0" smtClean="0">
                <a:cs typeface="Arial" panose="020B0604020202020204" pitchFamily="34" charset="0"/>
              </a:rPr>
              <a:t>Key events which shaped the SABS</a:t>
            </a:r>
          </a:p>
          <a:p>
            <a:pPr marL="627063" lvl="1" indent="-285750">
              <a:buFont typeface="Courier New" panose="02070309020205020404" pitchFamily="49" charset="0"/>
              <a:buChar char="o"/>
            </a:pPr>
            <a:r>
              <a:rPr lang="en-ZA" dirty="0"/>
              <a:t>Reflecting on the financial </a:t>
            </a:r>
            <a:r>
              <a:rPr lang="en-ZA" dirty="0" smtClean="0"/>
              <a:t>challenge</a:t>
            </a:r>
          </a:p>
          <a:p>
            <a:pPr marL="627063" lvl="1" indent="-285750">
              <a:buFont typeface="Courier New" panose="02070309020205020404" pitchFamily="49" charset="0"/>
              <a:buChar char="o"/>
            </a:pPr>
            <a:r>
              <a:rPr lang="en-ZA" dirty="0" smtClean="0"/>
              <a:t>Approach taken, key achievement and planned initiatives</a:t>
            </a:r>
          </a:p>
          <a:p>
            <a:pPr marL="627063" lvl="1" indent="-285750">
              <a:buFont typeface="Courier New" panose="02070309020205020404" pitchFamily="49" charset="0"/>
              <a:buChar char="o"/>
            </a:pPr>
            <a:r>
              <a:rPr lang="en-ZA" dirty="0" smtClean="0"/>
              <a:t>Update on progress made on findings from external auditors and forensic investigations</a:t>
            </a:r>
          </a:p>
        </p:txBody>
      </p:sp>
    </p:spTree>
    <p:extLst>
      <p:ext uri="{BB962C8B-B14F-4D97-AF65-F5344CB8AC3E}">
        <p14:creationId xmlns:p14="http://schemas.microsoft.com/office/powerpoint/2010/main" xmlns="" val="4208274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pPr/>
              <a:t>20</a:t>
            </a:fld>
            <a:endParaRPr lang="en-ZA" dirty="0"/>
          </a:p>
        </p:txBody>
      </p:sp>
      <p:sp>
        <p:nvSpPr>
          <p:cNvPr id="6" name="TextBox 5"/>
          <p:cNvSpPr txBox="1"/>
          <p:nvPr/>
        </p:nvSpPr>
        <p:spPr>
          <a:xfrm>
            <a:off x="488091" y="193337"/>
            <a:ext cx="6337763" cy="400110"/>
          </a:xfrm>
          <a:prstGeom prst="rect">
            <a:avLst/>
          </a:prstGeom>
          <a:noFill/>
        </p:spPr>
        <p:txBody>
          <a:bodyPr wrap="square" rtlCol="0">
            <a:spAutoFit/>
          </a:bodyPr>
          <a:lstStyle>
            <a:defPPr>
              <a:defRPr lang="en-US"/>
            </a:defPPr>
            <a:lvl1pPr>
              <a:defRPr sz="2000" b="1">
                <a:cs typeface="Arial" panose="020B0604020202020204" pitchFamily="34" charset="0"/>
              </a:defRPr>
            </a:lvl1pPr>
          </a:lstStyle>
          <a:p>
            <a:r>
              <a:rPr lang="en-ZA" dirty="0" smtClean="0"/>
              <a:t>FORENSIC INVESTIGATIONS</a:t>
            </a:r>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0632"/>
            <a:ext cx="1610234" cy="374882"/>
          </a:xfrm>
          <a:prstGeom prst="rect">
            <a:avLst/>
          </a:prstGeom>
        </p:spPr>
      </p:pic>
      <p:sp>
        <p:nvSpPr>
          <p:cNvPr id="8" name="Rectangle 7"/>
          <p:cNvSpPr/>
          <p:nvPr/>
        </p:nvSpPr>
        <p:spPr>
          <a:xfrm>
            <a:off x="488091" y="553217"/>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75"/>
          <p:cNvSpPr>
            <a:spLocks noChangeArrowheads="1"/>
          </p:cNvSpPr>
          <p:nvPr/>
        </p:nvSpPr>
        <p:spPr bwMode="auto">
          <a:xfrm>
            <a:off x="488091" y="6359601"/>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78"/>
          <p:cNvSpPr>
            <a:spLocks noChangeArrowheads="1"/>
          </p:cNvSpPr>
          <p:nvPr/>
        </p:nvSpPr>
        <p:spPr bwMode="auto">
          <a:xfrm>
            <a:off x="3880146" y="61340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TextBox 13"/>
          <p:cNvSpPr txBox="1"/>
          <p:nvPr/>
        </p:nvSpPr>
        <p:spPr>
          <a:xfrm>
            <a:off x="488091" y="706445"/>
            <a:ext cx="8141074" cy="4832092"/>
          </a:xfrm>
          <a:prstGeom prst="rect">
            <a:avLst/>
          </a:prstGeom>
          <a:noFill/>
        </p:spPr>
        <p:txBody>
          <a:bodyPr wrap="square" rtlCol="0">
            <a:spAutoFit/>
          </a:bodyPr>
          <a:lstStyle/>
          <a:p>
            <a:pPr marL="115888" indent="-285750">
              <a:buFont typeface="Arial" panose="020B0604020202020204" pitchFamily="34" charset="0"/>
              <a:buChar char="•"/>
            </a:pPr>
            <a:r>
              <a:rPr lang="en-US" sz="1400" b="1" dirty="0" smtClean="0"/>
              <a:t>Loss of IATF Accreditation</a:t>
            </a:r>
          </a:p>
          <a:p>
            <a:pPr marL="573088" lvl="1" indent="-285750" algn="just">
              <a:buFont typeface="Courier New" panose="02070309020205020404" pitchFamily="49" charset="0"/>
              <a:buChar char="o"/>
            </a:pPr>
            <a:r>
              <a:rPr lang="en-ZA" sz="1400" dirty="0" smtClean="0">
                <a:solidFill>
                  <a:sysClr val="windowText" lastClr="000000"/>
                </a:solidFill>
              </a:rPr>
              <a:t>A forensic investigation was undertaken into the deficiencies which led to loss of the (International Automotive Task Force) IATF accreditation by the SABS. The investigation raised a number of organisational inadequacies which contributed to the loss of the IATF accreditation. These include: poor succession planning and resourcing; lack of the required technical skills; inadequate reporting of interventions, remedial actions and oversight by the then Executive and governance deficiencies.  Remedial steps are being taken to address the weaknesses identified.</a:t>
            </a:r>
          </a:p>
          <a:p>
            <a:pPr marL="573088" lvl="1" indent="-285750">
              <a:buFont typeface="Courier New" panose="02070309020205020404" pitchFamily="49" charset="0"/>
              <a:buChar char="o"/>
            </a:pPr>
            <a:endParaRPr lang="en-ZA" sz="1400" dirty="0" smtClean="0">
              <a:solidFill>
                <a:sysClr val="windowText" lastClr="000000"/>
              </a:solidFill>
            </a:endParaRPr>
          </a:p>
          <a:p>
            <a:pPr marL="115888" indent="-285750">
              <a:buFont typeface="Arial" panose="020B0604020202020204" pitchFamily="34" charset="0"/>
              <a:buChar char="•"/>
            </a:pPr>
            <a:r>
              <a:rPr lang="en-US" sz="1400" b="1" dirty="0" smtClean="0"/>
              <a:t>Irregular appointments</a:t>
            </a:r>
            <a:endParaRPr lang="en-US" sz="1400" b="1" dirty="0"/>
          </a:p>
          <a:p>
            <a:pPr marL="573088" lvl="1" indent="-285750" algn="just">
              <a:buFont typeface="Courier New" panose="02070309020205020404" pitchFamily="49" charset="0"/>
              <a:buChar char="o"/>
            </a:pPr>
            <a:r>
              <a:rPr lang="en-ZA" sz="1400" dirty="0" smtClean="0">
                <a:solidFill>
                  <a:sysClr val="windowText" lastClr="000000"/>
                </a:solidFill>
              </a:rPr>
              <a:t>A forensic investigation into allegations by anonymous whistle blowers concerning  irregularities in the appointment to various positions in the SABS spanning a period between  February 2015 and </a:t>
            </a:r>
            <a:br>
              <a:rPr lang="en-ZA" sz="1400" dirty="0" smtClean="0">
                <a:solidFill>
                  <a:sysClr val="windowText" lastClr="000000"/>
                </a:solidFill>
              </a:rPr>
            </a:br>
            <a:r>
              <a:rPr lang="en-ZA" sz="1400" dirty="0" smtClean="0">
                <a:solidFill>
                  <a:sysClr val="windowText" lastClr="000000"/>
                </a:solidFill>
              </a:rPr>
              <a:t>30 November 2018 undertaken. This raised a number of deficiencies in the recruitment and appointment processes to various positions. A process has been initiated to obtain further legal advice as to the possible recourse and obligations of the SABS based on the report findings and take disciplinary action against employees still in the employment of the SABS. </a:t>
            </a:r>
            <a:endParaRPr lang="en-ZA" sz="1400" dirty="0">
              <a:solidFill>
                <a:sysClr val="windowText" lastClr="000000"/>
              </a:solidFill>
            </a:endParaRPr>
          </a:p>
          <a:p>
            <a:pPr marL="287338" lvl="1"/>
            <a:endParaRPr lang="en-ZA" sz="1400" dirty="0">
              <a:solidFill>
                <a:sysClr val="windowText" lastClr="000000"/>
              </a:solidFill>
            </a:endParaRPr>
          </a:p>
          <a:p>
            <a:pPr marL="115888" lvl="1" indent="-285750">
              <a:buFont typeface="Arial" panose="020B0604020202020204" pitchFamily="34" charset="0"/>
              <a:buChar char="•"/>
            </a:pPr>
            <a:r>
              <a:rPr lang="en-ZA" sz="1400" b="1" dirty="0" smtClean="0">
                <a:solidFill>
                  <a:sysClr val="windowText" lastClr="000000"/>
                </a:solidFill>
              </a:rPr>
              <a:t>Eskom Coal Testing</a:t>
            </a:r>
          </a:p>
          <a:p>
            <a:pPr marL="573088" lvl="1" indent="-285750" algn="just">
              <a:buFont typeface="Courier New" panose="02070309020205020404" pitchFamily="49" charset="0"/>
              <a:buChar char="o"/>
            </a:pPr>
            <a:r>
              <a:rPr lang="en-ZA" sz="1400" dirty="0" smtClean="0">
                <a:solidFill>
                  <a:sysClr val="windowText" lastClr="000000"/>
                </a:solidFill>
              </a:rPr>
              <a:t>A forensic investigation was undertaken into allegations of irregularities by the SABS with respect to coal testing for the </a:t>
            </a:r>
            <a:r>
              <a:rPr lang="en-ZA" sz="1400" dirty="0" err="1" smtClean="0">
                <a:solidFill>
                  <a:sysClr val="windowText" lastClr="000000"/>
                </a:solidFill>
              </a:rPr>
              <a:t>Tegeta</a:t>
            </a:r>
            <a:r>
              <a:rPr lang="en-ZA" sz="1400" dirty="0" smtClean="0">
                <a:solidFill>
                  <a:sysClr val="windowText" lastClr="000000"/>
                </a:solidFill>
              </a:rPr>
              <a:t> Coal Mine. The investigation uncovered deficiencies in operating procedures and compliance thereto which have led to amendments in operating activities and an increased focus in the internal audit of compliance to operating procedures. The report was sent to the </a:t>
            </a:r>
            <a:r>
              <a:rPr lang="en-ZA" sz="1400" dirty="0" err="1" smtClean="0">
                <a:solidFill>
                  <a:sysClr val="windowText" lastClr="000000"/>
                </a:solidFill>
              </a:rPr>
              <a:t>dti</a:t>
            </a:r>
            <a:r>
              <a:rPr lang="en-ZA" sz="1400" dirty="0" smtClean="0">
                <a:solidFill>
                  <a:sysClr val="windowText" lastClr="000000"/>
                </a:solidFill>
              </a:rPr>
              <a:t> and Eskom.</a:t>
            </a:r>
            <a:endParaRPr lang="en-ZA" sz="1400" dirty="0">
              <a:solidFill>
                <a:sysClr val="windowText" lastClr="000000"/>
              </a:solidFill>
            </a:endParaRPr>
          </a:p>
        </p:txBody>
      </p:sp>
    </p:spTree>
    <p:extLst>
      <p:ext uri="{BB962C8B-B14F-4D97-AF65-F5344CB8AC3E}">
        <p14:creationId xmlns:p14="http://schemas.microsoft.com/office/powerpoint/2010/main" xmlns="" val="685158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pPr/>
              <a:t>21</a:t>
            </a:fld>
            <a:endParaRPr lang="en-ZA" dirty="0"/>
          </a:p>
        </p:txBody>
      </p:sp>
      <p:sp>
        <p:nvSpPr>
          <p:cNvPr id="6" name="TextBox 5"/>
          <p:cNvSpPr txBox="1"/>
          <p:nvPr/>
        </p:nvSpPr>
        <p:spPr>
          <a:xfrm>
            <a:off x="488091" y="193337"/>
            <a:ext cx="6337763" cy="400110"/>
          </a:xfrm>
          <a:prstGeom prst="rect">
            <a:avLst/>
          </a:prstGeom>
          <a:noFill/>
        </p:spPr>
        <p:txBody>
          <a:bodyPr wrap="square" rtlCol="0">
            <a:spAutoFit/>
          </a:bodyPr>
          <a:lstStyle>
            <a:defPPr>
              <a:defRPr lang="en-US"/>
            </a:defPPr>
            <a:lvl1pPr>
              <a:defRPr sz="2000" b="1">
                <a:cs typeface="Arial" panose="020B0604020202020204" pitchFamily="34" charset="0"/>
              </a:defRPr>
            </a:lvl1pPr>
          </a:lstStyle>
          <a:p>
            <a:r>
              <a:rPr lang="en-ZA" dirty="0" smtClean="0"/>
              <a:t>KEY PLANS TO “FIX THE BUSINESS” (1)</a:t>
            </a:r>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0632"/>
            <a:ext cx="1610234" cy="374882"/>
          </a:xfrm>
          <a:prstGeom prst="rect">
            <a:avLst/>
          </a:prstGeom>
        </p:spPr>
      </p:pic>
      <p:sp>
        <p:nvSpPr>
          <p:cNvPr id="8" name="Rectangle 7"/>
          <p:cNvSpPr/>
          <p:nvPr/>
        </p:nvSpPr>
        <p:spPr>
          <a:xfrm>
            <a:off x="488091" y="553217"/>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75"/>
          <p:cNvSpPr>
            <a:spLocks noChangeArrowheads="1"/>
          </p:cNvSpPr>
          <p:nvPr/>
        </p:nvSpPr>
        <p:spPr bwMode="auto">
          <a:xfrm>
            <a:off x="488091" y="6359601"/>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78"/>
          <p:cNvSpPr>
            <a:spLocks noChangeArrowheads="1"/>
          </p:cNvSpPr>
          <p:nvPr/>
        </p:nvSpPr>
        <p:spPr bwMode="auto">
          <a:xfrm>
            <a:off x="3880146" y="61340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TextBox 1"/>
          <p:cNvSpPr txBox="1"/>
          <p:nvPr/>
        </p:nvSpPr>
        <p:spPr>
          <a:xfrm>
            <a:off x="488091" y="646593"/>
            <a:ext cx="8225736" cy="5663089"/>
          </a:xfrm>
          <a:prstGeom prst="rect">
            <a:avLst/>
          </a:prstGeom>
          <a:noFill/>
        </p:spPr>
        <p:txBody>
          <a:bodyPr wrap="square" rtlCol="0">
            <a:spAutoFit/>
          </a:bodyPr>
          <a:lstStyle/>
          <a:p>
            <a:r>
              <a:rPr lang="en-US" sz="1600" dirty="0" smtClean="0"/>
              <a:t>Phase 2 of the ‘bottom- up’ </a:t>
            </a:r>
            <a:r>
              <a:rPr lang="en-US" sz="1600" dirty="0"/>
              <a:t>turnaround </a:t>
            </a:r>
            <a:r>
              <a:rPr lang="en-US" sz="1600" dirty="0" smtClean="0"/>
              <a:t>plan, involving all of senior management to secure deeper ‘back-to-basics’  and ‘i</a:t>
            </a:r>
            <a:r>
              <a:rPr lang="en-US" sz="1600" b="1" dirty="0" smtClean="0"/>
              <a:t>ntegrated operational excellence’ </a:t>
            </a:r>
            <a:r>
              <a:rPr lang="en-US" sz="1600" dirty="0" smtClean="0"/>
              <a:t>across</a:t>
            </a:r>
            <a:r>
              <a:rPr lang="en-US" sz="1600" b="1" dirty="0" smtClean="0"/>
              <a:t> </a:t>
            </a:r>
            <a:r>
              <a:rPr lang="en-US" sz="1600" dirty="0" smtClean="0"/>
              <a:t>the SABS business.  </a:t>
            </a:r>
          </a:p>
          <a:p>
            <a:endParaRPr lang="en-US" sz="1600" b="1" dirty="0"/>
          </a:p>
          <a:p>
            <a:r>
              <a:rPr lang="en-US" sz="1600" b="1" dirty="0" smtClean="0"/>
              <a:t>Objective</a:t>
            </a:r>
            <a:r>
              <a:rPr lang="en-US" sz="1600" dirty="0" smtClean="0"/>
              <a:t>: </a:t>
            </a:r>
            <a:r>
              <a:rPr lang="en-US" sz="1600" dirty="0"/>
              <a:t>I</a:t>
            </a:r>
            <a:r>
              <a:rPr lang="en-US" sz="1600" dirty="0" smtClean="0"/>
              <a:t>mprove resource </a:t>
            </a:r>
            <a:r>
              <a:rPr lang="en-GB" sz="1600" dirty="0" smtClean="0"/>
              <a:t>utilisation</a:t>
            </a:r>
            <a:r>
              <a:rPr lang="en-US" sz="1600" dirty="0" smtClean="0"/>
              <a:t>, secure basic operational efficiencies and on-time delivery.</a:t>
            </a:r>
          </a:p>
          <a:p>
            <a:endParaRPr lang="en-US" sz="1600" dirty="0"/>
          </a:p>
          <a:p>
            <a:pPr marL="115888" indent="-285750">
              <a:buFont typeface="Arial" panose="020B0604020202020204" pitchFamily="34" charset="0"/>
              <a:buChar char="•"/>
            </a:pPr>
            <a:r>
              <a:rPr lang="en-US" sz="1400" b="1" dirty="0" smtClean="0">
                <a:solidFill>
                  <a:srgbClr val="ED1C24"/>
                </a:solidFill>
              </a:rPr>
              <a:t>Planning, scheduling and workflow </a:t>
            </a:r>
            <a:r>
              <a:rPr lang="en-GB" sz="1400" b="1" dirty="0" smtClean="0">
                <a:solidFill>
                  <a:srgbClr val="ED1C24"/>
                </a:solidFill>
              </a:rPr>
              <a:t>optimisation</a:t>
            </a:r>
          </a:p>
          <a:p>
            <a:pPr marL="573088" lvl="1" indent="-285750">
              <a:buFont typeface="Courier New" panose="02070309020205020404" pitchFamily="49" charset="0"/>
              <a:buChar char="o"/>
            </a:pPr>
            <a:r>
              <a:rPr lang="en-US" sz="1400" dirty="0" smtClean="0">
                <a:solidFill>
                  <a:sysClr val="windowText" lastClr="000000"/>
                </a:solidFill>
              </a:rPr>
              <a:t>Review </a:t>
            </a:r>
            <a:r>
              <a:rPr lang="en-US" sz="1400" dirty="0">
                <a:solidFill>
                  <a:sysClr val="windowText" lastClr="000000"/>
                </a:solidFill>
              </a:rPr>
              <a:t>of </a:t>
            </a:r>
            <a:r>
              <a:rPr lang="en-US" sz="1400" b="1" dirty="0" smtClean="0">
                <a:solidFill>
                  <a:sysClr val="windowText" lastClr="000000"/>
                </a:solidFill>
              </a:rPr>
              <a:t>planning and scheduling systems </a:t>
            </a:r>
            <a:r>
              <a:rPr lang="en-US" sz="1400" dirty="0" smtClean="0">
                <a:solidFill>
                  <a:sysClr val="windowText" lastClr="000000"/>
                </a:solidFill>
              </a:rPr>
              <a:t>to assist in integrated planning and master data quality</a:t>
            </a:r>
          </a:p>
          <a:p>
            <a:pPr marL="860425" lvl="2" indent="-285750">
              <a:buFont typeface="Wingdings" panose="05000000000000000000" pitchFamily="2" charset="2"/>
              <a:buChar char="Ø"/>
            </a:pPr>
            <a:r>
              <a:rPr lang="en-US" sz="1400" b="1" dirty="0" smtClean="0">
                <a:solidFill>
                  <a:sysClr val="windowText" lastClr="000000"/>
                </a:solidFill>
              </a:rPr>
              <a:t>Certification division</a:t>
            </a:r>
          </a:p>
          <a:p>
            <a:pPr marL="1147763" lvl="3" indent="-285750">
              <a:buFont typeface="Wingdings" panose="05000000000000000000" pitchFamily="2" charset="2"/>
              <a:buChar char="v"/>
            </a:pPr>
            <a:r>
              <a:rPr lang="en-US" sz="1400" dirty="0" smtClean="0">
                <a:solidFill>
                  <a:sysClr val="windowText" lastClr="000000"/>
                </a:solidFill>
              </a:rPr>
              <a:t>Establish a </a:t>
            </a:r>
            <a:r>
              <a:rPr lang="en-GB" sz="1400" b="1" dirty="0" smtClean="0">
                <a:solidFill>
                  <a:sysClr val="windowText" lastClr="000000"/>
                </a:solidFill>
              </a:rPr>
              <a:t>centralised</a:t>
            </a:r>
            <a:r>
              <a:rPr lang="en-US" sz="1400" b="1" dirty="0" smtClean="0">
                <a:solidFill>
                  <a:sysClr val="windowText" lastClr="000000"/>
                </a:solidFill>
              </a:rPr>
              <a:t> planning and monitoring function</a:t>
            </a:r>
            <a:r>
              <a:rPr lang="en-US" sz="1400" dirty="0" smtClean="0">
                <a:solidFill>
                  <a:sysClr val="windowText" lastClr="000000"/>
                </a:solidFill>
              </a:rPr>
              <a:t>. Ensure that delivery times are monitored and delays appropriately addressed</a:t>
            </a:r>
          </a:p>
          <a:p>
            <a:pPr marL="1147763" lvl="3" indent="-285750">
              <a:buFont typeface="Wingdings" panose="05000000000000000000" pitchFamily="2" charset="2"/>
              <a:buChar char="v"/>
            </a:pPr>
            <a:r>
              <a:rPr lang="en-US" sz="1400" dirty="0">
                <a:solidFill>
                  <a:sysClr val="windowText" lastClr="000000"/>
                </a:solidFill>
              </a:rPr>
              <a:t>Implement a </a:t>
            </a:r>
            <a:r>
              <a:rPr lang="en-US" sz="1400" b="1" dirty="0">
                <a:solidFill>
                  <a:sysClr val="windowText" lastClr="000000"/>
                </a:solidFill>
              </a:rPr>
              <a:t>technology-based audit management system </a:t>
            </a:r>
            <a:r>
              <a:rPr lang="en-US" sz="1400" dirty="0">
                <a:solidFill>
                  <a:sysClr val="windowText" lastClr="000000"/>
                </a:solidFill>
              </a:rPr>
              <a:t>to assist auditors in the execution of the various </a:t>
            </a:r>
            <a:r>
              <a:rPr lang="en-US" sz="1400" dirty="0" smtClean="0">
                <a:solidFill>
                  <a:sysClr val="windowText" lastClr="000000"/>
                </a:solidFill>
              </a:rPr>
              <a:t>audits</a:t>
            </a:r>
          </a:p>
          <a:p>
            <a:pPr marL="860425" lvl="2" indent="-285750">
              <a:buFont typeface="Wingdings" panose="05000000000000000000" pitchFamily="2" charset="2"/>
              <a:buChar char="Ø"/>
            </a:pPr>
            <a:r>
              <a:rPr lang="en-US" sz="1400" b="1" dirty="0" smtClean="0">
                <a:solidFill>
                  <a:sysClr val="windowText" lastClr="000000"/>
                </a:solidFill>
              </a:rPr>
              <a:t>Laboratory services</a:t>
            </a:r>
          </a:p>
          <a:p>
            <a:pPr marL="1147763" lvl="3" indent="-285750">
              <a:buFont typeface="Wingdings" panose="05000000000000000000" pitchFamily="2" charset="2"/>
              <a:buChar char="v"/>
            </a:pPr>
            <a:r>
              <a:rPr lang="en-US" sz="1400" dirty="0">
                <a:solidFill>
                  <a:sysClr val="windowText" lastClr="000000"/>
                </a:solidFill>
              </a:rPr>
              <a:t>Review of </a:t>
            </a:r>
            <a:r>
              <a:rPr lang="en-US" sz="1400" b="1" dirty="0">
                <a:solidFill>
                  <a:sysClr val="windowText" lastClr="000000"/>
                </a:solidFill>
              </a:rPr>
              <a:t>laboratory processes, including sample management, densification of laboratories and testing </a:t>
            </a:r>
            <a:r>
              <a:rPr lang="en-US" sz="1400" b="1" dirty="0" smtClean="0">
                <a:solidFill>
                  <a:sysClr val="windowText" lastClr="000000"/>
                </a:solidFill>
              </a:rPr>
              <a:t>workflow</a:t>
            </a:r>
            <a:r>
              <a:rPr lang="en-US" sz="1400" dirty="0" smtClean="0">
                <a:solidFill>
                  <a:sysClr val="windowText" lastClr="000000"/>
                </a:solidFill>
              </a:rPr>
              <a:t>. </a:t>
            </a:r>
            <a:r>
              <a:rPr lang="en-US" sz="1400" dirty="0">
                <a:solidFill>
                  <a:sysClr val="windowText" lastClr="000000"/>
                </a:solidFill>
              </a:rPr>
              <a:t>Pilot four </a:t>
            </a:r>
            <a:r>
              <a:rPr lang="en-US" sz="1400" dirty="0" smtClean="0">
                <a:solidFill>
                  <a:sysClr val="windowText" lastClr="000000"/>
                </a:solidFill>
              </a:rPr>
              <a:t>labs: </a:t>
            </a:r>
            <a:r>
              <a:rPr lang="en-US" sz="1400" dirty="0">
                <a:solidFill>
                  <a:sysClr val="windowText" lastClr="000000"/>
                </a:solidFill>
              </a:rPr>
              <a:t>cement, detergents, footwear, materials and installations at NETFA</a:t>
            </a:r>
          </a:p>
          <a:p>
            <a:pPr marL="1147763" lvl="3" indent="-285750">
              <a:buFont typeface="Wingdings" panose="05000000000000000000" pitchFamily="2" charset="2"/>
              <a:buChar char="v"/>
            </a:pPr>
            <a:r>
              <a:rPr lang="en-US" sz="1400" dirty="0" smtClean="0">
                <a:solidFill>
                  <a:sysClr val="windowText" lastClr="000000"/>
                </a:solidFill>
              </a:rPr>
              <a:t>Review, and where appropriate, </a:t>
            </a:r>
            <a:r>
              <a:rPr lang="en-GB" sz="1400" dirty="0" smtClean="0">
                <a:solidFill>
                  <a:sysClr val="windowText" lastClr="000000"/>
                </a:solidFill>
              </a:rPr>
              <a:t>standardise</a:t>
            </a:r>
            <a:r>
              <a:rPr lang="en-US" sz="1400" dirty="0" smtClean="0">
                <a:solidFill>
                  <a:sysClr val="windowText" lastClr="000000"/>
                </a:solidFill>
              </a:rPr>
              <a:t> and </a:t>
            </a:r>
            <a:r>
              <a:rPr lang="en-US" sz="1400" b="1" dirty="0" smtClean="0">
                <a:solidFill>
                  <a:sysClr val="windowText" lastClr="000000"/>
                </a:solidFill>
              </a:rPr>
              <a:t>integrate the laboratory management systems</a:t>
            </a:r>
            <a:r>
              <a:rPr lang="en-US" sz="1400" dirty="0" smtClean="0">
                <a:solidFill>
                  <a:sysClr val="windowText" lastClr="000000"/>
                </a:solidFill>
              </a:rPr>
              <a:t> </a:t>
            </a:r>
          </a:p>
          <a:p>
            <a:pPr marL="1147763" lvl="3" indent="-285750">
              <a:buFont typeface="Wingdings" panose="05000000000000000000" pitchFamily="2" charset="2"/>
              <a:buChar char="v"/>
            </a:pPr>
            <a:r>
              <a:rPr lang="en-US" sz="1400" b="1" dirty="0" smtClean="0">
                <a:solidFill>
                  <a:sysClr val="windowText" lastClr="000000"/>
                </a:solidFill>
              </a:rPr>
              <a:t>Asset </a:t>
            </a:r>
            <a:r>
              <a:rPr lang="en-US" sz="1400" b="1" dirty="0">
                <a:solidFill>
                  <a:sysClr val="windowText" lastClr="000000"/>
                </a:solidFill>
              </a:rPr>
              <a:t>management and housekeeping</a:t>
            </a:r>
          </a:p>
          <a:p>
            <a:pPr marL="1487488" lvl="4" indent="-285750">
              <a:buFont typeface="Wingdings" panose="05000000000000000000" pitchFamily="2" charset="2"/>
              <a:buChar char="§"/>
            </a:pPr>
            <a:r>
              <a:rPr lang="en-US" sz="1400" dirty="0">
                <a:solidFill>
                  <a:sysClr val="windowText" lastClr="000000"/>
                </a:solidFill>
              </a:rPr>
              <a:t>Complete asset management system implementation to integrate laboratories, finance and procurement</a:t>
            </a:r>
          </a:p>
          <a:p>
            <a:pPr marL="1487488" lvl="4" indent="-285750">
              <a:buFont typeface="Wingdings" panose="05000000000000000000" pitchFamily="2" charset="2"/>
              <a:buChar char="§"/>
            </a:pPr>
            <a:r>
              <a:rPr lang="en-US" sz="1400" dirty="0">
                <a:solidFill>
                  <a:sysClr val="windowText" lastClr="000000"/>
                </a:solidFill>
              </a:rPr>
              <a:t>Complete asset verification</a:t>
            </a:r>
          </a:p>
          <a:p>
            <a:pPr marL="1487488" lvl="4" indent="-285750">
              <a:buFont typeface="Wingdings" panose="05000000000000000000" pitchFamily="2" charset="2"/>
              <a:buChar char="§"/>
            </a:pPr>
            <a:r>
              <a:rPr lang="en-US" sz="1400" dirty="0">
                <a:solidFill>
                  <a:sysClr val="windowText" lastClr="000000"/>
                </a:solidFill>
              </a:rPr>
              <a:t>Conduct general housekeeping – clearing of old equipment and clutter </a:t>
            </a:r>
            <a:r>
              <a:rPr lang="en-US" sz="1400" dirty="0" smtClean="0">
                <a:solidFill>
                  <a:sysClr val="windowText" lastClr="000000"/>
                </a:solidFill>
              </a:rPr>
              <a:t>in </a:t>
            </a:r>
            <a:r>
              <a:rPr lang="en-US" sz="1400" dirty="0">
                <a:solidFill>
                  <a:sysClr val="windowText" lastClr="000000"/>
                </a:solidFill>
              </a:rPr>
              <a:t>the </a:t>
            </a:r>
            <a:r>
              <a:rPr lang="en-US" sz="1400" dirty="0" smtClean="0">
                <a:solidFill>
                  <a:sysClr val="windowText" lastClr="000000"/>
                </a:solidFill>
              </a:rPr>
              <a:t>laboratories and adjoining workspaces.</a:t>
            </a:r>
            <a:endParaRPr lang="en-US" sz="1400" dirty="0">
              <a:solidFill>
                <a:sysClr val="windowText" lastClr="000000"/>
              </a:solidFill>
            </a:endParaRPr>
          </a:p>
        </p:txBody>
      </p:sp>
    </p:spTree>
    <p:extLst>
      <p:ext uri="{BB962C8B-B14F-4D97-AF65-F5344CB8AC3E}">
        <p14:creationId xmlns:p14="http://schemas.microsoft.com/office/powerpoint/2010/main" xmlns="" val="741894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pPr/>
              <a:t>22</a:t>
            </a:fld>
            <a:endParaRPr lang="en-ZA" dirty="0"/>
          </a:p>
        </p:txBody>
      </p:sp>
      <p:sp>
        <p:nvSpPr>
          <p:cNvPr id="6" name="TextBox 5"/>
          <p:cNvSpPr txBox="1"/>
          <p:nvPr/>
        </p:nvSpPr>
        <p:spPr>
          <a:xfrm>
            <a:off x="488091" y="220232"/>
            <a:ext cx="6337763" cy="400110"/>
          </a:xfrm>
          <a:prstGeom prst="rect">
            <a:avLst/>
          </a:prstGeom>
          <a:noFill/>
        </p:spPr>
        <p:txBody>
          <a:bodyPr wrap="square" rtlCol="0">
            <a:spAutoFit/>
          </a:bodyPr>
          <a:lstStyle>
            <a:defPPr>
              <a:defRPr lang="en-US"/>
            </a:defPPr>
            <a:lvl1pPr>
              <a:defRPr sz="2000" b="1">
                <a:cs typeface="Arial" panose="020B0604020202020204" pitchFamily="34" charset="0"/>
              </a:defRPr>
            </a:lvl1pPr>
          </a:lstStyle>
          <a:p>
            <a:r>
              <a:rPr lang="en-ZA" dirty="0" smtClean="0"/>
              <a:t>KEY PLANS TO “FIX THE BUSINESS” (2)</a:t>
            </a:r>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0632"/>
            <a:ext cx="1610234" cy="374882"/>
          </a:xfrm>
          <a:prstGeom prst="rect">
            <a:avLst/>
          </a:prstGeom>
        </p:spPr>
      </p:pic>
      <p:sp>
        <p:nvSpPr>
          <p:cNvPr id="8" name="Rectangle 7"/>
          <p:cNvSpPr/>
          <p:nvPr/>
        </p:nvSpPr>
        <p:spPr>
          <a:xfrm>
            <a:off x="488091" y="553217"/>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75"/>
          <p:cNvSpPr>
            <a:spLocks noChangeArrowheads="1"/>
          </p:cNvSpPr>
          <p:nvPr/>
        </p:nvSpPr>
        <p:spPr bwMode="auto">
          <a:xfrm>
            <a:off x="488091" y="6359601"/>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78"/>
          <p:cNvSpPr>
            <a:spLocks noChangeArrowheads="1"/>
          </p:cNvSpPr>
          <p:nvPr/>
        </p:nvSpPr>
        <p:spPr bwMode="auto">
          <a:xfrm>
            <a:off x="3880146" y="61340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TextBox 1"/>
          <p:cNvSpPr txBox="1"/>
          <p:nvPr/>
        </p:nvSpPr>
        <p:spPr>
          <a:xfrm>
            <a:off x="486974" y="744197"/>
            <a:ext cx="8155006" cy="4401205"/>
          </a:xfrm>
          <a:prstGeom prst="rect">
            <a:avLst/>
          </a:prstGeom>
          <a:noFill/>
        </p:spPr>
        <p:txBody>
          <a:bodyPr wrap="square" rtlCol="0">
            <a:spAutoFit/>
          </a:bodyPr>
          <a:lstStyle/>
          <a:p>
            <a:pPr marL="115888" lvl="1" indent="-285750">
              <a:buFont typeface="Arial" panose="020B0604020202020204" pitchFamily="34" charset="0"/>
              <a:buChar char="•"/>
            </a:pPr>
            <a:r>
              <a:rPr lang="en-GB" sz="1400" b="1" dirty="0">
                <a:solidFill>
                  <a:srgbClr val="ED1C24"/>
                </a:solidFill>
              </a:rPr>
              <a:t>Client management, sales and marketing </a:t>
            </a:r>
          </a:p>
          <a:p>
            <a:pPr marL="573088" lvl="1" indent="-285750">
              <a:buFont typeface="Courier New" panose="02070309020205020404" pitchFamily="49" charset="0"/>
              <a:buChar char="o"/>
            </a:pPr>
            <a:r>
              <a:rPr lang="en-US" sz="1400" dirty="0">
                <a:solidFill>
                  <a:sysClr val="windowText" lastClr="000000"/>
                </a:solidFill>
              </a:rPr>
              <a:t>Establish </a:t>
            </a:r>
            <a:r>
              <a:rPr lang="en-US" sz="1400" dirty="0" smtClean="0">
                <a:solidFill>
                  <a:sysClr val="windowText" lastClr="000000"/>
                </a:solidFill>
              </a:rPr>
              <a:t>a centralized, </a:t>
            </a:r>
            <a:r>
              <a:rPr lang="en-US" sz="1400" b="1" dirty="0">
                <a:solidFill>
                  <a:sysClr val="windowText" lastClr="000000"/>
                </a:solidFill>
              </a:rPr>
              <a:t>integrated sales and operations forum</a:t>
            </a:r>
            <a:r>
              <a:rPr lang="en-US" sz="1400" dirty="0">
                <a:solidFill>
                  <a:sysClr val="windowText" lastClr="000000"/>
                </a:solidFill>
              </a:rPr>
              <a:t> </a:t>
            </a:r>
          </a:p>
          <a:p>
            <a:pPr marL="573088" lvl="1" indent="-285750">
              <a:buFont typeface="Courier New" panose="02070309020205020404" pitchFamily="49" charset="0"/>
              <a:buChar char="o"/>
            </a:pPr>
            <a:r>
              <a:rPr lang="en-US" sz="1400" dirty="0" smtClean="0"/>
              <a:t>Develop </a:t>
            </a:r>
            <a:r>
              <a:rPr lang="en-US" sz="1400" dirty="0"/>
              <a:t>capability to assess </a:t>
            </a:r>
            <a:r>
              <a:rPr lang="en-US" sz="1400" b="1" dirty="0"/>
              <a:t>ongoing customer needs and requirements </a:t>
            </a:r>
          </a:p>
          <a:p>
            <a:pPr marL="573088" lvl="1" indent="-285750">
              <a:buFont typeface="Courier New" panose="02070309020205020404" pitchFamily="49" charset="0"/>
              <a:buChar char="o"/>
            </a:pPr>
            <a:r>
              <a:rPr lang="en-GB" sz="1400" dirty="0">
                <a:solidFill>
                  <a:sysClr val="windowText" lastClr="000000"/>
                </a:solidFill>
              </a:rPr>
              <a:t>Adopt a </a:t>
            </a:r>
            <a:r>
              <a:rPr lang="en-GB" sz="1400" b="1" dirty="0">
                <a:solidFill>
                  <a:sysClr val="windowText" lastClr="000000"/>
                </a:solidFill>
              </a:rPr>
              <a:t>new marketing and sales plan and structure</a:t>
            </a:r>
          </a:p>
          <a:p>
            <a:pPr marL="573088" lvl="1" indent="-285750">
              <a:buFont typeface="Courier New" panose="02070309020205020404" pitchFamily="49" charset="0"/>
              <a:buChar char="o"/>
            </a:pPr>
            <a:r>
              <a:rPr lang="en-GB" sz="1400" dirty="0" smtClean="0">
                <a:solidFill>
                  <a:sysClr val="windowText" lastClr="000000"/>
                </a:solidFill>
              </a:rPr>
              <a:t>Operationalise</a:t>
            </a:r>
            <a:r>
              <a:rPr lang="en-US" sz="1400" dirty="0" smtClean="0">
                <a:solidFill>
                  <a:sysClr val="windowText" lastClr="000000"/>
                </a:solidFill>
              </a:rPr>
              <a:t> </a:t>
            </a:r>
            <a:r>
              <a:rPr lang="en-US" sz="1400" dirty="0">
                <a:solidFill>
                  <a:sysClr val="windowText" lastClr="000000"/>
                </a:solidFill>
              </a:rPr>
              <a:t>the </a:t>
            </a:r>
            <a:r>
              <a:rPr lang="en-US" sz="1400" b="1" dirty="0">
                <a:solidFill>
                  <a:sysClr val="windowText" lastClr="000000"/>
                </a:solidFill>
              </a:rPr>
              <a:t>product development portfolio</a:t>
            </a:r>
          </a:p>
          <a:p>
            <a:pPr marL="573088" lvl="1" indent="-285750">
              <a:buFont typeface="Courier New" panose="02070309020205020404" pitchFamily="49" charset="0"/>
              <a:buChar char="o"/>
            </a:pPr>
            <a:r>
              <a:rPr lang="en-GB" sz="1400" dirty="0">
                <a:solidFill>
                  <a:sysClr val="windowText" lastClr="000000"/>
                </a:solidFill>
              </a:rPr>
              <a:t>Develop, in conjunction with the operating businesses,  </a:t>
            </a:r>
            <a:r>
              <a:rPr lang="en-GB" sz="1400" b="1" dirty="0">
                <a:solidFill>
                  <a:sysClr val="windowText" lastClr="000000"/>
                </a:solidFill>
              </a:rPr>
              <a:t>client engagement plans </a:t>
            </a:r>
            <a:r>
              <a:rPr lang="en-GB" sz="1400" dirty="0">
                <a:solidFill>
                  <a:sysClr val="windowText" lastClr="000000"/>
                </a:solidFill>
              </a:rPr>
              <a:t>for the top 50 best opportunities for additional </a:t>
            </a:r>
            <a:r>
              <a:rPr lang="en-GB" sz="1400" dirty="0" smtClean="0">
                <a:solidFill>
                  <a:sysClr val="windowText" lastClr="000000"/>
                </a:solidFill>
              </a:rPr>
              <a:t>sales to be followed by other business opportunities</a:t>
            </a:r>
            <a:endParaRPr lang="en-GB" sz="1400" dirty="0">
              <a:solidFill>
                <a:sysClr val="windowText" lastClr="000000"/>
              </a:solidFill>
            </a:endParaRPr>
          </a:p>
          <a:p>
            <a:pPr marL="573088" lvl="1" indent="-285750">
              <a:buFont typeface="Courier New" panose="02070309020205020404" pitchFamily="49" charset="0"/>
              <a:buChar char="o"/>
            </a:pPr>
            <a:r>
              <a:rPr lang="en-GB" sz="1400" b="1" dirty="0">
                <a:solidFill>
                  <a:sysClr val="windowText" lastClr="000000"/>
                </a:solidFill>
              </a:rPr>
              <a:t>Enhance and simplify the customer journey</a:t>
            </a:r>
            <a:r>
              <a:rPr lang="en-GB" sz="1400" dirty="0">
                <a:solidFill>
                  <a:sysClr val="windowText" lastClr="000000"/>
                </a:solidFill>
              </a:rPr>
              <a:t>, focusing on a improving the customer engagement model across the organisation</a:t>
            </a:r>
          </a:p>
          <a:p>
            <a:pPr marL="115888" indent="-285750">
              <a:buFont typeface="Arial" panose="020B0604020202020204" pitchFamily="34" charset="0"/>
              <a:buChar char="•"/>
            </a:pPr>
            <a:endParaRPr lang="en-GB" sz="1400" b="1" dirty="0" smtClean="0">
              <a:solidFill>
                <a:srgbClr val="ED1C24"/>
              </a:solidFill>
            </a:endParaRPr>
          </a:p>
          <a:p>
            <a:pPr marL="115888" lvl="1" indent="-285750">
              <a:buFont typeface="Arial" panose="020B0604020202020204" pitchFamily="34" charset="0"/>
              <a:buChar char="•"/>
            </a:pPr>
            <a:r>
              <a:rPr lang="en-GB" sz="1400" b="1" dirty="0" smtClean="0">
                <a:solidFill>
                  <a:srgbClr val="ED1C24"/>
                </a:solidFill>
              </a:rPr>
              <a:t>Finance and facilities</a:t>
            </a:r>
            <a:endParaRPr lang="en-GB" sz="1400" b="1" dirty="0">
              <a:solidFill>
                <a:srgbClr val="ED1C24"/>
              </a:solidFill>
            </a:endParaRPr>
          </a:p>
          <a:p>
            <a:pPr marL="573088" lvl="1" indent="-285750">
              <a:buFont typeface="Courier New" panose="02070309020205020404" pitchFamily="49" charset="0"/>
              <a:buChar char="o"/>
            </a:pPr>
            <a:r>
              <a:rPr lang="en-GB" sz="1400" b="1" dirty="0">
                <a:solidFill>
                  <a:sysClr val="windowText" lastClr="000000"/>
                </a:solidFill>
              </a:rPr>
              <a:t>F</a:t>
            </a:r>
            <a:r>
              <a:rPr lang="en-GB" sz="1400" b="1" dirty="0" smtClean="0">
                <a:solidFill>
                  <a:sysClr val="windowText" lastClr="000000"/>
                </a:solidFill>
              </a:rPr>
              <a:t>urther </a:t>
            </a:r>
            <a:r>
              <a:rPr lang="en-GB" sz="1400" b="1" dirty="0">
                <a:solidFill>
                  <a:sysClr val="windowText" lastClr="000000"/>
                </a:solidFill>
              </a:rPr>
              <a:t>cost-containment </a:t>
            </a:r>
            <a:r>
              <a:rPr lang="en-GB" sz="1400" dirty="0">
                <a:solidFill>
                  <a:sysClr val="windowText" lastClr="000000"/>
                </a:solidFill>
              </a:rPr>
              <a:t>measures</a:t>
            </a:r>
          </a:p>
          <a:p>
            <a:pPr marL="573088" lvl="1" indent="-285750">
              <a:buFont typeface="Courier New" panose="02070309020205020404" pitchFamily="49" charset="0"/>
              <a:buChar char="o"/>
            </a:pPr>
            <a:r>
              <a:rPr lang="en-GB" sz="1400" dirty="0">
                <a:solidFill>
                  <a:sysClr val="windowText" lastClr="000000"/>
                </a:solidFill>
              </a:rPr>
              <a:t>Develop a </a:t>
            </a:r>
            <a:r>
              <a:rPr lang="en-GB" sz="1400" b="1" dirty="0">
                <a:solidFill>
                  <a:sysClr val="windowText" lastClr="000000"/>
                </a:solidFill>
              </a:rPr>
              <a:t>cost management framework</a:t>
            </a:r>
            <a:r>
              <a:rPr lang="en-GB" sz="1400" dirty="0">
                <a:solidFill>
                  <a:sysClr val="windowText" lastClr="000000"/>
                </a:solidFill>
              </a:rPr>
              <a:t>, providing a split between direct and indirect expenditure</a:t>
            </a:r>
          </a:p>
          <a:p>
            <a:pPr marL="573088" lvl="1" indent="-285750">
              <a:buFont typeface="Courier New" panose="02070309020205020404" pitchFamily="49" charset="0"/>
              <a:buChar char="o"/>
            </a:pPr>
            <a:r>
              <a:rPr lang="en-GB" sz="1400" dirty="0">
                <a:solidFill>
                  <a:sysClr val="windowText" lastClr="000000"/>
                </a:solidFill>
              </a:rPr>
              <a:t>Complete </a:t>
            </a:r>
            <a:r>
              <a:rPr lang="en-GB" sz="1400" b="1" dirty="0">
                <a:solidFill>
                  <a:sysClr val="windowText" lastClr="000000"/>
                </a:solidFill>
              </a:rPr>
              <a:t>grant allocation modelling </a:t>
            </a:r>
            <a:r>
              <a:rPr lang="en-GB" sz="1400" dirty="0">
                <a:solidFill>
                  <a:sysClr val="windowText" lastClr="000000"/>
                </a:solidFill>
              </a:rPr>
              <a:t>project</a:t>
            </a:r>
          </a:p>
          <a:p>
            <a:pPr marL="573088" lvl="1" indent="-285750">
              <a:buFont typeface="Courier New" panose="02070309020205020404" pitchFamily="49" charset="0"/>
              <a:buChar char="o"/>
            </a:pPr>
            <a:r>
              <a:rPr lang="en-GB" sz="1400" dirty="0">
                <a:solidFill>
                  <a:sysClr val="windowText" lastClr="000000"/>
                </a:solidFill>
              </a:rPr>
              <a:t>Develop strategies and plans to secure</a:t>
            </a:r>
            <a:r>
              <a:rPr lang="en-GB" sz="1400" b="1" dirty="0">
                <a:solidFill>
                  <a:sysClr val="windowText" lastClr="000000"/>
                </a:solidFill>
              </a:rPr>
              <a:t> further funding </a:t>
            </a:r>
            <a:r>
              <a:rPr lang="en-GB" sz="1400" dirty="0">
                <a:solidFill>
                  <a:sysClr val="windowText" lastClr="000000"/>
                </a:solidFill>
              </a:rPr>
              <a:t>for the </a:t>
            </a:r>
            <a:r>
              <a:rPr lang="en-GB" sz="1400" dirty="0" smtClean="0">
                <a:solidFill>
                  <a:sysClr val="windowText" lastClr="000000"/>
                </a:solidFill>
              </a:rPr>
              <a:t>SABS</a:t>
            </a:r>
          </a:p>
          <a:p>
            <a:pPr marL="573088" lvl="1" indent="-285750">
              <a:buFont typeface="Courier New" panose="02070309020205020404" pitchFamily="49" charset="0"/>
              <a:buChar char="o"/>
            </a:pPr>
            <a:r>
              <a:rPr lang="en-US" sz="1400" dirty="0" smtClean="0">
                <a:solidFill>
                  <a:sysClr val="windowText" lastClr="000000"/>
                </a:solidFill>
              </a:rPr>
              <a:t>Upgrade of the</a:t>
            </a:r>
            <a:r>
              <a:rPr lang="en-US" sz="1400" b="1" dirty="0" smtClean="0">
                <a:solidFill>
                  <a:sysClr val="windowText" lastClr="000000"/>
                </a:solidFill>
              </a:rPr>
              <a:t> main plant room and adjacent infrastructure</a:t>
            </a:r>
            <a:endParaRPr lang="en-US" sz="1400" b="1" dirty="0">
              <a:solidFill>
                <a:sysClr val="windowText" lastClr="000000"/>
              </a:solidFill>
            </a:endParaRPr>
          </a:p>
          <a:p>
            <a:pPr marL="115888" indent="-285750">
              <a:buFont typeface="Courier New" panose="02070309020205020404" pitchFamily="49" charset="0"/>
              <a:buChar char="o"/>
            </a:pPr>
            <a:endParaRPr lang="en-GB" sz="1400" b="1" dirty="0" smtClean="0">
              <a:solidFill>
                <a:srgbClr val="ED1C24"/>
              </a:solidFill>
            </a:endParaRPr>
          </a:p>
          <a:p>
            <a:pPr marL="115888" lvl="1" indent="-285750">
              <a:buFont typeface="Arial" panose="020B0604020202020204" pitchFamily="34" charset="0"/>
              <a:buChar char="•"/>
            </a:pPr>
            <a:r>
              <a:rPr lang="en-GB" sz="1400" b="1" dirty="0" smtClean="0">
                <a:solidFill>
                  <a:srgbClr val="ED1C24"/>
                </a:solidFill>
              </a:rPr>
              <a:t>IT systems</a:t>
            </a:r>
            <a:endParaRPr lang="en-GB" sz="1400" b="1" dirty="0">
              <a:solidFill>
                <a:srgbClr val="ED1C24"/>
              </a:solidFill>
            </a:endParaRPr>
          </a:p>
          <a:p>
            <a:pPr marL="573088" lvl="1" indent="-285750">
              <a:buFont typeface="Courier New" panose="02070309020205020404" pitchFamily="49" charset="0"/>
              <a:buChar char="o"/>
            </a:pPr>
            <a:r>
              <a:rPr lang="en-US" sz="1400" b="1" dirty="0">
                <a:solidFill>
                  <a:sysClr val="windowText" lastClr="000000"/>
                </a:solidFill>
              </a:rPr>
              <a:t>Review core IT systems</a:t>
            </a:r>
            <a:r>
              <a:rPr lang="en-US" sz="1400" dirty="0">
                <a:solidFill>
                  <a:sysClr val="windowText" lastClr="000000"/>
                </a:solidFill>
              </a:rPr>
              <a:t>, </a:t>
            </a:r>
            <a:r>
              <a:rPr lang="en-US" sz="1400" dirty="0" smtClean="0">
                <a:solidFill>
                  <a:sysClr val="windowText" lastClr="000000"/>
                </a:solidFill>
              </a:rPr>
              <a:t>concentrating on </a:t>
            </a:r>
            <a:r>
              <a:rPr lang="en-US" sz="1400" dirty="0" err="1" smtClean="0">
                <a:solidFill>
                  <a:sysClr val="windowText" lastClr="000000"/>
                </a:solidFill>
              </a:rPr>
              <a:t>Labware</a:t>
            </a:r>
            <a:r>
              <a:rPr lang="en-US" sz="1400" dirty="0" smtClean="0">
                <a:solidFill>
                  <a:sysClr val="windowText" lastClr="000000"/>
                </a:solidFill>
              </a:rPr>
              <a:t>/LIMS and Certification solutions and enterprise </a:t>
            </a:r>
            <a:r>
              <a:rPr lang="en-US" sz="1400" dirty="0">
                <a:solidFill>
                  <a:sysClr val="windowText" lastClr="000000"/>
                </a:solidFill>
              </a:rPr>
              <a:t>resource planning (ERP) and </a:t>
            </a:r>
            <a:r>
              <a:rPr lang="en-US" sz="1400" dirty="0" smtClean="0">
                <a:solidFill>
                  <a:sysClr val="windowText" lastClr="000000"/>
                </a:solidFill>
              </a:rPr>
              <a:t>hardware </a:t>
            </a:r>
            <a:r>
              <a:rPr lang="en-US" sz="1400" dirty="0">
                <a:solidFill>
                  <a:sysClr val="windowText" lastClr="000000"/>
                </a:solidFill>
              </a:rPr>
              <a:t>to establish critical timeline for upgrade or replacement</a:t>
            </a:r>
            <a:endParaRPr lang="en-US" sz="1400" dirty="0" smtClean="0">
              <a:solidFill>
                <a:sysClr val="windowText" lastClr="000000"/>
              </a:solidFill>
            </a:endParaRPr>
          </a:p>
        </p:txBody>
      </p:sp>
    </p:spTree>
    <p:extLst>
      <p:ext uri="{BB962C8B-B14F-4D97-AF65-F5344CB8AC3E}">
        <p14:creationId xmlns:p14="http://schemas.microsoft.com/office/powerpoint/2010/main" xmlns="" val="773556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pPr/>
              <a:t>23</a:t>
            </a:fld>
            <a:endParaRPr lang="en-ZA" dirty="0"/>
          </a:p>
        </p:txBody>
      </p:sp>
      <p:sp>
        <p:nvSpPr>
          <p:cNvPr id="6" name="TextBox 5"/>
          <p:cNvSpPr txBox="1"/>
          <p:nvPr/>
        </p:nvSpPr>
        <p:spPr>
          <a:xfrm>
            <a:off x="488091" y="193337"/>
            <a:ext cx="6337763" cy="400110"/>
          </a:xfrm>
          <a:prstGeom prst="rect">
            <a:avLst/>
          </a:prstGeom>
          <a:noFill/>
        </p:spPr>
        <p:txBody>
          <a:bodyPr wrap="square" rtlCol="0">
            <a:spAutoFit/>
          </a:bodyPr>
          <a:lstStyle>
            <a:defPPr>
              <a:defRPr lang="en-US"/>
            </a:defPPr>
            <a:lvl1pPr>
              <a:defRPr sz="2000" b="1">
                <a:cs typeface="Arial" panose="020B0604020202020204" pitchFamily="34" charset="0"/>
              </a:defRPr>
            </a:lvl1pPr>
          </a:lstStyle>
          <a:p>
            <a:r>
              <a:rPr lang="en-ZA" dirty="0" smtClean="0"/>
              <a:t>KEY PLANS TO “FIX THE BUSINESS” (3)</a:t>
            </a:r>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0632"/>
            <a:ext cx="1610234" cy="374882"/>
          </a:xfrm>
          <a:prstGeom prst="rect">
            <a:avLst/>
          </a:prstGeom>
        </p:spPr>
      </p:pic>
      <p:sp>
        <p:nvSpPr>
          <p:cNvPr id="8" name="Rectangle 7"/>
          <p:cNvSpPr/>
          <p:nvPr/>
        </p:nvSpPr>
        <p:spPr>
          <a:xfrm>
            <a:off x="488091" y="553217"/>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75"/>
          <p:cNvSpPr>
            <a:spLocks noChangeArrowheads="1"/>
          </p:cNvSpPr>
          <p:nvPr/>
        </p:nvSpPr>
        <p:spPr bwMode="auto">
          <a:xfrm>
            <a:off x="488091" y="6359601"/>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78"/>
          <p:cNvSpPr>
            <a:spLocks noChangeArrowheads="1"/>
          </p:cNvSpPr>
          <p:nvPr/>
        </p:nvSpPr>
        <p:spPr bwMode="auto">
          <a:xfrm>
            <a:off x="3880146" y="61340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TextBox 1"/>
          <p:cNvSpPr txBox="1"/>
          <p:nvPr/>
        </p:nvSpPr>
        <p:spPr>
          <a:xfrm>
            <a:off x="488091" y="637925"/>
            <a:ext cx="8342144" cy="5693866"/>
          </a:xfrm>
          <a:prstGeom prst="rect">
            <a:avLst/>
          </a:prstGeom>
          <a:noFill/>
        </p:spPr>
        <p:txBody>
          <a:bodyPr wrap="square" rtlCol="0">
            <a:spAutoFit/>
          </a:bodyPr>
          <a:lstStyle/>
          <a:p>
            <a:pPr marL="115888" lvl="1" indent="-285750">
              <a:buFont typeface="Arial" panose="020B0604020202020204" pitchFamily="34" charset="0"/>
              <a:buChar char="•"/>
            </a:pPr>
            <a:r>
              <a:rPr lang="en-US" sz="1400" b="1" dirty="0" smtClean="0">
                <a:solidFill>
                  <a:srgbClr val="ED1C24"/>
                </a:solidFill>
              </a:rPr>
              <a:t>Q-Block </a:t>
            </a:r>
            <a:r>
              <a:rPr lang="en-US" sz="1400" b="1" dirty="0">
                <a:solidFill>
                  <a:srgbClr val="ED1C24"/>
                </a:solidFill>
              </a:rPr>
              <a:t>assessment </a:t>
            </a:r>
          </a:p>
          <a:p>
            <a:pPr marL="573088" lvl="1" indent="-285750">
              <a:buFont typeface="Courier New" panose="02070309020205020404" pitchFamily="49" charset="0"/>
              <a:buChar char="o"/>
            </a:pPr>
            <a:r>
              <a:rPr lang="en-US" sz="1400" dirty="0">
                <a:solidFill>
                  <a:sysClr val="windowText" lastClr="000000"/>
                </a:solidFill>
              </a:rPr>
              <a:t>Decision to construct new laboratories (Q-block), operating independently from the main plant room, was taken in 2008. Construction commenced in 2010 and partial occupancy occurred in 2011. </a:t>
            </a:r>
          </a:p>
          <a:p>
            <a:pPr marL="573088" lvl="1" indent="-285750">
              <a:buFont typeface="Courier New" panose="02070309020205020404" pitchFamily="49" charset="0"/>
              <a:buChar char="o"/>
            </a:pPr>
            <a:r>
              <a:rPr lang="en-US" sz="1400" dirty="0">
                <a:solidFill>
                  <a:sysClr val="windowText" lastClr="000000"/>
                </a:solidFill>
              </a:rPr>
              <a:t>Full occupancy was not achieved mainly due to the inability of the </a:t>
            </a:r>
            <a:r>
              <a:rPr lang="en-US" sz="1400" dirty="0"/>
              <a:t>heating, ventilation and air conditioning system to provide </a:t>
            </a:r>
            <a:r>
              <a:rPr lang="en-US" sz="1400" dirty="0">
                <a:solidFill>
                  <a:sysClr val="windowText" lastClr="000000"/>
                </a:solidFill>
              </a:rPr>
              <a:t>stable environmental conditions to all laboratories</a:t>
            </a:r>
            <a:r>
              <a:rPr lang="en-US" sz="1400" dirty="0" smtClean="0">
                <a:solidFill>
                  <a:sysClr val="windowText" lastClr="000000"/>
                </a:solidFill>
              </a:rPr>
              <a:t>. The root cause being inadequate contracted design specifications.</a:t>
            </a:r>
            <a:endParaRPr lang="en-US" sz="1400" dirty="0">
              <a:solidFill>
                <a:sysClr val="windowText" lastClr="000000"/>
              </a:solidFill>
            </a:endParaRPr>
          </a:p>
          <a:p>
            <a:pPr marL="573088" lvl="1" indent="-285750">
              <a:buFont typeface="Courier New" panose="02070309020205020404" pitchFamily="49" charset="0"/>
              <a:buChar char="o"/>
            </a:pPr>
            <a:r>
              <a:rPr lang="en-US" sz="1400" dirty="0">
                <a:solidFill>
                  <a:sysClr val="windowText" lastClr="000000"/>
                </a:solidFill>
              </a:rPr>
              <a:t>Funding to the value of R300 million was provided by the dti of which </a:t>
            </a:r>
            <a:r>
              <a:rPr lang="en-US" sz="1400" dirty="0" smtClean="0">
                <a:solidFill>
                  <a:sysClr val="windowText" lastClr="000000"/>
                </a:solidFill>
              </a:rPr>
              <a:t>R205 </a:t>
            </a:r>
            <a:r>
              <a:rPr lang="en-US" sz="1400" dirty="0">
                <a:solidFill>
                  <a:sysClr val="windowText" lastClr="000000"/>
                </a:solidFill>
              </a:rPr>
              <a:t>million has been spent.</a:t>
            </a:r>
          </a:p>
          <a:p>
            <a:pPr marL="573088" lvl="1" indent="-285750">
              <a:buFont typeface="Courier New" panose="02070309020205020404" pitchFamily="49" charset="0"/>
              <a:buChar char="o"/>
            </a:pPr>
            <a:r>
              <a:rPr lang="en-US" sz="1400" dirty="0">
                <a:solidFill>
                  <a:sysClr val="windowText" lastClr="000000"/>
                </a:solidFill>
              </a:rPr>
              <a:t>SABS is currently </a:t>
            </a:r>
            <a:r>
              <a:rPr lang="en-GB" sz="1400" dirty="0" smtClean="0">
                <a:solidFill>
                  <a:sysClr val="windowText" lastClr="000000"/>
                </a:solidFill>
              </a:rPr>
              <a:t>finalising</a:t>
            </a:r>
            <a:r>
              <a:rPr lang="en-US" sz="1400" dirty="0" smtClean="0">
                <a:solidFill>
                  <a:sysClr val="windowText" lastClr="000000"/>
                </a:solidFill>
              </a:rPr>
              <a:t> </a:t>
            </a:r>
            <a:r>
              <a:rPr lang="en-US" sz="1400" dirty="0">
                <a:solidFill>
                  <a:sysClr val="windowText" lastClr="000000"/>
                </a:solidFill>
              </a:rPr>
              <a:t>the appointment of a multi-disciplinary engineering (</a:t>
            </a:r>
            <a:r>
              <a:rPr lang="en-US" sz="1400" dirty="0" err="1">
                <a:solidFill>
                  <a:sysClr val="windowText" lastClr="000000"/>
                </a:solidFill>
              </a:rPr>
              <a:t>MDE</a:t>
            </a:r>
            <a:r>
              <a:rPr lang="en-US" sz="1400" dirty="0">
                <a:solidFill>
                  <a:sysClr val="windowText" lastClr="000000"/>
                </a:solidFill>
              </a:rPr>
              <a:t>) firm, to advise the SABS on extent of the problem, proposed solutions and additional infrastructure requirements as well as potential cost to achieve full occupancy. A draft report is anticipated early in the new year.</a:t>
            </a:r>
          </a:p>
          <a:p>
            <a:pPr marL="573088" lvl="1" indent="-285750">
              <a:buFont typeface="Courier New" panose="02070309020205020404" pitchFamily="49" charset="0"/>
              <a:buChar char="o"/>
            </a:pPr>
            <a:r>
              <a:rPr lang="en-US" sz="1400" dirty="0">
                <a:solidFill>
                  <a:sysClr val="windowText" lastClr="000000"/>
                </a:solidFill>
              </a:rPr>
              <a:t>A </a:t>
            </a:r>
            <a:r>
              <a:rPr lang="en-US" sz="1400" dirty="0" smtClean="0">
                <a:solidFill>
                  <a:sysClr val="windowText" lastClr="000000"/>
                </a:solidFill>
              </a:rPr>
              <a:t>technically informed decision </a:t>
            </a:r>
            <a:r>
              <a:rPr lang="en-US" sz="1400" dirty="0">
                <a:solidFill>
                  <a:sysClr val="windowText" lastClr="000000"/>
                </a:solidFill>
              </a:rPr>
              <a:t>on the best course of action will then be taken</a:t>
            </a:r>
            <a:endParaRPr lang="en-GB" sz="1400" b="1" dirty="0">
              <a:solidFill>
                <a:srgbClr val="ED1C24"/>
              </a:solidFill>
            </a:endParaRPr>
          </a:p>
          <a:p>
            <a:pPr marL="115888" indent="-285750">
              <a:buFont typeface="Arial" panose="020B0604020202020204" pitchFamily="34" charset="0"/>
              <a:buChar char="•"/>
            </a:pPr>
            <a:endParaRPr lang="en-GB" sz="1400" b="1" dirty="0" smtClean="0">
              <a:solidFill>
                <a:srgbClr val="ED1C24"/>
              </a:solidFill>
            </a:endParaRPr>
          </a:p>
          <a:p>
            <a:pPr marL="115888" indent="-285750">
              <a:buFont typeface="Arial" panose="020B0604020202020204" pitchFamily="34" charset="0"/>
              <a:buChar char="•"/>
            </a:pPr>
            <a:r>
              <a:rPr lang="en-GB" sz="1400" b="1" dirty="0" smtClean="0">
                <a:solidFill>
                  <a:srgbClr val="ED1C24"/>
                </a:solidFill>
              </a:rPr>
              <a:t>Human capital</a:t>
            </a:r>
          </a:p>
          <a:p>
            <a:pPr marL="573088" lvl="1" indent="-285750">
              <a:buFont typeface="Courier New" panose="02070309020205020404" pitchFamily="49" charset="0"/>
              <a:buChar char="o"/>
            </a:pPr>
            <a:r>
              <a:rPr lang="en-GB" sz="1400" dirty="0" smtClean="0">
                <a:solidFill>
                  <a:sysClr val="windowText" lastClr="000000"/>
                </a:solidFill>
              </a:rPr>
              <a:t>Complete </a:t>
            </a:r>
            <a:r>
              <a:rPr lang="en-GB" sz="1400" b="1" dirty="0" smtClean="0">
                <a:solidFill>
                  <a:sysClr val="windowText" lastClr="000000"/>
                </a:solidFill>
              </a:rPr>
              <a:t>skills and culture audit</a:t>
            </a:r>
            <a:r>
              <a:rPr lang="en-GB" sz="1400" dirty="0" smtClean="0">
                <a:solidFill>
                  <a:sysClr val="windowText" lastClr="000000"/>
                </a:solidFill>
              </a:rPr>
              <a:t>. Develop talent acquisition plans to fill gaps</a:t>
            </a:r>
          </a:p>
          <a:p>
            <a:pPr marL="573088" lvl="1" indent="-285750">
              <a:buFont typeface="Courier New" panose="02070309020205020404" pitchFamily="49" charset="0"/>
              <a:buChar char="o"/>
            </a:pPr>
            <a:r>
              <a:rPr lang="en-GB" sz="1400" dirty="0" smtClean="0">
                <a:solidFill>
                  <a:sysClr val="windowText" lastClr="000000"/>
                </a:solidFill>
              </a:rPr>
              <a:t>Review </a:t>
            </a:r>
            <a:r>
              <a:rPr lang="en-GB" sz="1400" b="1" dirty="0" smtClean="0">
                <a:solidFill>
                  <a:sysClr val="windowText" lastClr="000000"/>
                </a:solidFill>
              </a:rPr>
              <a:t>consequence management </a:t>
            </a:r>
            <a:r>
              <a:rPr lang="en-GB" sz="1400" dirty="0" smtClean="0">
                <a:solidFill>
                  <a:sysClr val="windowText" lastClr="000000"/>
                </a:solidFill>
              </a:rPr>
              <a:t>framework</a:t>
            </a:r>
          </a:p>
          <a:p>
            <a:pPr marL="573088" lvl="1" indent="-285750">
              <a:buFont typeface="Courier New" panose="02070309020205020404" pitchFamily="49" charset="0"/>
              <a:buChar char="o"/>
            </a:pPr>
            <a:r>
              <a:rPr lang="en-GB" sz="1400" dirty="0" smtClean="0">
                <a:solidFill>
                  <a:sysClr val="windowText" lastClr="000000"/>
                </a:solidFill>
              </a:rPr>
              <a:t>Investigate </a:t>
            </a:r>
            <a:r>
              <a:rPr lang="en-GB" sz="1400" b="1" dirty="0" smtClean="0">
                <a:solidFill>
                  <a:sysClr val="windowText" lastClr="000000"/>
                </a:solidFill>
              </a:rPr>
              <a:t>incentives or disincentives measures </a:t>
            </a:r>
            <a:r>
              <a:rPr lang="en-GB" sz="1400" dirty="0" smtClean="0">
                <a:solidFill>
                  <a:sysClr val="windowText" lastClr="000000"/>
                </a:solidFill>
              </a:rPr>
              <a:t>linked to the turnaround plan</a:t>
            </a:r>
          </a:p>
          <a:p>
            <a:pPr marL="573088" lvl="1" indent="-285750">
              <a:buFont typeface="Courier New" panose="02070309020205020404" pitchFamily="49" charset="0"/>
              <a:buChar char="o"/>
            </a:pPr>
            <a:r>
              <a:rPr lang="en-GB" sz="1400" dirty="0" smtClean="0">
                <a:solidFill>
                  <a:sysClr val="windowText" lastClr="000000"/>
                </a:solidFill>
              </a:rPr>
              <a:t>Consider a </a:t>
            </a:r>
            <a:r>
              <a:rPr lang="en-GB" sz="1400" b="1" dirty="0" smtClean="0">
                <a:solidFill>
                  <a:sysClr val="windowText" lastClr="000000"/>
                </a:solidFill>
              </a:rPr>
              <a:t>fit-for-purpose organisational structure</a:t>
            </a:r>
            <a:r>
              <a:rPr lang="en-GB" sz="1400" dirty="0" smtClean="0">
                <a:solidFill>
                  <a:sysClr val="windowText" lastClr="000000"/>
                </a:solidFill>
              </a:rPr>
              <a:t> which is less “top-heavy” and prioritises the commercial business requirements</a:t>
            </a:r>
          </a:p>
          <a:p>
            <a:pPr marL="573088" lvl="1" indent="-285750">
              <a:buFont typeface="Courier New" panose="02070309020205020404" pitchFamily="49" charset="0"/>
              <a:buChar char="o"/>
            </a:pPr>
            <a:endParaRPr lang="en-GB" sz="1400" b="1" dirty="0" smtClean="0"/>
          </a:p>
          <a:p>
            <a:pPr marL="115888" lvl="1" indent="-285750">
              <a:buFont typeface="Arial" panose="020B0604020202020204" pitchFamily="34" charset="0"/>
              <a:buChar char="•"/>
            </a:pPr>
            <a:r>
              <a:rPr lang="en-GB" sz="1400" b="1" dirty="0" smtClean="0">
                <a:solidFill>
                  <a:srgbClr val="ED1C24"/>
                </a:solidFill>
              </a:rPr>
              <a:t>Standards</a:t>
            </a:r>
          </a:p>
          <a:p>
            <a:pPr marL="573088" lvl="1" indent="-285750">
              <a:buFont typeface="Courier New" panose="02070309020205020404" pitchFamily="49" charset="0"/>
              <a:buChar char="o"/>
            </a:pPr>
            <a:r>
              <a:rPr lang="en-GB" sz="1400" b="1" dirty="0" smtClean="0">
                <a:solidFill>
                  <a:sysClr val="windowText" lastClr="000000"/>
                </a:solidFill>
              </a:rPr>
              <a:t>Prioritise standards and revenue opportunities linked to the masterplans </a:t>
            </a:r>
            <a:r>
              <a:rPr lang="en-GB" sz="1400" dirty="0" smtClean="0">
                <a:solidFill>
                  <a:sysClr val="windowText" lastClr="000000"/>
                </a:solidFill>
              </a:rPr>
              <a:t>to be developed as part of government’s industrial development plans</a:t>
            </a:r>
          </a:p>
          <a:p>
            <a:pPr marL="573088" lvl="1" indent="-285750">
              <a:buFont typeface="Courier New" panose="02070309020205020404" pitchFamily="49" charset="0"/>
              <a:buChar char="o"/>
            </a:pPr>
            <a:endParaRPr lang="en-GB" sz="1400" dirty="0">
              <a:solidFill>
                <a:sysClr val="windowText" lastClr="000000"/>
              </a:solidFill>
            </a:endParaRPr>
          </a:p>
          <a:p>
            <a:pPr marL="573088" lvl="1" indent="-285750">
              <a:buFont typeface="Courier New" panose="02070309020205020404" pitchFamily="49" charset="0"/>
              <a:buChar char="o"/>
            </a:pPr>
            <a:endParaRPr lang="en-GB" sz="1400" dirty="0">
              <a:solidFill>
                <a:sysClr val="windowText" lastClr="000000"/>
              </a:solidFill>
            </a:endParaRPr>
          </a:p>
          <a:p>
            <a:pPr lvl="0"/>
            <a:r>
              <a:rPr lang="en-US" sz="1400" b="1" dirty="0" smtClean="0">
                <a:solidFill>
                  <a:prstClr val="black"/>
                </a:solidFill>
              </a:rPr>
              <a:t>Initiatives are </a:t>
            </a:r>
            <a:r>
              <a:rPr lang="en-US" sz="1400" b="1" dirty="0">
                <a:solidFill>
                  <a:prstClr val="black"/>
                </a:solidFill>
              </a:rPr>
              <a:t>supported by a detailed project plan, allocated project owner and delivery </a:t>
            </a:r>
            <a:r>
              <a:rPr lang="en-US" sz="1400" b="1" dirty="0" smtClean="0">
                <a:solidFill>
                  <a:prstClr val="black"/>
                </a:solidFill>
              </a:rPr>
              <a:t>timeframes. All project plans are available on a shared IT portal and monitored on an on-going basis</a:t>
            </a:r>
            <a:endParaRPr lang="en-GB" sz="1200" dirty="0">
              <a:solidFill>
                <a:sysClr val="windowText" lastClr="000000"/>
              </a:solidFill>
            </a:endParaRPr>
          </a:p>
        </p:txBody>
      </p:sp>
    </p:spTree>
    <p:extLst>
      <p:ext uri="{BB962C8B-B14F-4D97-AF65-F5344CB8AC3E}">
        <p14:creationId xmlns:p14="http://schemas.microsoft.com/office/powerpoint/2010/main" xmlns="" val="4254023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pPr/>
              <a:t>24</a:t>
            </a:fld>
            <a:endParaRPr lang="en-ZA" dirty="0"/>
          </a:p>
        </p:txBody>
      </p:sp>
      <p:sp>
        <p:nvSpPr>
          <p:cNvPr id="6" name="TextBox 5"/>
          <p:cNvSpPr txBox="1"/>
          <p:nvPr/>
        </p:nvSpPr>
        <p:spPr>
          <a:xfrm>
            <a:off x="488091" y="193337"/>
            <a:ext cx="6337763" cy="400110"/>
          </a:xfrm>
          <a:prstGeom prst="rect">
            <a:avLst/>
          </a:prstGeom>
          <a:noFill/>
        </p:spPr>
        <p:txBody>
          <a:bodyPr wrap="square" rtlCol="0">
            <a:spAutoFit/>
          </a:bodyPr>
          <a:lstStyle>
            <a:defPPr>
              <a:defRPr lang="en-US"/>
            </a:defPPr>
            <a:lvl1pPr>
              <a:defRPr sz="2000" b="1">
                <a:cs typeface="Arial" panose="020B0604020202020204" pitchFamily="34" charset="0"/>
              </a:defRPr>
            </a:lvl1pPr>
          </a:lstStyle>
          <a:p>
            <a:r>
              <a:rPr lang="en-ZA" dirty="0" smtClean="0"/>
              <a:t>FINAL REFLECTIONS ON TURNAROUND PLAN</a:t>
            </a:r>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0632"/>
            <a:ext cx="1610234" cy="374882"/>
          </a:xfrm>
          <a:prstGeom prst="rect">
            <a:avLst/>
          </a:prstGeom>
        </p:spPr>
      </p:pic>
      <p:sp>
        <p:nvSpPr>
          <p:cNvPr id="8" name="Rectangle 7"/>
          <p:cNvSpPr/>
          <p:nvPr/>
        </p:nvSpPr>
        <p:spPr>
          <a:xfrm>
            <a:off x="488091" y="553217"/>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75"/>
          <p:cNvSpPr>
            <a:spLocks noChangeArrowheads="1"/>
          </p:cNvSpPr>
          <p:nvPr/>
        </p:nvSpPr>
        <p:spPr bwMode="auto">
          <a:xfrm>
            <a:off x="488091" y="6359601"/>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78"/>
          <p:cNvSpPr>
            <a:spLocks noChangeArrowheads="1"/>
          </p:cNvSpPr>
          <p:nvPr/>
        </p:nvSpPr>
        <p:spPr bwMode="auto">
          <a:xfrm>
            <a:off x="3880146" y="61340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TextBox 13"/>
          <p:cNvSpPr txBox="1"/>
          <p:nvPr/>
        </p:nvSpPr>
        <p:spPr>
          <a:xfrm>
            <a:off x="424887" y="828327"/>
            <a:ext cx="8027259" cy="5324535"/>
          </a:xfrm>
          <a:prstGeom prst="rect">
            <a:avLst/>
          </a:prstGeom>
          <a:noFill/>
        </p:spPr>
        <p:txBody>
          <a:bodyPr wrap="square" rtlCol="0">
            <a:spAutoFit/>
          </a:bodyPr>
          <a:lstStyle/>
          <a:p>
            <a:pPr marL="285750" lvl="1" indent="-285750">
              <a:buFont typeface="Arial" panose="020B0604020202020204" pitchFamily="34" charset="0"/>
              <a:buChar char="•"/>
            </a:pPr>
            <a:r>
              <a:rPr lang="en-GB" sz="2000" dirty="0">
                <a:solidFill>
                  <a:sysClr val="windowText" lastClr="000000"/>
                </a:solidFill>
              </a:rPr>
              <a:t>At the core of Phase 2 of the Turnaround </a:t>
            </a:r>
            <a:r>
              <a:rPr lang="en-GB" sz="2000" dirty="0" smtClean="0">
                <a:solidFill>
                  <a:sysClr val="windowText" lastClr="000000"/>
                </a:solidFill>
              </a:rPr>
              <a:t>plan:  </a:t>
            </a:r>
            <a:r>
              <a:rPr lang="en-GB" sz="2000" b="1" dirty="0" smtClean="0">
                <a:solidFill>
                  <a:sysClr val="windowText" lastClr="000000"/>
                </a:solidFill>
              </a:rPr>
              <a:t>secure an integrated operational and </a:t>
            </a:r>
            <a:r>
              <a:rPr lang="en-GB" sz="2000" b="1" dirty="0">
                <a:solidFill>
                  <a:sysClr val="windowText" lastClr="000000"/>
                </a:solidFill>
              </a:rPr>
              <a:t>execution management plan</a:t>
            </a:r>
            <a:r>
              <a:rPr lang="en-GB" sz="2000" dirty="0" smtClean="0">
                <a:solidFill>
                  <a:sysClr val="windowText" lastClr="000000"/>
                </a:solidFill>
              </a:rPr>
              <a:t> for SABS, with strong monitoring and oversight. The plan is based on getting all the basic ‘nuts and bolts’ operations back to acceptable levels. These plans will be supported by robust sales and marketing initiatives. </a:t>
            </a:r>
          </a:p>
          <a:p>
            <a:pPr marL="0" lvl="1"/>
            <a:endParaRPr lang="en-GB" sz="2000" dirty="0">
              <a:solidFill>
                <a:sysClr val="windowText" lastClr="000000"/>
              </a:solidFill>
            </a:endParaRPr>
          </a:p>
          <a:p>
            <a:pPr marL="285750" lvl="1" indent="-285750">
              <a:buFont typeface="Arial" panose="020B0604020202020204" pitchFamily="34" charset="0"/>
              <a:buChar char="•"/>
            </a:pPr>
            <a:r>
              <a:rPr lang="en-GB" sz="2000" dirty="0" smtClean="0">
                <a:solidFill>
                  <a:sysClr val="windowText" lastClr="000000"/>
                </a:solidFill>
              </a:rPr>
              <a:t>The challenges at SABS are deep-seated and multi-layered. The </a:t>
            </a:r>
            <a:r>
              <a:rPr lang="en-GB" sz="2000" b="1" dirty="0" smtClean="0">
                <a:solidFill>
                  <a:sysClr val="windowText" lastClr="000000"/>
                </a:solidFill>
              </a:rPr>
              <a:t>turnaround plan will take time to yield optimal outcomes </a:t>
            </a:r>
            <a:r>
              <a:rPr lang="en-GB" sz="2000" dirty="0" smtClean="0">
                <a:solidFill>
                  <a:sysClr val="windowText" lastClr="000000"/>
                </a:solidFill>
              </a:rPr>
              <a:t>to return the institution to a competitive, professional services company which is able to compete in the certification and testing market, develop standards which are aligned with and support the industrial effort and provide a cost effective and competitive services in local content verification and training. </a:t>
            </a:r>
          </a:p>
          <a:p>
            <a:pPr marL="285750" lvl="1" indent="-285750">
              <a:buFont typeface="Arial" panose="020B0604020202020204" pitchFamily="34" charset="0"/>
              <a:buChar char="•"/>
            </a:pPr>
            <a:endParaRPr lang="en-GB" sz="2000" dirty="0" smtClean="0">
              <a:solidFill>
                <a:sysClr val="windowText" lastClr="000000"/>
              </a:solidFill>
            </a:endParaRPr>
          </a:p>
          <a:p>
            <a:pPr marL="285750" lvl="1" indent="-285750">
              <a:buFont typeface="Arial" panose="020B0604020202020204" pitchFamily="34" charset="0"/>
              <a:buChar char="•"/>
            </a:pPr>
            <a:r>
              <a:rPr lang="en-GB" sz="2000" dirty="0" smtClean="0">
                <a:solidFill>
                  <a:sysClr val="windowText" lastClr="000000"/>
                </a:solidFill>
              </a:rPr>
              <a:t>The </a:t>
            </a:r>
            <a:r>
              <a:rPr lang="en-GB" sz="2000" b="1" dirty="0" smtClean="0">
                <a:solidFill>
                  <a:sysClr val="windowText" lastClr="000000"/>
                </a:solidFill>
              </a:rPr>
              <a:t>financial sustainability and the cash position </a:t>
            </a:r>
            <a:r>
              <a:rPr lang="en-GB" sz="2000" dirty="0" smtClean="0">
                <a:solidFill>
                  <a:sysClr val="windowText" lastClr="000000"/>
                </a:solidFill>
              </a:rPr>
              <a:t>of the SABS remains the most critical challenge over the next two years.</a:t>
            </a:r>
          </a:p>
          <a:p>
            <a:pPr marL="0" lvl="1"/>
            <a:endParaRPr lang="en-GB" sz="2000" dirty="0" smtClean="0">
              <a:solidFill>
                <a:sysClr val="windowText" lastClr="000000"/>
              </a:solidFill>
            </a:endParaRPr>
          </a:p>
        </p:txBody>
      </p:sp>
    </p:spTree>
    <p:extLst>
      <p:ext uri="{BB962C8B-B14F-4D97-AF65-F5344CB8AC3E}">
        <p14:creationId xmlns:p14="http://schemas.microsoft.com/office/powerpoint/2010/main" xmlns="" val="978411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pPr/>
              <a:t>25</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9597"/>
            <a:ext cx="1610234" cy="374882"/>
          </a:xfrm>
          <a:prstGeom prst="rect">
            <a:avLst/>
          </a:prstGeom>
        </p:spPr>
      </p:pic>
      <p:sp>
        <p:nvSpPr>
          <p:cNvPr id="8" name="Rectangle 7"/>
          <p:cNvSpPr/>
          <p:nvPr/>
        </p:nvSpPr>
        <p:spPr>
          <a:xfrm>
            <a:off x="488091" y="562182"/>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9" name="TextBox 8"/>
          <p:cNvSpPr txBox="1"/>
          <p:nvPr/>
        </p:nvSpPr>
        <p:spPr>
          <a:xfrm>
            <a:off x="739103" y="3058066"/>
            <a:ext cx="7681799" cy="400110"/>
          </a:xfrm>
          <a:prstGeom prst="rect">
            <a:avLst/>
          </a:prstGeom>
          <a:noFill/>
        </p:spPr>
        <p:txBody>
          <a:bodyPr wrap="square" rtlCol="0">
            <a:spAutoFit/>
          </a:bodyPr>
          <a:lstStyle/>
          <a:p>
            <a:pPr algn="ctr"/>
            <a:r>
              <a:rPr lang="en-ZA" sz="2000" b="1" dirty="0" smtClean="0">
                <a:cs typeface="Arial" panose="020B0604020202020204" pitchFamily="34" charset="0"/>
              </a:rPr>
              <a:t>THANK YOU</a:t>
            </a:r>
            <a:endParaRPr lang="en-ZA" sz="2000" b="1" dirty="0">
              <a:cs typeface="Arial" panose="020B0604020202020204" pitchFamily="34" charset="0"/>
            </a:endParaRPr>
          </a:p>
        </p:txBody>
      </p:sp>
    </p:spTree>
    <p:extLst>
      <p:ext uri="{BB962C8B-B14F-4D97-AF65-F5344CB8AC3E}">
        <p14:creationId xmlns:p14="http://schemas.microsoft.com/office/powerpoint/2010/main" xmlns="" val="1305910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pPr/>
              <a:t>3</a:t>
            </a:fld>
            <a:endParaRPr lang="en-ZA" dirty="0"/>
          </a:p>
        </p:txBody>
      </p:sp>
      <p:sp>
        <p:nvSpPr>
          <p:cNvPr id="6" name="TextBox 5"/>
          <p:cNvSpPr txBox="1"/>
          <p:nvPr/>
        </p:nvSpPr>
        <p:spPr>
          <a:xfrm>
            <a:off x="488091" y="241004"/>
            <a:ext cx="6337763" cy="400110"/>
          </a:xfrm>
          <a:prstGeom prst="rect">
            <a:avLst/>
          </a:prstGeom>
          <a:noFill/>
        </p:spPr>
        <p:txBody>
          <a:bodyPr wrap="square" rtlCol="0">
            <a:spAutoFit/>
          </a:bodyPr>
          <a:lstStyle/>
          <a:p>
            <a:r>
              <a:rPr lang="en-ZA" sz="2000" b="1" dirty="0" smtClean="0">
                <a:cs typeface="Arial" panose="020B0604020202020204" pitchFamily="34" charset="0"/>
              </a:rPr>
              <a:t>DELEGATION’s DETAILS</a:t>
            </a:r>
            <a:endParaRPr lang="en-ZA" sz="2000" dirty="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9597"/>
            <a:ext cx="1610234" cy="374882"/>
          </a:xfrm>
          <a:prstGeom prst="rect">
            <a:avLst/>
          </a:prstGeom>
        </p:spPr>
      </p:pic>
      <p:sp>
        <p:nvSpPr>
          <p:cNvPr id="8" name="Rectangle 7"/>
          <p:cNvSpPr/>
          <p:nvPr/>
        </p:nvSpPr>
        <p:spPr>
          <a:xfrm>
            <a:off x="488091" y="562182"/>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9" name="TextBox 8"/>
          <p:cNvSpPr txBox="1"/>
          <p:nvPr/>
        </p:nvSpPr>
        <p:spPr>
          <a:xfrm>
            <a:off x="1527997" y="761796"/>
            <a:ext cx="6987353" cy="5509200"/>
          </a:xfrm>
          <a:prstGeom prst="rect">
            <a:avLst/>
          </a:prstGeom>
          <a:noFill/>
        </p:spPr>
        <p:txBody>
          <a:bodyPr wrap="square" rtlCol="0">
            <a:spAutoFit/>
          </a:bodyPr>
          <a:lstStyle/>
          <a:p>
            <a:r>
              <a:rPr lang="en-ZA" sz="1600" b="1" dirty="0" smtClean="0">
                <a:cs typeface="Arial" panose="020B0604020202020204" pitchFamily="34" charset="0"/>
              </a:rPr>
              <a:t>Mr Garth Strachan</a:t>
            </a:r>
          </a:p>
          <a:p>
            <a:r>
              <a:rPr lang="en-ZA" sz="1600" b="1" dirty="0" smtClean="0">
                <a:cs typeface="Arial" panose="020B0604020202020204" pitchFamily="34" charset="0"/>
              </a:rPr>
              <a:t>Acting Chief Executive Officer</a:t>
            </a:r>
          </a:p>
          <a:p>
            <a:r>
              <a:rPr lang="en-ZA" sz="1600" b="1" dirty="0" smtClean="0">
                <a:cs typeface="Arial" panose="020B0604020202020204" pitchFamily="34" charset="0"/>
              </a:rPr>
              <a:t>Office number: +27 12 428 6002</a:t>
            </a:r>
          </a:p>
          <a:p>
            <a:r>
              <a:rPr lang="en-ZA" sz="1600" b="1" dirty="0">
                <a:cs typeface="Arial" panose="020B0604020202020204" pitchFamily="34" charset="0"/>
              </a:rPr>
              <a:t>E-mail: </a:t>
            </a:r>
            <a:r>
              <a:rPr lang="en-ZA" sz="1600" b="1" dirty="0" smtClean="0">
                <a:cs typeface="Arial" panose="020B0604020202020204" pitchFamily="34" charset="0"/>
                <a:hlinkClick r:id="rId4"/>
              </a:rPr>
              <a:t>Garth.Strachan@sabs.co.za</a:t>
            </a:r>
            <a:endParaRPr lang="en-ZA" sz="1600" b="1" dirty="0" smtClean="0">
              <a:cs typeface="Arial" panose="020B0604020202020204" pitchFamily="34" charset="0"/>
            </a:endParaRPr>
          </a:p>
          <a:p>
            <a:endParaRPr lang="en-ZA" sz="1600" b="1" dirty="0" smtClean="0">
              <a:cs typeface="Arial" panose="020B0604020202020204" pitchFamily="34" charset="0"/>
            </a:endParaRPr>
          </a:p>
          <a:p>
            <a:endParaRPr lang="en-ZA" sz="1600" b="1" dirty="0" smtClean="0">
              <a:cs typeface="Arial" panose="020B0604020202020204" pitchFamily="34" charset="0"/>
            </a:endParaRPr>
          </a:p>
          <a:p>
            <a:r>
              <a:rPr lang="en-ZA" sz="1600" b="1" dirty="0" smtClean="0">
                <a:cs typeface="Arial" panose="020B0604020202020204" pitchFamily="34" charset="0"/>
              </a:rPr>
              <a:t>Ms Tina Maharaj</a:t>
            </a:r>
          </a:p>
          <a:p>
            <a:r>
              <a:rPr lang="en-ZA" sz="1600" b="1" dirty="0" smtClean="0">
                <a:cs typeface="Arial" panose="020B0604020202020204" pitchFamily="34" charset="0"/>
              </a:rPr>
              <a:t>Chief Financial Officer</a:t>
            </a:r>
          </a:p>
          <a:p>
            <a:r>
              <a:rPr lang="en-ZA" sz="1600" b="1" dirty="0" smtClean="0">
                <a:cs typeface="Arial" panose="020B0604020202020204" pitchFamily="34" charset="0"/>
              </a:rPr>
              <a:t>Office number: +27 12 428 6457</a:t>
            </a:r>
          </a:p>
          <a:p>
            <a:r>
              <a:rPr lang="en-ZA" sz="1600" b="1" dirty="0">
                <a:cs typeface="Arial" panose="020B0604020202020204" pitchFamily="34" charset="0"/>
              </a:rPr>
              <a:t>E-mail: </a:t>
            </a:r>
            <a:r>
              <a:rPr lang="en-ZA" sz="1600" b="1" dirty="0" smtClean="0">
                <a:cs typeface="Arial" panose="020B0604020202020204" pitchFamily="34" charset="0"/>
                <a:hlinkClick r:id="rId5"/>
              </a:rPr>
              <a:t>Tina.Maharaj@sabs.co.za</a:t>
            </a:r>
            <a:endParaRPr lang="en-ZA" sz="1600" b="1" dirty="0" smtClean="0">
              <a:cs typeface="Arial" panose="020B0604020202020204" pitchFamily="34" charset="0"/>
            </a:endParaRPr>
          </a:p>
          <a:p>
            <a:endParaRPr lang="en-ZA" sz="1600" b="1" dirty="0">
              <a:cs typeface="Arial" panose="020B0604020202020204" pitchFamily="34" charset="0"/>
            </a:endParaRPr>
          </a:p>
          <a:p>
            <a:endParaRPr lang="en-ZA" sz="1600" b="1" dirty="0" smtClean="0">
              <a:cs typeface="Arial" panose="020B0604020202020204" pitchFamily="34" charset="0"/>
            </a:endParaRPr>
          </a:p>
          <a:p>
            <a:r>
              <a:rPr lang="en-ZA" sz="1600" b="1" dirty="0" smtClean="0">
                <a:cs typeface="Arial" panose="020B0604020202020204" pitchFamily="34" charset="0"/>
              </a:rPr>
              <a:t>Ms </a:t>
            </a:r>
            <a:r>
              <a:rPr lang="en-ZA" sz="1600" b="1" dirty="0">
                <a:cs typeface="Arial" panose="020B0604020202020204" pitchFamily="34" charset="0"/>
              </a:rPr>
              <a:t>Amanda Gcabashe</a:t>
            </a:r>
          </a:p>
          <a:p>
            <a:r>
              <a:rPr lang="en-ZA" sz="1600" b="1" dirty="0">
                <a:cs typeface="Arial" panose="020B0604020202020204" pitchFamily="34" charset="0"/>
              </a:rPr>
              <a:t>Executive: Certification</a:t>
            </a:r>
          </a:p>
          <a:p>
            <a:r>
              <a:rPr lang="en-ZA" sz="1600" b="1" dirty="0">
                <a:cs typeface="Arial" panose="020B0604020202020204" pitchFamily="34" charset="0"/>
              </a:rPr>
              <a:t>Office number: +27 12 428 6779</a:t>
            </a:r>
          </a:p>
          <a:p>
            <a:r>
              <a:rPr lang="en-ZA" sz="1600" b="1" dirty="0">
                <a:cs typeface="Arial" panose="020B0604020202020204" pitchFamily="34" charset="0"/>
              </a:rPr>
              <a:t>E-mail: </a:t>
            </a:r>
            <a:r>
              <a:rPr lang="en-ZA" sz="1600" b="1" dirty="0">
                <a:cs typeface="Arial" panose="020B0604020202020204" pitchFamily="34" charset="0"/>
                <a:hlinkClick r:id="rId6"/>
              </a:rPr>
              <a:t>Amanda.Gcabasche@sabs.co.za</a:t>
            </a:r>
            <a:endParaRPr lang="en-ZA" sz="1600" b="1" dirty="0">
              <a:cs typeface="Arial" panose="020B0604020202020204" pitchFamily="34" charset="0"/>
            </a:endParaRPr>
          </a:p>
          <a:p>
            <a:endParaRPr lang="en-ZA" sz="1600" b="1" dirty="0" smtClean="0">
              <a:cs typeface="Arial" panose="020B0604020202020204" pitchFamily="34" charset="0"/>
            </a:endParaRPr>
          </a:p>
          <a:p>
            <a:endParaRPr lang="en-ZA" sz="1600" b="1" dirty="0">
              <a:cs typeface="Arial" panose="020B0604020202020204" pitchFamily="34" charset="0"/>
            </a:endParaRPr>
          </a:p>
          <a:p>
            <a:r>
              <a:rPr lang="en-ZA" sz="1600" b="1" dirty="0" smtClean="0">
                <a:cs typeface="Arial" panose="020B0604020202020204" pitchFamily="34" charset="0"/>
              </a:rPr>
              <a:t>Mr Joseph Leotlela</a:t>
            </a:r>
            <a:endParaRPr lang="en-ZA" sz="1600" b="1" dirty="0">
              <a:cs typeface="Arial" panose="020B0604020202020204" pitchFamily="34" charset="0"/>
            </a:endParaRPr>
          </a:p>
          <a:p>
            <a:r>
              <a:rPr lang="en-ZA" sz="1600" b="1" dirty="0" smtClean="0">
                <a:cs typeface="Arial" panose="020B0604020202020204" pitchFamily="34" charset="0"/>
              </a:rPr>
              <a:t>Group Manager Legal Services and Acting Company Secretary</a:t>
            </a:r>
            <a:endParaRPr lang="en-ZA" sz="1600" b="1" dirty="0">
              <a:cs typeface="Arial" panose="020B0604020202020204" pitchFamily="34" charset="0"/>
            </a:endParaRPr>
          </a:p>
          <a:p>
            <a:r>
              <a:rPr lang="en-ZA" sz="1600" b="1" dirty="0">
                <a:cs typeface="Arial" panose="020B0604020202020204" pitchFamily="34" charset="0"/>
              </a:rPr>
              <a:t>Office number: +27 12 428 </a:t>
            </a:r>
            <a:r>
              <a:rPr lang="en-ZA" sz="1600" b="1" dirty="0" smtClean="0">
                <a:cs typeface="Arial" panose="020B0604020202020204" pitchFamily="34" charset="0"/>
              </a:rPr>
              <a:t>6242</a:t>
            </a:r>
            <a:endParaRPr lang="en-ZA" sz="1600" b="1" dirty="0">
              <a:cs typeface="Arial" panose="020B0604020202020204" pitchFamily="34" charset="0"/>
            </a:endParaRPr>
          </a:p>
          <a:p>
            <a:r>
              <a:rPr lang="en-ZA" sz="1600" b="1" dirty="0">
                <a:cs typeface="Arial" panose="020B0604020202020204" pitchFamily="34" charset="0"/>
              </a:rPr>
              <a:t>E-mail: </a:t>
            </a:r>
            <a:r>
              <a:rPr lang="en-ZA" sz="1600" b="1" dirty="0" smtClean="0">
                <a:cs typeface="Arial" panose="020B0604020202020204" pitchFamily="34" charset="0"/>
                <a:hlinkClick r:id="rId7"/>
              </a:rPr>
              <a:t>Joseph.Leotlela@sabs.co.za</a:t>
            </a:r>
            <a:endParaRPr lang="en-ZA" sz="1600" b="1" dirty="0">
              <a:cs typeface="Arial" panose="020B0604020202020204" pitchFamily="34" charset="0"/>
            </a:endParaRPr>
          </a:p>
        </p:txBody>
      </p:sp>
      <p:pic>
        <p:nvPicPr>
          <p:cNvPr id="2" name="Picture 1"/>
          <p:cNvPicPr>
            <a:picLocks noChangeAspect="1"/>
          </p:cNvPicPr>
          <p:nvPr/>
        </p:nvPicPr>
        <p:blipFill rotWithShape="1">
          <a:blip r:embed="rId8" cstate="print"/>
          <a:srcRect l="4197" t="-1" r="4502" b="3334"/>
          <a:stretch/>
        </p:blipFill>
        <p:spPr>
          <a:xfrm>
            <a:off x="654424" y="768951"/>
            <a:ext cx="806196" cy="1005840"/>
          </a:xfrm>
          <a:prstGeom prst="rect">
            <a:avLst/>
          </a:prstGeom>
        </p:spPr>
      </p:pic>
      <p:pic>
        <p:nvPicPr>
          <p:cNvPr id="4" name="Picture 3"/>
          <p:cNvPicPr>
            <a:picLocks noChangeAspect="1"/>
          </p:cNvPicPr>
          <p:nvPr/>
        </p:nvPicPr>
        <p:blipFill rotWithShape="1">
          <a:blip r:embed="rId9" cstate="print"/>
          <a:srcRect l="5977" t="-1" r="8336" b="4674"/>
          <a:stretch/>
        </p:blipFill>
        <p:spPr>
          <a:xfrm>
            <a:off x="663388" y="2251540"/>
            <a:ext cx="788267" cy="1045529"/>
          </a:xfrm>
          <a:prstGeom prst="rect">
            <a:avLst/>
          </a:prstGeom>
        </p:spPr>
      </p:pic>
      <p:pic>
        <p:nvPicPr>
          <p:cNvPr id="12" name="Picture 11"/>
          <p:cNvPicPr>
            <a:picLocks noChangeAspect="1"/>
          </p:cNvPicPr>
          <p:nvPr/>
        </p:nvPicPr>
        <p:blipFill rotWithShape="1">
          <a:blip r:embed="rId10" cstate="print"/>
          <a:srcRect r="6821" b="4593"/>
          <a:stretch/>
        </p:blipFill>
        <p:spPr>
          <a:xfrm>
            <a:off x="675968" y="3670261"/>
            <a:ext cx="852029" cy="1026070"/>
          </a:xfrm>
          <a:prstGeom prst="rect">
            <a:avLst/>
          </a:prstGeom>
        </p:spPr>
      </p:pic>
      <p:pic>
        <p:nvPicPr>
          <p:cNvPr id="14" name="Picture 13"/>
          <p:cNvPicPr>
            <a:picLocks noChangeAspect="1"/>
          </p:cNvPicPr>
          <p:nvPr/>
        </p:nvPicPr>
        <p:blipFill rotWithShape="1">
          <a:blip r:embed="rId11" cstate="print">
            <a:extLst>
              <a:ext uri="{28A0092B-C50C-407E-A947-70E740481C1C}">
                <a14:useLocalDpi xmlns:a14="http://schemas.microsoft.com/office/drawing/2010/main" xmlns="" val="0"/>
              </a:ext>
            </a:extLst>
          </a:blip>
          <a:srcRect l="12248" t="34016" r="46557" b="25882"/>
          <a:stretch/>
        </p:blipFill>
        <p:spPr>
          <a:xfrm rot="5400000">
            <a:off x="620141" y="5271139"/>
            <a:ext cx="911650" cy="827720"/>
          </a:xfrm>
          <a:prstGeom prst="rect">
            <a:avLst/>
          </a:prstGeom>
        </p:spPr>
      </p:pic>
    </p:spTree>
    <p:extLst>
      <p:ext uri="{BB962C8B-B14F-4D97-AF65-F5344CB8AC3E}">
        <p14:creationId xmlns:p14="http://schemas.microsoft.com/office/powerpoint/2010/main" xmlns="" val="3413363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pPr/>
              <a:t>4</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9597"/>
            <a:ext cx="1610234" cy="374882"/>
          </a:xfrm>
          <a:prstGeom prst="rect">
            <a:avLst/>
          </a:prstGeom>
        </p:spPr>
      </p:pic>
      <p:sp>
        <p:nvSpPr>
          <p:cNvPr id="8" name="Rectangle 7"/>
          <p:cNvSpPr/>
          <p:nvPr/>
        </p:nvSpPr>
        <p:spPr>
          <a:xfrm>
            <a:off x="488091" y="562182"/>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9" name="TextBox 8"/>
          <p:cNvSpPr txBox="1"/>
          <p:nvPr/>
        </p:nvSpPr>
        <p:spPr>
          <a:xfrm>
            <a:off x="703244" y="2883500"/>
            <a:ext cx="7681799" cy="400110"/>
          </a:xfrm>
          <a:prstGeom prst="rect">
            <a:avLst/>
          </a:prstGeom>
          <a:noFill/>
        </p:spPr>
        <p:txBody>
          <a:bodyPr wrap="square" rtlCol="0">
            <a:spAutoFit/>
          </a:bodyPr>
          <a:lstStyle/>
          <a:p>
            <a:pPr algn="ctr"/>
            <a:r>
              <a:rPr lang="en-ZA" sz="2000" b="1" dirty="0" smtClean="0">
                <a:cs typeface="Arial" panose="020B0604020202020204" pitchFamily="34" charset="0"/>
              </a:rPr>
              <a:t>BRIEF OVERVIEW OF THE SABS</a:t>
            </a:r>
            <a:endParaRPr lang="en-ZA" sz="2000" b="1" dirty="0">
              <a:cs typeface="Arial" panose="020B0604020202020204" pitchFamily="34" charset="0"/>
            </a:endParaRPr>
          </a:p>
        </p:txBody>
      </p:sp>
    </p:spTree>
    <p:extLst>
      <p:ext uri="{BB962C8B-B14F-4D97-AF65-F5344CB8AC3E}">
        <p14:creationId xmlns:p14="http://schemas.microsoft.com/office/powerpoint/2010/main" xmlns="" val="950077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solidFill>
                  <a:prstClr val="black">
                    <a:tint val="75000"/>
                  </a:prstClr>
                </a:solidFill>
              </a:rPr>
              <a:pPr/>
              <a:t>5</a:t>
            </a:fld>
            <a:endParaRPr lang="en-ZA" dirty="0">
              <a:solidFill>
                <a:prstClr val="black">
                  <a:tint val="75000"/>
                </a:prstClr>
              </a:solidFill>
            </a:endParaRPr>
          </a:p>
        </p:txBody>
      </p:sp>
      <p:sp>
        <p:nvSpPr>
          <p:cNvPr id="6" name="TextBox 5"/>
          <p:cNvSpPr txBox="1"/>
          <p:nvPr/>
        </p:nvSpPr>
        <p:spPr>
          <a:xfrm>
            <a:off x="411649" y="229597"/>
            <a:ext cx="6425658" cy="400110"/>
          </a:xfrm>
          <a:prstGeom prst="rect">
            <a:avLst/>
          </a:prstGeom>
          <a:noFill/>
        </p:spPr>
        <p:txBody>
          <a:bodyPr wrap="square" rtlCol="0">
            <a:spAutoFit/>
          </a:bodyPr>
          <a:lstStyle/>
          <a:p>
            <a:r>
              <a:rPr lang="en-ZA" sz="2000" b="1" dirty="0" smtClean="0">
                <a:solidFill>
                  <a:prstClr val="black"/>
                </a:solidFill>
                <a:cs typeface="Arial" panose="020B0604020202020204" pitchFamily="34" charset="0"/>
              </a:rPr>
              <a:t>LEGISLATIVE FRAMEWORK AND </a:t>
            </a:r>
            <a:r>
              <a:rPr lang="en-ZA" sz="2000" b="1" dirty="0" err="1" smtClean="0">
                <a:solidFill>
                  <a:prstClr val="black"/>
                </a:solidFill>
                <a:cs typeface="Arial" panose="020B0604020202020204" pitchFamily="34" charset="0"/>
              </a:rPr>
              <a:t>SQAM</a:t>
            </a:r>
            <a:r>
              <a:rPr lang="en-ZA" sz="2000" b="1" dirty="0" smtClean="0">
                <a:solidFill>
                  <a:prstClr val="black"/>
                </a:solidFill>
                <a:cs typeface="Arial" panose="020B0604020202020204" pitchFamily="34" charset="0"/>
              </a:rPr>
              <a:t> INSTITUTIONS</a:t>
            </a:r>
            <a:endParaRPr lang="en-ZA" sz="2000" dirty="0">
              <a:solidFill>
                <a:prstClr val="black"/>
              </a:solidFill>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9597"/>
            <a:ext cx="1610234" cy="374882"/>
          </a:xfrm>
          <a:prstGeom prst="rect">
            <a:avLst/>
          </a:prstGeom>
        </p:spPr>
      </p:pic>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8" name="Rectangle 7"/>
          <p:cNvSpPr/>
          <p:nvPr/>
        </p:nvSpPr>
        <p:spPr>
          <a:xfrm>
            <a:off x="499544" y="562182"/>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57" name="Rectangle 56"/>
          <p:cNvSpPr/>
          <p:nvPr/>
        </p:nvSpPr>
        <p:spPr>
          <a:xfrm>
            <a:off x="988295" y="3530840"/>
            <a:ext cx="3277068" cy="1851445"/>
          </a:xfrm>
          <a:prstGeom prst="rect">
            <a:avLst/>
          </a:prstGeom>
        </p:spPr>
        <p:txBody>
          <a:bodyPr wrap="square">
            <a:noAutofit/>
          </a:bodyPr>
          <a:lstStyle/>
          <a:p>
            <a:pPr>
              <a:spcBef>
                <a:spcPts val="600"/>
              </a:spcBef>
              <a:spcAft>
                <a:spcPts val="600"/>
              </a:spcAft>
            </a:pPr>
            <a:endParaRPr lang="en-GB" sz="1300" dirty="0">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xmlns="" val="0"/>
              </a:ext>
            </a:extLst>
          </a:blip>
          <a:srcRect t="14301" b="9029"/>
          <a:stretch/>
        </p:blipFill>
        <p:spPr>
          <a:xfrm>
            <a:off x="3538561" y="869570"/>
            <a:ext cx="2031206" cy="778660"/>
          </a:xfrm>
          <a:prstGeom prst="rect">
            <a:avLst/>
          </a:prstGeom>
        </p:spPr>
      </p:pic>
      <p:sp>
        <p:nvSpPr>
          <p:cNvPr id="13" name="Rectangle 12"/>
          <p:cNvSpPr/>
          <p:nvPr/>
        </p:nvSpPr>
        <p:spPr>
          <a:xfrm>
            <a:off x="1492047" y="1989612"/>
            <a:ext cx="1792030" cy="5890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Development Finance and Small Business Development Institutions</a:t>
            </a:r>
          </a:p>
        </p:txBody>
      </p:sp>
      <p:sp>
        <p:nvSpPr>
          <p:cNvPr id="14" name="Rectangle 13"/>
          <p:cNvSpPr/>
          <p:nvPr/>
        </p:nvSpPr>
        <p:spPr>
          <a:xfrm>
            <a:off x="3352143" y="1989612"/>
            <a:ext cx="1792030" cy="5890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Regulatory Institutions</a:t>
            </a:r>
          </a:p>
        </p:txBody>
      </p:sp>
      <p:sp>
        <p:nvSpPr>
          <p:cNvPr id="18" name="Rectangle 17"/>
          <p:cNvSpPr/>
          <p:nvPr/>
        </p:nvSpPr>
        <p:spPr>
          <a:xfrm>
            <a:off x="5212239" y="1989612"/>
            <a:ext cx="1792030" cy="5890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rgbClr val="C00000"/>
                </a:solidFill>
              </a:rPr>
              <a:t>Standardisation, Quality Assurance, Accreditation and Metrology Institutions </a:t>
            </a:r>
          </a:p>
        </p:txBody>
      </p:sp>
      <p:pic>
        <p:nvPicPr>
          <p:cNvPr id="19" name="Picture 18"/>
          <p:cNvPicPr>
            <a:picLocks noChangeAspect="1"/>
          </p:cNvPicPr>
          <p:nvPr/>
        </p:nvPicPr>
        <p:blipFill rotWithShape="1">
          <a:blip r:embed="rId5" cstate="print"/>
          <a:srcRect l="5771" t="18378" r="3648" b="19374"/>
          <a:stretch/>
        </p:blipFill>
        <p:spPr>
          <a:xfrm>
            <a:off x="5183169" y="3129716"/>
            <a:ext cx="588788" cy="287494"/>
          </a:xfrm>
          <a:prstGeom prst="rect">
            <a:avLst/>
          </a:prstGeom>
        </p:spPr>
      </p:pic>
      <p:pic>
        <p:nvPicPr>
          <p:cNvPr id="20" name="Picture 19"/>
          <p:cNvPicPr>
            <a:picLocks noChangeAspect="1"/>
          </p:cNvPicPr>
          <p:nvPr/>
        </p:nvPicPr>
        <p:blipFill>
          <a:blip r:embed="rId6" cstate="print"/>
          <a:stretch>
            <a:fillRect/>
          </a:stretch>
        </p:blipFill>
        <p:spPr>
          <a:xfrm>
            <a:off x="6750019" y="3128309"/>
            <a:ext cx="710109" cy="283246"/>
          </a:xfrm>
          <a:prstGeom prst="rect">
            <a:avLst/>
          </a:prstGeom>
        </p:spPr>
      </p:pic>
      <p:pic>
        <p:nvPicPr>
          <p:cNvPr id="21" name="Picture 20"/>
          <p:cNvPicPr>
            <a:picLocks noChangeAspect="1"/>
          </p:cNvPicPr>
          <p:nvPr/>
        </p:nvPicPr>
        <p:blipFill rotWithShape="1">
          <a:blip r:embed="rId7" cstate="print">
            <a:extLst>
              <a:ext uri="{28A0092B-C50C-407E-A947-70E740481C1C}">
                <a14:useLocalDpi xmlns:a14="http://schemas.microsoft.com/office/drawing/2010/main" xmlns="" val="0"/>
              </a:ext>
            </a:extLst>
          </a:blip>
          <a:srcRect t="24732" b="25402"/>
          <a:stretch/>
        </p:blipFill>
        <p:spPr>
          <a:xfrm>
            <a:off x="3155917" y="3129413"/>
            <a:ext cx="1127181" cy="281041"/>
          </a:xfrm>
          <a:prstGeom prst="rect">
            <a:avLst/>
          </a:prstGeom>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xmlns="" val="0"/>
              </a:ext>
            </a:extLst>
          </a:blip>
          <a:srcRect l="11067" t="20419" r="9832" b="22478"/>
          <a:stretch/>
        </p:blipFill>
        <p:spPr>
          <a:xfrm>
            <a:off x="1522888" y="3127950"/>
            <a:ext cx="990507" cy="283964"/>
          </a:xfrm>
          <a:prstGeom prst="rect">
            <a:avLst/>
          </a:prstGeom>
        </p:spPr>
      </p:pic>
      <p:sp>
        <p:nvSpPr>
          <p:cNvPr id="23" name="Rectangle 22"/>
          <p:cNvSpPr/>
          <p:nvPr/>
        </p:nvSpPr>
        <p:spPr>
          <a:xfrm>
            <a:off x="636491" y="3744415"/>
            <a:ext cx="2715652" cy="1900520"/>
          </a:xfrm>
          <a:prstGeom prst="rect">
            <a:avLst/>
          </a:prstGeom>
          <a:ln>
            <a:solidFill>
              <a:srgbClr val="ED1C24"/>
            </a:solidFill>
          </a:ln>
        </p:spPr>
        <p:txBody>
          <a:bodyPr wrap="square">
            <a:spAutoFit/>
          </a:bodyPr>
          <a:lstStyle/>
          <a:p>
            <a:pPr algn="ctr"/>
            <a:r>
              <a:rPr lang="en-US" sz="1050" b="1" dirty="0"/>
              <a:t>Standardisation</a:t>
            </a:r>
          </a:p>
          <a:p>
            <a:pPr algn="ctr"/>
            <a:endParaRPr lang="en-GB" sz="1050" dirty="0"/>
          </a:p>
          <a:p>
            <a:pPr marL="233363" marR="0" lvl="0" indent="-233363">
              <a:spcBef>
                <a:spcPts val="300"/>
              </a:spcBef>
              <a:spcAft>
                <a:spcPts val="300"/>
              </a:spcAft>
              <a:buClr>
                <a:schemeClr val="tx1"/>
              </a:buClr>
              <a:buSzPct val="100000"/>
              <a:buFont typeface="Arial" panose="020B0604020202020204" pitchFamily="34" charset="0"/>
              <a:buChar char="•"/>
            </a:pPr>
            <a:r>
              <a:rPr lang="en-GB" sz="10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To </a:t>
            </a:r>
            <a:r>
              <a:rPr lang="en-GB" sz="1050" dirty="0">
                <a:solidFill>
                  <a:srgbClr val="000000"/>
                </a:solidFill>
                <a:latin typeface="Calibri" panose="020F0502020204030204" pitchFamily="34" charset="0"/>
                <a:ea typeface="Calibri" panose="020F0502020204030204" pitchFamily="34" charset="0"/>
                <a:cs typeface="Calibri" panose="020F0502020204030204" pitchFamily="34" charset="0"/>
              </a:rPr>
              <a:t>develop, promote and maintain </a:t>
            </a:r>
            <a:r>
              <a:rPr lang="en-GB" sz="1050" b="1" dirty="0">
                <a:solidFill>
                  <a:srgbClr val="000000"/>
                </a:solidFill>
                <a:latin typeface="Calibri" panose="020F0502020204030204" pitchFamily="34" charset="0"/>
                <a:ea typeface="Calibri" panose="020F0502020204030204" pitchFamily="34" charset="0"/>
                <a:cs typeface="Calibri" panose="020F0502020204030204" pitchFamily="34" charset="0"/>
              </a:rPr>
              <a:t>South African National Standards</a:t>
            </a:r>
            <a:r>
              <a:rPr lang="en-GB" sz="1050" dirty="0">
                <a:solidFill>
                  <a:srgbClr val="000000"/>
                </a:solidFill>
                <a:latin typeface="Calibri" panose="020F0502020204030204" pitchFamily="34" charset="0"/>
                <a:ea typeface="Calibri" panose="020F0502020204030204" pitchFamily="34" charset="0"/>
                <a:cs typeface="Calibri" panose="020F0502020204030204" pitchFamily="34" charset="0"/>
              </a:rPr>
              <a:t> (SANS)</a:t>
            </a:r>
          </a:p>
          <a:p>
            <a:pPr marL="233363" marR="0" lvl="0" indent="-233363">
              <a:spcBef>
                <a:spcPts val="300"/>
              </a:spcBef>
              <a:spcAft>
                <a:spcPts val="300"/>
              </a:spcAft>
              <a:buClr>
                <a:schemeClr val="tx1"/>
              </a:buClr>
              <a:buSzPct val="100000"/>
              <a:buFont typeface="Arial" panose="020B0604020202020204" pitchFamily="34" charset="0"/>
              <a:buChar char="•"/>
            </a:pPr>
            <a:r>
              <a:rPr lang="en-GB" sz="1050" dirty="0">
                <a:solidFill>
                  <a:srgbClr val="000000"/>
                </a:solidFill>
                <a:latin typeface="Calibri" panose="020F0502020204030204" pitchFamily="34" charset="0"/>
                <a:ea typeface="Calibri" panose="020F0502020204030204" pitchFamily="34" charset="0"/>
                <a:cs typeface="Calibri" panose="020F0502020204030204" pitchFamily="34" charset="0"/>
              </a:rPr>
              <a:t>To </a:t>
            </a:r>
            <a:r>
              <a:rPr lang="en-GB" sz="1050" b="1" dirty="0">
                <a:solidFill>
                  <a:srgbClr val="000000"/>
                </a:solidFill>
                <a:latin typeface="Calibri" panose="020F0502020204030204" pitchFamily="34" charset="0"/>
                <a:ea typeface="Calibri" panose="020F0502020204030204" pitchFamily="34" charset="0"/>
                <a:cs typeface="Calibri" panose="020F0502020204030204" pitchFamily="34" charset="0"/>
              </a:rPr>
              <a:t>promote quality </a:t>
            </a:r>
            <a:r>
              <a:rPr lang="en-GB" sz="1050" dirty="0">
                <a:solidFill>
                  <a:srgbClr val="000000"/>
                </a:solidFill>
                <a:latin typeface="Calibri" panose="020F0502020204030204" pitchFamily="34" charset="0"/>
                <a:ea typeface="Calibri" panose="020F0502020204030204" pitchFamily="34" charset="0"/>
                <a:cs typeface="Calibri" panose="020F0502020204030204" pitchFamily="34" charset="0"/>
              </a:rPr>
              <a:t>with respect to commodities, products and services for the domestic and export markets</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233363" marR="0" lvl="0" indent="-233363">
              <a:spcBef>
                <a:spcPts val="300"/>
              </a:spcBef>
              <a:spcAft>
                <a:spcPts val="300"/>
              </a:spcAft>
              <a:buClr>
                <a:schemeClr val="tx1"/>
              </a:buClr>
              <a:buSzPct val="100000"/>
              <a:buFont typeface="Arial" panose="020B0604020202020204" pitchFamily="34" charset="0"/>
              <a:buChar char="•"/>
            </a:pPr>
            <a:r>
              <a:rPr lang="en-GB" sz="1050" b="1" dirty="0">
                <a:solidFill>
                  <a:srgbClr val="000000"/>
                </a:solidFill>
                <a:latin typeface="Calibri" panose="020F0502020204030204" pitchFamily="34" charset="0"/>
                <a:ea typeface="Calibri" panose="020F0502020204030204" pitchFamily="34" charset="0"/>
                <a:cs typeface="Calibri" panose="020F0502020204030204" pitchFamily="34" charset="0"/>
              </a:rPr>
              <a:t>Providing conformity assessment services </a:t>
            </a:r>
            <a:r>
              <a:rPr lang="en-GB" sz="1050" dirty="0">
                <a:solidFill>
                  <a:srgbClr val="000000"/>
                </a:solidFill>
                <a:latin typeface="Calibri" panose="020F0502020204030204" pitchFamily="34" charset="0"/>
                <a:ea typeface="Calibri" panose="020F0502020204030204" pitchFamily="34" charset="0"/>
                <a:cs typeface="Calibri" panose="020F0502020204030204" pitchFamily="34" charset="0"/>
              </a:rPr>
              <a:t>– certification, laboratory testing and local content </a:t>
            </a:r>
            <a:r>
              <a:rPr lang="en-GB" sz="10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verification</a:t>
            </a:r>
            <a:endParaRPr lang="en-GB" sz="1050" dirty="0"/>
          </a:p>
        </p:txBody>
      </p:sp>
      <p:sp>
        <p:nvSpPr>
          <p:cNvPr id="24" name="Rectangle 23"/>
          <p:cNvSpPr/>
          <p:nvPr/>
        </p:nvSpPr>
        <p:spPr>
          <a:xfrm>
            <a:off x="3344321" y="3744416"/>
            <a:ext cx="1420502" cy="1223412"/>
          </a:xfrm>
          <a:prstGeom prst="rect">
            <a:avLst/>
          </a:prstGeom>
        </p:spPr>
        <p:txBody>
          <a:bodyPr wrap="square">
            <a:spAutoFit/>
          </a:bodyPr>
          <a:lstStyle/>
          <a:p>
            <a:pPr algn="ctr"/>
            <a:r>
              <a:rPr lang="en-US" sz="1050" b="1" dirty="0"/>
              <a:t>Regulation</a:t>
            </a:r>
          </a:p>
          <a:p>
            <a:endParaRPr lang="en-US" sz="1050" dirty="0"/>
          </a:p>
          <a:p>
            <a:pPr algn="ctr"/>
            <a:r>
              <a:rPr lang="en-US" sz="1050" dirty="0"/>
              <a:t>Administers </a:t>
            </a:r>
            <a:r>
              <a:rPr lang="en-US" sz="1050" b="1" dirty="0"/>
              <a:t>regulation</a:t>
            </a:r>
            <a:r>
              <a:rPr lang="en-US" sz="1050" dirty="0"/>
              <a:t> to ensure compliance and protect human health and safety</a:t>
            </a:r>
            <a:endParaRPr lang="en-GB" sz="1050" dirty="0"/>
          </a:p>
        </p:txBody>
      </p:sp>
      <p:sp>
        <p:nvSpPr>
          <p:cNvPr id="25" name="Rectangle 24"/>
          <p:cNvSpPr/>
          <p:nvPr/>
        </p:nvSpPr>
        <p:spPr>
          <a:xfrm>
            <a:off x="4893633" y="3744418"/>
            <a:ext cx="1420502" cy="900246"/>
          </a:xfrm>
          <a:prstGeom prst="rect">
            <a:avLst/>
          </a:prstGeom>
        </p:spPr>
        <p:txBody>
          <a:bodyPr wrap="square">
            <a:spAutoFit/>
          </a:bodyPr>
          <a:lstStyle/>
          <a:p>
            <a:pPr algn="ctr"/>
            <a:r>
              <a:rPr lang="en-US" sz="1050" b="1" dirty="0"/>
              <a:t>Accreditation</a:t>
            </a:r>
          </a:p>
          <a:p>
            <a:endParaRPr lang="en-US" sz="1050" dirty="0"/>
          </a:p>
          <a:p>
            <a:pPr algn="ctr"/>
            <a:r>
              <a:rPr lang="en-US" sz="1050" dirty="0"/>
              <a:t>Provides </a:t>
            </a:r>
            <a:r>
              <a:rPr lang="en-US" sz="1050" b="1" dirty="0"/>
              <a:t>formal recognition </a:t>
            </a:r>
            <a:r>
              <a:rPr lang="en-US" sz="1050" dirty="0"/>
              <a:t>to carry out specific tasks</a:t>
            </a:r>
            <a:endParaRPr lang="en-GB" sz="1050" dirty="0"/>
          </a:p>
        </p:txBody>
      </p:sp>
      <p:sp>
        <p:nvSpPr>
          <p:cNvPr id="26" name="Rectangle 25"/>
          <p:cNvSpPr/>
          <p:nvPr/>
        </p:nvSpPr>
        <p:spPr>
          <a:xfrm>
            <a:off x="6565923" y="3744416"/>
            <a:ext cx="1420502" cy="1384995"/>
          </a:xfrm>
          <a:prstGeom prst="rect">
            <a:avLst/>
          </a:prstGeom>
        </p:spPr>
        <p:txBody>
          <a:bodyPr wrap="square">
            <a:spAutoFit/>
          </a:bodyPr>
          <a:lstStyle/>
          <a:p>
            <a:pPr algn="ctr"/>
            <a:r>
              <a:rPr lang="en-US" sz="1050" b="1" dirty="0"/>
              <a:t>Metrology</a:t>
            </a:r>
          </a:p>
          <a:p>
            <a:pPr algn="ctr"/>
            <a:endParaRPr lang="en-US" sz="1050" dirty="0"/>
          </a:p>
          <a:p>
            <a:pPr algn="ctr"/>
            <a:r>
              <a:rPr lang="en-US" sz="1050" dirty="0"/>
              <a:t>Underpins testing and calibration through </a:t>
            </a:r>
            <a:r>
              <a:rPr lang="en-US" sz="1050" b="1" dirty="0"/>
              <a:t>measurement, accuracy and measurement traceability </a:t>
            </a:r>
            <a:endParaRPr lang="en-GB" sz="1050" b="1" dirty="0"/>
          </a:p>
        </p:txBody>
      </p:sp>
      <p:cxnSp>
        <p:nvCxnSpPr>
          <p:cNvPr id="27" name="Elbow Connector 26"/>
          <p:cNvCxnSpPr>
            <a:stCxn id="22" idx="0"/>
            <a:endCxn id="18" idx="2"/>
          </p:cNvCxnSpPr>
          <p:nvPr/>
        </p:nvCxnSpPr>
        <p:spPr>
          <a:xfrm rot="5400000" flipH="1" flipV="1">
            <a:off x="3788537" y="808233"/>
            <a:ext cx="549323" cy="4090112"/>
          </a:xfrm>
          <a:prstGeom prst="bent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20" idx="0"/>
            <a:endCxn id="18" idx="2"/>
          </p:cNvCxnSpPr>
          <p:nvPr/>
        </p:nvCxnSpPr>
        <p:spPr>
          <a:xfrm rot="16200000" flipV="1">
            <a:off x="6331823" y="2355058"/>
            <a:ext cx="549682" cy="996820"/>
          </a:xfrm>
          <a:prstGeom prst="bent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9" idx="0"/>
            <a:endCxn id="18" idx="2"/>
          </p:cNvCxnSpPr>
          <p:nvPr/>
        </p:nvCxnSpPr>
        <p:spPr>
          <a:xfrm rot="5400000" flipH="1" flipV="1">
            <a:off x="5517364" y="2538827"/>
            <a:ext cx="551089" cy="630691"/>
          </a:xfrm>
          <a:prstGeom prst="bent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1" idx="0"/>
            <a:endCxn id="18" idx="2"/>
          </p:cNvCxnSpPr>
          <p:nvPr/>
        </p:nvCxnSpPr>
        <p:spPr>
          <a:xfrm rot="5400000" flipH="1" flipV="1">
            <a:off x="4638488" y="1659647"/>
            <a:ext cx="550786" cy="2388746"/>
          </a:xfrm>
          <a:prstGeom prst="bent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94699" y="1244749"/>
            <a:ext cx="925184" cy="369332"/>
          </a:xfrm>
          <a:prstGeom prst="rect">
            <a:avLst/>
          </a:prstGeom>
        </p:spPr>
        <p:txBody>
          <a:bodyPr wrap="square">
            <a:spAutoFit/>
          </a:bodyPr>
          <a:lstStyle/>
          <a:p>
            <a:pPr algn="ctr"/>
            <a:r>
              <a:rPr lang="en-GB" sz="900" b="1" dirty="0"/>
              <a:t>[Executive Authority]</a:t>
            </a:r>
            <a:endParaRPr lang="en-ZA" sz="900" b="1" dirty="0"/>
          </a:p>
        </p:txBody>
      </p:sp>
      <p:sp>
        <p:nvSpPr>
          <p:cNvPr id="32" name="Rectangle 31"/>
          <p:cNvSpPr/>
          <p:nvPr/>
        </p:nvSpPr>
        <p:spPr>
          <a:xfrm>
            <a:off x="194699" y="3064871"/>
            <a:ext cx="925184" cy="369332"/>
          </a:xfrm>
          <a:prstGeom prst="rect">
            <a:avLst/>
          </a:prstGeom>
        </p:spPr>
        <p:txBody>
          <a:bodyPr wrap="square">
            <a:spAutoFit/>
          </a:bodyPr>
          <a:lstStyle/>
          <a:p>
            <a:pPr algn="ctr"/>
            <a:r>
              <a:rPr lang="en-GB" sz="900" b="1" dirty="0"/>
              <a:t>[Accounting Authority]</a:t>
            </a:r>
            <a:endParaRPr lang="en-ZA" sz="900" b="1" dirty="0"/>
          </a:p>
        </p:txBody>
      </p:sp>
      <p:cxnSp>
        <p:nvCxnSpPr>
          <p:cNvPr id="33" name="Elbow Connector 32"/>
          <p:cNvCxnSpPr>
            <a:stCxn id="18" idx="0"/>
            <a:endCxn id="12" idx="2"/>
          </p:cNvCxnSpPr>
          <p:nvPr/>
        </p:nvCxnSpPr>
        <p:spPr>
          <a:xfrm rot="16200000" flipV="1">
            <a:off x="5160518" y="1041876"/>
            <a:ext cx="341382" cy="1554090"/>
          </a:xfrm>
          <a:prstGeom prst="bent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3" idx="0"/>
            <a:endCxn id="12" idx="2"/>
          </p:cNvCxnSpPr>
          <p:nvPr/>
        </p:nvCxnSpPr>
        <p:spPr>
          <a:xfrm rot="5400000" flipH="1" flipV="1">
            <a:off x="3300422" y="735870"/>
            <a:ext cx="341382" cy="216610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4" idx="0"/>
            <a:endCxn id="12" idx="2"/>
          </p:cNvCxnSpPr>
          <p:nvPr/>
        </p:nvCxnSpPr>
        <p:spPr>
          <a:xfrm rot="5400000" flipH="1" flipV="1">
            <a:off x="4230470" y="1665918"/>
            <a:ext cx="341382" cy="306006"/>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792908" y="762829"/>
            <a:ext cx="3119718" cy="795512"/>
          </a:xfrm>
          <a:prstGeom prst="rect">
            <a:avLst/>
          </a:prstGeom>
        </p:spPr>
        <p:txBody>
          <a:bodyPr wrap="square">
            <a:noAutofit/>
          </a:bodyPr>
          <a:lstStyle/>
          <a:p>
            <a:pPr marL="233363" indent="-233363">
              <a:spcBef>
                <a:spcPts val="300"/>
              </a:spcBef>
              <a:spcAft>
                <a:spcPts val="300"/>
              </a:spcAft>
              <a:buClr>
                <a:schemeClr val="tx1"/>
              </a:buClr>
              <a:buSzPct val="100000"/>
              <a:buFont typeface="Arial" panose="020B0604020202020204" pitchFamily="34" charset="0"/>
              <a:buChar char="•"/>
            </a:pPr>
            <a:r>
              <a:rPr lang="en-GB" sz="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The </a:t>
            </a:r>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SABS was established by the Standards Act, 1945 (Act 24 of 1945)</a:t>
            </a:r>
          </a:p>
          <a:p>
            <a:pPr marL="233363" indent="-233363">
              <a:spcBef>
                <a:spcPts val="300"/>
              </a:spcBef>
              <a:spcAft>
                <a:spcPts val="300"/>
              </a:spcAft>
              <a:buClr>
                <a:schemeClr val="tx1"/>
              </a:buClr>
              <a:buSzPct val="100000"/>
              <a:buFont typeface="Arial" panose="020B0604020202020204" pitchFamily="34" charset="0"/>
              <a:buChar char="•"/>
            </a:pPr>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The SABS exists as a public entity under the Standards Act, 2008 (Act 8 of 2008</a:t>
            </a:r>
            <a:r>
              <a:rPr lang="en-GB" sz="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1104848" y="5689352"/>
            <a:ext cx="6803862" cy="646331"/>
          </a:xfrm>
          <a:prstGeom prst="rect">
            <a:avLst/>
          </a:prstGeom>
          <a:noFill/>
        </p:spPr>
        <p:txBody>
          <a:bodyPr wrap="square">
            <a:spAutoFit/>
          </a:bodyPr>
          <a:lstStyle/>
          <a:p>
            <a:pPr algn="ctr"/>
            <a:r>
              <a:rPr lang="en-ZA" sz="1200" b="1" dirty="0" smtClean="0">
                <a:solidFill>
                  <a:srgbClr val="FF0000"/>
                </a:solidFill>
                <a:latin typeface="Calibri" panose="020F0502020204030204" pitchFamily="34" charset="0"/>
                <a:ea typeface="Calibri" panose="020F0502020204030204" pitchFamily="34" charset="0"/>
              </a:rPr>
              <a:t>ROLE OF THE SABS IS DISTINCT FROM OTHER </a:t>
            </a:r>
            <a:r>
              <a:rPr lang="en-ZA" sz="1200" b="1" dirty="0" err="1" smtClean="0">
                <a:solidFill>
                  <a:srgbClr val="FF0000"/>
                </a:solidFill>
                <a:latin typeface="Calibri" panose="020F0502020204030204" pitchFamily="34" charset="0"/>
                <a:ea typeface="Calibri" panose="020F0502020204030204" pitchFamily="34" charset="0"/>
              </a:rPr>
              <a:t>SQAM</a:t>
            </a:r>
            <a:r>
              <a:rPr lang="en-ZA" sz="1200" b="1" dirty="0" smtClean="0">
                <a:solidFill>
                  <a:srgbClr val="FF0000"/>
                </a:solidFill>
                <a:latin typeface="Calibri" panose="020F0502020204030204" pitchFamily="34" charset="0"/>
                <a:ea typeface="Calibri" panose="020F0502020204030204" pitchFamily="34" charset="0"/>
              </a:rPr>
              <a:t> INSTITUTIONS, ESPECIALLY NRCS. NRCS ADMINISTERS </a:t>
            </a:r>
            <a:r>
              <a:rPr lang="en-ZA" sz="1200" b="1" u="sng" dirty="0" smtClean="0">
                <a:solidFill>
                  <a:srgbClr val="FF0000"/>
                </a:solidFill>
                <a:latin typeface="Calibri" panose="020F0502020204030204" pitchFamily="34" charset="0"/>
                <a:ea typeface="Calibri" panose="020F0502020204030204" pitchFamily="34" charset="0"/>
              </a:rPr>
              <a:t>REGULATIONS FOR COMPULSORY SPECIFICATIONS</a:t>
            </a:r>
            <a:r>
              <a:rPr lang="en-ZA" sz="1200" b="1" dirty="0" smtClean="0">
                <a:solidFill>
                  <a:srgbClr val="FF0000"/>
                </a:solidFill>
                <a:latin typeface="Calibri" panose="020F0502020204030204" pitchFamily="34" charset="0"/>
                <a:ea typeface="Calibri" panose="020F0502020204030204" pitchFamily="34" charset="0"/>
              </a:rPr>
              <a:t>, WHEREAS SABS DEVELOPS </a:t>
            </a:r>
            <a:r>
              <a:rPr lang="en-ZA" sz="1200" b="1" u="sng" dirty="0" smtClean="0">
                <a:solidFill>
                  <a:srgbClr val="FF0000"/>
                </a:solidFill>
                <a:latin typeface="Calibri" panose="020F0502020204030204" pitchFamily="34" charset="0"/>
                <a:ea typeface="Calibri" panose="020F0502020204030204" pitchFamily="34" charset="0"/>
              </a:rPr>
              <a:t>VOLUNTARY STANDARDS </a:t>
            </a:r>
            <a:r>
              <a:rPr lang="en-ZA" sz="1200" b="1" dirty="0" smtClean="0">
                <a:solidFill>
                  <a:srgbClr val="FF0000"/>
                </a:solidFill>
                <a:latin typeface="Calibri" panose="020F0502020204030204" pitchFamily="34" charset="0"/>
                <a:ea typeface="Calibri" panose="020F0502020204030204" pitchFamily="34" charset="0"/>
              </a:rPr>
              <a:t>WHICH MAY BE REFERENCED IN REGULATIONS</a:t>
            </a:r>
            <a:endParaRPr lang="en-ZA" sz="1200" b="1" dirty="0" smtClean="0">
              <a:solidFill>
                <a:srgbClr val="FF0000"/>
              </a:solidFill>
              <a:cs typeface="Arial" panose="020B0604020202020204" pitchFamily="34" charset="0"/>
            </a:endParaRPr>
          </a:p>
        </p:txBody>
      </p:sp>
    </p:spTree>
    <p:extLst>
      <p:ext uri="{BB962C8B-B14F-4D97-AF65-F5344CB8AC3E}">
        <p14:creationId xmlns:p14="http://schemas.microsoft.com/office/powerpoint/2010/main" xmlns="" val="3134078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Table 80"/>
          <p:cNvGraphicFramePr>
            <a:graphicFrameLocks noGrp="1"/>
          </p:cNvGraphicFramePr>
          <p:nvPr>
            <p:extLst>
              <p:ext uri="{D42A27DB-BD31-4B8C-83A1-F6EECF244321}">
                <p14:modId xmlns:p14="http://schemas.microsoft.com/office/powerpoint/2010/main" xmlns="" val="156927286"/>
              </p:ext>
            </p:extLst>
          </p:nvPr>
        </p:nvGraphicFramePr>
        <p:xfrm>
          <a:off x="618556" y="1356677"/>
          <a:ext cx="8041480" cy="4780280"/>
        </p:xfrm>
        <a:graphic>
          <a:graphicData uri="http://schemas.openxmlformats.org/drawingml/2006/table">
            <a:tbl>
              <a:tblPr firstRow="1" bandRow="1">
                <a:tableStyleId>{5C22544A-7EE6-4342-B048-85BDC9FD1C3A}</a:tableStyleId>
              </a:tblPr>
              <a:tblGrid>
                <a:gridCol w="1608296"/>
                <a:gridCol w="1608296"/>
                <a:gridCol w="1608296"/>
                <a:gridCol w="1608296"/>
                <a:gridCol w="1608296"/>
              </a:tblGrid>
              <a:tr h="548640">
                <a:tc>
                  <a:txBody>
                    <a:bodyPr/>
                    <a:lstStyle/>
                    <a:p>
                      <a:pPr marL="0" marR="0" lvl="0"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1100" b="1" dirty="0" smtClean="0">
                          <a:solidFill>
                            <a:schemeClr val="bg1"/>
                          </a:solidFill>
                        </a:rPr>
                        <a:t>SABS is the apex</a:t>
                      </a:r>
                      <a:r>
                        <a:rPr lang="en-US" sz="1100" b="1" baseline="0" dirty="0" smtClean="0">
                          <a:solidFill>
                            <a:schemeClr val="bg1"/>
                          </a:solidFill>
                        </a:rPr>
                        <a:t> </a:t>
                      </a:r>
                      <a:r>
                        <a:rPr lang="en-US" sz="1100" b="1" dirty="0" smtClean="0">
                          <a:solidFill>
                            <a:schemeClr val="bg1"/>
                          </a:solidFill>
                        </a:rPr>
                        <a:t>national </a:t>
                      </a:r>
                      <a:r>
                        <a:rPr lang="en-US" sz="1100" b="1" dirty="0" err="1" smtClean="0">
                          <a:solidFill>
                            <a:schemeClr val="bg1"/>
                          </a:solidFill>
                        </a:rPr>
                        <a:t>standardisation</a:t>
                      </a:r>
                      <a:r>
                        <a:rPr lang="en-US" sz="1100" b="1" dirty="0" smtClean="0">
                          <a:solidFill>
                            <a:schemeClr val="bg1"/>
                          </a:solidFill>
                        </a:rPr>
                        <a:t> institute responsible for the development of SANS</a:t>
                      </a:r>
                      <a:endParaRPr kumimoji="0" lang="en-ZA" sz="1100" b="1" i="0" u="none" strike="noStrike" kern="1200" cap="none" spc="0" normalizeH="0" baseline="0" noProof="0" dirty="0" smtClean="0">
                        <a:ln>
                          <a:noFill/>
                        </a:ln>
                        <a:solidFill>
                          <a:schemeClr val="bg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1C24"/>
                    </a:solidFill>
                  </a:tcPr>
                </a:tc>
                <a:tc gridSpan="4">
                  <a:txBody>
                    <a:bodyPr/>
                    <a:lstStyle/>
                    <a:p>
                      <a:pPr marL="0" marR="0" lvl="0"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GB" sz="1100" b="1" i="0" u="none" strike="noStrike" kern="1200" cap="none" spc="0" normalizeH="0" baseline="0" noProof="0" dirty="0" smtClean="0">
                          <a:ln>
                            <a:noFill/>
                          </a:ln>
                          <a:solidFill>
                            <a:schemeClr val="bg1"/>
                          </a:solidFill>
                          <a:effectLst/>
                          <a:uLnTx/>
                          <a:uFillTx/>
                          <a:latin typeface="+mn-lt"/>
                          <a:ea typeface="+mn-ea"/>
                          <a:cs typeface="+mn-cs"/>
                        </a:rPr>
                        <a:t>SA</a:t>
                      </a:r>
                      <a:r>
                        <a:rPr lang="en-GB" sz="1100" b="1" kern="1200" noProof="0" dirty="0" smtClean="0">
                          <a:solidFill>
                            <a:schemeClr val="bg1"/>
                          </a:solidFill>
                          <a:latin typeface="+mn-lt"/>
                          <a:ea typeface="+mn-ea"/>
                          <a:cs typeface="+mn-cs"/>
                        </a:rPr>
                        <a:t>BS provides conformity assessment services in a commercially competitive market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GB"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GB"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marL="0" marR="0" lvl="0"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en-ZA" sz="1100" b="1" i="0" u="none" strike="noStrike" kern="1200" cap="none" spc="0" normalizeH="0" baseline="0" noProof="0" dirty="0" smtClean="0">
                        <a:ln>
                          <a:noFill/>
                        </a:ln>
                        <a:solidFill>
                          <a:schemeClr val="bg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endParaRPr lang="en-GB" sz="1100" b="1" kern="1200" noProof="0" dirty="0" smtClean="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077354">
                <a:tc>
                  <a:txBody>
                    <a:bodyPr/>
                    <a:lstStyle/>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chemeClr val="bg1"/>
                          </a:solidFill>
                          <a:effectLst/>
                          <a:uLnTx/>
                          <a:uFillTx/>
                          <a:latin typeface="+mn-lt"/>
                          <a:ea typeface="+mn-ea"/>
                          <a:cs typeface="+mn-cs"/>
                        </a:rPr>
                        <a:t>Facilitating the end-to-end standards development process</a:t>
                      </a: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en-ZA" sz="1000" b="0" i="0" u="none" strike="noStrike" kern="1200" cap="none" spc="0" normalizeH="0" baseline="0" noProof="0" dirty="0" smtClean="0">
                        <a:ln>
                          <a:noFill/>
                        </a:ln>
                        <a:solidFill>
                          <a:schemeClr val="bg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1C24"/>
                    </a:solidFill>
                  </a:tcPr>
                </a:tc>
                <a:tc>
                  <a:txBody>
                    <a:bodyPr/>
                    <a:lstStyle/>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ZA" sz="1000" b="0" i="0" u="none" strike="noStrike" kern="1200" cap="none" spc="0" normalizeH="0" baseline="0" noProof="0" dirty="0" smtClean="0">
                          <a:ln>
                            <a:noFill/>
                          </a:ln>
                          <a:solidFill>
                            <a:schemeClr val="bg1"/>
                          </a:solidFill>
                          <a:effectLst/>
                          <a:uLnTx/>
                          <a:uFillTx/>
                          <a:latin typeface="+mn-lt"/>
                          <a:ea typeface="+mn-ea"/>
                          <a:cs typeface="+mn-cs"/>
                        </a:rPr>
                        <a:t>Training on standards </a:t>
                      </a:r>
                      <a:endParaRPr kumimoji="0" lang="en-GB" sz="1000" b="0" i="0" u="none" strike="noStrike" kern="1200" cap="none" spc="0" normalizeH="0" baseline="0" noProof="0" dirty="0" smtClean="0">
                        <a:ln>
                          <a:noFill/>
                        </a:ln>
                        <a:solidFill>
                          <a:schemeClr val="bg1"/>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noProof="0" dirty="0" smtClean="0">
                          <a:ln>
                            <a:noFill/>
                          </a:ln>
                          <a:solidFill>
                            <a:schemeClr val="bg1"/>
                          </a:solidFill>
                          <a:effectLst/>
                          <a:uLnTx/>
                          <a:uFillTx/>
                          <a:latin typeface="+mn-lt"/>
                          <a:ea typeface="+mn-ea"/>
                          <a:cs typeface="+mn-cs"/>
                        </a:rPr>
                        <a:t>Technical support in standardisation services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chemeClr val="bg1"/>
                          </a:solidFill>
                          <a:effectLst/>
                          <a:uLnTx/>
                          <a:uFillTx/>
                          <a:latin typeface="+mn-lt"/>
                          <a:ea typeface="+mn-ea"/>
                          <a:cs typeface="+mn-cs"/>
                        </a:rPr>
                        <a:t>System certification</a:t>
                      </a:r>
                      <a:endParaRPr kumimoji="0" lang="en-ZA" sz="1000" b="0" i="0" u="none" strike="noStrike" kern="1200" cap="none" spc="0" normalizeH="0" baseline="0" noProof="0" dirty="0" smtClean="0">
                        <a:ln>
                          <a:noFill/>
                        </a:ln>
                        <a:solidFill>
                          <a:schemeClr val="bg1"/>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chemeClr val="bg1"/>
                          </a:solidFill>
                          <a:effectLst/>
                          <a:uLnTx/>
                          <a:uFillTx/>
                          <a:latin typeface="+mn-lt"/>
                          <a:ea typeface="+mn-ea"/>
                          <a:cs typeface="+mn-cs"/>
                        </a:rPr>
                        <a:t>SABS Mark scheme – Product certification</a:t>
                      </a:r>
                      <a:endParaRPr kumimoji="0" lang="en-GB" sz="1000" b="0" i="0" u="none" strike="noStrike" kern="1200" cap="none" spc="0" normalizeH="0" baseline="0" noProof="0" dirty="0" smtClean="0">
                        <a:ln>
                          <a:noFill/>
                        </a:ln>
                        <a:solidFill>
                          <a:schemeClr val="bg1"/>
                        </a:solidFill>
                        <a:effectLst/>
                        <a:uLnTx/>
                        <a:uFillTx/>
                        <a:latin typeface="+mn-lt"/>
                        <a:ea typeface="+mn-ea"/>
                        <a:cs typeface="+mn-cs"/>
                      </a:endParaRP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chemeClr val="bg1"/>
                          </a:solidFill>
                          <a:effectLst/>
                          <a:uLnTx/>
                          <a:uFillTx/>
                          <a:latin typeface="+mn-lt"/>
                          <a:ea typeface="+mn-ea"/>
                          <a:cs typeface="+mn-cs"/>
                        </a:rPr>
                        <a:t>Conducts local content verification</a:t>
                      </a:r>
                      <a:endParaRPr kumimoji="0" lang="en-ZA" sz="1000" b="0" i="0" u="none" strike="noStrike" kern="1200" cap="none" spc="0" normalizeH="0" baseline="0" noProof="0" dirty="0" smtClean="0">
                        <a:ln>
                          <a:noFill/>
                        </a:ln>
                        <a:solidFill>
                          <a:schemeClr val="bg1"/>
                        </a:solidFill>
                        <a:effectLst/>
                        <a:uLnTx/>
                        <a:uFillTx/>
                        <a:latin typeface="+mn-lt"/>
                        <a:ea typeface="+mn-ea"/>
                        <a:cs typeface="+mn-cs"/>
                      </a:endParaRP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000" b="0" i="0" u="none" strike="noStrike" kern="1200" cap="none" spc="0" normalizeH="0" baseline="0" noProof="0" dirty="0" smtClean="0">
                          <a:ln>
                            <a:noFill/>
                          </a:ln>
                          <a:solidFill>
                            <a:schemeClr val="bg1"/>
                          </a:solidFill>
                          <a:effectLst/>
                          <a:uLnTx/>
                          <a:uFillTx/>
                          <a:latin typeface="+mn-lt"/>
                          <a:ea typeface="+mn-ea"/>
                          <a:cs typeface="+mn-cs"/>
                        </a:rPr>
                        <a:t>Consignment inspections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ZA" sz="1000" b="0" i="0" u="none" strike="noStrike" kern="1200" cap="none" spc="0" normalizeH="0" baseline="0" noProof="0" dirty="0" smtClean="0">
                          <a:ln>
                            <a:noFill/>
                          </a:ln>
                          <a:solidFill>
                            <a:schemeClr val="bg1"/>
                          </a:solidFill>
                          <a:effectLst/>
                          <a:uLnTx/>
                          <a:uFillTx/>
                          <a:latin typeface="+mn-lt"/>
                          <a:ea typeface="+mn-ea"/>
                          <a:cs typeface="+mn-cs"/>
                        </a:rPr>
                        <a:t>Testing of products in line with international protocols for laboratories such as ISO/</a:t>
                      </a:r>
                      <a:r>
                        <a:rPr kumimoji="0" lang="en-ZA" sz="1000" b="0" i="0" u="none" strike="noStrike" kern="1200" cap="none" spc="0" normalizeH="0" baseline="0" noProof="0" dirty="0" err="1" smtClean="0">
                          <a:ln>
                            <a:noFill/>
                          </a:ln>
                          <a:solidFill>
                            <a:schemeClr val="bg1"/>
                          </a:solidFill>
                          <a:effectLst/>
                          <a:uLnTx/>
                          <a:uFillTx/>
                          <a:latin typeface="+mn-lt"/>
                          <a:ea typeface="+mn-ea"/>
                          <a:cs typeface="+mn-cs"/>
                        </a:rPr>
                        <a:t>IEC</a:t>
                      </a:r>
                      <a:endParaRPr kumimoji="0" lang="en-GB" sz="1000" b="0" i="0" u="none" strike="noStrike" kern="1200" cap="none" spc="0" normalizeH="0" baseline="0" noProof="0" dirty="0" smtClean="0">
                        <a:ln>
                          <a:noFill/>
                        </a:ln>
                        <a:solidFill>
                          <a:schemeClr val="bg1"/>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noProof="0" dirty="0" smtClean="0">
                          <a:ln>
                            <a:noFill/>
                          </a:ln>
                          <a:solidFill>
                            <a:schemeClr val="bg1"/>
                          </a:solidFill>
                          <a:effectLst/>
                          <a:uLnTx/>
                          <a:uFillTx/>
                          <a:latin typeface="+mn-lt"/>
                          <a:ea typeface="+mn-ea"/>
                          <a:cs typeface="+mn-cs"/>
                        </a:rPr>
                        <a:t>Proficiency schemes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r>
              <a:tr h="370840">
                <a:tc gridSpan="5">
                  <a:txBody>
                    <a:bodyPr/>
                    <a:lstStyle/>
                    <a:p>
                      <a:pPr marL="0" marR="0" lvl="0"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GB" sz="1400" b="1" kern="1200" dirty="0" smtClean="0">
                          <a:solidFill>
                            <a:schemeClr val="tx1"/>
                          </a:solidFill>
                          <a:latin typeface="+mn-lt"/>
                          <a:ea typeface="+mn-ea"/>
                          <a:cs typeface="+mn-cs"/>
                        </a:rPr>
                        <a:t>Key sectors supported (across value chain)</a:t>
                      </a:r>
                      <a:endParaRPr lang="en-ZA" sz="14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Accessibility</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Acoustics</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Adhesive and packaging</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Agrochemicals</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Automotive</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Building and construction</a:t>
                      </a: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Chemicals</a:t>
                      </a:r>
                      <a:endParaRPr kumimoji="0" lang="en-ZA"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Chromatography</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Civil engineering</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Clothing and protective wear</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Electro-technical</a:t>
                      </a: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Electronic appliances</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Energy efficiency</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Engineering</a:t>
                      </a:r>
                      <a:endParaRPr kumimoji="0" lang="en-ZA"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Environment (EMS)</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Explosion prevention</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Fibre and polymers</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Food and beverages</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ICT</a:t>
                      </a: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Industrial chemistry</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Lighting technology</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GB"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Mechanical and fluids</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Medical and health</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Mining and minerals</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Paints and sealants</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Petrochemical</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Pharmaceutical</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Radiation protection</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ZA"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Rotating machinery</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Rubber and plastics</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Safety and security</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Solar water heating</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Textiles and leather</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Timber</a:t>
                      </a:r>
                      <a:endParaRPr kumimoji="0" lang="en-ZA" sz="1000" b="0" i="0" u="none" strike="noStrike" kern="1200" cap="none" spc="0" normalizeH="0" baseline="0" dirty="0" smtClean="0">
                        <a:ln>
                          <a:noFill/>
                        </a:ln>
                        <a:solidFill>
                          <a:prstClr val="black"/>
                        </a:solidFill>
                        <a:effectLst/>
                        <a:uLnTx/>
                        <a:uFillTx/>
                        <a:latin typeface="+mn-lt"/>
                        <a:ea typeface="+mn-ea"/>
                        <a:cs typeface="+mn-cs"/>
                      </a:endParaRPr>
                    </a:p>
                    <a:p>
                      <a:pPr marL="115888" marR="0" lvl="0" indent="-11588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000" b="0" i="0" u="none" strike="noStrike" kern="1200" cap="none" spc="0" normalizeH="0" baseline="0" dirty="0" smtClean="0">
                          <a:ln>
                            <a:noFill/>
                          </a:ln>
                          <a:solidFill>
                            <a:prstClr val="black"/>
                          </a:solidFill>
                          <a:effectLst/>
                          <a:uLnTx/>
                          <a:uFillTx/>
                          <a:latin typeface="+mn-lt"/>
                          <a:ea typeface="+mn-ea"/>
                          <a:cs typeface="+mn-cs"/>
                        </a:rPr>
                        <a:t>Transportation</a:t>
                      </a:r>
                      <a:endParaRPr kumimoji="0" lang="en-GB"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Slide Number Placeholder 2"/>
          <p:cNvSpPr>
            <a:spLocks noGrp="1"/>
          </p:cNvSpPr>
          <p:nvPr>
            <p:ph type="sldNum" sz="quarter" idx="12"/>
          </p:nvPr>
        </p:nvSpPr>
        <p:spPr/>
        <p:txBody>
          <a:bodyPr/>
          <a:lstStyle/>
          <a:p>
            <a:fld id="{3AF06680-C8A7-4B16-9D12-C8E67A63F5D0}" type="slidenum">
              <a:rPr lang="en-ZA" smtClean="0">
                <a:solidFill>
                  <a:prstClr val="black">
                    <a:tint val="75000"/>
                  </a:prstClr>
                </a:solidFill>
              </a:rPr>
              <a:pPr/>
              <a:t>6</a:t>
            </a:fld>
            <a:endParaRPr lang="en-ZA" dirty="0">
              <a:solidFill>
                <a:prstClr val="black">
                  <a:tint val="75000"/>
                </a:prstClr>
              </a:solidFill>
            </a:endParaRPr>
          </a:p>
        </p:txBody>
      </p:sp>
      <p:sp>
        <p:nvSpPr>
          <p:cNvPr id="6" name="TextBox 5"/>
          <p:cNvSpPr txBox="1"/>
          <p:nvPr/>
        </p:nvSpPr>
        <p:spPr>
          <a:xfrm>
            <a:off x="411649" y="229597"/>
            <a:ext cx="6337763" cy="400110"/>
          </a:xfrm>
          <a:prstGeom prst="rect">
            <a:avLst/>
          </a:prstGeom>
          <a:noFill/>
        </p:spPr>
        <p:txBody>
          <a:bodyPr wrap="square" rtlCol="0">
            <a:spAutoFit/>
          </a:bodyPr>
          <a:lstStyle/>
          <a:p>
            <a:r>
              <a:rPr lang="en-ZA" sz="2000" b="1" dirty="0" smtClean="0">
                <a:solidFill>
                  <a:prstClr val="black"/>
                </a:solidFill>
                <a:cs typeface="Arial" panose="020B0604020202020204" pitchFamily="34" charset="0"/>
              </a:rPr>
              <a:t>SABS SERVICE OFFERING</a:t>
            </a:r>
            <a:endParaRPr lang="en-ZA" sz="2000" dirty="0">
              <a:solidFill>
                <a:prstClr val="black"/>
              </a:solidFill>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9597"/>
            <a:ext cx="1610234" cy="374882"/>
          </a:xfrm>
          <a:prstGeom prst="rect">
            <a:avLst/>
          </a:prstGeom>
        </p:spPr>
      </p:pic>
      <p:sp>
        <p:nvSpPr>
          <p:cNvPr id="8" name="Rectangle 7"/>
          <p:cNvSpPr/>
          <p:nvPr/>
        </p:nvSpPr>
        <p:spPr>
          <a:xfrm>
            <a:off x="488091" y="562182"/>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2" name="Rectangle 1"/>
          <p:cNvSpPr/>
          <p:nvPr/>
        </p:nvSpPr>
        <p:spPr>
          <a:xfrm>
            <a:off x="488091" y="651448"/>
            <a:ext cx="8225736" cy="646331"/>
          </a:xfrm>
          <a:prstGeom prst="rect">
            <a:avLst/>
          </a:prstGeom>
        </p:spPr>
        <p:txBody>
          <a:bodyPr wrap="square">
            <a:spAutoFit/>
          </a:bodyPr>
          <a:lstStyle/>
          <a:p>
            <a:r>
              <a:rPr lang="en-ZA" b="1" dirty="0" smtClean="0">
                <a:solidFill>
                  <a:prstClr val="black"/>
                </a:solidFill>
                <a:cs typeface="Arial" panose="020B0604020202020204" pitchFamily="34" charset="0"/>
              </a:rPr>
              <a:t>SABS provides services across the standards development and services value chain, supporting  35 economic sectors and sub-sectors</a:t>
            </a:r>
            <a:endParaRPr lang="en-ZA" dirty="0">
              <a:solidFill>
                <a:prstClr val="black"/>
              </a:solidFill>
              <a:cs typeface="Arial" panose="020B0604020202020204" pitchFamily="34" charset="0"/>
            </a:endParaRPr>
          </a:p>
        </p:txBody>
      </p:sp>
      <p:graphicFrame>
        <p:nvGraphicFramePr>
          <p:cNvPr id="80" name="Diagram 79"/>
          <p:cNvGraphicFramePr/>
          <p:nvPr>
            <p:extLst>
              <p:ext uri="{D42A27DB-BD31-4B8C-83A1-F6EECF244321}">
                <p14:modId xmlns:p14="http://schemas.microsoft.com/office/powerpoint/2010/main" xmlns="" val="1677555864"/>
              </p:ext>
            </p:extLst>
          </p:nvPr>
        </p:nvGraphicFramePr>
        <p:xfrm>
          <a:off x="600629" y="2105178"/>
          <a:ext cx="8059407" cy="10772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40878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solidFill>
                  <a:prstClr val="black">
                    <a:tint val="75000"/>
                  </a:prstClr>
                </a:solidFill>
              </a:rPr>
              <a:pPr/>
              <a:t>7</a:t>
            </a:fld>
            <a:endParaRPr lang="en-ZA" dirty="0">
              <a:solidFill>
                <a:prstClr val="black">
                  <a:tint val="75000"/>
                </a:prstClr>
              </a:solidFill>
            </a:endParaRPr>
          </a:p>
        </p:txBody>
      </p:sp>
      <p:sp>
        <p:nvSpPr>
          <p:cNvPr id="6" name="TextBox 5"/>
          <p:cNvSpPr txBox="1"/>
          <p:nvPr/>
        </p:nvSpPr>
        <p:spPr>
          <a:xfrm>
            <a:off x="411649" y="229597"/>
            <a:ext cx="6337763" cy="400110"/>
          </a:xfrm>
          <a:prstGeom prst="rect">
            <a:avLst/>
          </a:prstGeom>
          <a:noFill/>
        </p:spPr>
        <p:txBody>
          <a:bodyPr wrap="square" rtlCol="0">
            <a:spAutoFit/>
          </a:bodyPr>
          <a:lstStyle/>
          <a:p>
            <a:r>
              <a:rPr lang="en-ZA" sz="2000" b="1" dirty="0" smtClean="0">
                <a:solidFill>
                  <a:prstClr val="black"/>
                </a:solidFill>
                <a:cs typeface="Arial" panose="020B0604020202020204" pitchFamily="34" charset="0"/>
              </a:rPr>
              <a:t>SABS FUNDING MODEL</a:t>
            </a:r>
            <a:endParaRPr lang="en-ZA" sz="2000" dirty="0">
              <a:solidFill>
                <a:prstClr val="black"/>
              </a:solidFill>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9597"/>
            <a:ext cx="1610234" cy="374882"/>
          </a:xfrm>
          <a:prstGeom prst="rect">
            <a:avLst/>
          </a:prstGeom>
        </p:spPr>
      </p:pic>
      <p:sp>
        <p:nvSpPr>
          <p:cNvPr id="8" name="Rectangle 7"/>
          <p:cNvSpPr/>
          <p:nvPr/>
        </p:nvSpPr>
        <p:spPr>
          <a:xfrm>
            <a:off x="488091" y="562182"/>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24" name="Rectangle 23"/>
          <p:cNvSpPr/>
          <p:nvPr/>
        </p:nvSpPr>
        <p:spPr>
          <a:xfrm>
            <a:off x="477921" y="3559926"/>
            <a:ext cx="1945341" cy="1920240"/>
          </a:xfrm>
          <a:prstGeom prst="rect">
            <a:avLst/>
          </a:prstGeom>
          <a:no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ctr">
              <a:lnSpc>
                <a:spcPct val="110000"/>
              </a:lnSpc>
            </a:pPr>
            <a:r>
              <a:rPr lang="en-ZA" sz="1600" b="1" dirty="0">
                <a:solidFill>
                  <a:schemeClr val="tx1"/>
                </a:solidFill>
                <a:ea typeface="MS Mincho"/>
                <a:cs typeface="Arial" panose="020B0604020202020204" pitchFamily="34" charset="0"/>
              </a:rPr>
              <a:t>Revenue generated in a commercial market</a:t>
            </a:r>
            <a:endParaRPr lang="en-US" sz="1600" b="1" dirty="0">
              <a:solidFill>
                <a:schemeClr val="tx1"/>
              </a:solidFill>
              <a:ea typeface="MS Mincho"/>
              <a:cs typeface="Arial" panose="020B0604020202020204" pitchFamily="34" charset="0"/>
            </a:endParaRPr>
          </a:p>
        </p:txBody>
      </p:sp>
      <p:sp>
        <p:nvSpPr>
          <p:cNvPr id="4" name="Rectangle 3"/>
          <p:cNvSpPr/>
          <p:nvPr/>
        </p:nvSpPr>
        <p:spPr>
          <a:xfrm>
            <a:off x="2534832" y="3594098"/>
            <a:ext cx="2996394" cy="1175706"/>
          </a:xfrm>
          <a:prstGeom prst="rect">
            <a:avLst/>
          </a:prstGeom>
        </p:spPr>
        <p:txBody>
          <a:bodyPr wrap="square">
            <a:spAutoFit/>
          </a:bodyPr>
          <a:lstStyle/>
          <a:p>
            <a:pPr marL="114300">
              <a:lnSpc>
                <a:spcPct val="110000"/>
              </a:lnSpc>
            </a:pPr>
            <a:r>
              <a:rPr lang="en-ZA" sz="1600" dirty="0" smtClean="0">
                <a:ea typeface="MS Mincho"/>
                <a:cs typeface="Arial" panose="020B0604020202020204" pitchFamily="34" charset="0"/>
              </a:rPr>
              <a:t>Conformity </a:t>
            </a:r>
            <a:r>
              <a:rPr lang="en-ZA" sz="1600" dirty="0">
                <a:ea typeface="MS Mincho"/>
                <a:cs typeface="Arial" panose="020B0604020202020204" pitchFamily="34" charset="0"/>
              </a:rPr>
              <a:t>assessment services </a:t>
            </a:r>
            <a:r>
              <a:rPr lang="en-ZA" sz="1600" dirty="0" smtClean="0">
                <a:ea typeface="MS Mincho"/>
                <a:cs typeface="Arial" panose="020B0604020202020204" pitchFamily="34" charset="0"/>
              </a:rPr>
              <a:t>including certification</a:t>
            </a:r>
            <a:r>
              <a:rPr lang="en-ZA" sz="1600" dirty="0">
                <a:ea typeface="MS Mincho"/>
                <a:cs typeface="Arial" panose="020B0604020202020204" pitchFamily="34" charset="0"/>
              </a:rPr>
              <a:t>, </a:t>
            </a:r>
            <a:r>
              <a:rPr lang="en-ZA" sz="1600" dirty="0" smtClean="0">
                <a:ea typeface="MS Mincho"/>
                <a:cs typeface="Arial" panose="020B0604020202020204" pitchFamily="34" charset="0"/>
              </a:rPr>
              <a:t>testing, training and local content verification</a:t>
            </a:r>
            <a:endParaRPr lang="en-US" sz="1600" dirty="0">
              <a:ea typeface="MS Mincho"/>
              <a:cs typeface="Arial" panose="020B0604020202020204" pitchFamily="34" charset="0"/>
            </a:endParaRPr>
          </a:p>
        </p:txBody>
      </p:sp>
      <p:sp>
        <p:nvSpPr>
          <p:cNvPr id="5" name="TextBox 4"/>
          <p:cNvSpPr txBox="1"/>
          <p:nvPr/>
        </p:nvSpPr>
        <p:spPr>
          <a:xfrm>
            <a:off x="2895895" y="791234"/>
            <a:ext cx="2440784" cy="369332"/>
          </a:xfrm>
          <a:prstGeom prst="rect">
            <a:avLst/>
          </a:prstGeom>
          <a:noFill/>
        </p:spPr>
        <p:txBody>
          <a:bodyPr wrap="square" rtlCol="0">
            <a:spAutoFit/>
          </a:bodyPr>
          <a:lstStyle/>
          <a:p>
            <a:pPr algn="ctr"/>
            <a:r>
              <a:rPr lang="en-US" b="1" dirty="0" smtClean="0"/>
              <a:t>SABS business funded</a:t>
            </a:r>
            <a:endParaRPr lang="en-US" b="1" dirty="0"/>
          </a:p>
        </p:txBody>
      </p:sp>
      <p:sp>
        <p:nvSpPr>
          <p:cNvPr id="27" name="TextBox 26"/>
          <p:cNvSpPr txBox="1"/>
          <p:nvPr/>
        </p:nvSpPr>
        <p:spPr>
          <a:xfrm>
            <a:off x="447511" y="791234"/>
            <a:ext cx="2031263" cy="369332"/>
          </a:xfrm>
          <a:prstGeom prst="rect">
            <a:avLst/>
          </a:prstGeom>
          <a:noFill/>
        </p:spPr>
        <p:txBody>
          <a:bodyPr wrap="square" rtlCol="0">
            <a:spAutoFit/>
          </a:bodyPr>
          <a:lstStyle/>
          <a:p>
            <a:pPr algn="ctr"/>
            <a:r>
              <a:rPr lang="en-US" b="1" dirty="0" smtClean="0"/>
              <a:t>Funding sources</a:t>
            </a:r>
            <a:endParaRPr lang="en-US" b="1" dirty="0"/>
          </a:p>
        </p:txBody>
      </p:sp>
      <p:sp>
        <p:nvSpPr>
          <p:cNvPr id="29" name="Rectangle 28"/>
          <p:cNvSpPr/>
          <p:nvPr/>
        </p:nvSpPr>
        <p:spPr>
          <a:xfrm>
            <a:off x="503022" y="1324844"/>
            <a:ext cx="1920240" cy="1920240"/>
          </a:xfrm>
          <a:prstGeom prst="rect">
            <a:avLst/>
          </a:prstGeom>
          <a:no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ctr">
              <a:lnSpc>
                <a:spcPct val="110000"/>
              </a:lnSpc>
            </a:pPr>
            <a:r>
              <a:rPr lang="en-ZA" sz="1600" b="1" dirty="0">
                <a:solidFill>
                  <a:schemeClr val="tx1"/>
                </a:solidFill>
                <a:ea typeface="MS Mincho"/>
                <a:cs typeface="Arial" panose="020B0604020202020204" pitchFamily="34" charset="0"/>
              </a:rPr>
              <a:t>Annual grant from the </a:t>
            </a:r>
            <a:r>
              <a:rPr lang="en-ZA" sz="1600" b="1" dirty="0" err="1" smtClean="0">
                <a:solidFill>
                  <a:schemeClr val="tx1"/>
                </a:solidFill>
                <a:ea typeface="MS Mincho"/>
                <a:cs typeface="Arial" panose="020B0604020202020204" pitchFamily="34" charset="0"/>
              </a:rPr>
              <a:t>Fiscus</a:t>
            </a:r>
            <a:endParaRPr lang="en-US" sz="1600" b="1" dirty="0">
              <a:solidFill>
                <a:schemeClr val="tx1"/>
              </a:solidFill>
              <a:ea typeface="MS Mincho"/>
              <a:cs typeface="Arial" panose="020B0604020202020204" pitchFamily="34" charset="0"/>
            </a:endParaRPr>
          </a:p>
        </p:txBody>
      </p:sp>
      <p:sp>
        <p:nvSpPr>
          <p:cNvPr id="25" name="Rectangle 24"/>
          <p:cNvSpPr/>
          <p:nvPr/>
        </p:nvSpPr>
        <p:spPr>
          <a:xfrm>
            <a:off x="2427257" y="1340703"/>
            <a:ext cx="3314029" cy="1988237"/>
          </a:xfrm>
          <a:prstGeom prst="rect">
            <a:avLst/>
          </a:prstGeom>
        </p:spPr>
        <p:txBody>
          <a:bodyPr wrap="square">
            <a:spAutoFit/>
          </a:bodyPr>
          <a:lstStyle/>
          <a:p>
            <a:pPr marL="400050" indent="-285750">
              <a:lnSpc>
                <a:spcPct val="110000"/>
              </a:lnSpc>
              <a:buFont typeface="Arial" panose="020B0604020202020204" pitchFamily="34" charset="0"/>
              <a:buChar char="•"/>
            </a:pPr>
            <a:r>
              <a:rPr lang="en-ZA" sz="1600" dirty="0">
                <a:ea typeface="MS Mincho"/>
                <a:cs typeface="Arial" panose="020B0604020202020204" pitchFamily="34" charset="0"/>
              </a:rPr>
              <a:t>Standards development and promotion activities</a:t>
            </a:r>
          </a:p>
          <a:p>
            <a:pPr marL="400050" indent="-285750">
              <a:lnSpc>
                <a:spcPct val="110000"/>
              </a:lnSpc>
              <a:buFont typeface="Arial" panose="020B0604020202020204" pitchFamily="34" charset="0"/>
              <a:buChar char="•"/>
            </a:pPr>
            <a:r>
              <a:rPr lang="en-ZA" sz="1600" dirty="0" smtClean="0">
                <a:ea typeface="MS Mincho"/>
                <a:cs typeface="Arial" panose="020B0604020202020204" pitchFamily="34" charset="0"/>
              </a:rPr>
              <a:t>Operations and support </a:t>
            </a:r>
            <a:r>
              <a:rPr lang="en-ZA" sz="1600" dirty="0">
                <a:ea typeface="MS Mincho"/>
                <a:cs typeface="Arial" panose="020B0604020202020204" pitchFamily="34" charset="0"/>
              </a:rPr>
              <a:t>services of the SABS</a:t>
            </a:r>
          </a:p>
          <a:p>
            <a:pPr marL="400050" indent="-285750">
              <a:lnSpc>
                <a:spcPct val="110000"/>
              </a:lnSpc>
              <a:buFont typeface="Arial" panose="020B0604020202020204" pitchFamily="34" charset="0"/>
              <a:buChar char="•"/>
            </a:pPr>
            <a:r>
              <a:rPr lang="en-ZA" sz="1600" dirty="0" smtClean="0">
                <a:ea typeface="MS Mincho"/>
                <a:cs typeface="Arial" panose="020B0604020202020204" pitchFamily="34" charset="0"/>
              </a:rPr>
              <a:t>Maintenance </a:t>
            </a:r>
            <a:r>
              <a:rPr lang="en-ZA" sz="1600" dirty="0">
                <a:ea typeface="MS Mincho"/>
                <a:cs typeface="Arial" panose="020B0604020202020204" pitchFamily="34" charset="0"/>
              </a:rPr>
              <a:t>and investment in infrastructure especially testing laboratories</a:t>
            </a:r>
            <a:endParaRPr lang="en-US" sz="1600" dirty="0">
              <a:ea typeface="MS Mincho"/>
              <a:cs typeface="Arial" panose="020B0604020202020204" pitchFamily="34" charset="0"/>
            </a:endParaRPr>
          </a:p>
        </p:txBody>
      </p:sp>
      <p:graphicFrame>
        <p:nvGraphicFramePr>
          <p:cNvPr id="37" name="Chart 36"/>
          <p:cNvGraphicFramePr/>
          <p:nvPr>
            <p:extLst>
              <p:ext uri="{D42A27DB-BD31-4B8C-83A1-F6EECF244321}">
                <p14:modId xmlns:p14="http://schemas.microsoft.com/office/powerpoint/2010/main" xmlns="" val="2814223092"/>
              </p:ext>
            </p:extLst>
          </p:nvPr>
        </p:nvGraphicFramePr>
        <p:xfrm>
          <a:off x="5656729" y="728479"/>
          <a:ext cx="3250823" cy="28830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extLst>
              <p:ext uri="{D42A27DB-BD31-4B8C-83A1-F6EECF244321}">
                <p14:modId xmlns:p14="http://schemas.microsoft.com/office/powerpoint/2010/main" xmlns="" val="1673249737"/>
              </p:ext>
            </p:extLst>
          </p:nvPr>
        </p:nvGraphicFramePr>
        <p:xfrm>
          <a:off x="5656729" y="3664896"/>
          <a:ext cx="3250823" cy="2347877"/>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5710519" y="6003100"/>
            <a:ext cx="3487271" cy="261610"/>
          </a:xfrm>
          <a:prstGeom prst="rect">
            <a:avLst/>
          </a:prstGeom>
          <a:noFill/>
        </p:spPr>
        <p:txBody>
          <a:bodyPr wrap="square" rtlCol="0">
            <a:spAutoFit/>
          </a:bodyPr>
          <a:lstStyle/>
          <a:p>
            <a:r>
              <a:rPr lang="en-US" sz="1100" dirty="0" smtClean="0"/>
              <a:t>Source: Latest published SABS annual financial statement</a:t>
            </a:r>
            <a:endParaRPr lang="en-US" sz="1100" dirty="0"/>
          </a:p>
        </p:txBody>
      </p:sp>
    </p:spTree>
    <p:extLst>
      <p:ext uri="{BB962C8B-B14F-4D97-AF65-F5344CB8AC3E}">
        <p14:creationId xmlns:p14="http://schemas.microsoft.com/office/powerpoint/2010/main" xmlns="" val="4080693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solidFill>
                  <a:prstClr val="black">
                    <a:tint val="75000"/>
                  </a:prstClr>
                </a:solidFill>
              </a:rPr>
              <a:pPr/>
              <a:t>8</a:t>
            </a:fld>
            <a:endParaRPr lang="en-ZA" dirty="0">
              <a:solidFill>
                <a:prstClr val="black">
                  <a:tint val="75000"/>
                </a:prstClr>
              </a:solidFill>
            </a:endParaRPr>
          </a:p>
        </p:txBody>
      </p:sp>
      <p:sp>
        <p:nvSpPr>
          <p:cNvPr id="6" name="TextBox 5"/>
          <p:cNvSpPr txBox="1"/>
          <p:nvPr/>
        </p:nvSpPr>
        <p:spPr>
          <a:xfrm>
            <a:off x="411649" y="229597"/>
            <a:ext cx="6337763" cy="400110"/>
          </a:xfrm>
          <a:prstGeom prst="rect">
            <a:avLst/>
          </a:prstGeom>
          <a:noFill/>
        </p:spPr>
        <p:txBody>
          <a:bodyPr wrap="square" rtlCol="0">
            <a:spAutoFit/>
          </a:bodyPr>
          <a:lstStyle/>
          <a:p>
            <a:r>
              <a:rPr lang="en-ZA" sz="2000" b="1" dirty="0" smtClean="0">
                <a:cs typeface="Arial" panose="020B0604020202020204" pitchFamily="34" charset="0"/>
              </a:rPr>
              <a:t>UNDERSTANDING THE COMPETITIVE LANDSCAPE</a:t>
            </a:r>
            <a:endParaRPr lang="en-ZA" sz="2000" dirty="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301315"/>
            <a:ext cx="1610234" cy="374882"/>
          </a:xfrm>
          <a:prstGeom prst="rect">
            <a:avLst/>
          </a:prstGeom>
        </p:spPr>
      </p:pic>
      <p:sp>
        <p:nvSpPr>
          <p:cNvPr id="8" name="Rectangle 7"/>
          <p:cNvSpPr/>
          <p:nvPr/>
        </p:nvSpPr>
        <p:spPr>
          <a:xfrm>
            <a:off x="488091" y="633900"/>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0" name="TextBox 9"/>
          <p:cNvSpPr txBox="1"/>
          <p:nvPr/>
        </p:nvSpPr>
        <p:spPr>
          <a:xfrm>
            <a:off x="753042" y="5671680"/>
            <a:ext cx="3801810" cy="600164"/>
          </a:xfrm>
          <a:prstGeom prst="rect">
            <a:avLst/>
          </a:prstGeom>
          <a:noFill/>
        </p:spPr>
        <p:txBody>
          <a:bodyPr wrap="square" rtlCol="0">
            <a:spAutoFit/>
          </a:bodyPr>
          <a:lstStyle/>
          <a:p>
            <a:r>
              <a:rPr lang="en-US" sz="1100" dirty="0" smtClean="0"/>
              <a:t>Source: Latest published company annual reports</a:t>
            </a:r>
          </a:p>
          <a:p>
            <a:r>
              <a:rPr lang="en-US" sz="1100" dirty="0" err="1"/>
              <a:t>EMA</a:t>
            </a:r>
            <a:r>
              <a:rPr lang="en-US" sz="1100" dirty="0"/>
              <a:t>: Europe, Middle-East and </a:t>
            </a:r>
            <a:r>
              <a:rPr lang="en-US" sz="1100" dirty="0" smtClean="0"/>
              <a:t>Africa</a:t>
            </a:r>
          </a:p>
          <a:p>
            <a:r>
              <a:rPr lang="en-US" sz="1100" dirty="0" smtClean="0"/>
              <a:t>SABS revenue, excludes grant from the </a:t>
            </a:r>
            <a:r>
              <a:rPr lang="en-US" sz="1100" dirty="0" err="1" smtClean="0"/>
              <a:t>dti</a:t>
            </a:r>
            <a:r>
              <a:rPr lang="en-US" sz="1100" dirty="0" smtClean="0"/>
              <a:t> and other income</a:t>
            </a:r>
            <a:endParaRPr lang="en-US" sz="1100" dirty="0"/>
          </a:p>
        </p:txBody>
      </p:sp>
      <p:sp>
        <p:nvSpPr>
          <p:cNvPr id="13" name="TextBox 12"/>
          <p:cNvSpPr txBox="1"/>
          <p:nvPr/>
        </p:nvSpPr>
        <p:spPr>
          <a:xfrm>
            <a:off x="411648" y="813154"/>
            <a:ext cx="6337763" cy="1231106"/>
          </a:xfrm>
          <a:prstGeom prst="rect">
            <a:avLst/>
          </a:prstGeom>
          <a:noFill/>
        </p:spPr>
        <p:txBody>
          <a:bodyPr wrap="square" rtlCol="0">
            <a:spAutoFit/>
          </a:bodyPr>
          <a:lstStyle/>
          <a:p>
            <a:r>
              <a:rPr lang="en-ZA" b="1" dirty="0">
                <a:cs typeface="Arial" panose="020B0604020202020204" pitchFamily="34" charset="0"/>
              </a:rPr>
              <a:t>SABS operates in a highly competitive environment</a:t>
            </a:r>
            <a:endParaRPr lang="en-ZA" dirty="0">
              <a:cs typeface="Arial" panose="020B0604020202020204" pitchFamily="34" charset="0"/>
            </a:endParaRPr>
          </a:p>
          <a:p>
            <a:pPr marL="285750" indent="-285750">
              <a:buFont typeface="Arial" panose="020B0604020202020204" pitchFamily="34" charset="0"/>
              <a:buChar char="•"/>
            </a:pPr>
            <a:r>
              <a:rPr lang="en-US" dirty="0" smtClean="0"/>
              <a:t>Conformity assessment services globally is big business</a:t>
            </a:r>
          </a:p>
          <a:p>
            <a:pPr marL="285750" indent="-285750">
              <a:buFont typeface="Arial" panose="020B0604020202020204" pitchFamily="34" charset="0"/>
              <a:buChar char="•"/>
            </a:pPr>
            <a:r>
              <a:rPr lang="en-US" dirty="0" smtClean="0"/>
              <a:t>SABS faces strong competition from </a:t>
            </a:r>
            <a:r>
              <a:rPr lang="en-US" dirty="0"/>
              <a:t>foreign and local companies targeting niche industries and market </a:t>
            </a:r>
            <a:r>
              <a:rPr lang="en-US" dirty="0" smtClean="0"/>
              <a:t>segments</a:t>
            </a:r>
            <a:endParaRPr lang="en-US" dirty="0"/>
          </a:p>
        </p:txBody>
      </p:sp>
      <p:sp>
        <p:nvSpPr>
          <p:cNvPr id="22" name="Oval 21"/>
          <p:cNvSpPr/>
          <p:nvPr/>
        </p:nvSpPr>
        <p:spPr>
          <a:xfrm>
            <a:off x="6947780" y="1003350"/>
            <a:ext cx="1766047" cy="13608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27</a:t>
            </a:r>
            <a:r>
              <a:rPr lang="en-US" sz="1600" dirty="0" smtClean="0">
                <a:solidFill>
                  <a:schemeClr val="tx1"/>
                </a:solidFill>
              </a:rPr>
              <a:t> </a:t>
            </a:r>
          </a:p>
          <a:p>
            <a:pPr algn="ctr"/>
            <a:r>
              <a:rPr lang="en-US" sz="1400" dirty="0" err="1" smtClean="0">
                <a:solidFill>
                  <a:schemeClr val="tx1"/>
                </a:solidFill>
              </a:rPr>
              <a:t>SANAS</a:t>
            </a:r>
            <a:r>
              <a:rPr lang="en-US" sz="1400" dirty="0" smtClean="0">
                <a:solidFill>
                  <a:schemeClr val="tx1"/>
                </a:solidFill>
              </a:rPr>
              <a:t> accredited certification bodies in RSA</a:t>
            </a:r>
            <a:endParaRPr lang="en-US" sz="1400" dirty="0">
              <a:solidFill>
                <a:schemeClr val="tx1"/>
              </a:solidFill>
            </a:endParaRPr>
          </a:p>
        </p:txBody>
      </p:sp>
      <p:graphicFrame>
        <p:nvGraphicFramePr>
          <p:cNvPr id="18" name="Chart 17"/>
          <p:cNvGraphicFramePr/>
          <p:nvPr>
            <p:extLst>
              <p:ext uri="{D42A27DB-BD31-4B8C-83A1-F6EECF244321}">
                <p14:modId xmlns:p14="http://schemas.microsoft.com/office/powerpoint/2010/main" xmlns="" val="1156220834"/>
              </p:ext>
            </p:extLst>
          </p:nvPr>
        </p:nvGraphicFramePr>
        <p:xfrm>
          <a:off x="411648" y="2091193"/>
          <a:ext cx="4170926" cy="3577237"/>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22"/>
          <p:cNvSpPr/>
          <p:nvPr/>
        </p:nvSpPr>
        <p:spPr>
          <a:xfrm>
            <a:off x="4057022" y="4382393"/>
            <a:ext cx="394447" cy="690283"/>
          </a:xfrm>
          <a:prstGeom prst="rect">
            <a:avLst/>
          </a:prstGeom>
          <a:noFill/>
          <a:ln w="28575">
            <a:solidFill>
              <a:srgbClr val="ED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p:cNvGraphicFramePr>
            <a:graphicFrameLocks noGrp="1"/>
          </p:cNvGraphicFramePr>
          <p:nvPr>
            <p:extLst>
              <p:ext uri="{D42A27DB-BD31-4B8C-83A1-F6EECF244321}">
                <p14:modId xmlns:p14="http://schemas.microsoft.com/office/powerpoint/2010/main" xmlns="" val="2830219470"/>
              </p:ext>
            </p:extLst>
          </p:nvPr>
        </p:nvGraphicFramePr>
        <p:xfrm>
          <a:off x="4554851" y="2604974"/>
          <a:ext cx="4389120" cy="3108960"/>
        </p:xfrm>
        <a:graphic>
          <a:graphicData uri="http://schemas.openxmlformats.org/drawingml/2006/table">
            <a:tbl>
              <a:tblPr firstRow="1" bandRow="1">
                <a:tableStyleId>{5C22544A-7EE6-4342-B048-85BDC9FD1C3A}</a:tableStyleId>
              </a:tblPr>
              <a:tblGrid>
                <a:gridCol w="1097280"/>
                <a:gridCol w="2377440"/>
                <a:gridCol w="914400"/>
              </a:tblGrid>
              <a:tr h="352793">
                <a:tc>
                  <a:txBody>
                    <a:bodyPr/>
                    <a:lstStyle/>
                    <a:p>
                      <a:r>
                        <a:rPr lang="en-US" sz="1200" dirty="0" smtClean="0">
                          <a:solidFill>
                            <a:schemeClr val="tx1"/>
                          </a:solidFill>
                        </a:rPr>
                        <a:t>Company</a:t>
                      </a:r>
                      <a:endParaRPr lang="en-US" sz="1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dirty="0" smtClean="0">
                          <a:solidFill>
                            <a:schemeClr val="tx1"/>
                          </a:solidFill>
                        </a:rPr>
                        <a:t>Quick facts</a:t>
                      </a:r>
                      <a:endParaRPr lang="en-US" sz="1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solidFill>
                            <a:schemeClr val="tx1"/>
                          </a:solidFill>
                        </a:rPr>
                        <a:t>Presence</a:t>
                      </a:r>
                      <a:r>
                        <a:rPr lang="en-US" sz="1200" baseline="0" dirty="0" smtClean="0">
                          <a:solidFill>
                            <a:schemeClr val="tx1"/>
                          </a:solidFill>
                        </a:rPr>
                        <a:t> in RSA?</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sz="1200" dirty="0" err="1" smtClean="0">
                          <a:solidFill>
                            <a:schemeClr val="tx1"/>
                          </a:solidFill>
                        </a:rPr>
                        <a:t>SGS</a:t>
                      </a:r>
                      <a:r>
                        <a:rPr lang="en-US" sz="1200" dirty="0" smtClean="0">
                          <a:solidFill>
                            <a:schemeClr val="tx1"/>
                          </a:solidFill>
                        </a:rPr>
                        <a:t> Group</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9863" indent="-169863">
                        <a:buFont typeface="Arial" panose="020B0604020202020204" pitchFamily="34" charset="0"/>
                        <a:buChar char="•"/>
                      </a:pPr>
                      <a:r>
                        <a:rPr lang="en-US" sz="1200" dirty="0" smtClean="0">
                          <a:solidFill>
                            <a:schemeClr val="tx1"/>
                          </a:solidFill>
                        </a:rPr>
                        <a:t>+97 000 employees</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rPr>
                        <a:t>+2 600 offices and laboratories </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rPr>
                        <a:t>Yes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200" dirty="0" smtClean="0">
                          <a:solidFill>
                            <a:schemeClr val="tx1"/>
                          </a:solidFill>
                        </a:rPr>
                        <a:t>BSI Group</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rPr>
                        <a:t>Operational in 193 countries</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rPr>
                        <a:t>117 years in operations</a:t>
                      </a:r>
                      <a:r>
                        <a:rPr lang="en-US" sz="1200" baseline="0" dirty="0" smtClean="0">
                          <a:solidFill>
                            <a:schemeClr val="tx1"/>
                          </a:solidFill>
                        </a:rPr>
                        <a:t>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solidFill>
                            <a:schemeClr val="tx1"/>
                          </a:solidFill>
                        </a:rPr>
                        <a:t>4 784 employees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200" dirty="0" smtClean="0">
                          <a:solidFill>
                            <a:schemeClr val="tx1"/>
                          </a:solidFill>
                        </a:rPr>
                        <a:t>Bureau Veritas </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9863" indent="-169863">
                        <a:buFont typeface="Arial" panose="020B0604020202020204" pitchFamily="34" charset="0"/>
                        <a:buChar char="•"/>
                      </a:pPr>
                      <a:r>
                        <a:rPr lang="en-US" sz="1200" dirty="0" smtClean="0">
                          <a:solidFill>
                            <a:schemeClr val="tx1"/>
                          </a:solidFill>
                        </a:rPr>
                        <a:t>75 428 employees</a:t>
                      </a:r>
                    </a:p>
                    <a:p>
                      <a:pPr marL="169863" indent="-169863">
                        <a:buFont typeface="Arial" panose="020B0604020202020204" pitchFamily="34" charset="0"/>
                        <a:buChar char="•"/>
                      </a:pPr>
                      <a:r>
                        <a:rPr lang="en-US" sz="1200" dirty="0" smtClean="0">
                          <a:solidFill>
                            <a:schemeClr val="tx1"/>
                          </a:solidFill>
                        </a:rPr>
                        <a:t>Operational in 140 countries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1200" dirty="0" smtClean="0">
                          <a:solidFill>
                            <a:schemeClr val="tx1"/>
                          </a:solidFill>
                        </a:rPr>
                        <a:t>Yes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200" dirty="0" err="1" smtClean="0">
                          <a:solidFill>
                            <a:schemeClr val="tx1"/>
                          </a:solidFill>
                        </a:rPr>
                        <a:t>TUV</a:t>
                      </a:r>
                      <a:r>
                        <a:rPr lang="en-US" sz="1200" dirty="0" smtClean="0">
                          <a:solidFill>
                            <a:schemeClr val="tx1"/>
                          </a:solidFill>
                        </a:rPr>
                        <a:t> </a:t>
                      </a:r>
                      <a:r>
                        <a:rPr lang="en-US" sz="1200" dirty="0" err="1" smtClean="0">
                          <a:solidFill>
                            <a:schemeClr val="tx1"/>
                          </a:solidFill>
                        </a:rPr>
                        <a:t>Rheinland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9863" indent="-169863">
                        <a:buFont typeface="Arial" panose="020B0604020202020204" pitchFamily="34" charset="0"/>
                        <a:buChar char="•"/>
                      </a:pPr>
                      <a:r>
                        <a:rPr lang="en-US" sz="1200" dirty="0" smtClean="0">
                          <a:solidFill>
                            <a:schemeClr val="tx1"/>
                          </a:solidFill>
                        </a:rPr>
                        <a:t>Established</a:t>
                      </a:r>
                      <a:r>
                        <a:rPr lang="en-US" sz="1200" baseline="0" dirty="0" smtClean="0">
                          <a:solidFill>
                            <a:schemeClr val="tx1"/>
                          </a:solidFill>
                        </a:rPr>
                        <a:t> in 1872</a:t>
                      </a:r>
                    </a:p>
                    <a:p>
                      <a:pPr marL="169863" indent="-169863">
                        <a:buFont typeface="Arial" panose="020B0604020202020204" pitchFamily="34" charset="0"/>
                        <a:buChar char="•"/>
                      </a:pPr>
                      <a:r>
                        <a:rPr lang="en-US" sz="1200" dirty="0" smtClean="0">
                          <a:solidFill>
                            <a:schemeClr val="tx1"/>
                          </a:solidFill>
                        </a:rPr>
                        <a:t>20 450 employees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1200" dirty="0" smtClean="0">
                          <a:solidFill>
                            <a:schemeClr val="tx1"/>
                          </a:solidFill>
                        </a:rPr>
                        <a:t>Yes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200" dirty="0" smtClean="0">
                          <a:solidFill>
                            <a:schemeClr val="tx1"/>
                          </a:solidFill>
                        </a:rPr>
                        <a:t>Intertek</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9863" indent="-169863">
                        <a:buFont typeface="Arial" panose="020B0604020202020204" pitchFamily="34" charset="0"/>
                        <a:buChar char="•"/>
                      </a:pPr>
                      <a:r>
                        <a:rPr lang="en-US" sz="1200" dirty="0" smtClean="0">
                          <a:solidFill>
                            <a:schemeClr val="tx1"/>
                          </a:solidFill>
                        </a:rPr>
                        <a:t>+3 000 auditors</a:t>
                      </a:r>
                    </a:p>
                    <a:p>
                      <a:pPr marL="169863" indent="-169863">
                        <a:buFont typeface="Arial" panose="020B0604020202020204" pitchFamily="34" charset="0"/>
                        <a:buChar char="•"/>
                      </a:pPr>
                      <a:r>
                        <a:rPr lang="en-US" sz="1200" dirty="0" smtClean="0">
                          <a:solidFill>
                            <a:schemeClr val="tx1"/>
                          </a:solidFill>
                        </a:rPr>
                        <a:t>+1 000 laboratories</a:t>
                      </a:r>
                    </a:p>
                    <a:p>
                      <a:pPr marL="169863" indent="-169863">
                        <a:buFont typeface="Arial" panose="020B0604020202020204" pitchFamily="34" charset="0"/>
                        <a:buChar char="•"/>
                      </a:pPr>
                      <a:r>
                        <a:rPr lang="en-US" sz="1200" dirty="0" smtClean="0">
                          <a:solidFill>
                            <a:schemeClr val="tx1"/>
                          </a:solidFill>
                        </a:rPr>
                        <a:t>+44 000 employees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1200" dirty="0" smtClean="0">
                          <a:solidFill>
                            <a:schemeClr val="tx1"/>
                          </a:solidFill>
                        </a:rPr>
                        <a:t>Yes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655270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pPr/>
              <a:t>9</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3593" y="229597"/>
            <a:ext cx="1610234" cy="374882"/>
          </a:xfrm>
          <a:prstGeom prst="rect">
            <a:avLst/>
          </a:prstGeom>
        </p:spPr>
      </p:pic>
      <p:sp>
        <p:nvSpPr>
          <p:cNvPr id="8" name="Rectangle 7"/>
          <p:cNvSpPr/>
          <p:nvPr/>
        </p:nvSpPr>
        <p:spPr>
          <a:xfrm>
            <a:off x="488091" y="562182"/>
            <a:ext cx="6337763" cy="42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p:cNvSpPr/>
          <p:nvPr/>
        </p:nvSpPr>
        <p:spPr>
          <a:xfrm>
            <a:off x="488091" y="6362851"/>
            <a:ext cx="7137863" cy="5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15"/>
          <p:cNvSpPr/>
          <p:nvPr/>
        </p:nvSpPr>
        <p:spPr>
          <a:xfrm>
            <a:off x="7146456" y="6311873"/>
            <a:ext cx="1567371" cy="571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7" name="Rectangle 16"/>
          <p:cNvSpPr/>
          <p:nvPr/>
        </p:nvSpPr>
        <p:spPr>
          <a:xfrm>
            <a:off x="7625953" y="6362851"/>
            <a:ext cx="1087874" cy="59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9" name="TextBox 8"/>
          <p:cNvSpPr txBox="1"/>
          <p:nvPr/>
        </p:nvSpPr>
        <p:spPr>
          <a:xfrm>
            <a:off x="703244" y="2883500"/>
            <a:ext cx="7681799" cy="400110"/>
          </a:xfrm>
          <a:prstGeom prst="rect">
            <a:avLst/>
          </a:prstGeom>
          <a:noFill/>
        </p:spPr>
        <p:txBody>
          <a:bodyPr wrap="square" rtlCol="0">
            <a:spAutoFit/>
          </a:bodyPr>
          <a:lstStyle/>
          <a:p>
            <a:pPr algn="ctr"/>
            <a:r>
              <a:rPr lang="en-ZA" sz="2000" b="1" dirty="0" smtClean="0">
                <a:cs typeface="Arial" panose="020B0604020202020204" pitchFamily="34" charset="0"/>
              </a:rPr>
              <a:t>SABS TURNAROUND PLAN</a:t>
            </a:r>
            <a:endParaRPr lang="en-ZA" sz="2000" b="1" dirty="0">
              <a:cs typeface="Arial" panose="020B0604020202020204" pitchFamily="34" charset="0"/>
            </a:endParaRPr>
          </a:p>
        </p:txBody>
      </p:sp>
    </p:spTree>
    <p:extLst>
      <p:ext uri="{BB962C8B-B14F-4D97-AF65-F5344CB8AC3E}">
        <p14:creationId xmlns:p14="http://schemas.microsoft.com/office/powerpoint/2010/main" xmlns="" val="3959121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583ECD4E87EE4F8548C68E3D2138E6" ma:contentTypeVersion="0" ma:contentTypeDescription="Create a new document." ma:contentTypeScope="" ma:versionID="e6ba05d630c25e89ddc14afa6cc3b63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F91116-AEB2-4544-9DDE-8365858DD870}">
  <ds:schemaRefs>
    <ds:schemaRef ds:uri="http://schemas.microsoft.com/sharepoint/v3/contenttype/forms"/>
  </ds:schemaRefs>
</ds:datastoreItem>
</file>

<file path=customXml/itemProps2.xml><?xml version="1.0" encoding="utf-8"?>
<ds:datastoreItem xmlns:ds="http://schemas.openxmlformats.org/officeDocument/2006/customXml" ds:itemID="{51F77019-5EDB-4F84-A6A9-94E9481646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2C4309C-6D83-4655-982E-42EE17291C6B}">
  <ds:schemaRefs>
    <ds:schemaRef ds:uri="http://purl.org/dc/elements/1.1/"/>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16025</TotalTime>
  <Words>3449</Words>
  <Application>Microsoft Office PowerPoint</Application>
  <PresentationFormat>On-screen Show (4:3)</PresentationFormat>
  <Paragraphs>470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SABS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Bjorn.Buyst@sabs.co.za</dc:creator>
  <cp:lastModifiedBy>PUMZA</cp:lastModifiedBy>
  <cp:revision>1259</cp:revision>
  <cp:lastPrinted>2019-11-13T13:10:50Z</cp:lastPrinted>
  <dcterms:created xsi:type="dcterms:W3CDTF">2017-01-27T13:09:35Z</dcterms:created>
  <dcterms:modified xsi:type="dcterms:W3CDTF">2019-11-28T08:47:10Z</dcterms:modified>
  <cp:category>Corporate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0x0101004D583ECD4E87EE4F8548C68E3D2138E6</vt:lpwstr>
  </property>
</Properties>
</file>