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47" r:id="rId4"/>
    <p:sldId id="348" r:id="rId5"/>
    <p:sldId id="349" r:id="rId6"/>
    <p:sldId id="346" r:id="rId7"/>
    <p:sldId id="344" r:id="rId8"/>
    <p:sldId id="350" r:id="rId9"/>
    <p:sldId id="351" r:id="rId10"/>
    <p:sldId id="352" r:id="rId11"/>
    <p:sldId id="354" r:id="rId12"/>
    <p:sldId id="332" r:id="rId13"/>
    <p:sldId id="341" r:id="rId14"/>
    <p:sldId id="338" r:id="rId15"/>
    <p:sldId id="353" r:id="rId16"/>
    <p:sldId id="335" r:id="rId17"/>
    <p:sldId id="336"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D92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86043" autoAdjust="0"/>
  </p:normalViewPr>
  <p:slideViewPr>
    <p:cSldViewPr snapToGrid="0">
      <p:cViewPr>
        <p:scale>
          <a:sx n="103" d="100"/>
          <a:sy n="103" d="100"/>
        </p:scale>
        <p:origin x="-1086"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2FC87-D625-4C2F-AC5E-1446CEFF46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AA3B72C8-9E9B-491E-8A1B-38E28A8320D5}">
      <dgm:prSet phldrT="[Text]" custT="1"/>
      <dgm:spPr/>
      <dgm:t>
        <a:bodyPr/>
        <a:lstStyle/>
        <a:p>
          <a:pPr algn="ctr"/>
          <a:r>
            <a:rPr lang="en-ZA" sz="1200" b="1" dirty="0">
              <a:solidFill>
                <a:sysClr val="windowText" lastClr="000000"/>
              </a:solidFill>
              <a:latin typeface="Arial" pitchFamily="34" charset="0"/>
              <a:cs typeface="Arial" pitchFamily="34" charset="0"/>
            </a:rPr>
            <a:t>Lesetja Kganyago </a:t>
          </a:r>
        </a:p>
        <a:p>
          <a:pPr algn="ctr"/>
          <a:r>
            <a:rPr lang="en-ZA" sz="1200" i="1" dirty="0" smtClean="0">
              <a:solidFill>
                <a:sysClr val="windowText" lastClr="000000"/>
              </a:solidFill>
              <a:latin typeface="Arial" pitchFamily="34" charset="0"/>
              <a:cs typeface="Arial" pitchFamily="34" charset="0"/>
            </a:rPr>
            <a:t>Governor </a:t>
          </a:r>
          <a:r>
            <a:rPr lang="en-ZA" sz="1200" i="1" dirty="0">
              <a:solidFill>
                <a:sysClr val="windowText" lastClr="000000"/>
              </a:solidFill>
              <a:latin typeface="Arial" pitchFamily="34" charset="0"/>
              <a:cs typeface="Arial" pitchFamily="34" charset="0"/>
            </a:rPr>
            <a:t>&amp; Chairperson</a:t>
          </a:r>
          <a:r>
            <a:rPr lang="en-ZA" sz="1200" dirty="0">
              <a:solidFill>
                <a:sysClr val="windowText" lastClr="000000"/>
              </a:solidFill>
              <a:latin typeface="Arial" pitchFamily="34" charset="0"/>
              <a:cs typeface="Arial" pitchFamily="34" charset="0"/>
            </a:rPr>
            <a:t> </a:t>
          </a:r>
          <a:r>
            <a:rPr lang="en-ZA" sz="1200" i="1" strike="noStrike" dirty="0">
              <a:solidFill>
                <a:sysClr val="windowText" lastClr="000000"/>
              </a:solidFill>
              <a:latin typeface="Arial" pitchFamily="34" charset="0"/>
              <a:cs typeface="Arial" pitchFamily="34" charset="0"/>
            </a:rPr>
            <a:t>of the Prudential Committee</a:t>
          </a:r>
        </a:p>
      </dgm:t>
    </dgm:pt>
    <dgm:pt modelId="{20F507CA-12B8-47CB-9D62-9CC805C6A783}" type="parTrans" cxnId="{C407759C-F1A4-41A7-BD40-CA5918561D90}">
      <dgm:prSet/>
      <dgm:spPr/>
      <dgm:t>
        <a:bodyPr/>
        <a:lstStyle/>
        <a:p>
          <a:pPr algn="ctr"/>
          <a:endParaRPr lang="en-ZA"/>
        </a:p>
      </dgm:t>
    </dgm:pt>
    <dgm:pt modelId="{19BCE7CB-C376-451B-A1A3-B8E2D4F13FE6}" type="sibTrans" cxnId="{C407759C-F1A4-41A7-BD40-CA5918561D90}">
      <dgm:prSet/>
      <dgm:spPr/>
      <dgm:t>
        <a:bodyPr/>
        <a:lstStyle/>
        <a:p>
          <a:pPr algn="ctr"/>
          <a:endParaRPr lang="en-ZA"/>
        </a:p>
      </dgm:t>
    </dgm:pt>
    <dgm:pt modelId="{14A72208-5CA1-4D0F-8C66-393A2FCC6BD2}">
      <dgm:prSet phldrT="[Text]" custT="1"/>
      <dgm:spPr/>
      <dgm:t>
        <a:bodyPr/>
        <a:lstStyle/>
        <a:p>
          <a:pPr algn="ctr"/>
          <a:r>
            <a:rPr lang="en-ZA" sz="1200" dirty="0">
              <a:latin typeface="Arial" pitchFamily="34" charset="0"/>
              <a:cs typeface="Arial" pitchFamily="34" charset="0"/>
            </a:rPr>
            <a:t> </a:t>
          </a:r>
          <a:r>
            <a:rPr lang="en-ZA" sz="1200" b="1" dirty="0">
              <a:solidFill>
                <a:sysClr val="windowText" lastClr="000000"/>
              </a:solidFill>
              <a:latin typeface="Arial" pitchFamily="34" charset="0"/>
              <a:cs typeface="Arial" pitchFamily="34" charset="0"/>
            </a:rPr>
            <a:t>Kuben Naidoo</a:t>
          </a:r>
        </a:p>
        <a:p>
          <a:pPr algn="ctr"/>
          <a:r>
            <a:rPr lang="en-ZA" sz="1200" i="1" dirty="0" smtClean="0">
              <a:solidFill>
                <a:sysClr val="windowText" lastClr="000000"/>
              </a:solidFill>
              <a:latin typeface="Arial" pitchFamily="34" charset="0"/>
              <a:cs typeface="Arial" pitchFamily="34" charset="0"/>
            </a:rPr>
            <a:t>Deputy Governor and CEO of the Prudential Authority</a:t>
          </a:r>
          <a:endParaRPr lang="en-ZA" sz="1200" i="1" dirty="0">
            <a:solidFill>
              <a:sysClr val="windowText" lastClr="000000"/>
            </a:solidFill>
            <a:latin typeface="Arial" pitchFamily="34" charset="0"/>
            <a:cs typeface="Arial" pitchFamily="34" charset="0"/>
          </a:endParaRPr>
        </a:p>
      </dgm:t>
    </dgm:pt>
    <dgm:pt modelId="{B1861D59-F4AF-4632-A291-A4DA46A6AD00}" type="parTrans" cxnId="{F7FF0C07-155E-4548-9E09-A06B3448EE1F}">
      <dgm:prSet/>
      <dgm:spPr/>
      <dgm:t>
        <a:bodyPr/>
        <a:lstStyle/>
        <a:p>
          <a:pPr algn="ctr"/>
          <a:endParaRPr lang="en-ZA" sz="1200">
            <a:latin typeface="Arial" panose="020B0604020202020204" pitchFamily="34" charset="0"/>
            <a:cs typeface="Arial" panose="020B0604020202020204" pitchFamily="34" charset="0"/>
          </a:endParaRPr>
        </a:p>
      </dgm:t>
    </dgm:pt>
    <dgm:pt modelId="{B6C5C31B-4DB1-4709-885B-D664DC9FE01C}" type="sibTrans" cxnId="{F7FF0C07-155E-4548-9E09-A06B3448EE1F}">
      <dgm:prSet/>
      <dgm:spPr/>
      <dgm:t>
        <a:bodyPr/>
        <a:lstStyle/>
        <a:p>
          <a:pPr algn="ctr"/>
          <a:endParaRPr lang="en-ZA"/>
        </a:p>
      </dgm:t>
    </dgm:pt>
    <dgm:pt modelId="{9F726E92-9B3A-464E-9952-98EDE49BFAB5}">
      <dgm:prSet phldrT="[Text]" custT="1"/>
      <dgm:spPr/>
      <dgm:t>
        <a:bodyPr/>
        <a:lstStyle/>
        <a:p>
          <a:pPr algn="ctr"/>
          <a:r>
            <a:rPr lang="en-ZA" sz="1200" b="1" dirty="0" smtClean="0">
              <a:latin typeface="Arial" panose="020B0604020202020204" pitchFamily="34" charset="0"/>
              <a:cs typeface="Arial" panose="020B0604020202020204" pitchFamily="34" charset="0"/>
            </a:rPr>
            <a:t>Fundi Tshazibana</a:t>
          </a:r>
          <a:endParaRPr lang="en-ZA" sz="1200" b="1" dirty="0">
            <a:latin typeface="Arial" pitchFamily="34" charset="0"/>
            <a:cs typeface="Arial" pitchFamily="34" charset="0"/>
          </a:endParaRPr>
        </a:p>
        <a:p>
          <a:pPr algn="ctr"/>
          <a:r>
            <a:rPr lang="en-ZA" sz="1200" i="1" dirty="0" smtClean="0">
              <a:solidFill>
                <a:sysClr val="windowText" lastClr="000000"/>
              </a:solidFill>
              <a:latin typeface="Arial" pitchFamily="34" charset="0"/>
              <a:cs typeface="Arial" pitchFamily="34" charset="0"/>
            </a:rPr>
            <a:t>Deputy Governor</a:t>
          </a:r>
        </a:p>
        <a:p>
          <a:pPr algn="ctr"/>
          <a:r>
            <a:rPr lang="en-ZA" sz="1200" i="1" dirty="0" smtClean="0">
              <a:solidFill>
                <a:sysClr val="windowText" lastClr="000000"/>
              </a:solidFill>
              <a:latin typeface="Arial" pitchFamily="34" charset="0"/>
              <a:cs typeface="Arial" pitchFamily="34" charset="0"/>
            </a:rPr>
            <a:t>Markets and International</a:t>
          </a:r>
          <a:endParaRPr lang="en-ZA" sz="1200" i="1" dirty="0">
            <a:solidFill>
              <a:sysClr val="windowText" lastClr="000000"/>
            </a:solidFill>
            <a:latin typeface="Arial" pitchFamily="34" charset="0"/>
            <a:cs typeface="Arial" pitchFamily="34" charset="0"/>
          </a:endParaRPr>
        </a:p>
      </dgm:t>
    </dgm:pt>
    <dgm:pt modelId="{FDFD726C-2FFA-49D5-9D4D-3733047BF8E9}" type="parTrans" cxnId="{32E3632C-A697-4BB3-917C-8766B416A6DD}">
      <dgm:prSet/>
      <dgm:spPr/>
      <dgm:t>
        <a:bodyPr/>
        <a:lstStyle/>
        <a:p>
          <a:pPr algn="ctr"/>
          <a:endParaRPr lang="en-ZA" sz="1200">
            <a:latin typeface="Arial" panose="020B0604020202020204" pitchFamily="34" charset="0"/>
            <a:cs typeface="Arial" panose="020B0604020202020204" pitchFamily="34" charset="0"/>
          </a:endParaRPr>
        </a:p>
      </dgm:t>
    </dgm:pt>
    <dgm:pt modelId="{DC6D07C8-D63C-4741-A939-78E1D10C3FDB}" type="sibTrans" cxnId="{32E3632C-A697-4BB3-917C-8766B416A6DD}">
      <dgm:prSet/>
      <dgm:spPr/>
      <dgm:t>
        <a:bodyPr/>
        <a:lstStyle/>
        <a:p>
          <a:pPr algn="ctr"/>
          <a:endParaRPr lang="en-ZA"/>
        </a:p>
      </dgm:t>
    </dgm:pt>
    <dgm:pt modelId="{EE7A30C2-32DF-47EA-9053-54527866E6E4}">
      <dgm:prSet custT="1"/>
      <dgm:spPr/>
      <dgm:t>
        <a:bodyPr/>
        <a:lstStyle/>
        <a:p>
          <a:pPr algn="ctr"/>
          <a:r>
            <a:rPr lang="en-ZA" sz="1200" b="1" dirty="0" smtClean="0">
              <a:latin typeface="Arial" panose="020B0604020202020204" pitchFamily="34" charset="0"/>
              <a:cs typeface="Arial" panose="020B0604020202020204" pitchFamily="34" charset="0"/>
            </a:rPr>
            <a:t>Rashad Cassim</a:t>
          </a:r>
          <a:endParaRPr lang="en-ZA" sz="1200" b="1" dirty="0">
            <a:solidFill>
              <a:sysClr val="windowText" lastClr="000000"/>
            </a:solidFill>
            <a:latin typeface="Arial" pitchFamily="34" charset="0"/>
            <a:cs typeface="Arial" pitchFamily="34" charset="0"/>
          </a:endParaRPr>
        </a:p>
        <a:p>
          <a:pPr algn="ctr"/>
          <a:r>
            <a:rPr lang="en-ZA" sz="1200" i="1" dirty="0" smtClean="0">
              <a:latin typeface="Arial" pitchFamily="34" charset="0"/>
              <a:cs typeface="Arial" pitchFamily="34" charset="0"/>
            </a:rPr>
            <a:t>Deputy Governo</a:t>
          </a:r>
          <a:r>
            <a:rPr lang="en-ZA" sz="1200" i="1" dirty="0" smtClean="0">
              <a:solidFill>
                <a:sysClr val="windowText" lastClr="000000"/>
              </a:solidFill>
              <a:latin typeface="Arial" pitchFamily="34" charset="0"/>
              <a:cs typeface="Arial" pitchFamily="34" charset="0"/>
            </a:rPr>
            <a:t>r</a:t>
          </a:r>
        </a:p>
        <a:p>
          <a:pPr algn="ctr"/>
          <a:r>
            <a:rPr lang="en-ZA" sz="1200" i="1" strike="noStrike" dirty="0" smtClean="0">
              <a:solidFill>
                <a:sysClr val="windowText" lastClr="000000"/>
              </a:solidFill>
              <a:latin typeface="Arial" pitchFamily="34" charset="0"/>
              <a:cs typeface="Arial" pitchFamily="34" charset="0"/>
            </a:rPr>
            <a:t>Financial Stability</a:t>
          </a:r>
        </a:p>
      </dgm:t>
    </dgm:pt>
    <dgm:pt modelId="{A9D2D3FB-6F3D-4C8A-A68A-D69B56B3A02A}" type="parTrans" cxnId="{987CE16E-AD7E-4273-BDDF-09A6C374E3F4}">
      <dgm:prSet/>
      <dgm:spPr/>
      <dgm:t>
        <a:bodyPr/>
        <a:lstStyle/>
        <a:p>
          <a:pPr algn="ctr"/>
          <a:endParaRPr lang="en-ZA" sz="1200">
            <a:latin typeface="Arial" panose="020B0604020202020204" pitchFamily="34" charset="0"/>
            <a:cs typeface="Arial" panose="020B0604020202020204" pitchFamily="34" charset="0"/>
          </a:endParaRPr>
        </a:p>
      </dgm:t>
    </dgm:pt>
    <dgm:pt modelId="{AD5C007E-6600-43E2-A17D-8CE9ABA41A80}" type="sibTrans" cxnId="{987CE16E-AD7E-4273-BDDF-09A6C374E3F4}">
      <dgm:prSet/>
      <dgm:spPr/>
      <dgm:t>
        <a:bodyPr/>
        <a:lstStyle/>
        <a:p>
          <a:pPr algn="ctr"/>
          <a:endParaRPr lang="en-ZA"/>
        </a:p>
      </dgm:t>
    </dgm:pt>
    <dgm:pt modelId="{10F49CF8-0A8E-4267-B793-FA9BAE161A4A}">
      <dgm:prSet custT="1"/>
      <dgm:spPr/>
      <dgm:t>
        <a:bodyPr/>
        <a:lstStyle/>
        <a:p>
          <a:r>
            <a:rPr lang="en-US" sz="1200" b="1" dirty="0" smtClean="0">
              <a:latin typeface="Arial" panose="020B0604020202020204" pitchFamily="34" charset="0"/>
              <a:cs typeface="Arial" panose="020B0604020202020204" pitchFamily="34" charset="0"/>
            </a:rPr>
            <a:t>Suzette Vogelsang</a:t>
          </a:r>
        </a:p>
        <a:p>
          <a:r>
            <a:rPr lang="en-US" sz="1200" i="1" dirty="0" smtClean="0">
              <a:latin typeface="Arial" panose="020B0604020202020204" pitchFamily="34" charset="0"/>
              <a:cs typeface="Arial" panose="020B0604020202020204" pitchFamily="34" charset="0"/>
            </a:rPr>
            <a:t>Head: Banking, Insurance, Market Infrastructure and CFI Supervision</a:t>
          </a:r>
          <a:endParaRPr lang="en-ZA" sz="1200" i="1" dirty="0">
            <a:latin typeface="Arial" panose="020B0604020202020204" pitchFamily="34" charset="0"/>
            <a:cs typeface="Arial" panose="020B0604020202020204" pitchFamily="34" charset="0"/>
          </a:endParaRPr>
        </a:p>
      </dgm:t>
    </dgm:pt>
    <dgm:pt modelId="{30EEC020-4EAB-4EEB-B2F5-09BFB52A4A36}" type="parTrans" cxnId="{6DFD9B98-BD1A-466C-85E8-1E3C381CE942}">
      <dgm:prSet/>
      <dgm:spPr>
        <a:ln w="19050">
          <a:solidFill>
            <a:schemeClr val="accent1">
              <a:lumMod val="75000"/>
            </a:schemeClr>
          </a:solidFill>
        </a:ln>
      </dgm:spPr>
      <dgm:t>
        <a:bodyPr/>
        <a:lstStyle/>
        <a:p>
          <a:endParaRPr lang="en-ZA" sz="1200">
            <a:solidFill>
              <a:schemeClr val="accent1"/>
            </a:solidFill>
            <a:latin typeface="Arial" panose="020B0604020202020204" pitchFamily="34" charset="0"/>
            <a:cs typeface="Arial" panose="020B0604020202020204" pitchFamily="34" charset="0"/>
          </a:endParaRPr>
        </a:p>
      </dgm:t>
    </dgm:pt>
    <dgm:pt modelId="{A5CEAB0E-AECE-41D8-A661-5B3650201E7D}" type="sibTrans" cxnId="{6DFD9B98-BD1A-466C-85E8-1E3C381CE942}">
      <dgm:prSet/>
      <dgm:spPr/>
      <dgm:t>
        <a:bodyPr/>
        <a:lstStyle/>
        <a:p>
          <a:endParaRPr lang="en-ZA"/>
        </a:p>
      </dgm:t>
    </dgm:pt>
    <dgm:pt modelId="{B1EA4F28-B887-476F-BABA-CB8BC5EF84CC}">
      <dgm:prSet custT="1"/>
      <dgm:spPr/>
      <dgm:t>
        <a:bodyPr/>
        <a:lstStyle/>
        <a:p>
          <a:r>
            <a:rPr lang="en-ZA" sz="1200" b="1" dirty="0" smtClean="0">
              <a:latin typeface="Arial" panose="020B0604020202020204" pitchFamily="34" charset="0"/>
              <a:cs typeface="Arial" panose="020B0604020202020204" pitchFamily="34" charset="0"/>
            </a:rPr>
            <a:t>Denzel Bostander</a:t>
          </a:r>
        </a:p>
        <a:p>
          <a:r>
            <a:rPr lang="en-ZA" sz="1200" i="1" dirty="0" smtClean="0">
              <a:latin typeface="Arial" panose="020B0604020202020204" pitchFamily="34" charset="0"/>
              <a:cs typeface="Arial" panose="020B0604020202020204" pitchFamily="34" charset="0"/>
            </a:rPr>
            <a:t>Head: Financial Conglomerate Supervision</a:t>
          </a:r>
          <a:endParaRPr lang="en-ZA" sz="1200" i="1" dirty="0">
            <a:latin typeface="Arial" panose="020B0604020202020204" pitchFamily="34" charset="0"/>
            <a:cs typeface="Arial" panose="020B0604020202020204" pitchFamily="34" charset="0"/>
          </a:endParaRPr>
        </a:p>
      </dgm:t>
    </dgm:pt>
    <dgm:pt modelId="{161B1CE5-A0B3-4A6F-A420-44FA394BD1CE}" type="parTrans" cxnId="{B9328F03-3124-4CAA-9BFB-5157805274E8}">
      <dgm:prSet/>
      <dgm:spPr>
        <a:ln w="19050">
          <a:solidFill>
            <a:schemeClr val="accent1">
              <a:lumMod val="75000"/>
            </a:schemeClr>
          </a:solidFill>
        </a:ln>
      </dgm:spPr>
      <dgm:t>
        <a:bodyPr/>
        <a:lstStyle/>
        <a:p>
          <a:endParaRPr lang="en-ZA" sz="1200">
            <a:latin typeface="Arial" panose="020B0604020202020204" pitchFamily="34" charset="0"/>
            <a:cs typeface="Arial" panose="020B0604020202020204" pitchFamily="34" charset="0"/>
          </a:endParaRPr>
        </a:p>
      </dgm:t>
    </dgm:pt>
    <dgm:pt modelId="{1CBF9F98-302C-4565-95BB-299814CFFFEF}" type="sibTrans" cxnId="{B9328F03-3124-4CAA-9BFB-5157805274E8}">
      <dgm:prSet/>
      <dgm:spPr/>
      <dgm:t>
        <a:bodyPr/>
        <a:lstStyle/>
        <a:p>
          <a:endParaRPr lang="en-ZA"/>
        </a:p>
      </dgm:t>
    </dgm:pt>
    <dgm:pt modelId="{AD56A84F-4D42-428A-B957-E4749F7F4FDF}">
      <dgm:prSet custT="1"/>
      <dgm:spPr/>
      <dgm:t>
        <a:bodyPr/>
        <a:lstStyle/>
        <a:p>
          <a:r>
            <a:rPr lang="en-US" sz="1200" b="1" dirty="0" smtClean="0">
              <a:latin typeface="Arial" panose="020B0604020202020204" pitchFamily="34" charset="0"/>
              <a:cs typeface="Arial" panose="020B0604020202020204" pitchFamily="34" charset="0"/>
            </a:rPr>
            <a:t>Faizel Jeena</a:t>
          </a:r>
        </a:p>
        <a:p>
          <a:r>
            <a:rPr lang="en-US" sz="1200" i="1" dirty="0" smtClean="0">
              <a:latin typeface="Arial" panose="020B0604020202020204" pitchFamily="34" charset="0"/>
              <a:cs typeface="Arial" panose="020B0604020202020204" pitchFamily="34" charset="0"/>
            </a:rPr>
            <a:t>Head: Risk Support</a:t>
          </a:r>
          <a:endParaRPr lang="en-ZA" sz="1200" i="1" dirty="0">
            <a:latin typeface="Arial" panose="020B0604020202020204" pitchFamily="34" charset="0"/>
            <a:cs typeface="Arial" panose="020B0604020202020204" pitchFamily="34" charset="0"/>
          </a:endParaRPr>
        </a:p>
      </dgm:t>
    </dgm:pt>
    <dgm:pt modelId="{1E044F99-27DA-4947-8A52-8492DDAFE158}" type="parTrans" cxnId="{05211140-7503-4406-95C8-EABB4DC74E75}">
      <dgm:prSet/>
      <dgm:spPr>
        <a:ln w="19050">
          <a:solidFill>
            <a:schemeClr val="accent1">
              <a:lumMod val="75000"/>
            </a:schemeClr>
          </a:solidFill>
        </a:ln>
      </dgm:spPr>
      <dgm:t>
        <a:bodyPr/>
        <a:lstStyle/>
        <a:p>
          <a:endParaRPr lang="en-ZA" sz="1200">
            <a:latin typeface="Arial" panose="020B0604020202020204" pitchFamily="34" charset="0"/>
            <a:cs typeface="Arial" panose="020B0604020202020204" pitchFamily="34" charset="0"/>
          </a:endParaRPr>
        </a:p>
      </dgm:t>
    </dgm:pt>
    <dgm:pt modelId="{49C138A0-02FD-4857-B4AD-F5B98611E2E5}" type="sibTrans" cxnId="{05211140-7503-4406-95C8-EABB4DC74E75}">
      <dgm:prSet/>
      <dgm:spPr/>
      <dgm:t>
        <a:bodyPr/>
        <a:lstStyle/>
        <a:p>
          <a:endParaRPr lang="en-ZA"/>
        </a:p>
      </dgm:t>
    </dgm:pt>
    <dgm:pt modelId="{610552F1-6F16-41AF-A5E7-03B5782FF92B}">
      <dgm:prSet custT="1"/>
      <dgm:spPr/>
      <dgm:t>
        <a:bodyPr/>
        <a:lstStyle/>
        <a:p>
          <a:r>
            <a:rPr lang="en-US" sz="1200" b="1" dirty="0" smtClean="0">
              <a:latin typeface="Arial" panose="020B0604020202020204" pitchFamily="34" charset="0"/>
              <a:cs typeface="Arial" panose="020B0604020202020204" pitchFamily="34" charset="0"/>
            </a:rPr>
            <a:t>Unathi Kamlana</a:t>
          </a:r>
        </a:p>
        <a:p>
          <a:r>
            <a:rPr lang="en-US" sz="1200" i="1" dirty="0" smtClean="0">
              <a:latin typeface="Arial" panose="020B0604020202020204" pitchFamily="34" charset="0"/>
              <a:cs typeface="Arial" panose="020B0604020202020204" pitchFamily="34" charset="0"/>
            </a:rPr>
            <a:t>Head: Policy, Statistics and Industry Support</a:t>
          </a:r>
          <a:endParaRPr lang="en-ZA" sz="1200" i="1" dirty="0">
            <a:latin typeface="Arial" panose="020B0604020202020204" pitchFamily="34" charset="0"/>
            <a:cs typeface="Arial" panose="020B0604020202020204" pitchFamily="34" charset="0"/>
          </a:endParaRPr>
        </a:p>
      </dgm:t>
    </dgm:pt>
    <dgm:pt modelId="{BC1A00A9-8901-4566-8090-39A4A9818ADA}" type="parTrans" cxnId="{A7C13FC9-3E28-4A88-98F2-52A3E45D07B0}">
      <dgm:prSet/>
      <dgm:spPr>
        <a:ln w="19050">
          <a:solidFill>
            <a:schemeClr val="accent1">
              <a:lumMod val="75000"/>
            </a:schemeClr>
          </a:solidFill>
        </a:ln>
      </dgm:spPr>
      <dgm:t>
        <a:bodyPr/>
        <a:lstStyle/>
        <a:p>
          <a:endParaRPr lang="en-ZA" sz="1200">
            <a:latin typeface="Arial" panose="020B0604020202020204" pitchFamily="34" charset="0"/>
            <a:cs typeface="Arial" panose="020B0604020202020204" pitchFamily="34" charset="0"/>
          </a:endParaRPr>
        </a:p>
      </dgm:t>
    </dgm:pt>
    <dgm:pt modelId="{0BD9CB20-0D19-4E70-88E3-82FC766A5056}" type="sibTrans" cxnId="{A7C13FC9-3E28-4A88-98F2-52A3E45D07B0}">
      <dgm:prSet/>
      <dgm:spPr/>
      <dgm:t>
        <a:bodyPr/>
        <a:lstStyle/>
        <a:p>
          <a:endParaRPr lang="en-ZA"/>
        </a:p>
      </dgm:t>
    </dgm:pt>
    <dgm:pt modelId="{BA606B0E-C571-42C3-B473-8164025C5EF2}" type="pres">
      <dgm:prSet presAssocID="{4172FC87-D625-4C2F-AC5E-1446CEFF46D4}" presName="hierChild1" presStyleCnt="0">
        <dgm:presLayoutVars>
          <dgm:chPref val="1"/>
          <dgm:dir/>
          <dgm:animOne val="branch"/>
          <dgm:animLvl val="lvl"/>
          <dgm:resizeHandles/>
        </dgm:presLayoutVars>
      </dgm:prSet>
      <dgm:spPr/>
      <dgm:t>
        <a:bodyPr/>
        <a:lstStyle/>
        <a:p>
          <a:endParaRPr lang="en-ZA"/>
        </a:p>
      </dgm:t>
    </dgm:pt>
    <dgm:pt modelId="{3EE52AA7-2A4D-403C-82F4-FE675128A508}" type="pres">
      <dgm:prSet presAssocID="{AA3B72C8-9E9B-491E-8A1B-38E28A8320D5}" presName="hierRoot1" presStyleCnt="0"/>
      <dgm:spPr/>
    </dgm:pt>
    <dgm:pt modelId="{3C0EE0E3-273F-409D-9453-89D6D1F4A50E}" type="pres">
      <dgm:prSet presAssocID="{AA3B72C8-9E9B-491E-8A1B-38E28A8320D5}" presName="composite" presStyleCnt="0"/>
      <dgm:spPr/>
    </dgm:pt>
    <dgm:pt modelId="{9708767D-4981-4539-A4A0-F5F5D8DAB12F}" type="pres">
      <dgm:prSet presAssocID="{AA3B72C8-9E9B-491E-8A1B-38E28A8320D5}" presName="background" presStyleLbl="node0" presStyleIdx="0" presStyleCnt="1"/>
      <dgm:spPr/>
    </dgm:pt>
    <dgm:pt modelId="{9BE8CF84-89DD-4BF0-B9E9-C9E3FC7BD365}" type="pres">
      <dgm:prSet presAssocID="{AA3B72C8-9E9B-491E-8A1B-38E28A8320D5}" presName="text" presStyleLbl="fgAcc0" presStyleIdx="0" presStyleCnt="1" custLinFactNeighborX="-694" custLinFactNeighborY="-11679">
        <dgm:presLayoutVars>
          <dgm:chPref val="3"/>
        </dgm:presLayoutVars>
      </dgm:prSet>
      <dgm:spPr/>
      <dgm:t>
        <a:bodyPr/>
        <a:lstStyle/>
        <a:p>
          <a:endParaRPr lang="en-ZA"/>
        </a:p>
      </dgm:t>
    </dgm:pt>
    <dgm:pt modelId="{772D1BBD-11DC-4442-A64F-9DD7B01C1769}" type="pres">
      <dgm:prSet presAssocID="{AA3B72C8-9E9B-491E-8A1B-38E28A8320D5}" presName="hierChild2" presStyleCnt="0"/>
      <dgm:spPr/>
    </dgm:pt>
    <dgm:pt modelId="{6BEB4554-8EB4-4C69-9F55-2F7FC51EC6A9}" type="pres">
      <dgm:prSet presAssocID="{B1861D59-F4AF-4632-A291-A4DA46A6AD00}" presName="Name10" presStyleLbl="parChTrans1D2" presStyleIdx="0" presStyleCnt="3"/>
      <dgm:spPr/>
      <dgm:t>
        <a:bodyPr/>
        <a:lstStyle/>
        <a:p>
          <a:endParaRPr lang="en-ZA"/>
        </a:p>
      </dgm:t>
    </dgm:pt>
    <dgm:pt modelId="{08E27D4C-1D31-44AA-90FB-7DDA79C48D8E}" type="pres">
      <dgm:prSet presAssocID="{14A72208-5CA1-4D0F-8C66-393A2FCC6BD2}" presName="hierRoot2" presStyleCnt="0"/>
      <dgm:spPr/>
    </dgm:pt>
    <dgm:pt modelId="{EF8C38A7-BD3B-4380-BB5C-6E547B2FEA1A}" type="pres">
      <dgm:prSet presAssocID="{14A72208-5CA1-4D0F-8C66-393A2FCC6BD2}" presName="composite2" presStyleCnt="0"/>
      <dgm:spPr/>
    </dgm:pt>
    <dgm:pt modelId="{6BFEB4E2-0E65-40A3-AD60-0C61448F33AD}" type="pres">
      <dgm:prSet presAssocID="{14A72208-5CA1-4D0F-8C66-393A2FCC6BD2}" presName="background2" presStyleLbl="node2" presStyleIdx="0" presStyleCnt="3"/>
      <dgm:spPr/>
    </dgm:pt>
    <dgm:pt modelId="{2FA6062F-CCB6-47D1-9052-81C5D830170A}" type="pres">
      <dgm:prSet presAssocID="{14A72208-5CA1-4D0F-8C66-393A2FCC6BD2}" presName="text2" presStyleLbl="fgAcc2" presStyleIdx="0" presStyleCnt="3" custLinFactNeighborX="-9654" custLinFactNeighborY="3128">
        <dgm:presLayoutVars>
          <dgm:chPref val="3"/>
        </dgm:presLayoutVars>
      </dgm:prSet>
      <dgm:spPr/>
      <dgm:t>
        <a:bodyPr/>
        <a:lstStyle/>
        <a:p>
          <a:endParaRPr lang="en-ZA"/>
        </a:p>
      </dgm:t>
    </dgm:pt>
    <dgm:pt modelId="{97D2EFA3-B397-41C7-A665-B619BAF50056}" type="pres">
      <dgm:prSet presAssocID="{14A72208-5CA1-4D0F-8C66-393A2FCC6BD2}" presName="hierChild3" presStyleCnt="0"/>
      <dgm:spPr/>
    </dgm:pt>
    <dgm:pt modelId="{AA2DE1F1-AA11-4441-88FA-BBD4C3D03BD7}" type="pres">
      <dgm:prSet presAssocID="{30EEC020-4EAB-4EEB-B2F5-09BFB52A4A36}" presName="Name17" presStyleLbl="parChTrans1D3" presStyleIdx="0" presStyleCnt="4"/>
      <dgm:spPr/>
      <dgm:t>
        <a:bodyPr/>
        <a:lstStyle/>
        <a:p>
          <a:endParaRPr lang="en-ZA"/>
        </a:p>
      </dgm:t>
    </dgm:pt>
    <dgm:pt modelId="{2B1BF597-A043-4034-8612-796FD4BD2A40}" type="pres">
      <dgm:prSet presAssocID="{10F49CF8-0A8E-4267-B793-FA9BAE161A4A}" presName="hierRoot3" presStyleCnt="0"/>
      <dgm:spPr/>
    </dgm:pt>
    <dgm:pt modelId="{88FE5B47-401F-49B7-97D6-D4D831B105C3}" type="pres">
      <dgm:prSet presAssocID="{10F49CF8-0A8E-4267-B793-FA9BAE161A4A}" presName="composite3" presStyleCnt="0"/>
      <dgm:spPr/>
    </dgm:pt>
    <dgm:pt modelId="{A06F5D33-7C0E-4B90-AEC6-B39E10199D58}" type="pres">
      <dgm:prSet presAssocID="{10F49CF8-0A8E-4267-B793-FA9BAE161A4A}" presName="background3" presStyleLbl="node3" presStyleIdx="0" presStyleCnt="4"/>
      <dgm:spPr>
        <a:solidFill>
          <a:srgbClr val="74543C"/>
        </a:solidFill>
      </dgm:spPr>
      <dgm:t>
        <a:bodyPr/>
        <a:lstStyle/>
        <a:p>
          <a:endParaRPr lang="en-ZA"/>
        </a:p>
      </dgm:t>
    </dgm:pt>
    <dgm:pt modelId="{7A49FCCD-5D3C-49E0-8A33-FCA8E4DB6DF1}" type="pres">
      <dgm:prSet presAssocID="{10F49CF8-0A8E-4267-B793-FA9BAE161A4A}" presName="text3" presStyleLbl="fgAcc3" presStyleIdx="0" presStyleCnt="4" custScaleX="104312" custScaleY="64513">
        <dgm:presLayoutVars>
          <dgm:chPref val="3"/>
        </dgm:presLayoutVars>
      </dgm:prSet>
      <dgm:spPr/>
      <dgm:t>
        <a:bodyPr/>
        <a:lstStyle/>
        <a:p>
          <a:endParaRPr lang="en-ZA"/>
        </a:p>
      </dgm:t>
    </dgm:pt>
    <dgm:pt modelId="{C62A760C-9A3A-4BF2-9C96-18176ADBE9EB}" type="pres">
      <dgm:prSet presAssocID="{10F49CF8-0A8E-4267-B793-FA9BAE161A4A}" presName="hierChild4" presStyleCnt="0"/>
      <dgm:spPr/>
    </dgm:pt>
    <dgm:pt modelId="{EE886014-573E-486B-89A1-26DC6B1FC95D}" type="pres">
      <dgm:prSet presAssocID="{1E044F99-27DA-4947-8A52-8492DDAFE158}" presName="Name17" presStyleLbl="parChTrans1D3" presStyleIdx="1" presStyleCnt="4"/>
      <dgm:spPr/>
      <dgm:t>
        <a:bodyPr/>
        <a:lstStyle/>
        <a:p>
          <a:endParaRPr lang="en-ZA"/>
        </a:p>
      </dgm:t>
    </dgm:pt>
    <dgm:pt modelId="{7D1DC3E3-25D7-4741-BF18-FF674886A377}" type="pres">
      <dgm:prSet presAssocID="{AD56A84F-4D42-428A-B957-E4749F7F4FDF}" presName="hierRoot3" presStyleCnt="0"/>
      <dgm:spPr/>
    </dgm:pt>
    <dgm:pt modelId="{061C313A-C330-4BC2-9DDA-4275E01E7F82}" type="pres">
      <dgm:prSet presAssocID="{AD56A84F-4D42-428A-B957-E4749F7F4FDF}" presName="composite3" presStyleCnt="0"/>
      <dgm:spPr/>
    </dgm:pt>
    <dgm:pt modelId="{65A9E2B2-4C40-46D5-9B00-7F91689638D6}" type="pres">
      <dgm:prSet presAssocID="{AD56A84F-4D42-428A-B957-E4749F7F4FDF}" presName="background3" presStyleLbl="node3" presStyleIdx="1" presStyleCnt="4"/>
      <dgm:spPr>
        <a:solidFill>
          <a:srgbClr val="74543C"/>
        </a:solidFill>
      </dgm:spPr>
      <dgm:t>
        <a:bodyPr/>
        <a:lstStyle/>
        <a:p>
          <a:endParaRPr lang="en-ZA"/>
        </a:p>
      </dgm:t>
    </dgm:pt>
    <dgm:pt modelId="{5EB4B679-540D-4104-892B-950CF7EE3C6B}" type="pres">
      <dgm:prSet presAssocID="{AD56A84F-4D42-428A-B957-E4749F7F4FDF}" presName="text3" presStyleLbl="fgAcc3" presStyleIdx="1" presStyleCnt="4" custScaleX="101071" custScaleY="58570" custLinFactNeighborX="-1769" custLinFactNeighborY="2999">
        <dgm:presLayoutVars>
          <dgm:chPref val="3"/>
        </dgm:presLayoutVars>
      </dgm:prSet>
      <dgm:spPr/>
      <dgm:t>
        <a:bodyPr/>
        <a:lstStyle/>
        <a:p>
          <a:endParaRPr lang="en-ZA"/>
        </a:p>
      </dgm:t>
    </dgm:pt>
    <dgm:pt modelId="{0BC595C6-BE8A-4BCF-B70F-F6927F5B1883}" type="pres">
      <dgm:prSet presAssocID="{AD56A84F-4D42-428A-B957-E4749F7F4FDF}" presName="hierChild4" presStyleCnt="0"/>
      <dgm:spPr/>
    </dgm:pt>
    <dgm:pt modelId="{2FC275B3-1A92-4E60-ACBB-E1FE418598B3}" type="pres">
      <dgm:prSet presAssocID="{161B1CE5-A0B3-4A6F-A420-44FA394BD1CE}" presName="Name17" presStyleLbl="parChTrans1D3" presStyleIdx="2" presStyleCnt="4"/>
      <dgm:spPr/>
      <dgm:t>
        <a:bodyPr/>
        <a:lstStyle/>
        <a:p>
          <a:endParaRPr lang="en-ZA"/>
        </a:p>
      </dgm:t>
    </dgm:pt>
    <dgm:pt modelId="{A9612FCF-E7BF-4733-8117-4DF03CD042B5}" type="pres">
      <dgm:prSet presAssocID="{B1EA4F28-B887-476F-BABA-CB8BC5EF84CC}" presName="hierRoot3" presStyleCnt="0"/>
      <dgm:spPr/>
    </dgm:pt>
    <dgm:pt modelId="{1BB4F5C4-493B-45EC-9D13-7013343BC74C}" type="pres">
      <dgm:prSet presAssocID="{B1EA4F28-B887-476F-BABA-CB8BC5EF84CC}" presName="composite3" presStyleCnt="0"/>
      <dgm:spPr/>
    </dgm:pt>
    <dgm:pt modelId="{7C50A7E7-71D3-4554-8AE5-EBD5B615C73C}" type="pres">
      <dgm:prSet presAssocID="{B1EA4F28-B887-476F-BABA-CB8BC5EF84CC}" presName="background3" presStyleLbl="node3" presStyleIdx="2" presStyleCnt="4"/>
      <dgm:spPr>
        <a:solidFill>
          <a:srgbClr val="74543C"/>
        </a:solidFill>
      </dgm:spPr>
      <dgm:t>
        <a:bodyPr/>
        <a:lstStyle/>
        <a:p>
          <a:endParaRPr lang="en-ZA"/>
        </a:p>
      </dgm:t>
    </dgm:pt>
    <dgm:pt modelId="{1CA34701-17A1-40E0-A7CD-DBAC7E201F0F}" type="pres">
      <dgm:prSet presAssocID="{B1EA4F28-B887-476F-BABA-CB8BC5EF84CC}" presName="text3" presStyleLbl="fgAcc3" presStyleIdx="2" presStyleCnt="4" custScaleX="110570" custScaleY="57491">
        <dgm:presLayoutVars>
          <dgm:chPref val="3"/>
        </dgm:presLayoutVars>
      </dgm:prSet>
      <dgm:spPr/>
      <dgm:t>
        <a:bodyPr/>
        <a:lstStyle/>
        <a:p>
          <a:endParaRPr lang="en-ZA"/>
        </a:p>
      </dgm:t>
    </dgm:pt>
    <dgm:pt modelId="{0914FB9E-B8BF-4064-AB58-CF9DE721DDC2}" type="pres">
      <dgm:prSet presAssocID="{B1EA4F28-B887-476F-BABA-CB8BC5EF84CC}" presName="hierChild4" presStyleCnt="0"/>
      <dgm:spPr/>
    </dgm:pt>
    <dgm:pt modelId="{94DEDDCA-2186-42A0-9079-36654450F08B}" type="pres">
      <dgm:prSet presAssocID="{BC1A00A9-8901-4566-8090-39A4A9818ADA}" presName="Name17" presStyleLbl="parChTrans1D3" presStyleIdx="3" presStyleCnt="4"/>
      <dgm:spPr/>
      <dgm:t>
        <a:bodyPr/>
        <a:lstStyle/>
        <a:p>
          <a:endParaRPr lang="en-ZA"/>
        </a:p>
      </dgm:t>
    </dgm:pt>
    <dgm:pt modelId="{6E05A5B7-1E3B-4804-923C-54EFB9898C88}" type="pres">
      <dgm:prSet presAssocID="{610552F1-6F16-41AF-A5E7-03B5782FF92B}" presName="hierRoot3" presStyleCnt="0"/>
      <dgm:spPr/>
    </dgm:pt>
    <dgm:pt modelId="{48A5986B-B5A0-4179-9D1C-EA9EF44E2D46}" type="pres">
      <dgm:prSet presAssocID="{610552F1-6F16-41AF-A5E7-03B5782FF92B}" presName="composite3" presStyleCnt="0"/>
      <dgm:spPr/>
    </dgm:pt>
    <dgm:pt modelId="{4533DCF7-27F3-4C2E-9F99-7C6BE7F25219}" type="pres">
      <dgm:prSet presAssocID="{610552F1-6F16-41AF-A5E7-03B5782FF92B}" presName="background3" presStyleLbl="node3" presStyleIdx="3" presStyleCnt="4"/>
      <dgm:spPr>
        <a:solidFill>
          <a:srgbClr val="74543C"/>
        </a:solidFill>
      </dgm:spPr>
      <dgm:t>
        <a:bodyPr/>
        <a:lstStyle/>
        <a:p>
          <a:endParaRPr lang="en-ZA"/>
        </a:p>
      </dgm:t>
    </dgm:pt>
    <dgm:pt modelId="{D51C2926-2A9D-4177-AF56-E0E83AA21BC4}" type="pres">
      <dgm:prSet presAssocID="{610552F1-6F16-41AF-A5E7-03B5782FF92B}" presName="text3" presStyleLbl="fgAcc3" presStyleIdx="3" presStyleCnt="4" custScaleX="103114" custScaleY="56370">
        <dgm:presLayoutVars>
          <dgm:chPref val="3"/>
        </dgm:presLayoutVars>
      </dgm:prSet>
      <dgm:spPr/>
      <dgm:t>
        <a:bodyPr/>
        <a:lstStyle/>
        <a:p>
          <a:endParaRPr lang="en-ZA"/>
        </a:p>
      </dgm:t>
    </dgm:pt>
    <dgm:pt modelId="{119723AC-1BDD-4CA0-A467-A9213C52F80F}" type="pres">
      <dgm:prSet presAssocID="{610552F1-6F16-41AF-A5E7-03B5782FF92B}" presName="hierChild4" presStyleCnt="0"/>
      <dgm:spPr/>
    </dgm:pt>
    <dgm:pt modelId="{644E86CD-4F6E-423D-B782-EF0AFD5E24E7}" type="pres">
      <dgm:prSet presAssocID="{FDFD726C-2FFA-49D5-9D4D-3733047BF8E9}" presName="Name10" presStyleLbl="parChTrans1D2" presStyleIdx="1" presStyleCnt="3"/>
      <dgm:spPr/>
      <dgm:t>
        <a:bodyPr/>
        <a:lstStyle/>
        <a:p>
          <a:endParaRPr lang="en-ZA"/>
        </a:p>
      </dgm:t>
    </dgm:pt>
    <dgm:pt modelId="{63E6A14D-DBEE-4D00-8B1F-9344DE2B0BA7}" type="pres">
      <dgm:prSet presAssocID="{9F726E92-9B3A-464E-9952-98EDE49BFAB5}" presName="hierRoot2" presStyleCnt="0"/>
      <dgm:spPr/>
    </dgm:pt>
    <dgm:pt modelId="{65CDA042-FA13-4DAF-A0CC-242A82990A1B}" type="pres">
      <dgm:prSet presAssocID="{9F726E92-9B3A-464E-9952-98EDE49BFAB5}" presName="composite2" presStyleCnt="0"/>
      <dgm:spPr/>
    </dgm:pt>
    <dgm:pt modelId="{693837A8-E507-4296-8D48-38381235CE82}" type="pres">
      <dgm:prSet presAssocID="{9F726E92-9B3A-464E-9952-98EDE49BFAB5}" presName="background2" presStyleLbl="node2" presStyleIdx="1" presStyleCnt="3"/>
      <dgm:spPr/>
    </dgm:pt>
    <dgm:pt modelId="{11E886AA-6975-4AAB-98D5-B9AFD0F37D95}" type="pres">
      <dgm:prSet presAssocID="{9F726E92-9B3A-464E-9952-98EDE49BFAB5}" presName="text2" presStyleLbl="fgAcc2" presStyleIdx="1" presStyleCnt="3" custScaleY="89865" custLinFactNeighborX="5335" custLinFactNeighborY="11373">
        <dgm:presLayoutVars>
          <dgm:chPref val="3"/>
        </dgm:presLayoutVars>
      </dgm:prSet>
      <dgm:spPr/>
      <dgm:t>
        <a:bodyPr/>
        <a:lstStyle/>
        <a:p>
          <a:endParaRPr lang="en-ZA"/>
        </a:p>
      </dgm:t>
    </dgm:pt>
    <dgm:pt modelId="{CD3475DC-4499-482F-AF80-0FC845C0596A}" type="pres">
      <dgm:prSet presAssocID="{9F726E92-9B3A-464E-9952-98EDE49BFAB5}" presName="hierChild3" presStyleCnt="0"/>
      <dgm:spPr/>
    </dgm:pt>
    <dgm:pt modelId="{D841BBC6-44EE-4C35-BA32-C80BF9E07711}" type="pres">
      <dgm:prSet presAssocID="{A9D2D3FB-6F3D-4C8A-A68A-D69B56B3A02A}" presName="Name10" presStyleLbl="parChTrans1D2" presStyleIdx="2" presStyleCnt="3"/>
      <dgm:spPr/>
      <dgm:t>
        <a:bodyPr/>
        <a:lstStyle/>
        <a:p>
          <a:endParaRPr lang="en-ZA"/>
        </a:p>
      </dgm:t>
    </dgm:pt>
    <dgm:pt modelId="{AB1BFCE7-326F-46F3-985A-E8228378ABEF}" type="pres">
      <dgm:prSet presAssocID="{EE7A30C2-32DF-47EA-9053-54527866E6E4}" presName="hierRoot2" presStyleCnt="0"/>
      <dgm:spPr/>
    </dgm:pt>
    <dgm:pt modelId="{A3B22102-C59C-4845-A24E-DF5F1A77B34C}" type="pres">
      <dgm:prSet presAssocID="{EE7A30C2-32DF-47EA-9053-54527866E6E4}" presName="composite2" presStyleCnt="0"/>
      <dgm:spPr/>
    </dgm:pt>
    <dgm:pt modelId="{F5F5C3FA-7C9D-4E38-AD91-47BDD7A7A1AF}" type="pres">
      <dgm:prSet presAssocID="{EE7A30C2-32DF-47EA-9053-54527866E6E4}" presName="background2" presStyleLbl="node2" presStyleIdx="2" presStyleCnt="3"/>
      <dgm:spPr/>
    </dgm:pt>
    <dgm:pt modelId="{AFB33944-35AD-488B-8FC6-2A38C39F5035}" type="pres">
      <dgm:prSet presAssocID="{EE7A30C2-32DF-47EA-9053-54527866E6E4}" presName="text2" presStyleLbl="fgAcc2" presStyleIdx="2" presStyleCnt="3" custScaleY="94519" custLinFactNeighborX="10349" custLinFactNeighborY="9201">
        <dgm:presLayoutVars>
          <dgm:chPref val="3"/>
        </dgm:presLayoutVars>
      </dgm:prSet>
      <dgm:spPr/>
      <dgm:t>
        <a:bodyPr/>
        <a:lstStyle/>
        <a:p>
          <a:endParaRPr lang="en-ZA"/>
        </a:p>
      </dgm:t>
    </dgm:pt>
    <dgm:pt modelId="{A1C647C8-B1C5-44E2-92BB-A8B7FBA72CBC}" type="pres">
      <dgm:prSet presAssocID="{EE7A30C2-32DF-47EA-9053-54527866E6E4}" presName="hierChild3" presStyleCnt="0"/>
      <dgm:spPr/>
    </dgm:pt>
  </dgm:ptLst>
  <dgm:cxnLst>
    <dgm:cxn modelId="{6DFD9B98-BD1A-466C-85E8-1E3C381CE942}" srcId="{14A72208-5CA1-4D0F-8C66-393A2FCC6BD2}" destId="{10F49CF8-0A8E-4267-B793-FA9BAE161A4A}" srcOrd="0" destOrd="0" parTransId="{30EEC020-4EAB-4EEB-B2F5-09BFB52A4A36}" sibTransId="{A5CEAB0E-AECE-41D8-A661-5B3650201E7D}"/>
    <dgm:cxn modelId="{F14083DA-E687-4362-90F4-79D6E85A1D35}" type="presOf" srcId="{1E044F99-27DA-4947-8A52-8492DDAFE158}" destId="{EE886014-573E-486B-89A1-26DC6B1FC95D}" srcOrd="0" destOrd="0" presId="urn:microsoft.com/office/officeart/2005/8/layout/hierarchy1"/>
    <dgm:cxn modelId="{3449CC30-B099-48F0-8AC3-3EAAED270CB4}" type="presOf" srcId="{FDFD726C-2FFA-49D5-9D4D-3733047BF8E9}" destId="{644E86CD-4F6E-423D-B782-EF0AFD5E24E7}" srcOrd="0" destOrd="0" presId="urn:microsoft.com/office/officeart/2005/8/layout/hierarchy1"/>
    <dgm:cxn modelId="{A7C13FC9-3E28-4A88-98F2-52A3E45D07B0}" srcId="{14A72208-5CA1-4D0F-8C66-393A2FCC6BD2}" destId="{610552F1-6F16-41AF-A5E7-03B5782FF92B}" srcOrd="3" destOrd="0" parTransId="{BC1A00A9-8901-4566-8090-39A4A9818ADA}" sibTransId="{0BD9CB20-0D19-4E70-88E3-82FC766A5056}"/>
    <dgm:cxn modelId="{B9328F03-3124-4CAA-9BFB-5157805274E8}" srcId="{14A72208-5CA1-4D0F-8C66-393A2FCC6BD2}" destId="{B1EA4F28-B887-476F-BABA-CB8BC5EF84CC}" srcOrd="2" destOrd="0" parTransId="{161B1CE5-A0B3-4A6F-A420-44FA394BD1CE}" sibTransId="{1CBF9F98-302C-4565-95BB-299814CFFFEF}"/>
    <dgm:cxn modelId="{987CE16E-AD7E-4273-BDDF-09A6C374E3F4}" srcId="{AA3B72C8-9E9B-491E-8A1B-38E28A8320D5}" destId="{EE7A30C2-32DF-47EA-9053-54527866E6E4}" srcOrd="2" destOrd="0" parTransId="{A9D2D3FB-6F3D-4C8A-A68A-D69B56B3A02A}" sibTransId="{AD5C007E-6600-43E2-A17D-8CE9ABA41A80}"/>
    <dgm:cxn modelId="{0FD2081A-9BB5-41A6-BE38-394F7A81E566}" type="presOf" srcId="{B1EA4F28-B887-476F-BABA-CB8BC5EF84CC}" destId="{1CA34701-17A1-40E0-A7CD-DBAC7E201F0F}" srcOrd="0" destOrd="0" presId="urn:microsoft.com/office/officeart/2005/8/layout/hierarchy1"/>
    <dgm:cxn modelId="{14AB5BC9-4C80-4A80-B48E-6EA1C07CEA7E}" type="presOf" srcId="{B1861D59-F4AF-4632-A291-A4DA46A6AD00}" destId="{6BEB4554-8EB4-4C69-9F55-2F7FC51EC6A9}" srcOrd="0" destOrd="0" presId="urn:microsoft.com/office/officeart/2005/8/layout/hierarchy1"/>
    <dgm:cxn modelId="{C407759C-F1A4-41A7-BD40-CA5918561D90}" srcId="{4172FC87-D625-4C2F-AC5E-1446CEFF46D4}" destId="{AA3B72C8-9E9B-491E-8A1B-38E28A8320D5}" srcOrd="0" destOrd="0" parTransId="{20F507CA-12B8-47CB-9D62-9CC805C6A783}" sibTransId="{19BCE7CB-C376-451B-A1A3-B8E2D4F13FE6}"/>
    <dgm:cxn modelId="{C868774B-B788-48C3-8B11-272019A38A60}" type="presOf" srcId="{4172FC87-D625-4C2F-AC5E-1446CEFF46D4}" destId="{BA606B0E-C571-42C3-B473-8164025C5EF2}" srcOrd="0" destOrd="0" presId="urn:microsoft.com/office/officeart/2005/8/layout/hierarchy1"/>
    <dgm:cxn modelId="{13C39B20-7D98-46C9-9639-0ABEC80525B9}" type="presOf" srcId="{AD56A84F-4D42-428A-B957-E4749F7F4FDF}" destId="{5EB4B679-540D-4104-892B-950CF7EE3C6B}" srcOrd="0" destOrd="0" presId="urn:microsoft.com/office/officeart/2005/8/layout/hierarchy1"/>
    <dgm:cxn modelId="{89356CCA-DE7C-462B-BF11-D091B8386D56}" type="presOf" srcId="{10F49CF8-0A8E-4267-B793-FA9BAE161A4A}" destId="{7A49FCCD-5D3C-49E0-8A33-FCA8E4DB6DF1}" srcOrd="0" destOrd="0" presId="urn:microsoft.com/office/officeart/2005/8/layout/hierarchy1"/>
    <dgm:cxn modelId="{F7FF0C07-155E-4548-9E09-A06B3448EE1F}" srcId="{AA3B72C8-9E9B-491E-8A1B-38E28A8320D5}" destId="{14A72208-5CA1-4D0F-8C66-393A2FCC6BD2}" srcOrd="0" destOrd="0" parTransId="{B1861D59-F4AF-4632-A291-A4DA46A6AD00}" sibTransId="{B6C5C31B-4DB1-4709-885B-D664DC9FE01C}"/>
    <dgm:cxn modelId="{5682AB79-EBDC-4C79-BAEE-CB74113B1255}" type="presOf" srcId="{30EEC020-4EAB-4EEB-B2F5-09BFB52A4A36}" destId="{AA2DE1F1-AA11-4441-88FA-BBD4C3D03BD7}" srcOrd="0" destOrd="0" presId="urn:microsoft.com/office/officeart/2005/8/layout/hierarchy1"/>
    <dgm:cxn modelId="{FBBD2974-6224-4E2A-AE09-AFA35A82F92C}" type="presOf" srcId="{A9D2D3FB-6F3D-4C8A-A68A-D69B56B3A02A}" destId="{D841BBC6-44EE-4C35-BA32-C80BF9E07711}" srcOrd="0" destOrd="0" presId="urn:microsoft.com/office/officeart/2005/8/layout/hierarchy1"/>
    <dgm:cxn modelId="{AD9580C9-49C0-419D-826A-FADA22CF4DF2}" type="presOf" srcId="{14A72208-5CA1-4D0F-8C66-393A2FCC6BD2}" destId="{2FA6062F-CCB6-47D1-9052-81C5D830170A}" srcOrd="0" destOrd="0" presId="urn:microsoft.com/office/officeart/2005/8/layout/hierarchy1"/>
    <dgm:cxn modelId="{7FB42F64-2086-4080-9F01-BA6460117FFF}" type="presOf" srcId="{161B1CE5-A0B3-4A6F-A420-44FA394BD1CE}" destId="{2FC275B3-1A92-4E60-ACBB-E1FE418598B3}" srcOrd="0" destOrd="0" presId="urn:microsoft.com/office/officeart/2005/8/layout/hierarchy1"/>
    <dgm:cxn modelId="{FE16ACD6-022F-439C-A145-D86FDEADECB7}" type="presOf" srcId="{9F726E92-9B3A-464E-9952-98EDE49BFAB5}" destId="{11E886AA-6975-4AAB-98D5-B9AFD0F37D95}" srcOrd="0" destOrd="0" presId="urn:microsoft.com/office/officeart/2005/8/layout/hierarchy1"/>
    <dgm:cxn modelId="{0AF737C3-0FFA-4935-AE21-4A9EA8196C2E}" type="presOf" srcId="{AA3B72C8-9E9B-491E-8A1B-38E28A8320D5}" destId="{9BE8CF84-89DD-4BF0-B9E9-C9E3FC7BD365}" srcOrd="0" destOrd="0" presId="urn:microsoft.com/office/officeart/2005/8/layout/hierarchy1"/>
    <dgm:cxn modelId="{83070497-CF9E-4705-955A-A6A7A007E840}" type="presOf" srcId="{BC1A00A9-8901-4566-8090-39A4A9818ADA}" destId="{94DEDDCA-2186-42A0-9079-36654450F08B}" srcOrd="0" destOrd="0" presId="urn:microsoft.com/office/officeart/2005/8/layout/hierarchy1"/>
    <dgm:cxn modelId="{C3073BF3-ADF1-43B1-A2A0-BB35D475514A}" type="presOf" srcId="{610552F1-6F16-41AF-A5E7-03B5782FF92B}" destId="{D51C2926-2A9D-4177-AF56-E0E83AA21BC4}" srcOrd="0" destOrd="0" presId="urn:microsoft.com/office/officeart/2005/8/layout/hierarchy1"/>
    <dgm:cxn modelId="{05211140-7503-4406-95C8-EABB4DC74E75}" srcId="{14A72208-5CA1-4D0F-8C66-393A2FCC6BD2}" destId="{AD56A84F-4D42-428A-B957-E4749F7F4FDF}" srcOrd="1" destOrd="0" parTransId="{1E044F99-27DA-4947-8A52-8492DDAFE158}" sibTransId="{49C138A0-02FD-4857-B4AD-F5B98611E2E5}"/>
    <dgm:cxn modelId="{32E3632C-A697-4BB3-917C-8766B416A6DD}" srcId="{AA3B72C8-9E9B-491E-8A1B-38E28A8320D5}" destId="{9F726E92-9B3A-464E-9952-98EDE49BFAB5}" srcOrd="1" destOrd="0" parTransId="{FDFD726C-2FFA-49D5-9D4D-3733047BF8E9}" sibTransId="{DC6D07C8-D63C-4741-A939-78E1D10C3FDB}"/>
    <dgm:cxn modelId="{58B7A496-10D6-4451-A229-63AC56CA3989}" type="presOf" srcId="{EE7A30C2-32DF-47EA-9053-54527866E6E4}" destId="{AFB33944-35AD-488B-8FC6-2A38C39F5035}" srcOrd="0" destOrd="0" presId="urn:microsoft.com/office/officeart/2005/8/layout/hierarchy1"/>
    <dgm:cxn modelId="{8EAEBFAB-1681-4A0E-9710-420378C9F7A4}" type="presParOf" srcId="{BA606B0E-C571-42C3-B473-8164025C5EF2}" destId="{3EE52AA7-2A4D-403C-82F4-FE675128A508}" srcOrd="0" destOrd="0" presId="urn:microsoft.com/office/officeart/2005/8/layout/hierarchy1"/>
    <dgm:cxn modelId="{8791ED83-2819-4E20-A3B0-06D565F12C5A}" type="presParOf" srcId="{3EE52AA7-2A4D-403C-82F4-FE675128A508}" destId="{3C0EE0E3-273F-409D-9453-89D6D1F4A50E}" srcOrd="0" destOrd="0" presId="urn:microsoft.com/office/officeart/2005/8/layout/hierarchy1"/>
    <dgm:cxn modelId="{51E0FE67-1B6A-4F98-B18D-587B805D1C3D}" type="presParOf" srcId="{3C0EE0E3-273F-409D-9453-89D6D1F4A50E}" destId="{9708767D-4981-4539-A4A0-F5F5D8DAB12F}" srcOrd="0" destOrd="0" presId="urn:microsoft.com/office/officeart/2005/8/layout/hierarchy1"/>
    <dgm:cxn modelId="{98435356-820B-402D-BC0A-998378850B84}" type="presParOf" srcId="{3C0EE0E3-273F-409D-9453-89D6D1F4A50E}" destId="{9BE8CF84-89DD-4BF0-B9E9-C9E3FC7BD365}" srcOrd="1" destOrd="0" presId="urn:microsoft.com/office/officeart/2005/8/layout/hierarchy1"/>
    <dgm:cxn modelId="{8098F6ED-63DC-443A-956B-551ACD9060B1}" type="presParOf" srcId="{3EE52AA7-2A4D-403C-82F4-FE675128A508}" destId="{772D1BBD-11DC-4442-A64F-9DD7B01C1769}" srcOrd="1" destOrd="0" presId="urn:microsoft.com/office/officeart/2005/8/layout/hierarchy1"/>
    <dgm:cxn modelId="{2D555508-B19D-498A-8581-3573E2BF7623}" type="presParOf" srcId="{772D1BBD-11DC-4442-A64F-9DD7B01C1769}" destId="{6BEB4554-8EB4-4C69-9F55-2F7FC51EC6A9}" srcOrd="0" destOrd="0" presId="urn:microsoft.com/office/officeart/2005/8/layout/hierarchy1"/>
    <dgm:cxn modelId="{95EB30BE-C154-4445-8D6D-E33E8B27FA94}" type="presParOf" srcId="{772D1BBD-11DC-4442-A64F-9DD7B01C1769}" destId="{08E27D4C-1D31-44AA-90FB-7DDA79C48D8E}" srcOrd="1" destOrd="0" presId="urn:microsoft.com/office/officeart/2005/8/layout/hierarchy1"/>
    <dgm:cxn modelId="{9BB79A49-40D6-4807-8F2F-2C537BC0080F}" type="presParOf" srcId="{08E27D4C-1D31-44AA-90FB-7DDA79C48D8E}" destId="{EF8C38A7-BD3B-4380-BB5C-6E547B2FEA1A}" srcOrd="0" destOrd="0" presId="urn:microsoft.com/office/officeart/2005/8/layout/hierarchy1"/>
    <dgm:cxn modelId="{8D1D2B34-923F-4899-B3B2-9E21AAF05198}" type="presParOf" srcId="{EF8C38A7-BD3B-4380-BB5C-6E547B2FEA1A}" destId="{6BFEB4E2-0E65-40A3-AD60-0C61448F33AD}" srcOrd="0" destOrd="0" presId="urn:microsoft.com/office/officeart/2005/8/layout/hierarchy1"/>
    <dgm:cxn modelId="{9BEC15A3-F5BC-4E64-B211-758032CA65C2}" type="presParOf" srcId="{EF8C38A7-BD3B-4380-BB5C-6E547B2FEA1A}" destId="{2FA6062F-CCB6-47D1-9052-81C5D830170A}" srcOrd="1" destOrd="0" presId="urn:microsoft.com/office/officeart/2005/8/layout/hierarchy1"/>
    <dgm:cxn modelId="{981B7A1F-1819-4CBD-B7FD-6A52925EE2C5}" type="presParOf" srcId="{08E27D4C-1D31-44AA-90FB-7DDA79C48D8E}" destId="{97D2EFA3-B397-41C7-A665-B619BAF50056}" srcOrd="1" destOrd="0" presId="urn:microsoft.com/office/officeart/2005/8/layout/hierarchy1"/>
    <dgm:cxn modelId="{31CCD188-B172-491E-BD4D-6BE093FA5944}" type="presParOf" srcId="{97D2EFA3-B397-41C7-A665-B619BAF50056}" destId="{AA2DE1F1-AA11-4441-88FA-BBD4C3D03BD7}" srcOrd="0" destOrd="0" presId="urn:microsoft.com/office/officeart/2005/8/layout/hierarchy1"/>
    <dgm:cxn modelId="{B4E8E9EE-F74F-4B5E-A5F8-434679FE7FF6}" type="presParOf" srcId="{97D2EFA3-B397-41C7-A665-B619BAF50056}" destId="{2B1BF597-A043-4034-8612-796FD4BD2A40}" srcOrd="1" destOrd="0" presId="urn:microsoft.com/office/officeart/2005/8/layout/hierarchy1"/>
    <dgm:cxn modelId="{2EDA9D5E-D1D6-4F69-9FE4-6AFA0168C1E8}" type="presParOf" srcId="{2B1BF597-A043-4034-8612-796FD4BD2A40}" destId="{88FE5B47-401F-49B7-97D6-D4D831B105C3}" srcOrd="0" destOrd="0" presId="urn:microsoft.com/office/officeart/2005/8/layout/hierarchy1"/>
    <dgm:cxn modelId="{E00B3240-FE26-4C7A-A2F6-683206A91B4F}" type="presParOf" srcId="{88FE5B47-401F-49B7-97D6-D4D831B105C3}" destId="{A06F5D33-7C0E-4B90-AEC6-B39E10199D58}" srcOrd="0" destOrd="0" presId="urn:microsoft.com/office/officeart/2005/8/layout/hierarchy1"/>
    <dgm:cxn modelId="{135B7F18-4DDC-4E00-BCCA-C834F804D7CA}" type="presParOf" srcId="{88FE5B47-401F-49B7-97D6-D4D831B105C3}" destId="{7A49FCCD-5D3C-49E0-8A33-FCA8E4DB6DF1}" srcOrd="1" destOrd="0" presId="urn:microsoft.com/office/officeart/2005/8/layout/hierarchy1"/>
    <dgm:cxn modelId="{60A681B8-EA2A-45A1-97C5-2B02799E3A5F}" type="presParOf" srcId="{2B1BF597-A043-4034-8612-796FD4BD2A40}" destId="{C62A760C-9A3A-4BF2-9C96-18176ADBE9EB}" srcOrd="1" destOrd="0" presId="urn:microsoft.com/office/officeart/2005/8/layout/hierarchy1"/>
    <dgm:cxn modelId="{6D81F778-BE8A-40EB-B180-F59EE300B35C}" type="presParOf" srcId="{97D2EFA3-B397-41C7-A665-B619BAF50056}" destId="{EE886014-573E-486B-89A1-26DC6B1FC95D}" srcOrd="2" destOrd="0" presId="urn:microsoft.com/office/officeart/2005/8/layout/hierarchy1"/>
    <dgm:cxn modelId="{33664DE9-9580-4A7B-BC0D-D82129EE41CC}" type="presParOf" srcId="{97D2EFA3-B397-41C7-A665-B619BAF50056}" destId="{7D1DC3E3-25D7-4741-BF18-FF674886A377}" srcOrd="3" destOrd="0" presId="urn:microsoft.com/office/officeart/2005/8/layout/hierarchy1"/>
    <dgm:cxn modelId="{9C638902-2926-4BD7-BAF2-3643257106A0}" type="presParOf" srcId="{7D1DC3E3-25D7-4741-BF18-FF674886A377}" destId="{061C313A-C330-4BC2-9DDA-4275E01E7F82}" srcOrd="0" destOrd="0" presId="urn:microsoft.com/office/officeart/2005/8/layout/hierarchy1"/>
    <dgm:cxn modelId="{6BFCE559-B76D-4DEB-B11D-601567FDCB9F}" type="presParOf" srcId="{061C313A-C330-4BC2-9DDA-4275E01E7F82}" destId="{65A9E2B2-4C40-46D5-9B00-7F91689638D6}" srcOrd="0" destOrd="0" presId="urn:microsoft.com/office/officeart/2005/8/layout/hierarchy1"/>
    <dgm:cxn modelId="{784C7059-BA1E-4B51-8CCF-C040D200E06C}" type="presParOf" srcId="{061C313A-C330-4BC2-9DDA-4275E01E7F82}" destId="{5EB4B679-540D-4104-892B-950CF7EE3C6B}" srcOrd="1" destOrd="0" presId="urn:microsoft.com/office/officeart/2005/8/layout/hierarchy1"/>
    <dgm:cxn modelId="{2C1BDE2F-BE29-4551-B800-1ADC1FE22201}" type="presParOf" srcId="{7D1DC3E3-25D7-4741-BF18-FF674886A377}" destId="{0BC595C6-BE8A-4BCF-B70F-F6927F5B1883}" srcOrd="1" destOrd="0" presId="urn:microsoft.com/office/officeart/2005/8/layout/hierarchy1"/>
    <dgm:cxn modelId="{22A6A735-2DDB-413B-9830-BA30802447FA}" type="presParOf" srcId="{97D2EFA3-B397-41C7-A665-B619BAF50056}" destId="{2FC275B3-1A92-4E60-ACBB-E1FE418598B3}" srcOrd="4" destOrd="0" presId="urn:microsoft.com/office/officeart/2005/8/layout/hierarchy1"/>
    <dgm:cxn modelId="{C40366C6-07B1-4D9E-9092-1897AFCF0746}" type="presParOf" srcId="{97D2EFA3-B397-41C7-A665-B619BAF50056}" destId="{A9612FCF-E7BF-4733-8117-4DF03CD042B5}" srcOrd="5" destOrd="0" presId="urn:microsoft.com/office/officeart/2005/8/layout/hierarchy1"/>
    <dgm:cxn modelId="{B0EBFEA7-19B7-4F17-BF5E-2BD5703E0908}" type="presParOf" srcId="{A9612FCF-E7BF-4733-8117-4DF03CD042B5}" destId="{1BB4F5C4-493B-45EC-9D13-7013343BC74C}" srcOrd="0" destOrd="0" presId="urn:microsoft.com/office/officeart/2005/8/layout/hierarchy1"/>
    <dgm:cxn modelId="{29D50804-FE95-475F-B5A3-55EE713886DE}" type="presParOf" srcId="{1BB4F5C4-493B-45EC-9D13-7013343BC74C}" destId="{7C50A7E7-71D3-4554-8AE5-EBD5B615C73C}" srcOrd="0" destOrd="0" presId="urn:microsoft.com/office/officeart/2005/8/layout/hierarchy1"/>
    <dgm:cxn modelId="{3A2FC30F-718A-4EE1-859F-A65682949522}" type="presParOf" srcId="{1BB4F5C4-493B-45EC-9D13-7013343BC74C}" destId="{1CA34701-17A1-40E0-A7CD-DBAC7E201F0F}" srcOrd="1" destOrd="0" presId="urn:microsoft.com/office/officeart/2005/8/layout/hierarchy1"/>
    <dgm:cxn modelId="{721E7B01-F14D-405D-86F5-4FFAEE89C1B9}" type="presParOf" srcId="{A9612FCF-E7BF-4733-8117-4DF03CD042B5}" destId="{0914FB9E-B8BF-4064-AB58-CF9DE721DDC2}" srcOrd="1" destOrd="0" presId="urn:microsoft.com/office/officeart/2005/8/layout/hierarchy1"/>
    <dgm:cxn modelId="{AEF5973E-7476-423B-8C75-71368078D48A}" type="presParOf" srcId="{97D2EFA3-B397-41C7-A665-B619BAF50056}" destId="{94DEDDCA-2186-42A0-9079-36654450F08B}" srcOrd="6" destOrd="0" presId="urn:microsoft.com/office/officeart/2005/8/layout/hierarchy1"/>
    <dgm:cxn modelId="{E5D0062C-1421-46BC-B1EB-134CE29DEAA8}" type="presParOf" srcId="{97D2EFA3-B397-41C7-A665-B619BAF50056}" destId="{6E05A5B7-1E3B-4804-923C-54EFB9898C88}" srcOrd="7" destOrd="0" presId="urn:microsoft.com/office/officeart/2005/8/layout/hierarchy1"/>
    <dgm:cxn modelId="{3E7F1B09-2D4A-4180-B775-9C0BD5BD0913}" type="presParOf" srcId="{6E05A5B7-1E3B-4804-923C-54EFB9898C88}" destId="{48A5986B-B5A0-4179-9D1C-EA9EF44E2D46}" srcOrd="0" destOrd="0" presId="urn:microsoft.com/office/officeart/2005/8/layout/hierarchy1"/>
    <dgm:cxn modelId="{ADC979C7-6180-4F1C-BE2A-3BFF9350540E}" type="presParOf" srcId="{48A5986B-B5A0-4179-9D1C-EA9EF44E2D46}" destId="{4533DCF7-27F3-4C2E-9F99-7C6BE7F25219}" srcOrd="0" destOrd="0" presId="urn:microsoft.com/office/officeart/2005/8/layout/hierarchy1"/>
    <dgm:cxn modelId="{070E4E11-E45F-4A06-90E7-A0072CC7F2E0}" type="presParOf" srcId="{48A5986B-B5A0-4179-9D1C-EA9EF44E2D46}" destId="{D51C2926-2A9D-4177-AF56-E0E83AA21BC4}" srcOrd="1" destOrd="0" presId="urn:microsoft.com/office/officeart/2005/8/layout/hierarchy1"/>
    <dgm:cxn modelId="{38255960-AC5C-41F1-949A-B31B9BAA0D0A}" type="presParOf" srcId="{6E05A5B7-1E3B-4804-923C-54EFB9898C88}" destId="{119723AC-1BDD-4CA0-A467-A9213C52F80F}" srcOrd="1" destOrd="0" presId="urn:microsoft.com/office/officeart/2005/8/layout/hierarchy1"/>
    <dgm:cxn modelId="{F66C67CB-FB0A-464D-B907-47A694A4B9E3}" type="presParOf" srcId="{772D1BBD-11DC-4442-A64F-9DD7B01C1769}" destId="{644E86CD-4F6E-423D-B782-EF0AFD5E24E7}" srcOrd="2" destOrd="0" presId="urn:microsoft.com/office/officeart/2005/8/layout/hierarchy1"/>
    <dgm:cxn modelId="{A4F759BA-0D24-4989-BC35-3761ED2FE7C1}" type="presParOf" srcId="{772D1BBD-11DC-4442-A64F-9DD7B01C1769}" destId="{63E6A14D-DBEE-4D00-8B1F-9344DE2B0BA7}" srcOrd="3" destOrd="0" presId="urn:microsoft.com/office/officeart/2005/8/layout/hierarchy1"/>
    <dgm:cxn modelId="{CD0142BF-9BC2-49B3-B1F3-681B69C1B2A6}" type="presParOf" srcId="{63E6A14D-DBEE-4D00-8B1F-9344DE2B0BA7}" destId="{65CDA042-FA13-4DAF-A0CC-242A82990A1B}" srcOrd="0" destOrd="0" presId="urn:microsoft.com/office/officeart/2005/8/layout/hierarchy1"/>
    <dgm:cxn modelId="{2701E535-DFA7-4639-A04B-492FEE26A3B9}" type="presParOf" srcId="{65CDA042-FA13-4DAF-A0CC-242A82990A1B}" destId="{693837A8-E507-4296-8D48-38381235CE82}" srcOrd="0" destOrd="0" presId="urn:microsoft.com/office/officeart/2005/8/layout/hierarchy1"/>
    <dgm:cxn modelId="{403417BB-24C4-4596-8E06-B398A8BC5B84}" type="presParOf" srcId="{65CDA042-FA13-4DAF-A0CC-242A82990A1B}" destId="{11E886AA-6975-4AAB-98D5-B9AFD0F37D95}" srcOrd="1" destOrd="0" presId="urn:microsoft.com/office/officeart/2005/8/layout/hierarchy1"/>
    <dgm:cxn modelId="{47EACF38-2832-4A10-848D-3CF1B0A4CDCE}" type="presParOf" srcId="{63E6A14D-DBEE-4D00-8B1F-9344DE2B0BA7}" destId="{CD3475DC-4499-482F-AF80-0FC845C0596A}" srcOrd="1" destOrd="0" presId="urn:microsoft.com/office/officeart/2005/8/layout/hierarchy1"/>
    <dgm:cxn modelId="{3183CDEF-322E-4D4A-9EA3-68450241324A}" type="presParOf" srcId="{772D1BBD-11DC-4442-A64F-9DD7B01C1769}" destId="{D841BBC6-44EE-4C35-BA32-C80BF9E07711}" srcOrd="4" destOrd="0" presId="urn:microsoft.com/office/officeart/2005/8/layout/hierarchy1"/>
    <dgm:cxn modelId="{C47DF630-33F2-456D-A4F8-C02DEF456532}" type="presParOf" srcId="{772D1BBD-11DC-4442-A64F-9DD7B01C1769}" destId="{AB1BFCE7-326F-46F3-985A-E8228378ABEF}" srcOrd="5" destOrd="0" presId="urn:microsoft.com/office/officeart/2005/8/layout/hierarchy1"/>
    <dgm:cxn modelId="{42340268-E864-478B-864B-90B17A6A8EF6}" type="presParOf" srcId="{AB1BFCE7-326F-46F3-985A-E8228378ABEF}" destId="{A3B22102-C59C-4845-A24E-DF5F1A77B34C}" srcOrd="0" destOrd="0" presId="urn:microsoft.com/office/officeart/2005/8/layout/hierarchy1"/>
    <dgm:cxn modelId="{C1E142F9-F3D5-4FF0-9266-1A8AA3B97737}" type="presParOf" srcId="{A3B22102-C59C-4845-A24E-DF5F1A77B34C}" destId="{F5F5C3FA-7C9D-4E38-AD91-47BDD7A7A1AF}" srcOrd="0" destOrd="0" presId="urn:microsoft.com/office/officeart/2005/8/layout/hierarchy1"/>
    <dgm:cxn modelId="{9C818CDE-2BF1-42F5-A1D6-910F40664EA2}" type="presParOf" srcId="{A3B22102-C59C-4845-A24E-DF5F1A77B34C}" destId="{AFB33944-35AD-488B-8FC6-2A38C39F5035}" srcOrd="1" destOrd="0" presId="urn:microsoft.com/office/officeart/2005/8/layout/hierarchy1"/>
    <dgm:cxn modelId="{3D24E948-32B3-497F-9A17-EBE1E5545485}" type="presParOf" srcId="{AB1BFCE7-326F-46F3-985A-E8228378ABEF}" destId="{A1C647C8-B1C5-44E2-92BB-A8B7FBA72CB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05A0A-9B5E-4B98-ADD1-62982CFDCC3D}"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ZA"/>
        </a:p>
      </dgm:t>
    </dgm:pt>
    <dgm:pt modelId="{AABE42AF-7D18-448C-B847-8BE8F4BBBA85}">
      <dgm:prSet phldrT="[Text]"/>
      <dgm:spPr/>
      <dgm:t>
        <a:bodyPr/>
        <a:lstStyle/>
        <a:p>
          <a:r>
            <a:rPr lang="en-ZA" dirty="0" smtClean="0"/>
            <a:t>Licensing</a:t>
          </a:r>
          <a:endParaRPr lang="en-ZA" dirty="0"/>
        </a:p>
      </dgm:t>
    </dgm:pt>
    <dgm:pt modelId="{C8F843BB-3A61-4269-8FA0-46D0931064AC}" type="parTrans" cxnId="{9B0C0574-0EBA-4660-A15A-B05F32B8BD86}">
      <dgm:prSet/>
      <dgm:spPr/>
      <dgm:t>
        <a:bodyPr/>
        <a:lstStyle/>
        <a:p>
          <a:endParaRPr lang="en-ZA"/>
        </a:p>
      </dgm:t>
    </dgm:pt>
    <dgm:pt modelId="{4DDAC374-C7B4-4801-B499-9FD55AC704AE}" type="sibTrans" cxnId="{9B0C0574-0EBA-4660-A15A-B05F32B8BD86}">
      <dgm:prSet/>
      <dgm:spPr/>
      <dgm:t>
        <a:bodyPr/>
        <a:lstStyle/>
        <a:p>
          <a:endParaRPr lang="en-ZA"/>
        </a:p>
      </dgm:t>
    </dgm:pt>
    <dgm:pt modelId="{2AA3556F-3D36-4C5B-BF19-0AA5246A86DB}">
      <dgm:prSet phldrT="[Text]" custT="1"/>
      <dgm:spPr/>
      <dgm:t>
        <a:bodyPr/>
        <a:lstStyle/>
        <a:p>
          <a:pPr algn="just"/>
          <a:r>
            <a:rPr lang="en-ZA" sz="1800" dirty="0" smtClean="0">
              <a:solidFill>
                <a:schemeClr val="tx1"/>
              </a:solidFill>
              <a:latin typeface="Arial" panose="020B0604020202020204" pitchFamily="34" charset="0"/>
              <a:cs typeface="Arial" panose="020B0604020202020204" pitchFamily="34" charset="0"/>
            </a:rPr>
            <a:t>Engage with NT to consider a tiered approach to banking and insurance which will reduce capital requirements for simpler business models and allow more entrants into the sector</a:t>
          </a:r>
          <a:endParaRPr lang="en-ZA" sz="1800" dirty="0">
            <a:solidFill>
              <a:schemeClr val="tx1"/>
            </a:solidFill>
          </a:endParaRPr>
        </a:p>
      </dgm:t>
    </dgm:pt>
    <dgm:pt modelId="{263D329A-E270-4956-AA31-FCF4607BFE07}" type="parTrans" cxnId="{DE4C1992-4508-42F4-A2A4-A25F9EB002CF}">
      <dgm:prSet/>
      <dgm:spPr/>
      <dgm:t>
        <a:bodyPr/>
        <a:lstStyle/>
        <a:p>
          <a:endParaRPr lang="en-ZA"/>
        </a:p>
      </dgm:t>
    </dgm:pt>
    <dgm:pt modelId="{915BE644-6650-424A-B4AB-58554D9EEC32}" type="sibTrans" cxnId="{DE4C1992-4508-42F4-A2A4-A25F9EB002CF}">
      <dgm:prSet/>
      <dgm:spPr/>
      <dgm:t>
        <a:bodyPr/>
        <a:lstStyle/>
        <a:p>
          <a:endParaRPr lang="en-ZA"/>
        </a:p>
      </dgm:t>
    </dgm:pt>
    <dgm:pt modelId="{B218AFA2-624F-4195-A9EE-DBE9899890EF}">
      <dgm:prSet phldrT="[Text]" custT="1"/>
      <dgm:spPr/>
      <dgm:t>
        <a:bodyPr/>
        <a:lstStyle/>
        <a:p>
          <a:pPr algn="just"/>
          <a:r>
            <a:rPr lang="en-ZA" sz="1800" dirty="0" smtClean="0">
              <a:solidFill>
                <a:schemeClr val="tx1"/>
              </a:solidFill>
              <a:latin typeface="Arial" panose="020B0604020202020204" pitchFamily="34" charset="0"/>
              <a:cs typeface="Arial" panose="020B0604020202020204" pitchFamily="34" charset="0"/>
            </a:rPr>
            <a:t>More entrants will promote competition in the sector</a:t>
          </a:r>
          <a:endParaRPr lang="en-ZA" sz="1800" dirty="0">
            <a:solidFill>
              <a:schemeClr val="tx1"/>
            </a:solidFill>
            <a:latin typeface="Arial" panose="020B0604020202020204" pitchFamily="34" charset="0"/>
            <a:cs typeface="Arial" panose="020B0604020202020204" pitchFamily="34" charset="0"/>
          </a:endParaRPr>
        </a:p>
      </dgm:t>
    </dgm:pt>
    <dgm:pt modelId="{6EAEB378-3579-465E-97E0-6BF1B343DCCF}" type="parTrans" cxnId="{79DABF8A-4AFC-4CB2-9769-1B49056B0742}">
      <dgm:prSet/>
      <dgm:spPr/>
      <dgm:t>
        <a:bodyPr/>
        <a:lstStyle/>
        <a:p>
          <a:endParaRPr lang="en-ZA"/>
        </a:p>
      </dgm:t>
    </dgm:pt>
    <dgm:pt modelId="{E22C456C-6F2C-41E9-A305-7304088FF17E}" type="sibTrans" cxnId="{79DABF8A-4AFC-4CB2-9769-1B49056B0742}">
      <dgm:prSet/>
      <dgm:spPr/>
      <dgm:t>
        <a:bodyPr/>
        <a:lstStyle/>
        <a:p>
          <a:endParaRPr lang="en-ZA"/>
        </a:p>
      </dgm:t>
    </dgm:pt>
    <dgm:pt modelId="{27696BFC-AF77-41E1-B57C-56FCDB1D1361}">
      <dgm:prSet phldrT="[Text]"/>
      <dgm:spPr/>
      <dgm:t>
        <a:bodyPr/>
        <a:lstStyle/>
        <a:p>
          <a:r>
            <a:rPr lang="en-ZA" dirty="0" smtClean="0"/>
            <a:t>Supervision </a:t>
          </a:r>
          <a:endParaRPr lang="en-ZA" dirty="0"/>
        </a:p>
      </dgm:t>
    </dgm:pt>
    <dgm:pt modelId="{7E3E8DB7-7E5D-4E94-8379-56E876228C66}" type="parTrans" cxnId="{DBF72778-327D-408F-9994-8A777C243C69}">
      <dgm:prSet/>
      <dgm:spPr/>
      <dgm:t>
        <a:bodyPr/>
        <a:lstStyle/>
        <a:p>
          <a:endParaRPr lang="en-ZA"/>
        </a:p>
      </dgm:t>
    </dgm:pt>
    <dgm:pt modelId="{8D4FD459-5CB7-451B-8B3E-B1EAAFCC563D}" type="sibTrans" cxnId="{DBF72778-327D-408F-9994-8A777C243C69}">
      <dgm:prSet/>
      <dgm:spPr/>
      <dgm:t>
        <a:bodyPr/>
        <a:lstStyle/>
        <a:p>
          <a:endParaRPr lang="en-ZA"/>
        </a:p>
      </dgm:t>
    </dgm:pt>
    <dgm:pt modelId="{ABAE5470-6755-447C-8666-4344443C572E}">
      <dgm:prSet phldrT="[Text]" custT="1"/>
      <dgm:spPr/>
      <dgm:t>
        <a:bodyPr/>
        <a:lstStyle/>
        <a:p>
          <a:r>
            <a:rPr lang="en-ZA" sz="2000" dirty="0" smtClean="0">
              <a:solidFill>
                <a:schemeClr val="tx1"/>
              </a:solidFill>
              <a:latin typeface="Arial" panose="020B0604020202020204" pitchFamily="34" charset="0"/>
              <a:cs typeface="Arial" panose="020B0604020202020204" pitchFamily="34" charset="0"/>
            </a:rPr>
            <a:t>Proportional supervision – allows for growth in sector</a:t>
          </a:r>
          <a:endParaRPr lang="en-ZA" sz="2000" dirty="0">
            <a:solidFill>
              <a:schemeClr val="tx1"/>
            </a:solidFill>
          </a:endParaRPr>
        </a:p>
      </dgm:t>
    </dgm:pt>
    <dgm:pt modelId="{CE23C4C1-1CC0-49F0-8721-69075E953EF1}" type="parTrans" cxnId="{7BAB5B86-53D8-4BC4-94EE-1FC63A616DD9}">
      <dgm:prSet/>
      <dgm:spPr/>
      <dgm:t>
        <a:bodyPr/>
        <a:lstStyle/>
        <a:p>
          <a:endParaRPr lang="en-ZA"/>
        </a:p>
      </dgm:t>
    </dgm:pt>
    <dgm:pt modelId="{12909620-6410-4DF6-8685-D28EEEE5505B}" type="sibTrans" cxnId="{7BAB5B86-53D8-4BC4-94EE-1FC63A616DD9}">
      <dgm:prSet/>
      <dgm:spPr/>
      <dgm:t>
        <a:bodyPr/>
        <a:lstStyle/>
        <a:p>
          <a:endParaRPr lang="en-ZA"/>
        </a:p>
      </dgm:t>
    </dgm:pt>
    <dgm:pt modelId="{EE036930-3158-4866-A941-98B2B8C0A21D}">
      <dgm:prSet phldrT="[Text]" custT="1"/>
      <dgm:spPr/>
      <dgm:t>
        <a:bodyPr/>
        <a:lstStyle/>
        <a:p>
          <a:r>
            <a:rPr lang="en-ZA" sz="2000" dirty="0" smtClean="0">
              <a:solidFill>
                <a:schemeClr val="tx1"/>
              </a:solidFill>
              <a:latin typeface="Arial" panose="020B0604020202020204" pitchFamily="34" charset="0"/>
              <a:cs typeface="Arial" panose="020B0604020202020204" pitchFamily="34" charset="0"/>
            </a:rPr>
            <a:t>Monitor transformation targets -  catered for in the insurance sector – extend to banking and FMIs</a:t>
          </a:r>
          <a:endParaRPr lang="en-ZA" sz="2000" dirty="0">
            <a:solidFill>
              <a:schemeClr val="tx1"/>
            </a:solidFill>
          </a:endParaRPr>
        </a:p>
      </dgm:t>
    </dgm:pt>
    <dgm:pt modelId="{F874E788-2656-4E59-9AB9-3CC7012AD746}" type="parTrans" cxnId="{88A5FCFE-F34C-4D2A-B9F1-4AFBB928D17E}">
      <dgm:prSet/>
      <dgm:spPr/>
      <dgm:t>
        <a:bodyPr/>
        <a:lstStyle/>
        <a:p>
          <a:endParaRPr lang="en-ZA"/>
        </a:p>
      </dgm:t>
    </dgm:pt>
    <dgm:pt modelId="{2DFF5BD7-D603-46B3-989E-6AD3A53A907C}" type="sibTrans" cxnId="{88A5FCFE-F34C-4D2A-B9F1-4AFBB928D17E}">
      <dgm:prSet/>
      <dgm:spPr/>
      <dgm:t>
        <a:bodyPr/>
        <a:lstStyle/>
        <a:p>
          <a:endParaRPr lang="en-ZA"/>
        </a:p>
      </dgm:t>
    </dgm:pt>
    <dgm:pt modelId="{D198E0A9-8370-4DF6-A4C2-87D7CE4079EB}">
      <dgm:prSet phldrT="[Text]"/>
      <dgm:spPr/>
      <dgm:t>
        <a:bodyPr/>
        <a:lstStyle/>
        <a:p>
          <a:r>
            <a:rPr lang="en-ZA" dirty="0" smtClean="0"/>
            <a:t>Developmental</a:t>
          </a:r>
          <a:endParaRPr lang="en-ZA" dirty="0"/>
        </a:p>
      </dgm:t>
    </dgm:pt>
    <dgm:pt modelId="{DA554543-BDE0-4ADA-AAA2-4C26FB4F5D68}" type="parTrans" cxnId="{8A668306-1B20-4E3B-9CAA-D12D142CB6B7}">
      <dgm:prSet/>
      <dgm:spPr/>
      <dgm:t>
        <a:bodyPr/>
        <a:lstStyle/>
        <a:p>
          <a:endParaRPr lang="en-ZA"/>
        </a:p>
      </dgm:t>
    </dgm:pt>
    <dgm:pt modelId="{3BB2F8BB-681F-4675-85E9-9C260A04F5E7}" type="sibTrans" cxnId="{8A668306-1B20-4E3B-9CAA-D12D142CB6B7}">
      <dgm:prSet/>
      <dgm:spPr/>
      <dgm:t>
        <a:bodyPr/>
        <a:lstStyle/>
        <a:p>
          <a:endParaRPr lang="en-ZA"/>
        </a:p>
      </dgm:t>
    </dgm:pt>
    <dgm:pt modelId="{9D880A7A-900C-4233-BD39-703DF57F2D2F}">
      <dgm:prSet phldrT="[Text]"/>
      <dgm:spPr/>
      <dgm:t>
        <a:bodyPr/>
        <a:lstStyle/>
        <a:p>
          <a:r>
            <a:rPr lang="en-ZA" b="0" dirty="0" smtClean="0">
              <a:solidFill>
                <a:schemeClr val="tx1"/>
              </a:solidFill>
              <a:latin typeface="Arial" panose="020B0604020202020204" pitchFamily="34" charset="0"/>
              <a:cs typeface="Arial" panose="020B0604020202020204" pitchFamily="34" charset="0"/>
            </a:rPr>
            <a:t>Allow financial institutions or </a:t>
          </a:r>
          <a:r>
            <a:rPr lang="en-ZA" b="0" dirty="0" err="1" smtClean="0">
              <a:solidFill>
                <a:schemeClr val="tx1"/>
              </a:solidFill>
              <a:latin typeface="Arial" panose="020B0604020202020204" pitchFamily="34" charset="0"/>
              <a:cs typeface="Arial" panose="020B0604020202020204" pitchFamily="34" charset="0"/>
            </a:rPr>
            <a:t>fintech</a:t>
          </a:r>
          <a:r>
            <a:rPr lang="en-ZA" b="0" dirty="0" smtClean="0">
              <a:solidFill>
                <a:schemeClr val="tx1"/>
              </a:solidFill>
              <a:latin typeface="Arial" panose="020B0604020202020204" pitchFamily="34" charset="0"/>
              <a:cs typeface="Arial" panose="020B0604020202020204" pitchFamily="34" charset="0"/>
            </a:rPr>
            <a:t> companies to experiment with financial technology dealing with the provision of financial products and financial services in a safe environment – allows for new methods to promote access to financial services (financial inclusion) and promote  competition</a:t>
          </a:r>
          <a:endParaRPr lang="en-ZA" b="0" dirty="0">
            <a:solidFill>
              <a:schemeClr val="tx1"/>
            </a:solidFill>
          </a:endParaRPr>
        </a:p>
      </dgm:t>
    </dgm:pt>
    <dgm:pt modelId="{6143B938-CA5F-4084-B7E4-34603064B6F1}" type="parTrans" cxnId="{B5D21802-B5B6-4A1F-B55F-3D0DD047002F}">
      <dgm:prSet/>
      <dgm:spPr/>
      <dgm:t>
        <a:bodyPr/>
        <a:lstStyle/>
        <a:p>
          <a:endParaRPr lang="en-ZA"/>
        </a:p>
      </dgm:t>
    </dgm:pt>
    <dgm:pt modelId="{2BE2E812-6FD1-4332-9AB5-EED8DB1CFD63}" type="sibTrans" cxnId="{B5D21802-B5B6-4A1F-B55F-3D0DD047002F}">
      <dgm:prSet/>
      <dgm:spPr/>
      <dgm:t>
        <a:bodyPr/>
        <a:lstStyle/>
        <a:p>
          <a:endParaRPr lang="en-ZA"/>
        </a:p>
      </dgm:t>
    </dgm:pt>
    <dgm:pt modelId="{A2089890-5F0E-4D92-947D-96D29BBADFE8}">
      <dgm:prSet/>
      <dgm:spPr/>
      <dgm:t>
        <a:bodyPr/>
        <a:lstStyle/>
        <a:p>
          <a:pPr algn="l"/>
          <a:endParaRPr lang="en-ZA" sz="2100" dirty="0"/>
        </a:p>
      </dgm:t>
    </dgm:pt>
    <dgm:pt modelId="{2D8E4D4B-7CAB-4B8B-9942-C66E3BE3FDE2}" type="parTrans" cxnId="{4CB256BC-249D-4405-97D8-54243C56DD6E}">
      <dgm:prSet/>
      <dgm:spPr/>
      <dgm:t>
        <a:bodyPr/>
        <a:lstStyle/>
        <a:p>
          <a:endParaRPr lang="en-ZA"/>
        </a:p>
      </dgm:t>
    </dgm:pt>
    <dgm:pt modelId="{9E20C992-9C7E-44FA-BE76-A70EE34D393F}" type="sibTrans" cxnId="{4CB256BC-249D-4405-97D8-54243C56DD6E}">
      <dgm:prSet/>
      <dgm:spPr/>
      <dgm:t>
        <a:bodyPr/>
        <a:lstStyle/>
        <a:p>
          <a:endParaRPr lang="en-ZA"/>
        </a:p>
      </dgm:t>
    </dgm:pt>
    <dgm:pt modelId="{7D942732-5C9E-4C7D-84C2-DBD7B73DB789}">
      <dgm:prSet phldrT="[Text]" custT="1"/>
      <dgm:spPr/>
      <dgm:t>
        <a:bodyPr/>
        <a:lstStyle/>
        <a:p>
          <a:pPr algn="just"/>
          <a:r>
            <a:rPr lang="en-ZA" sz="1800" dirty="0" smtClean="0">
              <a:solidFill>
                <a:schemeClr val="tx1"/>
              </a:solidFill>
              <a:latin typeface="Arial" panose="020B0604020202020204" pitchFamily="34" charset="0"/>
              <a:cs typeface="Arial" panose="020B0604020202020204" pitchFamily="34" charset="0"/>
            </a:rPr>
            <a:t>Competition will promote access to financial services</a:t>
          </a:r>
          <a:endParaRPr lang="en-ZA" sz="1800" dirty="0">
            <a:solidFill>
              <a:schemeClr val="tx1"/>
            </a:solidFill>
            <a:latin typeface="Arial" panose="020B0604020202020204" pitchFamily="34" charset="0"/>
            <a:cs typeface="Arial" panose="020B0604020202020204" pitchFamily="34" charset="0"/>
          </a:endParaRPr>
        </a:p>
      </dgm:t>
    </dgm:pt>
    <dgm:pt modelId="{E555104B-32AD-4B0B-BFCB-BEF5DC0CE4F5}" type="parTrans" cxnId="{31AC702D-102C-4308-8371-D9653067B592}">
      <dgm:prSet/>
      <dgm:spPr/>
      <dgm:t>
        <a:bodyPr/>
        <a:lstStyle/>
        <a:p>
          <a:endParaRPr lang="en-ZA"/>
        </a:p>
      </dgm:t>
    </dgm:pt>
    <dgm:pt modelId="{B0596AF4-D6EB-47C6-B1C7-7512200C516A}" type="sibTrans" cxnId="{31AC702D-102C-4308-8371-D9653067B592}">
      <dgm:prSet/>
      <dgm:spPr/>
      <dgm:t>
        <a:bodyPr/>
        <a:lstStyle/>
        <a:p>
          <a:endParaRPr lang="en-ZA"/>
        </a:p>
      </dgm:t>
    </dgm:pt>
    <dgm:pt modelId="{FBB4E913-AE9F-440E-8F26-6695BD698445}">
      <dgm:prSet custT="1"/>
      <dgm:spPr/>
      <dgm:t>
        <a:bodyPr/>
        <a:lstStyle/>
        <a:p>
          <a:endParaRPr lang="en-ZA" sz="2000" dirty="0" smtClean="0">
            <a:solidFill>
              <a:schemeClr val="tx1"/>
            </a:solidFill>
            <a:latin typeface="Arial" panose="020B0604020202020204" pitchFamily="34" charset="0"/>
            <a:cs typeface="Arial" panose="020B0604020202020204" pitchFamily="34" charset="0"/>
          </a:endParaRPr>
        </a:p>
      </dgm:t>
    </dgm:pt>
    <dgm:pt modelId="{9DAC38BB-031A-4144-A5F6-60AB236A6814}" type="parTrans" cxnId="{A3D8CB0A-98D3-429E-A5E4-AC288AE78F44}">
      <dgm:prSet/>
      <dgm:spPr/>
      <dgm:t>
        <a:bodyPr/>
        <a:lstStyle/>
        <a:p>
          <a:endParaRPr lang="en-ZA"/>
        </a:p>
      </dgm:t>
    </dgm:pt>
    <dgm:pt modelId="{E9931911-52C9-4B2F-B6B0-FB81D0AC81EC}" type="sibTrans" cxnId="{A3D8CB0A-98D3-429E-A5E4-AC288AE78F44}">
      <dgm:prSet/>
      <dgm:spPr/>
      <dgm:t>
        <a:bodyPr/>
        <a:lstStyle/>
        <a:p>
          <a:endParaRPr lang="en-ZA"/>
        </a:p>
      </dgm:t>
    </dgm:pt>
    <dgm:pt modelId="{1EDEBE85-979D-406C-979C-BCEB2D514C6A}" type="pres">
      <dgm:prSet presAssocID="{5E505A0A-9B5E-4B98-ADD1-62982CFDCC3D}" presName="linearFlow" presStyleCnt="0">
        <dgm:presLayoutVars>
          <dgm:dir/>
          <dgm:animLvl val="lvl"/>
          <dgm:resizeHandles/>
        </dgm:presLayoutVars>
      </dgm:prSet>
      <dgm:spPr/>
      <dgm:t>
        <a:bodyPr/>
        <a:lstStyle/>
        <a:p>
          <a:endParaRPr lang="en-ZA"/>
        </a:p>
      </dgm:t>
    </dgm:pt>
    <dgm:pt modelId="{30ACF928-932E-45CB-8939-02D7E042778E}" type="pres">
      <dgm:prSet presAssocID="{AABE42AF-7D18-448C-B847-8BE8F4BBBA85}" presName="compositeNode" presStyleCnt="0">
        <dgm:presLayoutVars>
          <dgm:bulletEnabled val="1"/>
        </dgm:presLayoutVars>
      </dgm:prSet>
      <dgm:spPr/>
    </dgm:pt>
    <dgm:pt modelId="{DE044A96-C2C3-4B46-93EE-39149D3791D6}" type="pres">
      <dgm:prSet presAssocID="{AABE42AF-7D18-448C-B847-8BE8F4BBBA85}" presName="image" presStyleLbl="fgImgPlace1" presStyleIdx="0" presStyleCnt="3" custScaleX="84273" custScaleY="60231" custLinFactNeighborX="7200" custLinFactNeighborY="720"/>
      <dgm:spPr>
        <a:blipFill rotWithShape="1">
          <a:blip xmlns:r="http://schemas.openxmlformats.org/officeDocument/2006/relationships" r:embed="rId1"/>
          <a:stretch>
            <a:fillRect/>
          </a:stretch>
        </a:blipFill>
        <a:ln>
          <a:solidFill>
            <a:schemeClr val="tx1"/>
          </a:solidFill>
        </a:ln>
      </dgm:spPr>
    </dgm:pt>
    <dgm:pt modelId="{14980B99-BC04-475B-B868-2432B68DFCD7}" type="pres">
      <dgm:prSet presAssocID="{AABE42AF-7D18-448C-B847-8BE8F4BBBA85}" presName="childNode" presStyleLbl="node1" presStyleIdx="0" presStyleCnt="3" custScaleX="96777" custScaleY="119781" custLinFactNeighborY="1247">
        <dgm:presLayoutVars>
          <dgm:bulletEnabled val="1"/>
        </dgm:presLayoutVars>
      </dgm:prSet>
      <dgm:spPr/>
      <dgm:t>
        <a:bodyPr/>
        <a:lstStyle/>
        <a:p>
          <a:endParaRPr lang="en-ZA"/>
        </a:p>
      </dgm:t>
    </dgm:pt>
    <dgm:pt modelId="{6820169E-8E25-4AA2-B121-0AC4484A2587}" type="pres">
      <dgm:prSet presAssocID="{AABE42AF-7D18-448C-B847-8BE8F4BBBA85}" presName="parentNode" presStyleLbl="revTx" presStyleIdx="0" presStyleCnt="3">
        <dgm:presLayoutVars>
          <dgm:chMax val="0"/>
          <dgm:bulletEnabled val="1"/>
        </dgm:presLayoutVars>
      </dgm:prSet>
      <dgm:spPr/>
      <dgm:t>
        <a:bodyPr/>
        <a:lstStyle/>
        <a:p>
          <a:endParaRPr lang="en-ZA"/>
        </a:p>
      </dgm:t>
    </dgm:pt>
    <dgm:pt modelId="{27ADF1C7-A8A1-42C6-8603-44938C90542C}" type="pres">
      <dgm:prSet presAssocID="{4DDAC374-C7B4-4801-B499-9FD55AC704AE}" presName="sibTrans" presStyleCnt="0"/>
      <dgm:spPr/>
    </dgm:pt>
    <dgm:pt modelId="{17FB4DCA-6627-4CFF-A6D4-E17CD6763443}" type="pres">
      <dgm:prSet presAssocID="{27696BFC-AF77-41E1-B57C-56FCDB1D1361}" presName="compositeNode" presStyleCnt="0">
        <dgm:presLayoutVars>
          <dgm:bulletEnabled val="1"/>
        </dgm:presLayoutVars>
      </dgm:prSet>
      <dgm:spPr/>
    </dgm:pt>
    <dgm:pt modelId="{175D5773-9154-46C7-8DFC-E481B8155883}" type="pres">
      <dgm:prSet presAssocID="{27696BFC-AF77-41E1-B57C-56FCDB1D1361}" presName="image" presStyleLbl="fgImgPlace1" presStyleIdx="1" presStyleCnt="3" custScaleX="83496" custScaleY="67817" custLinFactNeighborY="5040"/>
      <dgm:spPr>
        <a:blipFill rotWithShape="1">
          <a:blip xmlns:r="http://schemas.openxmlformats.org/officeDocument/2006/relationships" r:embed="rId2"/>
          <a:stretch>
            <a:fillRect/>
          </a:stretch>
        </a:blipFill>
        <a:ln>
          <a:solidFill>
            <a:schemeClr val="tx2"/>
          </a:solidFill>
        </a:ln>
      </dgm:spPr>
    </dgm:pt>
    <dgm:pt modelId="{7FEBBFA7-4844-489A-8AF4-E7A0C3955341}" type="pres">
      <dgm:prSet presAssocID="{27696BFC-AF77-41E1-B57C-56FCDB1D1361}" presName="childNode" presStyleLbl="node1" presStyleIdx="1" presStyleCnt="3">
        <dgm:presLayoutVars>
          <dgm:bulletEnabled val="1"/>
        </dgm:presLayoutVars>
      </dgm:prSet>
      <dgm:spPr/>
      <dgm:t>
        <a:bodyPr/>
        <a:lstStyle/>
        <a:p>
          <a:endParaRPr lang="en-ZA"/>
        </a:p>
      </dgm:t>
    </dgm:pt>
    <dgm:pt modelId="{BFFD0C8D-CD38-4336-B524-1747D93A9E23}" type="pres">
      <dgm:prSet presAssocID="{27696BFC-AF77-41E1-B57C-56FCDB1D1361}" presName="parentNode" presStyleLbl="revTx" presStyleIdx="1" presStyleCnt="3">
        <dgm:presLayoutVars>
          <dgm:chMax val="0"/>
          <dgm:bulletEnabled val="1"/>
        </dgm:presLayoutVars>
      </dgm:prSet>
      <dgm:spPr/>
      <dgm:t>
        <a:bodyPr/>
        <a:lstStyle/>
        <a:p>
          <a:endParaRPr lang="en-ZA"/>
        </a:p>
      </dgm:t>
    </dgm:pt>
    <dgm:pt modelId="{5E1AF546-D044-4384-B12C-8BE5139CD915}" type="pres">
      <dgm:prSet presAssocID="{8D4FD459-5CB7-451B-8B3E-B1EAAFCC563D}" presName="sibTrans" presStyleCnt="0"/>
      <dgm:spPr/>
    </dgm:pt>
    <dgm:pt modelId="{86D0E1BD-AFDE-4326-9708-707563D1F2BA}" type="pres">
      <dgm:prSet presAssocID="{D198E0A9-8370-4DF6-A4C2-87D7CE4079EB}" presName="compositeNode" presStyleCnt="0">
        <dgm:presLayoutVars>
          <dgm:bulletEnabled val="1"/>
        </dgm:presLayoutVars>
      </dgm:prSet>
      <dgm:spPr/>
    </dgm:pt>
    <dgm:pt modelId="{904C6513-EEB4-4159-989B-F6D704FBC347}" type="pres">
      <dgm:prSet presAssocID="{D198E0A9-8370-4DF6-A4C2-87D7CE4079EB}" presName="image" presStyleLbl="fgImgPlace1" presStyleIdx="2" presStyleCnt="3" custScaleX="77736" custScaleY="62560" custLinFactNeighborX="23760" custLinFactNeighborY="10800"/>
      <dgm:spPr>
        <a:blipFill rotWithShape="1">
          <a:blip xmlns:r="http://schemas.openxmlformats.org/officeDocument/2006/relationships" r:embed="rId3"/>
          <a:stretch>
            <a:fillRect/>
          </a:stretch>
        </a:blipFill>
        <a:ln>
          <a:solidFill>
            <a:schemeClr val="accent2"/>
          </a:solidFill>
        </a:ln>
      </dgm:spPr>
    </dgm:pt>
    <dgm:pt modelId="{1FC5ED52-D4C5-45A9-8091-D8FAB1C3C7B9}" type="pres">
      <dgm:prSet presAssocID="{D198E0A9-8370-4DF6-A4C2-87D7CE4079EB}" presName="childNode" presStyleLbl="node1" presStyleIdx="2" presStyleCnt="3">
        <dgm:presLayoutVars>
          <dgm:bulletEnabled val="1"/>
        </dgm:presLayoutVars>
      </dgm:prSet>
      <dgm:spPr/>
      <dgm:t>
        <a:bodyPr/>
        <a:lstStyle/>
        <a:p>
          <a:endParaRPr lang="en-ZA"/>
        </a:p>
      </dgm:t>
    </dgm:pt>
    <dgm:pt modelId="{6C370D08-9FE4-44E5-B818-B9D872376D59}" type="pres">
      <dgm:prSet presAssocID="{D198E0A9-8370-4DF6-A4C2-87D7CE4079EB}" presName="parentNode" presStyleLbl="revTx" presStyleIdx="2" presStyleCnt="3">
        <dgm:presLayoutVars>
          <dgm:chMax val="0"/>
          <dgm:bulletEnabled val="1"/>
        </dgm:presLayoutVars>
      </dgm:prSet>
      <dgm:spPr/>
      <dgm:t>
        <a:bodyPr/>
        <a:lstStyle/>
        <a:p>
          <a:endParaRPr lang="en-ZA"/>
        </a:p>
      </dgm:t>
    </dgm:pt>
  </dgm:ptLst>
  <dgm:cxnLst>
    <dgm:cxn modelId="{31AC702D-102C-4308-8371-D9653067B592}" srcId="{AABE42AF-7D18-448C-B847-8BE8F4BBBA85}" destId="{7D942732-5C9E-4C7D-84C2-DBD7B73DB789}" srcOrd="2" destOrd="0" parTransId="{E555104B-32AD-4B0B-BFCB-BEF5DC0CE4F5}" sibTransId="{B0596AF4-D6EB-47C6-B1C7-7512200C516A}"/>
    <dgm:cxn modelId="{4D8B98CB-94F9-4DA6-A9C0-DF3DE4C7D2A9}" type="presOf" srcId="{5E505A0A-9B5E-4B98-ADD1-62982CFDCC3D}" destId="{1EDEBE85-979D-406C-979C-BCEB2D514C6A}" srcOrd="0" destOrd="0" presId="urn:microsoft.com/office/officeart/2005/8/layout/hList2#1"/>
    <dgm:cxn modelId="{E319E6E0-F8B5-49F9-ADE4-D4F81BD31166}" type="presOf" srcId="{D198E0A9-8370-4DF6-A4C2-87D7CE4079EB}" destId="{6C370D08-9FE4-44E5-B818-B9D872376D59}" srcOrd="0" destOrd="0" presId="urn:microsoft.com/office/officeart/2005/8/layout/hList2#1"/>
    <dgm:cxn modelId="{420B3E11-F4CF-47BC-809D-27FF013316FE}" type="presOf" srcId="{ABAE5470-6755-447C-8666-4344443C572E}" destId="{7FEBBFA7-4844-489A-8AF4-E7A0C3955341}" srcOrd="0" destOrd="0" presId="urn:microsoft.com/office/officeart/2005/8/layout/hList2#1"/>
    <dgm:cxn modelId="{DA282209-422E-4BF4-B74E-94A01711307A}" type="presOf" srcId="{EE036930-3158-4866-A941-98B2B8C0A21D}" destId="{7FEBBFA7-4844-489A-8AF4-E7A0C3955341}" srcOrd="0" destOrd="2" presId="urn:microsoft.com/office/officeart/2005/8/layout/hList2#1"/>
    <dgm:cxn modelId="{88A5FCFE-F34C-4D2A-B9F1-4AFBB928D17E}" srcId="{27696BFC-AF77-41E1-B57C-56FCDB1D1361}" destId="{EE036930-3158-4866-A941-98B2B8C0A21D}" srcOrd="2" destOrd="0" parTransId="{F874E788-2656-4E59-9AB9-3CC7012AD746}" sibTransId="{2DFF5BD7-D603-46B3-989E-6AD3A53A907C}"/>
    <dgm:cxn modelId="{A3D8CB0A-98D3-429E-A5E4-AC288AE78F44}" srcId="{27696BFC-AF77-41E1-B57C-56FCDB1D1361}" destId="{FBB4E913-AE9F-440E-8F26-6695BD698445}" srcOrd="1" destOrd="0" parTransId="{9DAC38BB-031A-4144-A5F6-60AB236A6814}" sibTransId="{E9931911-52C9-4B2F-B6B0-FB81D0AC81EC}"/>
    <dgm:cxn modelId="{D413AF15-E17E-4E55-8A69-317B93CB66D5}" type="presOf" srcId="{7D942732-5C9E-4C7D-84C2-DBD7B73DB789}" destId="{14980B99-BC04-475B-B868-2432B68DFCD7}" srcOrd="0" destOrd="2" presId="urn:microsoft.com/office/officeart/2005/8/layout/hList2#1"/>
    <dgm:cxn modelId="{CB71587A-5097-420B-B14D-957DD2147969}" type="presOf" srcId="{A2089890-5F0E-4D92-947D-96D29BBADFE8}" destId="{14980B99-BC04-475B-B868-2432B68DFCD7}" srcOrd="0" destOrd="3" presId="urn:microsoft.com/office/officeart/2005/8/layout/hList2#1"/>
    <dgm:cxn modelId="{97BD4BFB-D003-4391-A896-CB1315A9C266}" type="presOf" srcId="{9D880A7A-900C-4233-BD39-703DF57F2D2F}" destId="{1FC5ED52-D4C5-45A9-8091-D8FAB1C3C7B9}" srcOrd="0" destOrd="0" presId="urn:microsoft.com/office/officeart/2005/8/layout/hList2#1"/>
    <dgm:cxn modelId="{DBF72778-327D-408F-9994-8A777C243C69}" srcId="{5E505A0A-9B5E-4B98-ADD1-62982CFDCC3D}" destId="{27696BFC-AF77-41E1-B57C-56FCDB1D1361}" srcOrd="1" destOrd="0" parTransId="{7E3E8DB7-7E5D-4E94-8379-56E876228C66}" sibTransId="{8D4FD459-5CB7-451B-8B3E-B1EAAFCC563D}"/>
    <dgm:cxn modelId="{4CB256BC-249D-4405-97D8-54243C56DD6E}" srcId="{AABE42AF-7D18-448C-B847-8BE8F4BBBA85}" destId="{A2089890-5F0E-4D92-947D-96D29BBADFE8}" srcOrd="3" destOrd="0" parTransId="{2D8E4D4B-7CAB-4B8B-9942-C66E3BE3FDE2}" sibTransId="{9E20C992-9C7E-44FA-BE76-A70EE34D393F}"/>
    <dgm:cxn modelId="{F1424C22-DF04-4C0B-AB23-D940C7A3620C}" type="presOf" srcId="{FBB4E913-AE9F-440E-8F26-6695BD698445}" destId="{7FEBBFA7-4844-489A-8AF4-E7A0C3955341}" srcOrd="0" destOrd="1" presId="urn:microsoft.com/office/officeart/2005/8/layout/hList2#1"/>
    <dgm:cxn modelId="{B585DF01-4DA2-41CE-A47E-900C298358DD}" type="presOf" srcId="{AABE42AF-7D18-448C-B847-8BE8F4BBBA85}" destId="{6820169E-8E25-4AA2-B121-0AC4484A2587}" srcOrd="0" destOrd="0" presId="urn:microsoft.com/office/officeart/2005/8/layout/hList2#1"/>
    <dgm:cxn modelId="{7BAB5B86-53D8-4BC4-94EE-1FC63A616DD9}" srcId="{27696BFC-AF77-41E1-B57C-56FCDB1D1361}" destId="{ABAE5470-6755-447C-8666-4344443C572E}" srcOrd="0" destOrd="0" parTransId="{CE23C4C1-1CC0-49F0-8721-69075E953EF1}" sibTransId="{12909620-6410-4DF6-8685-D28EEEE5505B}"/>
    <dgm:cxn modelId="{DE4C1992-4508-42F4-A2A4-A25F9EB002CF}" srcId="{AABE42AF-7D18-448C-B847-8BE8F4BBBA85}" destId="{2AA3556F-3D36-4C5B-BF19-0AA5246A86DB}" srcOrd="0" destOrd="0" parTransId="{263D329A-E270-4956-AA31-FCF4607BFE07}" sibTransId="{915BE644-6650-424A-B4AB-58554D9EEC32}"/>
    <dgm:cxn modelId="{8A668306-1B20-4E3B-9CAA-D12D142CB6B7}" srcId="{5E505A0A-9B5E-4B98-ADD1-62982CFDCC3D}" destId="{D198E0A9-8370-4DF6-A4C2-87D7CE4079EB}" srcOrd="2" destOrd="0" parTransId="{DA554543-BDE0-4ADA-AAA2-4C26FB4F5D68}" sibTransId="{3BB2F8BB-681F-4675-85E9-9C260A04F5E7}"/>
    <dgm:cxn modelId="{B5D21802-B5B6-4A1F-B55F-3D0DD047002F}" srcId="{D198E0A9-8370-4DF6-A4C2-87D7CE4079EB}" destId="{9D880A7A-900C-4233-BD39-703DF57F2D2F}" srcOrd="0" destOrd="0" parTransId="{6143B938-CA5F-4084-B7E4-34603064B6F1}" sibTransId="{2BE2E812-6FD1-4332-9AB5-EED8DB1CFD63}"/>
    <dgm:cxn modelId="{9B0C0574-0EBA-4660-A15A-B05F32B8BD86}" srcId="{5E505A0A-9B5E-4B98-ADD1-62982CFDCC3D}" destId="{AABE42AF-7D18-448C-B847-8BE8F4BBBA85}" srcOrd="0" destOrd="0" parTransId="{C8F843BB-3A61-4269-8FA0-46D0931064AC}" sibTransId="{4DDAC374-C7B4-4801-B499-9FD55AC704AE}"/>
    <dgm:cxn modelId="{B9780C2A-5F91-4B4F-A5F8-13BD1EC99903}" type="presOf" srcId="{27696BFC-AF77-41E1-B57C-56FCDB1D1361}" destId="{BFFD0C8D-CD38-4336-B524-1747D93A9E23}" srcOrd="0" destOrd="0" presId="urn:microsoft.com/office/officeart/2005/8/layout/hList2#1"/>
    <dgm:cxn modelId="{3D628994-25DE-4395-80ED-DC86DFFE50F1}" type="presOf" srcId="{2AA3556F-3D36-4C5B-BF19-0AA5246A86DB}" destId="{14980B99-BC04-475B-B868-2432B68DFCD7}" srcOrd="0" destOrd="0" presId="urn:microsoft.com/office/officeart/2005/8/layout/hList2#1"/>
    <dgm:cxn modelId="{79DABF8A-4AFC-4CB2-9769-1B49056B0742}" srcId="{AABE42AF-7D18-448C-B847-8BE8F4BBBA85}" destId="{B218AFA2-624F-4195-A9EE-DBE9899890EF}" srcOrd="1" destOrd="0" parTransId="{6EAEB378-3579-465E-97E0-6BF1B343DCCF}" sibTransId="{E22C456C-6F2C-41E9-A305-7304088FF17E}"/>
    <dgm:cxn modelId="{74E511F6-8253-40E2-BCAB-DC9C69BA1030}" type="presOf" srcId="{B218AFA2-624F-4195-A9EE-DBE9899890EF}" destId="{14980B99-BC04-475B-B868-2432B68DFCD7}" srcOrd="0" destOrd="1" presId="urn:microsoft.com/office/officeart/2005/8/layout/hList2#1"/>
    <dgm:cxn modelId="{4DA54A97-E0BC-4E70-BE5D-B2FB19CE490A}" type="presParOf" srcId="{1EDEBE85-979D-406C-979C-BCEB2D514C6A}" destId="{30ACF928-932E-45CB-8939-02D7E042778E}" srcOrd="0" destOrd="0" presId="urn:microsoft.com/office/officeart/2005/8/layout/hList2#1"/>
    <dgm:cxn modelId="{A1EAAF04-BA01-4568-9D8E-3059595A7100}" type="presParOf" srcId="{30ACF928-932E-45CB-8939-02D7E042778E}" destId="{DE044A96-C2C3-4B46-93EE-39149D3791D6}" srcOrd="0" destOrd="0" presId="urn:microsoft.com/office/officeart/2005/8/layout/hList2#1"/>
    <dgm:cxn modelId="{05056A13-9BE3-4568-A087-332212F7CDDE}" type="presParOf" srcId="{30ACF928-932E-45CB-8939-02D7E042778E}" destId="{14980B99-BC04-475B-B868-2432B68DFCD7}" srcOrd="1" destOrd="0" presId="urn:microsoft.com/office/officeart/2005/8/layout/hList2#1"/>
    <dgm:cxn modelId="{0BD6FD25-E40F-46D9-A578-5EF922D2DAF5}" type="presParOf" srcId="{30ACF928-932E-45CB-8939-02D7E042778E}" destId="{6820169E-8E25-4AA2-B121-0AC4484A2587}" srcOrd="2" destOrd="0" presId="urn:microsoft.com/office/officeart/2005/8/layout/hList2#1"/>
    <dgm:cxn modelId="{B1D079A7-8778-491F-B91A-5CDD29A40825}" type="presParOf" srcId="{1EDEBE85-979D-406C-979C-BCEB2D514C6A}" destId="{27ADF1C7-A8A1-42C6-8603-44938C90542C}" srcOrd="1" destOrd="0" presId="urn:microsoft.com/office/officeart/2005/8/layout/hList2#1"/>
    <dgm:cxn modelId="{520D2E28-FFC2-4200-8CF5-EA8076AC192E}" type="presParOf" srcId="{1EDEBE85-979D-406C-979C-BCEB2D514C6A}" destId="{17FB4DCA-6627-4CFF-A6D4-E17CD6763443}" srcOrd="2" destOrd="0" presId="urn:microsoft.com/office/officeart/2005/8/layout/hList2#1"/>
    <dgm:cxn modelId="{A6203779-CA74-412D-B5D7-5B0CC0ABB286}" type="presParOf" srcId="{17FB4DCA-6627-4CFF-A6D4-E17CD6763443}" destId="{175D5773-9154-46C7-8DFC-E481B8155883}" srcOrd="0" destOrd="0" presId="urn:microsoft.com/office/officeart/2005/8/layout/hList2#1"/>
    <dgm:cxn modelId="{EC81D579-C77E-4C7B-A565-B618F5A62CE5}" type="presParOf" srcId="{17FB4DCA-6627-4CFF-A6D4-E17CD6763443}" destId="{7FEBBFA7-4844-489A-8AF4-E7A0C3955341}" srcOrd="1" destOrd="0" presId="urn:microsoft.com/office/officeart/2005/8/layout/hList2#1"/>
    <dgm:cxn modelId="{2FD3532F-442E-43B0-8355-D4976DE4485B}" type="presParOf" srcId="{17FB4DCA-6627-4CFF-A6D4-E17CD6763443}" destId="{BFFD0C8D-CD38-4336-B524-1747D93A9E23}" srcOrd="2" destOrd="0" presId="urn:microsoft.com/office/officeart/2005/8/layout/hList2#1"/>
    <dgm:cxn modelId="{410654E5-688B-423B-AF12-EA7B28883C17}" type="presParOf" srcId="{1EDEBE85-979D-406C-979C-BCEB2D514C6A}" destId="{5E1AF546-D044-4384-B12C-8BE5139CD915}" srcOrd="3" destOrd="0" presId="urn:microsoft.com/office/officeart/2005/8/layout/hList2#1"/>
    <dgm:cxn modelId="{C054E1D0-1E58-43D5-886F-D4D1564D0BC6}" type="presParOf" srcId="{1EDEBE85-979D-406C-979C-BCEB2D514C6A}" destId="{86D0E1BD-AFDE-4326-9708-707563D1F2BA}" srcOrd="4" destOrd="0" presId="urn:microsoft.com/office/officeart/2005/8/layout/hList2#1"/>
    <dgm:cxn modelId="{000C9027-04EB-4FBA-80D4-1DE761ED371B}" type="presParOf" srcId="{86D0E1BD-AFDE-4326-9708-707563D1F2BA}" destId="{904C6513-EEB4-4159-989B-F6D704FBC347}" srcOrd="0" destOrd="0" presId="urn:microsoft.com/office/officeart/2005/8/layout/hList2#1"/>
    <dgm:cxn modelId="{BB24D67D-15BF-4E9B-8E6E-47F0068D854E}" type="presParOf" srcId="{86D0E1BD-AFDE-4326-9708-707563D1F2BA}" destId="{1FC5ED52-D4C5-45A9-8091-D8FAB1C3C7B9}" srcOrd="1" destOrd="0" presId="urn:microsoft.com/office/officeart/2005/8/layout/hList2#1"/>
    <dgm:cxn modelId="{B1724B13-DC79-4035-AB42-FDAC60EFC274}" type="presParOf" srcId="{86D0E1BD-AFDE-4326-9708-707563D1F2BA}" destId="{6C370D08-9FE4-44E5-B818-B9D872376D59}"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5E540-56BC-4C85-ADC2-E01457DF9A63}"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5F2CB86-2D84-49AC-A389-AE2431C11477}">
      <dgm:prSet phldrT="[Text]"/>
      <dgm:spPr>
        <a:solidFill>
          <a:schemeClr val="accent4">
            <a:lumMod val="60000"/>
            <a:lumOff val="40000"/>
          </a:schemeClr>
        </a:solidFill>
        <a:ln>
          <a:solidFill>
            <a:schemeClr val="tx2">
              <a:lumMod val="75000"/>
              <a:lumOff val="25000"/>
            </a:schemeClr>
          </a:solidFill>
        </a:ln>
      </dgm:spPr>
      <dgm:t>
        <a:bodyPr/>
        <a:lstStyle/>
        <a:p>
          <a:r>
            <a:rPr lang="en-ZA" u="sng" dirty="0" smtClean="0">
              <a:solidFill>
                <a:schemeClr val="tx1"/>
              </a:solidFill>
            </a:rPr>
            <a:t>Definition of Transformation</a:t>
          </a:r>
          <a:endParaRPr lang="en-ZA" u="sng" dirty="0">
            <a:solidFill>
              <a:schemeClr val="tx1"/>
            </a:solidFill>
          </a:endParaRPr>
        </a:p>
      </dgm:t>
    </dgm:pt>
    <dgm:pt modelId="{7A6BB60E-ED65-405E-9673-58523611A42E}" type="parTrans" cxnId="{7F9537E9-B0C1-4DED-9351-9582624D8AC0}">
      <dgm:prSet/>
      <dgm:spPr/>
      <dgm:t>
        <a:bodyPr/>
        <a:lstStyle/>
        <a:p>
          <a:endParaRPr lang="en-ZA"/>
        </a:p>
      </dgm:t>
    </dgm:pt>
    <dgm:pt modelId="{9863423E-51CC-4333-86A0-730094E7C6D8}" type="sibTrans" cxnId="{7F9537E9-B0C1-4DED-9351-9582624D8AC0}">
      <dgm:prSet/>
      <dgm:spPr/>
      <dgm:t>
        <a:bodyPr/>
        <a:lstStyle/>
        <a:p>
          <a:endParaRPr lang="en-ZA"/>
        </a:p>
      </dgm:t>
    </dgm:pt>
    <dgm:pt modelId="{35968628-E36A-497F-876C-413D9118A002}">
      <dgm:prSet phldrT="[Text]"/>
      <dgm:spPr>
        <a:ln>
          <a:solidFill>
            <a:schemeClr val="tx1"/>
          </a:solidFill>
        </a:ln>
      </dgm:spPr>
      <dgm:t>
        <a:bodyPr/>
        <a:lstStyle/>
        <a:p>
          <a:r>
            <a:rPr lang="en-ZA" dirty="0" smtClean="0">
              <a:solidFill>
                <a:schemeClr val="tx1"/>
              </a:solidFill>
              <a:latin typeface="Arial" panose="020B0604020202020204" pitchFamily="34" charset="0"/>
              <a:cs typeface="Arial" panose="020B0604020202020204" pitchFamily="34" charset="0"/>
            </a:rPr>
            <a:t>IA  defines ‘‘transformation of the insurance sector’’ as transformation as envisaged by the FSC issued in terms of section 9(1) of the BBBEEA.</a:t>
          </a:r>
        </a:p>
        <a:p>
          <a:endParaRPr lang="en-ZA" dirty="0" smtClean="0">
            <a:solidFill>
              <a:schemeClr val="tx1"/>
            </a:solidFill>
            <a:latin typeface="Arial" panose="020B0604020202020204" pitchFamily="34" charset="0"/>
            <a:cs typeface="Arial" panose="020B0604020202020204" pitchFamily="34" charset="0"/>
          </a:endParaRPr>
        </a:p>
        <a:p>
          <a:r>
            <a:rPr lang="en-ZA" b="0" dirty="0" smtClean="0">
              <a:solidFill>
                <a:schemeClr val="tx1"/>
              </a:solidFill>
              <a:latin typeface="Arial" panose="020B0604020202020204" pitchFamily="34" charset="0"/>
              <a:cs typeface="Arial" panose="020B0604020202020204" pitchFamily="34" charset="0"/>
            </a:rPr>
            <a:t>The IA  provides for transformation </a:t>
          </a:r>
          <a:r>
            <a:rPr lang="en-ZA" b="0" u="sng" dirty="0" smtClean="0">
              <a:solidFill>
                <a:schemeClr val="tx1"/>
              </a:solidFill>
              <a:latin typeface="Arial" panose="020B0604020202020204" pitchFamily="34" charset="0"/>
              <a:cs typeface="Arial" panose="020B0604020202020204" pitchFamily="34" charset="0"/>
            </a:rPr>
            <a:t>in the objective of the Act</a:t>
          </a:r>
          <a:r>
            <a:rPr lang="en-ZA" b="0" dirty="0" smtClean="0">
              <a:solidFill>
                <a:schemeClr val="tx1"/>
              </a:solidFill>
              <a:latin typeface="Arial" panose="020B0604020202020204" pitchFamily="34" charset="0"/>
              <a:cs typeface="Arial" panose="020B0604020202020204" pitchFamily="34" charset="0"/>
            </a:rPr>
            <a:t>, </a:t>
          </a:r>
          <a:r>
            <a:rPr lang="en-ZA" b="0" u="sng" dirty="0" smtClean="0">
              <a:solidFill>
                <a:schemeClr val="tx1"/>
              </a:solidFill>
              <a:latin typeface="Arial" panose="020B0604020202020204" pitchFamily="34" charset="0"/>
              <a:cs typeface="Arial" panose="020B0604020202020204" pitchFamily="34" charset="0"/>
            </a:rPr>
            <a:t>requirements for conversion of existing registrations and new licences</a:t>
          </a:r>
          <a:r>
            <a:rPr lang="en-ZA" b="0" dirty="0" smtClean="0">
              <a:solidFill>
                <a:schemeClr val="tx1"/>
              </a:solidFill>
              <a:latin typeface="Arial" panose="020B0604020202020204" pitchFamily="34" charset="0"/>
              <a:cs typeface="Arial" panose="020B0604020202020204" pitchFamily="34" charset="0"/>
            </a:rPr>
            <a:t> </a:t>
          </a:r>
          <a:r>
            <a:rPr lang="en-ZA" b="0" u="sng" dirty="0" smtClean="0">
              <a:solidFill>
                <a:schemeClr val="tx1"/>
              </a:solidFill>
              <a:latin typeface="Arial" panose="020B0604020202020204" pitchFamily="34" charset="0"/>
              <a:cs typeface="Arial" panose="020B0604020202020204" pitchFamily="34" charset="0"/>
            </a:rPr>
            <a:t>variation of licencing conditions and exemptions</a:t>
          </a:r>
          <a:r>
            <a:rPr lang="en-ZA" b="0" u="sng" dirty="0" smtClean="0">
              <a:solidFill>
                <a:schemeClr val="tx1"/>
              </a:solidFill>
            </a:rPr>
            <a:t>.</a:t>
          </a:r>
          <a:endParaRPr lang="en-ZA" b="0" dirty="0">
            <a:solidFill>
              <a:schemeClr val="tx1"/>
            </a:solidFill>
          </a:endParaRPr>
        </a:p>
      </dgm:t>
    </dgm:pt>
    <dgm:pt modelId="{6AEB0FAA-80A2-4EE2-BAB9-4884D6039C3D}" type="parTrans" cxnId="{A9F38252-9EDC-499B-A439-D809AADD10C8}">
      <dgm:prSet/>
      <dgm:spPr/>
      <dgm:t>
        <a:bodyPr/>
        <a:lstStyle/>
        <a:p>
          <a:endParaRPr lang="en-ZA"/>
        </a:p>
      </dgm:t>
    </dgm:pt>
    <dgm:pt modelId="{AE2E59FA-A066-40A4-89B7-CA35BC4A60B7}" type="sibTrans" cxnId="{A9F38252-9EDC-499B-A439-D809AADD10C8}">
      <dgm:prSet/>
      <dgm:spPr/>
      <dgm:t>
        <a:bodyPr/>
        <a:lstStyle/>
        <a:p>
          <a:endParaRPr lang="en-ZA"/>
        </a:p>
      </dgm:t>
    </dgm:pt>
    <dgm:pt modelId="{0B3B3306-C099-4251-8790-49530CA1450A}">
      <dgm:prSet phldrT="[Text]"/>
      <dgm:spPr>
        <a:solidFill>
          <a:schemeClr val="accent4">
            <a:lumMod val="75000"/>
          </a:schemeClr>
        </a:solidFill>
        <a:ln>
          <a:solidFill>
            <a:schemeClr val="tx2">
              <a:lumMod val="75000"/>
              <a:lumOff val="25000"/>
            </a:schemeClr>
          </a:solidFill>
        </a:ln>
      </dgm:spPr>
      <dgm:t>
        <a:bodyPr/>
        <a:lstStyle/>
        <a:p>
          <a:pPr algn="ctr"/>
          <a:r>
            <a:rPr lang="en-ZA" u="sng" dirty="0" smtClean="0">
              <a:solidFill>
                <a:schemeClr val="tx1"/>
              </a:solidFill>
            </a:rPr>
            <a:t>Licensing</a:t>
          </a:r>
          <a:endParaRPr lang="en-ZA" u="sng" dirty="0">
            <a:solidFill>
              <a:schemeClr val="tx1"/>
            </a:solidFill>
          </a:endParaRPr>
        </a:p>
      </dgm:t>
    </dgm:pt>
    <dgm:pt modelId="{B05287C8-2735-49D2-91B2-D7177607B904}" type="parTrans" cxnId="{18ED8892-178A-4B8A-8F79-50C7B09FC528}">
      <dgm:prSet/>
      <dgm:spPr/>
      <dgm:t>
        <a:bodyPr/>
        <a:lstStyle/>
        <a:p>
          <a:endParaRPr lang="en-ZA"/>
        </a:p>
      </dgm:t>
    </dgm:pt>
    <dgm:pt modelId="{0C197816-A12F-4CD1-B26E-4F7BCACF844C}" type="sibTrans" cxnId="{18ED8892-178A-4B8A-8F79-50C7B09FC528}">
      <dgm:prSet/>
      <dgm:spPr/>
      <dgm:t>
        <a:bodyPr/>
        <a:lstStyle/>
        <a:p>
          <a:endParaRPr lang="en-ZA"/>
        </a:p>
      </dgm:t>
    </dgm:pt>
    <dgm:pt modelId="{85A84178-7E8E-4C7C-9552-903BC40C7504}">
      <dgm:prSet phldrT="[Text]"/>
      <dgm:spPr>
        <a:solidFill>
          <a:schemeClr val="accent4">
            <a:lumMod val="40000"/>
            <a:lumOff val="60000"/>
          </a:schemeClr>
        </a:solidFill>
        <a:ln>
          <a:solidFill>
            <a:schemeClr val="tx2"/>
          </a:solidFill>
        </a:ln>
      </dgm:spPr>
      <dgm:t>
        <a:bodyPr/>
        <a:lstStyle/>
        <a:p>
          <a:r>
            <a:rPr lang="en-ZA" dirty="0" smtClean="0">
              <a:solidFill>
                <a:schemeClr val="tx1"/>
              </a:solidFill>
              <a:latin typeface="Arial" panose="020B0604020202020204" pitchFamily="34" charset="0"/>
              <a:cs typeface="Arial" panose="020B0604020202020204" pitchFamily="34" charset="0"/>
            </a:rPr>
            <a:t>Allowing for progressive compliance with the requirements of the IA.</a:t>
          </a:r>
        </a:p>
        <a:p>
          <a:endParaRPr lang="en-ZA" dirty="0" smtClean="0">
            <a:solidFill>
              <a:schemeClr val="tx1"/>
            </a:solidFill>
            <a:latin typeface="Arial" panose="020B0604020202020204" pitchFamily="34" charset="0"/>
            <a:cs typeface="Arial" panose="020B0604020202020204" pitchFamily="34" charset="0"/>
          </a:endParaRPr>
        </a:p>
        <a:p>
          <a:r>
            <a:rPr lang="en-ZA" dirty="0" smtClean="0">
              <a:solidFill>
                <a:schemeClr val="tx1"/>
              </a:solidFill>
              <a:latin typeface="Arial" panose="020B0604020202020204" pitchFamily="34" charset="0"/>
              <a:cs typeface="Arial" panose="020B0604020202020204" pitchFamily="34" charset="0"/>
            </a:rPr>
            <a:t>This can be achieved by licensing conditions and exemptions that will consider the transformation plans submitted by the applicant</a:t>
          </a:r>
          <a:endParaRPr lang="en-ZA" dirty="0">
            <a:solidFill>
              <a:schemeClr val="tx1"/>
            </a:solidFill>
            <a:latin typeface="Arial" panose="020B0604020202020204" pitchFamily="34" charset="0"/>
            <a:cs typeface="Arial" panose="020B0604020202020204" pitchFamily="34" charset="0"/>
          </a:endParaRPr>
        </a:p>
      </dgm:t>
    </dgm:pt>
    <dgm:pt modelId="{F1D31E9A-0A32-4AA1-B314-9076BF568452}" type="parTrans" cxnId="{CD3A98AB-B596-4397-BCDE-291C605DF433}">
      <dgm:prSet/>
      <dgm:spPr/>
      <dgm:t>
        <a:bodyPr/>
        <a:lstStyle/>
        <a:p>
          <a:endParaRPr lang="en-ZA"/>
        </a:p>
      </dgm:t>
    </dgm:pt>
    <dgm:pt modelId="{CF273ABC-CB5E-4EAF-A284-10DD57AA2930}" type="sibTrans" cxnId="{CD3A98AB-B596-4397-BCDE-291C605DF433}">
      <dgm:prSet/>
      <dgm:spPr/>
      <dgm:t>
        <a:bodyPr/>
        <a:lstStyle/>
        <a:p>
          <a:endParaRPr lang="en-ZA"/>
        </a:p>
      </dgm:t>
    </dgm:pt>
    <dgm:pt modelId="{15CBC6E5-6744-4DE0-8FF1-4F84ADE21A81}">
      <dgm:prSet phldrT="[Text]"/>
      <dgm:spPr/>
      <dgm:t>
        <a:bodyPr/>
        <a:lstStyle/>
        <a:p>
          <a:pPr algn="ctr"/>
          <a:r>
            <a:rPr lang="en-ZA" u="none" dirty="0" smtClean="0">
              <a:solidFill>
                <a:schemeClr val="tx1"/>
              </a:solidFill>
            </a:rPr>
            <a:t>Supervision</a:t>
          </a:r>
          <a:endParaRPr lang="en-ZA" u="none" dirty="0">
            <a:solidFill>
              <a:schemeClr val="tx1"/>
            </a:solidFill>
          </a:endParaRPr>
        </a:p>
      </dgm:t>
    </dgm:pt>
    <dgm:pt modelId="{7199AE27-71B2-40C5-AFCA-2C7DA99CCEF9}" type="parTrans" cxnId="{188ADC80-20E4-496E-B5EE-7B59EEE46C53}">
      <dgm:prSet/>
      <dgm:spPr/>
      <dgm:t>
        <a:bodyPr/>
        <a:lstStyle/>
        <a:p>
          <a:endParaRPr lang="en-ZA"/>
        </a:p>
      </dgm:t>
    </dgm:pt>
    <dgm:pt modelId="{8D3EABE7-BCE3-4CDC-972F-BAAB497F8A3A}" type="sibTrans" cxnId="{188ADC80-20E4-496E-B5EE-7B59EEE46C53}">
      <dgm:prSet/>
      <dgm:spPr/>
      <dgm:t>
        <a:bodyPr/>
        <a:lstStyle/>
        <a:p>
          <a:endParaRPr lang="en-ZA"/>
        </a:p>
      </dgm:t>
    </dgm:pt>
    <dgm:pt modelId="{24B59724-F9A4-441D-9918-0BECC1D67404}" type="pres">
      <dgm:prSet presAssocID="{21D5E540-56BC-4C85-ADC2-E01457DF9A63}" presName="Name0" presStyleCnt="0">
        <dgm:presLayoutVars>
          <dgm:chMax val="7"/>
          <dgm:chPref val="7"/>
          <dgm:dir/>
          <dgm:animLvl val="lvl"/>
        </dgm:presLayoutVars>
      </dgm:prSet>
      <dgm:spPr/>
      <dgm:t>
        <a:bodyPr/>
        <a:lstStyle/>
        <a:p>
          <a:endParaRPr lang="en-ZA"/>
        </a:p>
      </dgm:t>
    </dgm:pt>
    <dgm:pt modelId="{C074AB7D-D535-42B5-9178-7C4ECA8BD38B}" type="pres">
      <dgm:prSet presAssocID="{35F2CB86-2D84-49AC-A389-AE2431C11477}" presName="parentText_1" presStyleLbl="node1" presStyleIdx="0" presStyleCnt="3">
        <dgm:presLayoutVars>
          <dgm:chMax val="1"/>
          <dgm:chPref val="1"/>
          <dgm:bulletEnabled val="1"/>
        </dgm:presLayoutVars>
      </dgm:prSet>
      <dgm:spPr/>
      <dgm:t>
        <a:bodyPr/>
        <a:lstStyle/>
        <a:p>
          <a:endParaRPr lang="en-ZA"/>
        </a:p>
      </dgm:t>
    </dgm:pt>
    <dgm:pt modelId="{152854AE-01E3-444A-8353-CB87B9FA2A33}" type="pres">
      <dgm:prSet presAssocID="{35F2CB86-2D84-49AC-A389-AE2431C11477}" presName="childText_1" presStyleLbl="node1" presStyleIdx="0" presStyleCnt="3" custScaleX="140456" custLinFactNeighborX="-91371" custLinFactNeighborY="1335">
        <dgm:presLayoutVars>
          <dgm:chMax val="0"/>
          <dgm:chPref val="0"/>
          <dgm:bulletEnabled val="1"/>
        </dgm:presLayoutVars>
      </dgm:prSet>
      <dgm:spPr/>
      <dgm:t>
        <a:bodyPr/>
        <a:lstStyle/>
        <a:p>
          <a:endParaRPr lang="en-ZA"/>
        </a:p>
      </dgm:t>
    </dgm:pt>
    <dgm:pt modelId="{44A4496D-4271-40B7-89C5-6AF34CC0EEC7}" type="pres">
      <dgm:prSet presAssocID="{35F2CB86-2D84-49AC-A389-AE2431C11477}" presName="accentShape_1" presStyleCnt="0"/>
      <dgm:spPr/>
    </dgm:pt>
    <dgm:pt modelId="{93C0A3D7-5738-44EB-B603-157F2AE4D584}" type="pres">
      <dgm:prSet presAssocID="{35F2CB86-2D84-49AC-A389-AE2431C11477}" presName="imageRepeatNode" presStyleLbl="node1" presStyleIdx="0" presStyleCnt="3" custScaleX="149447" custLinFactNeighborX="-60431" custLinFactNeighborY="482"/>
      <dgm:spPr/>
      <dgm:t>
        <a:bodyPr/>
        <a:lstStyle/>
        <a:p>
          <a:endParaRPr lang="en-ZA"/>
        </a:p>
      </dgm:t>
    </dgm:pt>
    <dgm:pt modelId="{7CBA8F68-5FB4-4D9A-B1D5-79819CD02423}" type="pres">
      <dgm:prSet presAssocID="{0B3B3306-C099-4251-8790-49530CA1450A}" presName="parentText_2" presStyleLbl="node1" presStyleIdx="0" presStyleCnt="3">
        <dgm:presLayoutVars>
          <dgm:chMax val="1"/>
          <dgm:chPref val="1"/>
          <dgm:bulletEnabled val="1"/>
        </dgm:presLayoutVars>
      </dgm:prSet>
      <dgm:spPr/>
      <dgm:t>
        <a:bodyPr/>
        <a:lstStyle/>
        <a:p>
          <a:endParaRPr lang="en-ZA"/>
        </a:p>
      </dgm:t>
    </dgm:pt>
    <dgm:pt modelId="{4F20F030-D836-4784-98EA-0A85AE9D47C8}" type="pres">
      <dgm:prSet presAssocID="{0B3B3306-C099-4251-8790-49530CA1450A}" presName="childText_2" presStyleLbl="node2" presStyleIdx="0" presStyleCnt="0" custLinFactNeighborX="-24966" custLinFactNeighborY="-10411">
        <dgm:presLayoutVars>
          <dgm:chMax val="0"/>
          <dgm:chPref val="0"/>
          <dgm:bulletEnabled val="1"/>
        </dgm:presLayoutVars>
      </dgm:prSet>
      <dgm:spPr/>
      <dgm:t>
        <a:bodyPr/>
        <a:lstStyle/>
        <a:p>
          <a:endParaRPr lang="en-ZA"/>
        </a:p>
      </dgm:t>
    </dgm:pt>
    <dgm:pt modelId="{4837BBB2-64F2-4780-8937-E1489795D91F}" type="pres">
      <dgm:prSet presAssocID="{0B3B3306-C099-4251-8790-49530CA1450A}" presName="accentShape_2" presStyleCnt="0"/>
      <dgm:spPr/>
    </dgm:pt>
    <dgm:pt modelId="{03051AAD-9BAC-42E6-AB40-493AF4F899AA}" type="pres">
      <dgm:prSet presAssocID="{0B3B3306-C099-4251-8790-49530CA1450A}" presName="imageRepeatNode" presStyleLbl="node1" presStyleIdx="1" presStyleCnt="3" custLinFactNeighborX="-24221" custLinFactNeighborY="-10837"/>
      <dgm:spPr/>
      <dgm:t>
        <a:bodyPr/>
        <a:lstStyle/>
        <a:p>
          <a:endParaRPr lang="en-ZA"/>
        </a:p>
      </dgm:t>
    </dgm:pt>
    <dgm:pt modelId="{F712BBB8-8E4C-42ED-8CA1-AB019DDCD920}" type="pres">
      <dgm:prSet presAssocID="{15CBC6E5-6744-4DE0-8FF1-4F84ADE21A81}" presName="parentText_3" presStyleLbl="node1" presStyleIdx="1" presStyleCnt="3">
        <dgm:presLayoutVars>
          <dgm:chMax val="1"/>
          <dgm:chPref val="1"/>
          <dgm:bulletEnabled val="1"/>
        </dgm:presLayoutVars>
      </dgm:prSet>
      <dgm:spPr/>
      <dgm:t>
        <a:bodyPr/>
        <a:lstStyle/>
        <a:p>
          <a:endParaRPr lang="en-ZA"/>
        </a:p>
      </dgm:t>
    </dgm:pt>
    <dgm:pt modelId="{3DDE1272-70F4-464E-A283-3F42139088AE}" type="pres">
      <dgm:prSet presAssocID="{15CBC6E5-6744-4DE0-8FF1-4F84ADE21A81}" presName="childText_3" presStyleLbl="node1" presStyleIdx="1" presStyleCnt="3">
        <dgm:presLayoutVars>
          <dgm:chMax val="0"/>
          <dgm:chPref val="0"/>
          <dgm:bulletEnabled val="1"/>
        </dgm:presLayoutVars>
      </dgm:prSet>
      <dgm:spPr/>
      <dgm:t>
        <a:bodyPr/>
        <a:lstStyle/>
        <a:p>
          <a:endParaRPr lang="en-ZA"/>
        </a:p>
      </dgm:t>
    </dgm:pt>
    <dgm:pt modelId="{8D05BC90-DCD5-42F4-92A3-079A549392D2}" type="pres">
      <dgm:prSet presAssocID="{15CBC6E5-6744-4DE0-8FF1-4F84ADE21A81}" presName="accentShape_3" presStyleCnt="0"/>
      <dgm:spPr/>
    </dgm:pt>
    <dgm:pt modelId="{BA73353D-3B20-45ED-AFE4-B4CCB723F4CF}" type="pres">
      <dgm:prSet presAssocID="{15CBC6E5-6744-4DE0-8FF1-4F84ADE21A81}" presName="imageRepeatNode" presStyleLbl="node1" presStyleIdx="2" presStyleCnt="3" custScaleX="164903" custScaleY="108296" custLinFactNeighborX="23824" custLinFactNeighborY="-25909"/>
      <dgm:spPr/>
      <dgm:t>
        <a:bodyPr/>
        <a:lstStyle/>
        <a:p>
          <a:endParaRPr lang="en-ZA"/>
        </a:p>
      </dgm:t>
    </dgm:pt>
  </dgm:ptLst>
  <dgm:cxnLst>
    <dgm:cxn modelId="{A9F38252-9EDC-499B-A439-D809AADD10C8}" srcId="{35F2CB86-2D84-49AC-A389-AE2431C11477}" destId="{35968628-E36A-497F-876C-413D9118A002}" srcOrd="0" destOrd="0" parTransId="{6AEB0FAA-80A2-4EE2-BAB9-4884D6039C3D}" sibTransId="{AE2E59FA-A066-40A4-89B7-CA35BC4A60B7}"/>
    <dgm:cxn modelId="{18ED8892-178A-4B8A-8F79-50C7B09FC528}" srcId="{21D5E540-56BC-4C85-ADC2-E01457DF9A63}" destId="{0B3B3306-C099-4251-8790-49530CA1450A}" srcOrd="1" destOrd="0" parTransId="{B05287C8-2735-49D2-91B2-D7177607B904}" sibTransId="{0C197816-A12F-4CD1-B26E-4F7BCACF844C}"/>
    <dgm:cxn modelId="{497DFB9B-523F-43F4-B0FA-BC98F9C64458}" type="presOf" srcId="{15CBC6E5-6744-4DE0-8FF1-4F84ADE21A81}" destId="{F712BBB8-8E4C-42ED-8CA1-AB019DDCD920}" srcOrd="0" destOrd="0" presId="urn:microsoft.com/office/officeart/2009/3/layout/BlockDescendingList"/>
    <dgm:cxn modelId="{30101416-1088-41D5-B513-A4CBE68C2C86}" type="presOf" srcId="{21D5E540-56BC-4C85-ADC2-E01457DF9A63}" destId="{24B59724-F9A4-441D-9918-0BECC1D67404}" srcOrd="0" destOrd="0" presId="urn:microsoft.com/office/officeart/2009/3/layout/BlockDescendingList"/>
    <dgm:cxn modelId="{31D681BD-16EF-475F-9A94-2304FC34EFF7}" type="presOf" srcId="{0B3B3306-C099-4251-8790-49530CA1450A}" destId="{7CBA8F68-5FB4-4D9A-B1D5-79819CD02423}" srcOrd="0" destOrd="0" presId="urn:microsoft.com/office/officeart/2009/3/layout/BlockDescendingList"/>
    <dgm:cxn modelId="{DDB3D810-181D-47CA-BF75-EE907E199D24}" type="presOf" srcId="{35F2CB86-2D84-49AC-A389-AE2431C11477}" destId="{93C0A3D7-5738-44EB-B603-157F2AE4D584}" srcOrd="1" destOrd="0" presId="urn:microsoft.com/office/officeart/2009/3/layout/BlockDescendingList"/>
    <dgm:cxn modelId="{188ADC80-20E4-496E-B5EE-7B59EEE46C53}" srcId="{21D5E540-56BC-4C85-ADC2-E01457DF9A63}" destId="{15CBC6E5-6744-4DE0-8FF1-4F84ADE21A81}" srcOrd="2" destOrd="0" parTransId="{7199AE27-71B2-40C5-AFCA-2C7DA99CCEF9}" sibTransId="{8D3EABE7-BCE3-4CDC-972F-BAAB497F8A3A}"/>
    <dgm:cxn modelId="{B68767DC-5747-40A1-B100-B62EFECDF6A5}" type="presOf" srcId="{85A84178-7E8E-4C7C-9552-903BC40C7504}" destId="{4F20F030-D836-4784-98EA-0A85AE9D47C8}" srcOrd="0" destOrd="0" presId="urn:microsoft.com/office/officeart/2009/3/layout/BlockDescendingList"/>
    <dgm:cxn modelId="{CD3A98AB-B596-4397-BCDE-291C605DF433}" srcId="{0B3B3306-C099-4251-8790-49530CA1450A}" destId="{85A84178-7E8E-4C7C-9552-903BC40C7504}" srcOrd="0" destOrd="0" parTransId="{F1D31E9A-0A32-4AA1-B314-9076BF568452}" sibTransId="{CF273ABC-CB5E-4EAF-A284-10DD57AA2930}"/>
    <dgm:cxn modelId="{7F9537E9-B0C1-4DED-9351-9582624D8AC0}" srcId="{21D5E540-56BC-4C85-ADC2-E01457DF9A63}" destId="{35F2CB86-2D84-49AC-A389-AE2431C11477}" srcOrd="0" destOrd="0" parTransId="{7A6BB60E-ED65-405E-9673-58523611A42E}" sibTransId="{9863423E-51CC-4333-86A0-730094E7C6D8}"/>
    <dgm:cxn modelId="{A010CAA8-56A9-46CE-98A8-1B44457402FF}" type="presOf" srcId="{0B3B3306-C099-4251-8790-49530CA1450A}" destId="{03051AAD-9BAC-42E6-AB40-493AF4F899AA}" srcOrd="1" destOrd="0" presId="urn:microsoft.com/office/officeart/2009/3/layout/BlockDescendingList"/>
    <dgm:cxn modelId="{00C38297-CBD4-4D23-944D-07A7CC22E1A4}" type="presOf" srcId="{35F2CB86-2D84-49AC-A389-AE2431C11477}" destId="{C074AB7D-D535-42B5-9178-7C4ECA8BD38B}" srcOrd="0" destOrd="0" presId="urn:microsoft.com/office/officeart/2009/3/layout/BlockDescendingList"/>
    <dgm:cxn modelId="{1F34F58F-3B15-44CE-9421-35D2BAC40CB5}" type="presOf" srcId="{15CBC6E5-6744-4DE0-8FF1-4F84ADE21A81}" destId="{BA73353D-3B20-45ED-AFE4-B4CCB723F4CF}" srcOrd="1" destOrd="0" presId="urn:microsoft.com/office/officeart/2009/3/layout/BlockDescendingList"/>
    <dgm:cxn modelId="{AAADA8C9-1AB8-42BC-8CFF-52552EF8415B}" type="presOf" srcId="{35968628-E36A-497F-876C-413D9118A002}" destId="{152854AE-01E3-444A-8353-CB87B9FA2A33}" srcOrd="0" destOrd="0" presId="urn:microsoft.com/office/officeart/2009/3/layout/BlockDescendingList"/>
    <dgm:cxn modelId="{C999FAAD-7AD4-46AA-BAC1-7207F6024020}" type="presParOf" srcId="{24B59724-F9A4-441D-9918-0BECC1D67404}" destId="{C074AB7D-D535-42B5-9178-7C4ECA8BD38B}" srcOrd="0" destOrd="0" presId="urn:microsoft.com/office/officeart/2009/3/layout/BlockDescendingList"/>
    <dgm:cxn modelId="{B3F52580-EFBB-460C-8C75-41355D29095C}" type="presParOf" srcId="{24B59724-F9A4-441D-9918-0BECC1D67404}" destId="{152854AE-01E3-444A-8353-CB87B9FA2A33}" srcOrd="1" destOrd="0" presId="urn:microsoft.com/office/officeart/2009/3/layout/BlockDescendingList"/>
    <dgm:cxn modelId="{B2E86195-EF61-4B9E-91EC-065E49906AC8}" type="presParOf" srcId="{24B59724-F9A4-441D-9918-0BECC1D67404}" destId="{44A4496D-4271-40B7-89C5-6AF34CC0EEC7}" srcOrd="2" destOrd="0" presId="urn:microsoft.com/office/officeart/2009/3/layout/BlockDescendingList"/>
    <dgm:cxn modelId="{538F8B35-1F4A-49A7-B4A1-82A3A02594DC}" type="presParOf" srcId="{44A4496D-4271-40B7-89C5-6AF34CC0EEC7}" destId="{93C0A3D7-5738-44EB-B603-157F2AE4D584}" srcOrd="0" destOrd="0" presId="urn:microsoft.com/office/officeart/2009/3/layout/BlockDescendingList"/>
    <dgm:cxn modelId="{EAFBD231-FE9B-4E6C-9AA0-205BA5D9CE41}" type="presParOf" srcId="{24B59724-F9A4-441D-9918-0BECC1D67404}" destId="{7CBA8F68-5FB4-4D9A-B1D5-79819CD02423}" srcOrd="3" destOrd="0" presId="urn:microsoft.com/office/officeart/2009/3/layout/BlockDescendingList"/>
    <dgm:cxn modelId="{6F36BDF4-E93A-4DC4-A0C3-71CCA369D89A}" type="presParOf" srcId="{24B59724-F9A4-441D-9918-0BECC1D67404}" destId="{4F20F030-D836-4784-98EA-0A85AE9D47C8}" srcOrd="4" destOrd="0" presId="urn:microsoft.com/office/officeart/2009/3/layout/BlockDescendingList"/>
    <dgm:cxn modelId="{10A5DE72-B99E-4EDF-A7D2-D3166F7182C8}" type="presParOf" srcId="{24B59724-F9A4-441D-9918-0BECC1D67404}" destId="{4837BBB2-64F2-4780-8937-E1489795D91F}" srcOrd="5" destOrd="0" presId="urn:microsoft.com/office/officeart/2009/3/layout/BlockDescendingList"/>
    <dgm:cxn modelId="{66E0C8FC-7E55-430E-A61D-4E2115195B1E}" type="presParOf" srcId="{4837BBB2-64F2-4780-8937-E1489795D91F}" destId="{03051AAD-9BAC-42E6-AB40-493AF4F899AA}" srcOrd="0" destOrd="0" presId="urn:microsoft.com/office/officeart/2009/3/layout/BlockDescendingList"/>
    <dgm:cxn modelId="{DEE7A2AC-EF0E-449A-9F35-DA94E6670459}" type="presParOf" srcId="{24B59724-F9A4-441D-9918-0BECC1D67404}" destId="{F712BBB8-8E4C-42ED-8CA1-AB019DDCD920}" srcOrd="6" destOrd="0" presId="urn:microsoft.com/office/officeart/2009/3/layout/BlockDescendingList"/>
    <dgm:cxn modelId="{9DFD3005-1A2D-402A-9F65-FF186FA6FA7F}" type="presParOf" srcId="{24B59724-F9A4-441D-9918-0BECC1D67404}" destId="{3DDE1272-70F4-464E-A283-3F42139088AE}" srcOrd="7" destOrd="0" presId="urn:microsoft.com/office/officeart/2009/3/layout/BlockDescendingList"/>
    <dgm:cxn modelId="{EFCA47D0-811A-4D62-9FE9-1C1C445DE7DB}" type="presParOf" srcId="{24B59724-F9A4-441D-9918-0BECC1D67404}" destId="{8D05BC90-DCD5-42F4-92A3-079A549392D2}" srcOrd="8" destOrd="0" presId="urn:microsoft.com/office/officeart/2009/3/layout/BlockDescendingList"/>
    <dgm:cxn modelId="{DD5BDFA9-CBAD-4A96-81FA-E096A30D6097}" type="presParOf" srcId="{8D05BC90-DCD5-42F4-92A3-079A549392D2}" destId="{BA73353D-3B20-45ED-AFE4-B4CCB723F4CF}" srcOrd="0" destOrd="0" presId="urn:microsoft.com/office/officeart/2009/3/layout/BlockDescending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1BBC6-44EE-4C35-BA32-C80BF9E07711}">
      <dsp:nvSpPr>
        <dsp:cNvPr id="0" name=""/>
        <dsp:cNvSpPr/>
      </dsp:nvSpPr>
      <dsp:spPr>
        <a:xfrm>
          <a:off x="7327254" y="1554333"/>
          <a:ext cx="2475364" cy="850755"/>
        </a:xfrm>
        <a:custGeom>
          <a:avLst/>
          <a:gdLst/>
          <a:ahLst/>
          <a:cxnLst/>
          <a:rect l="0" t="0" r="0" b="0"/>
          <a:pathLst>
            <a:path>
              <a:moveTo>
                <a:pt x="0" y="0"/>
              </a:moveTo>
              <a:lnTo>
                <a:pt x="0" y="664621"/>
              </a:lnTo>
              <a:lnTo>
                <a:pt x="2475364" y="664621"/>
              </a:lnTo>
              <a:lnTo>
                <a:pt x="2475364" y="850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E86CD-4F6E-423D-B782-EF0AFD5E24E7}">
      <dsp:nvSpPr>
        <dsp:cNvPr id="0" name=""/>
        <dsp:cNvSpPr/>
      </dsp:nvSpPr>
      <dsp:spPr>
        <a:xfrm>
          <a:off x="7327254" y="1554333"/>
          <a:ext cx="121137" cy="878466"/>
        </a:xfrm>
        <a:custGeom>
          <a:avLst/>
          <a:gdLst/>
          <a:ahLst/>
          <a:cxnLst/>
          <a:rect l="0" t="0" r="0" b="0"/>
          <a:pathLst>
            <a:path>
              <a:moveTo>
                <a:pt x="0" y="0"/>
              </a:moveTo>
              <a:lnTo>
                <a:pt x="0" y="692333"/>
              </a:lnTo>
              <a:lnTo>
                <a:pt x="121137" y="692333"/>
              </a:lnTo>
              <a:lnTo>
                <a:pt x="121137" y="8784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DEDDCA-2186-42A0-9079-36654450F08B}">
      <dsp:nvSpPr>
        <dsp:cNvPr id="0" name=""/>
        <dsp:cNvSpPr/>
      </dsp:nvSpPr>
      <dsp:spPr>
        <a:xfrm>
          <a:off x="4691488" y="3603472"/>
          <a:ext cx="4037845" cy="544444"/>
        </a:xfrm>
        <a:custGeom>
          <a:avLst/>
          <a:gdLst/>
          <a:ahLst/>
          <a:cxnLst/>
          <a:rect l="0" t="0" r="0" b="0"/>
          <a:pathLst>
            <a:path>
              <a:moveTo>
                <a:pt x="0" y="0"/>
              </a:moveTo>
              <a:lnTo>
                <a:pt x="0" y="358311"/>
              </a:lnTo>
              <a:lnTo>
                <a:pt x="4037845" y="358311"/>
              </a:lnTo>
              <a:lnTo>
                <a:pt x="4037845" y="54444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FC275B3-1A92-4E60-ACBB-E1FE418598B3}">
      <dsp:nvSpPr>
        <dsp:cNvPr id="0" name=""/>
        <dsp:cNvSpPr/>
      </dsp:nvSpPr>
      <dsp:spPr>
        <a:xfrm>
          <a:off x="4691488" y="3603472"/>
          <a:ext cx="1444635" cy="544444"/>
        </a:xfrm>
        <a:custGeom>
          <a:avLst/>
          <a:gdLst/>
          <a:ahLst/>
          <a:cxnLst/>
          <a:rect l="0" t="0" r="0" b="0"/>
          <a:pathLst>
            <a:path>
              <a:moveTo>
                <a:pt x="0" y="0"/>
              </a:moveTo>
              <a:lnTo>
                <a:pt x="0" y="358311"/>
              </a:lnTo>
              <a:lnTo>
                <a:pt x="1444635" y="358311"/>
              </a:lnTo>
              <a:lnTo>
                <a:pt x="1444635" y="54444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886014-573E-486B-89A1-26DC6B1FC95D}">
      <dsp:nvSpPr>
        <dsp:cNvPr id="0" name=""/>
        <dsp:cNvSpPr/>
      </dsp:nvSpPr>
      <dsp:spPr>
        <a:xfrm>
          <a:off x="3527895" y="3603472"/>
          <a:ext cx="1163593" cy="582708"/>
        </a:xfrm>
        <a:custGeom>
          <a:avLst/>
          <a:gdLst/>
          <a:ahLst/>
          <a:cxnLst/>
          <a:rect l="0" t="0" r="0" b="0"/>
          <a:pathLst>
            <a:path>
              <a:moveTo>
                <a:pt x="1163593" y="0"/>
              </a:moveTo>
              <a:lnTo>
                <a:pt x="1163593" y="396574"/>
              </a:lnTo>
              <a:lnTo>
                <a:pt x="0" y="396574"/>
              </a:lnTo>
              <a:lnTo>
                <a:pt x="0" y="58270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A2DE1F1-AA11-4441-88FA-BBD4C3D03BD7}">
      <dsp:nvSpPr>
        <dsp:cNvPr id="0" name=""/>
        <dsp:cNvSpPr/>
      </dsp:nvSpPr>
      <dsp:spPr>
        <a:xfrm>
          <a:off x="1053622" y="3603472"/>
          <a:ext cx="3637866" cy="544444"/>
        </a:xfrm>
        <a:custGeom>
          <a:avLst/>
          <a:gdLst/>
          <a:ahLst/>
          <a:cxnLst/>
          <a:rect l="0" t="0" r="0" b="0"/>
          <a:pathLst>
            <a:path>
              <a:moveTo>
                <a:pt x="3637866" y="0"/>
              </a:moveTo>
              <a:lnTo>
                <a:pt x="3637866" y="358311"/>
              </a:lnTo>
              <a:lnTo>
                <a:pt x="0" y="358311"/>
              </a:lnTo>
              <a:lnTo>
                <a:pt x="0" y="54444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BEB4554-8EB4-4C69-9F55-2F7FC51EC6A9}">
      <dsp:nvSpPr>
        <dsp:cNvPr id="0" name=""/>
        <dsp:cNvSpPr/>
      </dsp:nvSpPr>
      <dsp:spPr>
        <a:xfrm>
          <a:off x="4691488" y="1554333"/>
          <a:ext cx="2635765" cy="773271"/>
        </a:xfrm>
        <a:custGeom>
          <a:avLst/>
          <a:gdLst/>
          <a:ahLst/>
          <a:cxnLst/>
          <a:rect l="0" t="0" r="0" b="0"/>
          <a:pathLst>
            <a:path>
              <a:moveTo>
                <a:pt x="2635765" y="0"/>
              </a:moveTo>
              <a:lnTo>
                <a:pt x="2635765" y="587137"/>
              </a:lnTo>
              <a:lnTo>
                <a:pt x="0" y="587137"/>
              </a:lnTo>
              <a:lnTo>
                <a:pt x="0" y="77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08767D-4981-4539-A4A0-F5F5D8DAB12F}">
      <dsp:nvSpPr>
        <dsp:cNvPr id="0" name=""/>
        <dsp:cNvSpPr/>
      </dsp:nvSpPr>
      <dsp:spPr>
        <a:xfrm>
          <a:off x="6322634" y="278466"/>
          <a:ext cx="2009240" cy="127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8CF84-89DD-4BF0-B9E9-C9E3FC7BD365}">
      <dsp:nvSpPr>
        <dsp:cNvPr id="0" name=""/>
        <dsp:cNvSpPr/>
      </dsp:nvSpPr>
      <dsp:spPr>
        <a:xfrm>
          <a:off x="6545883" y="490552"/>
          <a:ext cx="2009240" cy="1275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solidFill>
              <a:latin typeface="Arial" pitchFamily="34" charset="0"/>
              <a:cs typeface="Arial" pitchFamily="34" charset="0"/>
            </a:rPr>
            <a:t>Lesetja Kganyago </a:t>
          </a:r>
        </a:p>
        <a:p>
          <a:pPr lvl="0" algn="ctr" defTabSz="533400">
            <a:lnSpc>
              <a:spcPct val="90000"/>
            </a:lnSpc>
            <a:spcBef>
              <a:spcPct val="0"/>
            </a:spcBef>
            <a:spcAft>
              <a:spcPct val="35000"/>
            </a:spcAft>
          </a:pPr>
          <a:r>
            <a:rPr lang="en-ZA" sz="1200" i="1" kern="1200" dirty="0" smtClean="0">
              <a:solidFill>
                <a:sysClr val="windowText" lastClr="000000"/>
              </a:solidFill>
              <a:latin typeface="Arial" pitchFamily="34" charset="0"/>
              <a:cs typeface="Arial" pitchFamily="34" charset="0"/>
            </a:rPr>
            <a:t>Governor </a:t>
          </a:r>
          <a:r>
            <a:rPr lang="en-ZA" sz="1200" i="1" kern="1200" dirty="0">
              <a:solidFill>
                <a:sysClr val="windowText" lastClr="000000"/>
              </a:solidFill>
              <a:latin typeface="Arial" pitchFamily="34" charset="0"/>
              <a:cs typeface="Arial" pitchFamily="34" charset="0"/>
            </a:rPr>
            <a:t>&amp; Chairperson</a:t>
          </a:r>
          <a:r>
            <a:rPr lang="en-ZA" sz="1200" kern="1200" dirty="0">
              <a:solidFill>
                <a:sysClr val="windowText" lastClr="000000"/>
              </a:solidFill>
              <a:latin typeface="Arial" pitchFamily="34" charset="0"/>
              <a:cs typeface="Arial" pitchFamily="34" charset="0"/>
            </a:rPr>
            <a:t> </a:t>
          </a:r>
          <a:r>
            <a:rPr lang="en-ZA" sz="1200" i="1" strike="noStrike" kern="1200" dirty="0">
              <a:solidFill>
                <a:sysClr val="windowText" lastClr="000000"/>
              </a:solidFill>
              <a:latin typeface="Arial" pitchFamily="34" charset="0"/>
              <a:cs typeface="Arial" pitchFamily="34" charset="0"/>
            </a:rPr>
            <a:t>of the Prudential Committee</a:t>
          </a:r>
        </a:p>
      </dsp:txBody>
      <dsp:txXfrm>
        <a:off x="6545883" y="490552"/>
        <a:ext cx="2009240" cy="1275867"/>
      </dsp:txXfrm>
    </dsp:sp>
    <dsp:sp modelId="{6BFEB4E2-0E65-40A3-AD60-0C61448F33AD}">
      <dsp:nvSpPr>
        <dsp:cNvPr id="0" name=""/>
        <dsp:cNvSpPr/>
      </dsp:nvSpPr>
      <dsp:spPr>
        <a:xfrm>
          <a:off x="3686868" y="2327605"/>
          <a:ext cx="2009240" cy="127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6062F-CCB6-47D1-9052-81C5D830170A}">
      <dsp:nvSpPr>
        <dsp:cNvPr id="0" name=""/>
        <dsp:cNvSpPr/>
      </dsp:nvSpPr>
      <dsp:spPr>
        <a:xfrm>
          <a:off x="3910117" y="2539691"/>
          <a:ext cx="2009240" cy="1275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latin typeface="Arial" pitchFamily="34" charset="0"/>
              <a:cs typeface="Arial" pitchFamily="34" charset="0"/>
            </a:rPr>
            <a:t> </a:t>
          </a:r>
          <a:r>
            <a:rPr lang="en-ZA" sz="1200" b="1" kern="1200" dirty="0">
              <a:solidFill>
                <a:sysClr val="windowText" lastClr="000000"/>
              </a:solidFill>
              <a:latin typeface="Arial" pitchFamily="34" charset="0"/>
              <a:cs typeface="Arial" pitchFamily="34" charset="0"/>
            </a:rPr>
            <a:t>Kuben Naidoo</a:t>
          </a:r>
        </a:p>
        <a:p>
          <a:pPr lvl="0" algn="ctr" defTabSz="533400">
            <a:lnSpc>
              <a:spcPct val="90000"/>
            </a:lnSpc>
            <a:spcBef>
              <a:spcPct val="0"/>
            </a:spcBef>
            <a:spcAft>
              <a:spcPct val="35000"/>
            </a:spcAft>
          </a:pPr>
          <a:r>
            <a:rPr lang="en-ZA" sz="1200" i="1" kern="1200" dirty="0" smtClean="0">
              <a:solidFill>
                <a:sysClr val="windowText" lastClr="000000"/>
              </a:solidFill>
              <a:latin typeface="Arial" pitchFamily="34" charset="0"/>
              <a:cs typeface="Arial" pitchFamily="34" charset="0"/>
            </a:rPr>
            <a:t>Deputy Governor and CEO of the Prudential Authority</a:t>
          </a:r>
          <a:endParaRPr lang="en-ZA" sz="1200" i="1" kern="1200" dirty="0">
            <a:solidFill>
              <a:sysClr val="windowText" lastClr="000000"/>
            </a:solidFill>
            <a:latin typeface="Arial" pitchFamily="34" charset="0"/>
            <a:cs typeface="Arial" pitchFamily="34" charset="0"/>
          </a:endParaRPr>
        </a:p>
      </dsp:txBody>
      <dsp:txXfrm>
        <a:off x="3910117" y="2539691"/>
        <a:ext cx="2009240" cy="1275867"/>
      </dsp:txXfrm>
    </dsp:sp>
    <dsp:sp modelId="{A06F5D33-7C0E-4B90-AEC6-B39E10199D58}">
      <dsp:nvSpPr>
        <dsp:cNvPr id="0" name=""/>
        <dsp:cNvSpPr/>
      </dsp:nvSpPr>
      <dsp:spPr>
        <a:xfrm>
          <a:off x="5682" y="4147917"/>
          <a:ext cx="2095878" cy="823100"/>
        </a:xfrm>
        <a:prstGeom prst="roundRect">
          <a:avLst>
            <a:gd name="adj" fmla="val 10000"/>
          </a:avLst>
        </a:prstGeom>
        <a:solidFill>
          <a:srgbClr val="7454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9FCCD-5D3C-49E0-8A33-FCA8E4DB6DF1}">
      <dsp:nvSpPr>
        <dsp:cNvPr id="0" name=""/>
        <dsp:cNvSpPr/>
      </dsp:nvSpPr>
      <dsp:spPr>
        <a:xfrm>
          <a:off x="228931" y="4360003"/>
          <a:ext cx="2095878" cy="823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Suzette Vogelsang</a:t>
          </a:r>
        </a:p>
        <a:p>
          <a:pPr lvl="0" algn="ctr" defTabSz="533400">
            <a:lnSpc>
              <a:spcPct val="90000"/>
            </a:lnSpc>
            <a:spcBef>
              <a:spcPct val="0"/>
            </a:spcBef>
            <a:spcAft>
              <a:spcPct val="35000"/>
            </a:spcAft>
          </a:pPr>
          <a:r>
            <a:rPr lang="en-US" sz="1200" i="1" kern="1200" dirty="0" smtClean="0">
              <a:latin typeface="Arial" panose="020B0604020202020204" pitchFamily="34" charset="0"/>
              <a:cs typeface="Arial" panose="020B0604020202020204" pitchFamily="34" charset="0"/>
            </a:rPr>
            <a:t>Head: Banking, Insurance, Market Infrastructure and CFI Supervision</a:t>
          </a:r>
          <a:endParaRPr lang="en-ZA" sz="1200" i="1" kern="1200" dirty="0">
            <a:latin typeface="Arial" panose="020B0604020202020204" pitchFamily="34" charset="0"/>
            <a:cs typeface="Arial" panose="020B0604020202020204" pitchFamily="34" charset="0"/>
          </a:endParaRPr>
        </a:p>
      </dsp:txBody>
      <dsp:txXfrm>
        <a:off x="228931" y="4360003"/>
        <a:ext cx="2095878" cy="823100"/>
      </dsp:txXfrm>
    </dsp:sp>
    <dsp:sp modelId="{65A9E2B2-4C40-46D5-9B00-7F91689638D6}">
      <dsp:nvSpPr>
        <dsp:cNvPr id="0" name=""/>
        <dsp:cNvSpPr/>
      </dsp:nvSpPr>
      <dsp:spPr>
        <a:xfrm>
          <a:off x="2512515" y="4186180"/>
          <a:ext cx="2030758" cy="747275"/>
        </a:xfrm>
        <a:prstGeom prst="roundRect">
          <a:avLst>
            <a:gd name="adj" fmla="val 10000"/>
          </a:avLst>
        </a:prstGeom>
        <a:solidFill>
          <a:srgbClr val="7454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4B679-540D-4104-892B-950CF7EE3C6B}">
      <dsp:nvSpPr>
        <dsp:cNvPr id="0" name=""/>
        <dsp:cNvSpPr/>
      </dsp:nvSpPr>
      <dsp:spPr>
        <a:xfrm>
          <a:off x="2735764" y="4398267"/>
          <a:ext cx="2030758" cy="747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Faizel Jeena</a:t>
          </a:r>
        </a:p>
        <a:p>
          <a:pPr lvl="0" algn="ctr" defTabSz="533400">
            <a:lnSpc>
              <a:spcPct val="90000"/>
            </a:lnSpc>
            <a:spcBef>
              <a:spcPct val="0"/>
            </a:spcBef>
            <a:spcAft>
              <a:spcPct val="35000"/>
            </a:spcAft>
          </a:pPr>
          <a:r>
            <a:rPr lang="en-US" sz="1200" i="1" kern="1200" dirty="0" smtClean="0">
              <a:latin typeface="Arial" panose="020B0604020202020204" pitchFamily="34" charset="0"/>
              <a:cs typeface="Arial" panose="020B0604020202020204" pitchFamily="34" charset="0"/>
            </a:rPr>
            <a:t>Head: Risk Support</a:t>
          </a:r>
          <a:endParaRPr lang="en-ZA" sz="1200" i="1" kern="1200" dirty="0">
            <a:latin typeface="Arial" panose="020B0604020202020204" pitchFamily="34" charset="0"/>
            <a:cs typeface="Arial" panose="020B0604020202020204" pitchFamily="34" charset="0"/>
          </a:endParaRPr>
        </a:p>
      </dsp:txBody>
      <dsp:txXfrm>
        <a:off x="2735764" y="4398267"/>
        <a:ext cx="2030758" cy="747275"/>
      </dsp:txXfrm>
    </dsp:sp>
    <dsp:sp modelId="{7C50A7E7-71D3-4554-8AE5-EBD5B615C73C}">
      <dsp:nvSpPr>
        <dsp:cNvPr id="0" name=""/>
        <dsp:cNvSpPr/>
      </dsp:nvSpPr>
      <dsp:spPr>
        <a:xfrm>
          <a:off x="5025315" y="4147917"/>
          <a:ext cx="2221616" cy="733508"/>
        </a:xfrm>
        <a:prstGeom prst="roundRect">
          <a:avLst>
            <a:gd name="adj" fmla="val 10000"/>
          </a:avLst>
        </a:prstGeom>
        <a:solidFill>
          <a:srgbClr val="7454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34701-17A1-40E0-A7CD-DBAC7E201F0F}">
      <dsp:nvSpPr>
        <dsp:cNvPr id="0" name=""/>
        <dsp:cNvSpPr/>
      </dsp:nvSpPr>
      <dsp:spPr>
        <a:xfrm>
          <a:off x="5248564" y="4360003"/>
          <a:ext cx="2221616" cy="733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smtClean="0">
              <a:latin typeface="Arial" panose="020B0604020202020204" pitchFamily="34" charset="0"/>
              <a:cs typeface="Arial" panose="020B0604020202020204" pitchFamily="34" charset="0"/>
            </a:rPr>
            <a:t>Denzel Bostander</a:t>
          </a:r>
        </a:p>
        <a:p>
          <a:pPr lvl="0" algn="ctr" defTabSz="533400">
            <a:lnSpc>
              <a:spcPct val="90000"/>
            </a:lnSpc>
            <a:spcBef>
              <a:spcPct val="0"/>
            </a:spcBef>
            <a:spcAft>
              <a:spcPct val="35000"/>
            </a:spcAft>
          </a:pPr>
          <a:r>
            <a:rPr lang="en-ZA" sz="1200" i="1" kern="1200" dirty="0" smtClean="0">
              <a:latin typeface="Arial" panose="020B0604020202020204" pitchFamily="34" charset="0"/>
              <a:cs typeface="Arial" panose="020B0604020202020204" pitchFamily="34" charset="0"/>
            </a:rPr>
            <a:t>Head: Financial Conglomerate Supervision</a:t>
          </a:r>
          <a:endParaRPr lang="en-ZA" sz="1200" i="1" kern="1200" dirty="0">
            <a:latin typeface="Arial" panose="020B0604020202020204" pitchFamily="34" charset="0"/>
            <a:cs typeface="Arial" panose="020B0604020202020204" pitchFamily="34" charset="0"/>
          </a:endParaRPr>
        </a:p>
      </dsp:txBody>
      <dsp:txXfrm>
        <a:off x="5248564" y="4360003"/>
        <a:ext cx="2221616" cy="733508"/>
      </dsp:txXfrm>
    </dsp:sp>
    <dsp:sp modelId="{4533DCF7-27F3-4C2E-9F99-7C6BE7F25219}">
      <dsp:nvSpPr>
        <dsp:cNvPr id="0" name=""/>
        <dsp:cNvSpPr/>
      </dsp:nvSpPr>
      <dsp:spPr>
        <a:xfrm>
          <a:off x="7693430" y="4147917"/>
          <a:ext cx="2071807" cy="719206"/>
        </a:xfrm>
        <a:prstGeom prst="roundRect">
          <a:avLst>
            <a:gd name="adj" fmla="val 10000"/>
          </a:avLst>
        </a:prstGeom>
        <a:solidFill>
          <a:srgbClr val="7454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C2926-2A9D-4177-AF56-E0E83AA21BC4}">
      <dsp:nvSpPr>
        <dsp:cNvPr id="0" name=""/>
        <dsp:cNvSpPr/>
      </dsp:nvSpPr>
      <dsp:spPr>
        <a:xfrm>
          <a:off x="7916679" y="4360003"/>
          <a:ext cx="2071807" cy="7192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Unathi Kamlana</a:t>
          </a:r>
        </a:p>
        <a:p>
          <a:pPr lvl="0" algn="ctr" defTabSz="533400">
            <a:lnSpc>
              <a:spcPct val="90000"/>
            </a:lnSpc>
            <a:spcBef>
              <a:spcPct val="0"/>
            </a:spcBef>
            <a:spcAft>
              <a:spcPct val="35000"/>
            </a:spcAft>
          </a:pPr>
          <a:r>
            <a:rPr lang="en-US" sz="1200" i="1" kern="1200" dirty="0" smtClean="0">
              <a:latin typeface="Arial" panose="020B0604020202020204" pitchFamily="34" charset="0"/>
              <a:cs typeface="Arial" panose="020B0604020202020204" pitchFamily="34" charset="0"/>
            </a:rPr>
            <a:t>Head: Policy, Statistics and Industry Support</a:t>
          </a:r>
          <a:endParaRPr lang="en-ZA" sz="1200" i="1" kern="1200" dirty="0">
            <a:latin typeface="Arial" panose="020B0604020202020204" pitchFamily="34" charset="0"/>
            <a:cs typeface="Arial" panose="020B0604020202020204" pitchFamily="34" charset="0"/>
          </a:endParaRPr>
        </a:p>
      </dsp:txBody>
      <dsp:txXfrm>
        <a:off x="7916679" y="4360003"/>
        <a:ext cx="2071807" cy="719206"/>
      </dsp:txXfrm>
    </dsp:sp>
    <dsp:sp modelId="{693837A8-E507-4296-8D48-38381235CE82}">
      <dsp:nvSpPr>
        <dsp:cNvPr id="0" name=""/>
        <dsp:cNvSpPr/>
      </dsp:nvSpPr>
      <dsp:spPr>
        <a:xfrm>
          <a:off x="6443771" y="2432800"/>
          <a:ext cx="2009240" cy="1146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886AA-6975-4AAB-98D5-B9AFD0F37D95}">
      <dsp:nvSpPr>
        <dsp:cNvPr id="0" name=""/>
        <dsp:cNvSpPr/>
      </dsp:nvSpPr>
      <dsp:spPr>
        <a:xfrm>
          <a:off x="6667020" y="2644886"/>
          <a:ext cx="2009240" cy="1146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smtClean="0">
              <a:latin typeface="Arial" panose="020B0604020202020204" pitchFamily="34" charset="0"/>
              <a:cs typeface="Arial" panose="020B0604020202020204" pitchFamily="34" charset="0"/>
            </a:rPr>
            <a:t>Fundi Tshazibana</a:t>
          </a:r>
          <a:endParaRPr lang="en-ZA" sz="1200" b="1" kern="1200" dirty="0">
            <a:latin typeface="Arial" pitchFamily="34" charset="0"/>
            <a:cs typeface="Arial" pitchFamily="34" charset="0"/>
          </a:endParaRPr>
        </a:p>
        <a:p>
          <a:pPr lvl="0" algn="ctr" defTabSz="533400">
            <a:lnSpc>
              <a:spcPct val="90000"/>
            </a:lnSpc>
            <a:spcBef>
              <a:spcPct val="0"/>
            </a:spcBef>
            <a:spcAft>
              <a:spcPct val="35000"/>
            </a:spcAft>
          </a:pPr>
          <a:r>
            <a:rPr lang="en-ZA" sz="1200" i="1" kern="1200" dirty="0" smtClean="0">
              <a:solidFill>
                <a:sysClr val="windowText" lastClr="000000"/>
              </a:solidFill>
              <a:latin typeface="Arial" pitchFamily="34" charset="0"/>
              <a:cs typeface="Arial" pitchFamily="34" charset="0"/>
            </a:rPr>
            <a:t>Deputy Governor</a:t>
          </a:r>
        </a:p>
        <a:p>
          <a:pPr lvl="0" algn="ctr" defTabSz="533400">
            <a:lnSpc>
              <a:spcPct val="90000"/>
            </a:lnSpc>
            <a:spcBef>
              <a:spcPct val="0"/>
            </a:spcBef>
            <a:spcAft>
              <a:spcPct val="35000"/>
            </a:spcAft>
          </a:pPr>
          <a:r>
            <a:rPr lang="en-ZA" sz="1200" i="1" kern="1200" dirty="0" smtClean="0">
              <a:solidFill>
                <a:sysClr val="windowText" lastClr="000000"/>
              </a:solidFill>
              <a:latin typeface="Arial" pitchFamily="34" charset="0"/>
              <a:cs typeface="Arial" pitchFamily="34" charset="0"/>
            </a:rPr>
            <a:t>Markets and International</a:t>
          </a:r>
          <a:endParaRPr lang="en-ZA" sz="1200" i="1" kern="1200" dirty="0">
            <a:solidFill>
              <a:sysClr val="windowText" lastClr="000000"/>
            </a:solidFill>
            <a:latin typeface="Arial" pitchFamily="34" charset="0"/>
            <a:cs typeface="Arial" pitchFamily="34" charset="0"/>
          </a:endParaRPr>
        </a:p>
      </dsp:txBody>
      <dsp:txXfrm>
        <a:off x="6667020" y="2644886"/>
        <a:ext cx="2009240" cy="1146558"/>
      </dsp:txXfrm>
    </dsp:sp>
    <dsp:sp modelId="{F5F5C3FA-7C9D-4E38-AD91-47BDD7A7A1AF}">
      <dsp:nvSpPr>
        <dsp:cNvPr id="0" name=""/>
        <dsp:cNvSpPr/>
      </dsp:nvSpPr>
      <dsp:spPr>
        <a:xfrm>
          <a:off x="8797999" y="2405088"/>
          <a:ext cx="2009240" cy="1205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33944-35AD-488B-8FC6-2A38C39F5035}">
      <dsp:nvSpPr>
        <dsp:cNvPr id="0" name=""/>
        <dsp:cNvSpPr/>
      </dsp:nvSpPr>
      <dsp:spPr>
        <a:xfrm>
          <a:off x="9021247" y="2617175"/>
          <a:ext cx="2009240" cy="120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smtClean="0">
              <a:latin typeface="Arial" panose="020B0604020202020204" pitchFamily="34" charset="0"/>
              <a:cs typeface="Arial" panose="020B0604020202020204" pitchFamily="34" charset="0"/>
            </a:rPr>
            <a:t>Rashad Cassim</a:t>
          </a:r>
          <a:endParaRPr lang="en-ZA" sz="1200" b="1" kern="1200" dirty="0">
            <a:solidFill>
              <a:sysClr val="windowText" lastClr="000000"/>
            </a:solidFill>
            <a:latin typeface="Arial" pitchFamily="34" charset="0"/>
            <a:cs typeface="Arial" pitchFamily="34" charset="0"/>
          </a:endParaRPr>
        </a:p>
        <a:p>
          <a:pPr lvl="0" algn="ctr" defTabSz="533400">
            <a:lnSpc>
              <a:spcPct val="90000"/>
            </a:lnSpc>
            <a:spcBef>
              <a:spcPct val="0"/>
            </a:spcBef>
            <a:spcAft>
              <a:spcPct val="35000"/>
            </a:spcAft>
          </a:pPr>
          <a:r>
            <a:rPr lang="en-ZA" sz="1200" i="1" kern="1200" dirty="0" smtClean="0">
              <a:latin typeface="Arial" pitchFamily="34" charset="0"/>
              <a:cs typeface="Arial" pitchFamily="34" charset="0"/>
            </a:rPr>
            <a:t>Deputy Governo</a:t>
          </a:r>
          <a:r>
            <a:rPr lang="en-ZA" sz="1200" i="1" kern="1200" dirty="0" smtClean="0">
              <a:solidFill>
                <a:sysClr val="windowText" lastClr="000000"/>
              </a:solidFill>
              <a:latin typeface="Arial" pitchFamily="34" charset="0"/>
              <a:cs typeface="Arial" pitchFamily="34" charset="0"/>
            </a:rPr>
            <a:t>r</a:t>
          </a:r>
        </a:p>
        <a:p>
          <a:pPr lvl="0" algn="ctr" defTabSz="533400">
            <a:lnSpc>
              <a:spcPct val="90000"/>
            </a:lnSpc>
            <a:spcBef>
              <a:spcPct val="0"/>
            </a:spcBef>
            <a:spcAft>
              <a:spcPct val="35000"/>
            </a:spcAft>
          </a:pPr>
          <a:r>
            <a:rPr lang="en-ZA" sz="1200" i="1" strike="noStrike" kern="1200" dirty="0" smtClean="0">
              <a:solidFill>
                <a:sysClr val="windowText" lastClr="000000"/>
              </a:solidFill>
              <a:latin typeface="Arial" pitchFamily="34" charset="0"/>
              <a:cs typeface="Arial" pitchFamily="34" charset="0"/>
            </a:rPr>
            <a:t>Financial Stability</a:t>
          </a:r>
        </a:p>
      </dsp:txBody>
      <dsp:txXfrm>
        <a:off x="9021247" y="2617175"/>
        <a:ext cx="2009240" cy="12059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20169E-8E25-4AA2-B121-0AC4484A2587}">
      <dsp:nvSpPr>
        <dsp:cNvPr id="0" name=""/>
        <dsp:cNvSpPr/>
      </dsp:nvSpPr>
      <dsp:spPr>
        <a:xfrm rot="16200000">
          <a:off x="-1598800" y="2297525"/>
          <a:ext cx="3922362" cy="5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545" bIns="0" numCol="1" spcCol="1270" anchor="t" anchorCtr="0">
          <a:noAutofit/>
        </a:bodyPr>
        <a:lstStyle/>
        <a:p>
          <a:pPr lvl="0" algn="r" defTabSz="1778000">
            <a:lnSpc>
              <a:spcPct val="90000"/>
            </a:lnSpc>
            <a:spcBef>
              <a:spcPct val="0"/>
            </a:spcBef>
            <a:spcAft>
              <a:spcPct val="35000"/>
            </a:spcAft>
          </a:pPr>
          <a:r>
            <a:rPr lang="en-ZA" sz="4000" kern="1200" dirty="0" smtClean="0"/>
            <a:t>Licensing</a:t>
          </a:r>
          <a:endParaRPr lang="en-ZA" sz="4000" kern="1200" dirty="0"/>
        </a:p>
      </dsp:txBody>
      <dsp:txXfrm rot="16200000">
        <a:off x="-1598800" y="2297525"/>
        <a:ext cx="3922362" cy="587956"/>
      </dsp:txXfrm>
    </dsp:sp>
    <dsp:sp modelId="{14980B99-BC04-475B-B868-2432B68DFCD7}">
      <dsp:nvSpPr>
        <dsp:cNvPr id="0" name=""/>
        <dsp:cNvSpPr/>
      </dsp:nvSpPr>
      <dsp:spPr>
        <a:xfrm>
          <a:off x="703554" y="291292"/>
          <a:ext cx="2834257" cy="4698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18545" rIns="128016" bIns="128016" numCol="1" spcCol="1270" anchor="t" anchorCtr="0">
          <a:noAutofit/>
        </a:bodyPr>
        <a:lstStyle/>
        <a:p>
          <a:pPr marL="171450" lvl="1" indent="-171450" algn="just" defTabSz="800100">
            <a:lnSpc>
              <a:spcPct val="90000"/>
            </a:lnSpc>
            <a:spcBef>
              <a:spcPct val="0"/>
            </a:spcBef>
            <a:spcAft>
              <a:spcPct val="15000"/>
            </a:spcAft>
            <a:buChar char="••"/>
          </a:pPr>
          <a:r>
            <a:rPr lang="en-ZA" sz="1800" kern="1200" dirty="0" smtClean="0">
              <a:solidFill>
                <a:schemeClr val="tx1"/>
              </a:solidFill>
              <a:latin typeface="Arial" panose="020B0604020202020204" pitchFamily="34" charset="0"/>
              <a:cs typeface="Arial" panose="020B0604020202020204" pitchFamily="34" charset="0"/>
            </a:rPr>
            <a:t>Engage with NT to consider a tiered approach to banking and insurance which will reduce capital requirements for simpler business models and allow more entrants into the sector</a:t>
          </a:r>
          <a:endParaRPr lang="en-ZA" sz="1800" kern="1200" dirty="0">
            <a:solidFill>
              <a:schemeClr val="tx1"/>
            </a:solidFill>
          </a:endParaRPr>
        </a:p>
        <a:p>
          <a:pPr marL="171450" lvl="1" indent="-171450" algn="just" defTabSz="800100">
            <a:lnSpc>
              <a:spcPct val="90000"/>
            </a:lnSpc>
            <a:spcBef>
              <a:spcPct val="0"/>
            </a:spcBef>
            <a:spcAft>
              <a:spcPct val="15000"/>
            </a:spcAft>
            <a:buChar char="••"/>
          </a:pPr>
          <a:r>
            <a:rPr lang="en-ZA" sz="1800" kern="1200" dirty="0" smtClean="0">
              <a:solidFill>
                <a:schemeClr val="tx1"/>
              </a:solidFill>
              <a:latin typeface="Arial" panose="020B0604020202020204" pitchFamily="34" charset="0"/>
              <a:cs typeface="Arial" panose="020B0604020202020204" pitchFamily="34" charset="0"/>
            </a:rPr>
            <a:t>More entrants will promote competition in the sector</a:t>
          </a:r>
          <a:endParaRPr lang="en-ZA" sz="1800"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n-ZA" sz="1800" kern="1200" dirty="0" smtClean="0">
              <a:solidFill>
                <a:schemeClr val="tx1"/>
              </a:solidFill>
              <a:latin typeface="Arial" panose="020B0604020202020204" pitchFamily="34" charset="0"/>
              <a:cs typeface="Arial" panose="020B0604020202020204" pitchFamily="34" charset="0"/>
            </a:rPr>
            <a:t>Competition will promote access to financial services</a:t>
          </a:r>
          <a:endParaRPr lang="en-ZA" sz="18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endParaRPr lang="en-ZA" sz="2100" kern="1200" dirty="0"/>
        </a:p>
      </dsp:txBody>
      <dsp:txXfrm>
        <a:off x="703554" y="291292"/>
        <a:ext cx="2834257" cy="4698245"/>
      </dsp:txXfrm>
    </dsp:sp>
    <dsp:sp modelId="{DE044A96-C2C3-4B46-93EE-39149D3791D6}">
      <dsp:nvSpPr>
        <dsp:cNvPr id="0" name=""/>
        <dsp:cNvSpPr/>
      </dsp:nvSpPr>
      <dsp:spPr>
        <a:xfrm>
          <a:off x="245536" y="96510"/>
          <a:ext cx="990977" cy="708264"/>
        </a:xfrm>
        <a:prstGeom prst="rect">
          <a:avLst/>
        </a:prstGeom>
        <a:blipFill rotWithShape="1">
          <a:blip xmlns:r="http://schemas.openxmlformats.org/officeDocument/2006/relationships" r:embed="rId1"/>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FFD0C8D-CD38-4336-B524-1747D93A9E23}">
      <dsp:nvSpPr>
        <dsp:cNvPr id="0" name=""/>
        <dsp:cNvSpPr/>
      </dsp:nvSpPr>
      <dsp:spPr>
        <a:xfrm rot="16200000">
          <a:off x="2646896" y="2342127"/>
          <a:ext cx="3922362" cy="5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545" bIns="0" numCol="1" spcCol="1270" anchor="t" anchorCtr="0">
          <a:noAutofit/>
        </a:bodyPr>
        <a:lstStyle/>
        <a:p>
          <a:pPr lvl="0" algn="r" defTabSz="1778000">
            <a:lnSpc>
              <a:spcPct val="90000"/>
            </a:lnSpc>
            <a:spcBef>
              <a:spcPct val="0"/>
            </a:spcBef>
            <a:spcAft>
              <a:spcPct val="35000"/>
            </a:spcAft>
          </a:pPr>
          <a:r>
            <a:rPr lang="en-ZA" sz="4000" kern="1200" dirty="0" smtClean="0"/>
            <a:t>Supervision </a:t>
          </a:r>
          <a:endParaRPr lang="en-ZA" sz="4000" kern="1200" dirty="0"/>
        </a:p>
      </dsp:txBody>
      <dsp:txXfrm rot="16200000">
        <a:off x="2646896" y="2342127"/>
        <a:ext cx="3922362" cy="587956"/>
      </dsp:txXfrm>
    </dsp:sp>
    <dsp:sp modelId="{7FEBBFA7-4844-489A-8AF4-E7A0C3955341}">
      <dsp:nvSpPr>
        <dsp:cNvPr id="0" name=""/>
        <dsp:cNvSpPr/>
      </dsp:nvSpPr>
      <dsp:spPr>
        <a:xfrm>
          <a:off x="4902056" y="674924"/>
          <a:ext cx="2928648" cy="3922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18545"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smtClean="0">
              <a:solidFill>
                <a:schemeClr val="tx1"/>
              </a:solidFill>
              <a:latin typeface="Arial" panose="020B0604020202020204" pitchFamily="34" charset="0"/>
              <a:cs typeface="Arial" panose="020B0604020202020204" pitchFamily="34" charset="0"/>
            </a:rPr>
            <a:t>Proportional supervision – allows for growth in sector</a:t>
          </a:r>
          <a:endParaRPr lang="en-ZA" sz="2000" kern="1200" dirty="0">
            <a:solidFill>
              <a:schemeClr val="tx1"/>
            </a:solidFill>
          </a:endParaRPr>
        </a:p>
        <a:p>
          <a:pPr marL="228600" lvl="1" indent="-228600" algn="l" defTabSz="889000">
            <a:lnSpc>
              <a:spcPct val="90000"/>
            </a:lnSpc>
            <a:spcBef>
              <a:spcPct val="0"/>
            </a:spcBef>
            <a:spcAft>
              <a:spcPct val="15000"/>
            </a:spcAft>
            <a:buChar char="••"/>
          </a:pPr>
          <a:endParaRPr lang="en-ZA" sz="2000" kern="1200" dirty="0" smtClean="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ZA" sz="2000" kern="1200" dirty="0" smtClean="0">
              <a:solidFill>
                <a:schemeClr val="tx1"/>
              </a:solidFill>
              <a:latin typeface="Arial" panose="020B0604020202020204" pitchFamily="34" charset="0"/>
              <a:cs typeface="Arial" panose="020B0604020202020204" pitchFamily="34" charset="0"/>
            </a:rPr>
            <a:t>Monitor transformation targets -  catered for in the insurance sector – extend to banking and FMIs</a:t>
          </a:r>
          <a:endParaRPr lang="en-ZA" sz="2000" kern="1200" dirty="0">
            <a:solidFill>
              <a:schemeClr val="tx1"/>
            </a:solidFill>
          </a:endParaRPr>
        </a:p>
      </dsp:txBody>
      <dsp:txXfrm>
        <a:off x="4902056" y="674924"/>
        <a:ext cx="2928648" cy="3922362"/>
      </dsp:txXfrm>
    </dsp:sp>
    <dsp:sp modelId="{175D5773-9154-46C7-8DFC-E481B8155883}">
      <dsp:nvSpPr>
        <dsp:cNvPr id="0" name=""/>
        <dsp:cNvSpPr/>
      </dsp:nvSpPr>
      <dsp:spPr>
        <a:xfrm>
          <a:off x="4411136" y="147309"/>
          <a:ext cx="981840" cy="797469"/>
        </a:xfrm>
        <a:prstGeom prst="rect">
          <a:avLst/>
        </a:prstGeom>
        <a:blipFill rotWithShape="1">
          <a:blip xmlns:r="http://schemas.openxmlformats.org/officeDocument/2006/relationships" r:embed="rId2"/>
          <a:stretch>
            <a:fillRect/>
          </a:stretch>
        </a:blip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6C370D08-9FE4-44E5-B818-B9D872376D59}">
      <dsp:nvSpPr>
        <dsp:cNvPr id="0" name=""/>
        <dsp:cNvSpPr/>
      </dsp:nvSpPr>
      <dsp:spPr>
        <a:xfrm rot="16200000">
          <a:off x="6939789" y="2311218"/>
          <a:ext cx="3922362" cy="5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545" bIns="0" numCol="1" spcCol="1270" anchor="t" anchorCtr="0">
          <a:noAutofit/>
        </a:bodyPr>
        <a:lstStyle/>
        <a:p>
          <a:pPr lvl="0" algn="r" defTabSz="1778000">
            <a:lnSpc>
              <a:spcPct val="90000"/>
            </a:lnSpc>
            <a:spcBef>
              <a:spcPct val="0"/>
            </a:spcBef>
            <a:spcAft>
              <a:spcPct val="35000"/>
            </a:spcAft>
          </a:pPr>
          <a:r>
            <a:rPr lang="en-ZA" sz="4000" kern="1200" dirty="0" smtClean="0"/>
            <a:t>Developmental</a:t>
          </a:r>
          <a:endParaRPr lang="en-ZA" sz="4000" kern="1200" dirty="0"/>
        </a:p>
      </dsp:txBody>
      <dsp:txXfrm rot="16200000">
        <a:off x="6939789" y="2311218"/>
        <a:ext cx="3922362" cy="587956"/>
      </dsp:txXfrm>
    </dsp:sp>
    <dsp:sp modelId="{1FC5ED52-D4C5-45A9-8091-D8FAB1C3C7B9}">
      <dsp:nvSpPr>
        <dsp:cNvPr id="0" name=""/>
        <dsp:cNvSpPr/>
      </dsp:nvSpPr>
      <dsp:spPr>
        <a:xfrm>
          <a:off x="9194949" y="644015"/>
          <a:ext cx="2928648" cy="3922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518545" rIns="156464" bIns="156464" numCol="1" spcCol="1270" anchor="t" anchorCtr="0">
          <a:noAutofit/>
        </a:bodyPr>
        <a:lstStyle/>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panose="020B0604020202020204" pitchFamily="34" charset="0"/>
              <a:cs typeface="Arial" panose="020B0604020202020204" pitchFamily="34" charset="0"/>
            </a:rPr>
            <a:t>Allow financial institutions or </a:t>
          </a:r>
          <a:r>
            <a:rPr lang="en-ZA" sz="1700" b="0" kern="1200" dirty="0" err="1" smtClean="0">
              <a:solidFill>
                <a:schemeClr val="tx1"/>
              </a:solidFill>
              <a:latin typeface="Arial" panose="020B0604020202020204" pitchFamily="34" charset="0"/>
              <a:cs typeface="Arial" panose="020B0604020202020204" pitchFamily="34" charset="0"/>
            </a:rPr>
            <a:t>fintech</a:t>
          </a:r>
          <a:r>
            <a:rPr lang="en-ZA" sz="1700" b="0" kern="1200" dirty="0" smtClean="0">
              <a:solidFill>
                <a:schemeClr val="tx1"/>
              </a:solidFill>
              <a:latin typeface="Arial" panose="020B0604020202020204" pitchFamily="34" charset="0"/>
              <a:cs typeface="Arial" panose="020B0604020202020204" pitchFamily="34" charset="0"/>
            </a:rPr>
            <a:t> companies to experiment with financial technology dealing with the provision of financial products and financial services in a safe environment – allows for new methods to promote access to financial services (financial inclusion) and promote  competition</a:t>
          </a:r>
          <a:endParaRPr lang="en-ZA" sz="1700" b="0" kern="1200" dirty="0">
            <a:solidFill>
              <a:schemeClr val="tx1"/>
            </a:solidFill>
          </a:endParaRPr>
        </a:p>
      </dsp:txBody>
      <dsp:txXfrm>
        <a:off x="9194949" y="644015"/>
        <a:ext cx="2928648" cy="3922362"/>
      </dsp:txXfrm>
    </dsp:sp>
    <dsp:sp modelId="{904C6513-EEB4-4159-989B-F6D704FBC347}">
      <dsp:nvSpPr>
        <dsp:cNvPr id="0" name=""/>
        <dsp:cNvSpPr/>
      </dsp:nvSpPr>
      <dsp:spPr>
        <a:xfrm>
          <a:off x="9017292" y="215042"/>
          <a:ext cx="914108" cy="735651"/>
        </a:xfrm>
        <a:prstGeom prst="rect">
          <a:avLst/>
        </a:prstGeom>
        <a:blipFill rotWithShape="1">
          <a:blip xmlns:r="http://schemas.openxmlformats.org/officeDocument/2006/relationships" r:embed="rId3"/>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FA8B2-4E0B-4E15-8CBB-073B82AF3AFB}" type="datetimeFigureOut">
              <a:rPr lang="en-US" smtClean="0"/>
              <a:pPr/>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0EFF0-5E35-4588-B172-BF3B045C1DC8}" type="slidenum">
              <a:rPr lang="en-US" smtClean="0"/>
              <a:pPr/>
              <a:t>‹#›</a:t>
            </a:fld>
            <a:endParaRPr lang="en-US"/>
          </a:p>
        </p:txBody>
      </p:sp>
    </p:spTree>
    <p:extLst>
      <p:ext uri="{BB962C8B-B14F-4D97-AF65-F5344CB8AC3E}">
        <p14:creationId xmlns:p14="http://schemas.microsoft.com/office/powerpoint/2010/main" xmlns="" val="295635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baseline="0" dirty="0" smtClean="0">
              <a:solidFill>
                <a:schemeClr val="tx1"/>
              </a:solidFill>
            </a:endParaRPr>
          </a:p>
        </p:txBody>
      </p:sp>
      <p:sp>
        <p:nvSpPr>
          <p:cNvPr id="4" name="Slide Number Placeholder 3"/>
          <p:cNvSpPr>
            <a:spLocks noGrp="1"/>
          </p:cNvSpPr>
          <p:nvPr>
            <p:ph type="sldNum" sz="quarter" idx="10"/>
          </p:nvPr>
        </p:nvSpPr>
        <p:spPr/>
        <p:txBody>
          <a:bodyPr/>
          <a:lstStyle/>
          <a:p>
            <a:fld id="{6170EFF0-5E35-4588-B172-BF3B045C1DC8}" type="slidenum">
              <a:rPr lang="en-US" smtClean="0"/>
              <a:pPr/>
              <a:t>3</a:t>
            </a:fld>
            <a:endParaRPr lang="en-US" dirty="0"/>
          </a:p>
        </p:txBody>
      </p:sp>
    </p:spTree>
    <p:extLst>
      <p:ext uri="{BB962C8B-B14F-4D97-AF65-F5344CB8AC3E}">
        <p14:creationId xmlns:p14="http://schemas.microsoft.com/office/powerpoint/2010/main" xmlns="" val="71788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6170EFF0-5E35-4588-B172-BF3B045C1DC8}" type="slidenum">
              <a:rPr lang="en-US" smtClean="0"/>
              <a:pPr/>
              <a:t>4</a:t>
            </a:fld>
            <a:endParaRPr lang="en-US" dirty="0"/>
          </a:p>
        </p:txBody>
      </p:sp>
    </p:spTree>
    <p:extLst>
      <p:ext uri="{BB962C8B-B14F-4D97-AF65-F5344CB8AC3E}">
        <p14:creationId xmlns:p14="http://schemas.microsoft.com/office/powerpoint/2010/main" xmlns="" val="33104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5</a:t>
            </a:fld>
            <a:endParaRPr lang="en-US"/>
          </a:p>
        </p:txBody>
      </p:sp>
    </p:spTree>
    <p:extLst>
      <p:ext uri="{BB962C8B-B14F-4D97-AF65-F5344CB8AC3E}">
        <p14:creationId xmlns:p14="http://schemas.microsoft.com/office/powerpoint/2010/main" xmlns="" val="12386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ZA" sz="1200" b="1" i="0" u="none" strike="noStrike" kern="1200" dirty="0" smtClean="0">
                <a:solidFill>
                  <a:schemeClr val="tx1"/>
                </a:solidFill>
                <a:effectLst/>
                <a:latin typeface="+mn-lt"/>
                <a:ea typeface="+mn-ea"/>
                <a:cs typeface="+mn-cs"/>
              </a:rPr>
              <a:t>Financial institutions registered</a:t>
            </a:r>
            <a:r>
              <a:rPr lang="en-ZA" sz="1200" b="1" i="0" u="none" strike="noStrike" kern="1200" baseline="0" dirty="0" smtClean="0">
                <a:solidFill>
                  <a:schemeClr val="tx1"/>
                </a:solidFill>
                <a:effectLst/>
                <a:latin typeface="+mn-lt"/>
                <a:ea typeface="+mn-ea"/>
                <a:cs typeface="+mn-cs"/>
              </a:rPr>
              <a:t> in 2018/2019</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1" i="0" u="none" strike="noStrike" kern="1200" dirty="0" smtClean="0">
                <a:solidFill>
                  <a:schemeClr val="tx1"/>
                </a:solidFill>
                <a:effectLst/>
                <a:latin typeface="+mn-lt"/>
                <a:ea typeface="+mn-ea"/>
                <a:cs typeface="+mn-cs"/>
              </a:rPr>
              <a:t>Banks – Representative</a:t>
            </a:r>
            <a:r>
              <a:rPr lang="en-ZA" sz="1200" b="1" i="0" u="none" strike="noStrike" kern="1200" baseline="0" dirty="0" smtClean="0">
                <a:solidFill>
                  <a:schemeClr val="tx1"/>
                </a:solidFill>
                <a:effectLst/>
                <a:latin typeface="+mn-lt"/>
                <a:ea typeface="+mn-ea"/>
                <a:cs typeface="+mn-cs"/>
              </a:rPr>
              <a:t> offices  </a:t>
            </a:r>
            <a:r>
              <a:rPr lang="en-ZA" sz="1200" b="1" i="0" u="none" strike="noStrike" kern="1200" dirty="0" smtClean="0">
                <a:solidFill>
                  <a:schemeClr val="tx1"/>
                </a:solidFill>
                <a:effectLst/>
                <a:latin typeface="+mn-lt"/>
                <a:ea typeface="+mn-ea"/>
                <a:cs typeface="+mn-cs"/>
              </a:rPr>
              <a:t>Effective date</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0" i="0" u="none" strike="noStrike" kern="1200" dirty="0" err="1" smtClean="0">
                <a:solidFill>
                  <a:schemeClr val="tx1"/>
                </a:solidFill>
                <a:effectLst/>
                <a:latin typeface="+mn-lt"/>
                <a:ea typeface="+mn-ea"/>
                <a:cs typeface="+mn-cs"/>
              </a:rPr>
              <a:t>Metbank</a:t>
            </a:r>
            <a:r>
              <a:rPr lang="en-ZA" sz="1200" b="0" i="0" u="none" strike="noStrike" kern="1200" dirty="0" smtClean="0">
                <a:solidFill>
                  <a:schemeClr val="tx1"/>
                </a:solidFill>
                <a:effectLst/>
                <a:latin typeface="+mn-lt"/>
                <a:ea typeface="+mn-ea"/>
                <a:cs typeface="+mn-cs"/>
              </a:rPr>
              <a:t> Limited 29 November 2018</a:t>
            </a:r>
          </a:p>
          <a:p>
            <a:pPr rtl="0" eaLnBrk="1" fontAlgn="t" latinLnBrk="0" hangingPunct="1"/>
            <a:r>
              <a:rPr lang="en-ZA" sz="1200" b="0" i="0" u="none" strike="noStrike" kern="1200" dirty="0" smtClean="0">
                <a:solidFill>
                  <a:schemeClr val="tx1"/>
                </a:solidFill>
                <a:effectLst/>
                <a:latin typeface="+mn-lt"/>
                <a:ea typeface="+mn-ea"/>
                <a:cs typeface="+mn-cs"/>
              </a:rPr>
              <a:t>Barclays Bank Plc 29 November</a:t>
            </a:r>
            <a:r>
              <a:rPr lang="en-ZA" sz="1200" b="0" i="0" u="none" strike="noStrike" kern="1200" baseline="0" dirty="0" smtClean="0">
                <a:solidFill>
                  <a:schemeClr val="tx1"/>
                </a:solidFill>
                <a:effectLst/>
                <a:latin typeface="+mn-lt"/>
                <a:ea typeface="+mn-ea"/>
                <a:cs typeface="+mn-cs"/>
              </a:rPr>
              <a:t> 2018</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0" i="0" u="none" strike="noStrike" kern="1200" dirty="0" smtClean="0">
                <a:solidFill>
                  <a:schemeClr val="tx1"/>
                </a:solidFill>
                <a:effectLst/>
                <a:latin typeface="+mn-lt"/>
                <a:ea typeface="+mn-ea"/>
                <a:cs typeface="+mn-cs"/>
              </a:rPr>
              <a:t>Macquarie Bank Limited 30 November 2018</a:t>
            </a:r>
          </a:p>
          <a:p>
            <a:pPr rtl="0" eaLnBrk="1" fontAlgn="t" latinLnBrk="0" hangingPunct="1"/>
            <a:r>
              <a:rPr lang="en-ZA" sz="1200" b="0" i="0" u="none" strike="noStrike" kern="1200" dirty="0" smtClean="0">
                <a:solidFill>
                  <a:schemeClr val="tx1"/>
                </a:solidFill>
                <a:effectLst/>
                <a:latin typeface="+mn-lt"/>
                <a:ea typeface="+mn-ea"/>
                <a:cs typeface="+mn-cs"/>
              </a:rPr>
              <a:t>Bank Julius Baer &amp; Co 8 March 2019</a:t>
            </a:r>
          </a:p>
          <a:p>
            <a:pPr rtl="0" eaLnBrk="1" fontAlgn="t" latinLnBrk="0" hangingPunct="1"/>
            <a:r>
              <a:rPr lang="en-ZA" sz="1200" b="1" i="0" u="none" strike="noStrike" kern="1200" dirty="0" smtClean="0">
                <a:solidFill>
                  <a:schemeClr val="tx1"/>
                </a:solidFill>
                <a:effectLst/>
                <a:latin typeface="+mn-lt"/>
                <a:ea typeface="+mn-ea"/>
                <a:cs typeface="+mn-cs"/>
              </a:rPr>
              <a:t>Insurers                                            Effective</a:t>
            </a:r>
            <a:r>
              <a:rPr lang="en-ZA" sz="1200" b="1" i="0" u="none" strike="noStrike" kern="1200" baseline="0" dirty="0" smtClean="0">
                <a:solidFill>
                  <a:schemeClr val="tx1"/>
                </a:solidFill>
                <a:effectLst/>
                <a:latin typeface="+mn-lt"/>
                <a:ea typeface="+mn-ea"/>
                <a:cs typeface="+mn-cs"/>
              </a:rPr>
              <a:t> Date</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0" i="0" u="none" strike="noStrike" kern="1200" dirty="0" smtClean="0">
                <a:solidFill>
                  <a:schemeClr val="tx1"/>
                </a:solidFill>
                <a:effectLst/>
                <a:latin typeface="+mn-lt"/>
                <a:ea typeface="+mn-ea"/>
                <a:cs typeface="+mn-cs"/>
              </a:rPr>
              <a:t>Swiss</a:t>
            </a:r>
            <a:r>
              <a:rPr lang="en-ZA" sz="1200" b="0" i="0" u="none" strike="noStrike" kern="1200" baseline="0" dirty="0" smtClean="0">
                <a:solidFill>
                  <a:schemeClr val="tx1"/>
                </a:solidFill>
                <a:effectLst/>
                <a:latin typeface="+mn-lt"/>
                <a:ea typeface="+mn-ea"/>
                <a:cs typeface="+mn-cs"/>
              </a:rPr>
              <a:t> Re Life and Health Africa Limited </a:t>
            </a:r>
            <a:r>
              <a:rPr lang="en-ZA" sz="1200" b="0" i="0" u="none" strike="noStrike" kern="1200" dirty="0" smtClean="0">
                <a:solidFill>
                  <a:schemeClr val="tx1"/>
                </a:solidFill>
                <a:effectLst/>
                <a:latin typeface="+mn-lt"/>
                <a:ea typeface="+mn-ea"/>
                <a:cs typeface="+mn-cs"/>
              </a:rPr>
              <a:t>26 April 2018</a:t>
            </a:r>
          </a:p>
          <a:p>
            <a:pPr rtl="0" eaLnBrk="1" fontAlgn="t" latinLnBrk="0" hangingPunct="1"/>
            <a:r>
              <a:rPr lang="en-ZA" sz="1200" b="1" i="0" u="none" strike="noStrike" kern="1200" dirty="0" smtClean="0">
                <a:solidFill>
                  <a:schemeClr val="tx1"/>
                </a:solidFill>
                <a:effectLst/>
                <a:latin typeface="+mn-lt"/>
                <a:ea typeface="+mn-ea"/>
                <a:cs typeface="+mn-cs"/>
              </a:rPr>
              <a:t>Mutual Banks                  Effective Date</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0" i="0" u="none" strike="noStrike" kern="1200" dirty="0" smtClean="0">
                <a:solidFill>
                  <a:schemeClr val="tx1"/>
                </a:solidFill>
                <a:effectLst/>
                <a:latin typeface="+mn-lt"/>
                <a:ea typeface="+mn-ea"/>
                <a:cs typeface="+mn-cs"/>
              </a:rPr>
              <a:t>Bank Zero Mutual Bank    17 August 2018</a:t>
            </a:r>
          </a:p>
          <a:p>
            <a:pPr rtl="0" eaLnBrk="1" fontAlgn="t" latinLnBrk="0" hangingPunct="1"/>
            <a:r>
              <a:rPr lang="en-ZA" sz="1200" b="1" i="0" u="none" strike="noStrike" kern="1200" dirty="0" smtClean="0">
                <a:solidFill>
                  <a:schemeClr val="tx1"/>
                </a:solidFill>
                <a:effectLst/>
                <a:latin typeface="+mn-lt"/>
                <a:ea typeface="+mn-ea"/>
                <a:cs typeface="+mn-cs"/>
              </a:rPr>
              <a:t>Co-operative</a:t>
            </a:r>
            <a:r>
              <a:rPr lang="en-ZA" sz="1200" b="1" i="0" u="none" strike="noStrike" kern="1200" baseline="0" dirty="0" smtClean="0">
                <a:solidFill>
                  <a:schemeClr val="tx1"/>
                </a:solidFill>
                <a:effectLst/>
                <a:latin typeface="+mn-lt"/>
                <a:ea typeface="+mn-ea"/>
                <a:cs typeface="+mn-cs"/>
              </a:rPr>
              <a:t> Banks    </a:t>
            </a:r>
            <a:r>
              <a:rPr lang="en-ZA" sz="1200" b="1" i="0" u="none" strike="noStrike" kern="1200" dirty="0" smtClean="0">
                <a:solidFill>
                  <a:schemeClr val="tx1"/>
                </a:solidFill>
                <a:effectLst/>
                <a:latin typeface="+mn-lt"/>
                <a:ea typeface="+mn-ea"/>
                <a:cs typeface="+mn-cs"/>
              </a:rPr>
              <a:t>Effective Date</a:t>
            </a:r>
            <a:endParaRPr lang="en-ZA" sz="1200" b="0" i="0" u="none" strike="noStrike" kern="1200" dirty="0" smtClean="0">
              <a:solidFill>
                <a:schemeClr val="tx1"/>
              </a:solidFill>
              <a:effectLst/>
              <a:latin typeface="+mn-lt"/>
              <a:ea typeface="+mn-ea"/>
              <a:cs typeface="+mn-cs"/>
            </a:endParaRPr>
          </a:p>
          <a:p>
            <a:pPr rtl="0" eaLnBrk="1" fontAlgn="t" latinLnBrk="0" hangingPunct="1"/>
            <a:r>
              <a:rPr lang="en-ZA" sz="1200" b="0" i="0" u="none" strike="noStrike" kern="1200" dirty="0" smtClean="0">
                <a:solidFill>
                  <a:schemeClr val="tx1"/>
                </a:solidFill>
                <a:effectLst/>
                <a:latin typeface="+mn-lt"/>
                <a:ea typeface="+mn-ea"/>
                <a:cs typeface="+mn-cs"/>
              </a:rPr>
              <a:t>Webbers</a:t>
            </a:r>
            <a:r>
              <a:rPr lang="en-ZA" sz="1200" b="0" i="0" u="none" strike="noStrike" kern="1200" baseline="0" dirty="0" smtClean="0">
                <a:solidFill>
                  <a:schemeClr val="tx1"/>
                </a:solidFill>
                <a:effectLst/>
                <a:latin typeface="+mn-lt"/>
                <a:ea typeface="+mn-ea"/>
                <a:cs typeface="+mn-cs"/>
              </a:rPr>
              <a:t> Employees Savings and Credit Co-operative Bank   </a:t>
            </a:r>
            <a:r>
              <a:rPr lang="en-ZA" sz="1200" b="0" i="0" u="none" strike="noStrike" kern="1200" dirty="0" smtClean="0">
                <a:solidFill>
                  <a:schemeClr val="tx1"/>
                </a:solidFill>
                <a:effectLst/>
                <a:latin typeface="+mn-lt"/>
                <a:ea typeface="+mn-ea"/>
                <a:cs typeface="+mn-cs"/>
              </a:rPr>
              <a:t>29 November 2018</a:t>
            </a:r>
          </a:p>
          <a:p>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6</a:t>
            </a:fld>
            <a:endParaRPr lang="en-US"/>
          </a:p>
        </p:txBody>
      </p:sp>
    </p:spTree>
    <p:extLst>
      <p:ext uri="{BB962C8B-B14F-4D97-AF65-F5344CB8AC3E}">
        <p14:creationId xmlns:p14="http://schemas.microsoft.com/office/powerpoint/2010/main" xmlns="" val="99082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South African banking sector is dominated by five large banks, which collectively held 90.5% of the total</a:t>
            </a:r>
          </a:p>
          <a:p>
            <a:r>
              <a:rPr lang="en-ZA" dirty="0" smtClean="0"/>
              <a:t>banking sector assets as at 31 March 2019 (31 March 2018: 90.2%). Local branches of international banks</a:t>
            </a:r>
          </a:p>
          <a:p>
            <a:r>
              <a:rPr lang="en-ZA" dirty="0" smtClean="0"/>
              <a:t>accounted for 5.6% of banking sector assets at the end of March 2019 (March 2018: 5.9%), while other</a:t>
            </a:r>
          </a:p>
          <a:p>
            <a:r>
              <a:rPr lang="en-ZA" dirty="0" smtClean="0"/>
              <a:t>banks represented 3.8% at the end of March 2019 (March 2018: 3.9%). Note: Banking sector data includes one institution, </a:t>
            </a:r>
            <a:r>
              <a:rPr lang="en-ZA" dirty="0" err="1" smtClean="0"/>
              <a:t>Ithala</a:t>
            </a:r>
            <a:r>
              <a:rPr lang="en-ZA" dirty="0" smtClean="0"/>
              <a:t> SOC Limited, conducting banking business in terms of an exemption from the provisions of the Banks Act.</a:t>
            </a:r>
          </a:p>
          <a:p>
            <a:endParaRPr lang="en-ZA" dirty="0" smtClean="0"/>
          </a:p>
          <a:p>
            <a:r>
              <a:rPr lang="en-ZA" dirty="0" smtClean="0"/>
              <a:t>DSIBs</a:t>
            </a:r>
            <a:r>
              <a:rPr lang="en-ZA" baseline="0" dirty="0" smtClean="0"/>
              <a:t> - It may be impossible to completely eliminate perceptions that some institutions are too-big-to-fail as there will always be pressure on the government and regulators to prevent the disorderly failure of financial institutions. However, strengthening frameworks for capital, liquidity, financial market infrastructure and resolution will go a long way to lessen the perceptions, moral hazard and crippling effects on taxpayers. </a:t>
            </a:r>
          </a:p>
          <a:p>
            <a:r>
              <a:rPr lang="en-ZA" baseline="0" dirty="0" smtClean="0"/>
              <a:t>D-SIBs and the D-SII methodology (that is currently work in progress), is the ranking of institutions in relation to each other in terms of systemic relevance. Quantitative methodology is used to rank the systemic relevance of banks in South Africa in this regard. It is considered impossible to rank banks’ systemic relevance in relation to each other based on qualitative methodology. The crucial aspect of the methodology is what is done with the ranking (or information that is sourced from the rankings) that could make a difference in reducing the impact or probability of a large institution failing.</a:t>
            </a:r>
          </a:p>
          <a:p>
            <a:r>
              <a:rPr lang="en-ZA" baseline="0" dirty="0" smtClean="0"/>
              <a:t>What is done next with the information - would be based on supervisory judgement and discretion. There are no absolutes in determining systemic important – there are multiple ways of measuring the level of significance and therefore the importance of supervisory judgement and discretion cannot be overstated.  </a:t>
            </a:r>
          </a:p>
          <a:p>
            <a:r>
              <a:rPr lang="en-ZA" baseline="0" dirty="0" smtClean="0"/>
              <a:t>However it must be understood that it is impossible to add capital to the extent that the remaining systemic risk is zero, the failure of smaller institutions that did not make the cut in terms of systemic relevance would still have an impact on the economy. The higher capital requirements on systemic banks could have the result of reducing their competitiveness with smaller players. </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7</a:t>
            </a:fld>
            <a:endParaRPr lang="en-US"/>
          </a:p>
        </p:txBody>
      </p:sp>
    </p:spTree>
    <p:extLst>
      <p:ext uri="{BB962C8B-B14F-4D97-AF65-F5344CB8AC3E}">
        <p14:creationId xmlns:p14="http://schemas.microsoft.com/office/powerpoint/2010/main" xmlns="" val="376218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sector comprises co-operative banks and CFIs. While co-operative banks have always been regulated by the SARB, through the erstwhile BSD, the PA now regulates both areas, having taken over the regulatory oversight of CFIs from the CBDA. While a number of CFIs meet the new minimum requirement for registration as a co-operative bank (i.e. having at least 200 members and R1 million in deposits), they fall short in terms of financial acumen, skills, as well as prudential and/or operational requirements. Other CFIs are small and, in most cases, newly registered. </a:t>
            </a:r>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8</a:t>
            </a:fld>
            <a:endParaRPr lang="en-US"/>
          </a:p>
        </p:txBody>
      </p:sp>
    </p:spTree>
    <p:extLst>
      <p:ext uri="{BB962C8B-B14F-4D97-AF65-F5344CB8AC3E}">
        <p14:creationId xmlns:p14="http://schemas.microsoft.com/office/powerpoint/2010/main" xmlns="" val="55867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Life insurers The net premium income (after deducting premiums for reinsurance) for primary life insurers (those that do not conduct business solely as reinsurers), cell captives and reinsurers was standing at R281 million for the six months ending December 2018. Benefit payments for the same period totalled R225 million. Insurance companies make a significant portion of their income from investment revenues (both realised and unrealised). The 2018 calendar year saw particular challenges, which included slow economic growth, poor investment returns, and volatility in the exchange rate. The total assets in respect of the primary life insurers, cell captives and reinsurance industry stood at R3 011 billion as at the end of December 2018. The majority of these assets was invested in investment funds and equities. </a:t>
            </a:r>
          </a:p>
          <a:p>
            <a:endParaRPr lang="en-ZA" dirty="0" smtClean="0"/>
          </a:p>
          <a:p>
            <a:r>
              <a:rPr lang="en-ZA" dirty="0" smtClean="0"/>
              <a:t>The gross premiums of primary insurers (those that do not conduct business solely as reinsurers), cell captives, captives and reinsurers in the non-life insurance industry were R75 million for the six months ending December 2018. The underwriting results (where the underwriting profit is expressed as a percentage of net earned premiums) stood at 10% for the primary insurers, cell captives, captives and reinsurers in the non-life insurance industry as at the end of December 2018. The non-life insurance industry did not experience any catastrophic events during 2018. The six-monthly operating profits, which included investment income, stood at R7.3 billion as at the end of December 2018, and were also affected by subdued investor sentiments.</a:t>
            </a:r>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9</a:t>
            </a:fld>
            <a:endParaRPr lang="en-US"/>
          </a:p>
        </p:txBody>
      </p:sp>
    </p:spTree>
    <p:extLst>
      <p:ext uri="{BB962C8B-B14F-4D97-AF65-F5344CB8AC3E}">
        <p14:creationId xmlns:p14="http://schemas.microsoft.com/office/powerpoint/2010/main" xmlns="" val="278372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8F9873-C801-4543-826F-21360260FD8E}" type="slidenum">
              <a:rPr lang="en-ZA" smtClean="0"/>
              <a:pPr/>
              <a:t>13</a:t>
            </a:fld>
            <a:endParaRPr lang="en-ZA" dirty="0"/>
          </a:p>
        </p:txBody>
      </p:sp>
    </p:spTree>
    <p:extLst>
      <p:ext uri="{BB962C8B-B14F-4D97-AF65-F5344CB8AC3E}">
        <p14:creationId xmlns:p14="http://schemas.microsoft.com/office/powerpoint/2010/main" xmlns="" val="90329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Insurance Act places certain requirements on the Prudential Authority relating to the transformation of the insurance sector.  Accordingly, the Prudential Authority is obliged to develop a framework setting out its proposals and processes for transformation in the insurance sector. </a:t>
            </a:r>
          </a:p>
          <a:p>
            <a:r>
              <a:rPr lang="en-ZA" dirty="0" smtClean="0"/>
              <a:t>The Insurance Act defines ‘‘transformation of the insurance sector’’ as transformation as envisaged by the FSC issued in terms of section 9(1) of the BBBEEA. The Insurance Act provides for transformation in the objective of the Act, requirements for conversion of existing registrations and new licences (by requiring an applicant to demonstrate that it has a plan to meet its stated commitments in terms of transformation of the insurance sector, including meeting the targets envisaged by the FSC), variation of licencing conditions and exemptions.</a:t>
            </a:r>
          </a:p>
          <a:p>
            <a:r>
              <a:rPr lang="en-ZA" dirty="0" smtClean="0"/>
              <a:t>While the PA does not play an active role in agreeing or setting of the transformation targets; it will provide support in monitoring plans and achievements of an insurer with regard to the implementation of the FSC. The FSC is and will remain the product of the interaction and negotiations between trade associations, labour, community, government and the Association of Black Securities and Investment Professionals (ABSIP).</a:t>
            </a:r>
          </a:p>
          <a:p>
            <a:r>
              <a:rPr lang="en-ZA" dirty="0" smtClean="0"/>
              <a:t>This approach recognises the lead / central role of the PA in respect of overseeing the prudential soundness of insurers and their governing bodies. It provides clarity as to who is responsible for monitoring the implementation of the FSC in respect of insurers. The primary responsibility vests in the governing bodies of the insurers, while the PA has a secondary obligation to ensure that this indeed happens. </a:t>
            </a:r>
          </a:p>
          <a:p>
            <a:r>
              <a:rPr lang="en-ZA" dirty="0" smtClean="0"/>
              <a:t>This approach allows for the integration of the monitoring of the implementation of the FSC into the supervisory framework for insurers. This in turn allows the PA to better monitor risks faced by insurers and the potential impact of these risks on their financial soundness. </a:t>
            </a:r>
          </a:p>
          <a:p>
            <a:endParaRPr lang="en-ZA" dirty="0" smtClean="0"/>
          </a:p>
          <a:p>
            <a:r>
              <a:rPr lang="en-ZA" dirty="0" smtClean="0"/>
              <a:t>The Insurance Act facilitates transformation by, amongst others, allowing for progressive compliance with the requirements of that Act and / or Prudential Standards made thereunder. This is achieved by licencing conditions and exemptions. </a:t>
            </a:r>
          </a:p>
          <a:p>
            <a:r>
              <a:rPr lang="en-ZA" dirty="0" smtClean="0"/>
              <a:t>The PA may – </a:t>
            </a:r>
          </a:p>
          <a:p>
            <a:r>
              <a:rPr lang="en-ZA" dirty="0" smtClean="0"/>
              <a:t>- impose different licencing conditions in respect of different types or kinds of insurers, and different classes and sub-classes of insurance business and impose conditions in a manner that seeks to facilitate the progressive or incremental compliance with the Act by a specific insurer to promote developmental, financial inclusion and transformation objectives; and</a:t>
            </a:r>
          </a:p>
          <a:p>
            <a:r>
              <a:rPr lang="en-ZA" dirty="0" smtClean="0"/>
              <a:t>- exempt any insurer from, or in respect of, a provision of the Act for a period and on conditions determined by the Prudential Authority if practicalities impede the strict application of a specific provision of the Act, if a strict application of a specific provision of the Act is not proportional to the nature, scale and complexity of the business of an insurer or for developmental, financial inclusion and transformation objectives necessary to facilitate the progressive or incremental compliance of the Act by a specific insurer, including meeting the targets envisaged by the FSC.</a:t>
            </a:r>
          </a:p>
          <a:p>
            <a:r>
              <a:rPr lang="en-ZA" dirty="0" smtClean="0"/>
              <a:t>The Insurance Act entrenches the principle of proportionality, which means that regulatory requirements are applied in a manner which is proportionate to the nature, scale and complexity of the risks inherent in the business of an insurer. An insurer’s own risk profile serves as the primary guide to assess the application of the principle. Prudential Standards may therefore be drafted in a proportionate manner. Dedicated Prudential Standards for different types of insurers may be provided for. </a:t>
            </a:r>
          </a:p>
          <a:p>
            <a:endParaRPr lang="en-ZA" dirty="0" smtClean="0"/>
          </a:p>
          <a:p>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6170EFF0-5E35-4588-B172-BF3B045C1DC8}" type="slidenum">
              <a:rPr lang="en-US" smtClean="0"/>
              <a:pPr/>
              <a:t>15</a:t>
            </a:fld>
            <a:endParaRPr lang="en-US"/>
          </a:p>
        </p:txBody>
      </p:sp>
    </p:spTree>
    <p:extLst>
      <p:ext uri="{BB962C8B-B14F-4D97-AF65-F5344CB8AC3E}">
        <p14:creationId xmlns:p14="http://schemas.microsoft.com/office/powerpoint/2010/main" xmlns="" val="1007098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0"/>
            <a:ext cx="9698557"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139514" y="4429919"/>
            <a:ext cx="2741600" cy="2174789"/>
          </a:xfrm>
          <a:prstGeom prst="rect">
            <a:avLst/>
          </a:prstGeom>
        </p:spPr>
      </p:pic>
      <p:sp>
        <p:nvSpPr>
          <p:cNvPr id="9" name="Title 1"/>
          <p:cNvSpPr>
            <a:spLocks noGrp="1"/>
          </p:cNvSpPr>
          <p:nvPr>
            <p:ph type="ctrTitle"/>
          </p:nvPr>
        </p:nvSpPr>
        <p:spPr>
          <a:xfrm>
            <a:off x="5373756" y="1112675"/>
            <a:ext cx="5932675" cy="1448559"/>
          </a:xfrm>
          <a:noFill/>
        </p:spPr>
        <p:txBody>
          <a:bodyPr anchor="b">
            <a:normAutofit/>
          </a:bodyPr>
          <a:lstStyle>
            <a:lvl1pPr algn="ctr">
              <a:defRPr sz="4000">
                <a:solidFill>
                  <a:schemeClr val="tx1"/>
                </a:solidFill>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5373756" y="3184129"/>
            <a:ext cx="59326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xmlns="" val="360192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71527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 y="1519161"/>
            <a:ext cx="59400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6629" y="1519161"/>
            <a:ext cx="59400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123001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284231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230293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extBox 7"/>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304645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extBox 7"/>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62956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7068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5867412" y="6342742"/>
            <a:ext cx="457176" cy="369332"/>
          </a:xfrm>
          <a:prstGeom prst="rect">
            <a:avLst/>
          </a:prstGeom>
          <a:noFill/>
        </p:spPr>
        <p:txBody>
          <a:bodyPr wrap="none" rtlCol="0">
            <a:spAutoFit/>
          </a:bodyPr>
          <a:lstStyle/>
          <a:p>
            <a:fld id="{B2A4729F-006C-4016-9F4A-A9A7FC75CB5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73473" y="5794064"/>
            <a:ext cx="1157269" cy="918010"/>
          </a:xfrm>
          <a:prstGeom prst="rect">
            <a:avLst/>
          </a:prstGeom>
        </p:spPr>
      </p:pic>
    </p:spTree>
    <p:extLst>
      <p:ext uri="{BB962C8B-B14F-4D97-AF65-F5344CB8AC3E}">
        <p14:creationId xmlns:p14="http://schemas.microsoft.com/office/powerpoint/2010/main" xmlns="" val="3354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39660"/>
          </a:xfrm>
          <a:prstGeom prst="rect">
            <a:avLst/>
          </a:prstGeom>
          <a:solidFill>
            <a:schemeClr val="tx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0" y="1261954"/>
            <a:ext cx="121920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6360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hdr="0" ftr="0" dt="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za/url?sa=i&amp;source=images&amp;cd=&amp;cad=rja&amp;uact=8&amp;ved=2ahUKEwiSkMnTzYnbAhWCvxQKHZeABsEQjRx6BAgBEAU&amp;url=/url?sa=i&amp;source=images&amp;cd=&amp;cad=rja&amp;uact=8&amp;ved=&amp;url=http://www.filmsite.org/bestsuppactor.html&amp;psig=AOvVaw3zdJyq9Etjmc2I-UAuPTQE&amp;ust=1526538611629729&amp;psig=AOvVaw3zdJyq9Etjmc2I-UAuPTQE&amp;ust=152653861162972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jpeg"/><Relationship Id="rId10" Type="http://schemas.openxmlformats.org/officeDocument/2006/relationships/image" Target="../media/image23.png"/><Relationship Id="rId4" Type="http://schemas.openxmlformats.org/officeDocument/2006/relationships/oleObject" Target="../embeddings/oleObject1.bin"/><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0886" y="1605775"/>
            <a:ext cx="7558314" cy="2044767"/>
          </a:xfrm>
        </p:spPr>
        <p:txBody>
          <a:bodyPr>
            <a:normAutofit fontScale="90000"/>
          </a:bodyPr>
          <a:lstStyle/>
          <a:p>
            <a:pPr>
              <a:lnSpc>
                <a:spcPct val="150000"/>
              </a:lnSpc>
              <a:spcBef>
                <a:spcPts val="600"/>
              </a:spcBef>
              <a:spcAft>
                <a:spcPts val="600"/>
              </a:spcAft>
            </a:pPr>
            <a:r>
              <a:rPr lang="en-ZA" sz="3600" b="1" dirty="0" smtClean="0">
                <a:latin typeface="Arial" pitchFamily="34" charset="0"/>
                <a:cs typeface="Arial" pitchFamily="34" charset="0"/>
              </a:rPr>
              <a:t/>
            </a:r>
            <a:br>
              <a:rPr lang="en-ZA" sz="3600" b="1" dirty="0" smtClean="0">
                <a:latin typeface="Arial" pitchFamily="34" charset="0"/>
                <a:cs typeface="Arial" pitchFamily="34" charset="0"/>
              </a:rPr>
            </a:b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3600" b="1" dirty="0" smtClean="0">
                <a:latin typeface="Arial" pitchFamily="34" charset="0"/>
                <a:cs typeface="Arial" pitchFamily="34" charset="0"/>
              </a:rPr>
              <a:t/>
            </a:r>
            <a:br>
              <a:rPr lang="en-ZA" sz="3600" b="1" dirty="0" smtClean="0">
                <a:latin typeface="Arial" pitchFamily="34" charset="0"/>
                <a:cs typeface="Arial" pitchFamily="34" charset="0"/>
              </a:rPr>
            </a:br>
            <a:r>
              <a:rPr lang="en-ZA" sz="3600" b="1" dirty="0" smtClean="0">
                <a:latin typeface="Arial" pitchFamily="34" charset="0"/>
                <a:cs typeface="Arial" pitchFamily="34" charset="0"/>
              </a:rPr>
              <a:t>Transformation of the financial sector </a:t>
            </a:r>
            <a:br>
              <a:rPr lang="en-ZA" sz="3600" b="1" dirty="0" smtClean="0">
                <a:latin typeface="Arial" pitchFamily="34" charset="0"/>
                <a:cs typeface="Arial" pitchFamily="34" charset="0"/>
              </a:rPr>
            </a:br>
            <a:r>
              <a:rPr lang="en-ZA" sz="2700" b="1" dirty="0" smtClean="0">
                <a:latin typeface="Arial" pitchFamily="34" charset="0"/>
                <a:cs typeface="Arial" pitchFamily="34" charset="0"/>
              </a:rPr>
              <a:t>Presentation to the SCOF</a:t>
            </a:r>
            <a:r>
              <a:rPr lang="en-ZA" sz="3100" b="1" dirty="0" smtClean="0">
                <a:latin typeface="Arial" pitchFamily="34" charset="0"/>
                <a:cs typeface="Arial" pitchFamily="34" charset="0"/>
              </a:rPr>
              <a:t/>
            </a:r>
            <a:br>
              <a:rPr lang="en-ZA" sz="3100" b="1" dirty="0" smtClean="0">
                <a:latin typeface="Arial" pitchFamily="34" charset="0"/>
                <a:cs typeface="Arial" pitchFamily="34" charset="0"/>
              </a:rPr>
            </a:br>
            <a:r>
              <a:rPr lang="en-ZA" sz="2700" b="1" dirty="0" smtClean="0">
                <a:latin typeface="Arial" pitchFamily="34" charset="0"/>
                <a:cs typeface="Arial" pitchFamily="34" charset="0"/>
              </a:rPr>
              <a:t>Unathi Kamlana</a:t>
            </a:r>
            <a:br>
              <a:rPr lang="en-ZA" sz="2700" b="1" dirty="0" smtClean="0">
                <a:latin typeface="Arial" pitchFamily="34" charset="0"/>
                <a:cs typeface="Arial" pitchFamily="34" charset="0"/>
              </a:rPr>
            </a:br>
            <a:r>
              <a:rPr lang="en-ZA" sz="2000" b="1" dirty="0" smtClean="0">
                <a:latin typeface="Arial" pitchFamily="34" charset="0"/>
                <a:cs typeface="Arial" pitchFamily="34" charset="0"/>
              </a:rPr>
              <a:t>Head: Policy, Statistics and Industry Support Department</a:t>
            </a:r>
            <a:endParaRPr lang="en-US" sz="2000" b="1" dirty="0">
              <a:latin typeface="Arial" pitchFamily="34" charset="0"/>
              <a:cs typeface="Arial" pitchFamily="34" charset="0"/>
            </a:endParaRPr>
          </a:p>
        </p:txBody>
      </p:sp>
      <p:sp>
        <p:nvSpPr>
          <p:cNvPr id="3" name="Subtitle 2"/>
          <p:cNvSpPr>
            <a:spLocks noGrp="1"/>
          </p:cNvSpPr>
          <p:nvPr>
            <p:ph type="subTitle" idx="1"/>
          </p:nvPr>
        </p:nvSpPr>
        <p:spPr>
          <a:xfrm>
            <a:off x="5943600" y="3941977"/>
            <a:ext cx="5932675" cy="528423"/>
          </a:xfrm>
        </p:spPr>
        <p:txBody>
          <a:bodyPr>
            <a:normAutofit/>
          </a:bodyPr>
          <a:lstStyle/>
          <a:p>
            <a:pPr algn="r"/>
            <a:r>
              <a:rPr lang="en-ZA" sz="2200" dirty="0" smtClean="0">
                <a:latin typeface="Arial" panose="020B0604020202020204" pitchFamily="34" charset="0"/>
                <a:cs typeface="Arial" panose="020B0604020202020204" pitchFamily="34" charset="0"/>
              </a:rPr>
              <a:t>26 November  2019</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86650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Arial" panose="020B0604020202020204" pitchFamily="34" charset="0"/>
                <a:cs typeface="Arial" panose="020B0604020202020204" pitchFamily="34" charset="0"/>
              </a:rPr>
              <a:t>Financial market infrastructures</a:t>
            </a:r>
            <a:endParaRPr lang="en-ZA" b="1" dirty="0">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7700" y="1078706"/>
            <a:ext cx="5448300" cy="4941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520700" y="1181100"/>
            <a:ext cx="4318000" cy="5355312"/>
          </a:xfrm>
          <a:prstGeom prst="rect">
            <a:avLst/>
          </a:prstGeom>
          <a:solidFill>
            <a:schemeClr val="accent1">
              <a:lumMod val="60000"/>
              <a:lumOff val="40000"/>
            </a:schemeClr>
          </a:solidFill>
          <a:ln>
            <a:solidFill>
              <a:schemeClr val="tx2"/>
            </a:solidFill>
          </a:ln>
        </p:spPr>
        <p:txBody>
          <a:bodyPr wrap="square" rtlCol="0">
            <a:spAutoFit/>
          </a:bodyPr>
          <a:lstStyle/>
          <a:p>
            <a:pPr marL="285750" indent="-285750" algn="ctr">
              <a:buFont typeface="Arial" panose="020B0604020202020204" pitchFamily="34" charset="0"/>
              <a:buChar char="•"/>
            </a:pPr>
            <a:r>
              <a:rPr lang="en-ZA" dirty="0">
                <a:latin typeface="Arial" panose="020B0604020202020204" pitchFamily="34" charset="0"/>
                <a:cs typeface="Arial" panose="020B0604020202020204" pitchFamily="34" charset="0"/>
              </a:rPr>
              <a:t>The PA is responsible for the</a:t>
            </a:r>
          </a:p>
          <a:p>
            <a:pPr algn="ctr"/>
            <a:r>
              <a:rPr lang="en-ZA" dirty="0">
                <a:latin typeface="Arial" panose="020B0604020202020204" pitchFamily="34" charset="0"/>
                <a:cs typeface="Arial" panose="020B0604020202020204" pitchFamily="34" charset="0"/>
              </a:rPr>
              <a:t>prudential supervision of market</a:t>
            </a:r>
          </a:p>
          <a:p>
            <a:pPr algn="ctr"/>
            <a:r>
              <a:rPr lang="en-ZA" dirty="0">
                <a:latin typeface="Arial" panose="020B0604020202020204" pitchFamily="34" charset="0"/>
                <a:cs typeface="Arial" panose="020B0604020202020204" pitchFamily="34" charset="0"/>
              </a:rPr>
              <a:t>infrastructures. </a:t>
            </a:r>
            <a:endParaRPr lang="en-ZA"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ZA" dirty="0" smtClean="0">
                <a:latin typeface="Arial" panose="020B0604020202020204" pitchFamily="34" charset="0"/>
                <a:cs typeface="Arial" panose="020B0604020202020204" pitchFamily="34" charset="0"/>
              </a:rPr>
              <a:t>This </a:t>
            </a:r>
            <a:r>
              <a:rPr lang="en-ZA" dirty="0">
                <a:latin typeface="Arial" panose="020B0604020202020204" pitchFamily="34" charset="0"/>
                <a:cs typeface="Arial" panose="020B0604020202020204" pitchFamily="34" charset="0"/>
              </a:rPr>
              <a:t>category includes</a:t>
            </a:r>
          </a:p>
          <a:p>
            <a:pPr algn="ctr"/>
            <a:r>
              <a:rPr lang="en-ZA" dirty="0">
                <a:latin typeface="Arial" panose="020B0604020202020204" pitchFamily="34" charset="0"/>
                <a:cs typeface="Arial" panose="020B0604020202020204" pitchFamily="34" charset="0"/>
              </a:rPr>
              <a:t>exchanges, central securities</a:t>
            </a:r>
          </a:p>
          <a:p>
            <a:pPr algn="ctr"/>
            <a:r>
              <a:rPr lang="en-ZA" dirty="0">
                <a:latin typeface="Arial" panose="020B0604020202020204" pitchFamily="34" charset="0"/>
                <a:cs typeface="Arial" panose="020B0604020202020204" pitchFamily="34" charset="0"/>
              </a:rPr>
              <a:t>depositories, clearing houses, </a:t>
            </a:r>
            <a:r>
              <a:rPr lang="en-ZA" dirty="0" smtClean="0">
                <a:latin typeface="Arial" panose="020B0604020202020204" pitchFamily="34" charset="0"/>
                <a:cs typeface="Arial" panose="020B0604020202020204" pitchFamily="34" charset="0"/>
              </a:rPr>
              <a:t>central counterparties </a:t>
            </a:r>
            <a:r>
              <a:rPr lang="en-ZA" dirty="0">
                <a:latin typeface="Arial" panose="020B0604020202020204" pitchFamily="34" charset="0"/>
                <a:cs typeface="Arial" panose="020B0604020202020204" pitchFamily="34" charset="0"/>
              </a:rPr>
              <a:t>(CCPs), and trade</a:t>
            </a:r>
          </a:p>
          <a:p>
            <a:pPr algn="ctr"/>
            <a:r>
              <a:rPr lang="en-ZA" dirty="0">
                <a:latin typeface="Arial" panose="020B0604020202020204" pitchFamily="34" charset="0"/>
                <a:cs typeface="Arial" panose="020B0604020202020204" pitchFamily="34" charset="0"/>
              </a:rPr>
              <a:t>repositories</a:t>
            </a:r>
            <a:r>
              <a:rPr lang="en-ZA" dirty="0" smtClean="0">
                <a:latin typeface="Arial" panose="020B0604020202020204" pitchFamily="34" charset="0"/>
                <a:cs typeface="Arial" panose="020B0604020202020204" pitchFamily="34" charset="0"/>
              </a:rPr>
              <a:t>.</a:t>
            </a:r>
          </a:p>
          <a:p>
            <a:pPr algn="ctr"/>
            <a:endParaRPr lang="en-ZA"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ZA" dirty="0">
                <a:latin typeface="Arial" panose="020B0604020202020204" pitchFamily="34" charset="0"/>
                <a:cs typeface="Arial" panose="020B0604020202020204" pitchFamily="34" charset="0"/>
              </a:rPr>
              <a:t>The reporting templates for market</a:t>
            </a:r>
          </a:p>
          <a:p>
            <a:pPr algn="ctr"/>
            <a:r>
              <a:rPr lang="en-ZA" dirty="0">
                <a:latin typeface="Arial" panose="020B0604020202020204" pitchFamily="34" charset="0"/>
                <a:cs typeface="Arial" panose="020B0604020202020204" pitchFamily="34" charset="0"/>
              </a:rPr>
              <a:t>infrastructures’ data submissions</a:t>
            </a:r>
          </a:p>
          <a:p>
            <a:pPr algn="ctr"/>
            <a:r>
              <a:rPr lang="en-ZA" dirty="0">
                <a:latin typeface="Arial" panose="020B0604020202020204" pitchFamily="34" charset="0"/>
                <a:cs typeface="Arial" panose="020B0604020202020204" pitchFamily="34" charset="0"/>
              </a:rPr>
              <a:t>were published in January 2019, with</a:t>
            </a:r>
          </a:p>
          <a:p>
            <a:pPr algn="ctr"/>
            <a:r>
              <a:rPr lang="en-ZA" dirty="0">
                <a:latin typeface="Arial" panose="020B0604020202020204" pitchFamily="34" charset="0"/>
                <a:cs typeface="Arial" panose="020B0604020202020204" pitchFamily="34" charset="0"/>
              </a:rPr>
              <a:t>the first set of data submissions to</a:t>
            </a:r>
          </a:p>
          <a:p>
            <a:pPr algn="ctr"/>
            <a:r>
              <a:rPr lang="en-ZA" dirty="0">
                <a:latin typeface="Arial" panose="020B0604020202020204" pitchFamily="34" charset="0"/>
                <a:cs typeface="Arial" panose="020B0604020202020204" pitchFamily="34" charset="0"/>
              </a:rPr>
              <a:t>the PA being due by April 2019. </a:t>
            </a:r>
            <a:endParaRPr lang="en-ZA"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ZA" dirty="0" smtClean="0">
                <a:latin typeface="Arial" panose="020B0604020202020204" pitchFamily="34" charset="0"/>
                <a:cs typeface="Arial" panose="020B0604020202020204" pitchFamily="34" charset="0"/>
              </a:rPr>
              <a:t>The PA </a:t>
            </a:r>
            <a:r>
              <a:rPr lang="en-ZA" dirty="0">
                <a:latin typeface="Arial" panose="020B0604020202020204" pitchFamily="34" charset="0"/>
                <a:cs typeface="Arial" panose="020B0604020202020204" pitchFamily="34" charset="0"/>
              </a:rPr>
              <a:t>will report on market</a:t>
            </a:r>
          </a:p>
          <a:p>
            <a:pPr algn="ctr"/>
            <a:r>
              <a:rPr lang="en-ZA" dirty="0">
                <a:latin typeface="Arial" panose="020B0604020202020204" pitchFamily="34" charset="0"/>
                <a:cs typeface="Arial" panose="020B0604020202020204" pitchFamily="34" charset="0"/>
              </a:rPr>
              <a:t>infrastructures’ data in its 2019/20</a:t>
            </a:r>
          </a:p>
          <a:p>
            <a:pPr algn="ctr"/>
            <a:r>
              <a:rPr lang="en-ZA" dirty="0">
                <a:latin typeface="Arial" panose="020B0604020202020204" pitchFamily="34" charset="0"/>
                <a:cs typeface="Arial" panose="020B0604020202020204" pitchFamily="34" charset="0"/>
              </a:rPr>
              <a:t>Annual Report.</a:t>
            </a:r>
          </a:p>
        </p:txBody>
      </p:sp>
    </p:spTree>
    <p:extLst>
      <p:ext uri="{BB962C8B-B14F-4D97-AF65-F5344CB8AC3E}">
        <p14:creationId xmlns:p14="http://schemas.microsoft.com/office/powerpoint/2010/main" xmlns="" val="18470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9660"/>
          </a:xfrm>
        </p:spPr>
        <p:txBody>
          <a:bodyPr/>
          <a:lstStyle/>
          <a:p>
            <a:r>
              <a:rPr lang="en-ZA" dirty="0" smtClean="0">
                <a:latin typeface="Arial" panose="020B0604020202020204" pitchFamily="34" charset="0"/>
                <a:cs typeface="Arial" panose="020B0604020202020204" pitchFamily="34" charset="0"/>
              </a:rPr>
              <a:t>Financial Sector Regulation Act, 2017</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45051"/>
            <a:ext cx="4978400" cy="589785"/>
          </a:xfrm>
          <a:solidFill>
            <a:schemeClr val="accent1">
              <a:lumMod val="40000"/>
              <a:lumOff val="60000"/>
            </a:schemeClr>
          </a:solidFill>
        </p:spPr>
        <p:txBody>
          <a:bodyPr>
            <a:normAutofit/>
          </a:bodyPr>
          <a:lstStyle/>
          <a:p>
            <a:pPr marL="268288" indent="-268288">
              <a:spcBef>
                <a:spcPts val="0"/>
              </a:spcBef>
              <a:buFont typeface="Arial" panose="020B0604020202020204" pitchFamily="34" charset="0"/>
              <a:buChar char="•"/>
            </a:pPr>
            <a:r>
              <a:rPr lang="en-ZA" sz="1800" dirty="0">
                <a:latin typeface="Arial" panose="020B0604020202020204" pitchFamily="34" charset="0"/>
                <a:cs typeface="Arial" panose="020B0604020202020204" pitchFamily="34" charset="0"/>
              </a:rPr>
              <a:t>Promulgated on 22 August 2017</a:t>
            </a:r>
          </a:p>
          <a:p>
            <a:pPr marL="268288" indent="-268288">
              <a:spcBef>
                <a:spcPts val="0"/>
              </a:spcBef>
              <a:buFont typeface="Arial" panose="020B0604020202020204" pitchFamily="34" charset="0"/>
              <a:buChar char="•"/>
            </a:pPr>
            <a:r>
              <a:rPr lang="en-ZA" sz="1800" dirty="0">
                <a:latin typeface="Arial" panose="020B0604020202020204" pitchFamily="34" charset="0"/>
                <a:cs typeface="Arial" panose="020B0604020202020204" pitchFamily="34" charset="0"/>
              </a:rPr>
              <a:t>Gave effect to the Twin Peaks Model</a:t>
            </a:r>
          </a:p>
        </p:txBody>
      </p:sp>
      <p:pic>
        <p:nvPicPr>
          <p:cNvPr id="2051"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323269" y="1743244"/>
            <a:ext cx="10593243" cy="4426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6169894" y="1004548"/>
            <a:ext cx="6022106" cy="646331"/>
          </a:xfrm>
          <a:prstGeom prst="rect">
            <a:avLst/>
          </a:prstGeom>
          <a:solidFill>
            <a:schemeClr val="accent1">
              <a:lumMod val="60000"/>
              <a:lumOff val="40000"/>
            </a:schemeClr>
          </a:solidFill>
        </p:spPr>
        <p:txBody>
          <a:bodyPr wrap="square" rtlCol="0">
            <a:spAutoFit/>
          </a:bodyPr>
          <a:lstStyle/>
          <a:p>
            <a:pPr marL="268288" indent="-268288">
              <a:buFont typeface="Arial" panose="020B0604020202020204" pitchFamily="34" charset="0"/>
              <a:buChar char="•"/>
            </a:pPr>
            <a:r>
              <a:rPr lang="en-ZA" dirty="0">
                <a:latin typeface="Arial" panose="020B0604020202020204" pitchFamily="34" charset="0"/>
                <a:cs typeface="Arial" panose="020B0604020202020204" pitchFamily="34" charset="0"/>
              </a:rPr>
              <a:t>Established the PA and the FSCA on 1 April 2018</a:t>
            </a:r>
          </a:p>
          <a:p>
            <a:pPr marL="268288" indent="-268288">
              <a:buFont typeface="Arial" panose="020B0604020202020204" pitchFamily="34" charset="0"/>
              <a:buChar char="•"/>
            </a:pPr>
            <a:r>
              <a:rPr lang="en-ZA" dirty="0">
                <a:latin typeface="Arial" panose="020B0604020202020204" pitchFamily="34" charset="0"/>
                <a:cs typeface="Arial" panose="020B0604020202020204" pitchFamily="34" charset="0"/>
              </a:rPr>
              <a:t>Formalised the financial stability mandate of the </a:t>
            </a:r>
            <a:r>
              <a:rPr lang="en-ZA" dirty="0" smtClean="0">
                <a:latin typeface="Arial" panose="020B0604020202020204" pitchFamily="34" charset="0"/>
                <a:cs typeface="Arial" panose="020B0604020202020204" pitchFamily="34" charset="0"/>
              </a:rPr>
              <a:t>SARB</a:t>
            </a:r>
            <a:endParaRPr lang="en-ZA" dirty="0"/>
          </a:p>
        </p:txBody>
      </p:sp>
    </p:spTree>
    <p:extLst>
      <p:ext uri="{BB962C8B-B14F-4D97-AF65-F5344CB8AC3E}">
        <p14:creationId xmlns:p14="http://schemas.microsoft.com/office/powerpoint/2010/main" xmlns="" val="288004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panose="020B0604020202020204" pitchFamily="34" charset="0"/>
                <a:cs typeface="Arial" panose="020B0604020202020204" pitchFamily="34" charset="0"/>
              </a:rPr>
              <a:t>What is the role of the prudential regulator in transformation?</a:t>
            </a:r>
            <a:endParaRPr lang="en-Z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1" y="1092620"/>
            <a:ext cx="6828366" cy="3098380"/>
          </a:xfrm>
          <a:solidFill>
            <a:schemeClr val="accent1">
              <a:lumMod val="20000"/>
              <a:lumOff val="80000"/>
            </a:schemeClr>
          </a:solidFill>
          <a:ln>
            <a:solidFill>
              <a:schemeClr val="tx2"/>
            </a:solidFill>
          </a:ln>
        </p:spPr>
        <p:txBody>
          <a:bodyPr>
            <a:normAutofit/>
          </a:bodyPr>
          <a:lstStyle/>
          <a:p>
            <a:pPr>
              <a:buFont typeface="Wingdings" panose="05000000000000000000" pitchFamily="2" charset="2"/>
              <a:buChar char="§"/>
            </a:pPr>
            <a:r>
              <a:rPr lang="en-ZA" sz="1800" dirty="0" smtClean="0">
                <a:latin typeface="Arial" panose="020B0604020202020204" pitchFamily="34" charset="0"/>
                <a:cs typeface="Arial" panose="020B0604020202020204" pitchFamily="34" charset="0"/>
              </a:rPr>
              <a:t>Prudential regulators have a direct role to play: </a:t>
            </a:r>
          </a:p>
          <a:p>
            <a:pPr marL="0" indent="0">
              <a:buNone/>
            </a:pPr>
            <a:endParaRPr lang="en-ZA" sz="1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Entrants into the sector – Licensing</a:t>
            </a:r>
          </a:p>
          <a:p>
            <a:pPr lvl="1">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Development of a financial institution - Promote and enhance safety  Financial sector data - Supervision</a:t>
            </a:r>
          </a:p>
          <a:p>
            <a:pPr lvl="1">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Products offered to consumers - Supervision</a:t>
            </a:r>
          </a:p>
          <a:p>
            <a:pPr lvl="1">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Ensuring compliance - Enforcement</a:t>
            </a:r>
          </a:p>
          <a:p>
            <a:pPr lvl="1">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Exit from the sector – Resolution</a:t>
            </a:r>
          </a:p>
          <a:p>
            <a:pPr marL="0" indent="0" algn="just">
              <a:buNone/>
            </a:pPr>
            <a:endParaRPr lang="en-ZA" sz="1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1800" dirty="0">
                <a:latin typeface="Arial" panose="020B0604020202020204" pitchFamily="34" charset="0"/>
                <a:cs typeface="Arial" panose="020B0604020202020204" pitchFamily="34" charset="0"/>
              </a:rPr>
              <a:t>The role of the prudential regulatory in transformation can only </a:t>
            </a:r>
            <a:r>
              <a:rPr lang="en-ZA" sz="1800" dirty="0" smtClean="0">
                <a:latin typeface="Arial" panose="020B0604020202020204" pitchFamily="34" charset="0"/>
                <a:cs typeface="Arial" panose="020B0604020202020204" pitchFamily="34" charset="0"/>
              </a:rPr>
              <a:t>unfold </a:t>
            </a:r>
            <a:r>
              <a:rPr lang="en-ZA" sz="1800" dirty="0">
                <a:latin typeface="Arial" panose="020B0604020202020204" pitchFamily="34" charset="0"/>
                <a:cs typeface="Arial" panose="020B0604020202020204" pitchFamily="34" charset="0"/>
              </a:rPr>
              <a:t>within the regulator’s legislative mandate  </a:t>
            </a:r>
          </a:p>
          <a:p>
            <a:pPr>
              <a:buFont typeface="Wingdings" panose="05000000000000000000" pitchFamily="2" charset="2"/>
              <a:buChar char="§"/>
            </a:pPr>
            <a:endParaRPr lang="en-ZA" dirty="0">
              <a:latin typeface="Arial" panose="020B0604020202020204" pitchFamily="34" charset="0"/>
              <a:cs typeface="Arial" panose="020B0604020202020204" pitchFamily="34" charset="0"/>
            </a:endParaRPr>
          </a:p>
        </p:txBody>
      </p:sp>
      <p:sp>
        <p:nvSpPr>
          <p:cNvPr id="4" name="TextBox 3"/>
          <p:cNvSpPr txBox="1"/>
          <p:nvPr/>
        </p:nvSpPr>
        <p:spPr>
          <a:xfrm>
            <a:off x="7137400" y="1092199"/>
            <a:ext cx="3598334" cy="1200329"/>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defPPr>
              <a:defRPr lang="en-US"/>
            </a:defPPr>
            <a:lvl1pPr algn="ctr">
              <a:defRPr>
                <a:latin typeface="Arial" panose="020B0604020202020204" pitchFamily="34" charset="0"/>
                <a:cs typeface="Arial" panose="020B0604020202020204" pitchFamily="34" charset="0"/>
              </a:defRPr>
            </a:lvl1pPr>
          </a:lstStyle>
          <a:p>
            <a:r>
              <a:rPr lang="en-ZA" dirty="0"/>
              <a:t>Licensing:</a:t>
            </a:r>
          </a:p>
          <a:p>
            <a:r>
              <a:rPr lang="en-ZA" dirty="0"/>
              <a:t>Reduce barriers for entry and promote competition – risk based approach</a:t>
            </a:r>
          </a:p>
        </p:txBody>
      </p:sp>
      <p:sp>
        <p:nvSpPr>
          <p:cNvPr id="7" name="TextBox 6"/>
          <p:cNvSpPr txBox="1"/>
          <p:nvPr/>
        </p:nvSpPr>
        <p:spPr>
          <a:xfrm>
            <a:off x="7137400" y="2396782"/>
            <a:ext cx="4321629" cy="1200329"/>
          </a:xfrm>
          <a:prstGeom prst="rect">
            <a:avLst/>
          </a:prstGeom>
          <a:solidFill>
            <a:schemeClr val="accent1">
              <a:lumMod val="20000"/>
              <a:lumOff val="80000"/>
            </a:schemeClr>
          </a:solidFill>
          <a:ln>
            <a:solidFill>
              <a:schemeClr val="tx1">
                <a:lumMod val="65000"/>
                <a:lumOff val="35000"/>
              </a:schemeClr>
            </a:solidFill>
          </a:ln>
        </p:spPr>
        <p:txBody>
          <a:bodyPr wrap="square" rtlCol="0">
            <a:spAutoFit/>
          </a:bodyPr>
          <a:lstStyle>
            <a:defPPr>
              <a:defRPr lang="en-US"/>
            </a:defPPr>
            <a:lvl1pPr algn="ctr">
              <a:defRPr>
                <a:latin typeface="Arial" panose="020B0604020202020204" pitchFamily="34" charset="0"/>
                <a:cs typeface="Arial" panose="020B0604020202020204" pitchFamily="34" charset="0"/>
              </a:defRPr>
            </a:lvl1pPr>
          </a:lstStyle>
          <a:p>
            <a:r>
              <a:rPr lang="en-ZA" dirty="0"/>
              <a:t>Licensing: </a:t>
            </a:r>
          </a:p>
          <a:p>
            <a:r>
              <a:rPr lang="en-ZA" dirty="0"/>
              <a:t>Allow for a variety of types of financial </a:t>
            </a:r>
            <a:r>
              <a:rPr lang="en-ZA" dirty="0" smtClean="0"/>
              <a:t>institutions – </a:t>
            </a:r>
            <a:r>
              <a:rPr lang="en-ZA" dirty="0" err="1" smtClean="0"/>
              <a:t>microinsurers</a:t>
            </a:r>
            <a:r>
              <a:rPr lang="en-ZA" dirty="0" smtClean="0"/>
              <a:t>, co-ops, CFIs, mutual banks</a:t>
            </a:r>
            <a:endParaRPr lang="en-ZA" dirty="0"/>
          </a:p>
        </p:txBody>
      </p:sp>
      <p:sp>
        <p:nvSpPr>
          <p:cNvPr id="8" name="TextBox 7"/>
          <p:cNvSpPr txBox="1"/>
          <p:nvPr/>
        </p:nvSpPr>
        <p:spPr>
          <a:xfrm>
            <a:off x="8298543" y="3735617"/>
            <a:ext cx="3598334" cy="147732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defPPr>
              <a:defRPr lang="en-US"/>
            </a:defPPr>
            <a:lvl1pPr algn="ctr">
              <a:defRPr>
                <a:latin typeface="Arial" panose="020B0604020202020204" pitchFamily="34" charset="0"/>
                <a:cs typeface="Arial" panose="020B0604020202020204" pitchFamily="34" charset="0"/>
              </a:defRPr>
            </a:lvl1pPr>
          </a:lstStyle>
          <a:p>
            <a:r>
              <a:rPr lang="en-ZA" dirty="0"/>
              <a:t>Licensing: </a:t>
            </a:r>
          </a:p>
          <a:p>
            <a:r>
              <a:rPr lang="en-ZA" dirty="0"/>
              <a:t>Consider transformation targets when </a:t>
            </a:r>
            <a:r>
              <a:rPr lang="en-ZA" dirty="0" smtClean="0"/>
              <a:t>licensing – specifically provided for with regard to insurers</a:t>
            </a:r>
            <a:endParaRPr lang="en-ZA" dirty="0"/>
          </a:p>
        </p:txBody>
      </p:sp>
      <p:sp>
        <p:nvSpPr>
          <p:cNvPr id="9" name="TextBox 8"/>
          <p:cNvSpPr txBox="1"/>
          <p:nvPr/>
        </p:nvSpPr>
        <p:spPr>
          <a:xfrm>
            <a:off x="6591259" y="5589443"/>
            <a:ext cx="3598334" cy="646331"/>
          </a:xfrm>
          <a:prstGeom prst="rect">
            <a:avLst/>
          </a:prstGeom>
          <a:solidFill>
            <a:schemeClr val="accent1">
              <a:lumMod val="20000"/>
              <a:lumOff val="80000"/>
            </a:schemeClr>
          </a:solidFill>
          <a:ln>
            <a:solidFill>
              <a:schemeClr val="tx1">
                <a:lumMod val="65000"/>
                <a:lumOff val="35000"/>
              </a:schemeClr>
            </a:solidFill>
          </a:ln>
        </p:spPr>
        <p:txBody>
          <a:bodyPr wrap="square" rtlCol="0">
            <a:spAutoFit/>
          </a:bodyPr>
          <a:lstStyle>
            <a:defPPr>
              <a:defRPr lang="en-US"/>
            </a:defPPr>
            <a:lvl1pPr algn="ctr">
              <a:defRPr>
                <a:latin typeface="Arial" panose="020B0604020202020204" pitchFamily="34" charset="0"/>
                <a:cs typeface="Arial" panose="020B0604020202020204" pitchFamily="34" charset="0"/>
              </a:defRPr>
            </a:lvl1pPr>
          </a:lstStyle>
          <a:p>
            <a:r>
              <a:rPr lang="en-ZA" dirty="0"/>
              <a:t>Supervision: </a:t>
            </a:r>
          </a:p>
          <a:p>
            <a:r>
              <a:rPr lang="en-ZA" dirty="0"/>
              <a:t>Monitor transformation targets </a:t>
            </a:r>
          </a:p>
        </p:txBody>
      </p:sp>
      <p:sp>
        <p:nvSpPr>
          <p:cNvPr id="5" name="Rectangle 4"/>
          <p:cNvSpPr/>
          <p:nvPr/>
        </p:nvSpPr>
        <p:spPr>
          <a:xfrm>
            <a:off x="4240627" y="4428115"/>
            <a:ext cx="3928454" cy="646331"/>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ZA" dirty="0">
                <a:latin typeface="Arial" panose="020B0604020202020204" pitchFamily="34" charset="0"/>
                <a:cs typeface="Arial" panose="020B0604020202020204" pitchFamily="34" charset="0"/>
              </a:rPr>
              <a:t>Supervision: Obtain and analyse transformation data</a:t>
            </a:r>
          </a:p>
        </p:txBody>
      </p:sp>
      <p:sp>
        <p:nvSpPr>
          <p:cNvPr id="10" name="Rectangle 9"/>
          <p:cNvSpPr/>
          <p:nvPr/>
        </p:nvSpPr>
        <p:spPr>
          <a:xfrm>
            <a:off x="203200" y="4335782"/>
            <a:ext cx="3928454" cy="147732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ZA" dirty="0">
                <a:latin typeface="Arial" panose="020B0604020202020204" pitchFamily="34" charset="0"/>
                <a:cs typeface="Arial" panose="020B0604020202020204" pitchFamily="34" charset="0"/>
              </a:rPr>
              <a:t>Supervision: Proportional and risk </a:t>
            </a:r>
            <a:r>
              <a:rPr lang="en-ZA" dirty="0" smtClean="0">
                <a:latin typeface="Arial" panose="020B0604020202020204" pitchFamily="34" charset="0"/>
                <a:cs typeface="Arial" panose="020B0604020202020204" pitchFamily="34" charset="0"/>
              </a:rPr>
              <a:t>based</a:t>
            </a:r>
          </a:p>
          <a:p>
            <a:pPr algn="ctr"/>
            <a:r>
              <a:rPr lang="en-ZA" dirty="0" smtClean="0">
                <a:latin typeface="Arial" panose="020B0604020202020204" pitchFamily="34" charset="0"/>
                <a:cs typeface="Arial" panose="020B0604020202020204" pitchFamily="34" charset="0"/>
              </a:rPr>
              <a:t>Progressive realisation of prudential requirements - insurers</a:t>
            </a:r>
          </a:p>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203199" y="5912609"/>
            <a:ext cx="4952999" cy="646331"/>
          </a:xfrm>
          <a:prstGeom prst="rect">
            <a:avLst/>
          </a:prstGeom>
          <a:solidFill>
            <a:schemeClr val="accent1">
              <a:lumMod val="20000"/>
              <a:lumOff val="80000"/>
            </a:schemeClr>
          </a:solidFill>
          <a:ln>
            <a:solidFill>
              <a:schemeClr val="tx1">
                <a:lumMod val="65000"/>
                <a:lumOff val="35000"/>
              </a:schemeClr>
            </a:solidFill>
          </a:ln>
        </p:spPr>
        <p:txBody>
          <a:bodyPr wrap="square" rtlCol="0">
            <a:spAutoFit/>
          </a:bodyPr>
          <a:lstStyle/>
          <a:p>
            <a:pPr algn="ctr"/>
            <a:r>
              <a:rPr lang="en-ZA" dirty="0">
                <a:latin typeface="Arial" panose="020B0604020202020204" pitchFamily="34" charset="0"/>
                <a:cs typeface="Arial" panose="020B0604020202020204" pitchFamily="34" charset="0"/>
              </a:rPr>
              <a:t>Supervision: Products that promote access and financial inclusion</a:t>
            </a:r>
          </a:p>
        </p:txBody>
      </p:sp>
      <p:sp>
        <p:nvSpPr>
          <p:cNvPr id="12" name="AutoShape 2" descr="Image result for best supporting actor award">
            <a:hlinkClick r:id="rId2"/>
          </p:cNvPr>
          <p:cNvSpPr>
            <a:spLocks noChangeAspect="1" noChangeArrowheads="1"/>
          </p:cNvSpPr>
          <p:nvPr/>
        </p:nvSpPr>
        <p:spPr bwMode="auto">
          <a:xfrm>
            <a:off x="50800" y="-1096963"/>
            <a:ext cx="2286000" cy="2286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 name="AutoShape 4" descr="Image result for best supporting actor award">
            <a:hlinkClick r:id="rId2"/>
          </p:cNvPr>
          <p:cNvSpPr>
            <a:spLocks noChangeAspect="1" noChangeArrowheads="1"/>
          </p:cNvSpPr>
          <p:nvPr/>
        </p:nvSpPr>
        <p:spPr bwMode="auto">
          <a:xfrm>
            <a:off x="203200" y="-944563"/>
            <a:ext cx="2286000" cy="2286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29667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8" grpId="0" animBg="1"/>
      <p:bldP spid="9" grpId="0" animBg="1"/>
      <p:bldP spid="5"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4718719" y="4516847"/>
            <a:ext cx="2149230" cy="1537774"/>
          </a:xfrm>
          <a:prstGeom prst="rect">
            <a:avLst/>
          </a:prstGeom>
          <a:solidFill>
            <a:schemeClr val="bg1"/>
          </a:solidFill>
          <a:ln>
            <a:noFill/>
          </a:ln>
        </p:spPr>
        <p:txBody>
          <a:bodyPr wrap="square" lIns="0" tIns="91440" rIns="0" rtlCol="0">
            <a:noAutofit/>
          </a:bodyPr>
          <a:lstStyle>
            <a:defPPr>
              <a:defRPr lang="en-US"/>
            </a:defPPr>
            <a:lvl1pPr marL="1588" algn="ctr" fontAlgn="base">
              <a:lnSpc>
                <a:spcPct val="106000"/>
              </a:lnSpc>
              <a:spcBef>
                <a:spcPct val="80000"/>
              </a:spcBef>
              <a:spcAft>
                <a:spcPct val="0"/>
              </a:spcAft>
              <a:buClr>
                <a:srgbClr val="000000"/>
              </a:buClr>
              <a:defRPr sz="1100">
                <a:latin typeface="Arial"/>
                <a:cs typeface="Arial" charset="0"/>
              </a:defRPr>
            </a:lvl1pPr>
          </a:lstStyle>
          <a:p>
            <a:pPr marL="53975" lvl="1" algn="ctr"/>
            <a:r>
              <a:rPr lang="en-US" sz="1400" b="1" dirty="0" smtClean="0">
                <a:solidFill>
                  <a:srgbClr val="8E0000"/>
                </a:solidFill>
              </a:rPr>
              <a:t>January 2012</a:t>
            </a:r>
            <a:endParaRPr lang="en-US" sz="1400" b="1" dirty="0">
              <a:solidFill>
                <a:srgbClr val="8E0000"/>
              </a:solidFill>
            </a:endParaRPr>
          </a:p>
        </p:txBody>
      </p:sp>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1045" name="think-cell Slide" r:id="rId4" imgW="360" imgH="360" progId="">
              <p:embed/>
            </p:oleObj>
          </a:graphicData>
        </a:graphic>
      </p:graphicFrame>
      <p:pic>
        <p:nvPicPr>
          <p:cNvPr id="6" name="Picture 4" descr="http://www.theprairienews.com/wp-content/uploads/2010/03/iStock_winding_road.jpg"/>
          <p:cNvPicPr>
            <a:picLocks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1" y="1748018"/>
            <a:ext cx="12172691" cy="50784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6490"/>
            <a:ext cx="12192000" cy="1004829"/>
          </a:xfrm>
        </p:spPr>
        <p:txBody>
          <a:bodyPr>
            <a:noAutofit/>
          </a:bodyPr>
          <a:lstStyle/>
          <a:p>
            <a:r>
              <a:rPr lang="en-ZA" sz="3200" b="1" dirty="0" smtClean="0">
                <a:latin typeface="Arial" panose="020B0604020202020204" pitchFamily="34" charset="0"/>
                <a:cs typeface="Arial" panose="020B0604020202020204" pitchFamily="34" charset="0"/>
              </a:rPr>
              <a:t>Listing requirements for banks and insurers</a:t>
            </a:r>
            <a:endParaRPr lang="en-ZA" sz="3200" b="1" dirty="0">
              <a:latin typeface="Arial" panose="020B0604020202020204" pitchFamily="34" charset="0"/>
              <a:cs typeface="Arial" panose="020B0604020202020204" pitchFamily="34" charset="0"/>
            </a:endParaRPr>
          </a:p>
        </p:txBody>
      </p:sp>
      <p:sp>
        <p:nvSpPr>
          <p:cNvPr id="31" name="Rectangle 30"/>
          <p:cNvSpPr/>
          <p:nvPr/>
        </p:nvSpPr>
        <p:spPr>
          <a:xfrm>
            <a:off x="244813" y="1006819"/>
            <a:ext cx="11702374" cy="691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ZA" dirty="0">
              <a:solidFill>
                <a:schemeClr val="tx1"/>
              </a:solidFill>
            </a:endParaRPr>
          </a:p>
        </p:txBody>
      </p:sp>
      <p:grpSp>
        <p:nvGrpSpPr>
          <p:cNvPr id="7" name="Group 6"/>
          <p:cNvGrpSpPr/>
          <p:nvPr/>
        </p:nvGrpSpPr>
        <p:grpSpPr bwMode="invGray">
          <a:xfrm>
            <a:off x="242007" y="4713433"/>
            <a:ext cx="1591442" cy="1885812"/>
            <a:chOff x="1010758" y="2014129"/>
            <a:chExt cx="1270838" cy="1359689"/>
          </a:xfrm>
          <a:scene3d>
            <a:camera prst="orthographicFront">
              <a:rot lat="0" lon="0" rev="0"/>
            </a:camera>
            <a:lightRig rig="threePt" dir="t"/>
          </a:scene3d>
        </p:grpSpPr>
        <p:grpSp>
          <p:nvGrpSpPr>
            <p:cNvPr id="8" name="Group 7"/>
            <p:cNvGrpSpPr/>
            <p:nvPr/>
          </p:nvGrpSpPr>
          <p:grpSpPr bwMode="invGray">
            <a:xfrm>
              <a:off x="1010758" y="2014129"/>
              <a:ext cx="1270837" cy="1359689"/>
              <a:chOff x="667858" y="1383510"/>
              <a:chExt cx="1270837" cy="1359690"/>
            </a:xfrm>
          </p:grpSpPr>
          <p:grpSp>
            <p:nvGrpSpPr>
              <p:cNvPr id="10" name="Group 9"/>
              <p:cNvGrpSpPr/>
              <p:nvPr/>
            </p:nvGrpSpPr>
            <p:grpSpPr bwMode="invGray">
              <a:xfrm>
                <a:off x="1028700" y="1828800"/>
                <a:ext cx="457200" cy="914400"/>
                <a:chOff x="990600" y="1828800"/>
                <a:chExt cx="457200" cy="914400"/>
              </a:xfrm>
            </p:grpSpPr>
            <p:cxnSp>
              <p:nvCxnSpPr>
                <p:cNvPr id="12" name="Straight Connector 11"/>
                <p:cNvCxnSpPr/>
                <p:nvPr/>
              </p:nvCxnSpPr>
              <p:spPr bwMode="invGray">
                <a:xfrm>
                  <a:off x="990600" y="1828800"/>
                  <a:ext cx="0" cy="914400"/>
                </a:xfrm>
                <a:prstGeom prst="line">
                  <a:avLst/>
                </a:prstGeom>
                <a:noFill/>
                <a:ln w="57150" cap="flat" cmpd="sng" algn="ctr">
                  <a:solidFill>
                    <a:schemeClr val="bg1">
                      <a:lumMod val="75000"/>
                    </a:schemeClr>
                  </a:solidFill>
                  <a:prstDash val="solid"/>
                </a:ln>
                <a:effectLst/>
              </p:spPr>
            </p:cxnSp>
            <p:cxnSp>
              <p:nvCxnSpPr>
                <p:cNvPr id="13" name="Straight Connector 12"/>
                <p:cNvCxnSpPr/>
                <p:nvPr/>
              </p:nvCxnSpPr>
              <p:spPr bwMode="invGray">
                <a:xfrm>
                  <a:off x="1447800" y="1828800"/>
                  <a:ext cx="0" cy="914400"/>
                </a:xfrm>
                <a:prstGeom prst="line">
                  <a:avLst/>
                </a:prstGeom>
                <a:noFill/>
                <a:ln w="57150" cap="flat" cmpd="sng" algn="ctr">
                  <a:solidFill>
                    <a:schemeClr val="bg1">
                      <a:lumMod val="75000"/>
                    </a:schemeClr>
                  </a:solidFill>
                  <a:prstDash val="solid"/>
                </a:ln>
                <a:effectLst/>
              </p:spPr>
            </p:cxnSp>
          </p:grpSp>
          <p:sp>
            <p:nvSpPr>
              <p:cNvPr id="11" name="Rectangle 10"/>
              <p:cNvSpPr/>
              <p:nvPr/>
            </p:nvSpPr>
            <p:spPr bwMode="invGray">
              <a:xfrm>
                <a:off x="667858" y="1383510"/>
                <a:ext cx="1270837" cy="609600"/>
              </a:xfrm>
              <a:prstGeom prst="rect">
                <a:avLst/>
              </a:prstGeom>
              <a:solidFill>
                <a:schemeClr val="accent1"/>
              </a:solidFill>
              <a:ln w="57150" cap="flat" cmpd="sng" algn="ctr">
                <a:solidFill>
                  <a:schemeClr val="bg1">
                    <a:lumMod val="75000"/>
                  </a:schemeClr>
                </a:solidFill>
                <a:prstDash val="solid"/>
              </a:ln>
              <a:effectLst/>
            </p:spPr>
            <p:txBody>
              <a:bodyPr rtlCol="0" anchor="ctr"/>
              <a:lstStyle/>
              <a:p>
                <a:pPr fontAlgn="auto">
                  <a:spcBef>
                    <a:spcPts val="0"/>
                  </a:spcBef>
                  <a:spcAft>
                    <a:spcPts val="0"/>
                  </a:spcAft>
                  <a:defRPr/>
                </a:pPr>
                <a:endParaRPr lang="en-US" sz="1000" b="0" kern="0" dirty="0">
                  <a:latin typeface="Arial"/>
                </a:endParaRPr>
              </a:p>
            </p:txBody>
          </p:sp>
        </p:grpSp>
        <p:sp>
          <p:nvSpPr>
            <p:cNvPr id="9" name="Rectangle 8"/>
            <p:cNvSpPr/>
            <p:nvPr/>
          </p:nvSpPr>
          <p:spPr bwMode="invGray">
            <a:xfrm>
              <a:off x="1012999" y="2064036"/>
              <a:ext cx="1268597" cy="421629"/>
            </a:xfrm>
            <a:prstGeom prst="rect">
              <a:avLst/>
            </a:prstGeom>
          </p:spPr>
          <p:txBody>
            <a:bodyPr wrap="square" anchor="ctr">
              <a:spAutoFit/>
            </a:bodyPr>
            <a:lstStyle/>
            <a:p>
              <a:pPr algn="ctr">
                <a:spcBef>
                  <a:spcPct val="0"/>
                </a:spcBef>
                <a:defRPr/>
              </a:pPr>
              <a:r>
                <a:rPr lang="en-US" sz="1600" b="1" kern="0" dirty="0" smtClean="0">
                  <a:solidFill>
                    <a:schemeClr val="bg1"/>
                  </a:solidFill>
                </a:rPr>
                <a:t>Board representation</a:t>
              </a:r>
              <a:endParaRPr lang="en-US" sz="1600" b="1" kern="0" dirty="0">
                <a:solidFill>
                  <a:schemeClr val="bg1"/>
                </a:solidFill>
              </a:endParaRPr>
            </a:p>
          </p:txBody>
        </p:sp>
      </p:grpSp>
      <p:sp>
        <p:nvSpPr>
          <p:cNvPr id="14" name="Rectangle 13"/>
          <p:cNvSpPr/>
          <p:nvPr/>
        </p:nvSpPr>
        <p:spPr bwMode="invGray">
          <a:xfrm>
            <a:off x="5940797" y="2409938"/>
            <a:ext cx="1196505" cy="214474"/>
          </a:xfrm>
          <a:prstGeom prst="rect">
            <a:avLst/>
          </a:prstGeom>
          <a:scene3d>
            <a:camera prst="orthographicFront">
              <a:rot lat="0" lon="0" rev="0"/>
            </a:camera>
            <a:lightRig rig="threePt" dir="t"/>
          </a:scene3d>
        </p:spPr>
        <p:txBody>
          <a:bodyPr anchor="ctr">
            <a:spAutoFit/>
          </a:bodyPr>
          <a:lstStyle/>
          <a:p>
            <a:pPr>
              <a:spcBef>
                <a:spcPct val="0"/>
              </a:spcBef>
              <a:defRPr/>
            </a:pPr>
            <a:endParaRPr lang="en-US" sz="1000" kern="0" dirty="0">
              <a:solidFill>
                <a:prstClr val="white"/>
              </a:solidFill>
            </a:endParaRPr>
          </a:p>
        </p:txBody>
      </p:sp>
      <p:cxnSp>
        <p:nvCxnSpPr>
          <p:cNvPr id="15" name="Straight Connector 14"/>
          <p:cNvCxnSpPr/>
          <p:nvPr/>
        </p:nvCxnSpPr>
        <p:spPr bwMode="invGray">
          <a:xfrm flipH="1">
            <a:off x="9791639" y="1973032"/>
            <a:ext cx="17772" cy="1070192"/>
          </a:xfrm>
          <a:prstGeom prst="line">
            <a:avLst/>
          </a:prstGeom>
          <a:noFill/>
          <a:ln w="57150" cap="flat" cmpd="sng" algn="ctr">
            <a:solidFill>
              <a:schemeClr val="bg1">
                <a:lumMod val="75000"/>
              </a:schemeClr>
            </a:solidFill>
            <a:prstDash val="solid"/>
          </a:ln>
          <a:effectLst/>
          <a:scene3d>
            <a:camera prst="orthographicFront">
              <a:rot lat="0" lon="0" rev="0"/>
            </a:camera>
            <a:lightRig rig="threePt" dir="t"/>
          </a:scene3d>
        </p:spPr>
      </p:cxnSp>
      <p:cxnSp>
        <p:nvCxnSpPr>
          <p:cNvPr id="16" name="Straight Connector 15"/>
          <p:cNvCxnSpPr/>
          <p:nvPr/>
        </p:nvCxnSpPr>
        <p:spPr bwMode="invGray">
          <a:xfrm flipH="1">
            <a:off x="10315341" y="1870162"/>
            <a:ext cx="27470" cy="1173062"/>
          </a:xfrm>
          <a:prstGeom prst="line">
            <a:avLst/>
          </a:prstGeom>
          <a:noFill/>
          <a:ln w="57150" cap="flat" cmpd="sng" algn="ctr">
            <a:solidFill>
              <a:schemeClr val="bg1">
                <a:lumMod val="75000"/>
              </a:schemeClr>
            </a:solidFill>
            <a:prstDash val="solid"/>
          </a:ln>
          <a:effectLst/>
          <a:scene3d>
            <a:camera prst="orthographicFront">
              <a:rot lat="0" lon="0" rev="0"/>
            </a:camera>
            <a:lightRig rig="threePt" dir="t"/>
          </a:scene3d>
        </p:spPr>
      </p:cxnSp>
      <p:sp>
        <p:nvSpPr>
          <p:cNvPr id="17" name="Pentagon 16"/>
          <p:cNvSpPr/>
          <p:nvPr/>
        </p:nvSpPr>
        <p:spPr bwMode="auto">
          <a:xfrm>
            <a:off x="9296400" y="1546312"/>
            <a:ext cx="1721469" cy="640080"/>
          </a:xfrm>
          <a:prstGeom prst="homePlate">
            <a:avLst/>
          </a:prstGeom>
          <a:solidFill>
            <a:schemeClr val="accent1"/>
          </a:solidFill>
          <a:ln w="57150" cap="flat" cmpd="sng" algn="ctr">
            <a:solidFill>
              <a:schemeClr val="bg1">
                <a:lumMod val="75000"/>
              </a:schemeClr>
            </a:solidFill>
            <a:prstDash val="soli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spcBef>
                <a:spcPct val="0"/>
              </a:spcBef>
              <a:defRPr/>
            </a:pPr>
            <a:endParaRPr lang="en-US" sz="1200" kern="0" dirty="0" smtClean="0">
              <a:latin typeface="Arial" charset="0"/>
            </a:endParaRPr>
          </a:p>
        </p:txBody>
      </p:sp>
      <p:grpSp>
        <p:nvGrpSpPr>
          <p:cNvPr id="18" name="Group 17"/>
          <p:cNvGrpSpPr/>
          <p:nvPr/>
        </p:nvGrpSpPr>
        <p:grpSpPr>
          <a:xfrm>
            <a:off x="576943" y="2253118"/>
            <a:ext cx="1619529" cy="2001357"/>
            <a:chOff x="4449518" y="3256443"/>
            <a:chExt cx="1619529" cy="2001357"/>
          </a:xfrm>
        </p:grpSpPr>
        <p:grpSp>
          <p:nvGrpSpPr>
            <p:cNvPr id="19" name="Group 18"/>
            <p:cNvGrpSpPr/>
            <p:nvPr/>
          </p:nvGrpSpPr>
          <p:grpSpPr bwMode="invGray">
            <a:xfrm>
              <a:off x="4449519" y="3256443"/>
              <a:ext cx="1619528" cy="2001357"/>
              <a:chOff x="343578" y="959209"/>
              <a:chExt cx="1485223" cy="1783991"/>
            </a:xfrm>
            <a:solidFill>
              <a:schemeClr val="accent3"/>
            </a:solidFill>
            <a:scene3d>
              <a:camera prst="orthographicFront">
                <a:rot lat="0" lon="0" rev="0"/>
              </a:camera>
              <a:lightRig rig="threePt" dir="t"/>
            </a:scene3d>
          </p:grpSpPr>
          <p:grpSp>
            <p:nvGrpSpPr>
              <p:cNvPr id="28" name="Group 27"/>
              <p:cNvGrpSpPr/>
              <p:nvPr/>
            </p:nvGrpSpPr>
            <p:grpSpPr bwMode="invGray">
              <a:xfrm>
                <a:off x="1028700" y="1828800"/>
                <a:ext cx="457200" cy="914400"/>
                <a:chOff x="990600" y="1828800"/>
                <a:chExt cx="457200" cy="914400"/>
              </a:xfrm>
              <a:grpFill/>
            </p:grpSpPr>
            <p:cxnSp>
              <p:nvCxnSpPr>
                <p:cNvPr id="30" name="Straight Connector 29"/>
                <p:cNvCxnSpPr/>
                <p:nvPr/>
              </p:nvCxnSpPr>
              <p:spPr bwMode="invGray">
                <a:xfrm>
                  <a:off x="990600" y="1828800"/>
                  <a:ext cx="0" cy="914400"/>
                </a:xfrm>
                <a:prstGeom prst="line">
                  <a:avLst/>
                </a:prstGeom>
                <a:grpFill/>
                <a:ln w="57150" cap="flat" cmpd="sng" algn="ctr">
                  <a:solidFill>
                    <a:schemeClr val="bg1">
                      <a:lumMod val="65000"/>
                    </a:schemeClr>
                  </a:solidFill>
                  <a:prstDash val="solid"/>
                </a:ln>
                <a:effectLst/>
              </p:spPr>
            </p:cxnSp>
            <p:cxnSp>
              <p:nvCxnSpPr>
                <p:cNvPr id="32" name="Straight Connector 31"/>
                <p:cNvCxnSpPr/>
                <p:nvPr/>
              </p:nvCxnSpPr>
              <p:spPr bwMode="invGray">
                <a:xfrm>
                  <a:off x="1447800" y="1828800"/>
                  <a:ext cx="0" cy="914400"/>
                </a:xfrm>
                <a:prstGeom prst="line">
                  <a:avLst/>
                </a:prstGeom>
                <a:grpFill/>
                <a:ln w="57150" cap="flat" cmpd="sng" algn="ctr">
                  <a:solidFill>
                    <a:schemeClr val="bg1">
                      <a:lumMod val="65000"/>
                    </a:schemeClr>
                  </a:solidFill>
                  <a:prstDash val="solid"/>
                </a:ln>
                <a:effectLst/>
              </p:spPr>
            </p:cxnSp>
          </p:grpSp>
          <p:sp>
            <p:nvSpPr>
              <p:cNvPr id="29" name="Rectangle 28"/>
              <p:cNvSpPr/>
              <p:nvPr/>
            </p:nvSpPr>
            <p:spPr bwMode="invGray">
              <a:xfrm>
                <a:off x="343578" y="959209"/>
                <a:ext cx="1485223" cy="1021991"/>
              </a:xfrm>
              <a:prstGeom prst="rect">
                <a:avLst/>
              </a:prstGeom>
              <a:solidFill>
                <a:schemeClr val="accent1"/>
              </a:solidFill>
              <a:ln w="57150" cap="flat" cmpd="sng" algn="ctr">
                <a:solidFill>
                  <a:schemeClr val="bg1">
                    <a:lumMod val="65000"/>
                  </a:schemeClr>
                </a:solidFill>
                <a:prstDash val="solid"/>
              </a:ln>
              <a:effectLst/>
            </p:spPr>
            <p:txBody>
              <a:bodyPr rtlCol="0" anchor="ctr"/>
              <a:lstStyle/>
              <a:p>
                <a:pPr fontAlgn="auto">
                  <a:spcBef>
                    <a:spcPts val="0"/>
                  </a:spcBef>
                  <a:spcAft>
                    <a:spcPts val="0"/>
                  </a:spcAft>
                  <a:defRPr/>
                </a:pPr>
                <a:endParaRPr lang="en-US" sz="1800" b="0" kern="0" dirty="0">
                  <a:latin typeface="Arial"/>
                </a:endParaRPr>
              </a:p>
            </p:txBody>
          </p:sp>
        </p:grpSp>
        <p:sp>
          <p:nvSpPr>
            <p:cNvPr id="20" name="Rectangle 19"/>
            <p:cNvSpPr/>
            <p:nvPr/>
          </p:nvSpPr>
          <p:spPr bwMode="invGray">
            <a:xfrm>
              <a:off x="4449518" y="3416248"/>
              <a:ext cx="1619527" cy="738664"/>
            </a:xfrm>
            <a:prstGeom prst="rect">
              <a:avLst/>
            </a:prstGeom>
            <a:noFill/>
            <a:scene3d>
              <a:camera prst="orthographicFront">
                <a:rot lat="0" lon="0" rev="0"/>
              </a:camera>
              <a:lightRig rig="threePt" dir="t"/>
            </a:scene3d>
          </p:spPr>
          <p:txBody>
            <a:bodyPr wrap="square" anchor="ctr">
              <a:spAutoFit/>
            </a:bodyPr>
            <a:lstStyle/>
            <a:p>
              <a:pPr algn="ctr">
                <a:spcBef>
                  <a:spcPct val="0"/>
                </a:spcBef>
                <a:defRPr/>
              </a:pPr>
              <a:r>
                <a:rPr lang="en-US" sz="1400" b="1" kern="0" dirty="0" err="1" smtClean="0">
                  <a:solidFill>
                    <a:schemeClr val="bg1"/>
                  </a:solidFill>
                  <a:latin typeface="Arial" panose="020B0604020202020204" pitchFamily="34" charset="0"/>
                  <a:cs typeface="Arial" panose="020B0604020202020204" pitchFamily="34" charset="0"/>
                </a:rPr>
                <a:t>Organisation</a:t>
              </a:r>
              <a:r>
                <a:rPr lang="en-US" sz="1400" b="1" kern="0" dirty="0" smtClean="0">
                  <a:solidFill>
                    <a:schemeClr val="bg1"/>
                  </a:solidFill>
                  <a:latin typeface="Arial" panose="020B0604020202020204" pitchFamily="34" charset="0"/>
                  <a:cs typeface="Arial" panose="020B0604020202020204" pitchFamily="34" charset="0"/>
                </a:rPr>
                <a:t> -  integral part of society  </a:t>
              </a:r>
              <a:endParaRPr lang="en-US" sz="1400" b="1" kern="0" dirty="0">
                <a:solidFill>
                  <a:schemeClr val="bg1"/>
                </a:solidFill>
                <a:latin typeface="Arial" panose="020B0604020202020204" pitchFamily="34" charset="0"/>
                <a:cs typeface="Arial" panose="020B0604020202020204" pitchFamily="34" charset="0"/>
              </a:endParaRPr>
            </a:p>
          </p:txBody>
        </p:sp>
      </p:grpSp>
      <p:grpSp>
        <p:nvGrpSpPr>
          <p:cNvPr id="33" name="Group 32"/>
          <p:cNvGrpSpPr/>
          <p:nvPr/>
        </p:nvGrpSpPr>
        <p:grpSpPr>
          <a:xfrm>
            <a:off x="5026550" y="1698424"/>
            <a:ext cx="1562651" cy="2041209"/>
            <a:chOff x="4723655" y="3414053"/>
            <a:chExt cx="1562651" cy="1843744"/>
          </a:xfrm>
        </p:grpSpPr>
        <p:grpSp>
          <p:nvGrpSpPr>
            <p:cNvPr id="34" name="Group 33"/>
            <p:cNvGrpSpPr/>
            <p:nvPr/>
          </p:nvGrpSpPr>
          <p:grpSpPr bwMode="invGray">
            <a:xfrm>
              <a:off x="4723655" y="3414053"/>
              <a:ext cx="1558247" cy="1843744"/>
              <a:chOff x="594980" y="1099702"/>
              <a:chExt cx="1429023" cy="1643498"/>
            </a:xfrm>
            <a:solidFill>
              <a:schemeClr val="accent3"/>
            </a:solidFill>
            <a:scene3d>
              <a:camera prst="orthographicFront">
                <a:rot lat="0" lon="0" rev="0"/>
              </a:camera>
              <a:lightRig rig="threePt" dir="t"/>
            </a:scene3d>
          </p:grpSpPr>
          <p:grpSp>
            <p:nvGrpSpPr>
              <p:cNvPr id="36" name="Group 35"/>
              <p:cNvGrpSpPr/>
              <p:nvPr/>
            </p:nvGrpSpPr>
            <p:grpSpPr bwMode="invGray">
              <a:xfrm>
                <a:off x="1028700" y="1828800"/>
                <a:ext cx="457200" cy="914400"/>
                <a:chOff x="990600" y="1828800"/>
                <a:chExt cx="457200" cy="914400"/>
              </a:xfrm>
              <a:grpFill/>
            </p:grpSpPr>
            <p:cxnSp>
              <p:nvCxnSpPr>
                <p:cNvPr id="38" name="Straight Connector 37"/>
                <p:cNvCxnSpPr/>
                <p:nvPr/>
              </p:nvCxnSpPr>
              <p:spPr bwMode="invGray">
                <a:xfrm>
                  <a:off x="990600" y="1828800"/>
                  <a:ext cx="0" cy="914400"/>
                </a:xfrm>
                <a:prstGeom prst="line">
                  <a:avLst/>
                </a:prstGeom>
                <a:grpFill/>
                <a:ln w="57150" cap="flat" cmpd="sng" algn="ctr">
                  <a:solidFill>
                    <a:schemeClr val="bg1">
                      <a:lumMod val="65000"/>
                    </a:schemeClr>
                  </a:solidFill>
                  <a:prstDash val="solid"/>
                </a:ln>
                <a:effectLst/>
              </p:spPr>
            </p:cxnSp>
            <p:cxnSp>
              <p:nvCxnSpPr>
                <p:cNvPr id="39" name="Straight Connector 38"/>
                <p:cNvCxnSpPr/>
                <p:nvPr/>
              </p:nvCxnSpPr>
              <p:spPr bwMode="invGray">
                <a:xfrm>
                  <a:off x="1447800" y="1828800"/>
                  <a:ext cx="0" cy="914400"/>
                </a:xfrm>
                <a:prstGeom prst="line">
                  <a:avLst/>
                </a:prstGeom>
                <a:grpFill/>
                <a:ln w="57150" cap="flat" cmpd="sng" algn="ctr">
                  <a:solidFill>
                    <a:schemeClr val="bg1">
                      <a:lumMod val="65000"/>
                    </a:schemeClr>
                  </a:solidFill>
                  <a:prstDash val="solid"/>
                </a:ln>
                <a:effectLst/>
              </p:spPr>
            </p:cxnSp>
          </p:grpSp>
          <p:sp>
            <p:nvSpPr>
              <p:cNvPr id="37" name="Rectangle 36"/>
              <p:cNvSpPr/>
              <p:nvPr/>
            </p:nvSpPr>
            <p:spPr bwMode="invGray">
              <a:xfrm>
                <a:off x="594980" y="1099702"/>
                <a:ext cx="1429023" cy="848582"/>
              </a:xfrm>
              <a:prstGeom prst="rect">
                <a:avLst/>
              </a:prstGeom>
              <a:solidFill>
                <a:schemeClr val="accent1"/>
              </a:solidFill>
              <a:ln w="57150" cap="flat" cmpd="sng" algn="ctr">
                <a:solidFill>
                  <a:schemeClr val="bg1">
                    <a:lumMod val="65000"/>
                  </a:schemeClr>
                </a:solidFill>
                <a:prstDash val="solid"/>
              </a:ln>
              <a:effectLst/>
            </p:spPr>
            <p:txBody>
              <a:bodyPr rtlCol="0" anchor="ctr"/>
              <a:lstStyle/>
              <a:p>
                <a:pPr algn="ctr" fontAlgn="auto">
                  <a:spcBef>
                    <a:spcPts val="0"/>
                  </a:spcBef>
                  <a:spcAft>
                    <a:spcPts val="0"/>
                  </a:spcAft>
                  <a:defRPr/>
                </a:pPr>
                <a:r>
                  <a:rPr lang="en-US" sz="1800" b="1" kern="0" dirty="0" smtClean="0">
                    <a:solidFill>
                      <a:schemeClr val="bg1"/>
                    </a:solidFill>
                    <a:latin typeface="Arial"/>
                  </a:rPr>
                  <a:t>Stakeholder inclusivity</a:t>
                </a:r>
                <a:endParaRPr lang="en-US" sz="1800" b="1" kern="0" dirty="0">
                  <a:solidFill>
                    <a:schemeClr val="bg1"/>
                  </a:solidFill>
                  <a:latin typeface="Arial"/>
                </a:endParaRPr>
              </a:p>
            </p:txBody>
          </p:sp>
        </p:grpSp>
        <p:sp>
          <p:nvSpPr>
            <p:cNvPr id="35" name="Rectangle 34"/>
            <p:cNvSpPr/>
            <p:nvPr/>
          </p:nvSpPr>
          <p:spPr bwMode="invGray">
            <a:xfrm>
              <a:off x="4898350" y="3871552"/>
              <a:ext cx="1387956" cy="305803"/>
            </a:xfrm>
            <a:prstGeom prst="rect">
              <a:avLst/>
            </a:prstGeom>
            <a:noFill/>
            <a:scene3d>
              <a:camera prst="orthographicFront">
                <a:rot lat="0" lon="0" rev="0"/>
              </a:camera>
              <a:lightRig rig="threePt" dir="t"/>
            </a:scene3d>
          </p:spPr>
          <p:txBody>
            <a:bodyPr wrap="square" anchor="ctr">
              <a:spAutoFit/>
            </a:bodyPr>
            <a:lstStyle/>
            <a:p>
              <a:pPr algn="ctr">
                <a:spcBef>
                  <a:spcPct val="0"/>
                </a:spcBef>
                <a:defRPr/>
              </a:pPr>
              <a:r>
                <a:rPr lang="en-US" sz="1600" b="1" kern="0" dirty="0" smtClean="0">
                  <a:solidFill>
                    <a:schemeClr val="bg1"/>
                  </a:solidFill>
                </a:rPr>
                <a:t> </a:t>
              </a:r>
              <a:endParaRPr lang="en-US" sz="1600" b="1" kern="0" dirty="0">
                <a:solidFill>
                  <a:schemeClr val="bg1"/>
                </a:solidFill>
              </a:endParaRPr>
            </a:p>
          </p:txBody>
        </p:sp>
      </p:grpSp>
      <p:grpSp>
        <p:nvGrpSpPr>
          <p:cNvPr id="51" name="Group 50"/>
          <p:cNvGrpSpPr/>
          <p:nvPr/>
        </p:nvGrpSpPr>
        <p:grpSpPr>
          <a:xfrm>
            <a:off x="7067550" y="1797463"/>
            <a:ext cx="1638700" cy="1685469"/>
            <a:chOff x="4627350" y="3570497"/>
            <a:chExt cx="1464440" cy="1687304"/>
          </a:xfrm>
        </p:grpSpPr>
        <p:grpSp>
          <p:nvGrpSpPr>
            <p:cNvPr id="52" name="Group 51"/>
            <p:cNvGrpSpPr/>
            <p:nvPr/>
          </p:nvGrpSpPr>
          <p:grpSpPr bwMode="invGray">
            <a:xfrm>
              <a:off x="4689685" y="3684033"/>
              <a:ext cx="1379362" cy="1573768"/>
              <a:chOff x="563828" y="1340358"/>
              <a:chExt cx="1264973" cy="1402842"/>
            </a:xfrm>
            <a:solidFill>
              <a:schemeClr val="accent3"/>
            </a:solidFill>
            <a:scene3d>
              <a:camera prst="orthographicFront">
                <a:rot lat="0" lon="0" rev="0"/>
              </a:camera>
              <a:lightRig rig="threePt" dir="t"/>
            </a:scene3d>
          </p:grpSpPr>
          <p:grpSp>
            <p:nvGrpSpPr>
              <p:cNvPr id="54" name="Group 53"/>
              <p:cNvGrpSpPr/>
              <p:nvPr/>
            </p:nvGrpSpPr>
            <p:grpSpPr bwMode="invGray">
              <a:xfrm>
                <a:off x="1028700" y="1828800"/>
                <a:ext cx="457200" cy="914400"/>
                <a:chOff x="990600" y="1828800"/>
                <a:chExt cx="457200" cy="914400"/>
              </a:xfrm>
              <a:grpFill/>
            </p:grpSpPr>
            <p:cxnSp>
              <p:nvCxnSpPr>
                <p:cNvPr id="56" name="Straight Connector 55"/>
                <p:cNvCxnSpPr/>
                <p:nvPr/>
              </p:nvCxnSpPr>
              <p:spPr bwMode="invGray">
                <a:xfrm>
                  <a:off x="990600" y="1828800"/>
                  <a:ext cx="0" cy="914400"/>
                </a:xfrm>
                <a:prstGeom prst="line">
                  <a:avLst/>
                </a:prstGeom>
                <a:grpFill/>
                <a:ln w="57150" cap="flat" cmpd="sng" algn="ctr">
                  <a:solidFill>
                    <a:schemeClr val="bg1">
                      <a:lumMod val="65000"/>
                    </a:schemeClr>
                  </a:solidFill>
                  <a:prstDash val="solid"/>
                </a:ln>
                <a:effectLst/>
              </p:spPr>
            </p:cxnSp>
            <p:cxnSp>
              <p:nvCxnSpPr>
                <p:cNvPr id="57" name="Straight Connector 56"/>
                <p:cNvCxnSpPr/>
                <p:nvPr/>
              </p:nvCxnSpPr>
              <p:spPr bwMode="invGray">
                <a:xfrm>
                  <a:off x="1447800" y="1828800"/>
                  <a:ext cx="0" cy="914400"/>
                </a:xfrm>
                <a:prstGeom prst="line">
                  <a:avLst/>
                </a:prstGeom>
                <a:grpFill/>
                <a:ln w="57150" cap="flat" cmpd="sng" algn="ctr">
                  <a:solidFill>
                    <a:schemeClr val="bg1">
                      <a:lumMod val="65000"/>
                    </a:schemeClr>
                  </a:solidFill>
                  <a:prstDash val="solid"/>
                </a:ln>
                <a:effectLst/>
              </p:spPr>
            </p:cxnSp>
          </p:grpSp>
          <p:sp>
            <p:nvSpPr>
              <p:cNvPr id="55" name="Rectangle 54"/>
              <p:cNvSpPr/>
              <p:nvPr/>
            </p:nvSpPr>
            <p:spPr bwMode="invGray">
              <a:xfrm>
                <a:off x="563828" y="1340358"/>
                <a:ext cx="1264973" cy="640841"/>
              </a:xfrm>
              <a:prstGeom prst="rect">
                <a:avLst/>
              </a:prstGeom>
              <a:solidFill>
                <a:schemeClr val="accent1"/>
              </a:solidFill>
              <a:ln w="57150" cap="flat" cmpd="sng" algn="ctr">
                <a:solidFill>
                  <a:schemeClr val="bg1">
                    <a:lumMod val="65000"/>
                  </a:schemeClr>
                </a:solidFill>
                <a:prstDash val="solid"/>
              </a:ln>
              <a:effectLst/>
            </p:spPr>
            <p:txBody>
              <a:bodyPr rtlCol="0" anchor="ctr"/>
              <a:lstStyle/>
              <a:p>
                <a:pPr fontAlgn="auto">
                  <a:spcBef>
                    <a:spcPts val="0"/>
                  </a:spcBef>
                  <a:spcAft>
                    <a:spcPts val="0"/>
                  </a:spcAft>
                  <a:defRPr/>
                </a:pPr>
                <a:endParaRPr lang="en-US" sz="1800" b="0" kern="0" dirty="0">
                  <a:latin typeface="Arial"/>
                </a:endParaRPr>
              </a:p>
            </p:txBody>
          </p:sp>
        </p:grpSp>
        <p:sp>
          <p:nvSpPr>
            <p:cNvPr id="53" name="Rectangle 52"/>
            <p:cNvSpPr/>
            <p:nvPr/>
          </p:nvSpPr>
          <p:spPr bwMode="invGray">
            <a:xfrm>
              <a:off x="4627350" y="3570497"/>
              <a:ext cx="1464440" cy="739468"/>
            </a:xfrm>
            <a:prstGeom prst="rect">
              <a:avLst/>
            </a:prstGeom>
            <a:noFill/>
            <a:ln>
              <a:noFill/>
            </a:ln>
            <a:scene3d>
              <a:camera prst="orthographicFront">
                <a:rot lat="0" lon="0" rev="0"/>
              </a:camera>
              <a:lightRig rig="threePt" dir="t"/>
            </a:scene3d>
          </p:spPr>
          <p:txBody>
            <a:bodyPr wrap="square" anchor="ctr">
              <a:spAutoFit/>
            </a:bodyPr>
            <a:lstStyle/>
            <a:p>
              <a:pPr algn="ctr">
                <a:spcBef>
                  <a:spcPct val="0"/>
                </a:spcBef>
                <a:defRPr/>
              </a:pPr>
              <a:endParaRPr lang="en-US" sz="1400" b="1" kern="0" dirty="0" smtClean="0">
                <a:solidFill>
                  <a:schemeClr val="bg1"/>
                </a:solidFill>
                <a:latin typeface="Arial" panose="020B0604020202020204" pitchFamily="34" charset="0"/>
                <a:cs typeface="Arial" panose="020B0604020202020204" pitchFamily="34" charset="0"/>
              </a:endParaRPr>
            </a:p>
            <a:p>
              <a:pPr algn="ctr">
                <a:spcBef>
                  <a:spcPct val="0"/>
                </a:spcBef>
                <a:defRPr/>
              </a:pPr>
              <a:r>
                <a:rPr lang="en-US" sz="1400" b="1" kern="0" dirty="0" smtClean="0">
                  <a:solidFill>
                    <a:schemeClr val="bg1"/>
                  </a:solidFill>
                  <a:latin typeface="Arial" panose="020B0604020202020204" pitchFamily="34" charset="0"/>
                  <a:cs typeface="Arial" panose="020B0604020202020204" pitchFamily="34" charset="0"/>
                </a:rPr>
                <a:t>Corporate Citizenship</a:t>
              </a:r>
            </a:p>
          </p:txBody>
        </p:sp>
      </p:grpSp>
      <p:sp>
        <p:nvSpPr>
          <p:cNvPr id="123" name="Rectangle 122"/>
          <p:cNvSpPr/>
          <p:nvPr/>
        </p:nvSpPr>
        <p:spPr bwMode="invGray">
          <a:xfrm>
            <a:off x="9383487" y="1712464"/>
            <a:ext cx="1535324" cy="307777"/>
          </a:xfrm>
          <a:prstGeom prst="rect">
            <a:avLst/>
          </a:prstGeom>
          <a:noFill/>
          <a:ln>
            <a:noFill/>
          </a:ln>
          <a:scene3d>
            <a:camera prst="orthographicFront">
              <a:rot lat="0" lon="0" rev="0"/>
            </a:camera>
            <a:lightRig rig="threePt" dir="t"/>
          </a:scene3d>
        </p:spPr>
        <p:txBody>
          <a:bodyPr wrap="square" anchor="ctr">
            <a:spAutoFit/>
          </a:bodyPr>
          <a:lstStyle/>
          <a:p>
            <a:pPr algn="ctr">
              <a:spcBef>
                <a:spcPct val="0"/>
              </a:spcBef>
              <a:defRPr/>
            </a:pPr>
            <a:r>
              <a:rPr lang="en-US" sz="1400" b="1" kern="0" dirty="0" smtClean="0">
                <a:solidFill>
                  <a:schemeClr val="bg1"/>
                </a:solidFill>
                <a:latin typeface="Arial" panose="020B0604020202020204" pitchFamily="34" charset="0"/>
                <a:cs typeface="Arial" panose="020B0604020202020204" pitchFamily="34" charset="0"/>
              </a:rPr>
              <a:t>Transformation</a:t>
            </a:r>
          </a:p>
        </p:txBody>
      </p:sp>
      <p:sp>
        <p:nvSpPr>
          <p:cNvPr id="125" name="Freeform 189"/>
          <p:cNvSpPr>
            <a:spLocks noChangeAspect="1" noEditPoints="1"/>
          </p:cNvSpPr>
          <p:nvPr/>
        </p:nvSpPr>
        <p:spPr bwMode="auto">
          <a:xfrm>
            <a:off x="8704170" y="2025476"/>
            <a:ext cx="367042" cy="367041"/>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3" name="TextBox 72"/>
          <p:cNvSpPr txBox="1"/>
          <p:nvPr/>
        </p:nvSpPr>
        <p:spPr>
          <a:xfrm>
            <a:off x="4795236" y="4567120"/>
            <a:ext cx="1589264" cy="1309044"/>
          </a:xfrm>
          <a:prstGeom prst="rect">
            <a:avLst/>
          </a:prstGeom>
          <a:ln>
            <a:noFill/>
          </a:ln>
        </p:spPr>
        <p:txBody>
          <a:bodyPr wrap="square" lIns="0" tIns="91440" rIns="0" rtlCol="0">
            <a:noAutofit/>
          </a:bodyPr>
          <a:lstStyle>
            <a:defPPr>
              <a:defRPr lang="en-US"/>
            </a:defPPr>
            <a:lvl1pPr marL="1588" algn="ctr" fontAlgn="base">
              <a:lnSpc>
                <a:spcPct val="106000"/>
              </a:lnSpc>
              <a:spcBef>
                <a:spcPct val="80000"/>
              </a:spcBef>
              <a:spcAft>
                <a:spcPct val="0"/>
              </a:spcAft>
              <a:buClr>
                <a:srgbClr val="000000"/>
              </a:buClr>
              <a:defRPr sz="1100">
                <a:latin typeface="Arial"/>
                <a:cs typeface="Arial" charset="0"/>
              </a:defRPr>
            </a:lvl1pPr>
          </a:lstStyle>
          <a:p>
            <a:pPr marL="53975" lvl="1"/>
            <a:endParaRPr lang="en-US" sz="800" b="1" i="1" dirty="0"/>
          </a:p>
        </p:txBody>
      </p:sp>
      <p:sp>
        <p:nvSpPr>
          <p:cNvPr id="21" name="Curved Down Arrow 20"/>
          <p:cNvSpPr/>
          <p:nvPr/>
        </p:nvSpPr>
        <p:spPr>
          <a:xfrm rot="16505729">
            <a:off x="-425325" y="3525146"/>
            <a:ext cx="1771143" cy="642745"/>
          </a:xfrm>
          <a:prstGeom prst="curvedDownArrow">
            <a:avLst>
              <a:gd name="adj1" fmla="val 16176"/>
              <a:gd name="adj2" fmla="val 50000"/>
              <a:gd name="adj3" fmla="val 36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9" name="Curved Down Arrow 78"/>
          <p:cNvSpPr/>
          <p:nvPr/>
        </p:nvSpPr>
        <p:spPr>
          <a:xfrm>
            <a:off x="1584175" y="1521510"/>
            <a:ext cx="3588742" cy="744848"/>
          </a:xfrm>
          <a:prstGeom prst="curvedDownArrow">
            <a:avLst>
              <a:gd name="adj1" fmla="val 16176"/>
              <a:gd name="adj2" fmla="val 50000"/>
              <a:gd name="adj3" fmla="val 36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80" name="Curved Down Arrow 79"/>
          <p:cNvSpPr/>
          <p:nvPr/>
        </p:nvSpPr>
        <p:spPr>
          <a:xfrm rot="21327503" flipV="1">
            <a:off x="5884698" y="3233549"/>
            <a:ext cx="1966500" cy="767685"/>
          </a:xfrm>
          <a:prstGeom prst="curvedDownArrow">
            <a:avLst>
              <a:gd name="adj1" fmla="val 16176"/>
              <a:gd name="adj2" fmla="val 50000"/>
              <a:gd name="adj3" fmla="val 36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0" name="Curved Down Arrow 59"/>
          <p:cNvSpPr/>
          <p:nvPr/>
        </p:nvSpPr>
        <p:spPr>
          <a:xfrm rot="19908680">
            <a:off x="8364885" y="1403769"/>
            <a:ext cx="1122227" cy="406258"/>
          </a:xfrm>
          <a:prstGeom prst="curvedDownArrow">
            <a:avLst>
              <a:gd name="adj1" fmla="val 16176"/>
              <a:gd name="adj2" fmla="val 50000"/>
              <a:gd name="adj3" fmla="val 36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4" name="Rectangle 3"/>
          <p:cNvSpPr/>
          <p:nvPr/>
        </p:nvSpPr>
        <p:spPr>
          <a:xfrm>
            <a:off x="2077252" y="5029585"/>
            <a:ext cx="1427948" cy="1569660"/>
          </a:xfrm>
          <a:prstGeom prst="rect">
            <a:avLst/>
          </a:prstGeom>
          <a:solidFill>
            <a:schemeClr val="accent1">
              <a:alpha val="80000"/>
            </a:schemeClr>
          </a:solidFill>
        </p:spPr>
        <p:txBody>
          <a:bodyPr wrap="square">
            <a:spAutoFit/>
          </a:bodyPr>
          <a:lstStyle/>
          <a:p>
            <a:pPr algn="ctr"/>
            <a:r>
              <a:rPr lang="en-ZA" sz="1600" dirty="0">
                <a:latin typeface="Arial" panose="020B0604020202020204" pitchFamily="34" charset="0"/>
                <a:cs typeface="Arial" panose="020B0604020202020204" pitchFamily="34" charset="0"/>
              </a:rPr>
              <a:t>King IV  </a:t>
            </a:r>
            <a:r>
              <a:rPr lang="en-ZA" sz="1600" dirty="0" smtClean="0">
                <a:latin typeface="Arial" panose="020B0604020202020204" pitchFamily="34" charset="0"/>
                <a:cs typeface="Arial" panose="020B0604020202020204" pitchFamily="34" charset="0"/>
              </a:rPr>
              <a:t>- composition </a:t>
            </a:r>
            <a:r>
              <a:rPr lang="en-ZA" sz="1600" dirty="0">
                <a:latin typeface="Arial" panose="020B0604020202020204" pitchFamily="34" charset="0"/>
                <a:cs typeface="Arial" panose="020B0604020202020204" pitchFamily="34" charset="0"/>
              </a:rPr>
              <a:t>of the </a:t>
            </a:r>
            <a:r>
              <a:rPr lang="en-ZA" sz="1600" dirty="0" smtClean="0">
                <a:latin typeface="Arial" panose="020B0604020202020204" pitchFamily="34" charset="0"/>
                <a:cs typeface="Arial" panose="020B0604020202020204" pitchFamily="34" charset="0"/>
              </a:rPr>
              <a:t>board -  diversity – race and gender</a:t>
            </a:r>
            <a:endParaRPr lang="en-ZA" sz="1600"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6" cstate="print">
            <a:extLst>
              <a:ext uri="{BEBA8EAE-BF5A-486C-A8C5-ECC9F3942E4B}">
                <a14:imgProps xmlns:a14="http://schemas.microsoft.com/office/drawing/2010/main" xmlns="">
                  <a14:imgLayer r:embed="rId9">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4638860" y="3799921"/>
            <a:ext cx="2333625"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30" name="Picture 6"/>
          <p:cNvPicPr>
            <a:picLocks noChangeAspect="1" noChangeArrowheads="1"/>
          </p:cNvPicPr>
          <p:nvPr/>
        </p:nvPicPr>
        <p:blipFill>
          <a:blip r:embed="rId10"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2214792" y="1407933"/>
            <a:ext cx="1838325"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31" name="Picture 7"/>
          <p:cNvPicPr>
            <a:picLocks noChangeAspect="1" noChangeArrowheads="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911378" y="4029017"/>
            <a:ext cx="1952625" cy="161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9516516" y="3043224"/>
            <a:ext cx="2179366" cy="574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latin typeface="Arial" panose="020B0604020202020204" pitchFamily="34" charset="0"/>
                <a:cs typeface="Arial" panose="020B0604020202020204" pitchFamily="34" charset="0"/>
              </a:rPr>
              <a:t>Sustainability development </a:t>
            </a:r>
            <a:endParaRPr lang="en-ZA" b="1" dirty="0">
              <a:latin typeface="Arial" panose="020B0604020202020204" pitchFamily="34" charset="0"/>
              <a:cs typeface="Arial" panose="020B0604020202020204" pitchFamily="34" charset="0"/>
            </a:endParaRPr>
          </a:p>
        </p:txBody>
      </p:sp>
      <p:sp>
        <p:nvSpPr>
          <p:cNvPr id="22" name="Flowchart: Punched Tape 21"/>
          <p:cNvSpPr/>
          <p:nvPr/>
        </p:nvSpPr>
        <p:spPr>
          <a:xfrm>
            <a:off x="2196470" y="4095401"/>
            <a:ext cx="2311438" cy="44034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Financial stability</a:t>
            </a:r>
            <a:endParaRPr lang="en-ZA" dirty="0">
              <a:solidFill>
                <a:schemeClr val="tx1"/>
              </a:solidFill>
            </a:endParaRPr>
          </a:p>
        </p:txBody>
      </p:sp>
    </p:spTree>
    <p:extLst>
      <p:ext uri="{BB962C8B-B14F-4D97-AF65-F5344CB8AC3E}">
        <p14:creationId xmlns:p14="http://schemas.microsoft.com/office/powerpoint/2010/main" xmlns="" val="6575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What is the model of transformation we envisage?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30551479"/>
              </p:ext>
            </p:extLst>
          </p:nvPr>
        </p:nvGraphicFramePr>
        <p:xfrm>
          <a:off x="0" y="1262063"/>
          <a:ext cx="12192000" cy="502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873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panose="020B0604020202020204" pitchFamily="34" charset="0"/>
                <a:cs typeface="Arial" panose="020B0604020202020204" pitchFamily="34" charset="0"/>
              </a:rPr>
              <a:t>Transformation requirements of the Insurance Act, 2017</a:t>
            </a:r>
            <a:endParaRPr lang="en-ZA"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xmlns="" val="2730430491"/>
              </p:ext>
            </p:extLst>
          </p:nvPr>
        </p:nvGraphicFramePr>
        <p:xfrm>
          <a:off x="0" y="1041400"/>
          <a:ext cx="12242800" cy="581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77100" y="1104900"/>
            <a:ext cx="2540000" cy="4524315"/>
          </a:xfrm>
          <a:prstGeom prst="rect">
            <a:avLst/>
          </a:prstGeom>
          <a:noFill/>
          <a:ln>
            <a:noFill/>
          </a:ln>
        </p:spPr>
        <p:txBody>
          <a:bodyPr wrap="square" rtlCol="0">
            <a:spAutoFit/>
          </a:bodyPr>
          <a:lstStyle/>
          <a:p>
            <a:r>
              <a:rPr lang="en-ZA" dirty="0" smtClean="0">
                <a:latin typeface="Arial" panose="020B0604020202020204" pitchFamily="34" charset="0"/>
                <a:cs typeface="Arial" panose="020B0604020202020204" pitchFamily="34" charset="0"/>
              </a:rPr>
              <a:t>Entrenching the principle of proportional supervision </a:t>
            </a:r>
          </a:p>
          <a:p>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The regulatory requirements are applied in a manner which is proportional to the nature, scale and complexity of the risks inherent in the business</a:t>
            </a:r>
          </a:p>
          <a:p>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Dedicated prudential standards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93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latin typeface="Arial" panose="020B0604020202020204" pitchFamily="34" charset="0"/>
                <a:cs typeface="Arial" panose="020B0604020202020204" pitchFamily="34" charset="0"/>
              </a:rPr>
              <a:t>Understanding the role</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Through checks and balances</a:t>
            </a: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345092178"/>
              </p:ext>
            </p:extLst>
          </p:nvPr>
        </p:nvGraphicFramePr>
        <p:xfrm>
          <a:off x="506185" y="1741711"/>
          <a:ext cx="10433958" cy="4287249"/>
        </p:xfrm>
        <a:graphic>
          <a:graphicData uri="http://schemas.openxmlformats.org/drawingml/2006/table">
            <a:tbl>
              <a:tblPr firstRow="1" bandRow="1">
                <a:tableStyleId>{5C22544A-7EE6-4342-B048-85BDC9FD1C3A}</a:tableStyleId>
              </a:tblPr>
              <a:tblGrid>
                <a:gridCol w="5216979"/>
                <a:gridCol w="5216979"/>
              </a:tblGrid>
              <a:tr h="752107">
                <a:tc>
                  <a:txBody>
                    <a:bodyPr/>
                    <a:lstStyle/>
                    <a:p>
                      <a:pPr algn="ctr"/>
                      <a:r>
                        <a:rPr lang="en-ZA" dirty="0" smtClean="0">
                          <a:latin typeface="Arial" panose="020B0604020202020204" pitchFamily="34" charset="0"/>
                          <a:cs typeface="Arial" panose="020B0604020202020204" pitchFamily="34" charset="0"/>
                        </a:rPr>
                        <a:t>Role</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Checks</a:t>
                      </a:r>
                      <a:r>
                        <a:rPr lang="en-ZA" baseline="0" dirty="0" smtClean="0">
                          <a:latin typeface="Arial" panose="020B0604020202020204" pitchFamily="34" charset="0"/>
                          <a:cs typeface="Arial" panose="020B0604020202020204" pitchFamily="34" charset="0"/>
                        </a:rPr>
                        <a:t> and balances</a:t>
                      </a:r>
                      <a:endParaRPr lang="en-ZA" dirty="0">
                        <a:latin typeface="Arial" panose="020B0604020202020204" pitchFamily="34" charset="0"/>
                        <a:cs typeface="Arial" panose="020B0604020202020204" pitchFamily="34" charset="0"/>
                      </a:endParaRPr>
                    </a:p>
                  </a:txBody>
                  <a:tcPr/>
                </a:tc>
              </a:tr>
              <a:tr h="1387751">
                <a:tc>
                  <a:txBody>
                    <a:bodyPr/>
                    <a:lstStyle/>
                    <a:p>
                      <a:r>
                        <a:rPr lang="en-ZA" dirty="0" smtClean="0">
                          <a:latin typeface="Arial" panose="020B0604020202020204" pitchFamily="34" charset="0"/>
                          <a:cs typeface="Arial" panose="020B0604020202020204" pitchFamily="34" charset="0"/>
                        </a:rPr>
                        <a:t>Reducin</a:t>
                      </a:r>
                      <a:r>
                        <a:rPr lang="en-ZA" baseline="0" dirty="0" smtClean="0">
                          <a:latin typeface="Arial" panose="020B0604020202020204" pitchFamily="34" charset="0"/>
                          <a:cs typeface="Arial" panose="020B0604020202020204" pitchFamily="34" charset="0"/>
                        </a:rPr>
                        <a:t>g barriers to entry – based on simple business models – strengthen tiered financial system</a:t>
                      </a:r>
                    </a:p>
                    <a:p>
                      <a:endParaRPr lang="en-ZA" dirty="0">
                        <a:latin typeface="Arial" panose="020B0604020202020204" pitchFamily="34" charset="0"/>
                        <a:cs typeface="Arial" panose="020B0604020202020204" pitchFamily="34" charset="0"/>
                      </a:endParaRPr>
                    </a:p>
                  </a:txBody>
                  <a:tcPr/>
                </a:tc>
                <a:tc>
                  <a:txBody>
                    <a:bodyPr/>
                    <a:lstStyle/>
                    <a:p>
                      <a:pPr marL="0" indent="0"/>
                      <a:r>
                        <a:rPr lang="en-ZA" dirty="0" smtClean="0">
                          <a:latin typeface="Arial" panose="020B0604020202020204" pitchFamily="34" charset="0"/>
                          <a:cs typeface="Arial" panose="020B0604020202020204" pitchFamily="34" charset="0"/>
                        </a:rPr>
                        <a:t>Do</a:t>
                      </a:r>
                      <a:r>
                        <a:rPr lang="en-ZA" baseline="0" dirty="0" smtClean="0">
                          <a:latin typeface="Arial" panose="020B0604020202020204" pitchFamily="34" charset="0"/>
                          <a:cs typeface="Arial" panose="020B0604020202020204" pitchFamily="34" charset="0"/>
                        </a:rPr>
                        <a:t> not compromise on safety and soundness of financial institutions</a:t>
                      </a:r>
                      <a:endParaRPr lang="en-ZA" dirty="0">
                        <a:latin typeface="Arial" panose="020B0604020202020204" pitchFamily="34" charset="0"/>
                        <a:cs typeface="Arial" panose="020B0604020202020204" pitchFamily="34" charset="0"/>
                      </a:endParaRPr>
                    </a:p>
                  </a:txBody>
                  <a:tcPr/>
                </a:tc>
              </a:tr>
              <a:tr h="747250">
                <a:tc>
                  <a:txBody>
                    <a:bodyPr/>
                    <a:lstStyle/>
                    <a:p>
                      <a:r>
                        <a:rPr lang="en-ZA" dirty="0" smtClean="0">
                          <a:latin typeface="Arial" panose="020B0604020202020204" pitchFamily="34" charset="0"/>
                          <a:cs typeface="Arial" panose="020B0604020202020204" pitchFamily="34" charset="0"/>
                        </a:rPr>
                        <a:t>More entrants – increased competition</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Do not</a:t>
                      </a:r>
                      <a:r>
                        <a:rPr lang="en-ZA" baseline="0" dirty="0" smtClean="0">
                          <a:latin typeface="Arial" panose="020B0604020202020204" pitchFamily="34" charset="0"/>
                          <a:cs typeface="Arial" panose="020B0604020202020204" pitchFamily="34" charset="0"/>
                        </a:rPr>
                        <a:t> compromise on financial stability and safety and soundness of financial institutions.  </a:t>
                      </a:r>
                      <a:endParaRPr lang="en-ZA" dirty="0">
                        <a:latin typeface="Arial" panose="020B0604020202020204" pitchFamily="34" charset="0"/>
                        <a:cs typeface="Arial" panose="020B0604020202020204" pitchFamily="34" charset="0"/>
                      </a:endParaRPr>
                    </a:p>
                  </a:txBody>
                  <a:tcPr/>
                </a:tc>
              </a:tr>
              <a:tr h="652891">
                <a:tc>
                  <a:txBody>
                    <a:bodyPr/>
                    <a:lstStyle/>
                    <a:p>
                      <a:r>
                        <a:rPr lang="en-ZA" dirty="0" smtClean="0">
                          <a:latin typeface="Arial" panose="020B0604020202020204" pitchFamily="34" charset="0"/>
                          <a:cs typeface="Arial" panose="020B0604020202020204" pitchFamily="34" charset="0"/>
                        </a:rPr>
                        <a:t>Proportional supervision</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Forward</a:t>
                      </a:r>
                      <a:r>
                        <a:rPr lang="en-ZA" baseline="0" dirty="0" smtClean="0">
                          <a:latin typeface="Arial" panose="020B0604020202020204" pitchFamily="34" charset="0"/>
                          <a:cs typeface="Arial" panose="020B0604020202020204" pitchFamily="34" charset="0"/>
                        </a:rPr>
                        <a:t> looking, risk and outcomes based</a:t>
                      </a:r>
                      <a:endParaRPr lang="en-ZA" dirty="0">
                        <a:latin typeface="Arial" panose="020B0604020202020204" pitchFamily="34" charset="0"/>
                        <a:cs typeface="Arial" panose="020B0604020202020204" pitchFamily="34" charset="0"/>
                      </a:endParaRPr>
                    </a:p>
                  </a:txBody>
                  <a:tcPr/>
                </a:tc>
              </a:tr>
              <a:tr h="747250">
                <a:tc>
                  <a:txBody>
                    <a:bodyPr/>
                    <a:lstStyle/>
                    <a:p>
                      <a:r>
                        <a:rPr lang="en-ZA" dirty="0" smtClean="0">
                          <a:latin typeface="Arial" panose="020B0604020202020204" pitchFamily="34" charset="0"/>
                          <a:cs typeface="Arial" panose="020B0604020202020204" pitchFamily="34" charset="0"/>
                        </a:rPr>
                        <a:t>Encourage</a:t>
                      </a:r>
                      <a:r>
                        <a:rPr lang="en-ZA" baseline="0" dirty="0" smtClean="0">
                          <a:latin typeface="Arial" panose="020B0604020202020204" pitchFamily="34" charset="0"/>
                          <a:cs typeface="Arial" panose="020B0604020202020204" pitchFamily="34" charset="0"/>
                        </a:rPr>
                        <a:t> </a:t>
                      </a:r>
                      <a:r>
                        <a:rPr lang="en-ZA" baseline="0" dirty="0" err="1" smtClean="0">
                          <a:latin typeface="Arial" panose="020B0604020202020204" pitchFamily="34" charset="0"/>
                          <a:cs typeface="Arial" panose="020B0604020202020204" pitchFamily="34" charset="0"/>
                        </a:rPr>
                        <a:t>fintech</a:t>
                      </a:r>
                      <a:r>
                        <a:rPr lang="en-ZA" baseline="0" dirty="0" smtClean="0">
                          <a:latin typeface="Arial" panose="020B0604020202020204" pitchFamily="34" charset="0"/>
                          <a:cs typeface="Arial" panose="020B0604020202020204" pitchFamily="34" charset="0"/>
                        </a:rPr>
                        <a:t> in provision of financial products and services</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Promote</a:t>
                      </a:r>
                      <a:r>
                        <a:rPr lang="en-ZA" baseline="0" dirty="0" smtClean="0">
                          <a:latin typeface="Arial" panose="020B0604020202020204" pitchFamily="34" charset="0"/>
                          <a:cs typeface="Arial" panose="020B0604020202020204" pitchFamily="34" charset="0"/>
                        </a:rPr>
                        <a:t> regulatory and supervisory objectives – work being done by the IFWG</a:t>
                      </a:r>
                      <a:endParaRPr lang="en-ZA"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48164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panose="020B0604020202020204" pitchFamily="34" charset="0"/>
                <a:cs typeface="Arial" panose="020B0604020202020204" pitchFamily="34" charset="0"/>
              </a:rPr>
              <a:t>Way forward</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61954"/>
            <a:ext cx="12192000" cy="3383937"/>
          </a:xfrm>
          <a:solidFill>
            <a:schemeClr val="accent1">
              <a:lumMod val="20000"/>
              <a:lumOff val="80000"/>
            </a:schemeClr>
          </a:solidFill>
          <a:ln>
            <a:solidFill>
              <a:schemeClr val="accent2"/>
            </a:solidFill>
          </a:ln>
        </p:spPr>
        <p:txBody>
          <a:bodyPr>
            <a:normAutofit/>
          </a:bodyPr>
          <a:lstStyle/>
          <a:p>
            <a:pPr marL="534988" indent="-534988">
              <a:buFont typeface="Arial" panose="020B0604020202020204" pitchFamily="34" charset="0"/>
              <a:buChar char="•"/>
            </a:pPr>
            <a:r>
              <a:rPr lang="en-ZA" dirty="0" smtClean="0">
                <a:latin typeface="Arial" panose="020B0604020202020204" pitchFamily="34" charset="0"/>
                <a:cs typeface="Arial" panose="020B0604020202020204" pitchFamily="34" charset="0"/>
              </a:rPr>
              <a:t>Integrating regulatory and supervisory process to incorporate transformation </a:t>
            </a:r>
          </a:p>
          <a:p>
            <a:pPr marL="534988" indent="-534988">
              <a:buFont typeface="Arial" panose="020B0604020202020204" pitchFamily="34" charset="0"/>
              <a:buChar char="•"/>
            </a:pPr>
            <a:r>
              <a:rPr lang="en-ZA" dirty="0" smtClean="0">
                <a:latin typeface="Arial" panose="020B0604020202020204" pitchFamily="34" charset="0"/>
                <a:cs typeface="Arial" panose="020B0604020202020204" pitchFamily="34" charset="0"/>
              </a:rPr>
              <a:t>Strengthen the CFIs, Mutual Banks and Co-operative Banks framework to ensure proportional supervision and attainable entrance to the sector</a:t>
            </a:r>
          </a:p>
          <a:p>
            <a:pPr marL="534988" indent="-534988">
              <a:buFont typeface="Arial" panose="020B0604020202020204" pitchFamily="34" charset="0"/>
              <a:buChar char="•"/>
            </a:pPr>
            <a:r>
              <a:rPr lang="en-ZA" dirty="0" smtClean="0">
                <a:latin typeface="Arial" panose="020B0604020202020204" pitchFamily="34" charset="0"/>
                <a:cs typeface="Arial" panose="020B0604020202020204" pitchFamily="34" charset="0"/>
              </a:rPr>
              <a:t>Co-operate and collaborate with other regulators on transformation agendas</a:t>
            </a:r>
          </a:p>
          <a:p>
            <a:pPr marL="534988" indent="-534988">
              <a:buFont typeface="Arial" panose="020B0604020202020204" pitchFamily="34" charset="0"/>
              <a:buChar char="•"/>
            </a:pPr>
            <a:r>
              <a:rPr lang="en-ZA" dirty="0" smtClean="0">
                <a:latin typeface="Arial" panose="020B0604020202020204" pitchFamily="34" charset="0"/>
                <a:cs typeface="Arial" panose="020B0604020202020204" pitchFamily="34" charset="0"/>
              </a:rPr>
              <a:t>Engage with National Treasury on tiered banking </a:t>
            </a:r>
          </a:p>
          <a:p>
            <a:pPr marL="0" indent="0">
              <a:buNone/>
            </a:pPr>
            <a:endParaRPr lang="en-ZA" dirty="0" smtClean="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xmlns="" val="1381699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4808"/>
          </a:xfrm>
        </p:spPr>
        <p:txBody>
          <a:bodyPr>
            <a:normAutofit fontScale="90000"/>
          </a:bodyPr>
          <a:lstStyle/>
          <a:p>
            <a:r>
              <a:rPr lang="en-ZA" sz="3200" b="1" dirty="0" smtClean="0">
                <a:latin typeface="Arial" panose="020B0604020202020204" pitchFamily="34" charset="0"/>
                <a:cs typeface="Arial" panose="020B0604020202020204" pitchFamily="34" charset="0"/>
              </a:rPr>
              <a:t>Discussion</a:t>
            </a:r>
            <a:endParaRPr lang="en-US" sz="3200" b="1" dirty="0">
              <a:latin typeface="Arial" panose="020B0604020202020204" pitchFamily="34" charset="0"/>
              <a:cs typeface="Arial" panose="020B0604020202020204" pitchFamily="34" charset="0"/>
            </a:endParaRPr>
          </a:p>
        </p:txBody>
      </p:sp>
      <p:sp>
        <p:nvSpPr>
          <p:cNvPr id="12" name="Rectangle 11"/>
          <p:cNvSpPr/>
          <p:nvPr/>
        </p:nvSpPr>
        <p:spPr>
          <a:xfrm>
            <a:off x="4740666" y="5980964"/>
            <a:ext cx="1440000" cy="36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000" i="1" kern="1200" dirty="0">
              <a:solidFill>
                <a:schemeClr val="tx1"/>
              </a:solidFill>
            </a:endParaRPr>
          </a:p>
        </p:txBody>
      </p:sp>
      <p:sp>
        <p:nvSpPr>
          <p:cNvPr id="5" name="Content Placeholder 4"/>
          <p:cNvSpPr>
            <a:spLocks noGrp="1"/>
          </p:cNvSpPr>
          <p:nvPr>
            <p:ph idx="1"/>
          </p:nvPr>
        </p:nvSpPr>
        <p:spPr>
          <a:xfrm>
            <a:off x="0" y="792480"/>
            <a:ext cx="12192000" cy="4820812"/>
          </a:xfrm>
        </p:spPr>
        <p:txBody>
          <a:bodyPr>
            <a:normAutofit/>
          </a:bodyPr>
          <a:lstStyle/>
          <a:p>
            <a:endParaRPr lang="en-ZA" dirty="0" smtClean="0"/>
          </a:p>
          <a:p>
            <a:pPr marL="0" indent="0">
              <a:buNone/>
            </a:pPr>
            <a:endParaRPr lang="en-ZA" dirty="0" smtClean="0"/>
          </a:p>
          <a:p>
            <a:endParaRPr lang="en-ZA" dirty="0" smtClean="0"/>
          </a:p>
          <a:p>
            <a:endParaRPr lang="en-ZA" dirty="0"/>
          </a:p>
        </p:txBody>
      </p:sp>
      <p:pic>
        <p:nvPicPr>
          <p:cNvPr id="3" name="Picture 2"/>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6030176" y="2801783"/>
            <a:ext cx="2466975" cy="1847850"/>
          </a:xfrm>
          <a:prstGeom prst="rect">
            <a:avLst/>
          </a:prstGeom>
        </p:spPr>
      </p:pic>
      <p:pic>
        <p:nvPicPr>
          <p:cNvPr id="4" name="Picture 3"/>
          <p:cNvPicPr>
            <a:picLocks noChangeAspect="1"/>
          </p:cNvPicPr>
          <p:nvPr/>
        </p:nvPicPr>
        <p:blipFill>
          <a:blip r:embed="rId3" cstate="print">
            <a:clrChange>
              <a:clrFrom>
                <a:srgbClr val="000000">
                  <a:alpha val="0"/>
                </a:srgbClr>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2316485" y="1181813"/>
            <a:ext cx="3864181" cy="2504162"/>
          </a:xfrm>
          <a:prstGeom prst="rect">
            <a:avLst/>
          </a:prstGeom>
        </p:spPr>
      </p:pic>
    </p:spTree>
    <p:extLst>
      <p:ext uri="{BB962C8B-B14F-4D97-AF65-F5344CB8AC3E}">
        <p14:creationId xmlns:p14="http://schemas.microsoft.com/office/powerpoint/2010/main" xmlns="" val="108252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31800"/>
          </a:xfrm>
        </p:spPr>
        <p:txBody>
          <a:bodyPr>
            <a:noAutofit/>
          </a:bodyPr>
          <a:lstStyle/>
          <a:p>
            <a:r>
              <a:rPr lang="en-ZA" sz="3200" b="1" dirty="0" smtClean="0">
                <a:latin typeface="Arial" panose="020B0604020202020204" pitchFamily="34" charset="0"/>
                <a:cs typeface="Arial" panose="020B0604020202020204" pitchFamily="34" charset="0"/>
              </a:rPr>
              <a:t>Overview of presentation </a:t>
            </a:r>
            <a:endParaRPr lang="en-US"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44268" y="897467"/>
            <a:ext cx="4868332" cy="3744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92667" y="897467"/>
            <a:ext cx="6186824" cy="4893647"/>
          </a:xfrm>
          <a:prstGeom prst="rect">
            <a:avLst/>
          </a:prstGeom>
          <a:noFill/>
        </p:spPr>
        <p:txBody>
          <a:bodyPr wrap="square" rtlCol="0">
            <a:spAutoFit/>
          </a:bodyPr>
          <a:lstStyle/>
          <a:p>
            <a:pPr marL="720725" indent="-720725">
              <a:buAutoNum type="arabicPeriod"/>
            </a:pPr>
            <a:r>
              <a:rPr lang="en-ZA" dirty="0" smtClean="0">
                <a:latin typeface="Arial" panose="020B0604020202020204" pitchFamily="34" charset="0"/>
                <a:cs typeface="Arial" panose="020B0604020202020204" pitchFamily="34" charset="0"/>
              </a:rPr>
              <a:t>Overview of the mandate and objective of the PA</a:t>
            </a:r>
          </a:p>
          <a:p>
            <a:pPr marL="720725" indent="-720725">
              <a:buAutoNum type="arabicPeriod"/>
            </a:pPr>
            <a:r>
              <a:rPr lang="en-ZA" dirty="0" smtClean="0">
                <a:latin typeface="Arial" panose="020B0604020202020204" pitchFamily="34" charset="0"/>
                <a:cs typeface="Arial" panose="020B0604020202020204" pitchFamily="34" charset="0"/>
              </a:rPr>
              <a:t>Overview of the PA Structure and Governance</a:t>
            </a:r>
          </a:p>
          <a:p>
            <a:pPr marL="720725" indent="-720725">
              <a:buAutoNum type="arabicPeriod"/>
            </a:pPr>
            <a:r>
              <a:rPr lang="en-ZA" dirty="0" smtClean="0">
                <a:latin typeface="Arial" panose="020B0604020202020204" pitchFamily="34" charset="0"/>
                <a:cs typeface="Arial" panose="020B0604020202020204" pitchFamily="34" charset="0"/>
              </a:rPr>
              <a:t>Regulatory and supervisory strategy</a:t>
            </a:r>
          </a:p>
          <a:p>
            <a:pPr marL="720725" indent="-720725">
              <a:buAutoNum type="arabicPeriod"/>
            </a:pPr>
            <a:r>
              <a:rPr lang="en-ZA" dirty="0" smtClean="0">
                <a:latin typeface="Arial" panose="020B0604020202020204" pitchFamily="34" charset="0"/>
                <a:cs typeface="Arial" panose="020B0604020202020204" pitchFamily="34" charset="0"/>
              </a:rPr>
              <a:t>The transformation agenda and the PA</a:t>
            </a:r>
          </a:p>
          <a:p>
            <a:pPr marL="720725" indent="-720725">
              <a:buAutoNum type="arabicPeriod"/>
            </a:pPr>
            <a:r>
              <a:rPr lang="en-ZA" dirty="0" smtClean="0">
                <a:latin typeface="Arial" panose="020B0604020202020204" pitchFamily="34" charset="0"/>
                <a:cs typeface="Arial" panose="020B0604020202020204" pitchFamily="34" charset="0"/>
              </a:rPr>
              <a:t>Entities supervised by the PA</a:t>
            </a:r>
          </a:p>
          <a:p>
            <a:pPr marL="720725" indent="-720725">
              <a:buFontTx/>
              <a:buAutoNum type="arabicPeriod"/>
            </a:pPr>
            <a:r>
              <a:rPr lang="en-ZA" dirty="0" smtClean="0">
                <a:latin typeface="Arial" panose="020B0604020202020204" pitchFamily="34" charset="0"/>
                <a:cs typeface="Arial" panose="020B0604020202020204" pitchFamily="34" charset="0"/>
              </a:rPr>
              <a:t>Update on the relevant sectors</a:t>
            </a:r>
          </a:p>
          <a:p>
            <a:pPr marL="720725" indent="-720725">
              <a:buFontTx/>
              <a:buAutoNum type="arabicPeriod"/>
            </a:pPr>
            <a:r>
              <a:rPr lang="en-ZA" dirty="0" smtClean="0">
                <a:latin typeface="Arial" panose="020B0604020202020204" pitchFamily="34" charset="0"/>
                <a:cs typeface="Arial" panose="020B0604020202020204" pitchFamily="34" charset="0"/>
              </a:rPr>
              <a:t>Listing </a:t>
            </a:r>
            <a:r>
              <a:rPr lang="en-ZA" dirty="0">
                <a:latin typeface="Arial" panose="020B0604020202020204" pitchFamily="34" charset="0"/>
                <a:cs typeface="Arial" panose="020B0604020202020204" pitchFamily="34" charset="0"/>
              </a:rPr>
              <a:t>requirements for banks and insurers</a:t>
            </a:r>
          </a:p>
          <a:p>
            <a:pPr marL="720725" indent="-720725">
              <a:buAutoNum type="arabicPeriod"/>
            </a:pPr>
            <a:r>
              <a:rPr lang="en-ZA" dirty="0" smtClean="0">
                <a:latin typeface="Arial" panose="020B0604020202020204" pitchFamily="34" charset="0"/>
                <a:cs typeface="Arial" panose="020B0604020202020204" pitchFamily="34" charset="0"/>
              </a:rPr>
              <a:t>What is the role of the prudential regulator in transformation</a:t>
            </a:r>
          </a:p>
          <a:p>
            <a:pPr marL="720725" indent="-720725">
              <a:buAutoNum type="arabicPeriod"/>
            </a:pPr>
            <a:r>
              <a:rPr lang="en-ZA" dirty="0" smtClean="0">
                <a:latin typeface="Arial" panose="020B0604020202020204" pitchFamily="34" charset="0"/>
                <a:cs typeface="Arial" panose="020B0604020202020204" pitchFamily="34" charset="0"/>
              </a:rPr>
              <a:t>The Financial Sector Regulation Act, 2017</a:t>
            </a:r>
          </a:p>
          <a:p>
            <a:pPr marL="720725" indent="-720725">
              <a:buFontTx/>
              <a:buAutoNum type="arabicPeriod"/>
            </a:pPr>
            <a:r>
              <a:rPr lang="en-ZA" dirty="0">
                <a:latin typeface="Arial" panose="020B0604020202020204" pitchFamily="34" charset="0"/>
                <a:cs typeface="Arial" panose="020B0604020202020204" pitchFamily="34" charset="0"/>
              </a:rPr>
              <a:t>Transformation requirements of the Insurance Act</a:t>
            </a:r>
          </a:p>
          <a:p>
            <a:pPr marL="720725" indent="-720725">
              <a:buAutoNum type="arabicPeriod"/>
            </a:pPr>
            <a:r>
              <a:rPr lang="en-ZA" dirty="0" smtClean="0">
                <a:latin typeface="Arial" panose="020B0604020202020204" pitchFamily="34" charset="0"/>
                <a:cs typeface="Arial" panose="020B0604020202020204" pitchFamily="34" charset="0"/>
              </a:rPr>
              <a:t>What is the model of transformation envisaged?</a:t>
            </a:r>
          </a:p>
          <a:p>
            <a:pPr marL="720725" indent="-720725">
              <a:buAutoNum type="arabicPeriod"/>
            </a:pPr>
            <a:r>
              <a:rPr lang="en-ZA" dirty="0" smtClean="0">
                <a:latin typeface="Arial" panose="020B0604020202020204" pitchFamily="34" charset="0"/>
                <a:cs typeface="Arial" panose="020B0604020202020204" pitchFamily="34" charset="0"/>
              </a:rPr>
              <a:t>Understanding the role </a:t>
            </a:r>
          </a:p>
          <a:p>
            <a:pPr marL="720725" indent="-720725">
              <a:buAutoNum type="arabicPeriod"/>
            </a:pPr>
            <a:r>
              <a:rPr lang="en-ZA" dirty="0" smtClean="0">
                <a:latin typeface="Arial" panose="020B0604020202020204" pitchFamily="34" charset="0"/>
                <a:cs typeface="Arial" panose="020B0604020202020204" pitchFamily="34" charset="0"/>
              </a:rPr>
              <a:t>Way forward</a:t>
            </a:r>
          </a:p>
          <a:p>
            <a:pPr marL="342900" indent="-342900">
              <a:buAutoNum type="arabicPeriod"/>
            </a:pPr>
            <a:endParaRPr lang="en-ZA" sz="2400" dirty="0" smtClean="0">
              <a:latin typeface="Arial" panose="020B0604020202020204" pitchFamily="34" charset="0"/>
              <a:cs typeface="Arial" panose="020B0604020202020204" pitchFamily="34" charset="0"/>
            </a:endParaRPr>
          </a:p>
          <a:p>
            <a:pPr marL="342900" indent="-342900">
              <a:buAutoNum type="arabicPeriod"/>
            </a:pPr>
            <a:endParaRPr lang="en-ZA" dirty="0" smtClean="0"/>
          </a:p>
          <a:p>
            <a:pPr marL="342900" indent="-342900">
              <a:buAutoNum type="arabicPeriod"/>
            </a:pPr>
            <a:endParaRPr lang="en-ZA" dirty="0"/>
          </a:p>
        </p:txBody>
      </p:sp>
    </p:spTree>
    <p:extLst>
      <p:ext uri="{BB962C8B-B14F-4D97-AF65-F5344CB8AC3E}">
        <p14:creationId xmlns:p14="http://schemas.microsoft.com/office/powerpoint/2010/main" xmlns="" val="32801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latin typeface="Arial" panose="020B0604020202020204" pitchFamily="34" charset="0"/>
                <a:cs typeface="Arial" panose="020B0604020202020204" pitchFamily="34" charset="0"/>
              </a:rPr>
              <a:t>Overview of the PA: Mandate and </a:t>
            </a:r>
            <a:r>
              <a:rPr lang="en-ZA" sz="3200" b="1" dirty="0">
                <a:latin typeface="Arial" panose="020B0604020202020204" pitchFamily="34" charset="0"/>
                <a:cs typeface="Arial" panose="020B0604020202020204" pitchFamily="34" charset="0"/>
              </a:rPr>
              <a:t>O</a:t>
            </a:r>
            <a:r>
              <a:rPr lang="en-ZA" sz="3200" b="1" dirty="0" smtClean="0">
                <a:latin typeface="Arial" panose="020B0604020202020204" pitchFamily="34" charset="0"/>
                <a:cs typeface="Arial" panose="020B0604020202020204" pitchFamily="34" charset="0"/>
              </a:rPr>
              <a:t>bjectives</a:t>
            </a:r>
            <a:endParaRPr lang="en-ZA" sz="3200" b="1" dirty="0">
              <a:latin typeface="Arial" panose="020B0604020202020204" pitchFamily="34" charset="0"/>
              <a:cs typeface="Arial" panose="020B0604020202020204" pitchFamily="34" charset="0"/>
            </a:endParaRPr>
          </a:p>
        </p:txBody>
      </p:sp>
      <p:grpSp>
        <p:nvGrpSpPr>
          <p:cNvPr id="4" name="Group 3"/>
          <p:cNvGrpSpPr/>
          <p:nvPr/>
        </p:nvGrpSpPr>
        <p:grpSpPr>
          <a:xfrm>
            <a:off x="219940" y="1125753"/>
            <a:ext cx="7369580" cy="5549367"/>
            <a:chOff x="245073" y="834079"/>
            <a:chExt cx="6298213" cy="5800500"/>
          </a:xfrm>
        </p:grpSpPr>
        <p:pic>
          <p:nvPicPr>
            <p:cNvPr id="6" name="Picture 5"/>
            <p:cNvPicPr>
              <a:picLocks noChangeAspect="1"/>
            </p:cNvPicPr>
            <p:nvPr/>
          </p:nvPicPr>
          <p:blipFill>
            <a:blip r:embed="rId3" cstate="print"/>
            <a:stretch>
              <a:fillRect/>
            </a:stretch>
          </p:blipFill>
          <p:spPr>
            <a:xfrm>
              <a:off x="2942217" y="931756"/>
              <a:ext cx="908878" cy="927933"/>
            </a:xfrm>
            <a:prstGeom prst="rect">
              <a:avLst/>
            </a:prstGeom>
          </p:spPr>
        </p:pic>
        <p:sp>
          <p:nvSpPr>
            <p:cNvPr id="7" name="Oval 6"/>
            <p:cNvSpPr/>
            <p:nvPr/>
          </p:nvSpPr>
          <p:spPr>
            <a:xfrm>
              <a:off x="588176" y="6382579"/>
              <a:ext cx="214463" cy="25200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a</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8" name="Oval 7"/>
            <p:cNvSpPr/>
            <p:nvPr/>
          </p:nvSpPr>
          <p:spPr>
            <a:xfrm>
              <a:off x="2358262" y="6382579"/>
              <a:ext cx="209741" cy="25200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b</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9" name="Oval 8"/>
            <p:cNvSpPr/>
            <p:nvPr/>
          </p:nvSpPr>
          <p:spPr>
            <a:xfrm>
              <a:off x="4115258" y="6382579"/>
              <a:ext cx="218765" cy="25200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c</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10" name="Oval 9"/>
            <p:cNvSpPr/>
            <p:nvPr/>
          </p:nvSpPr>
          <p:spPr>
            <a:xfrm>
              <a:off x="5815805" y="6382579"/>
              <a:ext cx="217278" cy="25200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050" b="1" dirty="0">
                  <a:solidFill>
                    <a:sysClr val="windowText" lastClr="000000"/>
                  </a:solidFill>
                  <a:latin typeface="Arial" panose="020B0604020202020204" pitchFamily="34" charset="0"/>
                  <a:cs typeface="Arial" panose="020B0604020202020204" pitchFamily="34" charset="0"/>
                </a:rPr>
                <a:t>d</a:t>
              </a:r>
            </a:p>
          </p:txBody>
        </p:sp>
        <p:sp>
          <p:nvSpPr>
            <p:cNvPr id="11" name="Isosceles Triangle 10"/>
            <p:cNvSpPr/>
            <p:nvPr/>
          </p:nvSpPr>
          <p:spPr>
            <a:xfrm>
              <a:off x="338181" y="834079"/>
              <a:ext cx="6142073" cy="1048377"/>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a:solidFill>
                  <a:sysClr val="windowText" lastClr="000000"/>
                </a:solidFill>
                <a:latin typeface="Arial" panose="020B0604020202020204" pitchFamily="34" charset="0"/>
                <a:cs typeface="Arial" panose="020B0604020202020204" pitchFamily="34" charset="0"/>
              </a:endParaRPr>
            </a:p>
          </p:txBody>
        </p:sp>
        <p:sp>
          <p:nvSpPr>
            <p:cNvPr id="12" name="Rectangle 11"/>
            <p:cNvSpPr/>
            <p:nvPr/>
          </p:nvSpPr>
          <p:spPr>
            <a:xfrm>
              <a:off x="247087" y="1859689"/>
              <a:ext cx="6296199" cy="104208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ysClr val="windowText" lastClr="000000"/>
                  </a:solidFill>
                  <a:latin typeface="Arial" panose="020B0604020202020204" pitchFamily="34" charset="0"/>
                  <a:cs typeface="Arial" panose="020B0604020202020204" pitchFamily="34" charset="0"/>
                </a:rPr>
                <a:t>MANDATE</a:t>
              </a:r>
            </a:p>
            <a:p>
              <a:pPr marL="171450" indent="-171450" algn="just">
                <a:buFont typeface="Arial" panose="020B0604020202020204" pitchFamily="34" charset="0"/>
                <a:buChar char="•"/>
              </a:pPr>
              <a:r>
                <a:rPr lang="en-ZA" sz="1050" b="1" dirty="0" smtClean="0">
                  <a:solidFill>
                    <a:sysClr val="windowText" lastClr="000000"/>
                  </a:solidFill>
                  <a:latin typeface="Arial" panose="020B0604020202020204" pitchFamily="34" charset="0"/>
                  <a:cs typeface="Arial" panose="020B0604020202020204" pitchFamily="34" charset="0"/>
                </a:rPr>
                <a:t>To promote </a:t>
              </a:r>
              <a:r>
                <a:rPr lang="en-ZA" sz="1050" b="1" dirty="0">
                  <a:solidFill>
                    <a:sysClr val="windowText" lastClr="000000"/>
                  </a:solidFill>
                  <a:latin typeface="Arial" panose="020B0604020202020204" pitchFamily="34" charset="0"/>
                  <a:cs typeface="Arial" panose="020B0604020202020204" pitchFamily="34" charset="0"/>
                </a:rPr>
                <a:t>and enhance the safety and soundness of financial institutions </a:t>
              </a:r>
              <a:r>
                <a:rPr lang="en-ZA" sz="1050" dirty="0">
                  <a:solidFill>
                    <a:sysClr val="windowText" lastClr="000000"/>
                  </a:solidFill>
                  <a:latin typeface="Arial" panose="020B0604020202020204" pitchFamily="34" charset="0"/>
                  <a:cs typeface="Arial" panose="020B0604020202020204" pitchFamily="34" charset="0"/>
                </a:rPr>
                <a:t>(such as banks and </a:t>
              </a:r>
              <a:r>
                <a:rPr lang="en-ZA" sz="1050" dirty="0" smtClean="0">
                  <a:solidFill>
                    <a:sysClr val="windowText" lastClr="000000"/>
                  </a:solidFill>
                  <a:latin typeface="Arial" panose="020B0604020202020204" pitchFamily="34" charset="0"/>
                  <a:cs typeface="Arial" panose="020B0604020202020204" pitchFamily="34" charset="0"/>
                </a:rPr>
                <a:t>insurers</a:t>
              </a:r>
              <a:r>
                <a:rPr lang="en-ZA" sz="1050" dirty="0">
                  <a:solidFill>
                    <a:sysClr val="windowText" lastClr="000000"/>
                  </a:solidFill>
                  <a:latin typeface="Arial" panose="020B0604020202020204" pitchFamily="34" charset="0"/>
                  <a:cs typeface="Arial" panose="020B0604020202020204" pitchFamily="34" charset="0"/>
                </a:rPr>
                <a:t>)</a:t>
              </a:r>
              <a:r>
                <a:rPr lang="en-ZA" sz="1050" dirty="0" smtClean="0">
                  <a:solidFill>
                    <a:sysClr val="windowText" lastClr="000000"/>
                  </a:solidFill>
                  <a:latin typeface="Arial" panose="020B0604020202020204" pitchFamily="34" charset="0"/>
                  <a:cs typeface="Arial" panose="020B0604020202020204" pitchFamily="34" charset="0"/>
                </a:rPr>
                <a:t> </a:t>
              </a:r>
              <a:r>
                <a:rPr lang="en-ZA" sz="1050" dirty="0">
                  <a:solidFill>
                    <a:sysClr val="windowText" lastClr="000000"/>
                  </a:solidFill>
                  <a:latin typeface="Arial" panose="020B0604020202020204" pitchFamily="34" charset="0"/>
                  <a:cs typeface="Arial" panose="020B0604020202020204" pitchFamily="34" charset="0"/>
                </a:rPr>
                <a:t>and </a:t>
              </a:r>
              <a:r>
                <a:rPr lang="en-ZA" sz="1050" b="1" dirty="0" smtClean="0">
                  <a:solidFill>
                    <a:sysClr val="windowText" lastClr="000000"/>
                  </a:solidFill>
                  <a:latin typeface="Arial" panose="020B0604020202020204" pitchFamily="34" charset="0"/>
                  <a:cs typeface="Arial" panose="020B0604020202020204" pitchFamily="34" charset="0"/>
                </a:rPr>
                <a:t>Market Infrastructures  </a:t>
              </a:r>
              <a:r>
                <a:rPr lang="en-ZA" sz="1050" dirty="0">
                  <a:solidFill>
                    <a:sysClr val="windowText" lastClr="000000"/>
                  </a:solidFill>
                  <a:latin typeface="Arial" panose="020B0604020202020204" pitchFamily="34" charset="0"/>
                  <a:cs typeface="Arial" panose="020B0604020202020204" pitchFamily="34" charset="0"/>
                </a:rPr>
                <a:t>(such as central counterparties, central securities depositories, clearing houses, trade repositories and exchanges</a:t>
              </a:r>
              <a:r>
                <a:rPr lang="en-ZA" sz="1050" dirty="0" smtClean="0">
                  <a:solidFill>
                    <a:sysClr val="windowText" lastClr="000000"/>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en-ZA" sz="1050" b="1" dirty="0" smtClean="0">
                  <a:solidFill>
                    <a:sysClr val="windowText" lastClr="000000"/>
                  </a:solidFill>
                  <a:latin typeface="Arial" panose="020B0604020202020204" pitchFamily="34" charset="0"/>
                  <a:cs typeface="Arial" panose="020B0604020202020204" pitchFamily="34" charset="0"/>
                </a:rPr>
                <a:t>Responsible </a:t>
              </a:r>
              <a:r>
                <a:rPr lang="en-ZA" sz="1050" dirty="0">
                  <a:solidFill>
                    <a:sysClr val="windowText" lastClr="000000"/>
                  </a:solidFill>
                  <a:latin typeface="Arial" panose="020B0604020202020204" pitchFamily="34" charset="0"/>
                  <a:cs typeface="Arial" panose="020B0604020202020204" pitchFamily="34" charset="0"/>
                </a:rPr>
                <a:t>for </a:t>
              </a:r>
              <a:r>
                <a:rPr lang="en-ZA" sz="1050" b="1" dirty="0" smtClean="0">
                  <a:solidFill>
                    <a:sysClr val="windowText" lastClr="000000"/>
                  </a:solidFill>
                  <a:latin typeface="Arial" panose="020B0604020202020204" pitchFamily="34" charset="0"/>
                  <a:cs typeface="Arial" panose="020B0604020202020204" pitchFamily="34" charset="0"/>
                </a:rPr>
                <a:t>protecting financial customers </a:t>
              </a:r>
              <a:r>
                <a:rPr lang="en-ZA" sz="1050" dirty="0" smtClean="0">
                  <a:solidFill>
                    <a:sysClr val="windowText" lastClr="000000"/>
                  </a:solidFill>
                  <a:latin typeface="Arial" panose="020B0604020202020204" pitchFamily="34" charset="0"/>
                  <a:cs typeface="Arial" panose="020B0604020202020204" pitchFamily="34" charset="0"/>
                </a:rPr>
                <a:t>against </a:t>
              </a:r>
              <a:r>
                <a:rPr lang="en-ZA" sz="1050" dirty="0">
                  <a:solidFill>
                    <a:sysClr val="windowText" lastClr="000000"/>
                  </a:solidFill>
                  <a:latin typeface="Arial" panose="020B0604020202020204" pitchFamily="34" charset="0"/>
                  <a:cs typeface="Arial" panose="020B0604020202020204" pitchFamily="34" charset="0"/>
                </a:rPr>
                <a:t>the risk of </a:t>
              </a:r>
              <a:r>
                <a:rPr lang="en-ZA" sz="1050" dirty="0" smtClean="0">
                  <a:solidFill>
                    <a:sysClr val="windowText" lastClr="000000"/>
                  </a:solidFill>
                  <a:latin typeface="Arial" panose="020B0604020202020204" pitchFamily="34" charset="0"/>
                  <a:cs typeface="Arial" panose="020B0604020202020204" pitchFamily="34" charset="0"/>
                </a:rPr>
                <a:t>those </a:t>
              </a:r>
              <a:r>
                <a:rPr lang="en-ZA" sz="1050" dirty="0">
                  <a:solidFill>
                    <a:sysClr val="windowText" lastClr="000000"/>
                  </a:solidFill>
                  <a:latin typeface="Arial" panose="020B0604020202020204" pitchFamily="34" charset="0"/>
                  <a:cs typeface="Arial" panose="020B0604020202020204" pitchFamily="34" charset="0"/>
                </a:rPr>
                <a:t>institutions failing to meet their </a:t>
              </a:r>
              <a:r>
                <a:rPr lang="en-ZA" sz="1050" dirty="0" smtClean="0">
                  <a:solidFill>
                    <a:sysClr val="windowText" lastClr="000000"/>
                  </a:solidFill>
                  <a:latin typeface="Arial" panose="020B0604020202020204" pitchFamily="34" charset="0"/>
                  <a:cs typeface="Arial" panose="020B0604020202020204" pitchFamily="34" charset="0"/>
                </a:rPr>
                <a:t>obligations.</a:t>
              </a:r>
            </a:p>
            <a:p>
              <a:pPr marL="171450" indent="-171450" algn="just">
                <a:buFont typeface="Arial" panose="020B0604020202020204" pitchFamily="34" charset="0"/>
                <a:buChar char="•"/>
              </a:pPr>
              <a:r>
                <a:rPr lang="en-ZA" sz="1050" dirty="0" smtClean="0">
                  <a:solidFill>
                    <a:sysClr val="windowText" lastClr="000000"/>
                  </a:solidFill>
                  <a:latin typeface="Arial" panose="020B0604020202020204" pitchFamily="34" charset="0"/>
                  <a:cs typeface="Arial" panose="020B0604020202020204" pitchFamily="34" charset="0"/>
                </a:rPr>
                <a:t>The </a:t>
              </a:r>
              <a:r>
                <a:rPr lang="en-ZA" sz="1050" b="1" dirty="0" smtClean="0">
                  <a:solidFill>
                    <a:sysClr val="windowText" lastClr="000000"/>
                  </a:solidFill>
                  <a:latin typeface="Arial" panose="020B0604020202020204" pitchFamily="34" charset="0"/>
                  <a:cs typeface="Arial" panose="020B0604020202020204" pitchFamily="34" charset="0"/>
                </a:rPr>
                <a:t>PA also assists </a:t>
              </a:r>
              <a:r>
                <a:rPr lang="en-ZA" sz="1050" b="1" dirty="0">
                  <a:solidFill>
                    <a:sysClr val="windowText" lastClr="000000"/>
                  </a:solidFill>
                  <a:latin typeface="Arial" panose="020B0604020202020204" pitchFamily="34" charset="0"/>
                  <a:cs typeface="Arial" panose="020B0604020202020204" pitchFamily="34" charset="0"/>
                </a:rPr>
                <a:t>the SARB </a:t>
              </a:r>
              <a:r>
                <a:rPr lang="en-ZA" sz="1050" dirty="0">
                  <a:solidFill>
                    <a:sysClr val="windowText" lastClr="000000"/>
                  </a:solidFill>
                  <a:latin typeface="Arial" panose="020B0604020202020204" pitchFamily="34" charset="0"/>
                  <a:cs typeface="Arial" panose="020B0604020202020204" pitchFamily="34" charset="0"/>
                </a:rPr>
                <a:t>in maintaining </a:t>
              </a:r>
              <a:r>
                <a:rPr lang="en-ZA" sz="1050" b="1" dirty="0">
                  <a:solidFill>
                    <a:sysClr val="windowText" lastClr="000000"/>
                  </a:solidFill>
                  <a:latin typeface="Arial" panose="020B0604020202020204" pitchFamily="34" charset="0"/>
                  <a:cs typeface="Arial" panose="020B0604020202020204" pitchFamily="34" charset="0"/>
                </a:rPr>
                <a:t>financial </a:t>
              </a:r>
              <a:r>
                <a:rPr lang="en-ZA" sz="1050" b="1" dirty="0" smtClean="0">
                  <a:solidFill>
                    <a:sysClr val="windowText" lastClr="000000"/>
                  </a:solidFill>
                  <a:latin typeface="Arial" panose="020B0604020202020204" pitchFamily="34" charset="0"/>
                  <a:cs typeface="Arial" panose="020B0604020202020204" pitchFamily="34" charset="0"/>
                </a:rPr>
                <a:t>stability.</a:t>
              </a:r>
              <a:endParaRPr lang="en-ZA" sz="1050" dirty="0">
                <a:solidFill>
                  <a:sysClr val="windowText" lastClr="000000"/>
                </a:solidFill>
                <a:latin typeface="Arial" panose="020B0604020202020204" pitchFamily="34" charset="0"/>
                <a:cs typeface="Arial" panose="020B0604020202020204" pitchFamily="34" charset="0"/>
              </a:endParaRPr>
            </a:p>
          </p:txBody>
        </p:sp>
        <p:grpSp>
          <p:nvGrpSpPr>
            <p:cNvPr id="13" name="Group 12"/>
            <p:cNvGrpSpPr/>
            <p:nvPr/>
          </p:nvGrpSpPr>
          <p:grpSpPr>
            <a:xfrm>
              <a:off x="1945615" y="3198164"/>
              <a:ext cx="1190205" cy="3027550"/>
              <a:chOff x="2389443" y="3240160"/>
              <a:chExt cx="1656176" cy="3213960"/>
            </a:xfrm>
          </p:grpSpPr>
          <p:grpSp>
            <p:nvGrpSpPr>
              <p:cNvPr id="33" name="Group 32"/>
              <p:cNvGrpSpPr/>
              <p:nvPr/>
            </p:nvGrpSpPr>
            <p:grpSpPr>
              <a:xfrm>
                <a:off x="2514014" y="3571289"/>
                <a:ext cx="1462750" cy="2551356"/>
                <a:chOff x="2320882" y="3418889"/>
                <a:chExt cx="1462750" cy="2551356"/>
              </a:xfrm>
            </p:grpSpPr>
            <p:sp>
              <p:nvSpPr>
                <p:cNvPr id="36" name="Rectangle 35"/>
                <p:cNvSpPr/>
                <p:nvPr/>
              </p:nvSpPr>
              <p:spPr>
                <a:xfrm>
                  <a:off x="2320882" y="3418889"/>
                  <a:ext cx="1462750" cy="255135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latin typeface="Arial" panose="020B0604020202020204" pitchFamily="34" charset="0"/>
                    <a:cs typeface="Arial" panose="020B0604020202020204" pitchFamily="34" charset="0"/>
                  </a:endParaRPr>
                </a:p>
              </p:txBody>
            </p:sp>
            <p:sp>
              <p:nvSpPr>
                <p:cNvPr id="37" name="Rectangle 36"/>
                <p:cNvSpPr/>
                <p:nvPr/>
              </p:nvSpPr>
              <p:spPr>
                <a:xfrm>
                  <a:off x="2388344" y="3418889"/>
                  <a:ext cx="1322485" cy="2551356"/>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050" dirty="0">
                      <a:solidFill>
                        <a:schemeClr val="tx1"/>
                      </a:solidFill>
                      <a:latin typeface="Arial" panose="020B0604020202020204" pitchFamily="34" charset="0"/>
                      <a:cs typeface="Arial" panose="020B0604020202020204" pitchFamily="34" charset="0"/>
                    </a:rPr>
                    <a:t>Promote and enhance the safety and soundness of market infrastructures</a:t>
                  </a:r>
                </a:p>
              </p:txBody>
            </p:sp>
          </p:grpSp>
          <p:sp>
            <p:nvSpPr>
              <p:cNvPr id="34" name="Rectangle 33"/>
              <p:cNvSpPr/>
              <p:nvPr/>
            </p:nvSpPr>
            <p:spPr>
              <a:xfrm>
                <a:off x="2389619" y="6122920"/>
                <a:ext cx="1656000" cy="3312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Market Infrastructures</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35" name="Rectangle 34"/>
              <p:cNvSpPr/>
              <p:nvPr/>
            </p:nvSpPr>
            <p:spPr>
              <a:xfrm>
                <a:off x="2389443" y="3240160"/>
                <a:ext cx="1656174" cy="33085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Safety and Soundness</a:t>
                </a:r>
                <a:endParaRPr lang="en-ZA" sz="1050" b="1" dirty="0">
                  <a:solidFill>
                    <a:sysClr val="windowText" lastClr="00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245073" y="3198164"/>
              <a:ext cx="1190204" cy="3027550"/>
              <a:chOff x="2320536" y="3240160"/>
              <a:chExt cx="1656174" cy="3213960"/>
            </a:xfrm>
          </p:grpSpPr>
          <p:grpSp>
            <p:nvGrpSpPr>
              <p:cNvPr id="28" name="Group 27"/>
              <p:cNvGrpSpPr/>
              <p:nvPr/>
            </p:nvGrpSpPr>
            <p:grpSpPr>
              <a:xfrm>
                <a:off x="2450096" y="3571289"/>
                <a:ext cx="1462750" cy="2551356"/>
                <a:chOff x="2256964" y="3418889"/>
                <a:chExt cx="1462750" cy="2551356"/>
              </a:xfrm>
            </p:grpSpPr>
            <p:sp>
              <p:nvSpPr>
                <p:cNvPr id="31" name="Rectangle 30"/>
                <p:cNvSpPr/>
                <p:nvPr/>
              </p:nvSpPr>
              <p:spPr>
                <a:xfrm>
                  <a:off x="2256964" y="3418889"/>
                  <a:ext cx="1462750" cy="255135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latin typeface="Arial" panose="020B0604020202020204" pitchFamily="34" charset="0"/>
                    <a:cs typeface="Arial" panose="020B0604020202020204" pitchFamily="34" charset="0"/>
                  </a:endParaRPr>
                </a:p>
              </p:txBody>
            </p:sp>
            <p:sp>
              <p:nvSpPr>
                <p:cNvPr id="32" name="Rectangle 31"/>
                <p:cNvSpPr/>
                <p:nvPr/>
              </p:nvSpPr>
              <p:spPr>
                <a:xfrm>
                  <a:off x="2319437" y="3418889"/>
                  <a:ext cx="1322485" cy="2551356"/>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050" dirty="0">
                      <a:solidFill>
                        <a:schemeClr val="tx1"/>
                      </a:solidFill>
                      <a:latin typeface="Arial" panose="020B0604020202020204" pitchFamily="34" charset="0"/>
                      <a:cs typeface="Arial" panose="020B0604020202020204" pitchFamily="34" charset="0"/>
                    </a:rPr>
                    <a:t>Promote and enhance the safety and soundness of financial institutions that provide financial products and securities services</a:t>
                  </a:r>
                </a:p>
              </p:txBody>
            </p:sp>
          </p:grpSp>
          <p:sp>
            <p:nvSpPr>
              <p:cNvPr id="29" name="Rectangle 28"/>
              <p:cNvSpPr/>
              <p:nvPr/>
            </p:nvSpPr>
            <p:spPr>
              <a:xfrm>
                <a:off x="2320710" y="6122920"/>
                <a:ext cx="1656000" cy="3312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Financial Institutions</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30" name="Rectangle 29"/>
              <p:cNvSpPr/>
              <p:nvPr/>
            </p:nvSpPr>
            <p:spPr>
              <a:xfrm>
                <a:off x="2320536" y="3240160"/>
                <a:ext cx="1656174" cy="33085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Safety and soundness</a:t>
                </a:r>
                <a:endParaRPr lang="en-ZA" sz="1050" b="1" dirty="0">
                  <a:solidFill>
                    <a:sysClr val="windowText" lastClr="00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3646157" y="3198164"/>
              <a:ext cx="1190203" cy="3027550"/>
              <a:chOff x="2458352" y="3240160"/>
              <a:chExt cx="1656174" cy="3213960"/>
            </a:xfrm>
          </p:grpSpPr>
          <p:grpSp>
            <p:nvGrpSpPr>
              <p:cNvPr id="23" name="Group 22"/>
              <p:cNvGrpSpPr/>
              <p:nvPr/>
            </p:nvGrpSpPr>
            <p:grpSpPr>
              <a:xfrm>
                <a:off x="2577933" y="3571289"/>
                <a:ext cx="1462749" cy="2551356"/>
                <a:chOff x="2384801" y="3418889"/>
                <a:chExt cx="1462749" cy="2551356"/>
              </a:xfrm>
            </p:grpSpPr>
            <p:sp>
              <p:nvSpPr>
                <p:cNvPr id="26" name="Rectangle 25"/>
                <p:cNvSpPr/>
                <p:nvPr/>
              </p:nvSpPr>
              <p:spPr>
                <a:xfrm>
                  <a:off x="2384801" y="3418889"/>
                  <a:ext cx="1462749" cy="255135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latin typeface="Arial" panose="020B0604020202020204" pitchFamily="34" charset="0"/>
                    <a:cs typeface="Arial" panose="020B0604020202020204" pitchFamily="34" charset="0"/>
                  </a:endParaRPr>
                </a:p>
              </p:txBody>
            </p:sp>
            <p:sp>
              <p:nvSpPr>
                <p:cNvPr id="27" name="Rectangle 26"/>
                <p:cNvSpPr/>
                <p:nvPr/>
              </p:nvSpPr>
              <p:spPr>
                <a:xfrm>
                  <a:off x="2457254" y="3418889"/>
                  <a:ext cx="1322486" cy="2551356"/>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050" dirty="0">
                      <a:solidFill>
                        <a:schemeClr val="tx1"/>
                      </a:solidFill>
                      <a:latin typeface="Arial" panose="020B0604020202020204" pitchFamily="34" charset="0"/>
                      <a:cs typeface="Arial" panose="020B0604020202020204" pitchFamily="34" charset="0"/>
                    </a:rPr>
                    <a:t>Protect financial customers against the risk that those financial institutions may fail to meet their </a:t>
                  </a:r>
                  <a:r>
                    <a:rPr lang="en-ZA" sz="1050" dirty="0" smtClean="0">
                      <a:solidFill>
                        <a:schemeClr val="tx1"/>
                      </a:solidFill>
                      <a:latin typeface="Arial" panose="020B0604020202020204" pitchFamily="34" charset="0"/>
                      <a:cs typeface="Arial" panose="020B0604020202020204" pitchFamily="34" charset="0"/>
                    </a:rPr>
                    <a:t>obligations</a:t>
                  </a:r>
                  <a:endParaRPr lang="en-ZA" sz="1050" dirty="0">
                    <a:solidFill>
                      <a:schemeClr val="tx1"/>
                    </a:solidFill>
                    <a:latin typeface="Arial" panose="020B0604020202020204" pitchFamily="34" charset="0"/>
                    <a:cs typeface="Arial" panose="020B0604020202020204" pitchFamily="34" charset="0"/>
                  </a:endParaRPr>
                </a:p>
              </p:txBody>
            </p:sp>
          </p:grpSp>
          <p:sp>
            <p:nvSpPr>
              <p:cNvPr id="24" name="Rectangle 23"/>
              <p:cNvSpPr/>
              <p:nvPr/>
            </p:nvSpPr>
            <p:spPr>
              <a:xfrm>
                <a:off x="2458526" y="6122920"/>
                <a:ext cx="1656000" cy="3312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Financial customers</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25" name="Rectangle 24"/>
              <p:cNvSpPr/>
              <p:nvPr/>
            </p:nvSpPr>
            <p:spPr>
              <a:xfrm>
                <a:off x="2458352" y="3240160"/>
                <a:ext cx="1656174" cy="33085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chemeClr val="tx1"/>
                    </a:solidFill>
                    <a:latin typeface="Arial" panose="020B0604020202020204" pitchFamily="34" charset="0"/>
                    <a:cs typeface="Arial" panose="020B0604020202020204" pitchFamily="34" charset="0"/>
                  </a:rPr>
                  <a:t>Protect</a:t>
                </a:r>
                <a:endParaRPr lang="en-ZA" sz="1050" b="1" dirty="0">
                  <a:solidFill>
                    <a:schemeClr val="tx1"/>
                  </a:solidFill>
                  <a:latin typeface="Arial" panose="020B0604020202020204" pitchFamily="34" charset="0"/>
                  <a:cs typeface="Arial" panose="020B0604020202020204" pitchFamily="34" charset="0"/>
                </a:endParaRPr>
              </a:p>
            </p:txBody>
          </p:sp>
        </p:grpSp>
        <p:grpSp>
          <p:nvGrpSpPr>
            <p:cNvPr id="16" name="Group 15"/>
            <p:cNvGrpSpPr/>
            <p:nvPr/>
          </p:nvGrpSpPr>
          <p:grpSpPr>
            <a:xfrm>
              <a:off x="5346703" y="3198164"/>
              <a:ext cx="1190204" cy="3027551"/>
              <a:chOff x="2320536" y="3240160"/>
              <a:chExt cx="1656174" cy="3213961"/>
            </a:xfrm>
          </p:grpSpPr>
          <p:grpSp>
            <p:nvGrpSpPr>
              <p:cNvPr id="18" name="Group 17"/>
              <p:cNvGrpSpPr/>
              <p:nvPr/>
            </p:nvGrpSpPr>
            <p:grpSpPr>
              <a:xfrm>
                <a:off x="2435126" y="3571289"/>
                <a:ext cx="1462750" cy="2551356"/>
                <a:chOff x="2241994" y="3418889"/>
                <a:chExt cx="1462750" cy="2551356"/>
              </a:xfrm>
            </p:grpSpPr>
            <p:sp>
              <p:nvSpPr>
                <p:cNvPr id="21" name="Rectangle 20"/>
                <p:cNvSpPr/>
                <p:nvPr/>
              </p:nvSpPr>
              <p:spPr>
                <a:xfrm>
                  <a:off x="2241994" y="3418889"/>
                  <a:ext cx="1462750" cy="255135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latin typeface="Arial" panose="020B0604020202020204" pitchFamily="34" charset="0"/>
                    <a:cs typeface="Arial" panose="020B0604020202020204" pitchFamily="34" charset="0"/>
                  </a:endParaRPr>
                </a:p>
              </p:txBody>
            </p:sp>
            <p:sp>
              <p:nvSpPr>
                <p:cNvPr id="22" name="Rectangle 21"/>
                <p:cNvSpPr/>
                <p:nvPr/>
              </p:nvSpPr>
              <p:spPr>
                <a:xfrm>
                  <a:off x="2319438" y="3418889"/>
                  <a:ext cx="1322486" cy="2551356"/>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050" dirty="0">
                      <a:solidFill>
                        <a:schemeClr val="tx1"/>
                      </a:solidFill>
                      <a:latin typeface="Arial" panose="020B0604020202020204" pitchFamily="34" charset="0"/>
                      <a:cs typeface="Arial" panose="020B0604020202020204" pitchFamily="34" charset="0"/>
                    </a:rPr>
                    <a:t>Assist in maintaining financial </a:t>
                  </a:r>
                  <a:r>
                    <a:rPr lang="en-ZA" sz="1050" dirty="0" smtClean="0">
                      <a:solidFill>
                        <a:schemeClr val="tx1"/>
                      </a:solidFill>
                      <a:latin typeface="Arial" panose="020B0604020202020204" pitchFamily="34" charset="0"/>
                      <a:cs typeface="Arial" panose="020B0604020202020204" pitchFamily="34" charset="0"/>
                    </a:rPr>
                    <a:t>stability</a:t>
                  </a:r>
                  <a:endParaRPr lang="en-ZA" sz="1050" dirty="0">
                    <a:solidFill>
                      <a:schemeClr val="tx1"/>
                    </a:solidFill>
                    <a:latin typeface="Arial" panose="020B0604020202020204" pitchFamily="34" charset="0"/>
                    <a:cs typeface="Arial" panose="020B0604020202020204" pitchFamily="34" charset="0"/>
                  </a:endParaRPr>
                </a:p>
              </p:txBody>
            </p:sp>
          </p:grpSp>
          <p:sp>
            <p:nvSpPr>
              <p:cNvPr id="19" name="Rectangle 18"/>
              <p:cNvSpPr/>
              <p:nvPr/>
            </p:nvSpPr>
            <p:spPr>
              <a:xfrm>
                <a:off x="2320710" y="6122921"/>
                <a:ext cx="1656000" cy="3312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Financial Stability</a:t>
                </a:r>
                <a:endParaRPr lang="en-ZA" sz="1050" b="1" dirty="0">
                  <a:solidFill>
                    <a:sysClr val="windowText" lastClr="000000"/>
                  </a:solidFill>
                  <a:latin typeface="Arial" panose="020B0604020202020204" pitchFamily="34" charset="0"/>
                  <a:cs typeface="Arial" panose="020B0604020202020204" pitchFamily="34" charset="0"/>
                </a:endParaRPr>
              </a:p>
            </p:txBody>
          </p:sp>
          <p:sp>
            <p:nvSpPr>
              <p:cNvPr id="20" name="Rectangle 19"/>
              <p:cNvSpPr/>
              <p:nvPr/>
            </p:nvSpPr>
            <p:spPr>
              <a:xfrm>
                <a:off x="2320536" y="3240160"/>
                <a:ext cx="1656174" cy="33085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smtClean="0">
                    <a:solidFill>
                      <a:sysClr val="windowText" lastClr="000000"/>
                    </a:solidFill>
                    <a:latin typeface="Arial" panose="020B0604020202020204" pitchFamily="34" charset="0"/>
                    <a:cs typeface="Arial" panose="020B0604020202020204" pitchFamily="34" charset="0"/>
                  </a:rPr>
                  <a:t>Assist SARB</a:t>
                </a:r>
                <a:endParaRPr lang="en-ZA" sz="1050" b="1" dirty="0">
                  <a:solidFill>
                    <a:sysClr val="windowText" lastClr="000000"/>
                  </a:solidFill>
                  <a:latin typeface="Arial" panose="020B0604020202020204" pitchFamily="34" charset="0"/>
                  <a:cs typeface="Arial" panose="020B0604020202020204" pitchFamily="34" charset="0"/>
                </a:endParaRPr>
              </a:p>
            </p:txBody>
          </p:sp>
        </p:grpSp>
        <p:sp>
          <p:nvSpPr>
            <p:cNvPr id="17" name="Rectangle 16"/>
            <p:cNvSpPr/>
            <p:nvPr/>
          </p:nvSpPr>
          <p:spPr>
            <a:xfrm>
              <a:off x="247087" y="2912681"/>
              <a:ext cx="6289820" cy="274579"/>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OBJECTIVES</a:t>
              </a:r>
              <a:endParaRPr lang="en-ZA" sz="1100" dirty="0">
                <a:solidFill>
                  <a:schemeClr val="bg1"/>
                </a:solidFill>
                <a:latin typeface="Arial" panose="020B0604020202020204" pitchFamily="34" charset="0"/>
                <a:cs typeface="Arial" panose="020B0604020202020204" pitchFamily="34" charset="0"/>
              </a:endParaRPr>
            </a:p>
          </p:txBody>
        </p:sp>
      </p:grpSp>
      <p:sp>
        <p:nvSpPr>
          <p:cNvPr id="38" name="Isosceles Triangle 37"/>
          <p:cNvSpPr/>
          <p:nvPr/>
        </p:nvSpPr>
        <p:spPr>
          <a:xfrm rot="5400000">
            <a:off x="6231538" y="3915383"/>
            <a:ext cx="3895336" cy="54332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p:cNvSpPr txBox="1"/>
          <p:nvPr/>
        </p:nvSpPr>
        <p:spPr>
          <a:xfrm>
            <a:off x="8842648" y="2239379"/>
            <a:ext cx="2814965" cy="3416320"/>
          </a:xfrm>
          <a:prstGeom prst="rect">
            <a:avLst/>
          </a:prstGeom>
          <a:noFill/>
          <a:ln w="15875">
            <a:solidFill>
              <a:schemeClr val="accent1"/>
            </a:solidFill>
          </a:ln>
        </p:spPr>
        <p:txBody>
          <a:bodyPr wrap="square" rtlCol="0">
            <a:spAutoFit/>
          </a:bodyPr>
          <a:lstStyle/>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Commercial Banks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Mutual Banks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Co-operative </a:t>
            </a:r>
            <a:r>
              <a:rPr lang="en-ZA" sz="1200" b="1" dirty="0">
                <a:latin typeface="Arial" panose="020B0604020202020204" pitchFamily="34" charset="0"/>
                <a:cs typeface="Arial" panose="020B0604020202020204" pitchFamily="34" charset="0"/>
              </a:rPr>
              <a:t>Banks</a:t>
            </a:r>
          </a:p>
          <a:p>
            <a:pPr marL="285750" indent="-285750">
              <a:lnSpc>
                <a:spcPct val="150000"/>
              </a:lnSpc>
              <a:buFont typeface="Arial" panose="020B0604020202020204" pitchFamily="34" charset="0"/>
              <a:buChar char="•"/>
            </a:pPr>
            <a:r>
              <a:rPr lang="en-ZA" sz="1200" b="1" smtClean="0">
                <a:latin typeface="Arial" panose="020B0604020202020204" pitchFamily="34" charset="0"/>
                <a:cs typeface="Arial" panose="020B0604020202020204" pitchFamily="34" charset="0"/>
              </a:rPr>
              <a:t>Co-operative </a:t>
            </a:r>
            <a:r>
              <a:rPr lang="en-ZA" sz="1200" b="1" dirty="0" smtClean="0">
                <a:latin typeface="Arial" panose="020B0604020202020204" pitchFamily="34" charset="0"/>
                <a:cs typeface="Arial" panose="020B0604020202020204" pitchFamily="34" charset="0"/>
              </a:rPr>
              <a:t>Financial Institutions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Life-insurers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Non-life insurers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Exchanges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Central Counterparties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Trade Repositories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Clearing Houses</a:t>
            </a:r>
          </a:p>
          <a:p>
            <a:pPr marL="285750" indent="-285750">
              <a:lnSpc>
                <a:spcPct val="150000"/>
              </a:lnSpc>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Central Securities Depository</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986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9264"/>
          </a:xfrm>
        </p:spPr>
        <p:txBody>
          <a:bodyPr>
            <a:normAutofit/>
          </a:bodyPr>
          <a:lstStyle/>
          <a:p>
            <a:r>
              <a:rPr lang="en-ZA" sz="3200" b="1" dirty="0" smtClean="0">
                <a:latin typeface="Arial" panose="020B0604020202020204" pitchFamily="34" charset="0"/>
                <a:cs typeface="Arial" panose="020B0604020202020204" pitchFamily="34" charset="0"/>
              </a:rPr>
              <a:t>Overview of the PA: Structure and </a:t>
            </a:r>
            <a:r>
              <a:rPr lang="en-ZA" sz="3200" b="1" dirty="0">
                <a:latin typeface="Arial" panose="020B0604020202020204" pitchFamily="34" charset="0"/>
                <a:cs typeface="Arial" panose="020B0604020202020204" pitchFamily="34" charset="0"/>
              </a:rPr>
              <a:t>G</a:t>
            </a:r>
            <a:r>
              <a:rPr lang="en-ZA" sz="3200" b="1" dirty="0" smtClean="0">
                <a:latin typeface="Arial" panose="020B0604020202020204" pitchFamily="34" charset="0"/>
                <a:cs typeface="Arial" panose="020B0604020202020204" pitchFamily="34" charset="0"/>
              </a:rPr>
              <a:t>overnance</a:t>
            </a:r>
            <a:endParaRPr lang="en-ZA" sz="3200" b="1" dirty="0">
              <a:latin typeface="Arial" panose="020B0604020202020204" pitchFamily="34" charset="0"/>
              <a:cs typeface="Arial" panose="020B0604020202020204" pitchFamily="34" charset="0"/>
            </a:endParaRPr>
          </a:p>
        </p:txBody>
      </p:sp>
      <p:grpSp>
        <p:nvGrpSpPr>
          <p:cNvPr id="5" name="Group 4"/>
          <p:cNvGrpSpPr/>
          <p:nvPr/>
        </p:nvGrpSpPr>
        <p:grpSpPr>
          <a:xfrm>
            <a:off x="965766" y="1139264"/>
            <a:ext cx="11030488" cy="5610579"/>
            <a:chOff x="580756" y="1139264"/>
            <a:chExt cx="11030488" cy="5610579"/>
          </a:xfrm>
        </p:grpSpPr>
        <p:graphicFrame>
          <p:nvGraphicFramePr>
            <p:cNvPr id="39" name="Diagram 38"/>
            <p:cNvGraphicFramePr/>
            <p:nvPr>
              <p:extLst>
                <p:ext uri="{D42A27DB-BD31-4B8C-83A1-F6EECF244321}">
                  <p14:modId xmlns:p14="http://schemas.microsoft.com/office/powerpoint/2010/main" xmlns="" val="4148004233"/>
                </p:ext>
              </p:extLst>
            </p:nvPr>
          </p:nvGraphicFramePr>
          <p:xfrm>
            <a:off x="580756" y="1139264"/>
            <a:ext cx="11030488" cy="561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Group 39"/>
            <p:cNvGrpSpPr/>
            <p:nvPr/>
          </p:nvGrpSpPr>
          <p:grpSpPr>
            <a:xfrm>
              <a:off x="1020937" y="1278028"/>
              <a:ext cx="2930844" cy="3568353"/>
              <a:chOff x="443421" y="1095148"/>
              <a:chExt cx="2930844" cy="3568353"/>
            </a:xfrm>
          </p:grpSpPr>
          <p:sp>
            <p:nvSpPr>
              <p:cNvPr id="41" name="Left Brace 40"/>
              <p:cNvSpPr/>
              <p:nvPr/>
            </p:nvSpPr>
            <p:spPr>
              <a:xfrm>
                <a:off x="3028935" y="1095148"/>
                <a:ext cx="345330" cy="3568353"/>
              </a:xfrm>
              <a:prstGeom prst="leftBrace">
                <a:avLst>
                  <a:gd name="adj1" fmla="val 200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n w="76200">
                    <a:solidFill>
                      <a:schemeClr val="tx1"/>
                    </a:solidFill>
                  </a:ln>
                </a:endParaRPr>
              </a:p>
            </p:txBody>
          </p:sp>
          <p:sp>
            <p:nvSpPr>
              <p:cNvPr id="42" name="TextBox 41"/>
              <p:cNvSpPr txBox="1"/>
              <p:nvPr/>
            </p:nvSpPr>
            <p:spPr>
              <a:xfrm>
                <a:off x="443421" y="2648888"/>
                <a:ext cx="2399526" cy="369332"/>
              </a:xfrm>
              <a:prstGeom prst="rect">
                <a:avLst/>
              </a:prstGeom>
              <a:solidFill>
                <a:schemeClr val="accent1">
                  <a:lumMod val="60000"/>
                  <a:lumOff val="40000"/>
                </a:schemeClr>
              </a:solidFill>
            </p:spPr>
            <p:txBody>
              <a:bodyPr wrap="square" rtlCol="0">
                <a:spAutoFit/>
              </a:bodyPr>
              <a:lstStyle/>
              <a:p>
                <a:pPr algn="ctr"/>
                <a:r>
                  <a:rPr lang="en-US" b="1" dirty="0" smtClean="0"/>
                  <a:t>Prudential Committee</a:t>
                </a:r>
              </a:p>
            </p:txBody>
          </p:sp>
        </p:grpSp>
      </p:grpSp>
      <p:sp>
        <p:nvSpPr>
          <p:cNvPr id="45" name="Left Brace 44"/>
          <p:cNvSpPr/>
          <p:nvPr/>
        </p:nvSpPr>
        <p:spPr>
          <a:xfrm>
            <a:off x="729554" y="5024386"/>
            <a:ext cx="236212" cy="1396355"/>
          </a:xfrm>
          <a:prstGeom prst="leftBrace">
            <a:avLst>
              <a:gd name="adj1" fmla="val 200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n w="76200">
                <a:solidFill>
                  <a:schemeClr val="tx1"/>
                </a:solidFill>
              </a:ln>
            </a:endParaRPr>
          </a:p>
        </p:txBody>
      </p:sp>
      <p:sp>
        <p:nvSpPr>
          <p:cNvPr id="46" name="TextBox 45"/>
          <p:cNvSpPr txBox="1"/>
          <p:nvPr/>
        </p:nvSpPr>
        <p:spPr>
          <a:xfrm rot="16200000">
            <a:off x="-256899" y="5353231"/>
            <a:ext cx="1213474" cy="738664"/>
          </a:xfrm>
          <a:prstGeom prst="rect">
            <a:avLst/>
          </a:prstGeom>
          <a:solidFill>
            <a:schemeClr val="accent1">
              <a:lumMod val="60000"/>
              <a:lumOff val="40000"/>
            </a:schemeClr>
          </a:solidFill>
        </p:spPr>
        <p:txBody>
          <a:bodyPr wrap="square" rtlCol="0">
            <a:spAutoFit/>
          </a:bodyPr>
          <a:lstStyle/>
          <a:p>
            <a:pPr algn="ctr"/>
            <a:r>
              <a:rPr lang="en-US" sz="1400" b="1" dirty="0" smtClean="0"/>
              <a:t>Prudential Authority Management</a:t>
            </a:r>
          </a:p>
        </p:txBody>
      </p:sp>
    </p:spTree>
    <p:extLst>
      <p:ext uri="{BB962C8B-B14F-4D97-AF65-F5344CB8AC3E}">
        <p14:creationId xmlns:p14="http://schemas.microsoft.com/office/powerpoint/2010/main" xmlns="" val="2804551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1891"/>
          </a:xfrm>
        </p:spPr>
        <p:txBody>
          <a:bodyPr>
            <a:noAutofit/>
          </a:bodyPr>
          <a:lstStyle/>
          <a:p>
            <a:r>
              <a:rPr lang="en-ZA" sz="2800" b="1" dirty="0" smtClean="0">
                <a:latin typeface="Arial" panose="020B0604020202020204" pitchFamily="34" charset="0"/>
                <a:cs typeface="Arial" panose="020B0604020202020204" pitchFamily="34" charset="0"/>
              </a:rPr>
              <a:t>Regulatory strategy and supervisory </a:t>
            </a:r>
            <a:r>
              <a:rPr lang="en-ZA" sz="2800" b="1" dirty="0">
                <a:latin typeface="Arial" panose="020B0604020202020204" pitchFamily="34" charset="0"/>
                <a:cs typeface="Arial" panose="020B0604020202020204" pitchFamily="34" charset="0"/>
              </a:rPr>
              <a:t>f</a:t>
            </a:r>
            <a:r>
              <a:rPr lang="en-ZA" sz="2800" b="1" dirty="0" smtClean="0">
                <a:latin typeface="Arial" panose="020B0604020202020204" pitchFamily="34" charset="0"/>
                <a:cs typeface="Arial" panose="020B0604020202020204" pitchFamily="34" charset="0"/>
              </a:rPr>
              <a:t>ramework</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4740666" y="5980964"/>
            <a:ext cx="1440000" cy="36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000" i="1" kern="1200" dirty="0">
              <a:solidFill>
                <a:schemeClr val="tx1"/>
              </a:solidFill>
            </a:endParaRPr>
          </a:p>
        </p:txBody>
      </p:sp>
      <p:sp>
        <p:nvSpPr>
          <p:cNvPr id="5" name="Content Placeholder 4"/>
          <p:cNvSpPr>
            <a:spLocks noGrp="1"/>
          </p:cNvSpPr>
          <p:nvPr>
            <p:ph idx="1"/>
          </p:nvPr>
        </p:nvSpPr>
        <p:spPr>
          <a:xfrm>
            <a:off x="141817" y="601459"/>
            <a:ext cx="11840386" cy="894058"/>
          </a:xfrm>
        </p:spPr>
        <p:txBody>
          <a:bodyPr>
            <a:noAutofit/>
          </a:bodyPr>
          <a:lstStyle/>
          <a:p>
            <a:pPr>
              <a:buFont typeface="Wingdings" pitchFamily="2" charset="2"/>
              <a:buChar char="§"/>
            </a:pPr>
            <a:r>
              <a:rPr lang="en-ZA" sz="1600" dirty="0" smtClean="0">
                <a:latin typeface="Arial" pitchFamily="34" charset="0"/>
                <a:cs typeface="Arial" pitchFamily="34" charset="0"/>
              </a:rPr>
              <a:t>The PA’s Regulatory Strategy 2018-2021, was adopted by the Prudential Committee and published on the SARB’s website on 28 September 2018.</a:t>
            </a:r>
          </a:p>
          <a:p>
            <a:pPr>
              <a:buFont typeface="Wingdings" pitchFamily="2" charset="2"/>
              <a:buChar char="§"/>
            </a:pPr>
            <a:r>
              <a:rPr lang="en-ZA" sz="1600" dirty="0" smtClean="0">
                <a:latin typeface="Arial" pitchFamily="34" charset="0"/>
                <a:cs typeface="Arial" pitchFamily="34" charset="0"/>
              </a:rPr>
              <a:t>The Regulatory Strategy deals with the PA’s </a:t>
            </a:r>
            <a:r>
              <a:rPr lang="en-ZA" sz="1600" dirty="0">
                <a:latin typeface="Arial" pitchFamily="34" charset="0"/>
                <a:cs typeface="Arial" pitchFamily="34" charset="0"/>
              </a:rPr>
              <a:t>approach to regulation </a:t>
            </a:r>
            <a:r>
              <a:rPr lang="en-ZA" sz="1600" dirty="0" smtClean="0">
                <a:latin typeface="Arial" pitchFamily="34" charset="0"/>
                <a:cs typeface="Arial" pitchFamily="34" charset="0"/>
              </a:rPr>
              <a:t> and supervision, the areas of immediate focus as well as areas of additional priorities</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7664" y="1579224"/>
            <a:ext cx="4562475" cy="458174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114300" y="1788572"/>
            <a:ext cx="2886075" cy="1446550"/>
          </a:xfrm>
          <a:prstGeom prst="rect">
            <a:avLst/>
          </a:prstGeom>
          <a:solidFill>
            <a:schemeClr val="accent1">
              <a:lumMod val="20000"/>
              <a:lumOff val="80000"/>
            </a:schemeClr>
          </a:solidFill>
          <a:ln>
            <a:solidFill>
              <a:srgbClr val="AD9252"/>
            </a:solidFill>
          </a:ln>
        </p:spPr>
        <p:txBody>
          <a:bodyPr wrap="square" rtlCol="0">
            <a:spAutoFit/>
          </a:bodyPr>
          <a:lstStyle/>
          <a:p>
            <a:r>
              <a:rPr lang="en-ZA" b="1" dirty="0" smtClean="0">
                <a:latin typeface="Arial" panose="020B0604020202020204" pitchFamily="34" charset="0"/>
                <a:cs typeface="Arial" panose="020B0604020202020204" pitchFamily="34" charset="0"/>
              </a:rPr>
              <a:t>Approach to Regulation</a:t>
            </a:r>
          </a:p>
          <a:p>
            <a:pPr algn="just"/>
            <a:r>
              <a:rPr lang="en-ZA" sz="1400" dirty="0" smtClean="0">
                <a:latin typeface="Arial" panose="020B0604020202020204" pitchFamily="34" charset="0"/>
                <a:cs typeface="Arial" panose="020B0604020202020204" pitchFamily="34" charset="0"/>
              </a:rPr>
              <a:t>give </a:t>
            </a:r>
            <a:r>
              <a:rPr lang="en-ZA" sz="1400" dirty="0">
                <a:latin typeface="Arial" panose="020B0604020202020204" pitchFamily="34" charset="0"/>
                <a:cs typeface="Arial" panose="020B0604020202020204" pitchFamily="34" charset="0"/>
              </a:rPr>
              <a:t>effect to the consultation requirements as stipulated </a:t>
            </a:r>
            <a:r>
              <a:rPr lang="en-ZA" sz="1400" dirty="0" smtClean="0">
                <a:latin typeface="Arial" panose="020B0604020202020204" pitchFamily="34" charset="0"/>
                <a:cs typeface="Arial" panose="020B0604020202020204" pitchFamily="34" charset="0"/>
              </a:rPr>
              <a:t>in the </a:t>
            </a:r>
            <a:r>
              <a:rPr lang="en-ZA" sz="1400" dirty="0">
                <a:latin typeface="Arial" panose="020B0604020202020204" pitchFamily="34" charset="0"/>
                <a:cs typeface="Arial" panose="020B0604020202020204" pitchFamily="34" charset="0"/>
              </a:rPr>
              <a:t>FSR Act and ensure compliance with internationally agreed </a:t>
            </a:r>
            <a:r>
              <a:rPr lang="en-ZA" sz="1400" dirty="0" smtClean="0">
                <a:latin typeface="Arial" panose="020B0604020202020204" pitchFamily="34" charset="0"/>
                <a:cs typeface="Arial" panose="020B0604020202020204" pitchFamily="34" charset="0"/>
              </a:rPr>
              <a:t>standards</a:t>
            </a:r>
            <a:endParaRPr lang="en-ZA" dirty="0">
              <a:latin typeface="Arial" panose="020B0604020202020204" pitchFamily="34" charset="0"/>
              <a:cs typeface="Arial" panose="020B0604020202020204" pitchFamily="34" charset="0"/>
            </a:endParaRPr>
          </a:p>
        </p:txBody>
      </p:sp>
      <p:sp>
        <p:nvSpPr>
          <p:cNvPr id="9" name="TextBox 8"/>
          <p:cNvSpPr txBox="1"/>
          <p:nvPr/>
        </p:nvSpPr>
        <p:spPr>
          <a:xfrm>
            <a:off x="53348" y="3360646"/>
            <a:ext cx="3007978" cy="1292662"/>
          </a:xfrm>
          <a:prstGeom prst="rect">
            <a:avLst/>
          </a:prstGeom>
          <a:solidFill>
            <a:schemeClr val="accent1">
              <a:lumMod val="20000"/>
              <a:lumOff val="80000"/>
            </a:schemeClr>
          </a:solidFill>
          <a:ln>
            <a:solidFill>
              <a:srgbClr val="AD9252"/>
            </a:solidFill>
          </a:ln>
        </p:spPr>
        <p:txBody>
          <a:bodyPr wrap="square" rtlCol="0">
            <a:spAutoFit/>
          </a:bodyPr>
          <a:lstStyle/>
          <a:p>
            <a:pPr algn="ctr"/>
            <a:r>
              <a:rPr lang="en-ZA" b="1" dirty="0" smtClean="0">
                <a:latin typeface="Arial" panose="020B0604020202020204" pitchFamily="34" charset="0"/>
                <a:cs typeface="Arial" panose="020B0604020202020204" pitchFamily="34" charset="0"/>
              </a:rPr>
              <a:t>Approach to Supervision</a:t>
            </a:r>
          </a:p>
          <a:p>
            <a:pPr algn="just"/>
            <a:r>
              <a:rPr lang="en-ZA"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risk-based and proportional, forward-looking, outcomes-focused </a:t>
            </a:r>
            <a:r>
              <a:rPr lang="en-ZA" sz="1400" dirty="0" smtClean="0">
                <a:latin typeface="Arial" panose="020B0604020202020204" pitchFamily="34" charset="0"/>
                <a:cs typeface="Arial" panose="020B0604020202020204" pitchFamily="34" charset="0"/>
              </a:rPr>
              <a:t>and integrated</a:t>
            </a:r>
            <a:r>
              <a:rPr lang="en-ZA" sz="1400" dirty="0">
                <a:latin typeface="Arial" panose="020B0604020202020204" pitchFamily="34" charset="0"/>
                <a:cs typeface="Arial" panose="020B0604020202020204" pitchFamily="34" charset="0"/>
              </a:rPr>
              <a:t>, underpinned by appropriate supervisory </a:t>
            </a:r>
            <a:r>
              <a:rPr lang="en-ZA" sz="1400" dirty="0" smtClean="0">
                <a:latin typeface="Arial" panose="020B0604020202020204" pitchFamily="34" charset="0"/>
                <a:cs typeface="Arial" panose="020B0604020202020204" pitchFamily="34" charset="0"/>
              </a:rPr>
              <a:t>tools</a:t>
            </a:r>
            <a:endParaRPr lang="en-ZA" dirty="0">
              <a:latin typeface="Arial" panose="020B0604020202020204" pitchFamily="34" charset="0"/>
              <a:cs typeface="Arial" panose="020B0604020202020204" pitchFamily="34" charset="0"/>
            </a:endParaRPr>
          </a:p>
        </p:txBody>
      </p:sp>
      <p:sp>
        <p:nvSpPr>
          <p:cNvPr id="11" name="TextBox 10"/>
          <p:cNvSpPr txBox="1"/>
          <p:nvPr/>
        </p:nvSpPr>
        <p:spPr>
          <a:xfrm>
            <a:off x="7988011" y="1495517"/>
            <a:ext cx="3831526" cy="3077766"/>
          </a:xfrm>
          <a:prstGeom prst="rect">
            <a:avLst/>
          </a:prstGeom>
          <a:solidFill>
            <a:schemeClr val="accent1">
              <a:lumMod val="40000"/>
              <a:lumOff val="60000"/>
            </a:schemeClr>
          </a:solidFill>
          <a:ln>
            <a:solidFill>
              <a:srgbClr val="AD9252"/>
            </a:solidFill>
          </a:ln>
        </p:spPr>
        <p:txBody>
          <a:bodyPr wrap="square" rtlCol="0">
            <a:spAutoFit/>
          </a:bodyPr>
          <a:lstStyle/>
          <a:p>
            <a:pPr algn="ctr"/>
            <a:r>
              <a:rPr lang="en-ZA" b="1" dirty="0" smtClean="0">
                <a:latin typeface="Arial" panose="020B0604020202020204" pitchFamily="34" charset="0"/>
                <a:cs typeface="Arial" panose="020B0604020202020204" pitchFamily="34" charset="0"/>
              </a:rPr>
              <a:t>Immediate Focus areas</a:t>
            </a:r>
          </a:p>
          <a:p>
            <a:r>
              <a:rPr lang="en-ZA" sz="1600" dirty="0" smtClean="0">
                <a:latin typeface="Arial" panose="020B0604020202020204" pitchFamily="34" charset="0"/>
                <a:cs typeface="Arial" panose="020B0604020202020204" pitchFamily="34" charset="0"/>
              </a:rPr>
              <a:t>1 – Strengthen the regulation and supervision of banking institutions</a:t>
            </a:r>
          </a:p>
          <a:p>
            <a:r>
              <a:rPr lang="en-ZA" sz="1600" dirty="0" smtClean="0">
                <a:latin typeface="Arial" panose="020B0604020202020204" pitchFamily="34" charset="0"/>
                <a:cs typeface="Arial" panose="020B0604020202020204" pitchFamily="34" charset="0"/>
              </a:rPr>
              <a:t>2 </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Implement </a:t>
            </a:r>
            <a:r>
              <a:rPr lang="en-ZA" sz="1600" dirty="0">
                <a:latin typeface="Arial" panose="020B0604020202020204" pitchFamily="34" charset="0"/>
                <a:cs typeface="Arial" panose="020B0604020202020204" pitchFamily="34" charset="0"/>
              </a:rPr>
              <a:t>prudential regulation and supervision of financial conglomerates</a:t>
            </a:r>
          </a:p>
          <a:p>
            <a:r>
              <a:rPr lang="en-ZA" sz="1600" dirty="0">
                <a:latin typeface="Arial" panose="020B0604020202020204" pitchFamily="34" charset="0"/>
                <a:cs typeface="Arial" panose="020B0604020202020204" pitchFamily="34" charset="0"/>
              </a:rPr>
              <a:t>3 – </a:t>
            </a:r>
            <a:r>
              <a:rPr lang="en-ZA" sz="1600" dirty="0" smtClean="0">
                <a:latin typeface="Arial" panose="020B0604020202020204" pitchFamily="34" charset="0"/>
                <a:cs typeface="Arial" panose="020B0604020202020204" pitchFamily="34" charset="0"/>
              </a:rPr>
              <a:t>Prudentially regulate MIs</a:t>
            </a:r>
          </a:p>
          <a:p>
            <a:r>
              <a:rPr lang="en-ZA" sz="1600" dirty="0" smtClean="0">
                <a:latin typeface="Arial" panose="020B0604020202020204" pitchFamily="34" charset="0"/>
                <a:cs typeface="Arial" panose="020B0604020202020204" pitchFamily="34" charset="0"/>
              </a:rPr>
              <a:t>4 – Prudentially regulate and supervise insurers</a:t>
            </a:r>
          </a:p>
          <a:p>
            <a:r>
              <a:rPr lang="en-ZA" sz="1600" dirty="0" smtClean="0">
                <a:latin typeface="Arial" panose="020B0604020202020204" pitchFamily="34" charset="0"/>
                <a:cs typeface="Arial" panose="020B0604020202020204" pitchFamily="34" charset="0"/>
              </a:rPr>
              <a:t>5- Establish a framework for significant owners</a:t>
            </a:r>
          </a:p>
          <a:p>
            <a:r>
              <a:rPr lang="en-ZA" sz="1600" dirty="0">
                <a:latin typeface="Arial" panose="020B0604020202020204" pitchFamily="34" charset="0"/>
                <a:cs typeface="Arial" panose="020B0604020202020204" pitchFamily="34" charset="0"/>
              </a:rPr>
              <a:t>6</a:t>
            </a:r>
            <a:r>
              <a:rPr lang="en-ZA" sz="1600" dirty="0" smtClean="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C</a:t>
            </a:r>
            <a:r>
              <a:rPr lang="en-ZA" sz="1600" dirty="0" smtClean="0">
                <a:latin typeface="Arial" panose="020B0604020202020204" pitchFamily="34" charset="0"/>
                <a:cs typeface="Arial" panose="020B0604020202020204" pitchFamily="34" charset="0"/>
              </a:rPr>
              <a:t>onclude MoUs with the SARB and regulators</a:t>
            </a:r>
            <a:endParaRPr lang="en-ZA"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673350"/>
            <a:ext cx="3048000"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988011" y="4689510"/>
            <a:ext cx="3863563" cy="1723549"/>
          </a:xfrm>
          <a:prstGeom prst="rect">
            <a:avLst/>
          </a:prstGeom>
          <a:solidFill>
            <a:schemeClr val="accent3">
              <a:lumMod val="85000"/>
              <a:alpha val="45000"/>
            </a:schemeClr>
          </a:solidFill>
          <a:ln>
            <a:solidFill>
              <a:schemeClr val="accent1"/>
            </a:solidFill>
          </a:ln>
        </p:spPr>
        <p:txBody>
          <a:bodyPr wrap="square" rtlCol="0">
            <a:spAutoFit/>
          </a:bodyPr>
          <a:lstStyle/>
          <a:p>
            <a:pPr algn="ctr"/>
            <a:r>
              <a:rPr lang="en-ZA" b="1" dirty="0" smtClean="0">
                <a:latin typeface="Arial" panose="020B0604020202020204" pitchFamily="34" charset="0"/>
                <a:cs typeface="Arial" panose="020B0604020202020204" pitchFamily="34" charset="0"/>
              </a:rPr>
              <a:t>Additional priorities</a:t>
            </a:r>
          </a:p>
          <a:p>
            <a:pPr marL="285750" indent="-285750" algn="ctr">
              <a:buFont typeface="Arial" panose="020B0604020202020204" pitchFamily="34" charset="0"/>
              <a:buChar char="•"/>
            </a:pPr>
            <a:r>
              <a:rPr lang="en-ZA" sz="1400" dirty="0" smtClean="0">
                <a:latin typeface="Arial" panose="020B0604020202020204" pitchFamily="34" charset="0"/>
                <a:cs typeface="Arial" panose="020B0604020202020204" pitchFamily="34" charset="0"/>
              </a:rPr>
              <a:t>Supporting transformation</a:t>
            </a:r>
          </a:p>
          <a:p>
            <a:pPr marL="285750" indent="-285750" algn="ctr">
              <a:buFont typeface="Arial" panose="020B0604020202020204" pitchFamily="34" charset="0"/>
              <a:buChar char="•"/>
            </a:pPr>
            <a:r>
              <a:rPr lang="en-ZA" sz="1400" dirty="0" smtClean="0">
                <a:latin typeface="Arial" panose="020B0604020202020204" pitchFamily="34" charset="0"/>
                <a:cs typeface="Arial" panose="020B0604020202020204" pitchFamily="34" charset="0"/>
              </a:rPr>
              <a:t>Supporting sustainable competition in the provisions of financial services and </a:t>
            </a:r>
          </a:p>
          <a:p>
            <a:pPr marL="285750" indent="-285750" algn="ctr">
              <a:buFont typeface="Arial" panose="020B0604020202020204" pitchFamily="34" charset="0"/>
              <a:buChar char="•"/>
            </a:pPr>
            <a:r>
              <a:rPr lang="en-ZA" sz="1400" dirty="0" smtClean="0">
                <a:latin typeface="Arial" panose="020B0604020202020204" pitchFamily="34" charset="0"/>
                <a:cs typeface="Arial" panose="020B0604020202020204" pitchFamily="34" charset="0"/>
              </a:rPr>
              <a:t>supporting financial inclusion as well as development in financial technology (</a:t>
            </a:r>
            <a:r>
              <a:rPr lang="en-ZA" sz="1400" dirty="0" err="1" smtClean="0">
                <a:latin typeface="Arial" panose="020B0604020202020204" pitchFamily="34" charset="0"/>
                <a:cs typeface="Arial" panose="020B0604020202020204" pitchFamily="34" charset="0"/>
              </a:rPr>
              <a:t>fintech</a:t>
            </a:r>
            <a:r>
              <a:rPr lang="en-ZA" sz="1400" dirty="0" smtClean="0">
                <a:latin typeface="Arial" panose="020B0604020202020204" pitchFamily="34" charset="0"/>
                <a:cs typeface="Arial" panose="020B0604020202020204" pitchFamily="34" charset="0"/>
              </a:rPr>
              <a:t>)</a:t>
            </a:r>
            <a:r>
              <a:rPr lang="en-ZA" b="1" dirty="0" smtClean="0"/>
              <a:t> </a:t>
            </a:r>
            <a:endParaRPr lang="en-ZA" b="1" dirty="0"/>
          </a:p>
        </p:txBody>
      </p:sp>
      <p:sp>
        <p:nvSpPr>
          <p:cNvPr id="4" name="TextBox 3"/>
          <p:cNvSpPr txBox="1"/>
          <p:nvPr/>
        </p:nvSpPr>
        <p:spPr>
          <a:xfrm>
            <a:off x="53348" y="4797233"/>
            <a:ext cx="2715367" cy="1508105"/>
          </a:xfrm>
          <a:prstGeom prst="rect">
            <a:avLst/>
          </a:prstGeom>
          <a:solidFill>
            <a:schemeClr val="accent3">
              <a:lumMod val="85000"/>
            </a:schemeClr>
          </a:solidFill>
          <a:ln>
            <a:solidFill>
              <a:srgbClr val="AD9252"/>
            </a:solidFill>
          </a:ln>
        </p:spPr>
        <p:txBody>
          <a:bodyPr wrap="squar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ZA" dirty="0"/>
              <a:t>Supervisory frameworks </a:t>
            </a:r>
          </a:p>
          <a:p>
            <a:pPr algn="just"/>
            <a:r>
              <a:rPr lang="en-ZA" sz="1400" dirty="0" smtClean="0"/>
              <a:t>     </a:t>
            </a:r>
            <a:r>
              <a:rPr lang="en-ZA" sz="1400" b="0" dirty="0" smtClean="0"/>
              <a:t>Banks</a:t>
            </a:r>
            <a:r>
              <a:rPr lang="en-ZA" sz="1400" b="0" dirty="0"/>
              <a:t>, insurers and MIs</a:t>
            </a:r>
          </a:p>
          <a:p>
            <a:pPr algn="just"/>
            <a:r>
              <a:rPr lang="en-ZA" sz="1400" b="0" dirty="0"/>
              <a:t>To be developed </a:t>
            </a:r>
            <a:r>
              <a:rPr lang="en-ZA" sz="1400" b="0" dirty="0" smtClean="0"/>
              <a:t>–          </a:t>
            </a:r>
            <a:r>
              <a:rPr lang="en-ZA" sz="1400" b="0" dirty="0"/>
              <a:t>financial conglomerates, significant owners</a:t>
            </a:r>
          </a:p>
        </p:txBody>
      </p:sp>
    </p:spTree>
    <p:extLst>
      <p:ext uri="{BB962C8B-B14F-4D97-AF65-F5344CB8AC3E}">
        <p14:creationId xmlns:p14="http://schemas.microsoft.com/office/powerpoint/2010/main" xmlns="" val="31567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7"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4808"/>
          </a:xfrm>
        </p:spPr>
        <p:txBody>
          <a:bodyPr>
            <a:noAutofit/>
          </a:bodyPr>
          <a:lstStyle/>
          <a:p>
            <a:r>
              <a:rPr lang="en-ZA" sz="2900" b="1" dirty="0" smtClean="0">
                <a:latin typeface="Arial" panose="020B0604020202020204" pitchFamily="34" charset="0"/>
                <a:cs typeface="Arial" panose="020B0604020202020204" pitchFamily="34" charset="0"/>
              </a:rPr>
              <a:t>Entities supervised by the Prudential Authority </a:t>
            </a:r>
            <a:endParaRPr lang="en-US" sz="2900" b="1" dirty="0">
              <a:latin typeface="Arial" panose="020B0604020202020204" pitchFamily="34" charset="0"/>
              <a:cs typeface="Arial" panose="020B0604020202020204" pitchFamily="34" charset="0"/>
            </a:endParaRPr>
          </a:p>
        </p:txBody>
      </p:sp>
      <p:sp>
        <p:nvSpPr>
          <p:cNvPr id="12" name="Rectangle 11"/>
          <p:cNvSpPr/>
          <p:nvPr/>
        </p:nvSpPr>
        <p:spPr>
          <a:xfrm>
            <a:off x="4740666" y="5980964"/>
            <a:ext cx="1440000" cy="36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000" i="1" kern="1200" dirty="0">
              <a:solidFill>
                <a:schemeClr val="tx1"/>
              </a:solidFill>
            </a:endParaRPr>
          </a:p>
        </p:txBody>
      </p:sp>
      <p:sp>
        <p:nvSpPr>
          <p:cNvPr id="5" name="Content Placeholder 4"/>
          <p:cNvSpPr>
            <a:spLocks noGrp="1"/>
          </p:cNvSpPr>
          <p:nvPr>
            <p:ph idx="1"/>
          </p:nvPr>
        </p:nvSpPr>
        <p:spPr>
          <a:xfrm>
            <a:off x="0" y="792480"/>
            <a:ext cx="12192000" cy="4820812"/>
          </a:xfrm>
        </p:spPr>
        <p:txBody>
          <a:bodyPr>
            <a:normAutofit/>
          </a:bodyPr>
          <a:lstStyle/>
          <a:p>
            <a:endParaRPr lang="en-ZA" dirty="0" smtClean="0"/>
          </a:p>
          <a:p>
            <a:pPr marL="0" indent="0">
              <a:buNone/>
            </a:pPr>
            <a:endParaRPr lang="en-ZA" dirty="0" smtClean="0"/>
          </a:p>
          <a:p>
            <a:endParaRPr lang="en-ZA" dirty="0" smtClean="0"/>
          </a:p>
          <a:p>
            <a:endParaRPr lang="en-ZA" dirty="0"/>
          </a:p>
        </p:txBody>
      </p:sp>
      <p:sp>
        <p:nvSpPr>
          <p:cNvPr id="3" name="Rectangle 2"/>
          <p:cNvSpPr/>
          <p:nvPr/>
        </p:nvSpPr>
        <p:spPr>
          <a:xfrm>
            <a:off x="757766" y="1012614"/>
            <a:ext cx="10676467" cy="2508379"/>
          </a:xfrm>
          <a:prstGeom prst="rect">
            <a:avLst/>
          </a:prstGeom>
        </p:spPr>
        <p:txBody>
          <a:bodyPr wrap="square">
            <a:spAutoFit/>
          </a:bodyPr>
          <a:lstStyle/>
          <a:p>
            <a:pPr>
              <a:spcBef>
                <a:spcPts val="600"/>
              </a:spcBef>
              <a:spcAft>
                <a:spcPts val="1200"/>
              </a:spcAft>
            </a:pPr>
            <a:endParaRPr lang="en-US" sz="2800" dirty="0">
              <a:latin typeface="Arial" panose="020B0604020202020204" pitchFamily="34" charset="0"/>
              <a:cs typeface="Arial" panose="020B0604020202020204" pitchFamily="34" charset="0"/>
            </a:endParaRPr>
          </a:p>
          <a:p>
            <a:pPr>
              <a:spcBef>
                <a:spcPts val="600"/>
              </a:spcBef>
              <a:spcAft>
                <a:spcPts val="1200"/>
              </a:spcAft>
            </a:pPr>
            <a:endParaRPr lang="en-US" sz="2800" dirty="0" smtClean="0">
              <a:latin typeface="Arial" panose="020B0604020202020204" pitchFamily="34" charset="0"/>
              <a:cs typeface="Arial" panose="020B0604020202020204" pitchFamily="34" charset="0"/>
            </a:endParaRPr>
          </a:p>
          <a:p>
            <a:pPr>
              <a:spcBef>
                <a:spcPts val="600"/>
              </a:spcBef>
              <a:spcAft>
                <a:spcPts val="1200"/>
              </a:spcAft>
            </a:pPr>
            <a:endParaRPr lang="en-US" sz="2800" dirty="0">
              <a:latin typeface="Arial" panose="020B0604020202020204" pitchFamily="34" charset="0"/>
              <a:cs typeface="Arial" panose="020B0604020202020204" pitchFamily="34" charset="0"/>
            </a:endParaRPr>
          </a:p>
          <a:p>
            <a:pPr>
              <a:spcBef>
                <a:spcPts val="600"/>
              </a:spcBef>
              <a:spcAft>
                <a:spcPts val="1200"/>
              </a:spcAft>
            </a:pPr>
            <a:endParaRPr lang="en-US" sz="28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62863387"/>
              </p:ext>
            </p:extLst>
          </p:nvPr>
        </p:nvGraphicFramePr>
        <p:xfrm>
          <a:off x="1252328" y="473706"/>
          <a:ext cx="9257122" cy="5957437"/>
        </p:xfrm>
        <a:graphic>
          <a:graphicData uri="http://schemas.openxmlformats.org/drawingml/2006/table">
            <a:tbl>
              <a:tblPr firstRow="1" firstCol="1" bandRow="1">
                <a:tableStyleId>{5C22544A-7EE6-4342-B048-85BDC9FD1C3A}</a:tableStyleId>
              </a:tblPr>
              <a:tblGrid>
                <a:gridCol w="7237759"/>
                <a:gridCol w="2019363"/>
              </a:tblGrid>
              <a:tr h="440694">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Entities per 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No. of entities</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311854">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Banking 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34</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Registered </a:t>
                      </a:r>
                      <a:r>
                        <a:rPr lang="en-ZA" sz="1650" b="0" dirty="0">
                          <a:solidFill>
                            <a:schemeClr val="tx1"/>
                          </a:solidFill>
                          <a:effectLst/>
                          <a:latin typeface="Arial" panose="020B0604020202020204" pitchFamily="34" charset="0"/>
                          <a:cs typeface="Arial" panose="020B0604020202020204" pitchFamily="34" charset="0"/>
                        </a:rPr>
                        <a:t>banks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19</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Local </a:t>
                      </a:r>
                      <a:r>
                        <a:rPr lang="en-ZA" sz="1650" b="0" dirty="0">
                          <a:solidFill>
                            <a:schemeClr val="tx1"/>
                          </a:solidFill>
                          <a:effectLst/>
                          <a:latin typeface="Arial" panose="020B0604020202020204" pitchFamily="34" charset="0"/>
                          <a:cs typeface="Arial" panose="020B0604020202020204" pitchFamily="34" charset="0"/>
                        </a:rPr>
                        <a:t>branches of foreign banks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15</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469114">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Mutual bank 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4</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dirty="0" smtClean="0">
                          <a:solidFill>
                            <a:schemeClr val="tx1"/>
                          </a:solidFill>
                          <a:effectLst/>
                          <a:latin typeface="Arial" panose="020B0604020202020204" pitchFamily="34" charset="0"/>
                          <a:cs typeface="Arial" panose="020B0604020202020204" pitchFamily="34" charset="0"/>
                        </a:rPr>
                        <a:t>Co-operative </a:t>
                      </a:r>
                      <a:r>
                        <a:rPr lang="en-ZA" sz="1650" dirty="0">
                          <a:solidFill>
                            <a:schemeClr val="tx1"/>
                          </a:solidFill>
                          <a:effectLst/>
                          <a:latin typeface="Arial" panose="020B0604020202020204" pitchFamily="34" charset="0"/>
                          <a:cs typeface="Arial" panose="020B0604020202020204" pitchFamily="34" charset="0"/>
                        </a:rPr>
                        <a:t>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26</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Co-operative </a:t>
                      </a:r>
                      <a:r>
                        <a:rPr lang="en-ZA" sz="1650" b="0" dirty="0">
                          <a:solidFill>
                            <a:schemeClr val="tx1"/>
                          </a:solidFill>
                          <a:effectLst/>
                          <a:latin typeface="Arial" panose="020B0604020202020204" pitchFamily="34" charset="0"/>
                          <a:cs typeface="Arial" panose="020B0604020202020204" pitchFamily="34" charset="0"/>
                        </a:rPr>
                        <a:t>banks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4</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Co-operative </a:t>
                      </a:r>
                      <a:r>
                        <a:rPr lang="en-ZA" sz="1650" b="0" dirty="0">
                          <a:solidFill>
                            <a:schemeClr val="tx1"/>
                          </a:solidFill>
                          <a:effectLst/>
                          <a:latin typeface="Arial" panose="020B0604020202020204" pitchFamily="34" charset="0"/>
                          <a:cs typeface="Arial" panose="020B0604020202020204" pitchFamily="34" charset="0"/>
                        </a:rPr>
                        <a:t>financial institutions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22</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Life insurance 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73</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Primary </a:t>
                      </a:r>
                      <a:r>
                        <a:rPr lang="en-ZA" sz="1650" b="0" dirty="0">
                          <a:solidFill>
                            <a:schemeClr val="tx1"/>
                          </a:solidFill>
                          <a:effectLst/>
                          <a:latin typeface="Arial" panose="020B0604020202020204" pitchFamily="34" charset="0"/>
                          <a:cs typeface="Arial" panose="020B0604020202020204" pitchFamily="34" charset="0"/>
                        </a:rPr>
                        <a:t>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66</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Cell </a:t>
                      </a:r>
                      <a:r>
                        <a:rPr lang="en-ZA" sz="1650" b="0" dirty="0">
                          <a:solidFill>
                            <a:schemeClr val="tx1"/>
                          </a:solidFill>
                          <a:effectLst/>
                          <a:latin typeface="Arial" panose="020B0604020202020204" pitchFamily="34" charset="0"/>
                          <a:cs typeface="Arial" panose="020B0604020202020204" pitchFamily="34" charset="0"/>
                        </a:rPr>
                        <a:t>captive entities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7</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Non-life insurance sector</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86</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Primary </a:t>
                      </a:r>
                      <a:r>
                        <a:rPr lang="en-ZA" sz="1650" b="0" dirty="0">
                          <a:solidFill>
                            <a:schemeClr val="tx1"/>
                          </a:solidFill>
                          <a:effectLst/>
                          <a:latin typeface="Arial" panose="020B0604020202020204" pitchFamily="34" charset="0"/>
                          <a:cs typeface="Arial" panose="020B0604020202020204" pitchFamily="34" charset="0"/>
                        </a:rPr>
                        <a:t>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73</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tabLst>
                          <a:tab pos="715963" algn="l"/>
                          <a:tab pos="1074738" algn="l"/>
                        </a:tabLst>
                      </a:pPr>
                      <a:r>
                        <a:rPr lang="en-ZA" sz="1650" b="0" dirty="0" smtClean="0">
                          <a:solidFill>
                            <a:schemeClr val="tx1"/>
                          </a:solidFill>
                          <a:effectLst/>
                          <a:latin typeface="Arial" panose="020B0604020202020204" pitchFamily="34" charset="0"/>
                          <a:cs typeface="Arial" panose="020B0604020202020204" pitchFamily="34" charset="0"/>
                        </a:rPr>
                        <a:t>          Cell </a:t>
                      </a:r>
                      <a:r>
                        <a:rPr lang="en-ZA" sz="1650" b="0" dirty="0">
                          <a:solidFill>
                            <a:schemeClr val="tx1"/>
                          </a:solidFill>
                          <a:effectLst/>
                          <a:latin typeface="Arial" panose="020B0604020202020204" pitchFamily="34" charset="0"/>
                          <a:cs typeface="Arial" panose="020B0604020202020204" pitchFamily="34" charset="0"/>
                        </a:rPr>
                        <a:t>captive entities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smtClean="0">
                          <a:effectLst/>
                          <a:latin typeface="Arial" panose="020B0604020202020204" pitchFamily="34" charset="0"/>
                          <a:cs typeface="Arial" panose="020B0604020202020204" pitchFamily="34" charset="0"/>
                        </a:rPr>
                        <a:t>5</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Captive </a:t>
                      </a:r>
                      <a:r>
                        <a:rPr lang="en-ZA" sz="1650" b="0" dirty="0">
                          <a:solidFill>
                            <a:schemeClr val="tx1"/>
                          </a:solidFill>
                          <a:effectLst/>
                          <a:latin typeface="Arial" panose="020B0604020202020204" pitchFamily="34" charset="0"/>
                          <a:cs typeface="Arial" panose="020B0604020202020204" pitchFamily="34" charset="0"/>
                        </a:rPr>
                        <a:t>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8</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dirty="0">
                          <a:solidFill>
                            <a:schemeClr val="tx1"/>
                          </a:solidFill>
                          <a:effectLst/>
                          <a:latin typeface="Arial" panose="020B0604020202020204" pitchFamily="34" charset="0"/>
                          <a:cs typeface="Arial" panose="020B0604020202020204" pitchFamily="34" charset="0"/>
                        </a:rPr>
                        <a:t>Reinsurers</a:t>
                      </a:r>
                      <a:endParaRPr lang="en-ZA" sz="16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a:solidFill>
                            <a:schemeClr val="accent1"/>
                          </a:solidFill>
                          <a:effectLst/>
                          <a:latin typeface="Arial" panose="020B0604020202020204" pitchFamily="34" charset="0"/>
                          <a:cs typeface="Arial" panose="020B0604020202020204" pitchFamily="34" charset="0"/>
                        </a:rPr>
                        <a:t>11</a:t>
                      </a:r>
                      <a:endParaRPr lang="en-ZA" sz="165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Life </a:t>
                      </a:r>
                      <a:r>
                        <a:rPr lang="en-ZA" sz="1650" b="0" dirty="0">
                          <a:solidFill>
                            <a:schemeClr val="tx1"/>
                          </a:solidFill>
                          <a:effectLst/>
                          <a:latin typeface="Arial" panose="020B0604020202020204" pitchFamily="34" charset="0"/>
                          <a:cs typeface="Arial" panose="020B0604020202020204" pitchFamily="34" charset="0"/>
                        </a:rPr>
                        <a:t>reinsurers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3</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Non-life </a:t>
                      </a:r>
                      <a:r>
                        <a:rPr lang="en-ZA" sz="1650" b="0" dirty="0">
                          <a:solidFill>
                            <a:schemeClr val="tx1"/>
                          </a:solidFill>
                          <a:effectLst/>
                          <a:latin typeface="Arial" panose="020B0604020202020204" pitchFamily="34" charset="0"/>
                          <a:cs typeface="Arial" panose="020B0604020202020204" pitchFamily="34" charset="0"/>
                        </a:rPr>
                        <a:t>reinsurers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3</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0" dirty="0" smtClean="0">
                          <a:solidFill>
                            <a:schemeClr val="tx1"/>
                          </a:solidFill>
                          <a:effectLst/>
                          <a:latin typeface="Arial" panose="020B0604020202020204" pitchFamily="34" charset="0"/>
                          <a:cs typeface="Arial" panose="020B0604020202020204" pitchFamily="34" charset="0"/>
                        </a:rPr>
                        <a:t>          Composite </a:t>
                      </a:r>
                      <a:r>
                        <a:rPr lang="en-ZA" sz="1650" b="0" dirty="0">
                          <a:solidFill>
                            <a:schemeClr val="tx1"/>
                          </a:solidFill>
                          <a:effectLst/>
                          <a:latin typeface="Arial" panose="020B0604020202020204" pitchFamily="34" charset="0"/>
                          <a:cs typeface="Arial" panose="020B0604020202020204" pitchFamily="34" charset="0"/>
                        </a:rPr>
                        <a:t>reinsurers</a:t>
                      </a:r>
                      <a:endParaRPr lang="en-ZA" sz="16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0" dirty="0">
                          <a:effectLst/>
                          <a:latin typeface="Arial" panose="020B0604020202020204" pitchFamily="34" charset="0"/>
                          <a:cs typeface="Arial" panose="020B0604020202020204" pitchFamily="34" charset="0"/>
                        </a:rPr>
                        <a:t>5</a:t>
                      </a:r>
                      <a:endParaRPr lang="en-ZA" sz="16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r h="271910">
                <a:tc>
                  <a:txBody>
                    <a:bodyPr/>
                    <a:lstStyle/>
                    <a:p>
                      <a:pPr algn="just">
                        <a:lnSpc>
                          <a:spcPct val="107000"/>
                        </a:lnSpc>
                        <a:spcAft>
                          <a:spcPts val="800"/>
                        </a:spcAft>
                      </a:pPr>
                      <a:r>
                        <a:rPr lang="en-ZA" sz="165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Total </a:t>
                      </a:r>
                      <a:endParaRPr lang="en-ZA" sz="16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solidFill>
                      <a:schemeClr val="accent1">
                        <a:alpha val="80000"/>
                      </a:schemeClr>
                    </a:solidFill>
                  </a:tcPr>
                </a:tc>
                <a:tc>
                  <a:txBody>
                    <a:bodyPr/>
                    <a:lstStyle/>
                    <a:p>
                      <a:pPr algn="ctr">
                        <a:lnSpc>
                          <a:spcPct val="107000"/>
                        </a:lnSpc>
                        <a:spcAft>
                          <a:spcPts val="800"/>
                        </a:spcAft>
                      </a:pPr>
                      <a:r>
                        <a:rPr lang="en-ZA" sz="1650" b="1" dirty="0" smtClean="0">
                          <a:effectLst/>
                          <a:latin typeface="Arial" panose="020B0604020202020204" pitchFamily="34" charset="0"/>
                          <a:ea typeface="Calibri" panose="020F0502020204030204" pitchFamily="34" charset="0"/>
                          <a:cs typeface="Arial" panose="020B0604020202020204" pitchFamily="34" charset="0"/>
                        </a:rPr>
                        <a:t>234</a:t>
                      </a:r>
                      <a:endParaRPr lang="en-ZA" sz="16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r>
            </a:tbl>
          </a:graphicData>
        </a:graphic>
      </p:graphicFrame>
    </p:spTree>
    <p:extLst>
      <p:ext uri="{BB962C8B-B14F-4D97-AF65-F5344CB8AC3E}">
        <p14:creationId xmlns:p14="http://schemas.microsoft.com/office/powerpoint/2010/main" xmlns="" val="2647085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Arial" panose="020B0604020202020204" pitchFamily="34" charset="0"/>
                <a:cs typeface="Arial" panose="020B0604020202020204" pitchFamily="34" charset="0"/>
              </a:rPr>
              <a:t>Banks</a:t>
            </a:r>
            <a:endParaRPr lang="en-Z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61954"/>
            <a:ext cx="12192000" cy="566846"/>
          </a:xfrm>
        </p:spPr>
        <p:txBody>
          <a:bodyPr/>
          <a:lstStyle/>
          <a:p>
            <a:pPr>
              <a:buFont typeface="Arial" panose="020B0604020202020204" pitchFamily="34" charset="0"/>
              <a:buChar char="•"/>
            </a:pPr>
            <a:r>
              <a:rPr lang="en-ZA" dirty="0" smtClean="0">
                <a:latin typeface="Arial" panose="020B0604020202020204" pitchFamily="34" charset="0"/>
                <a:cs typeface="Arial" panose="020B0604020202020204" pitchFamily="34" charset="0"/>
              </a:rPr>
              <a:t>5 largest banks hold 90.5% of the total banking sector assets</a:t>
            </a:r>
          </a:p>
          <a:p>
            <a:pPr marL="0" indent="0">
              <a:buNone/>
            </a:pPr>
            <a:endParaRPr lang="en-Z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828800"/>
            <a:ext cx="3686175" cy="390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86863" y="1781174"/>
            <a:ext cx="2662237" cy="394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Hexagon 3"/>
          <p:cNvSpPr/>
          <p:nvPr/>
        </p:nvSpPr>
        <p:spPr>
          <a:xfrm>
            <a:off x="3695700" y="1781174"/>
            <a:ext cx="5491163" cy="4391026"/>
          </a:xfrm>
          <a:prstGeom prst="hexagon">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b="1" u="sng" dirty="0" smtClean="0">
                <a:solidFill>
                  <a:schemeClr val="tx1"/>
                </a:solidFill>
                <a:latin typeface="Arial" panose="020B0604020202020204" pitchFamily="34" charset="0"/>
                <a:cs typeface="Arial" panose="020B0604020202020204" pitchFamily="34" charset="0"/>
              </a:rPr>
              <a:t>Designation of  Systemically Important Banks (D-SIBs)</a:t>
            </a:r>
          </a:p>
          <a:p>
            <a:pPr marL="285750" indent="-285750" algn="ctr">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Quantitative methodology ranks the systemic relevance of banks  in relation to each other.</a:t>
            </a:r>
          </a:p>
          <a:p>
            <a:pPr marL="285750" indent="-285750" algn="ctr">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Use of supervisory judge-                                                                                                                                                                                                   </a:t>
            </a:r>
            <a:r>
              <a:rPr lang="en-ZA" dirty="0" err="1" smtClean="0">
                <a:solidFill>
                  <a:schemeClr val="tx1"/>
                </a:solidFill>
                <a:latin typeface="Arial" panose="020B0604020202020204" pitchFamily="34" charset="0"/>
                <a:cs typeface="Arial" panose="020B0604020202020204" pitchFamily="34" charset="0"/>
              </a:rPr>
              <a:t>ment</a:t>
            </a:r>
            <a:r>
              <a:rPr lang="en-ZA" dirty="0" smtClean="0">
                <a:solidFill>
                  <a:schemeClr val="tx1"/>
                </a:solidFill>
                <a:latin typeface="Arial" panose="020B0604020202020204" pitchFamily="34" charset="0"/>
                <a:cs typeface="Arial" panose="020B0604020202020204" pitchFamily="34" charset="0"/>
              </a:rPr>
              <a:t> and discretion – to assess the level of significance</a:t>
            </a:r>
          </a:p>
          <a:p>
            <a:pPr marL="285750" indent="-285750" algn="ctr">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Higher capital requirements for D-SIBS and intensified supervisory oversight</a:t>
            </a:r>
          </a:p>
          <a:p>
            <a:pPr marL="285750" indent="-285750" algn="ctr">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Levels the playing field – comparing with smaller players</a:t>
            </a:r>
          </a:p>
          <a:p>
            <a:pPr marL="285750" indent="-285750" algn="ctr">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Enhances competition</a:t>
            </a:r>
            <a:endParaRPr lang="en-ZA" dirty="0"/>
          </a:p>
        </p:txBody>
      </p:sp>
      <p:sp>
        <p:nvSpPr>
          <p:cNvPr id="6" name="TextBox 5"/>
          <p:cNvSpPr txBox="1"/>
          <p:nvPr/>
        </p:nvSpPr>
        <p:spPr>
          <a:xfrm>
            <a:off x="10173999" y="4009460"/>
            <a:ext cx="406400" cy="276999"/>
          </a:xfrm>
          <a:prstGeom prst="rect">
            <a:avLst/>
          </a:prstGeom>
          <a:solidFill>
            <a:schemeClr val="bg1"/>
          </a:solidFill>
        </p:spPr>
        <p:txBody>
          <a:bodyPr wrap="square" rtlCol="0">
            <a:spAutoFit/>
          </a:bodyPr>
          <a:lstStyle/>
          <a:p>
            <a:r>
              <a:rPr lang="en-ZA" sz="1200" dirty="0" smtClean="0">
                <a:latin typeface="Arial" panose="020B0604020202020204" pitchFamily="34" charset="0"/>
                <a:cs typeface="Arial" panose="020B0604020202020204" pitchFamily="34" charset="0"/>
              </a:rPr>
              <a:t>by</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105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Arial" panose="020B0604020202020204" pitchFamily="34" charset="0"/>
                <a:cs typeface="Arial" panose="020B0604020202020204" pitchFamily="34" charset="0"/>
              </a:rPr>
              <a:t>Member-based deposit taking institutions</a:t>
            </a:r>
            <a:endParaRPr lang="en-ZA"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568450"/>
            <a:ext cx="4572000" cy="324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90500" y="1090652"/>
            <a:ext cx="4572000" cy="369332"/>
          </a:xfrm>
          <a:prstGeom prst="rect">
            <a:avLst/>
          </a:prstGeom>
          <a:solidFill>
            <a:schemeClr val="accent1">
              <a:lumMod val="40000"/>
              <a:lumOff val="60000"/>
            </a:schemeClr>
          </a:solidFill>
        </p:spPr>
        <p:txBody>
          <a:bodyPr wrap="square" rtlCol="0">
            <a:spAutoFit/>
          </a:bodyPr>
          <a:lstStyle/>
          <a:p>
            <a:pPr algn="ctr"/>
            <a:r>
              <a:rPr lang="en-ZA" dirty="0" smtClean="0">
                <a:latin typeface="Arial" panose="020B0604020202020204" pitchFamily="34" charset="0"/>
                <a:cs typeface="Arial" panose="020B0604020202020204" pitchFamily="34" charset="0"/>
              </a:rPr>
              <a:t>Mutual Banks </a:t>
            </a:r>
            <a:endParaRPr lang="en-ZA" dirty="0">
              <a:latin typeface="Arial" panose="020B0604020202020204" pitchFamily="34" charset="0"/>
              <a:cs typeface="Arial" panose="020B0604020202020204" pitchFamily="34" charset="0"/>
            </a:endParaRPr>
          </a:p>
        </p:txBody>
      </p:sp>
      <p:sp>
        <p:nvSpPr>
          <p:cNvPr id="5" name="TextBox 4"/>
          <p:cNvSpPr txBox="1"/>
          <p:nvPr/>
        </p:nvSpPr>
        <p:spPr>
          <a:xfrm>
            <a:off x="190500" y="4963974"/>
            <a:ext cx="4673600" cy="1754326"/>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ZA" dirty="0" smtClean="0">
                <a:latin typeface="Arial" panose="020B0604020202020204" pitchFamily="34" charset="0"/>
                <a:cs typeface="Arial" panose="020B0604020202020204" pitchFamily="34" charset="0"/>
              </a:rPr>
              <a:t>Identifying </a:t>
            </a:r>
            <a:r>
              <a:rPr lang="en-ZA" dirty="0">
                <a:latin typeface="Arial" panose="020B0604020202020204" pitchFamily="34" charset="0"/>
                <a:cs typeface="Arial" panose="020B0604020202020204" pitchFamily="34" charset="0"/>
              </a:rPr>
              <a:t>the challenges being</a:t>
            </a:r>
          </a:p>
          <a:p>
            <a:pPr algn="ctr"/>
            <a:r>
              <a:rPr lang="en-ZA" dirty="0">
                <a:latin typeface="Arial" panose="020B0604020202020204" pitchFamily="34" charset="0"/>
                <a:cs typeface="Arial" panose="020B0604020202020204" pitchFamily="34" charset="0"/>
              </a:rPr>
              <a:t>experienced under the current mutual banks framework</a:t>
            </a:r>
            <a:r>
              <a:rPr lang="en-ZA" dirty="0" smtClean="0">
                <a:latin typeface="Arial" panose="020B0604020202020204" pitchFamily="34" charset="0"/>
                <a:cs typeface="Arial" panose="020B0604020202020204" pitchFamily="34" charset="0"/>
              </a:rPr>
              <a:t>, as </a:t>
            </a:r>
            <a:r>
              <a:rPr lang="en-ZA" dirty="0">
                <a:latin typeface="Arial" panose="020B0604020202020204" pitchFamily="34" charset="0"/>
                <a:cs typeface="Arial" panose="020B0604020202020204" pitchFamily="34" charset="0"/>
              </a:rPr>
              <a:t>well as the best approach to make supervision </a:t>
            </a:r>
            <a:r>
              <a:rPr lang="en-ZA" dirty="0" smtClean="0">
                <a:latin typeface="Arial" panose="020B0604020202020204" pitchFamily="34" charset="0"/>
                <a:cs typeface="Arial" panose="020B0604020202020204" pitchFamily="34" charset="0"/>
              </a:rPr>
              <a:t>more relevant </a:t>
            </a:r>
            <a:r>
              <a:rPr lang="en-ZA" dirty="0">
                <a:latin typeface="Arial" panose="020B0604020202020204" pitchFamily="34" charset="0"/>
                <a:cs typeface="Arial" panose="020B0604020202020204" pitchFamily="34" charset="0"/>
              </a:rPr>
              <a:t>to the current ownership structures of </a:t>
            </a:r>
            <a:r>
              <a:rPr lang="en-ZA" dirty="0" smtClean="0">
                <a:latin typeface="Arial" panose="020B0604020202020204" pitchFamily="34" charset="0"/>
                <a:cs typeface="Arial" panose="020B0604020202020204" pitchFamily="34" charset="0"/>
              </a:rPr>
              <a:t>mutual banks</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9600" y="1568450"/>
            <a:ext cx="6369050" cy="2533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9" name="TextBox 8"/>
          <p:cNvSpPr txBox="1"/>
          <p:nvPr/>
        </p:nvSpPr>
        <p:spPr>
          <a:xfrm>
            <a:off x="6169025" y="1110218"/>
            <a:ext cx="4572000" cy="369332"/>
          </a:xfrm>
          <a:prstGeom prst="rect">
            <a:avLst/>
          </a:prstGeom>
          <a:solidFill>
            <a:schemeClr val="accent1">
              <a:lumMod val="40000"/>
              <a:lumOff val="60000"/>
            </a:schemeClr>
          </a:solidFill>
        </p:spPr>
        <p:txBody>
          <a:bodyPr wrap="square" rtlCol="0">
            <a:spAutoFit/>
          </a:bodyPr>
          <a:lstStyle/>
          <a:p>
            <a:pPr algn="ctr"/>
            <a:r>
              <a:rPr lang="en-ZA" dirty="0" smtClean="0">
                <a:latin typeface="Arial" panose="020B0604020202020204" pitchFamily="34" charset="0"/>
                <a:cs typeface="Arial" panose="020B0604020202020204" pitchFamily="34" charset="0"/>
              </a:rPr>
              <a:t>Co-operative banks and CFIs</a:t>
            </a:r>
            <a:endParaRPr lang="en-ZA" dirty="0">
              <a:latin typeface="Arial" panose="020B0604020202020204" pitchFamily="34" charset="0"/>
              <a:cs typeface="Arial" panose="020B0604020202020204" pitchFamily="34" charset="0"/>
            </a:endParaRPr>
          </a:p>
        </p:txBody>
      </p:sp>
      <p:sp>
        <p:nvSpPr>
          <p:cNvPr id="6" name="TextBox 5"/>
          <p:cNvSpPr txBox="1"/>
          <p:nvPr/>
        </p:nvSpPr>
        <p:spPr>
          <a:xfrm>
            <a:off x="5844887" y="4490134"/>
            <a:ext cx="5848350" cy="646331"/>
          </a:xfrm>
          <a:prstGeom prst="rect">
            <a:avLst/>
          </a:prstGeom>
          <a:solidFill>
            <a:schemeClr val="accent1">
              <a:lumMod val="40000"/>
              <a:lumOff val="60000"/>
            </a:schemeClr>
          </a:solidFill>
          <a:ln>
            <a:solidFill>
              <a:schemeClr val="tx1"/>
            </a:solidFill>
          </a:ln>
        </p:spPr>
        <p:txBody>
          <a:bodyPr wrap="square" rtlCol="0">
            <a:spAutoFit/>
          </a:bodyPr>
          <a:lstStyle/>
          <a:p>
            <a:r>
              <a:rPr lang="en-ZA" dirty="0" smtClean="0">
                <a:latin typeface="Arial" panose="020B0604020202020204" pitchFamily="34" charset="0"/>
                <a:cs typeface="Arial" panose="020B0604020202020204" pitchFamily="34" charset="0"/>
              </a:rPr>
              <a:t>Work being done on updating co-operative banks rules and development of prudential standards for CFIs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200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9660"/>
          </a:xfrm>
        </p:spPr>
        <p:txBody>
          <a:bodyPr/>
          <a:lstStyle/>
          <a:p>
            <a:r>
              <a:rPr lang="en-ZA" b="1" dirty="0" smtClean="0">
                <a:latin typeface="Arial" panose="020B0604020202020204" pitchFamily="34" charset="0"/>
                <a:cs typeface="Arial" panose="020B0604020202020204" pitchFamily="34" charset="0"/>
              </a:rPr>
              <a:t>Insurers – Life, non-life and reinsurers</a:t>
            </a:r>
            <a:endParaRPr lang="en-ZA"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838" y="1666875"/>
            <a:ext cx="10755237" cy="141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839" y="1081088"/>
            <a:ext cx="10755236"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9834" y="3705225"/>
            <a:ext cx="10755237" cy="1182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9835" y="3143250"/>
            <a:ext cx="10755237" cy="561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9"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0600" y="5019677"/>
            <a:ext cx="2819400" cy="1482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30"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5740" y="5073651"/>
            <a:ext cx="441476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797930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AD9252"/>
      </a:accent1>
      <a:accent2>
        <a:srgbClr val="000000"/>
      </a:accent2>
      <a:accent3>
        <a:srgbClr val="FFFFFF"/>
      </a:accent3>
      <a:accent4>
        <a:srgbClr val="AD9252"/>
      </a:accent4>
      <a:accent5>
        <a:srgbClr val="000000"/>
      </a:accent5>
      <a:accent6>
        <a:srgbClr val="FFFFFF"/>
      </a:accent6>
      <a:hlink>
        <a:srgbClr val="AD9252"/>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5426</TotalTime>
  <Words>2906</Words>
  <Application>Microsoft Office PowerPoint</Application>
  <PresentationFormat>Custom</PresentationFormat>
  <Paragraphs>303</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think-cell Slide</vt:lpstr>
      <vt:lpstr>   Transformation of the financial sector  Presentation to the SCOF Unathi Kamlana Head: Policy, Statistics and Industry Support Department</vt:lpstr>
      <vt:lpstr>Overview of presentation </vt:lpstr>
      <vt:lpstr>Overview of the PA: Mandate and Objectives</vt:lpstr>
      <vt:lpstr>Overview of the PA: Structure and Governance</vt:lpstr>
      <vt:lpstr>Regulatory strategy and supervisory framework</vt:lpstr>
      <vt:lpstr>Entities supervised by the Prudential Authority </vt:lpstr>
      <vt:lpstr>Banks</vt:lpstr>
      <vt:lpstr>Member-based deposit taking institutions</vt:lpstr>
      <vt:lpstr>Insurers – Life, non-life and reinsurers</vt:lpstr>
      <vt:lpstr>Financial market infrastructures</vt:lpstr>
      <vt:lpstr>Financial Sector Regulation Act, 2017</vt:lpstr>
      <vt:lpstr>What is the role of the prudential regulator in transformation?</vt:lpstr>
      <vt:lpstr>Listing requirements for banks and insurers</vt:lpstr>
      <vt:lpstr>What is the model of transformation we envisage?</vt:lpstr>
      <vt:lpstr>Transformation requirements of the Insurance Act, 2017</vt:lpstr>
      <vt:lpstr>Understanding the role</vt:lpstr>
      <vt:lpstr>Way forward</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Chuma Qwalela</dc:creator>
  <cp:lastModifiedBy>PUMZA</cp:lastModifiedBy>
  <cp:revision>226</cp:revision>
  <dcterms:created xsi:type="dcterms:W3CDTF">2017-10-24T08:54:48Z</dcterms:created>
  <dcterms:modified xsi:type="dcterms:W3CDTF">2019-11-28T08:55:25Z</dcterms:modified>
</cp:coreProperties>
</file>