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57" r:id="rId1"/>
  </p:sldMasterIdLst>
  <p:notesMasterIdLst>
    <p:notesMasterId r:id="rId29"/>
  </p:notesMasterIdLst>
  <p:sldIdLst>
    <p:sldId id="256" r:id="rId2"/>
    <p:sldId id="270" r:id="rId3"/>
    <p:sldId id="259" r:id="rId4"/>
    <p:sldId id="274" r:id="rId5"/>
    <p:sldId id="275" r:id="rId6"/>
    <p:sldId id="264" r:id="rId7"/>
    <p:sldId id="257" r:id="rId8"/>
    <p:sldId id="262" r:id="rId9"/>
    <p:sldId id="271" r:id="rId10"/>
    <p:sldId id="261" r:id="rId11"/>
    <p:sldId id="263" r:id="rId12"/>
    <p:sldId id="279" r:id="rId13"/>
    <p:sldId id="266" r:id="rId14"/>
    <p:sldId id="280" r:id="rId15"/>
    <p:sldId id="272" r:id="rId16"/>
    <p:sldId id="281" r:id="rId17"/>
    <p:sldId id="260" r:id="rId18"/>
    <p:sldId id="277" r:id="rId19"/>
    <p:sldId id="278" r:id="rId20"/>
    <p:sldId id="283" r:id="rId21"/>
    <p:sldId id="284" r:id="rId22"/>
    <p:sldId id="285" r:id="rId23"/>
    <p:sldId id="286" r:id="rId24"/>
    <p:sldId id="287" r:id="rId25"/>
    <p:sldId id="269" r:id="rId26"/>
    <p:sldId id="267" r:id="rId27"/>
    <p:sldId id="282" r:id="rId2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C1A00"/>
    <a:srgbClr val="CC0099"/>
    <a:srgbClr val="333300"/>
    <a:srgbClr val="990099"/>
    <a:srgbClr val="1D3A00"/>
    <a:srgbClr val="FFFF99"/>
    <a:srgbClr val="FF2549"/>
    <a:srgbClr val="007033"/>
    <a:srgbClr val="5EEC3C"/>
    <a:srgbClr val="FE920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7" d="100"/>
          <a:sy n="147" d="100"/>
        </p:scale>
        <p:origin x="-594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156370338" cy="15637033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18E60-4300-4729-A0D7-6AB984C3922D}" type="datetimeFigureOut">
              <a:rPr lang="en-US" smtClean="0"/>
              <a:pPr/>
              <a:t>11/28/2019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33E96-F078-4B3D-A8F4-F1AF21EBC3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44300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456994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058176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926946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50B06-B074-48FC-8CFD-53D2CD8FB95F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845968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51970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8965" y="2113635"/>
            <a:ext cx="8246070" cy="1374345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rgbClr val="FF2549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8965" y="3487980"/>
            <a:ext cx="8231372" cy="763525"/>
          </a:xfrm>
        </p:spPr>
        <p:txBody>
          <a:bodyPr>
            <a:normAutofit/>
          </a:bodyPr>
          <a:lstStyle>
            <a:lvl1pPr marL="0" indent="0" algn="r">
              <a:buNone/>
              <a:defRPr sz="2800" b="0" i="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98876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05795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293411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xmlns="" id="{08B89D22-1D6E-450B-881F-4D2A4C527F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808475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E:\websites\free-power-point-templates\2012\logos.png">
            <a:extLst>
              <a:ext uri="{FF2B5EF4-FFF2-40B4-BE49-F238E27FC236}">
                <a16:creationId xmlns:a16="http://schemas.microsoft.com/office/drawing/2014/main" xmlns="" id="{3F73C730-7FDE-407E-ADFA-B6BF57619CE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808475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47381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281175"/>
            <a:ext cx="8246070" cy="763526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rgbClr val="FF254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502815"/>
            <a:ext cx="8246070" cy="3359507"/>
          </a:xfrm>
        </p:spPr>
        <p:txBody>
          <a:bodyPr/>
          <a:lstStyle>
            <a:lvl1pPr algn="l">
              <a:defRPr sz="2800">
                <a:solidFill>
                  <a:schemeClr val="tx1"/>
                </a:solidFill>
              </a:defRPr>
            </a:lvl1pPr>
            <a:lvl2pPr algn="l">
              <a:defRPr>
                <a:solidFill>
                  <a:schemeClr val="tx1"/>
                </a:solidFill>
              </a:defRPr>
            </a:lvl2pPr>
            <a:lvl3pPr algn="l">
              <a:defRPr>
                <a:solidFill>
                  <a:schemeClr val="tx1"/>
                </a:solidFill>
              </a:defRPr>
            </a:lvl3pPr>
            <a:lvl4pPr algn="l">
              <a:defRPr>
                <a:solidFill>
                  <a:schemeClr val="tx1"/>
                </a:solidFill>
              </a:defRPr>
            </a:lvl4pPr>
            <a:lvl5pPr algn="l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97227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4129" y="281175"/>
            <a:ext cx="6260905" cy="72534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254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4129" y="1044700"/>
            <a:ext cx="6260905" cy="3511061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67281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21909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82141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317" y="281175"/>
            <a:ext cx="8093365" cy="763525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rgbClr val="FF254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79" y="1502815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79" y="1975212"/>
            <a:ext cx="4040188" cy="2276294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502815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1975212"/>
            <a:ext cx="4041775" cy="2276294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18376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32348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52518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59197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1E867DF-3DCA-4725-94F0-F2B6BD747A82}"/>
              </a:ext>
            </a:extLst>
          </p:cNvPr>
          <p:cNvSpPr txBox="1"/>
          <p:nvPr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3AD05F2-0457-4AA2-8738-A0AD1844F17F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xmlns="" val="1921836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jpe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4950" y="3487980"/>
            <a:ext cx="5802790" cy="1374345"/>
          </a:xfrm>
        </p:spPr>
        <p:txBody>
          <a:bodyPr>
            <a:normAutofit fontScale="92500" lnSpcReduction="10000"/>
          </a:bodyPr>
          <a:lstStyle/>
          <a:p>
            <a:r>
              <a:rPr lang="en-US" sz="3200" b="1" i="1" u="sng" dirty="0">
                <a:solidFill>
                  <a:srgbClr val="990099"/>
                </a:solidFill>
                <a:latin typeface="Arial Rounded MT Bold" panose="020F0704030504030204" pitchFamily="34" charset="0"/>
              </a:rPr>
              <a:t>REAL</a:t>
            </a:r>
            <a:r>
              <a:rPr lang="en-US" sz="3200" b="1" dirty="0">
                <a:solidFill>
                  <a:srgbClr val="FFFF00"/>
                </a:solidFill>
                <a:latin typeface="Arial Rounded MT Bold" panose="020F0704030504030204" pitchFamily="34" charset="0"/>
              </a:rPr>
              <a:t> FACTS, </a:t>
            </a:r>
            <a:r>
              <a:rPr lang="en-US" sz="3200" b="1" i="1" u="sng" dirty="0">
                <a:solidFill>
                  <a:srgbClr val="990099"/>
                </a:solidFill>
                <a:latin typeface="Arial Rounded MT Bold" panose="020F0704030504030204" pitchFamily="34" charset="0"/>
              </a:rPr>
              <a:t>REAL</a:t>
            </a:r>
            <a:r>
              <a:rPr lang="en-US" sz="3200" b="1" dirty="0">
                <a:solidFill>
                  <a:srgbClr val="FFFF00"/>
                </a:solidFill>
                <a:latin typeface="Arial Rounded MT Bold" panose="020F0704030504030204" pitchFamily="34" charset="0"/>
              </a:rPr>
              <a:t> PEOPLE, </a:t>
            </a:r>
            <a:r>
              <a:rPr lang="en-US" sz="3200" b="1" i="1" u="sng" dirty="0">
                <a:solidFill>
                  <a:srgbClr val="990099"/>
                </a:solidFill>
                <a:latin typeface="Arial Rounded MT Bold" panose="020F0704030504030204" pitchFamily="34" charset="0"/>
              </a:rPr>
              <a:t>REAL</a:t>
            </a:r>
            <a:r>
              <a:rPr lang="en-US" sz="3200" b="1" dirty="0">
                <a:solidFill>
                  <a:srgbClr val="FFFF00"/>
                </a:solidFill>
                <a:latin typeface="Arial Rounded MT Bold" panose="020F0704030504030204" pitchFamily="34" charset="0"/>
              </a:rPr>
              <a:t> PROBLEMS SEEKING </a:t>
            </a:r>
            <a:r>
              <a:rPr lang="en-US" sz="3200" b="1" i="1" u="sng" dirty="0">
                <a:solidFill>
                  <a:srgbClr val="CC0099"/>
                </a:solidFill>
                <a:latin typeface="Arial Rounded MT Bold" panose="020F0704030504030204" pitchFamily="34" charset="0"/>
              </a:rPr>
              <a:t>REAL </a:t>
            </a:r>
            <a:r>
              <a:rPr lang="en-US" sz="3200" b="1" dirty="0">
                <a:solidFill>
                  <a:srgbClr val="FFFF00"/>
                </a:solidFill>
                <a:latin typeface="Arial Rounded MT Bold" panose="020F0704030504030204" pitchFamily="34" charset="0"/>
              </a:rPr>
              <a:t>SOLUTIONS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366A94C-4CD1-403D-9A7D-AE72CC8B3E0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4950" y="128470"/>
            <a:ext cx="5802790" cy="3359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3920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55D02B-CA12-4AAD-AF68-74A7C5B5F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4000" b="1" dirty="0">
                <a:solidFill>
                  <a:srgbClr val="FFFF00"/>
                </a:solidFill>
                <a:latin typeface="AR BLANCA" panose="02000000000000000000" pitchFamily="2" charset="0"/>
              </a:rPr>
              <a:t>TALKING NUMBERS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383769B-1088-4829-A813-62D83BD4CF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3555" y="1197405"/>
            <a:ext cx="4433512" cy="458116"/>
          </a:xfrm>
        </p:spPr>
        <p:txBody>
          <a:bodyPr>
            <a:normAutofit/>
          </a:bodyPr>
          <a:lstStyle/>
          <a:p>
            <a:r>
              <a:rPr lang="en-ZA" dirty="0">
                <a:latin typeface="Arial Rounded MT Bold" panose="020F0704030504030204" pitchFamily="34" charset="0"/>
              </a:rPr>
              <a:t>NCDE FIGURES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BDF56B7-9506-4D21-B9EB-2AD3118902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3555" y="1655521"/>
            <a:ext cx="4041775" cy="335950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ZA" b="1" dirty="0">
                <a:latin typeface="Arial Rounded MT Bold" panose="020F0704030504030204" pitchFamily="34" charset="0"/>
              </a:rPr>
              <a:t>We note with grave concern the stats in the letter from the NCDE. We found:</a:t>
            </a:r>
          </a:p>
          <a:p>
            <a:pPr marL="0" indent="0">
              <a:buNone/>
            </a:pPr>
            <a:r>
              <a:rPr lang="en-ZA" sz="1900" b="1" i="1" dirty="0">
                <a:solidFill>
                  <a:srgbClr val="333300"/>
                </a:solidFill>
                <a:latin typeface="Arial Rounded MT Bold" panose="020F0704030504030204" pitchFamily="34" charset="0"/>
              </a:rPr>
              <a:t>Grade R =        24</a:t>
            </a:r>
          </a:p>
          <a:p>
            <a:pPr marL="0" indent="0">
              <a:buNone/>
            </a:pPr>
            <a:r>
              <a:rPr lang="en-ZA" sz="1900" b="1" i="1" dirty="0">
                <a:solidFill>
                  <a:srgbClr val="333300"/>
                </a:solidFill>
                <a:latin typeface="Arial Rounded MT Bold" panose="020F0704030504030204" pitchFamily="34" charset="0"/>
              </a:rPr>
              <a:t>Grade 1 =         13 </a:t>
            </a:r>
          </a:p>
          <a:p>
            <a:pPr marL="0" indent="0">
              <a:buNone/>
            </a:pPr>
            <a:r>
              <a:rPr lang="en-ZA" sz="1900" b="1" i="1" dirty="0">
                <a:solidFill>
                  <a:srgbClr val="333300"/>
                </a:solidFill>
                <a:latin typeface="Arial Rounded MT Bold" panose="020F0704030504030204" pitchFamily="34" charset="0"/>
              </a:rPr>
              <a:t>Grade 2 =         17</a:t>
            </a:r>
          </a:p>
          <a:p>
            <a:pPr marL="0" indent="0">
              <a:buNone/>
            </a:pPr>
            <a:r>
              <a:rPr lang="en-ZA" sz="1900" b="1" i="1" dirty="0">
                <a:solidFill>
                  <a:srgbClr val="333300"/>
                </a:solidFill>
                <a:latin typeface="Arial Rounded MT Bold" panose="020F0704030504030204" pitchFamily="34" charset="0"/>
              </a:rPr>
              <a:t>Grade 3 =         17</a:t>
            </a:r>
          </a:p>
          <a:p>
            <a:pPr marL="0" indent="0">
              <a:buNone/>
            </a:pPr>
            <a:r>
              <a:rPr lang="en-ZA" sz="1900" b="1" i="1" dirty="0">
                <a:solidFill>
                  <a:srgbClr val="333300"/>
                </a:solidFill>
                <a:latin typeface="Arial Rounded MT Bold" panose="020F0704030504030204" pitchFamily="34" charset="0"/>
              </a:rPr>
              <a:t>Grade 4 =         23</a:t>
            </a:r>
          </a:p>
          <a:p>
            <a:pPr marL="0" indent="0">
              <a:buNone/>
            </a:pPr>
            <a:r>
              <a:rPr lang="en-ZA" sz="1900" b="1" i="1" dirty="0">
                <a:solidFill>
                  <a:srgbClr val="333300"/>
                </a:solidFill>
                <a:latin typeface="Arial Rounded MT Bold" panose="020F0704030504030204" pitchFamily="34" charset="0"/>
              </a:rPr>
              <a:t>Grade 5 =         11</a:t>
            </a:r>
          </a:p>
          <a:p>
            <a:pPr marL="0" indent="0">
              <a:buNone/>
            </a:pPr>
            <a:r>
              <a:rPr lang="en-ZA" sz="1900" b="1" i="1" dirty="0">
                <a:solidFill>
                  <a:srgbClr val="333300"/>
                </a:solidFill>
                <a:latin typeface="Arial Rounded MT Bold" panose="020F0704030504030204" pitchFamily="34" charset="0"/>
              </a:rPr>
              <a:t>Grade 6 =          15</a:t>
            </a:r>
          </a:p>
          <a:p>
            <a:pPr marL="0" indent="0">
              <a:buNone/>
            </a:pPr>
            <a:r>
              <a:rPr lang="en-ZA" sz="1900" b="1" i="1" dirty="0">
                <a:solidFill>
                  <a:srgbClr val="333300"/>
                </a:solidFill>
                <a:latin typeface="Arial Rounded MT Bold" panose="020F0704030504030204" pitchFamily="34" charset="0"/>
              </a:rPr>
              <a:t>Grade 7 =          16   </a:t>
            </a:r>
          </a:p>
          <a:p>
            <a:pPr marL="0" indent="0">
              <a:buNone/>
            </a:pPr>
            <a:r>
              <a:rPr lang="en-ZA" sz="1900" b="1" i="1" dirty="0">
                <a:solidFill>
                  <a:srgbClr val="333300"/>
                </a:solidFill>
                <a:latin typeface="Arial Rounded MT Bold" panose="020F0704030504030204" pitchFamily="34" charset="0"/>
              </a:rPr>
              <a:t>Grade 8 – 12 =  54 </a:t>
            </a:r>
          </a:p>
          <a:p>
            <a:pPr marL="0" indent="0">
              <a:buNone/>
            </a:pPr>
            <a:r>
              <a:rPr lang="en-ZA" sz="1900" b="1" i="1" dirty="0">
                <a:solidFill>
                  <a:srgbClr val="333300"/>
                </a:solidFill>
                <a:latin typeface="Arial Rounded MT Bold" panose="020F0704030504030204" pitchFamily="34" charset="0"/>
              </a:rPr>
              <a:t>TOTAL:   190</a:t>
            </a:r>
          </a:p>
          <a:p>
            <a:pPr marL="0" indent="0">
              <a:buNone/>
            </a:pPr>
            <a:endParaRPr lang="en-ZA" b="1" dirty="0">
              <a:latin typeface="Arial Rounded MT Bold" panose="020F070403050403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AE16D44E-9AE5-4432-A6A9-A6763962EB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72000" y="1197404"/>
            <a:ext cx="4041775" cy="458115"/>
          </a:xfrm>
        </p:spPr>
        <p:txBody>
          <a:bodyPr>
            <a:normAutofit/>
          </a:bodyPr>
          <a:lstStyle/>
          <a:p>
            <a:endParaRPr lang="en-ZA" dirty="0">
              <a:latin typeface="Arial Rounded MT Bold" panose="020F0704030504030204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04DA1CF-EF36-4B08-ADF6-0826C03ABC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185330" y="1655521"/>
            <a:ext cx="4815115" cy="335950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ZA" b="1" dirty="0">
                <a:latin typeface="Arial Rounded MT Bold" panose="020F0704030504030204" pitchFamily="34" charset="0"/>
              </a:rPr>
              <a:t>Our children commute to five different schools in our area. The schools are: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ZA" b="1" dirty="0">
                <a:latin typeface="Arial Rounded MT Bold" panose="020F0704030504030204" pitchFamily="34" charset="0"/>
              </a:rPr>
              <a:t>G. N. Pressley Intermediate (Longlands)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ZA" b="1" dirty="0">
                <a:latin typeface="Arial Rounded MT Bold" panose="020F0704030504030204" pitchFamily="34" charset="0"/>
              </a:rPr>
              <a:t>Barkly West Primary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ZA" b="1" dirty="0">
                <a:latin typeface="Arial Rounded MT Bold" panose="020F0704030504030204" pitchFamily="34" charset="0"/>
              </a:rPr>
              <a:t>Barkly West Secondary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ZA" b="1" dirty="0" err="1">
                <a:latin typeface="Arial Rounded MT Bold" panose="020F0704030504030204" pitchFamily="34" charset="0"/>
              </a:rPr>
              <a:t>Mosalakae</a:t>
            </a:r>
            <a:r>
              <a:rPr lang="en-ZA" b="1" dirty="0">
                <a:latin typeface="Arial Rounded MT Bold" panose="020F0704030504030204" pitchFamily="34" charset="0"/>
              </a:rPr>
              <a:t> Primary (</a:t>
            </a:r>
            <a:r>
              <a:rPr lang="en-ZA" b="1" dirty="0" err="1">
                <a:latin typeface="Arial Rounded MT Bold" panose="020F0704030504030204" pitchFamily="34" charset="0"/>
              </a:rPr>
              <a:t>Mataleng</a:t>
            </a:r>
            <a:r>
              <a:rPr lang="en-ZA" b="1" dirty="0">
                <a:latin typeface="Arial Rounded MT Bold" panose="020F0704030504030204" pitchFamily="34" charset="0"/>
              </a:rPr>
              <a:t>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ZA" b="1" dirty="0" err="1">
                <a:latin typeface="Arial Rounded MT Bold" panose="020F0704030504030204" pitchFamily="34" charset="0"/>
              </a:rPr>
              <a:t>Borosetse</a:t>
            </a:r>
            <a:r>
              <a:rPr lang="en-ZA" b="1" dirty="0">
                <a:latin typeface="Arial Rounded MT Bold" panose="020F0704030504030204" pitchFamily="34" charset="0"/>
              </a:rPr>
              <a:t> Secondary (</a:t>
            </a:r>
            <a:r>
              <a:rPr lang="en-ZA" b="1" dirty="0" err="1">
                <a:latin typeface="Arial Rounded MT Bold" panose="020F0704030504030204" pitchFamily="34" charset="0"/>
              </a:rPr>
              <a:t>Mataleng</a:t>
            </a:r>
            <a:r>
              <a:rPr lang="en-ZA" b="1" dirty="0">
                <a:latin typeface="Arial Rounded MT Bold" panose="020F0704030504030204" pitchFamily="34" charset="0"/>
              </a:rPr>
              <a:t>)</a:t>
            </a:r>
          </a:p>
          <a:p>
            <a:pPr>
              <a:buFont typeface="Courier New" panose="02070309020205020404" pitchFamily="49" charset="0"/>
              <a:buChar char="o"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418482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8A585D4-885B-455E-B61B-A5B2A7100B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19296" y="0"/>
            <a:ext cx="4581150" cy="51435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C2AC774-0801-4D7D-84E1-BE362AB482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3555" y="128470"/>
            <a:ext cx="4275740" cy="4978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643099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9140C0-FFC5-4337-92A5-3DA1B5829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0359" y="205978"/>
            <a:ext cx="5650085" cy="838721"/>
          </a:xfrm>
        </p:spPr>
        <p:txBody>
          <a:bodyPr>
            <a:normAutofit/>
          </a:bodyPr>
          <a:lstStyle/>
          <a:p>
            <a:r>
              <a:rPr lang="en-ZA" b="1" dirty="0">
                <a:solidFill>
                  <a:srgbClr val="FFFF00"/>
                </a:solidFill>
                <a:latin typeface="AR BLANCA" panose="02000000000000000000" pitchFamily="2" charset="0"/>
              </a:rPr>
              <a:t>TALKING 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F9D7242-F747-4004-9421-F9D733C9F0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3555" y="1122642"/>
            <a:ext cx="4123035" cy="389238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ZA" sz="1800" b="1" i="1" u="sng" dirty="0"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en-ZA" sz="2400" b="1" i="1" dirty="0">
                <a:solidFill>
                  <a:srgbClr val="002060"/>
                </a:solidFill>
                <a:latin typeface="Arial Rounded MT Bold" panose="020F0704030504030204" pitchFamily="34" charset="0"/>
              </a:rPr>
              <a:t>We accept that the numbers may not be 100% correct for G. N. Pressley, </a:t>
            </a:r>
            <a:r>
              <a:rPr lang="en-ZA" sz="2400" b="1" i="1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Mosalakae</a:t>
            </a:r>
            <a:r>
              <a:rPr lang="en-ZA" sz="2400" b="1" i="1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&amp; </a:t>
            </a:r>
            <a:r>
              <a:rPr lang="en-ZA" sz="2400" b="1" i="1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Borosetse</a:t>
            </a:r>
            <a:r>
              <a:rPr lang="en-ZA" sz="2400" b="1" i="1" dirty="0">
                <a:solidFill>
                  <a:srgbClr val="002060"/>
                </a:solidFill>
                <a:latin typeface="Arial Rounded MT Bold" panose="020F0704030504030204" pitchFamily="34" charset="0"/>
              </a:rPr>
              <a:t>.</a:t>
            </a:r>
          </a:p>
          <a:p>
            <a:pPr marL="0" indent="0">
              <a:buNone/>
            </a:pPr>
            <a:endParaRPr lang="en-ZA" sz="2400" b="1" i="1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en-ZA" sz="2400" b="1" i="1" dirty="0">
                <a:solidFill>
                  <a:srgbClr val="002060"/>
                </a:solidFill>
                <a:latin typeface="Arial Rounded MT Bold" panose="020F0704030504030204" pitchFamily="34" charset="0"/>
              </a:rPr>
              <a:t>Figures for the Barkly schools we got from the parents in a meeting on 21.11.2019 </a:t>
            </a:r>
          </a:p>
          <a:p>
            <a:pPr marL="0" indent="0">
              <a:buNone/>
            </a:pPr>
            <a:endParaRPr lang="en-ZA" sz="2400" b="1" i="1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en-ZA" sz="2400" b="1" i="1" dirty="0">
                <a:solidFill>
                  <a:srgbClr val="002060"/>
                </a:solidFill>
                <a:latin typeface="Arial Rounded MT Bold" panose="020F0704030504030204" pitchFamily="34" charset="0"/>
              </a:rPr>
              <a:t>Principals were exceptionally reluctant to divulge figures. One wonders why?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DB65551-5D05-441C-B273-1608CF7F3C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66590" y="1122642"/>
            <a:ext cx="4733855" cy="389238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ZA" b="1" dirty="0">
                <a:latin typeface="Arial Rounded MT Bold" panose="020F0704030504030204" pitchFamily="34" charset="0"/>
              </a:rPr>
              <a:t>Judging by these numbers &amp; comparing them to that of schools in areas similar to Farm 371 we find:</a:t>
            </a:r>
          </a:p>
          <a:p>
            <a:pPr marL="0" indent="0">
              <a:buNone/>
            </a:pPr>
            <a:r>
              <a:rPr lang="en-ZA" b="1" dirty="0">
                <a:latin typeface="Arial Rounded MT Bold" panose="020F0704030504030204" pitchFamily="34" charset="0"/>
              </a:rPr>
              <a:t>G.N. Pressley in </a:t>
            </a:r>
            <a:r>
              <a:rPr lang="en-ZA" b="1" dirty="0" err="1">
                <a:latin typeface="Arial Rounded MT Bold" panose="020F0704030504030204" pitchFamily="34" charset="0"/>
              </a:rPr>
              <a:t>Moddergat</a:t>
            </a:r>
            <a:r>
              <a:rPr lang="en-ZA" b="1" dirty="0">
                <a:latin typeface="Arial Rounded MT Bold" panose="020F0704030504030204" pitchFamily="34" charset="0"/>
              </a:rPr>
              <a:t>, our neighbouring farm, has a school from Gr. R to Gr. 9 for 505 learners</a:t>
            </a:r>
          </a:p>
          <a:p>
            <a:pPr marL="0" indent="0">
              <a:buNone/>
            </a:pPr>
            <a:r>
              <a:rPr lang="en-ZA" b="1" dirty="0">
                <a:latin typeface="Arial Rounded MT Bold" panose="020F0704030504030204" pitchFamily="34" charset="0"/>
              </a:rPr>
              <a:t>Pniel </a:t>
            </a:r>
            <a:r>
              <a:rPr lang="en-ZA" b="1" dirty="0" err="1">
                <a:latin typeface="Arial Rounded MT Bold" panose="020F0704030504030204" pitchFamily="34" charset="0"/>
              </a:rPr>
              <a:t>Landgoed</a:t>
            </a:r>
            <a:r>
              <a:rPr lang="en-ZA" b="1" dirty="0">
                <a:latin typeface="Arial Rounded MT Bold" panose="020F0704030504030204" pitchFamily="34" charset="0"/>
              </a:rPr>
              <a:t> has a school from Gr. R – Gr. 7 for 167 learners</a:t>
            </a:r>
          </a:p>
          <a:p>
            <a:pPr marL="0" indent="0">
              <a:buNone/>
            </a:pPr>
            <a:endParaRPr lang="en-ZA" sz="2000" b="1" dirty="0"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en-ZA" sz="3100" b="1" i="1" dirty="0">
                <a:solidFill>
                  <a:srgbClr val="0070C0"/>
                </a:solidFill>
                <a:latin typeface="Arial Rounded MT Bold" panose="020F0704030504030204" pitchFamily="34" charset="0"/>
              </a:rPr>
              <a:t>Why can’t we have our own school?</a:t>
            </a:r>
          </a:p>
        </p:txBody>
      </p:sp>
    </p:spTree>
    <p:extLst>
      <p:ext uri="{BB962C8B-B14F-4D97-AF65-F5344CB8AC3E}">
        <p14:creationId xmlns:p14="http://schemas.microsoft.com/office/powerpoint/2010/main" xmlns="" val="4011840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4846BDE-A7AA-4587-B193-26EBDEFFCF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68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61180" y="0"/>
            <a:ext cx="5039264" cy="5015029"/>
          </a:xfrm>
          <a:prstGeom prst="rect">
            <a:avLst/>
          </a:prstGeom>
          <a:effectLst>
            <a:softEdge rad="21590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68BA17B-F3D7-41AA-B82E-19DEBB273C3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3556" y="1197405"/>
            <a:ext cx="3970329" cy="3817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116810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EA793D1-391E-4EBA-991B-D77D7E496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260" y="128470"/>
            <a:ext cx="8390539" cy="934759"/>
          </a:xfrm>
        </p:spPr>
        <p:txBody>
          <a:bodyPr>
            <a:normAutofit fontScale="90000"/>
          </a:bodyPr>
          <a:lstStyle/>
          <a:p>
            <a:r>
              <a:rPr lang="en-ZA" b="1" i="1" dirty="0">
                <a:solidFill>
                  <a:srgbClr val="FFFF00"/>
                </a:solidFill>
              </a:rPr>
              <a:t>WE NEED OUR OWN SCHOOL TO ARREST THE FOLLOWING ILLS: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98E619D-5FE4-4B80-AE38-DD1189829C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3555" y="1197405"/>
            <a:ext cx="4352245" cy="3817625"/>
          </a:xfrm>
        </p:spPr>
        <p:txBody>
          <a:bodyPr>
            <a:normAutofit fontScale="92500" lnSpcReduction="20000"/>
          </a:bodyPr>
          <a:lstStyle/>
          <a:p>
            <a:r>
              <a:rPr lang="en-ZA" sz="2000" dirty="0">
                <a:latin typeface="Arial Rounded MT Bold" panose="020F0704030504030204" pitchFamily="34" charset="0"/>
              </a:rPr>
              <a:t>Children as young as 5 </a:t>
            </a:r>
            <a:r>
              <a:rPr lang="en-ZA" sz="2000" dirty="0" err="1">
                <a:latin typeface="Arial Rounded MT Bold" panose="020F0704030504030204" pitchFamily="34" charset="0"/>
              </a:rPr>
              <a:t>yrs</a:t>
            </a:r>
            <a:r>
              <a:rPr lang="en-ZA" sz="2000" dirty="0">
                <a:latin typeface="Arial Rounded MT Bold" panose="020F0704030504030204" pitchFamily="34" charset="0"/>
              </a:rPr>
              <a:t> old having to commute to school</a:t>
            </a:r>
          </a:p>
          <a:p>
            <a:r>
              <a:rPr lang="en-ZA" sz="2000" dirty="0">
                <a:latin typeface="Arial Rounded MT Bold" panose="020F0704030504030204" pitchFamily="34" charset="0"/>
              </a:rPr>
              <a:t>During winter these “</a:t>
            </a:r>
            <a:r>
              <a:rPr lang="en-ZA" sz="2000" dirty="0" err="1">
                <a:latin typeface="Arial Rounded MT Bold" panose="020F0704030504030204" pitchFamily="34" charset="0"/>
              </a:rPr>
              <a:t>arme</a:t>
            </a:r>
            <a:r>
              <a:rPr lang="en-ZA" sz="2000" dirty="0">
                <a:latin typeface="Arial Rounded MT Bold" panose="020F0704030504030204" pitchFamily="34" charset="0"/>
              </a:rPr>
              <a:t> </a:t>
            </a:r>
            <a:r>
              <a:rPr lang="en-ZA" sz="2000" dirty="0" err="1">
                <a:latin typeface="Arial Rounded MT Bold" panose="020F0704030504030204" pitchFamily="34" charset="0"/>
              </a:rPr>
              <a:t>bloedjies</a:t>
            </a:r>
            <a:r>
              <a:rPr lang="en-ZA" sz="2000" dirty="0">
                <a:latin typeface="Arial Rounded MT Bold" panose="020F0704030504030204" pitchFamily="34" charset="0"/>
              </a:rPr>
              <a:t>” leave home at dawn</a:t>
            </a:r>
          </a:p>
          <a:p>
            <a:r>
              <a:rPr lang="en-ZA" sz="2000" dirty="0">
                <a:latin typeface="Arial Rounded MT Bold" panose="020F0704030504030204" pitchFamily="34" charset="0"/>
              </a:rPr>
              <a:t>They get bullied on the busses</a:t>
            </a:r>
          </a:p>
          <a:p>
            <a:r>
              <a:rPr lang="en-ZA" sz="2000" dirty="0">
                <a:latin typeface="Arial Rounded MT Bold" panose="020F0704030504030204" pitchFamily="34" charset="0"/>
              </a:rPr>
              <a:t>They constantly lose stuff between home &amp; bus; school &amp; bus</a:t>
            </a:r>
          </a:p>
          <a:p>
            <a:r>
              <a:rPr lang="en-ZA" sz="2000" dirty="0">
                <a:latin typeface="Arial Rounded MT Bold" panose="020F0704030504030204" pitchFamily="34" charset="0"/>
              </a:rPr>
              <a:t>They are in the firing line when the older children become boisterous and even combative</a:t>
            </a:r>
          </a:p>
          <a:p>
            <a:r>
              <a:rPr lang="en-ZA" sz="2000" dirty="0">
                <a:latin typeface="Arial Rounded MT Bold" panose="020F0704030504030204" pitchFamily="34" charset="0"/>
              </a:rPr>
              <a:t>Children cannot be children because they only get home in time for homework &amp; bed</a:t>
            </a:r>
          </a:p>
          <a:p>
            <a:endParaRPr lang="en-ZA" sz="2000" dirty="0">
              <a:latin typeface="Arial Rounded MT Bold" panose="020F0704030504030204" pitchFamily="34" charset="0"/>
            </a:endParaRPr>
          </a:p>
          <a:p>
            <a:endParaRPr lang="en-ZA" sz="2400" dirty="0">
              <a:latin typeface="Verdana Pro" panose="020B060403050404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AEDEC80-A433-46B5-8C47-E2C3BDB2A5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197403"/>
            <a:ext cx="4352244" cy="3817626"/>
          </a:xfrm>
        </p:spPr>
        <p:txBody>
          <a:bodyPr>
            <a:normAutofit fontScale="92500" lnSpcReduction="20000"/>
          </a:bodyPr>
          <a:lstStyle/>
          <a:p>
            <a:r>
              <a:rPr lang="en-ZA" sz="2000" dirty="0">
                <a:latin typeface="Arial Rounded MT Bold" panose="020F0704030504030204" pitchFamily="34" charset="0"/>
              </a:rPr>
              <a:t>Children board the bus but never reach school</a:t>
            </a:r>
          </a:p>
          <a:p>
            <a:r>
              <a:rPr lang="en-ZA" sz="2000" dirty="0">
                <a:latin typeface="Arial Rounded MT Bold" panose="020F0704030504030204" pitchFamily="34" charset="0"/>
              </a:rPr>
              <a:t>Our children are migrant learners who cannot fully participate in educational opportunities due to transport problems</a:t>
            </a:r>
          </a:p>
          <a:p>
            <a:r>
              <a:rPr lang="en-ZA" sz="2000" dirty="0">
                <a:latin typeface="Arial Rounded MT Bold" panose="020F0704030504030204" pitchFamily="34" charset="0"/>
              </a:rPr>
              <a:t>Parents cannot engage actively with the school due to financial constraints</a:t>
            </a:r>
          </a:p>
          <a:p>
            <a:r>
              <a:rPr lang="en-ZA" sz="2000" dirty="0">
                <a:latin typeface="Arial Rounded MT Bold" panose="020F0704030504030204" pitchFamily="34" charset="0"/>
              </a:rPr>
              <a:t>Parents often have to pay for repairs to buses</a:t>
            </a:r>
          </a:p>
          <a:p>
            <a:r>
              <a:rPr lang="en-ZA" sz="2000" dirty="0">
                <a:latin typeface="Arial Rounded MT Bold" panose="020F0704030504030204" pitchFamily="34" charset="0"/>
              </a:rPr>
              <a:t>Parents cannot attend parent meetings as it is conducted at night &amp; no transport is available</a:t>
            </a:r>
          </a:p>
        </p:txBody>
      </p:sp>
    </p:spTree>
    <p:extLst>
      <p:ext uri="{BB962C8B-B14F-4D97-AF65-F5344CB8AC3E}">
        <p14:creationId xmlns:p14="http://schemas.microsoft.com/office/powerpoint/2010/main" xmlns="" val="1757527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CE864DE-3920-4459-BE5C-C430D6C43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xmlns="" id="{E6056C8A-1A31-4664-AC7F-BB41B502B92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3556" y="1197405"/>
            <a:ext cx="4428444" cy="3740116"/>
          </a:xfr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40D2B436-DEA0-4786-B927-30A1F921426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24705" y="739290"/>
            <a:ext cx="4275739" cy="4275740"/>
          </a:xfrm>
        </p:spPr>
      </p:pic>
    </p:spTree>
    <p:extLst>
      <p:ext uri="{BB962C8B-B14F-4D97-AF65-F5344CB8AC3E}">
        <p14:creationId xmlns:p14="http://schemas.microsoft.com/office/powerpoint/2010/main" xmlns="" val="3314106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F06EF3D-12A0-45AE-90FC-A8F98395E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686016"/>
          </a:xfrm>
        </p:spPr>
        <p:txBody>
          <a:bodyPr>
            <a:normAutofit fontScale="90000"/>
          </a:bodyPr>
          <a:lstStyle/>
          <a:p>
            <a:r>
              <a:rPr lang="en-ZA" b="1" i="1" dirty="0">
                <a:solidFill>
                  <a:srgbClr val="FFFF00"/>
                </a:solidFill>
                <a:latin typeface="AR CENA" panose="02000000000000000000" pitchFamily="2" charset="0"/>
              </a:rPr>
              <a:t>BENEFITS OF HAVING OUR OWN SCHOOL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3385DC4-3E17-4F3D-A4CB-82B6A372A2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3555" y="1200150"/>
            <a:ext cx="4352245" cy="3814879"/>
          </a:xfrm>
        </p:spPr>
        <p:txBody>
          <a:bodyPr>
            <a:normAutofit fontScale="92500"/>
          </a:bodyPr>
          <a:lstStyle/>
          <a:p>
            <a:r>
              <a:rPr lang="en-ZA" sz="1800" dirty="0">
                <a:latin typeface="Arial Rounded MT Bold" panose="020F0704030504030204" pitchFamily="34" charset="0"/>
              </a:rPr>
              <a:t>We can pursue our culture</a:t>
            </a:r>
          </a:p>
          <a:p>
            <a:r>
              <a:rPr lang="en-ZA" sz="1800" dirty="0">
                <a:latin typeface="Arial Rounded MT Bold" panose="020F0704030504030204" pitchFamily="34" charset="0"/>
              </a:rPr>
              <a:t>Learners will have better opportunities to develop holistically</a:t>
            </a:r>
          </a:p>
          <a:p>
            <a:r>
              <a:rPr lang="en-ZA" sz="1800" dirty="0">
                <a:latin typeface="Arial Rounded MT Bold" panose="020F0704030504030204" pitchFamily="34" charset="0"/>
              </a:rPr>
              <a:t>A co-curricular programme can be developed and managed</a:t>
            </a:r>
          </a:p>
          <a:p>
            <a:r>
              <a:rPr lang="en-ZA" sz="1800" dirty="0">
                <a:latin typeface="Arial Rounded MT Bold" panose="020F0704030504030204" pitchFamily="34" charset="0"/>
              </a:rPr>
              <a:t>Learner absenteeism will decrease</a:t>
            </a:r>
          </a:p>
          <a:p>
            <a:r>
              <a:rPr lang="en-ZA" sz="1800" dirty="0">
                <a:latin typeface="Arial Rounded MT Bold" panose="020F0704030504030204" pitchFamily="34" charset="0"/>
              </a:rPr>
              <a:t>Children can walk to school</a:t>
            </a:r>
          </a:p>
          <a:p>
            <a:r>
              <a:rPr lang="en-ZA" sz="1800" dirty="0">
                <a:latin typeface="Arial Rounded MT Bold" panose="020F0704030504030204" pitchFamily="34" charset="0"/>
              </a:rPr>
              <a:t>An after care programme can be introduced </a:t>
            </a:r>
          </a:p>
          <a:p>
            <a:r>
              <a:rPr lang="en-ZA" sz="1800" dirty="0">
                <a:latin typeface="Arial Rounded MT Bold" panose="020F0704030504030204" pitchFamily="34" charset="0"/>
              </a:rPr>
              <a:t>Learners at risk can be better managed</a:t>
            </a:r>
          </a:p>
          <a:p>
            <a:endParaRPr lang="en-ZA" sz="1800" dirty="0">
              <a:latin typeface="Arial Rounded MT Bold" panose="020F070403050403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1FF4B64-E0E2-4522-8597-404CD65FD9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352244" cy="3814878"/>
          </a:xfrm>
        </p:spPr>
        <p:txBody>
          <a:bodyPr>
            <a:normAutofit fontScale="92500"/>
          </a:bodyPr>
          <a:lstStyle/>
          <a:p>
            <a:r>
              <a:rPr lang="en-ZA" sz="1800" dirty="0">
                <a:latin typeface="Arial Rounded MT Bold" panose="020F0704030504030204" pitchFamily="34" charset="0"/>
              </a:rPr>
              <a:t>Truant learners would be better managed by parents, teachers &amp; community members</a:t>
            </a:r>
          </a:p>
          <a:p>
            <a:r>
              <a:rPr lang="en-ZA" sz="1800" dirty="0">
                <a:latin typeface="Arial Rounded MT Bold" panose="020F0704030504030204" pitchFamily="34" charset="0"/>
              </a:rPr>
              <a:t>Parent involvement can be improved</a:t>
            </a:r>
          </a:p>
          <a:p>
            <a:r>
              <a:rPr lang="en-ZA" sz="1800" dirty="0">
                <a:latin typeface="Arial Rounded MT Bold" panose="020F0704030504030204" pitchFamily="34" charset="0"/>
              </a:rPr>
              <a:t>Community will have a sense of purpose again</a:t>
            </a:r>
          </a:p>
          <a:p>
            <a:r>
              <a:rPr lang="en-ZA" sz="1800" dirty="0">
                <a:latin typeface="Arial Rounded MT Bold" panose="020F0704030504030204" pitchFamily="34" charset="0"/>
              </a:rPr>
              <a:t>Community programmes can be school based</a:t>
            </a:r>
          </a:p>
          <a:p>
            <a:r>
              <a:rPr lang="en-ZA" sz="1800" dirty="0">
                <a:latin typeface="Arial Rounded MT Bold" panose="020F0704030504030204" pitchFamily="34" charset="0"/>
              </a:rPr>
              <a:t>A school enrichment programme can be introduced</a:t>
            </a:r>
          </a:p>
          <a:p>
            <a:r>
              <a:rPr lang="en-ZA" sz="1800" dirty="0">
                <a:latin typeface="Arial Rounded MT Bold" panose="020F0704030504030204" pitchFamily="34" charset="0"/>
              </a:rPr>
              <a:t>ABET classes can be offered to parents</a:t>
            </a:r>
          </a:p>
          <a:p>
            <a:r>
              <a:rPr lang="en-ZA" sz="1800" dirty="0">
                <a:latin typeface="Arial Rounded MT Bold" panose="020F0704030504030204" pitchFamily="34" charset="0"/>
              </a:rPr>
              <a:t>Job opportunities for community </a:t>
            </a:r>
          </a:p>
          <a:p>
            <a:endParaRPr lang="en-ZA" sz="20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6851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:\websites\free-power-point-templates\2012\logo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808475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C34B8C1-31AD-433E-A1EB-A7FEEF59B4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61180" y="281175"/>
            <a:ext cx="5039265" cy="47338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676B6E1-4A13-4B49-A52A-314CDED4A23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3557" y="128470"/>
            <a:ext cx="3817623" cy="488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91006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FBDFB6-A638-4E41-9438-429849FE0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965" y="128470"/>
            <a:ext cx="8246070" cy="763525"/>
          </a:xfrm>
        </p:spPr>
        <p:txBody>
          <a:bodyPr>
            <a:normAutofit/>
          </a:bodyPr>
          <a:lstStyle/>
          <a:p>
            <a:r>
              <a:rPr lang="en-ZA" b="1" i="1" dirty="0">
                <a:solidFill>
                  <a:srgbClr val="FFFF00"/>
                </a:solidFill>
                <a:latin typeface="AR CENA" panose="02000000000000000000" pitchFamily="2" charset="0"/>
              </a:rPr>
              <a:t>OPTIONS AVAILABLE TO PARTIES: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1F9225B-CB56-4EDB-AE95-E50878FFA2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555" y="1197405"/>
            <a:ext cx="8856889" cy="381762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ZA" sz="2000" dirty="0">
                <a:latin typeface="Arial Rounded MT Bold" panose="020F0704030504030204" pitchFamily="34" charset="0"/>
              </a:rPr>
              <a:t>Chairperson, our community is not oblivious / ignorant about the state of the fiscus and the severe constraints under which departments have to operate. </a:t>
            </a:r>
          </a:p>
          <a:p>
            <a:pPr marL="0" indent="0">
              <a:buNone/>
            </a:pPr>
            <a:r>
              <a:rPr lang="en-ZA" sz="2000" dirty="0">
                <a:latin typeface="Arial Rounded MT Bold" panose="020F0704030504030204" pitchFamily="34" charset="0"/>
              </a:rPr>
              <a:t>We are however, fully aware of the authority vested in this august house, hence our appeal to you to remember the downtrodden, dispossessed, forgotten, neglected, unemployed, hungry people of Farm 371.</a:t>
            </a:r>
          </a:p>
          <a:p>
            <a:pPr marL="0" indent="0">
              <a:buNone/>
            </a:pPr>
            <a:r>
              <a:rPr lang="en-ZA" sz="2000" dirty="0">
                <a:latin typeface="Arial Rounded MT Bold" panose="020F0704030504030204" pitchFamily="34" charset="0"/>
              </a:rPr>
              <a:t>How does the state justify dispossessing us of our land and all the benefits it could unlock for us?</a:t>
            </a:r>
          </a:p>
          <a:p>
            <a:pPr marL="0" indent="0">
              <a:buNone/>
            </a:pPr>
            <a:r>
              <a:rPr lang="en-ZA" sz="2000" dirty="0">
                <a:latin typeface="Arial Rounded MT Bold" panose="020F0704030504030204" pitchFamily="34" charset="0"/>
              </a:rPr>
              <a:t>In the archives in this very building, there is documentary evidence of the ownership of our land. Dikgatlong Municipality only needs to do right by us.</a:t>
            </a:r>
          </a:p>
        </p:txBody>
      </p:sp>
    </p:spTree>
    <p:extLst>
      <p:ext uri="{BB962C8B-B14F-4D97-AF65-F5344CB8AC3E}">
        <p14:creationId xmlns:p14="http://schemas.microsoft.com/office/powerpoint/2010/main" xmlns="" val="19044421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1DC3D37-862A-4065-9B4B-588E57FFA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i="1" dirty="0">
                <a:solidFill>
                  <a:srgbClr val="FFFF00"/>
                </a:solidFill>
                <a:latin typeface="AR CENA" panose="02000000000000000000" pitchFamily="2" charset="0"/>
              </a:rPr>
              <a:t>OPTIONS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3E55CAF-5EDE-4C59-9A1A-A9E5A1B6D7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555" y="1197405"/>
            <a:ext cx="8856889" cy="3817625"/>
          </a:xfrm>
        </p:spPr>
        <p:txBody>
          <a:bodyPr/>
          <a:lstStyle/>
          <a:p>
            <a:r>
              <a:rPr lang="en-ZA" sz="2000" dirty="0">
                <a:latin typeface="Arial Rounded MT Bold" panose="020F0704030504030204" pitchFamily="34" charset="0"/>
              </a:rPr>
              <a:t>The state does not currently have the resources to provide us with a school. </a:t>
            </a:r>
            <a:r>
              <a:rPr lang="en-ZA" sz="2000" b="1" i="1" u="sng" dirty="0">
                <a:solidFill>
                  <a:srgbClr val="7030A0"/>
                </a:solidFill>
                <a:latin typeface="Arial Rounded MT Bold" panose="020F0704030504030204" pitchFamily="34" charset="0"/>
              </a:rPr>
              <a:t>We</a:t>
            </a:r>
            <a:r>
              <a:rPr lang="en-ZA" sz="2000" dirty="0">
                <a:latin typeface="Arial Rounded MT Bold" panose="020F0704030504030204" pitchFamily="34" charset="0"/>
              </a:rPr>
              <a:t> understand &amp; accept that.</a:t>
            </a:r>
          </a:p>
          <a:p>
            <a:r>
              <a:rPr lang="en-ZA" sz="2000" dirty="0">
                <a:latin typeface="Arial Rounded MT Bold" panose="020F0704030504030204" pitchFamily="34" charset="0"/>
              </a:rPr>
              <a:t>Could the state possibly: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ZA" sz="2000" dirty="0">
                <a:latin typeface="Arial Rounded MT Bold" panose="020F0704030504030204" pitchFamily="34" charset="0"/>
              </a:rPr>
              <a:t>Ensure the speedy return of land rights &amp; ownership to the community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ZA" sz="2000" dirty="0">
                <a:latin typeface="Arial Rounded MT Bold" panose="020F0704030504030204" pitchFamily="34" charset="0"/>
              </a:rPr>
              <a:t>Make available expertise to assist us in seeking funding to build a community school &amp; skills development centre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ZA" sz="2000" dirty="0">
                <a:latin typeface="Arial Rounded MT Bold" panose="020F0704030504030204" pitchFamily="34" charset="0"/>
              </a:rPr>
              <a:t>Assist us with special planning on the farm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ZA" sz="2000" dirty="0">
                <a:latin typeface="Arial Rounded MT Bold" panose="020F0704030504030204" pitchFamily="34" charset="0"/>
              </a:rPr>
              <a:t>Provide training to our people to benefit from the busy R31</a:t>
            </a:r>
          </a:p>
          <a:p>
            <a:pPr>
              <a:buFont typeface="Wingdings" panose="05000000000000000000" pitchFamily="2" charset="2"/>
              <a:buChar char="ü"/>
            </a:pPr>
            <a:endParaRPr lang="en-ZA" sz="2000" dirty="0">
              <a:latin typeface="Arial Rounded MT Bold" panose="020F0704030504030204" pitchFamily="34" charset="0"/>
            </a:endParaRPr>
          </a:p>
          <a:p>
            <a:endParaRPr lang="en-ZA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506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8E07730-82F9-48EA-9064-DA371AFEB0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3555" y="1197405"/>
            <a:ext cx="4428445" cy="394609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94FCB96-E66A-4B94-8148-62F008B90CC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biLevel thresh="75000"/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artisticPhotocopy/>
                    </a14:imgEffect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24704" y="128470"/>
            <a:ext cx="4275741" cy="486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49832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518809D-AD22-4726-A400-EA15E6716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dirty="0">
                <a:solidFill>
                  <a:srgbClr val="FFFF00"/>
                </a:solidFill>
                <a:latin typeface="AR BLANCA" panose="02000000000000000000" pitchFamily="2" charset="0"/>
              </a:rPr>
              <a:t>OUR COMMITMENT TO FARM 371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0F001D5-CCC9-4B4F-8E9E-1188993060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555" y="1197405"/>
            <a:ext cx="8856890" cy="38176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ZA" sz="2400" dirty="0">
                <a:latin typeface="Arial Rounded MT Bold" panose="020F0704030504030204" pitchFamily="34" charset="0"/>
              </a:rPr>
              <a:t>We have been teaching &amp; preaching development to our people for the last six years.</a:t>
            </a:r>
          </a:p>
          <a:p>
            <a:pPr marL="0" indent="0">
              <a:buNone/>
            </a:pPr>
            <a:r>
              <a:rPr lang="en-ZA" sz="2400" dirty="0">
                <a:latin typeface="Arial Rounded MT Bold" panose="020F0704030504030204" pitchFamily="34" charset="0"/>
              </a:rPr>
              <a:t>We have asked them to initiate the development they wish to see on our beloved farm</a:t>
            </a:r>
          </a:p>
          <a:p>
            <a:pPr marL="0" indent="0">
              <a:buNone/>
            </a:pPr>
            <a:r>
              <a:rPr lang="en-ZA" sz="2400" dirty="0" err="1">
                <a:latin typeface="Arial Rounded MT Bold" panose="020F0704030504030204" pitchFamily="34" charset="0"/>
              </a:rPr>
              <a:t>Gongsters</a:t>
            </a:r>
            <a:r>
              <a:rPr lang="en-ZA" sz="2400" dirty="0">
                <a:latin typeface="Arial Rounded MT Bold" panose="020F0704030504030204" pitchFamily="34" charset="0"/>
              </a:rPr>
              <a:t> have not disappointed us. They challenged us to electrify the farm first before they spend any money. They promised to do their part soon as the electricity arrives.</a:t>
            </a:r>
          </a:p>
          <a:p>
            <a:pPr marL="0" indent="0">
              <a:buNone/>
            </a:pPr>
            <a:r>
              <a:rPr lang="en-ZA" sz="2400" dirty="0">
                <a:latin typeface="Arial Rounded MT Bold" panose="020F0704030504030204" pitchFamily="34" charset="0"/>
              </a:rPr>
              <a:t>The following is proof of their fulfilling that promise</a:t>
            </a:r>
          </a:p>
        </p:txBody>
      </p:sp>
    </p:spTree>
    <p:extLst>
      <p:ext uri="{BB962C8B-B14F-4D97-AF65-F5344CB8AC3E}">
        <p14:creationId xmlns:p14="http://schemas.microsoft.com/office/powerpoint/2010/main" xmlns="" val="14897700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64FD99E-6295-41C7-AE3D-D1E923133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06E0835C-4092-4143-AC6E-8928FE1D905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3555" y="0"/>
            <a:ext cx="4504645" cy="4937521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A6DC249-3B1D-49B0-A046-C336C7AC51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2571750"/>
            <a:ext cx="4352244" cy="24432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ZA" sz="2000" dirty="0">
                <a:latin typeface="Arial Rounded MT Bold" panose="020F0704030504030204" pitchFamily="34" charset="0"/>
              </a:rPr>
              <a:t>Saint Joseph Lutheran Church</a:t>
            </a:r>
          </a:p>
          <a:p>
            <a:pPr marL="0" indent="0">
              <a:buNone/>
            </a:pPr>
            <a:r>
              <a:rPr lang="en-ZA" sz="2000" dirty="0">
                <a:latin typeface="Arial Rounded MT Bold" panose="020F0704030504030204" pitchFamily="34" charset="0"/>
              </a:rPr>
              <a:t>On the left is the old building used for services until 2018.</a:t>
            </a:r>
          </a:p>
          <a:p>
            <a:pPr marL="0" indent="0">
              <a:buNone/>
            </a:pPr>
            <a:r>
              <a:rPr lang="en-ZA" sz="2000" dirty="0">
                <a:latin typeface="Arial Rounded MT Bold" panose="020F0704030504030204" pitchFamily="34" charset="0"/>
              </a:rPr>
              <a:t>The parish demonstrated a willingness to do for themselves &amp; raised all the required funds themselves.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79AAB42-BC50-4B31-9413-4FE8966AAA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0"/>
            <a:ext cx="4581150" cy="2443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706792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109BED-EC03-4046-B531-217062CF8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4950" y="205979"/>
            <a:ext cx="6073141" cy="342898"/>
          </a:xfrm>
        </p:spPr>
        <p:txBody>
          <a:bodyPr>
            <a:normAutofit fontScale="90000"/>
          </a:bodyPr>
          <a:lstStyle/>
          <a:p>
            <a:r>
              <a:rPr lang="en-ZA" b="1" dirty="0">
                <a:solidFill>
                  <a:srgbClr val="FFFF00"/>
                </a:solidFill>
                <a:latin typeface="AR BLANCA" panose="02000000000000000000" pitchFamily="2" charset="0"/>
              </a:rPr>
              <a:t>            </a:t>
            </a:r>
            <a:r>
              <a:rPr lang="en-ZA" sz="3100" b="1" dirty="0">
                <a:solidFill>
                  <a:srgbClr val="FFFF00"/>
                </a:solidFill>
                <a:latin typeface="AR BLANCA" panose="02000000000000000000" pitchFamily="2" charset="0"/>
              </a:rPr>
              <a:t>THE OLD &amp; THE NEW</a:t>
            </a:r>
            <a:endParaRPr lang="en-ZA" b="1" dirty="0">
              <a:solidFill>
                <a:srgbClr val="FFFF00"/>
              </a:solidFill>
              <a:latin typeface="AR BLANCA" panose="02000000000000000000" pitchFamily="2" charset="0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AA7D09B2-CFEE-4F9A-9309-10BAD067EA7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909" y="175434"/>
            <a:ext cx="4393386" cy="4886560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0A9D932-BD4D-49C4-9649-CE8EE02DF01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ZA" dirty="0"/>
              <a:t>The old &amp; the new</a:t>
            </a:r>
          </a:p>
          <a:p>
            <a:pPr marL="0" indent="0">
              <a:buNone/>
            </a:pPr>
            <a:endParaRPr lang="en-ZA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01E37D5-C930-42F8-886C-0B3D963B72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19295" y="739291"/>
            <a:ext cx="4581149" cy="4275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741084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22FA366-B4D1-4E1B-9F2A-2D168F17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>
                <a:solidFill>
                  <a:srgbClr val="FFFF00"/>
                </a:solidFill>
                <a:latin typeface="AR BLANCA" panose="02000000000000000000" pitchFamily="2" charset="0"/>
              </a:rPr>
              <a:t>                    DEVELOPMENTS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E2A38059-7C78-42C3-801B-FDBB17FFACE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3555" y="1063229"/>
            <a:ext cx="6719019" cy="3951802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9CCFD24-2D86-449A-ADAB-51FE8D4A6D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62574" y="2724455"/>
            <a:ext cx="2137871" cy="7635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ZA" sz="1800" b="1" dirty="0">
                <a:latin typeface="Arial Rounded MT Bold" panose="020F0704030504030204" pitchFamily="34" charset="0"/>
              </a:rPr>
              <a:t>St Peter Claver Catholic Church</a:t>
            </a:r>
          </a:p>
        </p:txBody>
      </p:sp>
    </p:spTree>
    <p:extLst>
      <p:ext uri="{BB962C8B-B14F-4D97-AF65-F5344CB8AC3E}">
        <p14:creationId xmlns:p14="http://schemas.microsoft.com/office/powerpoint/2010/main" xmlns="" val="13431998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7D07855-B011-4233-B161-F727217C3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3DFEF072-20E7-4ADF-8261-7710CABAC86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3556" y="128471"/>
            <a:ext cx="4346964" cy="4809050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xmlns="" id="{D7F055EA-8B86-4EA2-96C2-32591383EC7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8200" y="205979"/>
            <a:ext cx="4352244" cy="4731541"/>
          </a:xfrm>
        </p:spPr>
      </p:pic>
    </p:spTree>
    <p:extLst>
      <p:ext uri="{BB962C8B-B14F-4D97-AF65-F5344CB8AC3E}">
        <p14:creationId xmlns:p14="http://schemas.microsoft.com/office/powerpoint/2010/main" xmlns="" val="39875668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6B99D1-5A4D-477B-9538-8D0280790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B9F667D-5AC9-4A5F-970A-A9DC28F96D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197404"/>
            <a:ext cx="8229600" cy="3946095"/>
          </a:xfrm>
          <a:prstGeom prst="rect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</p:spPr>
      </p:pic>
    </p:spTree>
    <p:extLst>
      <p:ext uri="{BB962C8B-B14F-4D97-AF65-F5344CB8AC3E}">
        <p14:creationId xmlns:p14="http://schemas.microsoft.com/office/powerpoint/2010/main" xmlns="" val="34511337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EB0C51-59DC-423B-A402-29B0A1B60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4704" y="205979"/>
            <a:ext cx="3962095" cy="686016"/>
          </a:xfrm>
        </p:spPr>
        <p:txBody>
          <a:bodyPr>
            <a:normAutofit fontScale="90000"/>
          </a:bodyPr>
          <a:lstStyle/>
          <a:p>
            <a:r>
              <a:rPr lang="en-ZA" b="1" i="1" dirty="0">
                <a:solidFill>
                  <a:srgbClr val="FFFF00"/>
                </a:solidFill>
                <a:latin typeface="AR CENA" panose="02000000000000000000" pitchFamily="2" charset="0"/>
              </a:rPr>
              <a:t>IN CONCLUSION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6771BCB-A81A-41AF-80C0-C3AE1FABBF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063228"/>
            <a:ext cx="9144000" cy="3951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70489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361327-EBA9-4658-BF4C-B61BFA72C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i="1" dirty="0">
                <a:solidFill>
                  <a:srgbClr val="FFFF00"/>
                </a:solidFill>
                <a:latin typeface="AR CENA" panose="02000000000000000000" pitchFamily="2" charset="0"/>
              </a:rPr>
              <a:t>VOTE OF THANKS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9E8AEA2-207B-48B1-B44B-FAF59C521C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555" y="1197405"/>
            <a:ext cx="8856889" cy="3664917"/>
          </a:xfrm>
        </p:spPr>
        <p:txBody>
          <a:bodyPr/>
          <a:lstStyle/>
          <a:p>
            <a:pPr marL="0" indent="0">
              <a:buNone/>
            </a:pPr>
            <a:r>
              <a:rPr lang="en-ZA" sz="3200" dirty="0">
                <a:solidFill>
                  <a:srgbClr val="FFFF00"/>
                </a:solidFill>
                <a:latin typeface="Cooper Black" panose="0208090404030B020404" pitchFamily="18" charset="0"/>
              </a:rPr>
              <a:t>NDIYABONGA</a:t>
            </a:r>
            <a:r>
              <a:rPr lang="en-ZA" sz="3200" dirty="0">
                <a:latin typeface="Cooper Black" panose="0208090404030B020404" pitchFamily="18" charset="0"/>
              </a:rPr>
              <a:t> /    </a:t>
            </a:r>
            <a:r>
              <a:rPr lang="en-ZA" sz="3200" dirty="0">
                <a:solidFill>
                  <a:srgbClr val="00B0F0"/>
                </a:solidFill>
                <a:latin typeface="Cooper Black" panose="0208090404030B020404" pitchFamily="18" charset="0"/>
              </a:rPr>
              <a:t>ENKOSI</a:t>
            </a:r>
            <a:r>
              <a:rPr lang="en-ZA" sz="3200" dirty="0">
                <a:latin typeface="Cooper Black" panose="0208090404030B020404" pitchFamily="18" charset="0"/>
              </a:rPr>
              <a:t> /     </a:t>
            </a:r>
            <a:r>
              <a:rPr lang="en-ZA" sz="3200" dirty="0">
                <a:solidFill>
                  <a:srgbClr val="7030A0"/>
                </a:solidFill>
                <a:latin typeface="Cooper Black" panose="0208090404030B020404" pitchFamily="18" charset="0"/>
              </a:rPr>
              <a:t>VELE DANKE  </a:t>
            </a:r>
            <a:r>
              <a:rPr lang="en-ZA" sz="3200" dirty="0">
                <a:latin typeface="Cooper Black" panose="0208090404030B020404" pitchFamily="18" charset="0"/>
              </a:rPr>
              <a:t> / </a:t>
            </a:r>
            <a:r>
              <a:rPr lang="en-ZA" sz="3200" dirty="0">
                <a:solidFill>
                  <a:srgbClr val="FF0000"/>
                </a:solidFill>
                <a:latin typeface="Cooper Black" panose="0208090404030B020404" pitchFamily="18" charset="0"/>
              </a:rPr>
              <a:t>MERCI</a:t>
            </a:r>
            <a:r>
              <a:rPr lang="en-ZA" sz="3200" dirty="0">
                <a:latin typeface="Cooper Black" panose="0208090404030B020404" pitchFamily="18" charset="0"/>
              </a:rPr>
              <a:t> / </a:t>
            </a:r>
            <a:r>
              <a:rPr lang="en-ZA" sz="3200" b="1" dirty="0">
                <a:solidFill>
                  <a:schemeClr val="accent6"/>
                </a:solidFill>
                <a:latin typeface="Cooper Black" panose="0208090404030B020404" pitchFamily="18" charset="0"/>
              </a:rPr>
              <a:t>GRACIAS </a:t>
            </a:r>
            <a:r>
              <a:rPr lang="en-ZA" sz="3200" dirty="0">
                <a:latin typeface="Cooper Black" panose="0208090404030B020404" pitchFamily="18" charset="0"/>
              </a:rPr>
              <a:t>/ </a:t>
            </a:r>
            <a:r>
              <a:rPr lang="en-ZA" sz="3200" dirty="0">
                <a:solidFill>
                  <a:srgbClr val="FFC000"/>
                </a:solidFill>
                <a:latin typeface="Cooper Black" panose="0208090404030B020404" pitchFamily="18" charset="0"/>
              </a:rPr>
              <a:t>GRACIE</a:t>
            </a:r>
            <a:r>
              <a:rPr lang="en-ZA" sz="3200" dirty="0">
                <a:latin typeface="Cooper Black" panose="0208090404030B020404" pitchFamily="18" charset="0"/>
              </a:rPr>
              <a:t> /     REA   LEBOHA   /   </a:t>
            </a:r>
            <a:r>
              <a:rPr lang="en-ZA" sz="3200" dirty="0">
                <a:solidFill>
                  <a:srgbClr val="00B050"/>
                </a:solidFill>
                <a:latin typeface="Cooper Black" panose="0208090404030B020404" pitchFamily="18" charset="0"/>
              </a:rPr>
              <a:t>REA LEBOGA </a:t>
            </a:r>
            <a:r>
              <a:rPr lang="en-ZA" sz="3200" dirty="0">
                <a:latin typeface="Cooper Black" panose="0208090404030B020404" pitchFamily="18" charset="0"/>
              </a:rPr>
              <a:t>/ </a:t>
            </a:r>
            <a:r>
              <a:rPr lang="en-ZA" sz="3200" dirty="0">
                <a:solidFill>
                  <a:srgbClr val="CC0099"/>
                </a:solidFill>
                <a:latin typeface="Cooper Black" panose="0208090404030B020404" pitchFamily="18" charset="0"/>
              </a:rPr>
              <a:t>SIYABONGA</a:t>
            </a:r>
            <a:r>
              <a:rPr lang="en-ZA" sz="3200" dirty="0">
                <a:latin typeface="Cooper Black" panose="0208090404030B020404" pitchFamily="18" charset="0"/>
              </a:rPr>
              <a:t>   /   </a:t>
            </a:r>
            <a:r>
              <a:rPr lang="en-ZA" sz="3200" dirty="0">
                <a:solidFill>
                  <a:srgbClr val="6C1A00"/>
                </a:solidFill>
                <a:latin typeface="Cooper Black" panose="0208090404030B020404" pitchFamily="18" charset="0"/>
              </a:rPr>
              <a:t>AWE  </a:t>
            </a:r>
            <a:r>
              <a:rPr lang="en-ZA" sz="3200" dirty="0">
                <a:latin typeface="Cooper Black" panose="0208090404030B020404" pitchFamily="18" charset="0"/>
              </a:rPr>
              <a:t>  /   </a:t>
            </a:r>
            <a:r>
              <a:rPr lang="en-ZA" sz="3200" dirty="0">
                <a:solidFill>
                  <a:srgbClr val="FF0000"/>
                </a:solidFill>
                <a:latin typeface="Cooper Black" panose="0208090404030B020404" pitchFamily="18" charset="0"/>
              </a:rPr>
              <a:t>BAIE DANKIE </a:t>
            </a:r>
          </a:p>
          <a:p>
            <a:pPr marL="0" indent="0">
              <a:buNone/>
            </a:pPr>
            <a:endParaRPr lang="en-ZA" sz="3200" dirty="0">
              <a:latin typeface="Cooper Black" panose="0208090404030B020404" pitchFamily="18" charset="0"/>
            </a:endParaRPr>
          </a:p>
          <a:p>
            <a:pPr marL="0" indent="0">
              <a:buNone/>
            </a:pPr>
            <a:r>
              <a:rPr lang="en-ZA" sz="3200" dirty="0">
                <a:latin typeface="Cooper Black" panose="0208090404030B020404" pitchFamily="18" charset="0"/>
              </a:rPr>
              <a:t>      </a:t>
            </a:r>
            <a:r>
              <a:rPr lang="en-ZA" sz="3200" dirty="0">
                <a:solidFill>
                  <a:srgbClr val="C00000"/>
                </a:solidFill>
                <a:latin typeface="Cooper Black" panose="0208090404030B020404" pitchFamily="18" charset="0"/>
              </a:rPr>
              <a:t>THANK YOU EVER SOOOO MUCH </a:t>
            </a:r>
          </a:p>
          <a:p>
            <a:pPr marL="0" indent="0">
              <a:buNone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6178570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70605" y="281175"/>
            <a:ext cx="7024429" cy="725349"/>
          </a:xfrm>
        </p:spPr>
        <p:txBody>
          <a:bodyPr>
            <a:normAutofit fontScale="90000"/>
          </a:bodyPr>
          <a:lstStyle/>
          <a:p>
            <a:r>
              <a:rPr lang="en-US" b="1" u="sng" dirty="0">
                <a:solidFill>
                  <a:schemeClr val="bg2"/>
                </a:solidFill>
              </a:rPr>
              <a:t>DESIRED OUTCOME</a:t>
            </a:r>
            <a:r>
              <a:rPr lang="en-US" dirty="0">
                <a:solidFill>
                  <a:schemeClr val="bg2"/>
                </a:solidFill>
              </a:rPr>
              <a:t>: </a:t>
            </a:r>
            <a:r>
              <a:rPr lang="en-US" i="1" dirty="0">
                <a:solidFill>
                  <a:srgbClr val="FFFF00"/>
                </a:solidFill>
              </a:rPr>
              <a:t>At the end of this presentation, we’d like the Committee </a:t>
            </a:r>
            <a:r>
              <a:rPr lang="en-US" dirty="0">
                <a:solidFill>
                  <a:srgbClr val="FFFF00"/>
                </a:solidFill>
              </a:rPr>
              <a:t>to: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3555" y="1197405"/>
            <a:ext cx="8856890" cy="3816471"/>
          </a:xfrm>
        </p:spPr>
        <p:txBody>
          <a:bodyPr>
            <a:normAutofit fontScale="70000" lnSpcReduction="20000"/>
          </a:bodyPr>
          <a:lstStyle/>
          <a:p>
            <a:r>
              <a:rPr lang="en-US" sz="3200" b="1" i="1" dirty="0">
                <a:latin typeface="Arial Rounded MT Bold" panose="020F0704030504030204" pitchFamily="34" charset="0"/>
              </a:rPr>
              <a:t>Accept our bona fides</a:t>
            </a:r>
          </a:p>
          <a:p>
            <a:r>
              <a:rPr lang="en-US" sz="3200" b="1" i="1" dirty="0">
                <a:latin typeface="Arial Rounded MT Bold" panose="020F0704030504030204" pitchFamily="34" charset="0"/>
              </a:rPr>
              <a:t>Accept &amp; understand  who we are &amp; who we represent</a:t>
            </a:r>
          </a:p>
          <a:p>
            <a:r>
              <a:rPr lang="en-US" sz="3200" b="1" i="1" dirty="0">
                <a:latin typeface="Arial Rounded MT Bold" panose="020F0704030504030204" pitchFamily="34" charset="0"/>
              </a:rPr>
              <a:t>Understand our history, struggle &amp; ultimate goal</a:t>
            </a:r>
          </a:p>
          <a:p>
            <a:r>
              <a:rPr lang="en-US" sz="3200" b="1" i="1" dirty="0">
                <a:latin typeface="Arial Rounded MT Bold" panose="020F0704030504030204" pitchFamily="34" charset="0"/>
              </a:rPr>
              <a:t>Ensure that future engagements with our leaders  continue to be dignified, respectful </a:t>
            </a:r>
          </a:p>
          <a:p>
            <a:r>
              <a:rPr lang="en-US" sz="3200" b="1" i="1" dirty="0">
                <a:latin typeface="Arial Rounded MT Bold" panose="020F0704030504030204" pitchFamily="34" charset="0"/>
              </a:rPr>
              <a:t>Treat  us as partners in our quest for a better life for our people</a:t>
            </a:r>
          </a:p>
          <a:p>
            <a:r>
              <a:rPr lang="en-US" sz="3200" b="1" i="1" dirty="0">
                <a:latin typeface="Arial Rounded MT Bold" panose="020F0704030504030204" pitchFamily="34" charset="0"/>
              </a:rPr>
              <a:t>Understand &amp; accept that a wrong has been  perpetrated &amp; perpetuated against our people</a:t>
            </a:r>
          </a:p>
          <a:p>
            <a:r>
              <a:rPr lang="en-US" sz="3200" b="1" i="1" dirty="0">
                <a:latin typeface="Arial Rounded MT Bold" panose="020F0704030504030204" pitchFamily="34" charset="0"/>
              </a:rPr>
              <a:t>Undertake to improve engagement with our community</a:t>
            </a:r>
          </a:p>
          <a:p>
            <a:r>
              <a:rPr lang="en-US" sz="3200" b="1" i="1" dirty="0">
                <a:latin typeface="Arial Rounded MT Bold" panose="020F0704030504030204" pitchFamily="34" charset="0"/>
              </a:rPr>
              <a:t>Engage other departments &amp; encourage them too to constructively engage with this community</a:t>
            </a:r>
          </a:p>
          <a:p>
            <a:pPr marL="0" indent="0">
              <a:buNone/>
            </a:pPr>
            <a:endParaRPr lang="en-US" sz="3200" b="1" dirty="0">
              <a:solidFill>
                <a:schemeClr val="accent5">
                  <a:lumMod val="40000"/>
                  <a:lumOff val="60000"/>
                </a:schemeClr>
              </a:solidFill>
              <a:latin typeface="Bahnschrift Condensed" panose="020B0502040204020203" pitchFamily="34" charset="0"/>
            </a:endParaRPr>
          </a:p>
          <a:p>
            <a:endParaRPr lang="en-US" sz="2400" b="1" dirty="0">
              <a:solidFill>
                <a:schemeClr val="accent5">
                  <a:lumMod val="40000"/>
                  <a:lumOff val="60000"/>
                </a:schemeClr>
              </a:solidFill>
              <a:latin typeface="Bahnschrift Condensed" panose="020B0502040204020203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01633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BAAA99B-18B0-4156-99BD-D6F598086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5195" y="3182570"/>
            <a:ext cx="6260906" cy="305410"/>
          </a:xfrm>
        </p:spPr>
        <p:txBody>
          <a:bodyPr>
            <a:normAutofit fontScale="90000"/>
          </a:bodyPr>
          <a:lstStyle/>
          <a:p>
            <a:r>
              <a:rPr lang="en-ZA" dirty="0"/>
              <a:t>The world famous brazier at Farm 371 Gong </a:t>
            </a:r>
            <a:r>
              <a:rPr lang="en-ZA" dirty="0" err="1"/>
              <a:t>Gong</a:t>
            </a:r>
            <a:r>
              <a:rPr lang="en-ZA" dirty="0"/>
              <a:t>, our home.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7101DC7-6DF3-4F9E-A406-6773738DF1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96260" y="3487980"/>
            <a:ext cx="8493170" cy="1527050"/>
          </a:xfrm>
        </p:spPr>
        <p:txBody>
          <a:bodyPr>
            <a:normAutofit fontScale="92500" lnSpcReduction="20000"/>
          </a:bodyPr>
          <a:lstStyle/>
          <a:p>
            <a:r>
              <a:rPr lang="en-ZA" sz="1800" b="1" dirty="0">
                <a:solidFill>
                  <a:srgbClr val="002060"/>
                </a:solidFill>
                <a:latin typeface="Arial Rounded MT Bold" panose="020F0704030504030204" pitchFamily="34" charset="0"/>
              </a:rPr>
              <a:t>It is commonly, erroneously, referred to as a “waterfall”. The previous Lutheran Church school for coloured children took its name from this natural feature and was called </a:t>
            </a:r>
            <a:r>
              <a:rPr lang="en-ZA" sz="1800" b="1" i="1" u="sng" dirty="0">
                <a:solidFill>
                  <a:srgbClr val="FF0000"/>
                </a:solidFill>
                <a:latin typeface="Arial Rounded MT Bold" panose="020F0704030504030204" pitchFamily="34" charset="0"/>
              </a:rPr>
              <a:t>“Waterval </a:t>
            </a:r>
            <a:r>
              <a:rPr lang="en-ZA" sz="1800" b="1" i="1" u="sng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Kleurlingskool</a:t>
            </a:r>
            <a:r>
              <a:rPr lang="en-ZA" sz="1800" b="1" i="1" u="sng" dirty="0">
                <a:solidFill>
                  <a:srgbClr val="FF0000"/>
                </a:solidFill>
                <a:latin typeface="Arial Rounded MT Bold" panose="020F0704030504030204" pitchFamily="34" charset="0"/>
              </a:rPr>
              <a:t>”. </a:t>
            </a:r>
            <a:r>
              <a:rPr lang="en-ZA" sz="1800" b="1" dirty="0">
                <a:solidFill>
                  <a:srgbClr val="002060"/>
                </a:solidFill>
                <a:latin typeface="Arial Rounded MT Bold" panose="020F0704030504030204" pitchFamily="34" charset="0"/>
              </a:rPr>
              <a:t>The other school, for Africans, was called </a:t>
            </a:r>
            <a:r>
              <a:rPr lang="en-ZA" sz="1800" b="1" i="1" u="sng" dirty="0">
                <a:solidFill>
                  <a:srgbClr val="FF0000"/>
                </a:solidFill>
                <a:latin typeface="Arial Rounded MT Bold" panose="020F0704030504030204" pitchFamily="34" charset="0"/>
              </a:rPr>
              <a:t>“St. Peter Claver Combined School”</a:t>
            </a:r>
            <a:r>
              <a:rPr lang="en-ZA" sz="1800" b="1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&amp; was administered by the Catholic Church.</a:t>
            </a:r>
          </a:p>
          <a:p>
            <a:r>
              <a:rPr lang="en-ZA" sz="1800" b="1" dirty="0">
                <a:solidFill>
                  <a:srgbClr val="002060"/>
                </a:solidFill>
                <a:latin typeface="Arial Rounded MT Bold" panose="020F0704030504030204" pitchFamily="34" charset="0"/>
              </a:rPr>
              <a:t>The state has never provided any educational infrastructure to this community.</a:t>
            </a:r>
            <a:endParaRPr lang="en-ZA" sz="1600" b="1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xmlns="" id="{A6AB497C-8577-41A4-BBDF-7C176D03169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500" b="12500"/>
          <a:stretch>
            <a:fillRect/>
          </a:stretch>
        </p:blipFill>
        <p:spPr>
          <a:xfrm>
            <a:off x="0" y="0"/>
            <a:ext cx="9144000" cy="3182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78702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A5537A2-41C1-42F9-A090-E7DA8B4A0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dirty="0">
                <a:solidFill>
                  <a:srgbClr val="FFFF99"/>
                </a:solidFill>
                <a:latin typeface="AR BLANCA" panose="02000000000000000000" pitchFamily="2" charset="0"/>
              </a:rPr>
              <a:t>BRIEF 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6E8D6BA-DCF8-4B7E-935A-23D0A9595A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555" y="1197405"/>
            <a:ext cx="8856889" cy="3817625"/>
          </a:xfrm>
        </p:spPr>
        <p:txBody>
          <a:bodyPr>
            <a:normAutofit fontScale="47500" lnSpcReduction="20000"/>
          </a:bodyPr>
          <a:lstStyle/>
          <a:p>
            <a:r>
              <a:rPr lang="en-ZA" sz="3800" b="1" dirty="0">
                <a:latin typeface="Arial Rounded MT Bold" panose="020F0704030504030204" pitchFamily="34" charset="0"/>
              </a:rPr>
              <a:t>People been living on this farm as early as 1700’s</a:t>
            </a:r>
          </a:p>
          <a:p>
            <a:r>
              <a:rPr lang="en-ZA" sz="3800" b="1" dirty="0">
                <a:latin typeface="Arial Rounded MT Bold" panose="020F0704030504030204" pitchFamily="34" charset="0"/>
              </a:rPr>
              <a:t>Homogenous community of Black, White, Indian &amp; Griqua (later reclassified as coloureds). Inter marrying across racial divide was common place.</a:t>
            </a:r>
          </a:p>
          <a:p>
            <a:r>
              <a:rPr lang="en-ZA" sz="3800" b="1" dirty="0">
                <a:latin typeface="Arial Rounded MT Bold" panose="020F0704030504030204" pitchFamily="34" charset="0"/>
              </a:rPr>
              <a:t>Indians &amp; Whites removed in the 1950’s</a:t>
            </a:r>
          </a:p>
          <a:p>
            <a:r>
              <a:rPr lang="en-ZA" sz="3800" b="1" dirty="0">
                <a:latin typeface="Arial Rounded MT Bold" panose="020F0704030504030204" pitchFamily="34" charset="0"/>
              </a:rPr>
              <a:t>Black people relocated to </a:t>
            </a:r>
            <a:r>
              <a:rPr lang="en-ZA" sz="3800" b="1" dirty="0" err="1">
                <a:latin typeface="Arial Rounded MT Bold" panose="020F0704030504030204" pitchFamily="34" charset="0"/>
              </a:rPr>
              <a:t>Papierstad</a:t>
            </a:r>
            <a:r>
              <a:rPr lang="en-ZA" sz="3800" b="1" dirty="0">
                <a:latin typeface="Arial Rounded MT Bold" panose="020F0704030504030204" pitchFamily="34" charset="0"/>
              </a:rPr>
              <a:t> in 1967/68</a:t>
            </a:r>
          </a:p>
          <a:p>
            <a:r>
              <a:rPr lang="en-ZA" sz="3800" b="1" dirty="0">
                <a:latin typeface="Arial Rounded MT Bold" panose="020F0704030504030204" pitchFamily="34" charset="0"/>
              </a:rPr>
              <a:t>Early 1980’s government tried to remove Coloureds. Capt. AJ </a:t>
            </a:r>
            <a:r>
              <a:rPr lang="en-ZA" sz="3800" b="1" dirty="0" err="1">
                <a:latin typeface="Arial Rounded MT Bold" panose="020F0704030504030204" pitchFamily="34" charset="0"/>
              </a:rPr>
              <a:t>Jood</a:t>
            </a:r>
            <a:r>
              <a:rPr lang="en-ZA" sz="3800" b="1" dirty="0">
                <a:latin typeface="Arial Rounded MT Bold" panose="020F0704030504030204" pitchFamily="34" charset="0"/>
              </a:rPr>
              <a:t> resisted &amp; started negotiations for the purchase of the property for Griquas (Coloureds)</a:t>
            </a:r>
          </a:p>
          <a:p>
            <a:r>
              <a:rPr lang="en-ZA" sz="3800" b="1" dirty="0">
                <a:latin typeface="Arial Rounded MT Bold" panose="020F0704030504030204" pitchFamily="34" charset="0"/>
              </a:rPr>
              <a:t>1986 NP government relents &amp; purchases farm for R 975 000.00 from Gong </a:t>
            </a:r>
            <a:r>
              <a:rPr lang="en-ZA" sz="3800" b="1" dirty="0" err="1">
                <a:latin typeface="Arial Rounded MT Bold" panose="020F0704030504030204" pitchFamily="34" charset="0"/>
              </a:rPr>
              <a:t>Gong</a:t>
            </a:r>
            <a:r>
              <a:rPr lang="en-ZA" sz="3800" b="1" dirty="0">
                <a:latin typeface="Arial Rounded MT Bold" panose="020F0704030504030204" pitchFamily="34" charset="0"/>
              </a:rPr>
              <a:t> Mining Co. Ltd. Local Government appointed custodian.</a:t>
            </a:r>
          </a:p>
          <a:p>
            <a:r>
              <a:rPr lang="en-ZA" sz="3800" b="1" dirty="0">
                <a:latin typeface="Arial Rounded MT Bold" panose="020F0704030504030204" pitchFamily="34" charset="0"/>
              </a:rPr>
              <a:t>1996 land claim lodged. Farm 371 not part of claim settlement. Dikgatlong Municipality lays claim to farm &amp; registers it in their name in 2003. Dispossesses an entire community. </a:t>
            </a:r>
          </a:p>
          <a:p>
            <a:r>
              <a:rPr lang="en-ZA" sz="3800" b="1" dirty="0">
                <a:latin typeface="Arial Rounded MT Bold" panose="020F0704030504030204" pitchFamily="34" charset="0"/>
              </a:rPr>
              <a:t>NCPG structures resists all requests for assistance from the community</a:t>
            </a:r>
          </a:p>
          <a:p>
            <a:pPr marL="0" indent="0">
              <a:buNone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386377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3013271-AD32-4034-8AC5-F703524C7A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320" y="128470"/>
            <a:ext cx="4481563" cy="501503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F60718F-2C24-4221-B8D2-7F78ED6BF4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18883" y="35576"/>
            <a:ext cx="448156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873476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FFFF00"/>
                </a:solidFill>
                <a:latin typeface="AR BLANCA" panose="02000000000000000000" pitchFamily="2" charset="0"/>
              </a:rPr>
              <a:t>CURRENT SITUATION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55" y="1197405"/>
            <a:ext cx="8856890" cy="3817625"/>
          </a:xfrm>
        </p:spPr>
        <p:txBody>
          <a:bodyPr>
            <a:normAutofit fontScale="92500" lnSpcReduction="10000"/>
          </a:bodyPr>
          <a:lstStyle/>
          <a:p>
            <a:r>
              <a:rPr lang="en-US" sz="2000" b="1" dirty="0">
                <a:latin typeface="Arial Rounded MT Bold" panose="020F0704030504030204" pitchFamily="34" charset="0"/>
              </a:rPr>
              <a:t>Over 400 families live under constant harassment by an illegal CPA established by DRDLA &amp; ably assisted by Dikgatlong Municipal officials</a:t>
            </a:r>
          </a:p>
          <a:p>
            <a:r>
              <a:rPr lang="en-US" sz="2000" b="1" dirty="0">
                <a:latin typeface="Arial Rounded MT Bold" panose="020F0704030504030204" pitchFamily="34" charset="0"/>
              </a:rPr>
              <a:t>No potable water &amp; sanitation</a:t>
            </a:r>
          </a:p>
          <a:p>
            <a:r>
              <a:rPr lang="en-US" sz="2000" b="1" dirty="0">
                <a:latin typeface="Arial Rounded MT Bold" panose="020F0704030504030204" pitchFamily="34" charset="0"/>
              </a:rPr>
              <a:t>No road infrastructure</a:t>
            </a:r>
          </a:p>
          <a:p>
            <a:r>
              <a:rPr lang="en-US" sz="2000" b="1" dirty="0">
                <a:latin typeface="Arial Rounded MT Bold" panose="020F0704030504030204" pitchFamily="34" charset="0"/>
              </a:rPr>
              <a:t>Community advocated on their own behalf and succeeded in electrifying the farm, via Eskom</a:t>
            </a:r>
          </a:p>
          <a:p>
            <a:r>
              <a:rPr lang="en-US" sz="2000" b="1" dirty="0">
                <a:latin typeface="Arial Rounded MT Bold" panose="020F0704030504030204" pitchFamily="34" charset="0"/>
              </a:rPr>
              <a:t>No ECD facilities</a:t>
            </a:r>
          </a:p>
          <a:p>
            <a:r>
              <a:rPr lang="en-US" sz="2000" b="1" dirty="0">
                <a:latin typeface="Arial Rounded MT Bold" panose="020F0704030504030204" pitchFamily="34" charset="0"/>
              </a:rPr>
              <a:t>No proper health facilities</a:t>
            </a:r>
          </a:p>
          <a:p>
            <a:r>
              <a:rPr lang="en-US" sz="2000" b="1" dirty="0">
                <a:latin typeface="Arial Rounded MT Bold" panose="020F0704030504030204" pitchFamily="34" charset="0"/>
              </a:rPr>
              <a:t>No development of any nature by any state agency / organ</a:t>
            </a:r>
          </a:p>
          <a:p>
            <a:r>
              <a:rPr lang="en-US" sz="2000" b="1" dirty="0">
                <a:latin typeface="Arial Rounded MT Bold" panose="020F0704030504030204" pitchFamily="34" charset="0"/>
              </a:rPr>
              <a:t>Constant threat of mining companies coming in without proper consultation but approved by the CPA, DMR &amp; Dikgatlong Municipality.</a:t>
            </a:r>
          </a:p>
          <a:p>
            <a:r>
              <a:rPr lang="en-US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No school for our children</a:t>
            </a:r>
            <a:r>
              <a:rPr lang="en-US" b="1" dirty="0">
                <a:latin typeface="Arial Rounded MT Bold" panose="020F0704030504030204" pitchFamily="34" charset="0"/>
              </a:rPr>
              <a:t>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5074E48-4A0B-4725-95F8-C9840505F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B90CED8A-13E2-4B05-A534-D6DDA91265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24705" y="128470"/>
            <a:ext cx="4275740" cy="4886560"/>
          </a:xfr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34343F5-DE51-4E02-B1B1-C516882FF88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3555" y="0"/>
            <a:ext cx="442844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827804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ABECFD2-8025-4EB3-ABC6-AC9818F8E3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3556" y="1197404"/>
            <a:ext cx="3664919" cy="38176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B69165C-28E5-43CB-B874-FCBE6A94BE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61180" y="281174"/>
            <a:ext cx="5039264" cy="486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39059199"/>
      </p:ext>
    </p:extLst>
  </p:cSld>
  <p:clrMapOvr>
    <a:masterClrMapping/>
  </p:clrMapOvr>
</p:sld>
</file>

<file path=ppt/theme/theme1.xml><?xml version="1.0" encoding="utf-8"?>
<a:theme xmlns:a="http://schemas.openxmlformats.org/drawingml/2006/main" name="160508-color-smoke-template-16x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160508-color-smoke-template-16x9</Template>
  <TotalTime>0</TotalTime>
  <Words>1262</Words>
  <Application>Microsoft Office PowerPoint</Application>
  <PresentationFormat>On-screen Show (16:9)</PresentationFormat>
  <Paragraphs>128</Paragraphs>
  <Slides>27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160508-color-smoke-template-16x9</vt:lpstr>
      <vt:lpstr> </vt:lpstr>
      <vt:lpstr>Slide 2</vt:lpstr>
      <vt:lpstr>DESIRED OUTCOME: At the end of this presentation, we’d like the Committee to:</vt:lpstr>
      <vt:lpstr>The world famous brazier at Farm 371 Gong Gong, our home.</vt:lpstr>
      <vt:lpstr>BRIEF HISTORY</vt:lpstr>
      <vt:lpstr>Slide 6</vt:lpstr>
      <vt:lpstr>CURRENT SITUATION</vt:lpstr>
      <vt:lpstr>Slide 8</vt:lpstr>
      <vt:lpstr>Slide 9</vt:lpstr>
      <vt:lpstr>TALKING NUMBERS</vt:lpstr>
      <vt:lpstr>Slide 11</vt:lpstr>
      <vt:lpstr>TALKING NUMBERS</vt:lpstr>
      <vt:lpstr>Slide 13</vt:lpstr>
      <vt:lpstr>WE NEED OUR OWN SCHOOL TO ARREST THE FOLLOWING ILLS:</vt:lpstr>
      <vt:lpstr>Slide 15</vt:lpstr>
      <vt:lpstr>BENEFITS OF HAVING OUR OWN SCHOOL</vt:lpstr>
      <vt:lpstr>Slide 17</vt:lpstr>
      <vt:lpstr>OPTIONS AVAILABLE TO PARTIES:</vt:lpstr>
      <vt:lpstr>OPTIONS 2</vt:lpstr>
      <vt:lpstr>OUR COMMITMENT TO FARM 371</vt:lpstr>
      <vt:lpstr>Slide 21</vt:lpstr>
      <vt:lpstr>            THE OLD &amp; THE NEW</vt:lpstr>
      <vt:lpstr>                    DEVELOPMENTS</vt:lpstr>
      <vt:lpstr>Slide 24</vt:lpstr>
      <vt:lpstr> </vt:lpstr>
      <vt:lpstr>IN CONCLUSION</vt:lpstr>
      <vt:lpstr>VOTE OF THANKS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2017-08-01T15:40:51Z</dcterms:created>
  <dcterms:modified xsi:type="dcterms:W3CDTF">2019-11-28T10:41:27Z</dcterms:modified>
</cp:coreProperties>
</file>