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64" r:id="rId2"/>
    <p:sldId id="419" r:id="rId3"/>
    <p:sldId id="420" r:id="rId4"/>
    <p:sldId id="421" r:id="rId5"/>
    <p:sldId id="425" r:id="rId6"/>
    <p:sldId id="427" r:id="rId7"/>
    <p:sldId id="428" r:id="rId8"/>
    <p:sldId id="429" r:id="rId9"/>
    <p:sldId id="432" r:id="rId10"/>
    <p:sldId id="433" r:id="rId11"/>
    <p:sldId id="434" r:id="rId12"/>
    <p:sldId id="424" r:id="rId13"/>
    <p:sldId id="435" r:id="rId14"/>
    <p:sldId id="436" r:id="rId15"/>
    <p:sldId id="437" r:id="rId16"/>
    <p:sldId id="438" r:id="rId17"/>
    <p:sldId id="261"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2613"/>
    <a:srgbClr val="51286D"/>
    <a:srgbClr val="8536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87801" autoAdjust="0"/>
  </p:normalViewPr>
  <p:slideViewPr>
    <p:cSldViewPr snapToGrid="0" snapToObjects="1">
      <p:cViewPr varScale="1">
        <p:scale>
          <a:sx n="102" d="100"/>
          <a:sy n="102" d="100"/>
        </p:scale>
        <p:origin x="-188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fatima\Desktop\FSC%20Parliamen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fatima\Desktop\FSC%20Parliament.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fatima\Desktop\FSC%20Parliament.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fatima\Desktop\FSC%20Parliament.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fatima\Desktop\FSC%20Parliament.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fatima\Desktop\FSC%20Parliament.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274IMDTFS\27four%20IM\27four%20Socio-Economic%20Research\FSTC\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Ownership - </a:t>
            </a:r>
            <a:r>
              <a:rPr lang="en-US" b="1" dirty="0">
                <a:solidFill>
                  <a:srgbClr val="FF0000"/>
                </a:solidFill>
              </a:rPr>
              <a:t>Still Below Target </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0806-914F-8F96-11010546D78E}"/>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0806-914F-8F96-11010546D78E}"/>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Sheet1!$C$3:$C$4</c:f>
              <c:strCache>
                <c:ptCount val="2"/>
                <c:pt idx="0">
                  <c:v>2015</c:v>
                </c:pt>
                <c:pt idx="1">
                  <c:v>2017/2018</c:v>
                </c:pt>
              </c:strCache>
            </c:strRef>
          </c:cat>
          <c:val>
            <c:numRef>
              <c:f>Sheet1!$D$3:$D$4</c:f>
              <c:numCache>
                <c:formatCode>0%</c:formatCode>
                <c:ptCount val="2"/>
                <c:pt idx="0">
                  <c:v>0.62000000000000011</c:v>
                </c:pt>
                <c:pt idx="1">
                  <c:v>0.79</c:v>
                </c:pt>
              </c:numCache>
            </c:numRef>
          </c:val>
          <c:extLst xmlns:c16r2="http://schemas.microsoft.com/office/drawing/2015/06/chart">
            <c:ext xmlns:c16="http://schemas.microsoft.com/office/drawing/2014/chart" uri="{C3380CC4-5D6E-409C-BE32-E72D297353CC}">
              <c16:uniqueId val="{00000004-0806-914F-8F96-11010546D78E}"/>
            </c:ext>
          </c:extLst>
        </c:ser>
        <c:dLbls/>
        <c:gapWidth val="219"/>
        <c:overlap val="-27"/>
        <c:axId val="67616768"/>
        <c:axId val="67618304"/>
      </c:barChart>
      <c:catAx>
        <c:axId val="676167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7618304"/>
        <c:crosses val="autoZero"/>
        <c:auto val="1"/>
        <c:lblAlgn val="ctr"/>
        <c:lblOffset val="100"/>
      </c:catAx>
      <c:valAx>
        <c:axId val="6761830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7616768"/>
        <c:crosses val="autoZero"/>
        <c:crossBetween val="between"/>
      </c:valAx>
      <c:spPr>
        <a:noFill/>
        <a:ln>
          <a:noFill/>
        </a:ln>
        <a:effectLst/>
      </c:spPr>
    </c:plotArea>
    <c:plotVisOnly val="1"/>
    <c:dispBlanksAs val="gap"/>
  </c:chart>
  <c:spPr>
    <a:noFill/>
    <a:ln w="9525">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Management Control - </a:t>
            </a:r>
            <a:r>
              <a:rPr lang="en-US" b="1" dirty="0">
                <a:solidFill>
                  <a:srgbClr val="FF0000"/>
                </a:solidFill>
              </a:rPr>
              <a:t>Still Below Target</a:t>
            </a:r>
          </a:p>
        </c:rich>
      </c:tx>
      <c:spPr>
        <a:noFill/>
        <a:ln>
          <a:noFill/>
        </a:ln>
        <a:effectLst/>
      </c:spPr>
    </c:title>
    <c:plotArea>
      <c:layout/>
      <c:barChart>
        <c:barDir val="col"/>
        <c:grouping val="clustered"/>
        <c:ser>
          <c:idx val="0"/>
          <c:order val="0"/>
          <c:spPr>
            <a:solidFill>
              <a:srgbClr val="CB2613"/>
            </a:solidFill>
            <a:ln>
              <a:noFill/>
            </a:ln>
            <a:effectLst/>
          </c:spPr>
          <c:dPt>
            <c:idx val="1"/>
            <c:spPr>
              <a:solidFill>
                <a:srgbClr val="51286D"/>
              </a:solidFill>
              <a:ln>
                <a:noFill/>
              </a:ln>
              <a:effectLst/>
            </c:spPr>
            <c:extLst xmlns:c16r2="http://schemas.microsoft.com/office/drawing/2015/06/chart">
              <c:ext xmlns:c16="http://schemas.microsoft.com/office/drawing/2014/chart" uri="{C3380CC4-5D6E-409C-BE32-E72D297353CC}">
                <c16:uniqueId val="{00000001-2CD7-E941-99FF-81002831BC8A}"/>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Sheet1!$H$3:$H$4</c:f>
              <c:strCache>
                <c:ptCount val="2"/>
                <c:pt idx="0">
                  <c:v>2015</c:v>
                </c:pt>
                <c:pt idx="1">
                  <c:v>2017/2018</c:v>
                </c:pt>
              </c:strCache>
            </c:strRef>
          </c:cat>
          <c:val>
            <c:numRef>
              <c:f>Sheet1!$I$3:$I$4</c:f>
              <c:numCache>
                <c:formatCode>0%</c:formatCode>
                <c:ptCount val="2"/>
                <c:pt idx="0">
                  <c:v>0.51</c:v>
                </c:pt>
                <c:pt idx="1">
                  <c:v>0.56999999999999995</c:v>
                </c:pt>
              </c:numCache>
            </c:numRef>
          </c:val>
          <c:extLst xmlns:c16r2="http://schemas.microsoft.com/office/drawing/2015/06/chart">
            <c:ext xmlns:c16="http://schemas.microsoft.com/office/drawing/2014/chart" uri="{C3380CC4-5D6E-409C-BE32-E72D297353CC}">
              <c16:uniqueId val="{00000002-2CD7-E941-99FF-81002831BC8A}"/>
            </c:ext>
          </c:extLst>
        </c:ser>
        <c:dLbls/>
        <c:gapWidth val="219"/>
        <c:overlap val="-27"/>
        <c:axId val="68843776"/>
        <c:axId val="68849664"/>
      </c:barChart>
      <c:catAx>
        <c:axId val="688437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8849664"/>
        <c:crosses val="autoZero"/>
        <c:auto val="1"/>
        <c:lblAlgn val="ctr"/>
        <c:lblOffset val="100"/>
      </c:catAx>
      <c:valAx>
        <c:axId val="68849664"/>
        <c:scaling>
          <c:orientation val="minMax"/>
          <c:max val="0.70000000000000018"/>
          <c:min val="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8843776"/>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Skills Development - </a:t>
            </a:r>
            <a:r>
              <a:rPr lang="en-US" b="1" dirty="0">
                <a:solidFill>
                  <a:srgbClr val="FF0000"/>
                </a:solidFill>
              </a:rPr>
              <a:t>Still Below Target</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4D0B-0F47-9E55-C91DFD7B27A9}"/>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4D0B-0F47-9E55-C91DFD7B27A9}"/>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Sheet1!$C$16:$C$17</c:f>
              <c:strCache>
                <c:ptCount val="2"/>
                <c:pt idx="0">
                  <c:v>2015</c:v>
                </c:pt>
                <c:pt idx="1">
                  <c:v>2017/2018</c:v>
                </c:pt>
              </c:strCache>
            </c:strRef>
          </c:cat>
          <c:val>
            <c:numRef>
              <c:f>Sheet1!$D$16:$D$17</c:f>
              <c:numCache>
                <c:formatCode>0%</c:formatCode>
                <c:ptCount val="2"/>
                <c:pt idx="0">
                  <c:v>0.62000000000000011</c:v>
                </c:pt>
                <c:pt idx="1">
                  <c:v>0.62000000000000011</c:v>
                </c:pt>
              </c:numCache>
            </c:numRef>
          </c:val>
          <c:extLst xmlns:c16r2="http://schemas.microsoft.com/office/drawing/2015/06/chart">
            <c:ext xmlns:c16="http://schemas.microsoft.com/office/drawing/2014/chart" uri="{C3380CC4-5D6E-409C-BE32-E72D297353CC}">
              <c16:uniqueId val="{00000004-4D0B-0F47-9E55-C91DFD7B27A9}"/>
            </c:ext>
          </c:extLst>
        </c:ser>
        <c:dLbls/>
        <c:gapWidth val="219"/>
        <c:overlap val="-27"/>
        <c:axId val="68875776"/>
        <c:axId val="68877312"/>
      </c:barChart>
      <c:catAx>
        <c:axId val="688757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8877312"/>
        <c:crosses val="autoZero"/>
        <c:auto val="1"/>
        <c:lblAlgn val="ctr"/>
        <c:lblOffset val="100"/>
      </c:catAx>
      <c:valAx>
        <c:axId val="6887731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8875776"/>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Procurement, ED, ESD - </a:t>
            </a:r>
            <a:r>
              <a:rPr lang="en-US" b="1" dirty="0">
                <a:solidFill>
                  <a:srgbClr val="FF0000"/>
                </a:solidFill>
              </a:rPr>
              <a:t>Still Below Target</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3948-E740-832A-AC39B9DA1E9D}"/>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3948-E740-832A-AC39B9DA1E9D}"/>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Sheet1!$H$16:$H$17</c:f>
              <c:strCache>
                <c:ptCount val="2"/>
                <c:pt idx="0">
                  <c:v>2015</c:v>
                </c:pt>
                <c:pt idx="1">
                  <c:v>2017/2018</c:v>
                </c:pt>
              </c:strCache>
            </c:strRef>
          </c:cat>
          <c:val>
            <c:numRef>
              <c:f>Sheet1!$I$16:$I$17</c:f>
              <c:numCache>
                <c:formatCode>0%</c:formatCode>
                <c:ptCount val="2"/>
                <c:pt idx="0">
                  <c:v>0.8</c:v>
                </c:pt>
                <c:pt idx="1">
                  <c:v>0.85000000000000009</c:v>
                </c:pt>
              </c:numCache>
            </c:numRef>
          </c:val>
          <c:extLst xmlns:c16r2="http://schemas.microsoft.com/office/drawing/2015/06/chart">
            <c:ext xmlns:c16="http://schemas.microsoft.com/office/drawing/2014/chart" uri="{C3380CC4-5D6E-409C-BE32-E72D297353CC}">
              <c16:uniqueId val="{00000004-3948-E740-832A-AC39B9DA1E9D}"/>
            </c:ext>
          </c:extLst>
        </c:ser>
        <c:dLbls/>
        <c:gapWidth val="219"/>
        <c:overlap val="-27"/>
        <c:axId val="64938752"/>
        <c:axId val="64940288"/>
      </c:barChart>
      <c:catAx>
        <c:axId val="649387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4940288"/>
        <c:crosses val="autoZero"/>
        <c:auto val="1"/>
        <c:lblAlgn val="ctr"/>
        <c:lblOffset val="100"/>
      </c:catAx>
      <c:valAx>
        <c:axId val="64940288"/>
        <c:scaling>
          <c:orientation val="minMax"/>
          <c:min val="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4938752"/>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SED, Consumer Education - </a:t>
            </a:r>
            <a:r>
              <a:rPr lang="en-US" b="1" dirty="0">
                <a:solidFill>
                  <a:srgbClr val="FF0000"/>
                </a:solidFill>
              </a:rPr>
              <a:t>Still Below Target</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DB63-A445-ABCE-0CCFE113AE0D}"/>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DB63-A445-ABCE-0CCFE113AE0D}"/>
              </c:ext>
            </c:extLst>
          </c:dPt>
          <c:cat>
            <c:strRef>
              <c:f>Sheet1!$C$36:$C$37</c:f>
              <c:strCache>
                <c:ptCount val="2"/>
                <c:pt idx="0">
                  <c:v>2015</c:v>
                </c:pt>
                <c:pt idx="1">
                  <c:v>2017/2018</c:v>
                </c:pt>
              </c:strCache>
            </c:strRef>
          </c:cat>
          <c:val>
            <c:numRef>
              <c:f>Sheet1!$D$36:$D$37</c:f>
              <c:numCache>
                <c:formatCode>0%</c:formatCode>
                <c:ptCount val="2"/>
                <c:pt idx="0">
                  <c:v>0.84000000000000008</c:v>
                </c:pt>
                <c:pt idx="1">
                  <c:v>0.82000000000000006</c:v>
                </c:pt>
              </c:numCache>
            </c:numRef>
          </c:val>
          <c:extLst xmlns:c16r2="http://schemas.microsoft.com/office/drawing/2015/06/chart">
            <c:ext xmlns:c16="http://schemas.microsoft.com/office/drawing/2014/chart" uri="{C3380CC4-5D6E-409C-BE32-E72D297353CC}">
              <c16:uniqueId val="{00000004-DB63-A445-ABCE-0CCFE113AE0D}"/>
            </c:ext>
          </c:extLst>
        </c:ser>
        <c:dLbls/>
        <c:gapWidth val="219"/>
        <c:overlap val="-27"/>
        <c:axId val="69149440"/>
        <c:axId val="69150976"/>
      </c:barChart>
      <c:catAx>
        <c:axId val="691494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50976"/>
        <c:crosses val="autoZero"/>
        <c:auto val="1"/>
        <c:lblAlgn val="ctr"/>
        <c:lblOffset val="100"/>
      </c:catAx>
      <c:valAx>
        <c:axId val="69150976"/>
        <c:scaling>
          <c:orientation val="minMax"/>
          <c:min val="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49440"/>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Access to Financial Services - </a:t>
            </a:r>
            <a:r>
              <a:rPr lang="en-US" b="1" dirty="0">
                <a:solidFill>
                  <a:srgbClr val="FF0000"/>
                </a:solidFill>
              </a:rPr>
              <a:t>Still Below Target</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9F66-2E4B-AC15-51109E8755EB}"/>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9F66-2E4B-AC15-51109E8755EB}"/>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Sheet1!$C$76:$C$77</c:f>
              <c:strCache>
                <c:ptCount val="2"/>
                <c:pt idx="0">
                  <c:v>2015</c:v>
                </c:pt>
                <c:pt idx="1">
                  <c:v>2017/2018</c:v>
                </c:pt>
              </c:strCache>
            </c:strRef>
          </c:cat>
          <c:val>
            <c:numRef>
              <c:f>Sheet1!$D$76:$D$77</c:f>
              <c:numCache>
                <c:formatCode>0%</c:formatCode>
                <c:ptCount val="2"/>
                <c:pt idx="0">
                  <c:v>0.78</c:v>
                </c:pt>
                <c:pt idx="1">
                  <c:v>0.58000000000000007</c:v>
                </c:pt>
              </c:numCache>
            </c:numRef>
          </c:val>
          <c:extLst xmlns:c16r2="http://schemas.microsoft.com/office/drawing/2015/06/chart">
            <c:ext xmlns:c16="http://schemas.microsoft.com/office/drawing/2014/chart" uri="{C3380CC4-5D6E-409C-BE32-E72D297353CC}">
              <c16:uniqueId val="{00000004-9F66-2E4B-AC15-51109E8755EB}"/>
            </c:ext>
          </c:extLst>
        </c:ser>
        <c:dLbls/>
        <c:gapWidth val="219"/>
        <c:overlap val="-27"/>
        <c:axId val="69193728"/>
        <c:axId val="69195264"/>
      </c:barChart>
      <c:catAx>
        <c:axId val="691937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95264"/>
        <c:crosses val="autoZero"/>
        <c:auto val="1"/>
        <c:lblAlgn val="ctr"/>
        <c:lblOffset val="100"/>
      </c:catAx>
      <c:valAx>
        <c:axId val="6919526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93728"/>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ZA" b="1" dirty="0"/>
              <a:t>Empowerment Financing - </a:t>
            </a:r>
            <a:r>
              <a:rPr lang="en-ZA" b="1" dirty="0">
                <a:solidFill>
                  <a:srgbClr val="00B050"/>
                </a:solidFill>
              </a:rPr>
              <a:t>Target Exceeded in ZAR </a:t>
            </a:r>
          </a:p>
        </c:rich>
      </c:tx>
      <c:spPr>
        <a:noFill/>
        <a:ln>
          <a:noFill/>
        </a:ln>
        <a:effectLst/>
      </c:spPr>
    </c:title>
    <c:plotArea>
      <c:layout/>
      <c:barChart>
        <c:barDir val="col"/>
        <c:grouping val="clustered"/>
        <c:ser>
          <c:idx val="0"/>
          <c:order val="0"/>
          <c:spPr>
            <a:solidFill>
              <a:schemeClr val="accent1"/>
            </a:solidFill>
            <a:ln>
              <a:noFill/>
            </a:ln>
            <a:effectLst/>
          </c:spPr>
          <c:dPt>
            <c:idx val="0"/>
            <c:spPr>
              <a:solidFill>
                <a:srgbClr val="CB2613"/>
              </a:solidFill>
              <a:ln>
                <a:noFill/>
              </a:ln>
              <a:effectLst/>
            </c:spPr>
            <c:extLst xmlns:c16r2="http://schemas.microsoft.com/office/drawing/2015/06/chart">
              <c:ext xmlns:c16="http://schemas.microsoft.com/office/drawing/2014/chart" uri="{C3380CC4-5D6E-409C-BE32-E72D297353CC}">
                <c16:uniqueId val="{00000001-015A-B441-BC77-1AF7D3268258}"/>
              </c:ext>
            </c:extLst>
          </c:dPt>
          <c:dPt>
            <c:idx val="1"/>
            <c:spPr>
              <a:solidFill>
                <a:srgbClr val="51286D"/>
              </a:solidFill>
              <a:ln>
                <a:noFill/>
              </a:ln>
              <a:effectLst/>
            </c:spPr>
            <c:extLst xmlns:c16r2="http://schemas.microsoft.com/office/drawing/2015/06/chart">
              <c:ext xmlns:c16="http://schemas.microsoft.com/office/drawing/2014/chart" uri="{C3380CC4-5D6E-409C-BE32-E72D297353CC}">
                <c16:uniqueId val="{00000003-015A-B441-BC77-1AF7D326825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Sheet1!$G$3:$G$4</c:f>
              <c:strCache>
                <c:ptCount val="2"/>
                <c:pt idx="0">
                  <c:v>2015</c:v>
                </c:pt>
                <c:pt idx="1">
                  <c:v>2017/2018</c:v>
                </c:pt>
              </c:strCache>
            </c:strRef>
          </c:cat>
          <c:val>
            <c:numRef>
              <c:f>Sheet1!$H$3:$H$4</c:f>
              <c:numCache>
                <c:formatCode>0%</c:formatCode>
                <c:ptCount val="2"/>
                <c:pt idx="0">
                  <c:v>0.76000000000000012</c:v>
                </c:pt>
                <c:pt idx="1">
                  <c:v>0.82000000000000006</c:v>
                </c:pt>
              </c:numCache>
            </c:numRef>
          </c:val>
          <c:extLst xmlns:c16r2="http://schemas.microsoft.com/office/drawing/2015/06/chart">
            <c:ext xmlns:c16="http://schemas.microsoft.com/office/drawing/2014/chart" uri="{C3380CC4-5D6E-409C-BE32-E72D297353CC}">
              <c16:uniqueId val="{00000004-015A-B441-BC77-1AF7D3268258}"/>
            </c:ext>
          </c:extLst>
        </c:ser>
        <c:dLbls/>
        <c:gapWidth val="219"/>
        <c:overlap val="-27"/>
        <c:axId val="69102592"/>
        <c:axId val="69108480"/>
      </c:barChart>
      <c:catAx>
        <c:axId val="691025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08480"/>
        <c:crosses val="autoZero"/>
        <c:auto val="1"/>
        <c:lblAlgn val="ctr"/>
        <c:lblOffset val="100"/>
      </c:catAx>
      <c:valAx>
        <c:axId val="69108480"/>
        <c:scaling>
          <c:orientation val="minMax"/>
          <c:min val="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69102592"/>
        <c:crosses val="autoZero"/>
        <c:crossBetween val="between"/>
      </c:valAx>
      <c:spPr>
        <a:noFill/>
        <a:ln>
          <a:noFill/>
        </a:ln>
        <a:effectLst/>
      </c:spPr>
    </c:plotArea>
    <c:plotVisOnly val="1"/>
    <c:dispBlanksAs val="gap"/>
  </c:chart>
  <c:spPr>
    <a:noFill/>
    <a:ln>
      <a:solidFill>
        <a:schemeClr val="bg1">
          <a:lumMod val="50000"/>
        </a:schemeClr>
      </a:solidFill>
    </a:ln>
    <a:effectLst/>
  </c:spPr>
  <c:txPr>
    <a:bodyPr/>
    <a:lstStyle/>
    <a:p>
      <a:pPr>
        <a:defRPr>
          <a:latin typeface="Century Gothic" panose="020B0502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A3B46-5B54-4EC9-B803-CF76B621293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89DB0EF-143D-47AC-99D9-1EFB264CD5CF}">
      <dgm:prSet phldrT="[Text]" custT="1"/>
      <dgm:spPr>
        <a:solidFill>
          <a:srgbClr val="CB2613"/>
        </a:solidFill>
      </dgm:spPr>
      <dgm:t>
        <a:bodyPr/>
        <a:lstStyle/>
        <a:p>
          <a:r>
            <a:rPr lang="en-US" sz="1800" dirty="0">
              <a:latin typeface="Century Gothic" panose="020B0502020202020204" pitchFamily="34" charset="0"/>
            </a:rPr>
            <a:t>1 Dec 2017</a:t>
          </a:r>
        </a:p>
      </dgm:t>
    </dgm:pt>
    <dgm:pt modelId="{87245ACD-2066-4A71-8844-BA6CF7A0A24F}" type="parTrans" cxnId="{55586A73-4734-4C1A-AD56-7C61449F275D}">
      <dgm:prSet/>
      <dgm:spPr/>
      <dgm:t>
        <a:bodyPr/>
        <a:lstStyle/>
        <a:p>
          <a:endParaRPr lang="en-US" sz="1800"/>
        </a:p>
      </dgm:t>
    </dgm:pt>
    <dgm:pt modelId="{37AE5592-D491-40F8-84C5-FE0A16614BAE}" type="sibTrans" cxnId="{55586A73-4734-4C1A-AD56-7C61449F275D}">
      <dgm:prSet/>
      <dgm:spPr/>
      <dgm:t>
        <a:bodyPr/>
        <a:lstStyle/>
        <a:p>
          <a:endParaRPr lang="en-US" sz="1800"/>
        </a:p>
      </dgm:t>
    </dgm:pt>
    <dgm:pt modelId="{B0B9E3C8-DC71-487B-BA2F-A842CAF00862}">
      <dgm:prSet phldrT="[Text]" custT="1"/>
      <dgm:spPr>
        <a:solidFill>
          <a:srgbClr val="CB2613"/>
        </a:solidFill>
      </dgm:spPr>
      <dgm:t>
        <a:bodyPr/>
        <a:lstStyle/>
        <a:p>
          <a:r>
            <a:rPr lang="en-US" sz="1800" dirty="0">
              <a:latin typeface="Century Gothic" panose="020B0502020202020204" pitchFamily="34" charset="0"/>
            </a:rPr>
            <a:t>2017</a:t>
          </a:r>
        </a:p>
      </dgm:t>
    </dgm:pt>
    <dgm:pt modelId="{5AA3C93E-AD08-47E0-AF29-DCAC1CA79EEB}" type="parTrans" cxnId="{F3D7ACCF-E70A-4122-9DD9-68410956BCCC}">
      <dgm:prSet/>
      <dgm:spPr/>
      <dgm:t>
        <a:bodyPr/>
        <a:lstStyle/>
        <a:p>
          <a:endParaRPr lang="en-US" sz="1800"/>
        </a:p>
      </dgm:t>
    </dgm:pt>
    <dgm:pt modelId="{8CFD2747-B84E-44E6-A576-0D3685045585}" type="sibTrans" cxnId="{F3D7ACCF-E70A-4122-9DD9-68410956BCCC}">
      <dgm:prSet/>
      <dgm:spPr/>
      <dgm:t>
        <a:bodyPr/>
        <a:lstStyle/>
        <a:p>
          <a:endParaRPr lang="en-US" sz="1800"/>
        </a:p>
      </dgm:t>
    </dgm:pt>
    <dgm:pt modelId="{CAACF4C9-F898-4932-BB6D-50ABE9B72F8A}">
      <dgm:prSet phldrT="[Text]" custT="1"/>
      <dgm:spPr>
        <a:solidFill>
          <a:srgbClr val="CB2613"/>
        </a:solidFill>
      </dgm:spPr>
      <dgm:t>
        <a:bodyPr/>
        <a:lstStyle/>
        <a:p>
          <a:r>
            <a:rPr lang="en-US" sz="1800" dirty="0">
              <a:latin typeface="Century Gothic" panose="020B0502020202020204" pitchFamily="34" charset="0"/>
            </a:rPr>
            <a:t>2018</a:t>
          </a:r>
        </a:p>
      </dgm:t>
    </dgm:pt>
    <dgm:pt modelId="{4A5A4DB8-84CB-43BA-AE8A-8C528C63FDB4}" type="parTrans" cxnId="{54193562-5581-4237-9BF7-A1387D282604}">
      <dgm:prSet/>
      <dgm:spPr/>
      <dgm:t>
        <a:bodyPr/>
        <a:lstStyle/>
        <a:p>
          <a:endParaRPr lang="en-US" sz="1800"/>
        </a:p>
      </dgm:t>
    </dgm:pt>
    <dgm:pt modelId="{91825899-7FBF-40A6-9316-689854C1E14A}" type="sibTrans" cxnId="{54193562-5581-4237-9BF7-A1387D282604}">
      <dgm:prSet/>
      <dgm:spPr/>
      <dgm:t>
        <a:bodyPr/>
        <a:lstStyle/>
        <a:p>
          <a:endParaRPr lang="en-US" sz="1800"/>
        </a:p>
      </dgm:t>
    </dgm:pt>
    <dgm:pt modelId="{80B343BE-38C7-4278-A71B-97D8A574316A}">
      <dgm:prSet phldrT="[Text]" custT="1"/>
      <dgm:spPr>
        <a:solidFill>
          <a:srgbClr val="CB2613"/>
        </a:solidFill>
      </dgm:spPr>
      <dgm:t>
        <a:bodyPr/>
        <a:lstStyle/>
        <a:p>
          <a:r>
            <a:rPr lang="en-US" sz="1800" dirty="0">
              <a:latin typeface="Century Gothic" panose="020B0502020202020204" pitchFamily="34" charset="0"/>
            </a:rPr>
            <a:t>2019</a:t>
          </a:r>
        </a:p>
      </dgm:t>
    </dgm:pt>
    <dgm:pt modelId="{9E46BECB-9109-42F7-9FE7-45F99532BB97}" type="parTrans" cxnId="{5C8D009D-33B4-426B-BFB9-5E2A2DFDCD51}">
      <dgm:prSet/>
      <dgm:spPr/>
      <dgm:t>
        <a:bodyPr/>
        <a:lstStyle/>
        <a:p>
          <a:endParaRPr lang="en-US" sz="1800"/>
        </a:p>
      </dgm:t>
    </dgm:pt>
    <dgm:pt modelId="{7AA96054-E3E7-4428-BB94-6588BF34F92C}" type="sibTrans" cxnId="{5C8D009D-33B4-426B-BFB9-5E2A2DFDCD51}">
      <dgm:prSet/>
      <dgm:spPr/>
      <dgm:t>
        <a:bodyPr/>
        <a:lstStyle/>
        <a:p>
          <a:endParaRPr lang="en-US" sz="1800"/>
        </a:p>
      </dgm:t>
    </dgm:pt>
    <dgm:pt modelId="{2931F388-43C5-4CFB-8F58-1AA5D7BA020B}">
      <dgm:prSet phldrT="[Text]" custT="1"/>
      <dgm:spPr>
        <a:solidFill>
          <a:srgbClr val="CB2613"/>
        </a:solidFill>
      </dgm:spPr>
      <dgm:t>
        <a:bodyPr/>
        <a:lstStyle/>
        <a:p>
          <a:r>
            <a:rPr lang="en-US" sz="1800" dirty="0">
              <a:latin typeface="Century Gothic" panose="020B0502020202020204" pitchFamily="34" charset="0"/>
            </a:rPr>
            <a:t>Feb 2019</a:t>
          </a:r>
        </a:p>
      </dgm:t>
    </dgm:pt>
    <dgm:pt modelId="{28326621-D26F-4322-B0D3-D6FB1A9FB943}" type="parTrans" cxnId="{9FDFA5F9-E60F-4676-BDA7-5139B7AA0524}">
      <dgm:prSet/>
      <dgm:spPr/>
      <dgm:t>
        <a:bodyPr/>
        <a:lstStyle/>
        <a:p>
          <a:endParaRPr lang="en-US" sz="1800"/>
        </a:p>
      </dgm:t>
    </dgm:pt>
    <dgm:pt modelId="{2A69958D-6AC6-4142-932D-0D0F6417C360}" type="sibTrans" cxnId="{9FDFA5F9-E60F-4676-BDA7-5139B7AA0524}">
      <dgm:prSet/>
      <dgm:spPr/>
      <dgm:t>
        <a:bodyPr/>
        <a:lstStyle/>
        <a:p>
          <a:endParaRPr lang="en-US" sz="1800"/>
        </a:p>
      </dgm:t>
    </dgm:pt>
    <dgm:pt modelId="{9C1D2119-BCC4-4339-AE47-72C4F2A8170E}">
      <dgm:prSet custT="1"/>
      <dgm:spPr>
        <a:solidFill>
          <a:srgbClr val="CB2613"/>
        </a:solidFill>
      </dgm:spPr>
      <dgm:t>
        <a:bodyPr/>
        <a:lstStyle/>
        <a:p>
          <a:r>
            <a:rPr lang="en-US" sz="1800" dirty="0">
              <a:latin typeface="Century Gothic" panose="020B0502020202020204" pitchFamily="34" charset="0"/>
            </a:rPr>
            <a:t>Dec 2019</a:t>
          </a:r>
        </a:p>
      </dgm:t>
    </dgm:pt>
    <dgm:pt modelId="{8773B9B7-2EFC-4BCB-9BA2-32CA176B2E0A}" type="parTrans" cxnId="{E4775043-9FE7-4EAA-B129-3270CA5D7281}">
      <dgm:prSet/>
      <dgm:spPr/>
      <dgm:t>
        <a:bodyPr/>
        <a:lstStyle/>
        <a:p>
          <a:endParaRPr lang="en-US" sz="1800"/>
        </a:p>
      </dgm:t>
    </dgm:pt>
    <dgm:pt modelId="{905F8E6C-A2FF-4E1B-A61E-0B2B40F07614}" type="sibTrans" cxnId="{E4775043-9FE7-4EAA-B129-3270CA5D7281}">
      <dgm:prSet/>
      <dgm:spPr/>
      <dgm:t>
        <a:bodyPr/>
        <a:lstStyle/>
        <a:p>
          <a:endParaRPr lang="en-US" sz="1800"/>
        </a:p>
      </dgm:t>
    </dgm:pt>
    <dgm:pt modelId="{F0814EA1-B3E8-4A8E-8C52-BF9034BDC77A}" type="pres">
      <dgm:prSet presAssocID="{0FBA3B46-5B54-4EC9-B803-CF76B621293D}" presName="diagram" presStyleCnt="0">
        <dgm:presLayoutVars>
          <dgm:dir/>
          <dgm:resizeHandles val="exact"/>
        </dgm:presLayoutVars>
      </dgm:prSet>
      <dgm:spPr/>
      <dgm:t>
        <a:bodyPr/>
        <a:lstStyle/>
        <a:p>
          <a:endParaRPr lang="en-ZA"/>
        </a:p>
      </dgm:t>
    </dgm:pt>
    <dgm:pt modelId="{625A61D5-2B42-471E-A787-C72E5B2DBB76}" type="pres">
      <dgm:prSet presAssocID="{E89DB0EF-143D-47AC-99D9-1EFB264CD5CF}" presName="node" presStyleLbl="node1" presStyleIdx="0" presStyleCnt="6">
        <dgm:presLayoutVars>
          <dgm:bulletEnabled val="1"/>
        </dgm:presLayoutVars>
      </dgm:prSet>
      <dgm:spPr/>
      <dgm:t>
        <a:bodyPr/>
        <a:lstStyle/>
        <a:p>
          <a:endParaRPr lang="en-ZA"/>
        </a:p>
      </dgm:t>
    </dgm:pt>
    <dgm:pt modelId="{CAC3EB35-C91A-47CE-8453-8FD73FD0486E}" type="pres">
      <dgm:prSet presAssocID="{37AE5592-D491-40F8-84C5-FE0A16614BAE}" presName="sibTrans" presStyleCnt="0"/>
      <dgm:spPr/>
    </dgm:pt>
    <dgm:pt modelId="{71E3C78C-9203-41FE-9512-C064CE363662}" type="pres">
      <dgm:prSet presAssocID="{B0B9E3C8-DC71-487B-BA2F-A842CAF00862}" presName="node" presStyleLbl="node1" presStyleIdx="1" presStyleCnt="6">
        <dgm:presLayoutVars>
          <dgm:bulletEnabled val="1"/>
        </dgm:presLayoutVars>
      </dgm:prSet>
      <dgm:spPr/>
      <dgm:t>
        <a:bodyPr/>
        <a:lstStyle/>
        <a:p>
          <a:endParaRPr lang="en-ZA"/>
        </a:p>
      </dgm:t>
    </dgm:pt>
    <dgm:pt modelId="{21ABFEBB-01F2-42FE-916D-94468D4CB99B}" type="pres">
      <dgm:prSet presAssocID="{8CFD2747-B84E-44E6-A576-0D3685045585}" presName="sibTrans" presStyleCnt="0"/>
      <dgm:spPr/>
    </dgm:pt>
    <dgm:pt modelId="{2CBEB7E0-B6A9-4186-9FE7-6CC16FA27E11}" type="pres">
      <dgm:prSet presAssocID="{CAACF4C9-F898-4932-BB6D-50ABE9B72F8A}" presName="node" presStyleLbl="node1" presStyleIdx="2" presStyleCnt="6">
        <dgm:presLayoutVars>
          <dgm:bulletEnabled val="1"/>
        </dgm:presLayoutVars>
      </dgm:prSet>
      <dgm:spPr/>
      <dgm:t>
        <a:bodyPr/>
        <a:lstStyle/>
        <a:p>
          <a:endParaRPr lang="en-ZA"/>
        </a:p>
      </dgm:t>
    </dgm:pt>
    <dgm:pt modelId="{A092FCA5-44E5-4871-A399-DD1E233C38F8}" type="pres">
      <dgm:prSet presAssocID="{91825899-7FBF-40A6-9316-689854C1E14A}" presName="sibTrans" presStyleCnt="0"/>
      <dgm:spPr/>
    </dgm:pt>
    <dgm:pt modelId="{3CE27122-4380-450E-B5B3-785CFF75274B}" type="pres">
      <dgm:prSet presAssocID="{80B343BE-38C7-4278-A71B-97D8A574316A}" presName="node" presStyleLbl="node1" presStyleIdx="3" presStyleCnt="6">
        <dgm:presLayoutVars>
          <dgm:bulletEnabled val="1"/>
        </dgm:presLayoutVars>
      </dgm:prSet>
      <dgm:spPr/>
      <dgm:t>
        <a:bodyPr/>
        <a:lstStyle/>
        <a:p>
          <a:endParaRPr lang="en-ZA"/>
        </a:p>
      </dgm:t>
    </dgm:pt>
    <dgm:pt modelId="{ACFA40D4-9CCE-420E-A071-D8B5BC9D6506}" type="pres">
      <dgm:prSet presAssocID="{7AA96054-E3E7-4428-BB94-6588BF34F92C}" presName="sibTrans" presStyleCnt="0"/>
      <dgm:spPr/>
    </dgm:pt>
    <dgm:pt modelId="{D39CD325-4F44-46CF-9A6D-89AA2CCB031E}" type="pres">
      <dgm:prSet presAssocID="{2931F388-43C5-4CFB-8F58-1AA5D7BA020B}" presName="node" presStyleLbl="node1" presStyleIdx="4" presStyleCnt="6">
        <dgm:presLayoutVars>
          <dgm:bulletEnabled val="1"/>
        </dgm:presLayoutVars>
      </dgm:prSet>
      <dgm:spPr/>
      <dgm:t>
        <a:bodyPr/>
        <a:lstStyle/>
        <a:p>
          <a:endParaRPr lang="en-ZA"/>
        </a:p>
      </dgm:t>
    </dgm:pt>
    <dgm:pt modelId="{4505A536-D78A-4AC4-B722-333AE3B8E6EB}" type="pres">
      <dgm:prSet presAssocID="{2A69958D-6AC6-4142-932D-0D0F6417C360}" presName="sibTrans" presStyleCnt="0"/>
      <dgm:spPr/>
    </dgm:pt>
    <dgm:pt modelId="{923B835D-9EF5-4580-91E9-8B71416C9E30}" type="pres">
      <dgm:prSet presAssocID="{9C1D2119-BCC4-4339-AE47-72C4F2A8170E}" presName="node" presStyleLbl="node1" presStyleIdx="5" presStyleCnt="6">
        <dgm:presLayoutVars>
          <dgm:bulletEnabled val="1"/>
        </dgm:presLayoutVars>
      </dgm:prSet>
      <dgm:spPr/>
      <dgm:t>
        <a:bodyPr/>
        <a:lstStyle/>
        <a:p>
          <a:endParaRPr lang="en-ZA"/>
        </a:p>
      </dgm:t>
    </dgm:pt>
  </dgm:ptLst>
  <dgm:cxnLst>
    <dgm:cxn modelId="{F0370125-D40C-496B-B643-0BAFBC697DC3}" type="presOf" srcId="{9C1D2119-BCC4-4339-AE47-72C4F2A8170E}" destId="{923B835D-9EF5-4580-91E9-8B71416C9E30}" srcOrd="0" destOrd="0" presId="urn:microsoft.com/office/officeart/2005/8/layout/default#1"/>
    <dgm:cxn modelId="{6100B5DB-925A-482C-AA03-37E5CAFF4D01}" type="presOf" srcId="{2931F388-43C5-4CFB-8F58-1AA5D7BA020B}" destId="{D39CD325-4F44-46CF-9A6D-89AA2CCB031E}" srcOrd="0" destOrd="0" presId="urn:microsoft.com/office/officeart/2005/8/layout/default#1"/>
    <dgm:cxn modelId="{5C8D009D-33B4-426B-BFB9-5E2A2DFDCD51}" srcId="{0FBA3B46-5B54-4EC9-B803-CF76B621293D}" destId="{80B343BE-38C7-4278-A71B-97D8A574316A}" srcOrd="3" destOrd="0" parTransId="{9E46BECB-9109-42F7-9FE7-45F99532BB97}" sibTransId="{7AA96054-E3E7-4428-BB94-6588BF34F92C}"/>
    <dgm:cxn modelId="{55586A73-4734-4C1A-AD56-7C61449F275D}" srcId="{0FBA3B46-5B54-4EC9-B803-CF76B621293D}" destId="{E89DB0EF-143D-47AC-99D9-1EFB264CD5CF}" srcOrd="0" destOrd="0" parTransId="{87245ACD-2066-4A71-8844-BA6CF7A0A24F}" sibTransId="{37AE5592-D491-40F8-84C5-FE0A16614BAE}"/>
    <dgm:cxn modelId="{CC1D7029-85C8-4F21-B0D0-744B1468D433}" type="presOf" srcId="{CAACF4C9-F898-4932-BB6D-50ABE9B72F8A}" destId="{2CBEB7E0-B6A9-4186-9FE7-6CC16FA27E11}" srcOrd="0" destOrd="0" presId="urn:microsoft.com/office/officeart/2005/8/layout/default#1"/>
    <dgm:cxn modelId="{9FDFA5F9-E60F-4676-BDA7-5139B7AA0524}" srcId="{0FBA3B46-5B54-4EC9-B803-CF76B621293D}" destId="{2931F388-43C5-4CFB-8F58-1AA5D7BA020B}" srcOrd="4" destOrd="0" parTransId="{28326621-D26F-4322-B0D3-D6FB1A9FB943}" sibTransId="{2A69958D-6AC6-4142-932D-0D0F6417C360}"/>
    <dgm:cxn modelId="{54193562-5581-4237-9BF7-A1387D282604}" srcId="{0FBA3B46-5B54-4EC9-B803-CF76B621293D}" destId="{CAACF4C9-F898-4932-BB6D-50ABE9B72F8A}" srcOrd="2" destOrd="0" parTransId="{4A5A4DB8-84CB-43BA-AE8A-8C528C63FDB4}" sibTransId="{91825899-7FBF-40A6-9316-689854C1E14A}"/>
    <dgm:cxn modelId="{784FFE82-7ADD-4124-B0A6-C3FF3CC39583}" type="presOf" srcId="{80B343BE-38C7-4278-A71B-97D8A574316A}" destId="{3CE27122-4380-450E-B5B3-785CFF75274B}" srcOrd="0" destOrd="0" presId="urn:microsoft.com/office/officeart/2005/8/layout/default#1"/>
    <dgm:cxn modelId="{E4775043-9FE7-4EAA-B129-3270CA5D7281}" srcId="{0FBA3B46-5B54-4EC9-B803-CF76B621293D}" destId="{9C1D2119-BCC4-4339-AE47-72C4F2A8170E}" srcOrd="5" destOrd="0" parTransId="{8773B9B7-2EFC-4BCB-9BA2-32CA176B2E0A}" sibTransId="{905F8E6C-A2FF-4E1B-A61E-0B2B40F07614}"/>
    <dgm:cxn modelId="{CADD0F33-2CCC-4474-BD3F-5198BEE32245}" type="presOf" srcId="{B0B9E3C8-DC71-487B-BA2F-A842CAF00862}" destId="{71E3C78C-9203-41FE-9512-C064CE363662}" srcOrd="0" destOrd="0" presId="urn:microsoft.com/office/officeart/2005/8/layout/default#1"/>
    <dgm:cxn modelId="{F3D7ACCF-E70A-4122-9DD9-68410956BCCC}" srcId="{0FBA3B46-5B54-4EC9-B803-CF76B621293D}" destId="{B0B9E3C8-DC71-487B-BA2F-A842CAF00862}" srcOrd="1" destOrd="0" parTransId="{5AA3C93E-AD08-47E0-AF29-DCAC1CA79EEB}" sibTransId="{8CFD2747-B84E-44E6-A576-0D3685045585}"/>
    <dgm:cxn modelId="{D8069666-3E2A-429D-8125-D7188FEDED1D}" type="presOf" srcId="{0FBA3B46-5B54-4EC9-B803-CF76B621293D}" destId="{F0814EA1-B3E8-4A8E-8C52-BF9034BDC77A}" srcOrd="0" destOrd="0" presId="urn:microsoft.com/office/officeart/2005/8/layout/default#1"/>
    <dgm:cxn modelId="{AFDAD95A-C0F7-444B-9EE4-2FC20C2CA909}" type="presOf" srcId="{E89DB0EF-143D-47AC-99D9-1EFB264CD5CF}" destId="{625A61D5-2B42-471E-A787-C72E5B2DBB76}" srcOrd="0" destOrd="0" presId="urn:microsoft.com/office/officeart/2005/8/layout/default#1"/>
    <dgm:cxn modelId="{67ED52DD-A3F3-488A-A12A-E38D109D515B}" type="presParOf" srcId="{F0814EA1-B3E8-4A8E-8C52-BF9034BDC77A}" destId="{625A61D5-2B42-471E-A787-C72E5B2DBB76}" srcOrd="0" destOrd="0" presId="urn:microsoft.com/office/officeart/2005/8/layout/default#1"/>
    <dgm:cxn modelId="{08B96D20-0AAC-4393-AC9E-CA5B0CFFDB3D}" type="presParOf" srcId="{F0814EA1-B3E8-4A8E-8C52-BF9034BDC77A}" destId="{CAC3EB35-C91A-47CE-8453-8FD73FD0486E}" srcOrd="1" destOrd="0" presId="urn:microsoft.com/office/officeart/2005/8/layout/default#1"/>
    <dgm:cxn modelId="{4FC7F108-5656-415E-9193-A053A06BDEA0}" type="presParOf" srcId="{F0814EA1-B3E8-4A8E-8C52-BF9034BDC77A}" destId="{71E3C78C-9203-41FE-9512-C064CE363662}" srcOrd="2" destOrd="0" presId="urn:microsoft.com/office/officeart/2005/8/layout/default#1"/>
    <dgm:cxn modelId="{F12C097D-AB74-4B72-B2EA-7891DD9C7A05}" type="presParOf" srcId="{F0814EA1-B3E8-4A8E-8C52-BF9034BDC77A}" destId="{21ABFEBB-01F2-42FE-916D-94468D4CB99B}" srcOrd="3" destOrd="0" presId="urn:microsoft.com/office/officeart/2005/8/layout/default#1"/>
    <dgm:cxn modelId="{95077474-D8F8-422B-A032-7FA04B4ACDB3}" type="presParOf" srcId="{F0814EA1-B3E8-4A8E-8C52-BF9034BDC77A}" destId="{2CBEB7E0-B6A9-4186-9FE7-6CC16FA27E11}" srcOrd="4" destOrd="0" presId="urn:microsoft.com/office/officeart/2005/8/layout/default#1"/>
    <dgm:cxn modelId="{C88F8517-1FDE-405E-A1A3-7DCAFE9F1E43}" type="presParOf" srcId="{F0814EA1-B3E8-4A8E-8C52-BF9034BDC77A}" destId="{A092FCA5-44E5-4871-A399-DD1E233C38F8}" srcOrd="5" destOrd="0" presId="urn:microsoft.com/office/officeart/2005/8/layout/default#1"/>
    <dgm:cxn modelId="{398C8475-74C1-4FB9-9749-A63AF9FAC454}" type="presParOf" srcId="{F0814EA1-B3E8-4A8E-8C52-BF9034BDC77A}" destId="{3CE27122-4380-450E-B5B3-785CFF75274B}" srcOrd="6" destOrd="0" presId="urn:microsoft.com/office/officeart/2005/8/layout/default#1"/>
    <dgm:cxn modelId="{D3CFF04C-0118-4703-810F-5CCE6FE62E2A}" type="presParOf" srcId="{F0814EA1-B3E8-4A8E-8C52-BF9034BDC77A}" destId="{ACFA40D4-9CCE-420E-A071-D8B5BC9D6506}" srcOrd="7" destOrd="0" presId="urn:microsoft.com/office/officeart/2005/8/layout/default#1"/>
    <dgm:cxn modelId="{DF8DC236-7F8A-449A-AD1E-121BC854D14E}" type="presParOf" srcId="{F0814EA1-B3E8-4A8E-8C52-BF9034BDC77A}" destId="{D39CD325-4F44-46CF-9A6D-89AA2CCB031E}" srcOrd="8" destOrd="0" presId="urn:microsoft.com/office/officeart/2005/8/layout/default#1"/>
    <dgm:cxn modelId="{1F11F229-48E4-47B3-8A13-A1938F9B64A6}" type="presParOf" srcId="{F0814EA1-B3E8-4A8E-8C52-BF9034BDC77A}" destId="{4505A536-D78A-4AC4-B722-333AE3B8E6EB}" srcOrd="9" destOrd="0" presId="urn:microsoft.com/office/officeart/2005/8/layout/default#1"/>
    <dgm:cxn modelId="{A9058E36-4CE6-4EE8-9AB1-DE9E25BF11A2}" type="presParOf" srcId="{F0814EA1-B3E8-4A8E-8C52-BF9034BDC77A}" destId="{923B835D-9EF5-4580-91E9-8B71416C9E30}" srcOrd="10" destOrd="0" presId="urn:microsoft.com/office/officeart/2005/8/layout/defaul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5A61D5-2B42-471E-A787-C72E5B2DBB76}">
      <dsp:nvSpPr>
        <dsp:cNvPr id="0" name=""/>
        <dsp:cNvSpPr/>
      </dsp:nvSpPr>
      <dsp:spPr>
        <a:xfrm>
          <a:off x="1057"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1 Dec 2017</a:t>
          </a:r>
        </a:p>
      </dsp:txBody>
      <dsp:txXfrm>
        <a:off x="1057" y="314098"/>
        <a:ext cx="1332597" cy="799558"/>
      </dsp:txXfrm>
    </dsp:sp>
    <dsp:sp modelId="{71E3C78C-9203-41FE-9512-C064CE363662}">
      <dsp:nvSpPr>
        <dsp:cNvPr id="0" name=""/>
        <dsp:cNvSpPr/>
      </dsp:nvSpPr>
      <dsp:spPr>
        <a:xfrm>
          <a:off x="1466915"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2017</a:t>
          </a:r>
        </a:p>
      </dsp:txBody>
      <dsp:txXfrm>
        <a:off x="1466915" y="314098"/>
        <a:ext cx="1332597" cy="799558"/>
      </dsp:txXfrm>
    </dsp:sp>
    <dsp:sp modelId="{2CBEB7E0-B6A9-4186-9FE7-6CC16FA27E11}">
      <dsp:nvSpPr>
        <dsp:cNvPr id="0" name=""/>
        <dsp:cNvSpPr/>
      </dsp:nvSpPr>
      <dsp:spPr>
        <a:xfrm>
          <a:off x="2932773"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2018</a:t>
          </a:r>
        </a:p>
      </dsp:txBody>
      <dsp:txXfrm>
        <a:off x="2932773" y="314098"/>
        <a:ext cx="1332597" cy="799558"/>
      </dsp:txXfrm>
    </dsp:sp>
    <dsp:sp modelId="{3CE27122-4380-450E-B5B3-785CFF75274B}">
      <dsp:nvSpPr>
        <dsp:cNvPr id="0" name=""/>
        <dsp:cNvSpPr/>
      </dsp:nvSpPr>
      <dsp:spPr>
        <a:xfrm>
          <a:off x="4398630"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2019</a:t>
          </a:r>
        </a:p>
      </dsp:txBody>
      <dsp:txXfrm>
        <a:off x="4398630" y="314098"/>
        <a:ext cx="1332597" cy="799558"/>
      </dsp:txXfrm>
    </dsp:sp>
    <dsp:sp modelId="{D39CD325-4F44-46CF-9A6D-89AA2CCB031E}">
      <dsp:nvSpPr>
        <dsp:cNvPr id="0" name=""/>
        <dsp:cNvSpPr/>
      </dsp:nvSpPr>
      <dsp:spPr>
        <a:xfrm>
          <a:off x="5864488"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Feb 2019</a:t>
          </a:r>
        </a:p>
      </dsp:txBody>
      <dsp:txXfrm>
        <a:off x="5864488" y="314098"/>
        <a:ext cx="1332597" cy="799558"/>
      </dsp:txXfrm>
    </dsp:sp>
    <dsp:sp modelId="{923B835D-9EF5-4580-91E9-8B71416C9E30}">
      <dsp:nvSpPr>
        <dsp:cNvPr id="0" name=""/>
        <dsp:cNvSpPr/>
      </dsp:nvSpPr>
      <dsp:spPr>
        <a:xfrm>
          <a:off x="7330346" y="314098"/>
          <a:ext cx="1332597" cy="799558"/>
        </a:xfrm>
        <a:prstGeom prst="rect">
          <a:avLst/>
        </a:prstGeom>
        <a:solidFill>
          <a:srgbClr val="CB26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Century Gothic" panose="020B0502020202020204" pitchFamily="34" charset="0"/>
            </a:rPr>
            <a:t>Dec 2019</a:t>
          </a:r>
        </a:p>
      </dsp:txBody>
      <dsp:txXfrm>
        <a:off x="7330346" y="314098"/>
        <a:ext cx="1332597" cy="799558"/>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4EEB28-525D-4EE3-A558-96DCBD7DD03C}" type="datetimeFigureOut">
              <a:rPr lang="en-ZA" smtClean="0"/>
              <a:pPr/>
              <a:t>2019/11/28</a:t>
            </a:fld>
            <a:endParaRPr lang="en-Z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3DF282-8BAF-4D5D-B260-C23C3BADC99C}" type="slidenum">
              <a:rPr lang="en-ZA" smtClean="0"/>
              <a:pPr/>
              <a:t>‹#›</a:t>
            </a:fld>
            <a:endParaRPr lang="en-ZA"/>
          </a:p>
        </p:txBody>
      </p:sp>
    </p:spTree>
    <p:extLst>
      <p:ext uri="{BB962C8B-B14F-4D97-AF65-F5344CB8AC3E}">
        <p14:creationId xmlns:p14="http://schemas.microsoft.com/office/powerpoint/2010/main" xmlns="" val="259350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2</a:t>
            </a:fld>
            <a:endParaRPr lang="en-ZA"/>
          </a:p>
        </p:txBody>
      </p:sp>
    </p:spTree>
    <p:extLst>
      <p:ext uri="{BB962C8B-B14F-4D97-AF65-F5344CB8AC3E}">
        <p14:creationId xmlns:p14="http://schemas.microsoft.com/office/powerpoint/2010/main" xmlns="" val="3091141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11</a:t>
            </a:fld>
            <a:endParaRPr lang="en-ZA"/>
          </a:p>
        </p:txBody>
      </p:sp>
    </p:spTree>
    <p:extLst>
      <p:ext uri="{BB962C8B-B14F-4D97-AF65-F5344CB8AC3E}">
        <p14:creationId xmlns:p14="http://schemas.microsoft.com/office/powerpoint/2010/main" xmlns="" val="1333753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12</a:t>
            </a:fld>
            <a:endParaRPr lang="en-ZA"/>
          </a:p>
        </p:txBody>
      </p:sp>
    </p:spTree>
    <p:extLst>
      <p:ext uri="{BB962C8B-B14F-4D97-AF65-F5344CB8AC3E}">
        <p14:creationId xmlns:p14="http://schemas.microsoft.com/office/powerpoint/2010/main" xmlns="" val="160728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13</a:t>
            </a:fld>
            <a:endParaRPr lang="en-ZA"/>
          </a:p>
        </p:txBody>
      </p:sp>
    </p:spTree>
    <p:extLst>
      <p:ext uri="{BB962C8B-B14F-4D97-AF65-F5344CB8AC3E}">
        <p14:creationId xmlns:p14="http://schemas.microsoft.com/office/powerpoint/2010/main" xmlns="" val="3252479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14</a:t>
            </a:fld>
            <a:endParaRPr lang="en-ZA"/>
          </a:p>
        </p:txBody>
      </p:sp>
    </p:spTree>
    <p:extLst>
      <p:ext uri="{BB962C8B-B14F-4D97-AF65-F5344CB8AC3E}">
        <p14:creationId xmlns:p14="http://schemas.microsoft.com/office/powerpoint/2010/main" xmlns="" val="2518904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15</a:t>
            </a:fld>
            <a:endParaRPr lang="en-ZA"/>
          </a:p>
        </p:txBody>
      </p:sp>
    </p:spTree>
    <p:extLst>
      <p:ext uri="{BB962C8B-B14F-4D97-AF65-F5344CB8AC3E}">
        <p14:creationId xmlns:p14="http://schemas.microsoft.com/office/powerpoint/2010/main" xmlns="" val="443211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16</a:t>
            </a:fld>
            <a:endParaRPr lang="en-ZA"/>
          </a:p>
        </p:txBody>
      </p:sp>
    </p:spTree>
    <p:extLst>
      <p:ext uri="{BB962C8B-B14F-4D97-AF65-F5344CB8AC3E}">
        <p14:creationId xmlns:p14="http://schemas.microsoft.com/office/powerpoint/2010/main" xmlns="" val="4156839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3</a:t>
            </a:fld>
            <a:endParaRPr lang="en-ZA"/>
          </a:p>
        </p:txBody>
      </p:sp>
    </p:spTree>
    <p:extLst>
      <p:ext uri="{BB962C8B-B14F-4D97-AF65-F5344CB8AC3E}">
        <p14:creationId xmlns:p14="http://schemas.microsoft.com/office/powerpoint/2010/main" xmlns="" val="2477452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4</a:t>
            </a:fld>
            <a:endParaRPr lang="en-ZA"/>
          </a:p>
        </p:txBody>
      </p:sp>
    </p:spTree>
    <p:extLst>
      <p:ext uri="{BB962C8B-B14F-4D97-AF65-F5344CB8AC3E}">
        <p14:creationId xmlns:p14="http://schemas.microsoft.com/office/powerpoint/2010/main" xmlns="" val="31876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5</a:t>
            </a:fld>
            <a:endParaRPr lang="en-ZA"/>
          </a:p>
        </p:txBody>
      </p:sp>
    </p:spTree>
    <p:extLst>
      <p:ext uri="{BB962C8B-B14F-4D97-AF65-F5344CB8AC3E}">
        <p14:creationId xmlns:p14="http://schemas.microsoft.com/office/powerpoint/2010/main" xmlns="" val="4117516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6</a:t>
            </a:fld>
            <a:endParaRPr lang="en-ZA"/>
          </a:p>
        </p:txBody>
      </p:sp>
    </p:spTree>
    <p:extLst>
      <p:ext uri="{BB962C8B-B14F-4D97-AF65-F5344CB8AC3E}">
        <p14:creationId xmlns:p14="http://schemas.microsoft.com/office/powerpoint/2010/main" xmlns="" val="361291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7</a:t>
            </a:fld>
            <a:endParaRPr lang="en-ZA"/>
          </a:p>
        </p:txBody>
      </p:sp>
    </p:spTree>
    <p:extLst>
      <p:ext uri="{BB962C8B-B14F-4D97-AF65-F5344CB8AC3E}">
        <p14:creationId xmlns:p14="http://schemas.microsoft.com/office/powerpoint/2010/main" xmlns="" val="2005554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8</a:t>
            </a:fld>
            <a:endParaRPr lang="en-ZA"/>
          </a:p>
        </p:txBody>
      </p:sp>
    </p:spTree>
    <p:extLst>
      <p:ext uri="{BB962C8B-B14F-4D97-AF65-F5344CB8AC3E}">
        <p14:creationId xmlns:p14="http://schemas.microsoft.com/office/powerpoint/2010/main" xmlns="" val="191634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3DF282-8BAF-4D5D-B260-C23C3BADC99C}" type="slidenum">
              <a:rPr lang="en-ZA" smtClean="0"/>
              <a:pPr/>
              <a:t>9</a:t>
            </a:fld>
            <a:endParaRPr lang="en-ZA"/>
          </a:p>
        </p:txBody>
      </p:sp>
    </p:spTree>
    <p:extLst>
      <p:ext uri="{BB962C8B-B14F-4D97-AF65-F5344CB8AC3E}">
        <p14:creationId xmlns:p14="http://schemas.microsoft.com/office/powerpoint/2010/main" xmlns="" val="828151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3DF282-8BAF-4D5D-B260-C23C3BADC99C}" type="slidenum">
              <a:rPr lang="en-ZA" smtClean="0"/>
              <a:pPr/>
              <a:t>10</a:t>
            </a:fld>
            <a:endParaRPr lang="en-ZA"/>
          </a:p>
        </p:txBody>
      </p:sp>
    </p:spTree>
    <p:extLst>
      <p:ext uri="{BB962C8B-B14F-4D97-AF65-F5344CB8AC3E}">
        <p14:creationId xmlns:p14="http://schemas.microsoft.com/office/powerpoint/2010/main" xmlns="" val="369266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A71071C-1873-4824-A534-5C74264A79CB}" type="datetime1">
              <a:rPr lang="en-US" smtClean="0"/>
              <a:pPr/>
              <a:t>11/28/2019</a:t>
            </a:fld>
            <a:endParaRPr lang="en-US"/>
          </a:p>
        </p:txBody>
      </p:sp>
      <p:sp>
        <p:nvSpPr>
          <p:cNvPr id="5" name="Footer Placeholder 4"/>
          <p:cNvSpPr>
            <a:spLocks noGrp="1"/>
          </p:cNvSpPr>
          <p:nvPr>
            <p:ph type="ftr" sz="quarter" idx="11"/>
          </p:nvPr>
        </p:nvSpPr>
        <p:spPr/>
        <p:txBody>
          <a:bodyPr/>
          <a:lstStyle/>
          <a:p>
            <a:r>
              <a:rPr lang="en-US"/>
              <a:t>FSTC Briefing to SCOF l 27 November 2019</a:t>
            </a:r>
          </a:p>
        </p:txBody>
      </p:sp>
      <p:sp>
        <p:nvSpPr>
          <p:cNvPr id="6" name="Slide Number Placeholder 5"/>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333805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7654496-4056-4B1C-BDB6-3EA5CB398A7C}" type="datetime1">
              <a:rPr lang="en-US" smtClean="0"/>
              <a:pPr/>
              <a:t>11/28/2019</a:t>
            </a:fld>
            <a:endParaRPr lang="en-US"/>
          </a:p>
        </p:txBody>
      </p:sp>
      <p:sp>
        <p:nvSpPr>
          <p:cNvPr id="5" name="Footer Placeholder 4"/>
          <p:cNvSpPr>
            <a:spLocks noGrp="1"/>
          </p:cNvSpPr>
          <p:nvPr>
            <p:ph type="ftr" sz="quarter" idx="11"/>
          </p:nvPr>
        </p:nvSpPr>
        <p:spPr/>
        <p:txBody>
          <a:bodyPr/>
          <a:lstStyle/>
          <a:p>
            <a:r>
              <a:rPr lang="en-US"/>
              <a:t>FSTC Briefing to SCOF l 27 November 2019</a:t>
            </a:r>
          </a:p>
        </p:txBody>
      </p:sp>
      <p:sp>
        <p:nvSpPr>
          <p:cNvPr id="6" name="Slide Number Placeholder 5"/>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202574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1224D84-5642-4C9E-94CC-C0EA8FD3D708}" type="datetime1">
              <a:rPr lang="en-US" smtClean="0"/>
              <a:pPr/>
              <a:t>11/28/2019</a:t>
            </a:fld>
            <a:endParaRPr lang="en-US"/>
          </a:p>
        </p:txBody>
      </p:sp>
      <p:sp>
        <p:nvSpPr>
          <p:cNvPr id="5" name="Footer Placeholder 4"/>
          <p:cNvSpPr>
            <a:spLocks noGrp="1"/>
          </p:cNvSpPr>
          <p:nvPr>
            <p:ph type="ftr" sz="quarter" idx="11"/>
          </p:nvPr>
        </p:nvSpPr>
        <p:spPr/>
        <p:txBody>
          <a:bodyPr/>
          <a:lstStyle/>
          <a:p>
            <a:r>
              <a:rPr lang="en-US"/>
              <a:t>FSTC Briefing to SCOF l 27 November 2019</a:t>
            </a:r>
          </a:p>
        </p:txBody>
      </p:sp>
      <p:sp>
        <p:nvSpPr>
          <p:cNvPr id="6" name="Slide Number Placeholder 5"/>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185357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452C1372-7770-440F-9D71-8D357DDD018D}" type="datetime1">
              <a:rPr lang="en-US" smtClean="0"/>
              <a:pPr/>
              <a:t>11/28/2019</a:t>
            </a:fld>
            <a:endParaRPr lang="en-US"/>
          </a:p>
        </p:txBody>
      </p:sp>
      <p:sp>
        <p:nvSpPr>
          <p:cNvPr id="5" name="Footer Placeholder 4"/>
          <p:cNvSpPr>
            <a:spLocks noGrp="1"/>
          </p:cNvSpPr>
          <p:nvPr>
            <p:ph type="ftr" sz="quarter" idx="11"/>
          </p:nvPr>
        </p:nvSpPr>
        <p:spPr/>
        <p:txBody>
          <a:bodyPr/>
          <a:lstStyle/>
          <a:p>
            <a:r>
              <a:rPr lang="en-US"/>
              <a:t>FSTC Briefing to SCOF l 27 November 2019</a:t>
            </a:r>
          </a:p>
        </p:txBody>
      </p:sp>
      <p:sp>
        <p:nvSpPr>
          <p:cNvPr id="6" name="Slide Number Placeholder 5"/>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7690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699BAD5-98EF-497D-A0D3-BFC9CF0AE089}" type="datetime1">
              <a:rPr lang="en-US" smtClean="0"/>
              <a:pPr/>
              <a:t>11/28/2019</a:t>
            </a:fld>
            <a:endParaRPr lang="en-US"/>
          </a:p>
        </p:txBody>
      </p:sp>
      <p:sp>
        <p:nvSpPr>
          <p:cNvPr id="5" name="Footer Placeholder 4"/>
          <p:cNvSpPr>
            <a:spLocks noGrp="1"/>
          </p:cNvSpPr>
          <p:nvPr>
            <p:ph type="ftr" sz="quarter" idx="11"/>
          </p:nvPr>
        </p:nvSpPr>
        <p:spPr/>
        <p:txBody>
          <a:bodyPr/>
          <a:lstStyle/>
          <a:p>
            <a:r>
              <a:rPr lang="en-US"/>
              <a:t>FSTC Briefing to SCOF l 27 November 2019</a:t>
            </a:r>
          </a:p>
        </p:txBody>
      </p:sp>
      <p:sp>
        <p:nvSpPr>
          <p:cNvPr id="6" name="Slide Number Placeholder 5"/>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140010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ABB04DE-AC83-48D6-A513-5275A29E576B}" type="datetime1">
              <a:rPr lang="en-US" smtClean="0"/>
              <a:pPr/>
              <a:t>11/28/2019</a:t>
            </a:fld>
            <a:endParaRPr lang="en-US"/>
          </a:p>
        </p:txBody>
      </p:sp>
      <p:sp>
        <p:nvSpPr>
          <p:cNvPr id="6" name="Footer Placeholder 5"/>
          <p:cNvSpPr>
            <a:spLocks noGrp="1"/>
          </p:cNvSpPr>
          <p:nvPr>
            <p:ph type="ftr" sz="quarter" idx="11"/>
          </p:nvPr>
        </p:nvSpPr>
        <p:spPr/>
        <p:txBody>
          <a:bodyPr/>
          <a:lstStyle/>
          <a:p>
            <a:r>
              <a:rPr lang="en-US"/>
              <a:t>FSTC Briefing to SCOF l 27 November 2019</a:t>
            </a:r>
          </a:p>
        </p:txBody>
      </p:sp>
      <p:sp>
        <p:nvSpPr>
          <p:cNvPr id="7" name="Slide Number Placeholder 6"/>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14758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6492521-22DE-4246-B486-625D62FD34BB}" type="datetime1">
              <a:rPr lang="en-US" smtClean="0"/>
              <a:pPr/>
              <a:t>11/28/2019</a:t>
            </a:fld>
            <a:endParaRPr lang="en-US"/>
          </a:p>
        </p:txBody>
      </p:sp>
      <p:sp>
        <p:nvSpPr>
          <p:cNvPr id="8" name="Footer Placeholder 7"/>
          <p:cNvSpPr>
            <a:spLocks noGrp="1"/>
          </p:cNvSpPr>
          <p:nvPr>
            <p:ph type="ftr" sz="quarter" idx="11"/>
          </p:nvPr>
        </p:nvSpPr>
        <p:spPr/>
        <p:txBody>
          <a:bodyPr/>
          <a:lstStyle/>
          <a:p>
            <a:r>
              <a:rPr lang="en-US"/>
              <a:t>FSTC Briefing to SCOF l 27 November 2019</a:t>
            </a:r>
          </a:p>
        </p:txBody>
      </p:sp>
      <p:sp>
        <p:nvSpPr>
          <p:cNvPr id="9" name="Slide Number Placeholder 8"/>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101259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B8A2C6E-C11D-4027-A788-5967D5F1C459}" type="datetime1">
              <a:rPr lang="en-US" smtClean="0"/>
              <a:pPr/>
              <a:t>11/28/2019</a:t>
            </a:fld>
            <a:endParaRPr lang="en-US"/>
          </a:p>
        </p:txBody>
      </p:sp>
      <p:sp>
        <p:nvSpPr>
          <p:cNvPr id="4" name="Footer Placeholder 3"/>
          <p:cNvSpPr>
            <a:spLocks noGrp="1"/>
          </p:cNvSpPr>
          <p:nvPr>
            <p:ph type="ftr" sz="quarter" idx="11"/>
          </p:nvPr>
        </p:nvSpPr>
        <p:spPr/>
        <p:txBody>
          <a:bodyPr/>
          <a:lstStyle/>
          <a:p>
            <a:r>
              <a:rPr lang="en-US"/>
              <a:t>FSTC Briefing to SCOF l 27 November 2019</a:t>
            </a:r>
          </a:p>
        </p:txBody>
      </p:sp>
      <p:sp>
        <p:nvSpPr>
          <p:cNvPr id="5" name="Slide Number Placeholder 4"/>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216376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38E5F-B0A5-4C6A-A7FD-47FCF3306088}" type="datetime1">
              <a:rPr lang="en-US" smtClean="0"/>
              <a:pPr/>
              <a:t>11/28/2019</a:t>
            </a:fld>
            <a:endParaRPr lang="en-US"/>
          </a:p>
        </p:txBody>
      </p:sp>
      <p:sp>
        <p:nvSpPr>
          <p:cNvPr id="3" name="Footer Placeholder 2"/>
          <p:cNvSpPr>
            <a:spLocks noGrp="1"/>
          </p:cNvSpPr>
          <p:nvPr>
            <p:ph type="ftr" sz="quarter" idx="11"/>
          </p:nvPr>
        </p:nvSpPr>
        <p:spPr/>
        <p:txBody>
          <a:bodyPr/>
          <a:lstStyle/>
          <a:p>
            <a:r>
              <a:rPr lang="en-US"/>
              <a:t>FSTC Briefing to SCOF l 27 November 2019</a:t>
            </a:r>
          </a:p>
        </p:txBody>
      </p:sp>
      <p:sp>
        <p:nvSpPr>
          <p:cNvPr id="4" name="Slide Number Placeholder 3"/>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275061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A74954F-001C-4C97-9101-421F9F06A2E4}" type="datetime1">
              <a:rPr lang="en-US" smtClean="0"/>
              <a:pPr/>
              <a:t>11/28/2019</a:t>
            </a:fld>
            <a:endParaRPr lang="en-US"/>
          </a:p>
        </p:txBody>
      </p:sp>
      <p:sp>
        <p:nvSpPr>
          <p:cNvPr id="6" name="Footer Placeholder 5"/>
          <p:cNvSpPr>
            <a:spLocks noGrp="1"/>
          </p:cNvSpPr>
          <p:nvPr>
            <p:ph type="ftr" sz="quarter" idx="11"/>
          </p:nvPr>
        </p:nvSpPr>
        <p:spPr/>
        <p:txBody>
          <a:bodyPr/>
          <a:lstStyle/>
          <a:p>
            <a:r>
              <a:rPr lang="en-US"/>
              <a:t>FSTC Briefing to SCOF l 27 November 2019</a:t>
            </a:r>
          </a:p>
        </p:txBody>
      </p:sp>
      <p:sp>
        <p:nvSpPr>
          <p:cNvPr id="7" name="Slide Number Placeholder 6"/>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276409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D1F5A73-CD90-4263-9401-8BEF5A6EF48E}" type="datetime1">
              <a:rPr lang="en-US" smtClean="0"/>
              <a:pPr/>
              <a:t>11/28/2019</a:t>
            </a:fld>
            <a:endParaRPr lang="en-US"/>
          </a:p>
        </p:txBody>
      </p:sp>
      <p:sp>
        <p:nvSpPr>
          <p:cNvPr id="6" name="Footer Placeholder 5"/>
          <p:cNvSpPr>
            <a:spLocks noGrp="1"/>
          </p:cNvSpPr>
          <p:nvPr>
            <p:ph type="ftr" sz="quarter" idx="11"/>
          </p:nvPr>
        </p:nvSpPr>
        <p:spPr/>
        <p:txBody>
          <a:bodyPr/>
          <a:lstStyle/>
          <a:p>
            <a:r>
              <a:rPr lang="en-US"/>
              <a:t>FSTC Briefing to SCOF l 27 November 2019</a:t>
            </a:r>
          </a:p>
        </p:txBody>
      </p:sp>
      <p:sp>
        <p:nvSpPr>
          <p:cNvPr id="7" name="Slide Number Placeholder 6"/>
          <p:cNvSpPr>
            <a:spLocks noGrp="1"/>
          </p:cNvSpPr>
          <p:nvPr>
            <p:ph type="sldNum" sz="quarter" idx="12"/>
          </p:nvPr>
        </p:nvSpPr>
        <p:spPr/>
        <p:txBody>
          <a:body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275820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54981-88E5-4DDF-83D5-8AC96F32DEF5}" type="datetime1">
              <a:rPr lang="en-US" smtClean="0"/>
              <a:pPr/>
              <a:t>11/28/2019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FSTC Briefing to SCOF l 27 November 2019</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5DC64-D237-9E40-806E-6275A77BCD56}" type="slidenum">
              <a:rPr lang="en-US" smtClean="0"/>
              <a:pPr/>
              <a:t>‹#›</a:t>
            </a:fld>
            <a:endParaRPr lang="en-US"/>
          </a:p>
        </p:txBody>
      </p:sp>
    </p:spTree>
    <p:extLst>
      <p:ext uri="{BB962C8B-B14F-4D97-AF65-F5344CB8AC3E}">
        <p14:creationId xmlns:p14="http://schemas.microsoft.com/office/powerpoint/2010/main" xmlns="" val="3828120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RANGE-RED WOMAN 1.jpg"/>
          <p:cNvPicPr>
            <a:picLocks noChangeAspect="1"/>
          </p:cNvPicPr>
          <p:nvPr/>
        </p:nvPicPr>
        <p:blipFill rotWithShape="1">
          <a:blip r:embed="rId2" cstate="screen">
            <a:extLst>
              <a:ext uri="{28A0092B-C50C-407E-A947-70E740481C1C}">
                <a14:useLocalDpi xmlns:a14="http://schemas.microsoft.com/office/drawing/2010/main" xmlns=""/>
              </a:ext>
            </a:extLst>
          </a:blip>
          <a:srcRect l="-1"/>
          <a:stretch/>
        </p:blipFill>
        <p:spPr>
          <a:xfrm>
            <a:off x="0" y="-1"/>
            <a:ext cx="9144000" cy="6858001"/>
          </a:xfrm>
          <a:prstGeom prst="rect">
            <a:avLst/>
          </a:prstGeom>
        </p:spPr>
      </p:pic>
      <p:pic>
        <p:nvPicPr>
          <p:cNvPr id="6" name="Picture 5" descr="FSTC LOGO FINAL WHITE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5216071" y="-123987"/>
            <a:ext cx="3927929" cy="1371600"/>
          </a:xfrm>
          <a:prstGeom prst="rect">
            <a:avLst/>
          </a:prstGeom>
        </p:spPr>
      </p:pic>
      <p:sp>
        <p:nvSpPr>
          <p:cNvPr id="3" name="Title 2"/>
          <p:cNvSpPr>
            <a:spLocks noGrp="1"/>
          </p:cNvSpPr>
          <p:nvPr>
            <p:ph type="ctrTitle"/>
          </p:nvPr>
        </p:nvSpPr>
        <p:spPr>
          <a:xfrm>
            <a:off x="0" y="1776195"/>
            <a:ext cx="9144000" cy="1470025"/>
          </a:xfrm>
        </p:spPr>
        <p:txBody>
          <a:bodyPr>
            <a:normAutofit/>
          </a:bodyPr>
          <a:lstStyle/>
          <a:p>
            <a:r>
              <a:rPr lang="en-US" dirty="0">
                <a:solidFill>
                  <a:srgbClr val="FFFFFF"/>
                </a:solidFill>
              </a:rPr>
              <a:t>BRIEFING TO THE STANDING COMMITTEE ON FINANCE</a:t>
            </a:r>
          </a:p>
        </p:txBody>
      </p:sp>
      <p:sp>
        <p:nvSpPr>
          <p:cNvPr id="4" name="Subtitle 3"/>
          <p:cNvSpPr>
            <a:spLocks noGrp="1"/>
          </p:cNvSpPr>
          <p:nvPr>
            <p:ph type="subTitle" idx="1"/>
          </p:nvPr>
        </p:nvSpPr>
        <p:spPr>
          <a:xfrm>
            <a:off x="0" y="4666476"/>
            <a:ext cx="9144000" cy="563016"/>
          </a:xfrm>
        </p:spPr>
        <p:txBody>
          <a:bodyPr>
            <a:normAutofit/>
          </a:bodyPr>
          <a:lstStyle/>
          <a:p>
            <a:r>
              <a:rPr lang="en-US" sz="2800" dirty="0">
                <a:solidFill>
                  <a:schemeClr val="bg1"/>
                </a:solidFill>
              </a:rPr>
              <a:t>26 November 2019 l Cape Town</a:t>
            </a:r>
          </a:p>
        </p:txBody>
      </p:sp>
      <p:sp>
        <p:nvSpPr>
          <p:cNvPr id="7" name="Subtitle 3">
            <a:extLst>
              <a:ext uri="{FF2B5EF4-FFF2-40B4-BE49-F238E27FC236}">
                <a16:creationId xmlns:a16="http://schemas.microsoft.com/office/drawing/2014/main" xmlns="" id="{7E679BBC-534D-694F-AE69-FB4A4B67C345}"/>
              </a:ext>
            </a:extLst>
          </p:cNvPr>
          <p:cNvSpPr txBox="1">
            <a:spLocks/>
          </p:cNvSpPr>
          <p:nvPr/>
        </p:nvSpPr>
        <p:spPr>
          <a:xfrm>
            <a:off x="0" y="3595227"/>
            <a:ext cx="9144000" cy="75581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600" b="1" dirty="0">
                <a:solidFill>
                  <a:schemeClr val="tx1"/>
                </a:solidFill>
              </a:rPr>
              <a:t>Transformation of the Financial Sector</a:t>
            </a:r>
          </a:p>
        </p:txBody>
      </p:sp>
    </p:spTree>
    <p:extLst>
      <p:ext uri="{BB962C8B-B14F-4D97-AF65-F5344CB8AC3E}">
        <p14:creationId xmlns:p14="http://schemas.microsoft.com/office/powerpoint/2010/main" xmlns="" val="1040068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10</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3"/>
            </a:pPr>
            <a:r>
              <a:rPr lang="en-US" sz="2800" b="1" cap="all" spc="110" dirty="0">
                <a:solidFill>
                  <a:schemeClr val="bg1"/>
                </a:solidFill>
                <a:latin typeface="Century Gothic"/>
                <a:cs typeface="Century Gothic"/>
              </a:rPr>
              <a:t>overview OF THE FINANCIAL SECTOR CODE</a:t>
            </a:r>
          </a:p>
        </p:txBody>
      </p:sp>
      <p:graphicFrame>
        <p:nvGraphicFramePr>
          <p:cNvPr id="3" name="Table 2"/>
          <p:cNvGraphicFramePr>
            <a:graphicFrameLocks noGrp="1"/>
          </p:cNvGraphicFramePr>
          <p:nvPr>
            <p:extLst>
              <p:ext uri="{D42A27DB-BD31-4B8C-83A1-F6EECF244321}">
                <p14:modId xmlns:p14="http://schemas.microsoft.com/office/powerpoint/2010/main" xmlns="" val="3694135578"/>
              </p:ext>
            </p:extLst>
          </p:nvPr>
        </p:nvGraphicFramePr>
        <p:xfrm>
          <a:off x="322703" y="1584285"/>
          <a:ext cx="8498595" cy="4686869"/>
        </p:xfrm>
        <a:graphic>
          <a:graphicData uri="http://schemas.openxmlformats.org/drawingml/2006/table">
            <a:tbl>
              <a:tblPr firstRow="1" bandRow="1">
                <a:tableStyleId>{2D5ABB26-0587-4C30-8999-92F81FD0307C}</a:tableStyleId>
              </a:tblPr>
              <a:tblGrid>
                <a:gridCol w="2299311">
                  <a:extLst>
                    <a:ext uri="{9D8B030D-6E8A-4147-A177-3AD203B41FA5}">
                      <a16:colId xmlns:a16="http://schemas.microsoft.com/office/drawing/2014/main" xmlns="" val="20000"/>
                    </a:ext>
                  </a:extLst>
                </a:gridCol>
                <a:gridCol w="1549821">
                  <a:extLst>
                    <a:ext uri="{9D8B030D-6E8A-4147-A177-3AD203B41FA5}">
                      <a16:colId xmlns:a16="http://schemas.microsoft.com/office/drawing/2014/main" xmlns="" val="20001"/>
                    </a:ext>
                  </a:extLst>
                </a:gridCol>
                <a:gridCol w="1549821">
                  <a:extLst>
                    <a:ext uri="{9D8B030D-6E8A-4147-A177-3AD203B41FA5}">
                      <a16:colId xmlns:a16="http://schemas.microsoft.com/office/drawing/2014/main" xmlns="" val="20002"/>
                    </a:ext>
                  </a:extLst>
                </a:gridCol>
                <a:gridCol w="1549821">
                  <a:extLst>
                    <a:ext uri="{9D8B030D-6E8A-4147-A177-3AD203B41FA5}">
                      <a16:colId xmlns:a16="http://schemas.microsoft.com/office/drawing/2014/main" xmlns="" val="20003"/>
                    </a:ext>
                  </a:extLst>
                </a:gridCol>
                <a:gridCol w="1549821">
                  <a:extLst>
                    <a:ext uri="{9D8B030D-6E8A-4147-A177-3AD203B41FA5}">
                      <a16:colId xmlns:a16="http://schemas.microsoft.com/office/drawing/2014/main" xmlns="" val="20004"/>
                    </a:ext>
                  </a:extLst>
                </a:gridCol>
              </a:tblGrid>
              <a:tr h="439183">
                <a:tc rowSpan="2">
                  <a:txBody>
                    <a:bodyPr/>
                    <a:lstStyle/>
                    <a:p>
                      <a:pPr algn="ctr"/>
                      <a:r>
                        <a:rPr lang="en-US" sz="1600" b="1" dirty="0">
                          <a:latin typeface="Century Gothic" panose="020B0502020202020204" pitchFamily="34" charset="0"/>
                        </a:rPr>
                        <a:t>ELEMENT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gridSpan="4">
                  <a:txBody>
                    <a:bodyPr/>
                    <a:lstStyle/>
                    <a:p>
                      <a:pPr algn="ctr"/>
                      <a:r>
                        <a:rPr lang="en-US" sz="1600" b="1" dirty="0">
                          <a:latin typeface="Century Gothic" panose="020B0502020202020204" pitchFamily="34" charset="0"/>
                        </a:rPr>
                        <a:t>POINTS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955846">
                <a:tc v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Banks and Long-Term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Short-Term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JSE and Members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Other Financial Institutions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r h="439183">
                <a:tc>
                  <a:txBody>
                    <a:bodyPr/>
                    <a:lstStyle/>
                    <a:p>
                      <a:r>
                        <a:rPr lang="en-US" sz="1600" b="1" dirty="0">
                          <a:solidFill>
                            <a:schemeClr val="bg1"/>
                          </a:solidFill>
                          <a:latin typeface="Century Gothic" panose="020B0502020202020204" pitchFamily="34" charset="0"/>
                        </a:rPr>
                        <a:t>Procurement</a:t>
                      </a:r>
                      <a:r>
                        <a:rPr lang="en-US" sz="1600" b="1" baseline="0" dirty="0">
                          <a:solidFill>
                            <a:schemeClr val="bg1"/>
                          </a:solidFill>
                          <a:latin typeface="Century Gothic" panose="020B0502020202020204" pitchFamily="34" charset="0"/>
                        </a:rPr>
                        <a:t> and </a:t>
                      </a:r>
                      <a:r>
                        <a:rPr lang="en-US" sz="1600" b="1" dirty="0">
                          <a:solidFill>
                            <a:schemeClr val="bg1"/>
                          </a:solidFill>
                          <a:latin typeface="Century Gothic" panose="020B0502020202020204" pitchFamily="34" charset="0"/>
                        </a:rPr>
                        <a:t>Enterprise and Supplier Development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15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35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35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35</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2"/>
                  </a:ext>
                </a:extLst>
              </a:tr>
              <a:tr h="439183">
                <a:tc gridSpan="5">
                  <a:txBody>
                    <a:bodyPr/>
                    <a:lstStyle/>
                    <a:p>
                      <a:pPr algn="just"/>
                      <a:r>
                        <a:rPr lang="en-US" sz="1600" dirty="0">
                          <a:latin typeface="Century Gothic" panose="020B0502020202020204" pitchFamily="34" charset="0"/>
                        </a:rPr>
                        <a:t>Ensure support of large and small black suppliers, black-women owned suppliers and black designated groups.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672632">
                <a:tc>
                  <a:txBody>
                    <a:bodyPr/>
                    <a:lstStyle/>
                    <a:p>
                      <a:r>
                        <a:rPr lang="en-US" sz="1600" b="1" dirty="0">
                          <a:solidFill>
                            <a:schemeClr val="bg1"/>
                          </a:solidFill>
                          <a:latin typeface="Century Gothic" panose="020B0502020202020204" pitchFamily="34" charset="0"/>
                        </a:rPr>
                        <a:t>Socio-Economic Development and Consumer Education</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5</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4"/>
                  </a:ext>
                </a:extLst>
              </a:tr>
              <a:tr h="672632">
                <a:tc gridSpan="5">
                  <a:txBody>
                    <a:bodyPr/>
                    <a:lstStyle/>
                    <a:p>
                      <a:pPr algn="just"/>
                      <a:r>
                        <a:rPr lang="en-US" sz="1600" dirty="0">
                          <a:latin typeface="Century Gothic" panose="020B0502020202020204" pitchFamily="34" charset="0"/>
                        </a:rPr>
                        <a:t>Ensure that social impact contributions by companies are made for black and disadvantaged communities and that SMEs and consumers in general are given the necessary knowledge and skills to enable them to make better financial decisions.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92352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11</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3"/>
            </a:pPr>
            <a:r>
              <a:rPr lang="en-US" sz="2800" b="1" cap="all" spc="110" dirty="0">
                <a:solidFill>
                  <a:schemeClr val="bg1"/>
                </a:solidFill>
                <a:latin typeface="Century Gothic"/>
                <a:cs typeface="Century Gothic"/>
              </a:rPr>
              <a:t>overview OF THE FINANCIAL SECTOR CODE</a:t>
            </a:r>
          </a:p>
        </p:txBody>
      </p:sp>
      <p:graphicFrame>
        <p:nvGraphicFramePr>
          <p:cNvPr id="3" name="Table 2"/>
          <p:cNvGraphicFramePr>
            <a:graphicFrameLocks noGrp="1"/>
          </p:cNvGraphicFramePr>
          <p:nvPr>
            <p:extLst>
              <p:ext uri="{D42A27DB-BD31-4B8C-83A1-F6EECF244321}">
                <p14:modId xmlns:p14="http://schemas.microsoft.com/office/powerpoint/2010/main" xmlns="" val="3422238516"/>
              </p:ext>
            </p:extLst>
          </p:nvPr>
        </p:nvGraphicFramePr>
        <p:xfrm>
          <a:off x="322703" y="1584285"/>
          <a:ext cx="8498595" cy="4438569"/>
        </p:xfrm>
        <a:graphic>
          <a:graphicData uri="http://schemas.openxmlformats.org/drawingml/2006/table">
            <a:tbl>
              <a:tblPr firstRow="1" bandRow="1">
                <a:tableStyleId>{2D5ABB26-0587-4C30-8999-92F81FD0307C}</a:tableStyleId>
              </a:tblPr>
              <a:tblGrid>
                <a:gridCol w="2299311">
                  <a:extLst>
                    <a:ext uri="{9D8B030D-6E8A-4147-A177-3AD203B41FA5}">
                      <a16:colId xmlns:a16="http://schemas.microsoft.com/office/drawing/2014/main" xmlns="" val="20000"/>
                    </a:ext>
                  </a:extLst>
                </a:gridCol>
                <a:gridCol w="1549821">
                  <a:extLst>
                    <a:ext uri="{9D8B030D-6E8A-4147-A177-3AD203B41FA5}">
                      <a16:colId xmlns:a16="http://schemas.microsoft.com/office/drawing/2014/main" xmlns="" val="20001"/>
                    </a:ext>
                  </a:extLst>
                </a:gridCol>
                <a:gridCol w="1549821">
                  <a:extLst>
                    <a:ext uri="{9D8B030D-6E8A-4147-A177-3AD203B41FA5}">
                      <a16:colId xmlns:a16="http://schemas.microsoft.com/office/drawing/2014/main" xmlns="" val="20002"/>
                    </a:ext>
                  </a:extLst>
                </a:gridCol>
                <a:gridCol w="1549821">
                  <a:extLst>
                    <a:ext uri="{9D8B030D-6E8A-4147-A177-3AD203B41FA5}">
                      <a16:colId xmlns:a16="http://schemas.microsoft.com/office/drawing/2014/main" xmlns="" val="20003"/>
                    </a:ext>
                  </a:extLst>
                </a:gridCol>
                <a:gridCol w="1549821">
                  <a:extLst>
                    <a:ext uri="{9D8B030D-6E8A-4147-A177-3AD203B41FA5}">
                      <a16:colId xmlns:a16="http://schemas.microsoft.com/office/drawing/2014/main" xmlns="" val="20004"/>
                    </a:ext>
                  </a:extLst>
                </a:gridCol>
              </a:tblGrid>
              <a:tr h="340520">
                <a:tc rowSpan="2">
                  <a:txBody>
                    <a:bodyPr/>
                    <a:lstStyle/>
                    <a:p>
                      <a:pPr algn="ctr"/>
                      <a:r>
                        <a:rPr lang="en-US" sz="1600" b="1" dirty="0">
                          <a:latin typeface="Century Gothic" panose="020B0502020202020204" pitchFamily="34" charset="0"/>
                        </a:rPr>
                        <a:t>ELEMENT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gridSpan="4">
                  <a:txBody>
                    <a:bodyPr/>
                    <a:lstStyle/>
                    <a:p>
                      <a:pPr algn="ctr"/>
                      <a:r>
                        <a:rPr lang="en-US" sz="1600" b="1" dirty="0">
                          <a:latin typeface="Century Gothic" panose="020B0502020202020204" pitchFamily="34" charset="0"/>
                        </a:rPr>
                        <a:t>POINTS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741115">
                <a:tc v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Banks and Long-Term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Short-Term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JSE and Members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Other Financial Institutions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r h="1016204">
                <a:tc>
                  <a:txBody>
                    <a:bodyPr/>
                    <a:lstStyle/>
                    <a:p>
                      <a:r>
                        <a:rPr lang="en-US" sz="1600" b="1" dirty="0">
                          <a:solidFill>
                            <a:schemeClr val="bg1"/>
                          </a:solidFill>
                          <a:latin typeface="Century Gothic" panose="020B0502020202020204" pitchFamily="34" charset="0"/>
                        </a:rPr>
                        <a:t>Empowerment Financing and 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25</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N/A</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N/A</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N/A</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2"/>
                  </a:ext>
                </a:extLst>
              </a:tr>
              <a:tr h="449020">
                <a:tc gridSpan="5">
                  <a:txBody>
                    <a:bodyPr/>
                    <a:lstStyle/>
                    <a:p>
                      <a:pPr algn="just"/>
                      <a:r>
                        <a:rPr lang="en-US" sz="1600" dirty="0">
                          <a:latin typeface="Century Gothic" panose="020B0502020202020204" pitchFamily="34" charset="0"/>
                        </a:rPr>
                        <a:t>Availing</a:t>
                      </a:r>
                      <a:r>
                        <a:rPr lang="en-US" sz="1600" baseline="0" dirty="0">
                          <a:latin typeface="Century Gothic" panose="020B0502020202020204" pitchFamily="34" charset="0"/>
                        </a:rPr>
                        <a:t> finance for black-owned businesses including SMEs, agriculture, infrastructure for under-developed areas and low-cost housing.</a:t>
                      </a:r>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521525">
                <a:tc>
                  <a:txBody>
                    <a:bodyPr/>
                    <a:lstStyle/>
                    <a:p>
                      <a:r>
                        <a:rPr lang="en-US" sz="1600" b="1" dirty="0">
                          <a:solidFill>
                            <a:schemeClr val="bg1"/>
                          </a:solidFill>
                          <a:latin typeface="Century Gothic" panose="020B0502020202020204" pitchFamily="34" charset="0"/>
                        </a:rPr>
                        <a:t>Access to Financial Services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12</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12</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N/A</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N/A</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4"/>
                  </a:ext>
                </a:extLst>
              </a:tr>
              <a:tr h="521525">
                <a:tc gridSpan="5">
                  <a:txBody>
                    <a:bodyPr/>
                    <a:lstStyle/>
                    <a:p>
                      <a:pPr algn="just"/>
                      <a:r>
                        <a:rPr lang="en-US" sz="1600" dirty="0">
                          <a:latin typeface="Century Gothic" panose="020B0502020202020204" pitchFamily="34" charset="0"/>
                        </a:rPr>
                        <a:t>Ensure financial inclusion for those previously excluded by developing appropriate products and services for them and ensuring that those products are accessible.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521525">
                <a:tc>
                  <a:txBody>
                    <a:bodyPr/>
                    <a:lstStyle/>
                    <a:p>
                      <a:pPr algn="just"/>
                      <a:r>
                        <a:rPr lang="en-US" sz="1600" b="1" dirty="0">
                          <a:latin typeface="Century Gothic" panose="020B0502020202020204" pitchFamily="34" charset="0"/>
                        </a:rPr>
                        <a:t>Total</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1600" b="1" dirty="0">
                          <a:latin typeface="Century Gothic" panose="020B0502020202020204" pitchFamily="34" charset="0"/>
                        </a:rPr>
                        <a:t>120</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1600" b="1" dirty="0">
                          <a:latin typeface="Century Gothic" panose="020B0502020202020204" pitchFamily="34" charset="0"/>
                        </a:rPr>
                        <a:t>115</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1600" b="1" dirty="0">
                          <a:latin typeface="Century Gothic" panose="020B0502020202020204" pitchFamily="34" charset="0"/>
                        </a:rPr>
                        <a:t>103</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1600" b="1" dirty="0">
                          <a:latin typeface="Century Gothic" panose="020B0502020202020204" pitchFamily="34" charset="0"/>
                        </a:rPr>
                        <a:t>105</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60993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12</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4"/>
            </a:pPr>
            <a:r>
              <a:rPr lang="en-US" sz="2800" b="1" cap="all" spc="110" dirty="0">
                <a:solidFill>
                  <a:schemeClr val="bg1"/>
                </a:solidFill>
                <a:latin typeface="Century Gothic"/>
                <a:cs typeface="Century Gothic"/>
              </a:rPr>
              <a:t>HIGHLIGHTS OF THE 2017/2018 ANNUAL REPORT</a:t>
            </a:r>
          </a:p>
        </p:txBody>
      </p:sp>
      <p:graphicFrame>
        <p:nvGraphicFramePr>
          <p:cNvPr id="3" name="Table 2"/>
          <p:cNvGraphicFramePr>
            <a:graphicFrameLocks noGrp="1"/>
          </p:cNvGraphicFramePr>
          <p:nvPr>
            <p:extLst>
              <p:ext uri="{D42A27DB-BD31-4B8C-83A1-F6EECF244321}">
                <p14:modId xmlns:p14="http://schemas.microsoft.com/office/powerpoint/2010/main" xmlns="" val="3405488895"/>
              </p:ext>
            </p:extLst>
          </p:nvPr>
        </p:nvGraphicFramePr>
        <p:xfrm>
          <a:off x="457200" y="1672422"/>
          <a:ext cx="8229600" cy="4611221"/>
        </p:xfrm>
        <a:graphic>
          <a:graphicData uri="http://schemas.openxmlformats.org/drawingml/2006/table">
            <a:tbl>
              <a:tblPr firstRow="1" bandRow="1">
                <a:tableStyleId>{2D5ABB26-0587-4C30-8999-92F81FD0307C}</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2264261">
                <a:tc>
                  <a:txBody>
                    <a:bodyPr/>
                    <a:lstStyle/>
                    <a:p>
                      <a:pPr algn="ctr"/>
                      <a:r>
                        <a:rPr lang="en-US" sz="4000" b="1" dirty="0">
                          <a:solidFill>
                            <a:schemeClr val="bg1"/>
                          </a:solidFill>
                          <a:latin typeface="Century Gothic" panose="020B0502020202020204" pitchFamily="34" charset="0"/>
                        </a:rPr>
                        <a:t>167 </a:t>
                      </a:r>
                    </a:p>
                    <a:p>
                      <a:pPr algn="ctr"/>
                      <a:endParaRPr lang="en-US" dirty="0">
                        <a:solidFill>
                          <a:schemeClr val="bg1"/>
                        </a:solidFill>
                        <a:latin typeface="Century Gothic" panose="020B0502020202020204" pitchFamily="34" charset="0"/>
                      </a:endParaRPr>
                    </a:p>
                    <a:p>
                      <a:pPr algn="ctr"/>
                      <a:r>
                        <a:rPr lang="en-US" dirty="0">
                          <a:solidFill>
                            <a:schemeClr val="bg1"/>
                          </a:solidFill>
                          <a:latin typeface="Century Gothic" panose="020B0502020202020204" pitchFamily="34" charset="0"/>
                        </a:rPr>
                        <a:t>Number of certificates and scorecards submitted by financial sector entities</a:t>
                      </a:r>
                    </a:p>
                  </a:txBody>
                  <a:tcPr>
                    <a:lnL w="3175" cap="flat" cmpd="sng" algn="ctr">
                      <a:solidFill>
                        <a:schemeClr val="bg1">
                          <a:lumMod val="50000"/>
                        </a:schemeClr>
                      </a:solidFill>
                      <a:prstDash val="solid"/>
                      <a:round/>
                      <a:headEnd type="none" w="med" len="med"/>
                      <a:tailEnd type="none" w="med" len="med"/>
                    </a:lnL>
                    <a:lnR w="76200" cap="flat" cmpd="sng" algn="ctr">
                      <a:solidFill>
                        <a:schemeClr val="bg1"/>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4000" b="1" kern="1200" dirty="0">
                          <a:solidFill>
                            <a:schemeClr val="bg1"/>
                          </a:solidFill>
                          <a:latin typeface="Century Gothic" panose="020B0502020202020204" pitchFamily="34" charset="0"/>
                          <a:ea typeface="+mn-ea"/>
                          <a:cs typeface="+mn-cs"/>
                        </a:rPr>
                        <a:t>50% </a:t>
                      </a:r>
                    </a:p>
                    <a:p>
                      <a:pPr algn="ctr"/>
                      <a:endParaRPr lang="en-US" dirty="0">
                        <a:solidFill>
                          <a:schemeClr val="bg1"/>
                        </a:solidFill>
                        <a:latin typeface="Century Gothic" panose="020B0502020202020204" pitchFamily="34" charset="0"/>
                      </a:endParaRPr>
                    </a:p>
                    <a:p>
                      <a:pPr algn="ctr"/>
                      <a:r>
                        <a:rPr lang="en-US" dirty="0">
                          <a:solidFill>
                            <a:schemeClr val="bg1"/>
                          </a:solidFill>
                          <a:latin typeface="Century Gothic" panose="020B0502020202020204" pitchFamily="34" charset="0"/>
                        </a:rPr>
                        <a:t>Percentage of reported entities with a B-BBEE contribution level of between 1 and 4</a:t>
                      </a:r>
                    </a:p>
                    <a:p>
                      <a:pPr algn="ctr"/>
                      <a:endParaRPr lang="en-US" dirty="0">
                        <a:solidFill>
                          <a:schemeClr val="bg1"/>
                        </a:solidFill>
                        <a:latin typeface="Century Gothic" panose="020B0502020202020204" pitchFamily="34" charset="0"/>
                      </a:endParaRPr>
                    </a:p>
                  </a:txBody>
                  <a:tcPr>
                    <a:lnL w="76200"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r h="2264261">
                <a:tc>
                  <a:txBody>
                    <a:bodyPr/>
                    <a:lstStyle/>
                    <a:p>
                      <a:pPr marL="0" algn="ctr" defTabSz="457200" rtl="0" eaLnBrk="1" latinLnBrk="0" hangingPunct="1"/>
                      <a:r>
                        <a:rPr lang="en-US" sz="4000" b="1" kern="1200" dirty="0">
                          <a:solidFill>
                            <a:schemeClr val="bg1"/>
                          </a:solidFill>
                          <a:latin typeface="Century Gothic" panose="020B0502020202020204" pitchFamily="34" charset="0"/>
                          <a:ea typeface="+mn-ea"/>
                          <a:cs typeface="+mn-cs"/>
                        </a:rPr>
                        <a:t>Mixed Perf.</a:t>
                      </a:r>
                    </a:p>
                    <a:p>
                      <a:pPr marL="0" algn="ctr" defTabSz="457200" rtl="0" eaLnBrk="1" latinLnBrk="0" hangingPunct="1"/>
                      <a:endParaRPr lang="en-US" sz="1800" kern="1200" dirty="0">
                        <a:solidFill>
                          <a:schemeClr val="bg1"/>
                        </a:solidFill>
                        <a:latin typeface="Century Gothic" panose="020B0502020202020204" pitchFamily="34" charset="0"/>
                        <a:ea typeface="+mn-ea"/>
                        <a:cs typeface="+mn-cs"/>
                      </a:endParaRPr>
                    </a:p>
                    <a:p>
                      <a:pPr marL="0" algn="ctr" defTabSz="457200" rtl="0" eaLnBrk="1" latinLnBrk="0" hangingPunct="1"/>
                      <a:r>
                        <a:rPr lang="en-US" sz="1800" kern="1200" dirty="0">
                          <a:solidFill>
                            <a:schemeClr val="bg1"/>
                          </a:solidFill>
                          <a:latin typeface="Century Gothic" panose="020B0502020202020204" pitchFamily="34" charset="0"/>
                          <a:ea typeface="+mn-ea"/>
                          <a:cs typeface="+mn-cs"/>
                        </a:rPr>
                        <a:t>Larger entities scored better in some areas and underperformed in others whereas smaller entities largely underperformed on most areas of the scorecard</a:t>
                      </a:r>
                      <a:endParaRPr lang="en-US" sz="1600" b="1" kern="1200" dirty="0">
                        <a:solidFill>
                          <a:schemeClr val="bg1"/>
                        </a:solidFill>
                        <a:latin typeface="Century Gothic" panose="020B0502020202020204" pitchFamily="34" charset="0"/>
                        <a:ea typeface="+mn-ea"/>
                        <a:cs typeface="+mn-cs"/>
                      </a:endParaRPr>
                    </a:p>
                  </a:txBody>
                  <a:tcPr>
                    <a:lnL w="3175" cap="flat" cmpd="sng" algn="ctr">
                      <a:solidFill>
                        <a:schemeClr val="bg1">
                          <a:lumMod val="50000"/>
                        </a:schemeClr>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algn="ctr" defTabSz="457200" rtl="0" eaLnBrk="1" latinLnBrk="0" hangingPunct="1"/>
                      <a:r>
                        <a:rPr lang="en-US" sz="4000" b="1" kern="1200" dirty="0">
                          <a:solidFill>
                            <a:schemeClr val="bg1"/>
                          </a:solidFill>
                          <a:latin typeface="Century Gothic" panose="020B0502020202020204" pitchFamily="34" charset="0"/>
                          <a:ea typeface="+mn-ea"/>
                          <a:cs typeface="+mn-cs"/>
                        </a:rPr>
                        <a:t>Dec 2019</a:t>
                      </a:r>
                    </a:p>
                    <a:p>
                      <a:pPr algn="ctr"/>
                      <a:endParaRPr lang="en-US" dirty="0">
                        <a:solidFill>
                          <a:schemeClr val="bg1"/>
                        </a:solidFill>
                        <a:latin typeface="Century Gothic" panose="020B0502020202020204" pitchFamily="34" charset="0"/>
                      </a:endParaRPr>
                    </a:p>
                    <a:p>
                      <a:pPr algn="ctr"/>
                      <a:r>
                        <a:rPr lang="en-US" dirty="0">
                          <a:solidFill>
                            <a:schemeClr val="bg1"/>
                          </a:solidFill>
                          <a:latin typeface="Century Gothic" panose="020B0502020202020204" pitchFamily="34" charset="0"/>
                        </a:rPr>
                        <a:t>Report to be published</a:t>
                      </a:r>
                    </a:p>
                  </a:txBody>
                  <a:tcPr>
                    <a:lnL w="76200"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51286D"/>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974830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13</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4"/>
            </a:pPr>
            <a:r>
              <a:rPr lang="en-US" sz="2800" b="1" cap="all" spc="110" dirty="0">
                <a:solidFill>
                  <a:schemeClr val="bg1"/>
                </a:solidFill>
                <a:latin typeface="Century Gothic"/>
                <a:cs typeface="Century Gothic"/>
              </a:rPr>
              <a:t>HIGHLIGHTS OF THE 2017/2018 ANNUAL REPORT</a:t>
            </a:r>
          </a:p>
        </p:txBody>
      </p:sp>
      <p:graphicFrame>
        <p:nvGraphicFramePr>
          <p:cNvPr id="10" name="Chart 9"/>
          <p:cNvGraphicFramePr>
            <a:graphicFrameLocks/>
          </p:cNvGraphicFramePr>
          <p:nvPr>
            <p:extLst>
              <p:ext uri="{D42A27DB-BD31-4B8C-83A1-F6EECF244321}">
                <p14:modId xmlns:p14="http://schemas.microsoft.com/office/powerpoint/2010/main" xmlns="" val="3602891804"/>
              </p:ext>
            </p:extLst>
          </p:nvPr>
        </p:nvGraphicFramePr>
        <p:xfrm>
          <a:off x="314900" y="1342758"/>
          <a:ext cx="4114800" cy="25016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620136006"/>
              </p:ext>
            </p:extLst>
          </p:nvPr>
        </p:nvGraphicFramePr>
        <p:xfrm>
          <a:off x="4680401" y="1342758"/>
          <a:ext cx="4114800" cy="25054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xmlns="" val="2019391658"/>
              </p:ext>
            </p:extLst>
          </p:nvPr>
        </p:nvGraphicFramePr>
        <p:xfrm>
          <a:off x="314900" y="3922275"/>
          <a:ext cx="4114800" cy="250545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a:graphicFrameLocks/>
          </p:cNvGraphicFramePr>
          <p:nvPr>
            <p:extLst>
              <p:ext uri="{D42A27DB-BD31-4B8C-83A1-F6EECF244321}">
                <p14:modId xmlns:p14="http://schemas.microsoft.com/office/powerpoint/2010/main" xmlns="" val="3133251077"/>
              </p:ext>
            </p:extLst>
          </p:nvPr>
        </p:nvGraphicFramePr>
        <p:xfrm>
          <a:off x="4680401" y="3922545"/>
          <a:ext cx="4114800" cy="250545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xmlns="" val="1628388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14</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4"/>
            </a:pPr>
            <a:r>
              <a:rPr lang="en-US" sz="2800" b="1" cap="all" spc="110" dirty="0">
                <a:solidFill>
                  <a:schemeClr val="bg1"/>
                </a:solidFill>
                <a:latin typeface="Century Gothic"/>
                <a:cs typeface="Century Gothic"/>
              </a:rPr>
              <a:t>HIGHLIGHTS OF THE 2017/2018 ANNUAL REPORT</a:t>
            </a:r>
          </a:p>
        </p:txBody>
      </p:sp>
      <p:graphicFrame>
        <p:nvGraphicFramePr>
          <p:cNvPr id="14" name="Chart 13"/>
          <p:cNvGraphicFramePr>
            <a:graphicFrameLocks/>
          </p:cNvGraphicFramePr>
          <p:nvPr>
            <p:extLst>
              <p:ext uri="{D42A27DB-BD31-4B8C-83A1-F6EECF244321}">
                <p14:modId xmlns:p14="http://schemas.microsoft.com/office/powerpoint/2010/main" xmlns="" val="3955294968"/>
              </p:ext>
            </p:extLst>
          </p:nvPr>
        </p:nvGraphicFramePr>
        <p:xfrm>
          <a:off x="314900" y="1348968"/>
          <a:ext cx="4114800" cy="25054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559540872"/>
              </p:ext>
            </p:extLst>
          </p:nvPr>
        </p:nvGraphicFramePr>
        <p:xfrm>
          <a:off x="314900" y="3940345"/>
          <a:ext cx="4114800" cy="2505456"/>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p:nvPr/>
        </p:nvSpPr>
        <p:spPr>
          <a:xfrm>
            <a:off x="4680401" y="3940345"/>
            <a:ext cx="4114800" cy="2505456"/>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lgn="just">
              <a:buFont typeface="Arial" panose="020B0604020202020204" pitchFamily="34" charset="0"/>
              <a:buChar char="•"/>
            </a:pPr>
            <a:r>
              <a:rPr lang="en-US" dirty="0">
                <a:latin typeface="Century Gothic" panose="020B0502020202020204" pitchFamily="34" charset="0"/>
              </a:rPr>
              <a:t>Make financial institutions aware of their obligation to submit their B-BBEE performance to the FSTC annually.</a:t>
            </a:r>
          </a:p>
          <a:p>
            <a:pPr marL="285750" indent="-285750" algn="just">
              <a:buFont typeface="Arial" panose="020B0604020202020204" pitchFamily="34" charset="0"/>
              <a:buChar char="•"/>
            </a:pPr>
            <a:r>
              <a:rPr lang="en-US" dirty="0">
                <a:latin typeface="Century Gothic" panose="020B0502020202020204" pitchFamily="34" charset="0"/>
              </a:rPr>
              <a:t>Improve reporting processes to allow for measurement of improvement or decline and identify bottlenecks.</a:t>
            </a:r>
          </a:p>
        </p:txBody>
      </p:sp>
      <p:graphicFrame>
        <p:nvGraphicFramePr>
          <p:cNvPr id="12" name="Chart 11"/>
          <p:cNvGraphicFramePr>
            <a:graphicFrameLocks/>
          </p:cNvGraphicFramePr>
          <p:nvPr>
            <p:extLst>
              <p:ext uri="{D42A27DB-BD31-4B8C-83A1-F6EECF244321}">
                <p14:modId xmlns:p14="http://schemas.microsoft.com/office/powerpoint/2010/main" xmlns="" val="812457492"/>
              </p:ext>
            </p:extLst>
          </p:nvPr>
        </p:nvGraphicFramePr>
        <p:xfrm>
          <a:off x="4680401" y="1348710"/>
          <a:ext cx="4114800" cy="25054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 val="301185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15</a:t>
            </a:fld>
            <a:endParaRPr lang="en-US"/>
          </a:p>
        </p:txBody>
      </p:sp>
      <p:sp>
        <p:nvSpPr>
          <p:cNvPr id="9" name="TextBox 8"/>
          <p:cNvSpPr txBox="1"/>
          <p:nvPr/>
        </p:nvSpPr>
        <p:spPr>
          <a:xfrm>
            <a:off x="314899" y="545428"/>
            <a:ext cx="6756400" cy="523220"/>
          </a:xfrm>
          <a:prstGeom prst="rect">
            <a:avLst/>
          </a:prstGeom>
          <a:noFill/>
        </p:spPr>
        <p:txBody>
          <a:bodyPr wrap="square" rtlCol="0">
            <a:spAutoFit/>
          </a:bodyPr>
          <a:lstStyle/>
          <a:p>
            <a:pPr marL="514350" indent="-514350">
              <a:buFont typeface="+mj-lt"/>
              <a:buAutoNum type="arabicPeriod" startAt="5"/>
            </a:pPr>
            <a:r>
              <a:rPr lang="en-US" sz="2800" b="1" cap="all" spc="110" dirty="0">
                <a:solidFill>
                  <a:schemeClr val="bg1"/>
                </a:solidFill>
                <a:latin typeface="Century Gothic"/>
                <a:cs typeface="Century Gothic"/>
              </a:rPr>
              <a:t>REVIEW OF THE FSC</a:t>
            </a:r>
          </a:p>
        </p:txBody>
      </p:sp>
      <p:sp>
        <p:nvSpPr>
          <p:cNvPr id="11" name="Rectangle 10">
            <a:extLst>
              <a:ext uri="{FF2B5EF4-FFF2-40B4-BE49-F238E27FC236}">
                <a16:creationId xmlns:a16="http://schemas.microsoft.com/office/drawing/2014/main" xmlns="" id="{EBF948C1-3CB7-0D4E-B71D-464AFF064F77}"/>
              </a:ext>
            </a:extLst>
          </p:cNvPr>
          <p:cNvSpPr/>
          <p:nvPr/>
        </p:nvSpPr>
        <p:spPr>
          <a:xfrm>
            <a:off x="314899" y="1417763"/>
            <a:ext cx="8487578" cy="4770537"/>
          </a:xfrm>
          <a:prstGeom prst="rect">
            <a:avLst/>
          </a:prstGeom>
        </p:spPr>
        <p:txBody>
          <a:bodyPr wrap="square">
            <a:spAutoFit/>
          </a:bodyPr>
          <a:lstStyle/>
          <a:p>
            <a:pPr marL="285750" lvl="3" indent="-285750" algn="just">
              <a:buFont typeface="Arial" panose="020B0604020202020204" pitchFamily="34" charset="0"/>
              <a:buChar char="•"/>
            </a:pPr>
            <a:r>
              <a:rPr lang="en-GB" sz="1600" spc="40" dirty="0">
                <a:solidFill>
                  <a:srgbClr val="3F2076"/>
                </a:solidFill>
                <a:latin typeface="Century Gothic"/>
              </a:rPr>
              <a:t>The process to review the FS Code commenced in February 2019.</a:t>
            </a:r>
          </a:p>
          <a:p>
            <a:pPr marL="285750" lvl="3" indent="-285750" algn="just">
              <a:buFont typeface="Arial" panose="020B0604020202020204" pitchFamily="34" charset="0"/>
              <a:buChar char="•"/>
            </a:pPr>
            <a:r>
              <a:rPr lang="en-GB" sz="1600" spc="40" dirty="0">
                <a:solidFill>
                  <a:srgbClr val="3F2076"/>
                </a:solidFill>
                <a:latin typeface="Century Gothic"/>
              </a:rPr>
              <a:t>Eight committees were established in line with the various elements in the sector code.</a:t>
            </a:r>
          </a:p>
          <a:p>
            <a:pPr marL="285750" lvl="3" indent="-285750" algn="just">
              <a:buFont typeface="Arial" panose="020B0604020202020204" pitchFamily="34" charset="0"/>
              <a:buChar char="•"/>
            </a:pPr>
            <a:r>
              <a:rPr lang="en-GB" sz="1600" spc="40" dirty="0">
                <a:solidFill>
                  <a:srgbClr val="3F2076"/>
                </a:solidFill>
                <a:latin typeface="Century Gothic"/>
              </a:rPr>
              <a:t>The process was halted in May to allow both Organised Labour and Organised Community to have their members capacitated on the Codes so that they can participate meaningfully. </a:t>
            </a:r>
            <a:endParaRPr lang="en-ZA" sz="1600" spc="40" dirty="0">
              <a:solidFill>
                <a:srgbClr val="3F2076"/>
              </a:solidFill>
              <a:latin typeface="Century Gothic"/>
            </a:endParaRPr>
          </a:p>
          <a:p>
            <a:pPr marL="285750" lvl="3" indent="-285750" algn="just">
              <a:buFont typeface="Arial" panose="020B0604020202020204" pitchFamily="34" charset="0"/>
              <a:buChar char="•"/>
            </a:pPr>
            <a:r>
              <a:rPr lang="en-GB" sz="1600" spc="40" dirty="0">
                <a:solidFill>
                  <a:srgbClr val="3F2076"/>
                </a:solidFill>
                <a:latin typeface="Century Gothic"/>
              </a:rPr>
              <a:t>The committees resumed in October 2019 and a final draft is anticipated to be submitted in May 2020. </a:t>
            </a:r>
          </a:p>
          <a:p>
            <a:pPr marL="285750" lvl="3" indent="-285750" algn="just">
              <a:buFont typeface="Arial" panose="020B0604020202020204" pitchFamily="34" charset="0"/>
              <a:buChar char="•"/>
            </a:pPr>
            <a:endParaRPr lang="en-GB" sz="1600" spc="40" dirty="0">
              <a:solidFill>
                <a:srgbClr val="3F2076"/>
              </a:solidFill>
              <a:latin typeface="Century Gothic"/>
            </a:endParaRPr>
          </a:p>
          <a:p>
            <a:pPr marL="285750" lvl="3" indent="-285750" algn="just">
              <a:buFont typeface="Arial" panose="020B0604020202020204" pitchFamily="34" charset="0"/>
              <a:buChar char="•"/>
            </a:pPr>
            <a:r>
              <a:rPr lang="en-US" sz="1600" b="1" spc="40" dirty="0">
                <a:solidFill>
                  <a:srgbClr val="3F2076"/>
                </a:solidFill>
                <a:latin typeface="Century Gothic"/>
              </a:rPr>
              <a:t>Some of the key proposals that have been made include:</a:t>
            </a:r>
          </a:p>
          <a:p>
            <a:pPr marL="742950" lvl="4" indent="-285750" algn="just">
              <a:buFont typeface="Arial" panose="020B0604020202020204" pitchFamily="34" charset="0"/>
              <a:buChar char="•"/>
            </a:pPr>
            <a:r>
              <a:rPr lang="en-US" sz="1600" spc="40" dirty="0">
                <a:solidFill>
                  <a:srgbClr val="3F2076"/>
                </a:solidFill>
                <a:latin typeface="Century Gothic"/>
              </a:rPr>
              <a:t>Reporting by retirement funds should be made compulsory.</a:t>
            </a:r>
          </a:p>
          <a:p>
            <a:pPr marL="742950" lvl="4" indent="-285750" algn="just">
              <a:buFont typeface="Arial" panose="020B0604020202020204" pitchFamily="34" charset="0"/>
              <a:buChar char="•"/>
            </a:pPr>
            <a:r>
              <a:rPr lang="en-US" sz="1600" spc="40" dirty="0">
                <a:solidFill>
                  <a:srgbClr val="3F2076"/>
                </a:solidFill>
                <a:latin typeface="Century Gothic"/>
              </a:rPr>
              <a:t>Proposed targets in all elements should, where possible, be aligned to race and gender demographics.</a:t>
            </a:r>
          </a:p>
          <a:p>
            <a:pPr marL="742950" lvl="4" indent="-285750" algn="just">
              <a:buFont typeface="Arial" panose="020B0604020202020204" pitchFamily="34" charset="0"/>
              <a:buChar char="•"/>
            </a:pPr>
            <a:r>
              <a:rPr lang="en-US" sz="1600" spc="40" dirty="0">
                <a:solidFill>
                  <a:srgbClr val="3F2076"/>
                </a:solidFill>
                <a:latin typeface="Century Gothic"/>
              </a:rPr>
              <a:t>Supporting black suppliers through financing, access to markets and other initiatives be considered as key for transformation. Suppliers to be encouraged to provide locally produced goods.</a:t>
            </a:r>
          </a:p>
          <a:p>
            <a:pPr marL="742950" lvl="4" indent="-285750" algn="just">
              <a:buFont typeface="Arial" panose="020B0604020202020204" pitchFamily="34" charset="0"/>
              <a:buChar char="•"/>
            </a:pPr>
            <a:r>
              <a:rPr lang="en-US" sz="1600" spc="40" dirty="0">
                <a:solidFill>
                  <a:srgbClr val="3F2076"/>
                </a:solidFill>
                <a:latin typeface="Century Gothic"/>
              </a:rPr>
              <a:t>Increasing support for black women-owned businesses.</a:t>
            </a:r>
          </a:p>
          <a:p>
            <a:pPr marL="742950" lvl="4" indent="-285750" algn="just">
              <a:buFont typeface="Arial" panose="020B0604020202020204" pitchFamily="34" charset="0"/>
              <a:buChar char="•"/>
            </a:pPr>
            <a:r>
              <a:rPr lang="en-US" sz="1600" spc="40" dirty="0">
                <a:solidFill>
                  <a:srgbClr val="3F2076"/>
                </a:solidFill>
                <a:latin typeface="Century Gothic"/>
              </a:rPr>
              <a:t>Job creation also to be used as a measure of transformation progress.</a:t>
            </a:r>
          </a:p>
          <a:p>
            <a:pPr marL="742950" lvl="4" indent="-285750" algn="just">
              <a:buFont typeface="Arial" panose="020B0604020202020204" pitchFamily="34" charset="0"/>
              <a:buChar char="•"/>
            </a:pPr>
            <a:r>
              <a:rPr lang="en-US" sz="1600" spc="40" dirty="0">
                <a:solidFill>
                  <a:srgbClr val="3F2076"/>
                </a:solidFill>
                <a:latin typeface="Century Gothic"/>
              </a:rPr>
              <a:t>Penalties be imposed for failure to meet targets.</a:t>
            </a:r>
            <a:endParaRPr lang="en-ZA" spc="40" dirty="0">
              <a:solidFill>
                <a:srgbClr val="3F2076"/>
              </a:solidFill>
              <a:latin typeface="Century Gothic"/>
            </a:endParaRPr>
          </a:p>
        </p:txBody>
      </p:sp>
    </p:spTree>
    <p:extLst>
      <p:ext uri="{BB962C8B-B14F-4D97-AF65-F5344CB8AC3E}">
        <p14:creationId xmlns:p14="http://schemas.microsoft.com/office/powerpoint/2010/main" xmlns="" val="3449164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16</a:t>
            </a:fld>
            <a:endParaRPr lang="en-US"/>
          </a:p>
        </p:txBody>
      </p:sp>
      <p:sp>
        <p:nvSpPr>
          <p:cNvPr id="9" name="TextBox 8"/>
          <p:cNvSpPr txBox="1"/>
          <p:nvPr/>
        </p:nvSpPr>
        <p:spPr>
          <a:xfrm>
            <a:off x="314899" y="545428"/>
            <a:ext cx="6756400" cy="523220"/>
          </a:xfrm>
          <a:prstGeom prst="rect">
            <a:avLst/>
          </a:prstGeom>
          <a:noFill/>
        </p:spPr>
        <p:txBody>
          <a:bodyPr wrap="square" rtlCol="0">
            <a:spAutoFit/>
          </a:bodyPr>
          <a:lstStyle/>
          <a:p>
            <a:pPr marL="514350" indent="-514350">
              <a:buFont typeface="+mj-lt"/>
              <a:buAutoNum type="arabicPeriod" startAt="6"/>
            </a:pPr>
            <a:r>
              <a:rPr lang="en-US" sz="2800" b="1" cap="all" spc="110" dirty="0">
                <a:solidFill>
                  <a:schemeClr val="bg1"/>
                </a:solidFill>
                <a:latin typeface="Century Gothic"/>
                <a:cs typeface="Century Gothic"/>
              </a:rPr>
              <a:t>Way forward</a:t>
            </a:r>
          </a:p>
        </p:txBody>
      </p:sp>
      <p:graphicFrame>
        <p:nvGraphicFramePr>
          <p:cNvPr id="12" name="Table 11"/>
          <p:cNvGraphicFramePr>
            <a:graphicFrameLocks noGrp="1"/>
          </p:cNvGraphicFramePr>
          <p:nvPr>
            <p:extLst>
              <p:ext uri="{D42A27DB-BD31-4B8C-83A1-F6EECF244321}">
                <p14:modId xmlns:p14="http://schemas.microsoft.com/office/powerpoint/2010/main" xmlns="" val="1314698513"/>
              </p:ext>
            </p:extLst>
          </p:nvPr>
        </p:nvGraphicFramePr>
        <p:xfrm>
          <a:off x="457200" y="1672422"/>
          <a:ext cx="8229600" cy="4528522"/>
        </p:xfrm>
        <a:graphic>
          <a:graphicData uri="http://schemas.openxmlformats.org/drawingml/2006/table">
            <a:tbl>
              <a:tblPr firstRow="1" bandRow="1">
                <a:tableStyleId>{2D5ABB26-0587-4C30-8999-92F81FD0307C}</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2264261">
                <a:tc>
                  <a:txBody>
                    <a:bodyPr/>
                    <a:lstStyle/>
                    <a:p>
                      <a:pPr algn="ctr"/>
                      <a:r>
                        <a:rPr lang="en-US" sz="1600" b="1" dirty="0">
                          <a:solidFill>
                            <a:schemeClr val="bg1"/>
                          </a:solidFill>
                          <a:latin typeface="Century Gothic" panose="020B0502020202020204" pitchFamily="34" charset="0"/>
                        </a:rPr>
                        <a:t>Financial Sector Summit Must Be Held</a:t>
                      </a:r>
                    </a:p>
                  </a:txBody>
                  <a:tcPr anchor="ctr">
                    <a:lnL w="3175" cap="flat" cmpd="sng" algn="ctr">
                      <a:solidFill>
                        <a:schemeClr val="bg1">
                          <a:lumMod val="50000"/>
                        </a:schemeClr>
                      </a:solidFill>
                      <a:prstDash val="solid"/>
                      <a:round/>
                      <a:headEnd type="none" w="med" len="med"/>
                      <a:tailEnd type="none" w="med" len="med"/>
                    </a:lnL>
                    <a:lnR w="76200" cap="flat" cmpd="sng" algn="ctr">
                      <a:solidFill>
                        <a:schemeClr val="bg1"/>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1600" b="1" dirty="0">
                          <a:solidFill>
                            <a:schemeClr val="bg1"/>
                          </a:solidFill>
                          <a:latin typeface="Century Gothic" panose="020B0502020202020204" pitchFamily="34" charset="0"/>
                        </a:rPr>
                        <a:t>Compliance by Government on Funding the FSTC</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1600" b="1" dirty="0">
                          <a:solidFill>
                            <a:schemeClr val="bg1"/>
                          </a:solidFill>
                          <a:latin typeface="Century Gothic" panose="020B0502020202020204" pitchFamily="34" charset="0"/>
                        </a:rPr>
                        <a:t>Simplify the</a:t>
                      </a:r>
                      <a:r>
                        <a:rPr lang="en-US" sz="1600" b="1" baseline="0" dirty="0">
                          <a:solidFill>
                            <a:schemeClr val="bg1"/>
                          </a:solidFill>
                          <a:latin typeface="Century Gothic" panose="020B0502020202020204" pitchFamily="34" charset="0"/>
                        </a:rPr>
                        <a:t> FSC and Provide Guidance</a:t>
                      </a:r>
                      <a:endParaRPr lang="en-US" sz="1600" b="1" dirty="0">
                        <a:solidFill>
                          <a:schemeClr val="bg1"/>
                        </a:solidFill>
                        <a:latin typeface="Century Gothic" panose="020B0502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1600" b="1" dirty="0">
                          <a:solidFill>
                            <a:schemeClr val="bg1"/>
                          </a:solidFill>
                          <a:latin typeface="Century Gothic" panose="020B0502020202020204" pitchFamily="34" charset="0"/>
                        </a:rPr>
                        <a:t>Improve Stakeholder</a:t>
                      </a:r>
                      <a:r>
                        <a:rPr lang="en-US" sz="1600" b="1" baseline="0" dirty="0">
                          <a:solidFill>
                            <a:schemeClr val="bg1"/>
                          </a:solidFill>
                          <a:latin typeface="Century Gothic" panose="020B0502020202020204" pitchFamily="34" charset="0"/>
                        </a:rPr>
                        <a:t> Engagement</a:t>
                      </a:r>
                      <a:endParaRPr lang="en-US" sz="1600" b="1" dirty="0">
                        <a:solidFill>
                          <a:schemeClr val="bg1"/>
                        </a:solidFill>
                        <a:latin typeface="Century Gothic" panose="020B0502020202020204" pitchFamily="34" charset="0"/>
                      </a:endParaRPr>
                    </a:p>
                  </a:txBody>
                  <a:tcPr anchor="ctr">
                    <a:lnL w="76200"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r h="2264261">
                <a:tc>
                  <a:txBody>
                    <a:bodyPr/>
                    <a:lstStyle/>
                    <a:p>
                      <a:pPr marL="0" algn="ctr" defTabSz="457200" rtl="0" eaLnBrk="1" latinLnBrk="0" hangingPunct="1"/>
                      <a:r>
                        <a:rPr lang="en-US" sz="1600" b="1" kern="1200" dirty="0">
                          <a:solidFill>
                            <a:schemeClr val="bg1"/>
                          </a:solidFill>
                          <a:latin typeface="Century Gothic" panose="020B0502020202020204" pitchFamily="34" charset="0"/>
                          <a:ea typeface="+mn-ea"/>
                          <a:cs typeface="+mn-cs"/>
                        </a:rPr>
                        <a:t>Improve FSTC</a:t>
                      </a:r>
                      <a:r>
                        <a:rPr lang="en-US" sz="1600" b="1" kern="1200" baseline="0" dirty="0">
                          <a:solidFill>
                            <a:schemeClr val="bg1"/>
                          </a:solidFill>
                          <a:latin typeface="Century Gothic" panose="020B0502020202020204" pitchFamily="34" charset="0"/>
                          <a:ea typeface="+mn-ea"/>
                          <a:cs typeface="+mn-cs"/>
                        </a:rPr>
                        <a:t> Governance and Accountability</a:t>
                      </a:r>
                      <a:endParaRPr lang="en-US" sz="1600" b="1" kern="1200" dirty="0">
                        <a:solidFill>
                          <a:schemeClr val="bg1"/>
                        </a:solidFill>
                        <a:latin typeface="Century Gothic" panose="020B0502020202020204" pitchFamily="34" charset="0"/>
                        <a:ea typeface="+mn-ea"/>
                        <a:cs typeface="+mn-cs"/>
                      </a:endParaRPr>
                    </a:p>
                  </a:txBody>
                  <a:tcPr anchor="ctr">
                    <a:lnL w="3175" cap="flat" cmpd="sng" algn="ctr">
                      <a:solidFill>
                        <a:schemeClr val="bg1">
                          <a:lumMod val="50000"/>
                        </a:schemeClr>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algn="ctr" defTabSz="457200" rtl="0" eaLnBrk="1" latinLnBrk="0" hangingPunct="1"/>
                      <a:r>
                        <a:rPr lang="en-US" sz="1600" b="1" kern="1200" dirty="0">
                          <a:solidFill>
                            <a:schemeClr val="bg1"/>
                          </a:solidFill>
                          <a:latin typeface="Century Gothic" panose="020B0502020202020204" pitchFamily="34" charset="0"/>
                          <a:ea typeface="+mn-ea"/>
                          <a:cs typeface="+mn-cs"/>
                        </a:rPr>
                        <a:t>Make financial institutions aware of their obligation to submit their B-BBEE performance to the FSTC annually</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algn="ctr" defTabSz="457200" rtl="0" eaLnBrk="1" latinLnBrk="0" hangingPunct="1"/>
                      <a:r>
                        <a:rPr lang="en-US" sz="1600" b="1" kern="1200" dirty="0">
                          <a:solidFill>
                            <a:schemeClr val="bg1"/>
                          </a:solidFill>
                          <a:latin typeface="Century Gothic" panose="020B0502020202020204" pitchFamily="34" charset="0"/>
                          <a:ea typeface="+mn-ea"/>
                          <a:cs typeface="+mn-cs"/>
                        </a:rPr>
                        <a:t>Clarify the Link Between Transformation and Economic Growth to Get Buy-In</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marL="0" algn="ctr" defTabSz="457200" rtl="0" eaLnBrk="1" latinLnBrk="0" hangingPunct="1"/>
                      <a:r>
                        <a:rPr lang="en-US" sz="1600" b="1" dirty="0">
                          <a:solidFill>
                            <a:schemeClr val="bg1"/>
                          </a:solidFill>
                          <a:latin typeface="Century Gothic" panose="020B0502020202020204" pitchFamily="34" charset="0"/>
                        </a:rPr>
                        <a:t>FSTC to Host a Strategic Planning Session in Early 2020 to Map a Vision for the Future</a:t>
                      </a:r>
                    </a:p>
                  </a:txBody>
                  <a:tcPr anchor="ctr">
                    <a:lnL w="76200"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76200" cap="flat" cmpd="sng" algn="ctr">
                      <a:solidFill>
                        <a:schemeClr val="bg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rgbClr val="51286D"/>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510553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RANGE-RED WOMAN 1.jpg"/>
          <p:cNvPicPr>
            <a:picLocks noChangeAspect="1"/>
          </p:cNvPicPr>
          <p:nvPr/>
        </p:nvPicPr>
        <p:blipFill rotWithShape="1">
          <a:blip r:embed="rId2" cstate="screen">
            <a:extLst>
              <a:ext uri="{28A0092B-C50C-407E-A947-70E740481C1C}">
                <a14:useLocalDpi xmlns:a14="http://schemas.microsoft.com/office/drawing/2010/main" xmlns=""/>
              </a:ext>
            </a:extLst>
          </a:blip>
          <a:srcRect l="-1"/>
          <a:stretch/>
        </p:blipFill>
        <p:spPr>
          <a:xfrm>
            <a:off x="0" y="-1"/>
            <a:ext cx="9144000" cy="6858001"/>
          </a:xfrm>
          <a:prstGeom prst="rect">
            <a:avLst/>
          </a:prstGeom>
        </p:spPr>
      </p:pic>
      <p:pic>
        <p:nvPicPr>
          <p:cNvPr id="6" name="Picture 5" descr="FSTC LOGO FINAL WHITE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7023101" y="434701"/>
            <a:ext cx="1854199" cy="647471"/>
          </a:xfrm>
          <a:prstGeom prst="rect">
            <a:avLst/>
          </a:prstGeom>
        </p:spPr>
      </p:pic>
      <p:sp>
        <p:nvSpPr>
          <p:cNvPr id="7" name="TextBox 6"/>
          <p:cNvSpPr txBox="1"/>
          <p:nvPr/>
        </p:nvSpPr>
        <p:spPr>
          <a:xfrm>
            <a:off x="914400" y="3031493"/>
            <a:ext cx="5613400" cy="553998"/>
          </a:xfrm>
          <a:prstGeom prst="rect">
            <a:avLst/>
          </a:prstGeom>
          <a:noFill/>
        </p:spPr>
        <p:txBody>
          <a:bodyPr wrap="square" rtlCol="0">
            <a:spAutoFit/>
          </a:bodyPr>
          <a:lstStyle/>
          <a:p>
            <a:r>
              <a:rPr lang="en-US" sz="3000" spc="110" dirty="0">
                <a:solidFill>
                  <a:srgbClr val="FFFFFF"/>
                </a:solidFill>
                <a:latin typeface="Century Gothic"/>
                <a:cs typeface="Century Gothic"/>
              </a:rPr>
              <a:t>THANK YOU.</a:t>
            </a:r>
          </a:p>
        </p:txBody>
      </p:sp>
    </p:spTree>
    <p:extLst>
      <p:ext uri="{BB962C8B-B14F-4D97-AF65-F5344CB8AC3E}">
        <p14:creationId xmlns:p14="http://schemas.microsoft.com/office/powerpoint/2010/main" xmlns="" val="334841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2</a:t>
            </a:fld>
            <a:endParaRPr lang="en-US"/>
          </a:p>
        </p:txBody>
      </p:sp>
      <p:sp>
        <p:nvSpPr>
          <p:cNvPr id="9" name="TextBox 8"/>
          <p:cNvSpPr txBox="1"/>
          <p:nvPr/>
        </p:nvSpPr>
        <p:spPr>
          <a:xfrm>
            <a:off x="314899" y="545428"/>
            <a:ext cx="6756400" cy="523220"/>
          </a:xfrm>
          <a:prstGeom prst="rect">
            <a:avLst/>
          </a:prstGeom>
          <a:noFill/>
        </p:spPr>
        <p:txBody>
          <a:bodyPr wrap="square" rtlCol="0">
            <a:spAutoFit/>
          </a:bodyPr>
          <a:lstStyle/>
          <a:p>
            <a:r>
              <a:rPr lang="en-US" sz="2800" b="1" cap="all" spc="110" dirty="0">
                <a:solidFill>
                  <a:schemeClr val="bg1"/>
                </a:solidFill>
                <a:latin typeface="Century Gothic"/>
                <a:cs typeface="Century Gothic"/>
              </a:rPr>
              <a:t>Agenda</a:t>
            </a:r>
          </a:p>
        </p:txBody>
      </p:sp>
      <p:sp>
        <p:nvSpPr>
          <p:cNvPr id="10" name="TextBox 9"/>
          <p:cNvSpPr txBox="1"/>
          <p:nvPr/>
        </p:nvSpPr>
        <p:spPr>
          <a:xfrm>
            <a:off x="314899" y="1464237"/>
            <a:ext cx="8487578" cy="4524315"/>
          </a:xfrm>
          <a:prstGeom prst="rect">
            <a:avLst/>
          </a:prstGeom>
          <a:noFill/>
        </p:spPr>
        <p:txBody>
          <a:bodyPr wrap="square" rtlCol="0">
            <a:spAutoFit/>
          </a:bodyPr>
          <a:lstStyle/>
          <a:p>
            <a:pPr marL="517525" indent="-517525" algn="just">
              <a:buFont typeface="+mj-lt"/>
              <a:buAutoNum type="arabicPeriod"/>
            </a:pPr>
            <a:r>
              <a:rPr lang="en-ZA" altLang="en-ZA" sz="2400" b="1" spc="40" dirty="0">
                <a:solidFill>
                  <a:srgbClr val="3F2076"/>
                </a:solidFill>
                <a:latin typeface="Century Gothic"/>
              </a:rPr>
              <a:t>Introduction</a:t>
            </a:r>
          </a:p>
          <a:p>
            <a:pPr marL="517525" indent="-517525" algn="just">
              <a:buFont typeface="+mj-lt"/>
              <a:buAutoNum type="arabicPeriod"/>
            </a:pPr>
            <a:endParaRPr lang="en-ZA" altLang="en-ZA" sz="2400" b="1" spc="40" dirty="0">
              <a:solidFill>
                <a:srgbClr val="3F2076"/>
              </a:solidFill>
              <a:latin typeface="Century Gothic"/>
            </a:endParaRPr>
          </a:p>
          <a:p>
            <a:pPr marL="517525" indent="-517525" algn="just">
              <a:buFont typeface="+mj-lt"/>
              <a:buAutoNum type="arabicPeriod"/>
            </a:pPr>
            <a:r>
              <a:rPr lang="en-US" altLang="en-ZA" sz="2400" b="1" spc="40" dirty="0">
                <a:solidFill>
                  <a:srgbClr val="3F2076"/>
                </a:solidFill>
                <a:latin typeface="Century Gothic"/>
              </a:rPr>
              <a:t>Implementation of recommendations made by SCOF &amp; the PCTI </a:t>
            </a:r>
          </a:p>
          <a:p>
            <a:pPr marL="517525" indent="-517525" algn="just">
              <a:buFont typeface="+mj-lt"/>
              <a:buAutoNum type="arabicPeriod"/>
            </a:pPr>
            <a:endParaRPr lang="en-US" altLang="en-ZA" sz="2400" b="1" spc="40" dirty="0">
              <a:solidFill>
                <a:srgbClr val="3F2076"/>
              </a:solidFill>
              <a:latin typeface="Century Gothic"/>
            </a:endParaRPr>
          </a:p>
          <a:p>
            <a:pPr marL="517525" indent="-517525" algn="just">
              <a:buFont typeface="+mj-lt"/>
              <a:buAutoNum type="arabicPeriod"/>
            </a:pPr>
            <a:r>
              <a:rPr lang="en-ZA" altLang="en-ZA" sz="2400" b="1" spc="40" dirty="0">
                <a:solidFill>
                  <a:srgbClr val="3F2076"/>
                </a:solidFill>
                <a:latin typeface="Century Gothic"/>
              </a:rPr>
              <a:t>Overview of the Financial Sector Code</a:t>
            </a:r>
          </a:p>
          <a:p>
            <a:pPr marL="517525" indent="-517525" algn="just">
              <a:buFont typeface="+mj-lt"/>
              <a:buAutoNum type="arabicPeriod"/>
            </a:pPr>
            <a:endParaRPr lang="en-ZA" altLang="en-ZA" sz="2400" b="1" spc="40" dirty="0">
              <a:solidFill>
                <a:srgbClr val="3F2076"/>
              </a:solidFill>
              <a:latin typeface="Century Gothic"/>
            </a:endParaRPr>
          </a:p>
          <a:p>
            <a:pPr marL="517525" indent="-517525" algn="just">
              <a:buFont typeface="+mj-lt"/>
              <a:buAutoNum type="arabicPeriod"/>
            </a:pPr>
            <a:r>
              <a:rPr lang="en-ZA" altLang="en-ZA" sz="2400" b="1" spc="40" dirty="0">
                <a:solidFill>
                  <a:srgbClr val="3F2076"/>
                </a:solidFill>
                <a:latin typeface="Century Gothic"/>
              </a:rPr>
              <a:t>Highlights of the 2017/2018 Annual Report</a:t>
            </a:r>
          </a:p>
          <a:p>
            <a:pPr marL="517525" indent="-517525" algn="just">
              <a:buFont typeface="+mj-lt"/>
              <a:buAutoNum type="arabicPeriod"/>
            </a:pPr>
            <a:endParaRPr lang="en-ZA" altLang="en-ZA" sz="2400" b="1" spc="40" dirty="0">
              <a:solidFill>
                <a:srgbClr val="3F2076"/>
              </a:solidFill>
              <a:latin typeface="Century Gothic"/>
            </a:endParaRPr>
          </a:p>
          <a:p>
            <a:pPr marL="517525" indent="-517525" algn="just">
              <a:buFont typeface="+mj-lt"/>
              <a:buAutoNum type="arabicPeriod"/>
            </a:pPr>
            <a:r>
              <a:rPr lang="en-ZA" altLang="en-ZA" sz="2400" b="1" spc="40" dirty="0">
                <a:solidFill>
                  <a:srgbClr val="3F2076"/>
                </a:solidFill>
                <a:latin typeface="Century Gothic"/>
              </a:rPr>
              <a:t>Review of the Financial Sector Code</a:t>
            </a:r>
          </a:p>
          <a:p>
            <a:pPr marL="517525" indent="-517525" algn="just">
              <a:buFont typeface="+mj-lt"/>
              <a:buAutoNum type="arabicPeriod"/>
            </a:pPr>
            <a:endParaRPr lang="en-ZA" altLang="en-ZA" sz="2400" b="1" spc="40" dirty="0">
              <a:solidFill>
                <a:srgbClr val="3F2076"/>
              </a:solidFill>
              <a:latin typeface="Century Gothic"/>
            </a:endParaRPr>
          </a:p>
          <a:p>
            <a:pPr marL="517525" indent="-517525" algn="just">
              <a:buFont typeface="+mj-lt"/>
              <a:buAutoNum type="arabicPeriod"/>
            </a:pPr>
            <a:r>
              <a:rPr lang="en-ZA" altLang="en-ZA" sz="2400" b="1" spc="40" dirty="0">
                <a:solidFill>
                  <a:srgbClr val="3F2076"/>
                </a:solidFill>
                <a:latin typeface="Century Gothic"/>
              </a:rPr>
              <a:t>Way forward</a:t>
            </a:r>
          </a:p>
        </p:txBody>
      </p:sp>
    </p:spTree>
    <p:extLst>
      <p:ext uri="{BB962C8B-B14F-4D97-AF65-F5344CB8AC3E}">
        <p14:creationId xmlns:p14="http://schemas.microsoft.com/office/powerpoint/2010/main" xmlns="" val="91794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3</a:t>
            </a:fld>
            <a:endParaRPr lang="en-US"/>
          </a:p>
        </p:txBody>
      </p:sp>
      <p:sp>
        <p:nvSpPr>
          <p:cNvPr id="9" name="TextBox 8"/>
          <p:cNvSpPr txBox="1"/>
          <p:nvPr/>
        </p:nvSpPr>
        <p:spPr>
          <a:xfrm>
            <a:off x="314899" y="545428"/>
            <a:ext cx="6756400" cy="523220"/>
          </a:xfrm>
          <a:prstGeom prst="rect">
            <a:avLst/>
          </a:prstGeom>
          <a:noFill/>
        </p:spPr>
        <p:txBody>
          <a:bodyPr wrap="square" rtlCol="0">
            <a:spAutoFit/>
          </a:bodyPr>
          <a:lstStyle/>
          <a:p>
            <a:pPr marL="514350" indent="-514350">
              <a:buFont typeface="+mj-lt"/>
              <a:buAutoNum type="arabicPeriod"/>
            </a:pPr>
            <a:r>
              <a:rPr lang="en-US" sz="2800" b="1" cap="all" spc="110" dirty="0">
                <a:solidFill>
                  <a:schemeClr val="bg1"/>
                </a:solidFill>
                <a:latin typeface="Century Gothic"/>
                <a:cs typeface="Century Gothic"/>
              </a:rPr>
              <a:t>introduction</a:t>
            </a:r>
          </a:p>
        </p:txBody>
      </p:sp>
      <p:graphicFrame>
        <p:nvGraphicFramePr>
          <p:cNvPr id="10" name="Diagram 9"/>
          <p:cNvGraphicFramePr/>
          <p:nvPr>
            <p:extLst>
              <p:ext uri="{D42A27DB-BD31-4B8C-83A1-F6EECF244321}">
                <p14:modId xmlns:p14="http://schemas.microsoft.com/office/powerpoint/2010/main" xmlns="" val="820888453"/>
              </p:ext>
            </p:extLst>
          </p:nvPr>
        </p:nvGraphicFramePr>
        <p:xfrm>
          <a:off x="239999" y="2974553"/>
          <a:ext cx="8664002" cy="14277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4" name="Straight Arrow Connector 13"/>
          <p:cNvCxnSpPr/>
          <p:nvPr/>
        </p:nvCxnSpPr>
        <p:spPr>
          <a:xfrm flipV="1">
            <a:off x="881349" y="2115239"/>
            <a:ext cx="0" cy="1188720"/>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1696" y="1351666"/>
            <a:ext cx="1721003" cy="738664"/>
          </a:xfrm>
          <a:prstGeom prst="rect">
            <a:avLst/>
          </a:prstGeom>
        </p:spPr>
        <p:txBody>
          <a:bodyPr wrap="square">
            <a:spAutoFit/>
          </a:bodyPr>
          <a:lstStyle/>
          <a:p>
            <a:pPr algn="ctr"/>
            <a:r>
              <a:rPr lang="en-US" sz="1400" spc="40" dirty="0">
                <a:latin typeface="Century Gothic"/>
              </a:rPr>
              <a:t>Amended Financial Sector Code </a:t>
            </a:r>
            <a:r>
              <a:rPr lang="en-US" sz="1400" spc="40" dirty="0" err="1">
                <a:latin typeface="Century Gothic"/>
              </a:rPr>
              <a:t>gazetted</a:t>
            </a:r>
            <a:endParaRPr lang="en-US" sz="1400" spc="40" dirty="0">
              <a:latin typeface="Century Gothic"/>
            </a:endParaRPr>
          </a:p>
        </p:txBody>
      </p:sp>
      <p:cxnSp>
        <p:nvCxnSpPr>
          <p:cNvPr id="17" name="Straight Arrow Connector 16"/>
          <p:cNvCxnSpPr/>
          <p:nvPr/>
        </p:nvCxnSpPr>
        <p:spPr>
          <a:xfrm>
            <a:off x="2335576" y="4087258"/>
            <a:ext cx="0" cy="1188720"/>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2528524" y="1286091"/>
            <a:ext cx="2329150" cy="954107"/>
          </a:xfrm>
          <a:prstGeom prst="rect">
            <a:avLst/>
          </a:prstGeom>
        </p:spPr>
        <p:txBody>
          <a:bodyPr wrap="square">
            <a:spAutoFit/>
          </a:bodyPr>
          <a:lstStyle/>
          <a:p>
            <a:pPr algn="ctr"/>
            <a:r>
              <a:rPr lang="en-US" sz="1400" spc="40" dirty="0">
                <a:latin typeface="Century Gothic"/>
              </a:rPr>
              <a:t>Rebranded and changed name to Financial Sector Transformation Council</a:t>
            </a:r>
          </a:p>
        </p:txBody>
      </p:sp>
      <p:cxnSp>
        <p:nvCxnSpPr>
          <p:cNvPr id="19" name="Straight Arrow Connector 18"/>
          <p:cNvCxnSpPr>
            <a:cxnSpLocks/>
          </p:cNvCxnSpPr>
          <p:nvPr/>
        </p:nvCxnSpPr>
        <p:spPr>
          <a:xfrm flipV="1">
            <a:off x="3765932" y="2240198"/>
            <a:ext cx="0" cy="1063761"/>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1080721" y="5322169"/>
            <a:ext cx="2407035" cy="738664"/>
          </a:xfrm>
          <a:prstGeom prst="rect">
            <a:avLst/>
          </a:prstGeom>
        </p:spPr>
        <p:txBody>
          <a:bodyPr wrap="square">
            <a:spAutoFit/>
          </a:bodyPr>
          <a:lstStyle/>
          <a:p>
            <a:pPr algn="ctr"/>
            <a:r>
              <a:rPr lang="en-US" sz="1400" spc="40" dirty="0">
                <a:latin typeface="Century Gothic"/>
              </a:rPr>
              <a:t>Mandate of the FSTC extended to beyond just monitoring of B-BBEE</a:t>
            </a:r>
          </a:p>
        </p:txBody>
      </p:sp>
      <p:cxnSp>
        <p:nvCxnSpPr>
          <p:cNvPr id="21" name="Straight Arrow Connector 20"/>
          <p:cNvCxnSpPr/>
          <p:nvPr/>
        </p:nvCxnSpPr>
        <p:spPr>
          <a:xfrm>
            <a:off x="5275243" y="4087258"/>
            <a:ext cx="0" cy="1188720"/>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8172680" y="4087258"/>
            <a:ext cx="0" cy="1188720"/>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145357" y="5322169"/>
            <a:ext cx="2054646" cy="954107"/>
          </a:xfrm>
          <a:prstGeom prst="rect">
            <a:avLst/>
          </a:prstGeom>
        </p:spPr>
        <p:txBody>
          <a:bodyPr wrap="square">
            <a:spAutoFit/>
          </a:bodyPr>
          <a:lstStyle/>
          <a:p>
            <a:pPr algn="ctr"/>
            <a:r>
              <a:rPr lang="en-US" sz="1400" spc="40" dirty="0">
                <a:latin typeface="Century Gothic"/>
              </a:rPr>
              <a:t>2017/2018 Annual Transformation Report to be released</a:t>
            </a:r>
          </a:p>
        </p:txBody>
      </p:sp>
      <p:sp>
        <p:nvSpPr>
          <p:cNvPr id="24" name="Rectangle 23"/>
          <p:cNvSpPr/>
          <p:nvPr/>
        </p:nvSpPr>
        <p:spPr>
          <a:xfrm>
            <a:off x="5603067" y="1567110"/>
            <a:ext cx="2302682" cy="523220"/>
          </a:xfrm>
          <a:prstGeom prst="rect">
            <a:avLst/>
          </a:prstGeom>
        </p:spPr>
        <p:txBody>
          <a:bodyPr wrap="square">
            <a:spAutoFit/>
          </a:bodyPr>
          <a:lstStyle/>
          <a:p>
            <a:pPr algn="ctr"/>
            <a:r>
              <a:rPr lang="en-US" sz="1400" spc="40" dirty="0">
                <a:latin typeface="Century Gothic"/>
              </a:rPr>
              <a:t>Financial Sector Code review commences</a:t>
            </a:r>
          </a:p>
        </p:txBody>
      </p:sp>
      <p:cxnSp>
        <p:nvCxnSpPr>
          <p:cNvPr id="25" name="Straight Arrow Connector 24"/>
          <p:cNvCxnSpPr/>
          <p:nvPr/>
        </p:nvCxnSpPr>
        <p:spPr>
          <a:xfrm flipV="1">
            <a:off x="6727633" y="2112852"/>
            <a:ext cx="0" cy="1188720"/>
          </a:xfrm>
          <a:prstGeom prst="straightConnector1">
            <a:avLst/>
          </a:prstGeom>
          <a:ln w="3175">
            <a:solidFill>
              <a:srgbClr val="51286D"/>
            </a:solidFill>
            <a:tailEnd type="triangle"/>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079913" y="5322169"/>
            <a:ext cx="2473287" cy="954107"/>
          </a:xfrm>
          <a:prstGeom prst="rect">
            <a:avLst/>
          </a:prstGeom>
        </p:spPr>
        <p:txBody>
          <a:bodyPr wrap="square">
            <a:spAutoFit/>
          </a:bodyPr>
          <a:lstStyle/>
          <a:p>
            <a:pPr algn="ctr"/>
            <a:r>
              <a:rPr lang="en-US" sz="1400" spc="40" dirty="0">
                <a:latin typeface="Century Gothic"/>
              </a:rPr>
              <a:t>Access to Financial Services and Empowerment Financing targets updated</a:t>
            </a:r>
          </a:p>
        </p:txBody>
      </p:sp>
    </p:spTree>
    <p:extLst>
      <p:ext uri="{BB962C8B-B14F-4D97-AF65-F5344CB8AC3E}">
        <p14:creationId xmlns:p14="http://schemas.microsoft.com/office/powerpoint/2010/main" xmlns="" val="241777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4</a:t>
            </a:fld>
            <a:endParaRPr lang="en-US"/>
          </a:p>
        </p:txBody>
      </p:sp>
      <p:sp>
        <p:nvSpPr>
          <p:cNvPr id="9" name="TextBox 8"/>
          <p:cNvSpPr txBox="1"/>
          <p:nvPr/>
        </p:nvSpPr>
        <p:spPr>
          <a:xfrm>
            <a:off x="314899" y="64591"/>
            <a:ext cx="5832513" cy="1200329"/>
          </a:xfrm>
          <a:prstGeom prst="rect">
            <a:avLst/>
          </a:prstGeom>
          <a:noFill/>
        </p:spPr>
        <p:txBody>
          <a:bodyPr wrap="square" rtlCol="0">
            <a:spAutoFit/>
          </a:bodyPr>
          <a:lstStyle/>
          <a:p>
            <a:pPr marL="457200" indent="-457200">
              <a:buFont typeface="+mj-lt"/>
              <a:buAutoNum type="arabicPeriod" startAt="2"/>
            </a:pPr>
            <a:r>
              <a:rPr lang="en-US" sz="2400" b="1" cap="all" spc="110" dirty="0">
                <a:solidFill>
                  <a:schemeClr val="bg1"/>
                </a:solidFill>
                <a:latin typeface="Century Gothic"/>
                <a:cs typeface="Century Gothic"/>
              </a:rPr>
              <a:t>Implementation of recommendations made by SCOF &amp; the PCTI </a:t>
            </a:r>
          </a:p>
        </p:txBody>
      </p:sp>
      <p:sp>
        <p:nvSpPr>
          <p:cNvPr id="10" name="TextBox 9"/>
          <p:cNvSpPr txBox="1"/>
          <p:nvPr/>
        </p:nvSpPr>
        <p:spPr>
          <a:xfrm>
            <a:off x="273473" y="1449163"/>
            <a:ext cx="8517987" cy="452431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1600" b="1" spc="40" dirty="0">
                <a:solidFill>
                  <a:srgbClr val="3F2076"/>
                </a:solidFill>
                <a:latin typeface="Century Gothic"/>
              </a:rPr>
              <a:t>Nov 2017: 	</a:t>
            </a:r>
            <a:r>
              <a:rPr lang="en-US" sz="1600" spc="40" dirty="0">
                <a:latin typeface="Century Gothic"/>
              </a:rPr>
              <a:t>SCOF and the PCTI released its 1st Report on the Transformation of the Financial Sector in which several recommendations were made. </a:t>
            </a:r>
          </a:p>
          <a:p>
            <a:pPr marL="285750" indent="-285750" algn="just">
              <a:lnSpc>
                <a:spcPct val="150000"/>
              </a:lnSpc>
              <a:buFont typeface="Arial" panose="020B0604020202020204" pitchFamily="34" charset="0"/>
              <a:buChar char="•"/>
            </a:pPr>
            <a:endParaRPr lang="en-US" sz="1600" spc="40" dirty="0">
              <a:solidFill>
                <a:srgbClr val="3F2076"/>
              </a:solidFill>
              <a:latin typeface="Century Gothic"/>
            </a:endParaRPr>
          </a:p>
          <a:p>
            <a:pPr marL="285750" indent="-285750" algn="just">
              <a:lnSpc>
                <a:spcPct val="150000"/>
              </a:lnSpc>
              <a:buFont typeface="Arial" panose="020B0604020202020204" pitchFamily="34" charset="0"/>
              <a:buChar char="•"/>
            </a:pPr>
            <a:r>
              <a:rPr lang="en-US" sz="1600" b="1" spc="40" dirty="0">
                <a:solidFill>
                  <a:srgbClr val="3F2076"/>
                </a:solidFill>
                <a:latin typeface="Century Gothic"/>
              </a:rPr>
              <a:t>Apr 2018: </a:t>
            </a:r>
            <a:r>
              <a:rPr lang="en-US" sz="1600" spc="40" dirty="0">
                <a:latin typeface="Century Gothic"/>
              </a:rPr>
              <a:t>Financial Sector Transformation Workshop held under the auspices of </a:t>
            </a:r>
            <a:r>
              <a:rPr lang="en-US" sz="1600" spc="40" dirty="0" err="1">
                <a:latin typeface="Century Gothic"/>
              </a:rPr>
              <a:t>Nedlac</a:t>
            </a:r>
            <a:r>
              <a:rPr lang="en-US" sz="1600" spc="40" dirty="0">
                <a:latin typeface="Century Gothic"/>
              </a:rPr>
              <a:t> to discuss recommendations made.</a:t>
            </a:r>
          </a:p>
          <a:p>
            <a:pPr marL="285750" indent="-285750" algn="just">
              <a:lnSpc>
                <a:spcPct val="150000"/>
              </a:lnSpc>
              <a:buFont typeface="Arial" panose="020B0604020202020204" pitchFamily="34" charset="0"/>
              <a:buChar char="•"/>
            </a:pPr>
            <a:endParaRPr lang="en-US" sz="1600" spc="40" dirty="0">
              <a:solidFill>
                <a:srgbClr val="3F2076"/>
              </a:solidFill>
              <a:latin typeface="Century Gothic"/>
            </a:endParaRPr>
          </a:p>
          <a:p>
            <a:pPr marL="285750" indent="-285750" algn="just">
              <a:lnSpc>
                <a:spcPct val="150000"/>
              </a:lnSpc>
              <a:buFont typeface="Arial" panose="020B0604020202020204" pitchFamily="34" charset="0"/>
              <a:buChar char="•"/>
            </a:pPr>
            <a:r>
              <a:rPr lang="en-US" sz="1600" b="1" spc="40" dirty="0">
                <a:solidFill>
                  <a:srgbClr val="3F2076"/>
                </a:solidFill>
                <a:latin typeface="Century Gothic"/>
              </a:rPr>
              <a:t>Q4 2018: </a:t>
            </a:r>
            <a:r>
              <a:rPr lang="en-US" sz="1600" spc="40" dirty="0">
                <a:latin typeface="Century Gothic"/>
              </a:rPr>
              <a:t>Agreed to hold Second Financial Sector Summit – did not </a:t>
            </a:r>
            <a:r>
              <a:rPr lang="en-US" sz="1600" spc="40" dirty="0" err="1">
                <a:latin typeface="Century Gothic"/>
              </a:rPr>
              <a:t>materialise</a:t>
            </a:r>
            <a:r>
              <a:rPr lang="en-US" sz="1600" spc="40" dirty="0">
                <a:latin typeface="Century Gothic"/>
              </a:rPr>
              <a:t>.</a:t>
            </a:r>
          </a:p>
          <a:p>
            <a:pPr marL="285750" indent="-285750" algn="just">
              <a:lnSpc>
                <a:spcPct val="150000"/>
              </a:lnSpc>
              <a:buFont typeface="Arial" panose="020B0604020202020204" pitchFamily="34" charset="0"/>
              <a:buChar char="•"/>
            </a:pPr>
            <a:endParaRPr lang="en-US" sz="1600" spc="40" dirty="0">
              <a:solidFill>
                <a:srgbClr val="3F2076"/>
              </a:solidFill>
              <a:latin typeface="Century Gothic"/>
            </a:endParaRPr>
          </a:p>
          <a:p>
            <a:pPr marL="285750" indent="-285750" algn="just">
              <a:lnSpc>
                <a:spcPct val="150000"/>
              </a:lnSpc>
              <a:buFont typeface="Arial" panose="020B0604020202020204" pitchFamily="34" charset="0"/>
              <a:buChar char="•"/>
            </a:pPr>
            <a:r>
              <a:rPr lang="en-US" sz="1600" b="1" spc="40" dirty="0">
                <a:solidFill>
                  <a:srgbClr val="3F2076"/>
                </a:solidFill>
                <a:latin typeface="Century Gothic"/>
              </a:rPr>
              <a:t>Feb 2019</a:t>
            </a:r>
            <a:r>
              <a:rPr lang="en-US" sz="1600" spc="40" dirty="0">
                <a:solidFill>
                  <a:srgbClr val="3F2076"/>
                </a:solidFill>
                <a:latin typeface="Century Gothic"/>
              </a:rPr>
              <a:t>: </a:t>
            </a:r>
            <a:r>
              <a:rPr lang="en-US" sz="1600" spc="40" dirty="0">
                <a:latin typeface="Century Gothic"/>
              </a:rPr>
              <a:t>FSTC commences review of the FS Code. As part of this review process all recommendations made by SCOF and the PCTI are being taken into consideration.</a:t>
            </a:r>
            <a:endParaRPr lang="en-ZA" sz="1600" spc="40" dirty="0">
              <a:latin typeface="Century Gothic"/>
            </a:endParaRPr>
          </a:p>
        </p:txBody>
      </p:sp>
    </p:spTree>
    <p:extLst>
      <p:ext uri="{BB962C8B-B14F-4D97-AF65-F5344CB8AC3E}">
        <p14:creationId xmlns:p14="http://schemas.microsoft.com/office/powerpoint/2010/main" xmlns="" val="22960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5</a:t>
            </a:fld>
            <a:endParaRPr lang="en-US"/>
          </a:p>
        </p:txBody>
      </p:sp>
      <p:sp>
        <p:nvSpPr>
          <p:cNvPr id="9" name="TextBox 8"/>
          <p:cNvSpPr txBox="1"/>
          <p:nvPr/>
        </p:nvSpPr>
        <p:spPr>
          <a:xfrm>
            <a:off x="314899" y="64591"/>
            <a:ext cx="5832513" cy="1200329"/>
          </a:xfrm>
          <a:prstGeom prst="rect">
            <a:avLst/>
          </a:prstGeom>
          <a:noFill/>
        </p:spPr>
        <p:txBody>
          <a:bodyPr wrap="square" rtlCol="0">
            <a:spAutoFit/>
          </a:bodyPr>
          <a:lstStyle/>
          <a:p>
            <a:pPr marL="457200" indent="-457200">
              <a:buFont typeface="+mj-lt"/>
              <a:buAutoNum type="arabicPeriod" startAt="2"/>
            </a:pPr>
            <a:r>
              <a:rPr lang="en-US" sz="2400" b="1" cap="all" spc="110" dirty="0">
                <a:solidFill>
                  <a:schemeClr val="bg1"/>
                </a:solidFill>
                <a:latin typeface="Century Gothic"/>
                <a:cs typeface="Century Gothic"/>
              </a:rPr>
              <a:t>Implementation of recommendations made by SCOF &amp; the PCTI </a:t>
            </a:r>
          </a:p>
        </p:txBody>
      </p:sp>
      <p:graphicFrame>
        <p:nvGraphicFramePr>
          <p:cNvPr id="3" name="Table 2"/>
          <p:cNvGraphicFramePr>
            <a:graphicFrameLocks noGrp="1"/>
          </p:cNvGraphicFramePr>
          <p:nvPr>
            <p:extLst>
              <p:ext uri="{D42A27DB-BD31-4B8C-83A1-F6EECF244321}">
                <p14:modId xmlns:p14="http://schemas.microsoft.com/office/powerpoint/2010/main" xmlns="" val="2577032358"/>
              </p:ext>
            </p:extLst>
          </p:nvPr>
        </p:nvGraphicFramePr>
        <p:xfrm>
          <a:off x="339228" y="1614079"/>
          <a:ext cx="8465544" cy="4522316"/>
        </p:xfrm>
        <a:graphic>
          <a:graphicData uri="http://schemas.openxmlformats.org/drawingml/2006/table">
            <a:tbl>
              <a:tblPr firstRow="1" bandRow="1">
                <a:tableStyleId>{2D5ABB26-0587-4C30-8999-92F81FD0307C}</a:tableStyleId>
              </a:tblPr>
              <a:tblGrid>
                <a:gridCol w="2082699">
                  <a:extLst>
                    <a:ext uri="{9D8B030D-6E8A-4147-A177-3AD203B41FA5}">
                      <a16:colId xmlns:a16="http://schemas.microsoft.com/office/drawing/2014/main" xmlns="" val="20000"/>
                    </a:ext>
                  </a:extLst>
                </a:gridCol>
                <a:gridCol w="6382845">
                  <a:extLst>
                    <a:ext uri="{9D8B030D-6E8A-4147-A177-3AD203B41FA5}">
                      <a16:colId xmlns:a16="http://schemas.microsoft.com/office/drawing/2014/main" xmlns="" val="20001"/>
                    </a:ext>
                  </a:extLst>
                </a:gridCol>
              </a:tblGrid>
              <a:tr h="1182242">
                <a:tc>
                  <a:txBody>
                    <a:bodyPr/>
                    <a:lstStyle/>
                    <a:p>
                      <a:pPr algn="l"/>
                      <a:r>
                        <a:rPr lang="en-US" sz="1600" b="1" kern="1200" spc="40" dirty="0">
                          <a:solidFill>
                            <a:srgbClr val="3F2076"/>
                          </a:solidFill>
                          <a:latin typeface="Century Gothic"/>
                          <a:ea typeface="+mn-ea"/>
                          <a:cs typeface="+mn-cs"/>
                        </a:rPr>
                        <a:t>Creating public awareness of the FSC</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just"/>
                      <a:r>
                        <a:rPr lang="en-US" sz="1600" dirty="0">
                          <a:latin typeface="Century Gothic" panose="020B0502020202020204" pitchFamily="34" charset="0"/>
                        </a:rPr>
                        <a:t>FSTC has developed a stakeholder engagement strategy of which implementation is underway. </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043773">
                <a:tc>
                  <a:txBody>
                    <a:bodyPr/>
                    <a:lstStyle/>
                    <a:p>
                      <a:pPr algn="l"/>
                      <a:r>
                        <a:rPr lang="en-US" sz="1600" b="1" kern="1200" spc="40" dirty="0">
                          <a:solidFill>
                            <a:srgbClr val="3F2076"/>
                          </a:solidFill>
                          <a:latin typeface="Century Gothic"/>
                          <a:ea typeface="+mn-ea"/>
                          <a:cs typeface="+mn-cs"/>
                        </a:rPr>
                        <a:t>Higher FSC targets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just"/>
                      <a:r>
                        <a:rPr lang="en-US" sz="1600" dirty="0">
                          <a:latin typeface="Century Gothic" panose="020B0502020202020204" pitchFamily="34" charset="0"/>
                        </a:rPr>
                        <a:t>Under consideration as part of FSC review process. Proposals</a:t>
                      </a:r>
                      <a:r>
                        <a:rPr lang="en-US" sz="1600" baseline="0" dirty="0">
                          <a:latin typeface="Century Gothic" panose="020B0502020202020204" pitchFamily="34" charset="0"/>
                        </a:rPr>
                        <a:t> include </a:t>
                      </a:r>
                      <a:r>
                        <a:rPr lang="en-US" sz="1600" dirty="0">
                          <a:latin typeface="Century Gothic" panose="020B0502020202020204" pitchFamily="34" charset="0"/>
                        </a:rPr>
                        <a:t>aligning targets to race and gender demographics.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2296301">
                <a:tc>
                  <a:txBody>
                    <a:bodyPr/>
                    <a:lstStyle/>
                    <a:p>
                      <a:pPr algn="l"/>
                      <a:r>
                        <a:rPr lang="en-US" sz="1600" b="1" kern="1200" spc="40" dirty="0">
                          <a:solidFill>
                            <a:srgbClr val="3F2076"/>
                          </a:solidFill>
                          <a:latin typeface="Century Gothic"/>
                          <a:ea typeface="+mn-ea"/>
                          <a:cs typeface="+mn-cs"/>
                        </a:rPr>
                        <a:t>Reporting by financial entities to the FSTC</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US" sz="1600" dirty="0">
                          <a:latin typeface="Century Gothic" panose="020B0502020202020204" pitchFamily="34" charset="0"/>
                        </a:rPr>
                        <a:t>B-BBEE reporting provisions by financial sector entities have been made in the draft </a:t>
                      </a:r>
                      <a:r>
                        <a:rPr lang="en-US" sz="1600" dirty="0" err="1">
                          <a:latin typeface="Century Gothic" panose="020B0502020202020204" pitchFamily="34" charset="0"/>
                        </a:rPr>
                        <a:t>CoFI</a:t>
                      </a:r>
                      <a:r>
                        <a:rPr lang="en-US" sz="1600" dirty="0">
                          <a:latin typeface="Century Gothic" panose="020B0502020202020204" pitchFamily="34" charset="0"/>
                        </a:rPr>
                        <a:t> Bill. This will include the provision of B-BBEE certificates and transformation plans.</a:t>
                      </a:r>
                    </a:p>
                    <a:p>
                      <a:pPr marL="285750" indent="-285750" algn="just">
                        <a:buFont typeface="Arial" panose="020B0604020202020204" pitchFamily="34" charset="0"/>
                        <a:buChar char="•"/>
                      </a:pPr>
                      <a:r>
                        <a:rPr lang="en-US" sz="1600" b="1" dirty="0">
                          <a:latin typeface="Century Gothic" panose="020B0502020202020204" pitchFamily="34" charset="0"/>
                        </a:rPr>
                        <a:t>FSC provides the FSTC with powers to “name and shame” entities who do not comply with the reporting</a:t>
                      </a:r>
                      <a:r>
                        <a:rPr lang="en-US" sz="1600" b="1" baseline="0" dirty="0">
                          <a:latin typeface="Century Gothic" panose="020B0502020202020204" pitchFamily="34" charset="0"/>
                        </a:rPr>
                        <a:t> provisions of the </a:t>
                      </a:r>
                      <a:r>
                        <a:rPr lang="en-US" sz="1600" b="1" dirty="0">
                          <a:latin typeface="Century Gothic" panose="020B0502020202020204" pitchFamily="34" charset="0"/>
                        </a:rPr>
                        <a:t>FSC.</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70283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6</a:t>
            </a:fld>
            <a:endParaRPr lang="en-US"/>
          </a:p>
        </p:txBody>
      </p:sp>
      <p:sp>
        <p:nvSpPr>
          <p:cNvPr id="9" name="TextBox 8"/>
          <p:cNvSpPr txBox="1"/>
          <p:nvPr/>
        </p:nvSpPr>
        <p:spPr>
          <a:xfrm>
            <a:off x="314899" y="64591"/>
            <a:ext cx="5832513" cy="1200329"/>
          </a:xfrm>
          <a:prstGeom prst="rect">
            <a:avLst/>
          </a:prstGeom>
          <a:noFill/>
        </p:spPr>
        <p:txBody>
          <a:bodyPr wrap="square" rtlCol="0">
            <a:spAutoFit/>
          </a:bodyPr>
          <a:lstStyle/>
          <a:p>
            <a:pPr marL="457200" indent="-457200">
              <a:buFont typeface="+mj-lt"/>
              <a:buAutoNum type="arabicPeriod" startAt="2"/>
            </a:pPr>
            <a:r>
              <a:rPr lang="en-US" sz="2400" b="1" cap="all" spc="110" dirty="0">
                <a:solidFill>
                  <a:schemeClr val="bg1"/>
                </a:solidFill>
                <a:latin typeface="Century Gothic"/>
                <a:cs typeface="Century Gothic"/>
              </a:rPr>
              <a:t>Implementation of recommendations made by SCOF &amp; the PCTI </a:t>
            </a:r>
          </a:p>
        </p:txBody>
      </p:sp>
      <p:graphicFrame>
        <p:nvGraphicFramePr>
          <p:cNvPr id="3" name="Table 2"/>
          <p:cNvGraphicFramePr>
            <a:graphicFrameLocks noGrp="1"/>
          </p:cNvGraphicFramePr>
          <p:nvPr>
            <p:extLst>
              <p:ext uri="{D42A27DB-BD31-4B8C-83A1-F6EECF244321}">
                <p14:modId xmlns:p14="http://schemas.microsoft.com/office/powerpoint/2010/main" xmlns="" val="4132943197"/>
              </p:ext>
            </p:extLst>
          </p:nvPr>
        </p:nvGraphicFramePr>
        <p:xfrm>
          <a:off x="339228" y="1614077"/>
          <a:ext cx="8465544" cy="4500283"/>
        </p:xfrm>
        <a:graphic>
          <a:graphicData uri="http://schemas.openxmlformats.org/drawingml/2006/table">
            <a:tbl>
              <a:tblPr firstRow="1" bandRow="1">
                <a:tableStyleId>{2D5ABB26-0587-4C30-8999-92F81FD0307C}</a:tableStyleId>
              </a:tblPr>
              <a:tblGrid>
                <a:gridCol w="2073466">
                  <a:extLst>
                    <a:ext uri="{9D8B030D-6E8A-4147-A177-3AD203B41FA5}">
                      <a16:colId xmlns:a16="http://schemas.microsoft.com/office/drawing/2014/main" xmlns="" val="20000"/>
                    </a:ext>
                  </a:extLst>
                </a:gridCol>
                <a:gridCol w="6392078">
                  <a:extLst>
                    <a:ext uri="{9D8B030D-6E8A-4147-A177-3AD203B41FA5}">
                      <a16:colId xmlns:a16="http://schemas.microsoft.com/office/drawing/2014/main" xmlns="" val="20001"/>
                    </a:ext>
                  </a:extLst>
                </a:gridCol>
              </a:tblGrid>
              <a:tr h="1981468">
                <a:tc>
                  <a:txBody>
                    <a:bodyPr/>
                    <a:lstStyle/>
                    <a:p>
                      <a:pPr algn="l"/>
                      <a:r>
                        <a:rPr lang="en-US" sz="1600" b="1" kern="1200" spc="40" dirty="0">
                          <a:solidFill>
                            <a:srgbClr val="3F2076"/>
                          </a:solidFill>
                          <a:latin typeface="Century Gothic"/>
                          <a:ea typeface="+mn-ea"/>
                          <a:cs typeface="+mn-cs"/>
                        </a:rPr>
                        <a:t>Decisions on ‘once empowered, always empowered’ - be consistent with the B-BBEE Act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kern="1200" dirty="0">
                          <a:solidFill>
                            <a:schemeClr val="tx1"/>
                          </a:solidFill>
                          <a:latin typeface="Century Gothic" panose="020B0502020202020204" pitchFamily="34" charset="0"/>
                          <a:ea typeface="+mn-ea"/>
                          <a:cs typeface="+mn-cs"/>
                        </a:rPr>
                        <a:t>FSC is aligned to the </a:t>
                      </a:r>
                      <a:r>
                        <a:rPr lang="en-US" sz="1600" kern="1200" dirty="0" err="1">
                          <a:solidFill>
                            <a:schemeClr val="tx1"/>
                          </a:solidFill>
                          <a:latin typeface="Century Gothic" panose="020B0502020202020204" pitchFamily="34" charset="0"/>
                          <a:ea typeface="+mn-ea"/>
                          <a:cs typeface="+mn-cs"/>
                        </a:rPr>
                        <a:t>dti</a:t>
                      </a:r>
                      <a:r>
                        <a:rPr lang="en-US" sz="1600" kern="1200" dirty="0">
                          <a:solidFill>
                            <a:schemeClr val="tx1"/>
                          </a:solidFill>
                          <a:latin typeface="Century Gothic" panose="020B0502020202020204" pitchFamily="34" charset="0"/>
                          <a:ea typeface="+mn-ea"/>
                          <a:cs typeface="+mn-cs"/>
                        </a:rPr>
                        <a:t> Generic Code.</a:t>
                      </a:r>
                      <a:r>
                        <a:rPr lang="en-US" sz="1600" kern="1200" baseline="0" dirty="0">
                          <a:solidFill>
                            <a:schemeClr val="tx1"/>
                          </a:solidFill>
                          <a:latin typeface="Century Gothic" panose="020B0502020202020204" pitchFamily="34" charset="0"/>
                          <a:ea typeface="+mn-ea"/>
                          <a:cs typeface="+mn-cs"/>
                        </a:rPr>
                        <a:t> </a:t>
                      </a:r>
                      <a:r>
                        <a:rPr lang="en-US" sz="1600" kern="1200" dirty="0">
                          <a:solidFill>
                            <a:schemeClr val="tx1"/>
                          </a:solidFill>
                          <a:latin typeface="Century Gothic" panose="020B0502020202020204" pitchFamily="34" charset="0"/>
                          <a:ea typeface="+mn-ea"/>
                          <a:cs typeface="+mn-cs"/>
                        </a:rPr>
                        <a:t>Approval was requested and granted by the </a:t>
                      </a:r>
                      <a:r>
                        <a:rPr lang="en-US" sz="1600" kern="1200" dirty="0" err="1">
                          <a:solidFill>
                            <a:schemeClr val="tx1"/>
                          </a:solidFill>
                          <a:latin typeface="Century Gothic" panose="020B0502020202020204" pitchFamily="34" charset="0"/>
                          <a:ea typeface="+mn-ea"/>
                          <a:cs typeface="+mn-cs"/>
                        </a:rPr>
                        <a:t>dti</a:t>
                      </a:r>
                      <a:r>
                        <a:rPr lang="en-US" sz="1600" kern="1200" dirty="0">
                          <a:solidFill>
                            <a:schemeClr val="tx1"/>
                          </a:solidFill>
                          <a:latin typeface="Century Gothic" panose="020B0502020202020204" pitchFamily="34" charset="0"/>
                          <a:ea typeface="+mn-ea"/>
                          <a:cs typeface="+mn-cs"/>
                        </a:rPr>
                        <a:t> for special dispensation relating to dilutions due to regulatory requirements and top up options for dilutions not related to regulatory requirements.</a:t>
                      </a:r>
                    </a:p>
                    <a:p>
                      <a:pPr marL="285750" indent="-285750" algn="just" defTabSz="457200" rtl="0" eaLnBrk="1" latinLnBrk="0" hangingPunct="1">
                        <a:buFont typeface="Arial" panose="020B0604020202020204" pitchFamily="34" charset="0"/>
                        <a:buChar char="•"/>
                      </a:pPr>
                      <a:r>
                        <a:rPr lang="en-US" sz="1600" kern="1200" dirty="0">
                          <a:solidFill>
                            <a:schemeClr val="tx1"/>
                          </a:solidFill>
                          <a:latin typeface="Century Gothic" panose="020B0502020202020204" pitchFamily="34" charset="0"/>
                          <a:ea typeface="+mn-ea"/>
                          <a:cs typeface="+mn-cs"/>
                        </a:rPr>
                        <a:t>Will be reviewed as part of the FSC review process.</a:t>
                      </a:r>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2518815">
                <a:tc>
                  <a:txBody>
                    <a:bodyPr/>
                    <a:lstStyle/>
                    <a:p>
                      <a:pPr algn="l"/>
                      <a:r>
                        <a:rPr lang="en-US" sz="1600" b="1" kern="1200" spc="40" dirty="0">
                          <a:solidFill>
                            <a:srgbClr val="3F2076"/>
                          </a:solidFill>
                          <a:latin typeface="Century Gothic"/>
                          <a:ea typeface="+mn-ea"/>
                          <a:cs typeface="+mn-cs"/>
                        </a:rPr>
                        <a:t>FSTC to be effectively capacitated and resourced and held accountable for its</a:t>
                      </a:r>
                      <a:r>
                        <a:rPr lang="en-US" sz="1600" b="1" kern="1200" spc="40" baseline="0" dirty="0">
                          <a:solidFill>
                            <a:srgbClr val="3F2076"/>
                          </a:solidFill>
                          <a:latin typeface="Century Gothic"/>
                          <a:ea typeface="+mn-ea"/>
                          <a:cs typeface="+mn-cs"/>
                        </a:rPr>
                        <a:t> </a:t>
                      </a:r>
                      <a:r>
                        <a:rPr lang="en-US" sz="1600" b="1" kern="1200" spc="40" dirty="0">
                          <a:solidFill>
                            <a:srgbClr val="3F2076"/>
                          </a:solidFill>
                          <a:latin typeface="Century Gothic"/>
                          <a:ea typeface="+mn-ea"/>
                          <a:cs typeface="+mn-cs"/>
                        </a:rPr>
                        <a:t>performance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kern="1200" dirty="0">
                          <a:solidFill>
                            <a:schemeClr val="tx1"/>
                          </a:solidFill>
                          <a:latin typeface="Century Gothic" panose="020B0502020202020204" pitchFamily="34" charset="0"/>
                          <a:ea typeface="+mn-ea"/>
                          <a:cs typeface="+mn-cs"/>
                        </a:rPr>
                        <a:t>Recommendations made to strengthen the FSTC but lack of funding remains an impediment to implementing some of the recommendations.</a:t>
                      </a:r>
                    </a:p>
                    <a:p>
                      <a:pPr marL="285750" indent="-285750" algn="just" defTabSz="457200" rtl="0" eaLnBrk="1" latinLnBrk="0" hangingPunct="1">
                        <a:buFont typeface="Arial" panose="020B0604020202020204" pitchFamily="34" charset="0"/>
                        <a:buChar char="•"/>
                      </a:pPr>
                      <a:r>
                        <a:rPr lang="en-US" sz="1600" kern="1200" dirty="0">
                          <a:solidFill>
                            <a:schemeClr val="tx1"/>
                          </a:solidFill>
                          <a:latin typeface="Century Gothic" panose="020B0502020202020204" pitchFamily="34" charset="0"/>
                          <a:ea typeface="+mn-ea"/>
                          <a:cs typeface="+mn-cs"/>
                        </a:rPr>
                        <a:t>The “</a:t>
                      </a:r>
                      <a:r>
                        <a:rPr lang="en-US" sz="1600" kern="1200" dirty="0" err="1">
                          <a:solidFill>
                            <a:schemeClr val="tx1"/>
                          </a:solidFill>
                          <a:latin typeface="Century Gothic" panose="020B0502020202020204" pitchFamily="34" charset="0"/>
                          <a:ea typeface="+mn-ea"/>
                          <a:cs typeface="+mn-cs"/>
                        </a:rPr>
                        <a:t>seniorisation</a:t>
                      </a:r>
                      <a:r>
                        <a:rPr lang="en-US" sz="1600" kern="1200" dirty="0">
                          <a:solidFill>
                            <a:schemeClr val="tx1"/>
                          </a:solidFill>
                          <a:latin typeface="Century Gothic" panose="020B0502020202020204" pitchFamily="34" charset="0"/>
                          <a:ea typeface="+mn-ea"/>
                          <a:cs typeface="+mn-cs"/>
                        </a:rPr>
                        <a:t>” of the Council to include top leaders of the Constituencies was implemented in 2018 along with a broadened mandate that looks beyond the FSC.</a:t>
                      </a:r>
                    </a:p>
                    <a:p>
                      <a:pPr marL="285750" indent="-285750" algn="just" defTabSz="457200" rtl="0" eaLnBrk="1" latinLnBrk="0" hangingPunct="1">
                        <a:buFont typeface="Arial" panose="020B0604020202020204" pitchFamily="34" charset="0"/>
                        <a:buChar char="•"/>
                      </a:pPr>
                      <a:r>
                        <a:rPr lang="en-US" sz="1600" kern="1200" dirty="0">
                          <a:solidFill>
                            <a:schemeClr val="tx1"/>
                          </a:solidFill>
                          <a:latin typeface="Century Gothic" panose="020B0502020202020204" pitchFamily="34" charset="0"/>
                          <a:ea typeface="+mn-ea"/>
                          <a:cs typeface="+mn-cs"/>
                        </a:rPr>
                        <a:t>The FSTC is in the process of introducing performance assessments for its governance structures and for the individuals in those structures.</a:t>
                      </a:r>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7148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7</a:t>
            </a:fld>
            <a:endParaRPr lang="en-US"/>
          </a:p>
        </p:txBody>
      </p:sp>
      <p:sp>
        <p:nvSpPr>
          <p:cNvPr id="9" name="TextBox 8"/>
          <p:cNvSpPr txBox="1"/>
          <p:nvPr/>
        </p:nvSpPr>
        <p:spPr>
          <a:xfrm>
            <a:off x="314899" y="64591"/>
            <a:ext cx="5832513" cy="1200329"/>
          </a:xfrm>
          <a:prstGeom prst="rect">
            <a:avLst/>
          </a:prstGeom>
          <a:noFill/>
        </p:spPr>
        <p:txBody>
          <a:bodyPr wrap="square" rtlCol="0">
            <a:spAutoFit/>
          </a:bodyPr>
          <a:lstStyle/>
          <a:p>
            <a:pPr marL="457200" indent="-457200">
              <a:buFont typeface="+mj-lt"/>
              <a:buAutoNum type="arabicPeriod" startAt="2"/>
            </a:pPr>
            <a:r>
              <a:rPr lang="en-US" sz="2400" b="1" cap="all" spc="110" dirty="0">
                <a:solidFill>
                  <a:schemeClr val="bg1"/>
                </a:solidFill>
                <a:latin typeface="Century Gothic"/>
                <a:cs typeface="Century Gothic"/>
              </a:rPr>
              <a:t>Implementation of recommendations made by SCOF &amp; the PCTI </a:t>
            </a:r>
          </a:p>
        </p:txBody>
      </p:sp>
      <p:graphicFrame>
        <p:nvGraphicFramePr>
          <p:cNvPr id="3" name="Table 2"/>
          <p:cNvGraphicFramePr>
            <a:graphicFrameLocks noGrp="1"/>
          </p:cNvGraphicFramePr>
          <p:nvPr>
            <p:extLst>
              <p:ext uri="{D42A27DB-BD31-4B8C-83A1-F6EECF244321}">
                <p14:modId xmlns:p14="http://schemas.microsoft.com/office/powerpoint/2010/main" xmlns="" val="3162262527"/>
              </p:ext>
            </p:extLst>
          </p:nvPr>
        </p:nvGraphicFramePr>
        <p:xfrm>
          <a:off x="339228" y="1614079"/>
          <a:ext cx="8465544" cy="4511040"/>
        </p:xfrm>
        <a:graphic>
          <a:graphicData uri="http://schemas.openxmlformats.org/drawingml/2006/table">
            <a:tbl>
              <a:tblPr firstRow="1" bandRow="1">
                <a:tableStyleId>{2D5ABB26-0587-4C30-8999-92F81FD0307C}</a:tableStyleId>
              </a:tblPr>
              <a:tblGrid>
                <a:gridCol w="3560743">
                  <a:extLst>
                    <a:ext uri="{9D8B030D-6E8A-4147-A177-3AD203B41FA5}">
                      <a16:colId xmlns:a16="http://schemas.microsoft.com/office/drawing/2014/main" xmlns="" val="20000"/>
                    </a:ext>
                  </a:extLst>
                </a:gridCol>
                <a:gridCol w="4904801">
                  <a:extLst>
                    <a:ext uri="{9D8B030D-6E8A-4147-A177-3AD203B41FA5}">
                      <a16:colId xmlns:a16="http://schemas.microsoft.com/office/drawing/2014/main" xmlns="" val="20001"/>
                    </a:ext>
                  </a:extLst>
                </a:gridCol>
              </a:tblGrid>
              <a:tr h="670721">
                <a:tc>
                  <a:txBody>
                    <a:bodyPr/>
                    <a:lstStyle/>
                    <a:p>
                      <a:pPr algn="l"/>
                      <a:r>
                        <a:rPr lang="en-US" sz="1600" b="1" kern="1200" spc="40" dirty="0">
                          <a:solidFill>
                            <a:srgbClr val="3F2076"/>
                          </a:solidFill>
                          <a:latin typeface="Century Gothic"/>
                          <a:ea typeface="+mn-ea"/>
                          <a:cs typeface="+mn-cs"/>
                        </a:rPr>
                        <a:t>Management Control Element - </a:t>
                      </a:r>
                      <a:r>
                        <a:rPr lang="en-US" sz="1600" b="0" kern="1200" spc="40" dirty="0">
                          <a:solidFill>
                            <a:srgbClr val="3F2076"/>
                          </a:solidFill>
                          <a:latin typeface="Century Gothic"/>
                          <a:ea typeface="+mn-ea"/>
                          <a:cs typeface="+mn-cs"/>
                        </a:rPr>
                        <a:t>Financial institutions should seek to exceed the targets in the FSC for management and boards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Sector is still not meeting targets.</a:t>
                      </a:r>
                    </a:p>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Discussions are underway in the review committee to understand and find mechanisms of unlocking the barriers.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130644">
                <a:tc>
                  <a:txBody>
                    <a:bodyPr/>
                    <a:lstStyle/>
                    <a:p>
                      <a:pPr algn="l"/>
                      <a:r>
                        <a:rPr lang="en-US" sz="1600" b="1" kern="1200" spc="40" dirty="0">
                          <a:solidFill>
                            <a:srgbClr val="3F2076"/>
                          </a:solidFill>
                          <a:latin typeface="Century Gothic"/>
                          <a:ea typeface="+mn-ea"/>
                          <a:cs typeface="+mn-cs"/>
                        </a:rPr>
                        <a:t>Empowerment Financing Element - </a:t>
                      </a:r>
                      <a:r>
                        <a:rPr lang="en-US" sz="1600" b="0" kern="1200" spc="40" dirty="0">
                          <a:solidFill>
                            <a:srgbClr val="3F2076"/>
                          </a:solidFill>
                          <a:latin typeface="Century Gothic"/>
                          <a:ea typeface="+mn-ea"/>
                          <a:cs typeface="+mn-cs"/>
                        </a:rPr>
                        <a:t>Prevent cherry-picking of the easiest sub-elements and that there is a focus on funding black SMEs, rural and township entrepreneurs, and new industries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A specific target has been set for SME funding.</a:t>
                      </a:r>
                    </a:p>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Discussions are underway in the review process to better structure Empowerment Financing targets.</a:t>
                      </a:r>
                    </a:p>
                    <a:p>
                      <a:pPr marL="285750" indent="-285750" algn="just" defTabSz="457200" rtl="0" eaLnBrk="1" latinLnBrk="0" hangingPunct="1">
                        <a:buFont typeface="Arial" panose="020B0604020202020204" pitchFamily="34" charset="0"/>
                        <a:buChar char="•"/>
                      </a:pPr>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670721">
                <a:tc>
                  <a:txBody>
                    <a:bodyPr/>
                    <a:lstStyle/>
                    <a:p>
                      <a:pPr algn="l"/>
                      <a:r>
                        <a:rPr lang="en-US" sz="1600" b="1" kern="1200" spc="40" dirty="0">
                          <a:solidFill>
                            <a:srgbClr val="3F2076"/>
                          </a:solidFill>
                          <a:latin typeface="Century Gothic"/>
                          <a:ea typeface="+mn-ea"/>
                          <a:cs typeface="+mn-cs"/>
                        </a:rPr>
                        <a:t>Procurement and Enterprise and Supplier Development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Targets to facilitate improved access to markets for black SMEs and  procurement from black suppliers be increased to 50% by 2021.</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364106">
                <a:tc>
                  <a:txBody>
                    <a:bodyPr/>
                    <a:lstStyle/>
                    <a:p>
                      <a:pPr algn="l"/>
                      <a:r>
                        <a:rPr lang="en-US" sz="1600" b="1" kern="1200" spc="40" dirty="0">
                          <a:solidFill>
                            <a:srgbClr val="3F2076"/>
                          </a:solidFill>
                          <a:latin typeface="Century Gothic"/>
                          <a:ea typeface="+mn-ea"/>
                          <a:cs typeface="+mn-cs"/>
                        </a:rPr>
                        <a:t>Asset Management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US" sz="1600" dirty="0">
                          <a:latin typeface="Century Gothic" panose="020B0502020202020204" pitchFamily="34" charset="0"/>
                        </a:rPr>
                        <a:t>Appropriate targets to be set for asset managers and asset consultants. </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80286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8</a:t>
            </a:fld>
            <a:endParaRPr lang="en-US"/>
          </a:p>
        </p:txBody>
      </p:sp>
      <p:sp>
        <p:nvSpPr>
          <p:cNvPr id="9" name="TextBox 8"/>
          <p:cNvSpPr txBox="1"/>
          <p:nvPr/>
        </p:nvSpPr>
        <p:spPr>
          <a:xfrm>
            <a:off x="314899" y="64591"/>
            <a:ext cx="5832513" cy="1200329"/>
          </a:xfrm>
          <a:prstGeom prst="rect">
            <a:avLst/>
          </a:prstGeom>
          <a:noFill/>
        </p:spPr>
        <p:txBody>
          <a:bodyPr wrap="square" rtlCol="0">
            <a:spAutoFit/>
          </a:bodyPr>
          <a:lstStyle/>
          <a:p>
            <a:pPr marL="457200" indent="-457200">
              <a:buFont typeface="+mj-lt"/>
              <a:buAutoNum type="arabicPeriod" startAt="2"/>
            </a:pPr>
            <a:r>
              <a:rPr lang="en-US" sz="2400" b="1" cap="all" spc="110" dirty="0">
                <a:solidFill>
                  <a:schemeClr val="bg1"/>
                </a:solidFill>
                <a:latin typeface="Century Gothic"/>
                <a:cs typeface="Century Gothic"/>
              </a:rPr>
              <a:t>Implementation of recommendations made by SCOF &amp; the PCTI </a:t>
            </a:r>
          </a:p>
        </p:txBody>
      </p:sp>
      <p:graphicFrame>
        <p:nvGraphicFramePr>
          <p:cNvPr id="3" name="Table 2"/>
          <p:cNvGraphicFramePr>
            <a:graphicFrameLocks noGrp="1"/>
          </p:cNvGraphicFramePr>
          <p:nvPr>
            <p:extLst>
              <p:ext uri="{D42A27DB-BD31-4B8C-83A1-F6EECF244321}">
                <p14:modId xmlns:p14="http://schemas.microsoft.com/office/powerpoint/2010/main" xmlns="" val="3338911785"/>
              </p:ext>
            </p:extLst>
          </p:nvPr>
        </p:nvGraphicFramePr>
        <p:xfrm>
          <a:off x="339228" y="1614079"/>
          <a:ext cx="8465544" cy="2441284"/>
        </p:xfrm>
        <a:graphic>
          <a:graphicData uri="http://schemas.openxmlformats.org/drawingml/2006/table">
            <a:tbl>
              <a:tblPr firstRow="1" bandRow="1">
                <a:tableStyleId>{2D5ABB26-0587-4C30-8999-92F81FD0307C}</a:tableStyleId>
              </a:tblPr>
              <a:tblGrid>
                <a:gridCol w="3560743">
                  <a:extLst>
                    <a:ext uri="{9D8B030D-6E8A-4147-A177-3AD203B41FA5}">
                      <a16:colId xmlns:a16="http://schemas.microsoft.com/office/drawing/2014/main" xmlns="" val="20000"/>
                    </a:ext>
                  </a:extLst>
                </a:gridCol>
                <a:gridCol w="4904801">
                  <a:extLst>
                    <a:ext uri="{9D8B030D-6E8A-4147-A177-3AD203B41FA5}">
                      <a16:colId xmlns:a16="http://schemas.microsoft.com/office/drawing/2014/main" xmlns="" val="20001"/>
                    </a:ext>
                  </a:extLst>
                </a:gridCol>
              </a:tblGrid>
              <a:tr h="670721">
                <a:tc>
                  <a:txBody>
                    <a:bodyPr/>
                    <a:lstStyle/>
                    <a:p>
                      <a:pPr algn="l"/>
                      <a:r>
                        <a:rPr lang="en-US" sz="1600" b="1" kern="1200" spc="40" dirty="0">
                          <a:solidFill>
                            <a:srgbClr val="3F2076"/>
                          </a:solidFill>
                          <a:latin typeface="Century Gothic"/>
                          <a:ea typeface="+mn-ea"/>
                          <a:cs typeface="+mn-cs"/>
                        </a:rPr>
                        <a:t>Financial education – </a:t>
                      </a:r>
                      <a:r>
                        <a:rPr lang="en-US" sz="1600" b="0" kern="1200" spc="40" dirty="0">
                          <a:solidFill>
                            <a:srgbClr val="3F2076"/>
                          </a:solidFill>
                          <a:latin typeface="Century Gothic"/>
                          <a:ea typeface="+mn-ea"/>
                          <a:cs typeface="+mn-cs"/>
                        </a:rPr>
                        <a:t>Give greater attention to the financial education and literacy of customers and the public in general</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spc="40" dirty="0">
                          <a:solidFill>
                            <a:schemeClr val="tx1"/>
                          </a:solidFill>
                          <a:latin typeface="Century Gothic"/>
                          <a:ea typeface="+mn-ea"/>
                          <a:cs typeface="+mn-cs"/>
                        </a:rPr>
                        <a:t>Under review currently</a:t>
                      </a:r>
                      <a:r>
                        <a:rPr lang="en-US" sz="1600" b="0" kern="1200" spc="40" baseline="0" dirty="0">
                          <a:solidFill>
                            <a:schemeClr val="tx1"/>
                          </a:solidFill>
                          <a:latin typeface="Century Gothic"/>
                          <a:ea typeface="+mn-ea"/>
                          <a:cs typeface="+mn-cs"/>
                        </a:rPr>
                        <a:t> as part of the review process.</a:t>
                      </a:r>
                      <a:endParaRPr lang="en-US" sz="1600" dirty="0">
                        <a:solidFill>
                          <a:schemeClr val="tx1"/>
                        </a:solidFill>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130644">
                <a:tc>
                  <a:txBody>
                    <a:bodyPr/>
                    <a:lstStyle/>
                    <a:p>
                      <a:pPr algn="l"/>
                      <a:r>
                        <a:rPr lang="en-US" sz="1600" b="1" kern="1200" spc="40" dirty="0">
                          <a:solidFill>
                            <a:srgbClr val="3F2076"/>
                          </a:solidFill>
                          <a:latin typeface="Century Gothic"/>
                          <a:ea typeface="+mn-ea"/>
                          <a:cs typeface="+mn-cs"/>
                        </a:rPr>
                        <a:t>Cooperative Banks – </a:t>
                      </a:r>
                      <a:r>
                        <a:rPr lang="en-US" sz="1600" b="0" kern="1200" spc="40" dirty="0">
                          <a:solidFill>
                            <a:srgbClr val="3F2076"/>
                          </a:solidFill>
                          <a:latin typeface="Century Gothic"/>
                          <a:ea typeface="+mn-ea"/>
                          <a:cs typeface="+mn-cs"/>
                        </a:rPr>
                        <a:t>FSC to set effective targets for the strengthening of the co-operative subsector </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spc="40" dirty="0">
                          <a:solidFill>
                            <a:schemeClr val="tx1"/>
                          </a:solidFill>
                          <a:latin typeface="Century Gothic"/>
                          <a:ea typeface="+mn-ea"/>
                          <a:cs typeface="+mn-cs"/>
                        </a:rPr>
                        <a:t>To be considered</a:t>
                      </a:r>
                      <a:r>
                        <a:rPr lang="en-US" sz="1600" b="0" kern="1200" spc="40" baseline="0" dirty="0">
                          <a:solidFill>
                            <a:schemeClr val="tx1"/>
                          </a:solidFill>
                          <a:latin typeface="Century Gothic"/>
                          <a:ea typeface="+mn-ea"/>
                          <a:cs typeface="+mn-cs"/>
                        </a:rPr>
                        <a:t> as part of the review process.</a:t>
                      </a:r>
                      <a:endParaRPr lang="en-US" sz="1600" dirty="0">
                        <a:solidFill>
                          <a:schemeClr val="tx1"/>
                        </a:solidFill>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80696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1264921"/>
          </a:xfrm>
          <a:prstGeom prst="rect">
            <a:avLst/>
          </a:prstGeom>
          <a:solidFill>
            <a:srgbClr val="EC6B1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 Same Side Corner Rectangle 3"/>
          <p:cNvSpPr/>
          <p:nvPr/>
        </p:nvSpPr>
        <p:spPr>
          <a:xfrm>
            <a:off x="6832601" y="349157"/>
            <a:ext cx="2146299" cy="915763"/>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STC LOGO FINAL RGB LR.pn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6858302" y="533400"/>
            <a:ext cx="2094895" cy="731520"/>
          </a:xfrm>
          <a:prstGeom prst="rect">
            <a:avLst/>
          </a:prstGeom>
        </p:spPr>
      </p:pic>
      <p:sp>
        <p:nvSpPr>
          <p:cNvPr id="7" name="Footer Placeholder 6"/>
          <p:cNvSpPr>
            <a:spLocks noGrp="1"/>
          </p:cNvSpPr>
          <p:nvPr>
            <p:ph type="ftr" sz="quarter" idx="11"/>
          </p:nvPr>
        </p:nvSpPr>
        <p:spPr>
          <a:xfrm>
            <a:off x="314899" y="6356352"/>
            <a:ext cx="2895600" cy="365125"/>
          </a:xfrm>
        </p:spPr>
        <p:txBody>
          <a:bodyPr/>
          <a:lstStyle/>
          <a:p>
            <a:r>
              <a:rPr lang="en-US" dirty="0"/>
              <a:t>FSTC Briefing to SCOF l 26 November 2019</a:t>
            </a:r>
          </a:p>
        </p:txBody>
      </p:sp>
      <p:sp>
        <p:nvSpPr>
          <p:cNvPr id="8" name="Slide Number Placeholder 7"/>
          <p:cNvSpPr>
            <a:spLocks noGrp="1"/>
          </p:cNvSpPr>
          <p:nvPr>
            <p:ph type="sldNum" sz="quarter" idx="12"/>
          </p:nvPr>
        </p:nvSpPr>
        <p:spPr/>
        <p:txBody>
          <a:bodyPr/>
          <a:lstStyle/>
          <a:p>
            <a:fld id="{F955DC64-D237-9E40-806E-6275A77BCD56}" type="slidenum">
              <a:rPr lang="en-US" smtClean="0"/>
              <a:pPr/>
              <a:t>9</a:t>
            </a:fld>
            <a:endParaRPr lang="en-US"/>
          </a:p>
        </p:txBody>
      </p:sp>
      <p:sp>
        <p:nvSpPr>
          <p:cNvPr id="9" name="TextBox 8"/>
          <p:cNvSpPr txBox="1"/>
          <p:nvPr/>
        </p:nvSpPr>
        <p:spPr>
          <a:xfrm>
            <a:off x="314899" y="155405"/>
            <a:ext cx="6756400" cy="954107"/>
          </a:xfrm>
          <a:prstGeom prst="rect">
            <a:avLst/>
          </a:prstGeom>
          <a:noFill/>
        </p:spPr>
        <p:txBody>
          <a:bodyPr wrap="square" rtlCol="0">
            <a:spAutoFit/>
          </a:bodyPr>
          <a:lstStyle/>
          <a:p>
            <a:pPr marL="514350" indent="-514350">
              <a:buFont typeface="+mj-lt"/>
              <a:buAutoNum type="arabicPeriod" startAt="3"/>
            </a:pPr>
            <a:r>
              <a:rPr lang="en-US" sz="2800" b="1" cap="all" spc="110" dirty="0">
                <a:solidFill>
                  <a:schemeClr val="bg1"/>
                </a:solidFill>
                <a:latin typeface="Century Gothic"/>
                <a:cs typeface="Century Gothic"/>
              </a:rPr>
              <a:t>overview OF THE FINANCIAL SECTOR CODE</a:t>
            </a:r>
          </a:p>
        </p:txBody>
      </p:sp>
      <p:graphicFrame>
        <p:nvGraphicFramePr>
          <p:cNvPr id="3" name="Table 2"/>
          <p:cNvGraphicFramePr>
            <a:graphicFrameLocks noGrp="1"/>
          </p:cNvGraphicFramePr>
          <p:nvPr>
            <p:extLst>
              <p:ext uri="{D42A27DB-BD31-4B8C-83A1-F6EECF244321}">
                <p14:modId xmlns:p14="http://schemas.microsoft.com/office/powerpoint/2010/main" xmlns="" val="644127662"/>
              </p:ext>
            </p:extLst>
          </p:nvPr>
        </p:nvGraphicFramePr>
        <p:xfrm>
          <a:off x="322703" y="1584285"/>
          <a:ext cx="8498595" cy="4636962"/>
        </p:xfrm>
        <a:graphic>
          <a:graphicData uri="http://schemas.openxmlformats.org/drawingml/2006/table">
            <a:tbl>
              <a:tblPr firstRow="1" bandRow="1">
                <a:tableStyleId>{2D5ABB26-0587-4C30-8999-92F81FD0307C}</a:tableStyleId>
              </a:tblPr>
              <a:tblGrid>
                <a:gridCol w="2299311">
                  <a:extLst>
                    <a:ext uri="{9D8B030D-6E8A-4147-A177-3AD203B41FA5}">
                      <a16:colId xmlns:a16="http://schemas.microsoft.com/office/drawing/2014/main" xmlns="" val="20000"/>
                    </a:ext>
                  </a:extLst>
                </a:gridCol>
                <a:gridCol w="1549821">
                  <a:extLst>
                    <a:ext uri="{9D8B030D-6E8A-4147-A177-3AD203B41FA5}">
                      <a16:colId xmlns:a16="http://schemas.microsoft.com/office/drawing/2014/main" xmlns="" val="20001"/>
                    </a:ext>
                  </a:extLst>
                </a:gridCol>
                <a:gridCol w="1549821">
                  <a:extLst>
                    <a:ext uri="{9D8B030D-6E8A-4147-A177-3AD203B41FA5}">
                      <a16:colId xmlns:a16="http://schemas.microsoft.com/office/drawing/2014/main" xmlns="" val="20002"/>
                    </a:ext>
                  </a:extLst>
                </a:gridCol>
                <a:gridCol w="1549821">
                  <a:extLst>
                    <a:ext uri="{9D8B030D-6E8A-4147-A177-3AD203B41FA5}">
                      <a16:colId xmlns:a16="http://schemas.microsoft.com/office/drawing/2014/main" xmlns="" val="20003"/>
                    </a:ext>
                  </a:extLst>
                </a:gridCol>
                <a:gridCol w="1549821">
                  <a:extLst>
                    <a:ext uri="{9D8B030D-6E8A-4147-A177-3AD203B41FA5}">
                      <a16:colId xmlns:a16="http://schemas.microsoft.com/office/drawing/2014/main" xmlns="" val="20004"/>
                    </a:ext>
                  </a:extLst>
                </a:gridCol>
              </a:tblGrid>
              <a:tr h="439183">
                <a:tc rowSpan="2">
                  <a:txBody>
                    <a:bodyPr/>
                    <a:lstStyle/>
                    <a:p>
                      <a:pPr algn="ctr"/>
                      <a:r>
                        <a:rPr lang="en-US" sz="1600" b="1" dirty="0">
                          <a:latin typeface="Century Gothic" panose="020B0502020202020204" pitchFamily="34" charset="0"/>
                        </a:rPr>
                        <a:t>ELEMENT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gridSpan="4">
                  <a:txBody>
                    <a:bodyPr/>
                    <a:lstStyle/>
                    <a:p>
                      <a:pPr algn="ctr"/>
                      <a:r>
                        <a:rPr lang="en-US" sz="1600" b="1" dirty="0">
                          <a:latin typeface="Century Gothic" panose="020B0502020202020204" pitchFamily="34" charset="0"/>
                        </a:rPr>
                        <a:t>POINTS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955846">
                <a:tc vMerge="1">
                  <a:txBody>
                    <a:bodyPr/>
                    <a:lstStyle/>
                    <a:p>
                      <a:endParaRPr lang="en-US" sz="1600" dirty="0">
                        <a:latin typeface="Century Gothic" panose="020B0502020202020204" pitchFamily="34" charset="0"/>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Banks and Long-Term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Short-Term Insurers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JSE and Members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1600" b="1" dirty="0">
                          <a:latin typeface="Century Gothic" panose="020B0502020202020204" pitchFamily="34" charset="0"/>
                        </a:rPr>
                        <a:t>Other Financial Institutions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r h="439183">
                <a:tc>
                  <a:txBody>
                    <a:bodyPr/>
                    <a:lstStyle/>
                    <a:p>
                      <a:r>
                        <a:rPr lang="en-US" sz="1600" b="1" dirty="0">
                          <a:solidFill>
                            <a:schemeClr val="bg1"/>
                          </a:solidFill>
                          <a:latin typeface="Century Gothic" panose="020B0502020202020204" pitchFamily="34" charset="0"/>
                        </a:rPr>
                        <a:t>Ownership</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23</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23</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23</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25</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2"/>
                  </a:ext>
                </a:extLst>
              </a:tr>
              <a:tr h="439183">
                <a:tc gridSpan="5">
                  <a:txBody>
                    <a:bodyPr/>
                    <a:lstStyle/>
                    <a:p>
                      <a:pPr algn="just"/>
                      <a:r>
                        <a:rPr lang="en-US" sz="1600" dirty="0">
                          <a:latin typeface="Century Gothic" panose="020B0502020202020204" pitchFamily="34" charset="0"/>
                        </a:rPr>
                        <a:t>To increase ownership rights and economic interest in the hands of black people.</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672632">
                <a:tc>
                  <a:txBody>
                    <a:bodyPr/>
                    <a:lstStyle/>
                    <a:p>
                      <a:r>
                        <a:rPr lang="en-US" sz="1600" b="1" dirty="0">
                          <a:solidFill>
                            <a:schemeClr val="bg1"/>
                          </a:solidFill>
                          <a:latin typeface="Century Gothic" panose="020B0502020202020204" pitchFamily="34" charset="0"/>
                        </a:rPr>
                        <a:t>Management Control</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4"/>
                  </a:ext>
                </a:extLst>
              </a:tr>
              <a:tr h="672632">
                <a:tc gridSpan="5">
                  <a:txBody>
                    <a:bodyPr/>
                    <a:lstStyle/>
                    <a:p>
                      <a:pPr algn="just"/>
                      <a:r>
                        <a:rPr lang="en-US" sz="1600" dirty="0">
                          <a:latin typeface="Century Gothic" panose="020B0502020202020204" pitchFamily="34" charset="0"/>
                        </a:rPr>
                        <a:t>Ensure fair representation of black people including black women across management positions.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439183">
                <a:tc>
                  <a:txBody>
                    <a:bodyPr/>
                    <a:lstStyle/>
                    <a:p>
                      <a:pPr algn="just"/>
                      <a:r>
                        <a:rPr lang="en-US" sz="1600" b="1" dirty="0">
                          <a:solidFill>
                            <a:schemeClr val="bg1"/>
                          </a:solidFill>
                          <a:latin typeface="Century Gothic" panose="020B0502020202020204" pitchFamily="34" charset="0"/>
                        </a:rPr>
                        <a:t>Skills Development</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marL="0" algn="just" defTabSz="457200" rtl="0" eaLnBrk="1" latinLnBrk="0" hangingPunct="1"/>
                      <a:r>
                        <a:rPr lang="en-US" sz="1600" b="1" kern="1200" dirty="0">
                          <a:solidFill>
                            <a:schemeClr val="bg1"/>
                          </a:solidFill>
                          <a:latin typeface="Century Gothic" panose="020B0502020202020204" pitchFamily="34" charset="0"/>
                          <a:ea typeface="+mn-ea"/>
                          <a:cs typeface="+mn-cs"/>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just"/>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tc>
                  <a:txBody>
                    <a:bodyPr/>
                    <a:lstStyle/>
                    <a:p>
                      <a:pPr algn="ctr"/>
                      <a:r>
                        <a:rPr lang="en-US" sz="1600" b="1" dirty="0">
                          <a:solidFill>
                            <a:schemeClr val="bg1"/>
                          </a:solidFill>
                          <a:latin typeface="Century Gothic" panose="020B0502020202020204" pitchFamily="34" charset="0"/>
                        </a:rPr>
                        <a:t>20</a:t>
                      </a:r>
                    </a:p>
                  </a:txBody>
                  <a:tcPr anchor="ctr">
                    <a:lnL w="3175" cap="flat" cmpd="sng" algn="ctr">
                      <a:solidFill>
                        <a:schemeClr val="bg1"/>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rgbClr val="CB2613"/>
                    </a:solidFill>
                  </a:tcPr>
                </a:tc>
                <a:extLst>
                  <a:ext uri="{0D108BD9-81ED-4DB2-BD59-A6C34878D82A}">
                    <a16:rowId xmlns:a16="http://schemas.microsoft.com/office/drawing/2014/main" xmlns="" val="10006"/>
                  </a:ext>
                </a:extLst>
              </a:tr>
              <a:tr h="439183">
                <a:tc gridSpan="5">
                  <a:txBody>
                    <a:bodyPr/>
                    <a:lstStyle/>
                    <a:p>
                      <a:pPr algn="just"/>
                      <a:r>
                        <a:rPr lang="en-US" sz="1600" dirty="0">
                          <a:latin typeface="Century Gothic" panose="020B0502020202020204" pitchFamily="34" charset="0"/>
                        </a:rPr>
                        <a:t>Ensure training and development of black people employed,</a:t>
                      </a:r>
                      <a:r>
                        <a:rPr lang="en-US" sz="1600" baseline="0" dirty="0">
                          <a:latin typeface="Century Gothic" panose="020B0502020202020204" pitchFamily="34" charset="0"/>
                        </a:rPr>
                        <a:t> upskilling those that are unemployed and those with disabilities.</a:t>
                      </a:r>
                      <a:endParaRPr lang="en-US" sz="1600" dirty="0">
                        <a:latin typeface="Century Gothic" panose="020B0502020202020204" pitchFamily="34" charset="0"/>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hMerge="1">
                  <a:txBody>
                    <a:bodyPr/>
                    <a:lstStyle/>
                    <a:p>
                      <a:endParaRPr lang="en-US" dirty="0"/>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hMerge="1">
                  <a:txBody>
                    <a:bodyPr/>
                    <a:lstStyle/>
                    <a:p>
                      <a:endParaRPr lang="en-US" sz="1600" dirty="0">
                        <a:latin typeface="Century Gothic" panose="020B0502020202020204" pitchFamily="34" charset="0"/>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4185704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8386</TotalTime>
  <Words>1414</Words>
  <Application>Microsoft Office PowerPoint</Application>
  <PresentationFormat>On-screen Show (4:3)</PresentationFormat>
  <Paragraphs>228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BRIEFING TO THE STANDING COMMITTEE ON FINANCE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Norma;BUSID</dc:creator>
  <cp:lastModifiedBy>PUMZA</cp:lastModifiedBy>
  <cp:revision>153</cp:revision>
  <cp:lastPrinted>2019-11-22T16:58:28Z</cp:lastPrinted>
  <dcterms:created xsi:type="dcterms:W3CDTF">2018-11-09T08:44:46Z</dcterms:created>
  <dcterms:modified xsi:type="dcterms:W3CDTF">2019-11-28T08:54:40Z</dcterms:modified>
</cp:coreProperties>
</file>