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4"/>
  </p:notesMasterIdLst>
  <p:handoutMasterIdLst>
    <p:handoutMasterId r:id="rId25"/>
  </p:handoutMasterIdLst>
  <p:sldIdLst>
    <p:sldId id="256" r:id="rId3"/>
    <p:sldId id="481" r:id="rId4"/>
    <p:sldId id="482" r:id="rId5"/>
    <p:sldId id="454" r:id="rId6"/>
    <p:sldId id="456" r:id="rId7"/>
    <p:sldId id="483" r:id="rId8"/>
    <p:sldId id="502" r:id="rId9"/>
    <p:sldId id="497" r:id="rId10"/>
    <p:sldId id="498" r:id="rId11"/>
    <p:sldId id="484" r:id="rId12"/>
    <p:sldId id="499" r:id="rId13"/>
    <p:sldId id="486" r:id="rId14"/>
    <p:sldId id="488" r:id="rId15"/>
    <p:sldId id="489" r:id="rId16"/>
    <p:sldId id="490" r:id="rId17"/>
    <p:sldId id="491" r:id="rId18"/>
    <p:sldId id="492" r:id="rId19"/>
    <p:sldId id="493" r:id="rId20"/>
    <p:sldId id="494" r:id="rId21"/>
    <p:sldId id="500" r:id="rId22"/>
    <p:sldId id="496"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AA17"/>
    <a:srgbClr val="D56306"/>
    <a:srgbClr val="43682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047EA42-8790-4A1B-AFDF-5EA7A027DDD5}" type="datetimeFigureOut">
              <a:rPr lang="en-ZA" smtClean="0"/>
              <a:pPr/>
              <a:t>2019/11/21</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9820F2-F12C-4CB8-B172-97BF6CBCE427}" type="slidenum">
              <a:rPr lang="en-ZA" smtClean="0"/>
              <a:pPr/>
              <a:t>‹#›</a:t>
            </a:fld>
            <a:endParaRPr lang="en-ZA"/>
          </a:p>
        </p:txBody>
      </p:sp>
    </p:spTree>
    <p:extLst>
      <p:ext uri="{BB962C8B-B14F-4D97-AF65-F5344CB8AC3E}">
        <p14:creationId xmlns:p14="http://schemas.microsoft.com/office/powerpoint/2010/main" xmlns="" val="853497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2019/11/21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xmlns=""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083" y="144966"/>
            <a:ext cx="8523373" cy="3961813"/>
          </a:xfrm>
        </p:spPr>
        <p:txBody>
          <a:bodyPr/>
          <a:lstStyle/>
          <a:p>
            <a:r>
              <a:rPr lang="en-ZA" dirty="0" smtClean="0"/>
              <a:t/>
            </a:r>
            <a:br>
              <a:rPr lang="en-ZA" dirty="0" smtClean="0"/>
            </a:br>
            <a:r>
              <a:rPr lang="en-ZA" dirty="0" smtClean="0"/>
              <a:t>The implementation of the Revised Determination on </a:t>
            </a:r>
            <a:r>
              <a:rPr lang="en-ZA" smtClean="0"/>
              <a:t>Other Remunerative </a:t>
            </a:r>
            <a:r>
              <a:rPr lang="en-ZA" dirty="0" smtClean="0"/>
              <a:t>Work to prohibit public servants from conducting business with an organ of state</a:t>
            </a:r>
            <a:endParaRPr lang="en-ZA" dirty="0"/>
          </a:p>
        </p:txBody>
      </p:sp>
      <p:sp>
        <p:nvSpPr>
          <p:cNvPr id="3" name="Subtitle 2"/>
          <p:cNvSpPr>
            <a:spLocks noGrp="1"/>
          </p:cNvSpPr>
          <p:nvPr>
            <p:ph type="subTitle" idx="1"/>
          </p:nvPr>
        </p:nvSpPr>
        <p:spPr/>
        <p:txBody>
          <a:bodyPr>
            <a:normAutofit lnSpcReduction="10000"/>
          </a:bodyPr>
          <a:lstStyle/>
          <a:p>
            <a:pPr algn="l"/>
            <a:r>
              <a:rPr lang="en-ZA" dirty="0" smtClean="0"/>
              <a:t>DPSA</a:t>
            </a:r>
          </a:p>
          <a:p>
            <a:pPr algn="l"/>
            <a:endParaRPr lang="en-ZA" dirty="0"/>
          </a:p>
          <a:p>
            <a:pPr algn="l"/>
            <a:r>
              <a:rPr lang="en-ZA" dirty="0" smtClean="0"/>
              <a:t>20 November 2019</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a:t>
            </a:fld>
            <a:endParaRPr lang="en-ZA"/>
          </a:p>
        </p:txBody>
      </p:sp>
    </p:spTree>
    <p:extLst>
      <p:ext uri="{BB962C8B-B14F-4D97-AF65-F5344CB8AC3E}">
        <p14:creationId xmlns:p14="http://schemas.microsoft.com/office/powerpoint/2010/main" xmlns=""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pPr lvl="0"/>
            <a:r>
              <a:rPr lang="en-GB" sz="2600" dirty="0" smtClean="0">
                <a:solidFill>
                  <a:prstClr val="black">
                    <a:lumMod val="65000"/>
                    <a:lumOff val="35000"/>
                  </a:prstClr>
                </a:solidFill>
              </a:rPr>
              <a:t>The DPSA continuously identified employees possibly conducting business with the State and communicated it to the relevant departments to take the necessary steps:</a:t>
            </a:r>
          </a:p>
          <a:p>
            <a:pPr lvl="1"/>
            <a:r>
              <a:rPr lang="en-GB" sz="2200" dirty="0" smtClean="0">
                <a:solidFill>
                  <a:prstClr val="black">
                    <a:lumMod val="65000"/>
                    <a:lumOff val="35000"/>
                  </a:prstClr>
                </a:solidFill>
              </a:rPr>
              <a:t>2017 </a:t>
            </a:r>
            <a:r>
              <a:rPr lang="en-GB" sz="2200" dirty="0">
                <a:solidFill>
                  <a:prstClr val="black">
                    <a:lumMod val="65000"/>
                    <a:lumOff val="35000"/>
                  </a:prstClr>
                </a:solidFill>
              </a:rPr>
              <a:t>– </a:t>
            </a:r>
            <a:r>
              <a:rPr lang="en-GB" sz="2200" dirty="0" smtClean="0">
                <a:solidFill>
                  <a:prstClr val="black">
                    <a:lumMod val="65000"/>
                    <a:lumOff val="35000"/>
                  </a:prstClr>
                </a:solidFill>
              </a:rPr>
              <a:t>In January, letters </a:t>
            </a:r>
            <a:r>
              <a:rPr lang="en-GB" sz="2200" dirty="0">
                <a:solidFill>
                  <a:prstClr val="black">
                    <a:lumMod val="65000"/>
                    <a:lumOff val="35000"/>
                  </a:prstClr>
                </a:solidFill>
              </a:rPr>
              <a:t>were forwarded to Executive Authorities, identifying </a:t>
            </a:r>
            <a:r>
              <a:rPr lang="en-GB" sz="2200" dirty="0" smtClean="0">
                <a:solidFill>
                  <a:prstClr val="black">
                    <a:lumMod val="65000"/>
                    <a:lumOff val="35000"/>
                  </a:prstClr>
                </a:solidFill>
              </a:rPr>
              <a:t>officials registered </a:t>
            </a:r>
            <a:r>
              <a:rPr lang="en-GB" sz="2200" dirty="0">
                <a:solidFill>
                  <a:prstClr val="black">
                    <a:lumMod val="65000"/>
                    <a:lumOff val="35000"/>
                  </a:prstClr>
                </a:solidFill>
              </a:rPr>
              <a:t>on the </a:t>
            </a:r>
            <a:r>
              <a:rPr lang="en-GB" sz="2200" dirty="0" smtClean="0">
                <a:solidFill>
                  <a:prstClr val="black">
                    <a:lumMod val="65000"/>
                    <a:lumOff val="35000"/>
                  </a:prstClr>
                </a:solidFill>
              </a:rPr>
              <a:t>CSD and </a:t>
            </a:r>
            <a:r>
              <a:rPr lang="en-GB" sz="2200" dirty="0">
                <a:solidFill>
                  <a:prstClr val="black">
                    <a:lumMod val="65000"/>
                    <a:lumOff val="35000"/>
                  </a:prstClr>
                </a:solidFill>
              </a:rPr>
              <a:t>those </a:t>
            </a:r>
            <a:r>
              <a:rPr lang="en-GB" sz="2200" dirty="0" smtClean="0">
                <a:solidFill>
                  <a:prstClr val="black">
                    <a:lumMod val="65000"/>
                    <a:lumOff val="35000"/>
                  </a:prstClr>
                </a:solidFill>
              </a:rPr>
              <a:t>conducting </a:t>
            </a:r>
            <a:r>
              <a:rPr lang="en-GB" sz="2200" dirty="0">
                <a:solidFill>
                  <a:prstClr val="black">
                    <a:lumMod val="65000"/>
                    <a:lumOff val="35000"/>
                  </a:prstClr>
                </a:solidFill>
              </a:rPr>
              <a:t>business with </a:t>
            </a:r>
            <a:r>
              <a:rPr lang="en-GB" sz="2200" dirty="0" smtClean="0">
                <a:solidFill>
                  <a:prstClr val="black">
                    <a:lumMod val="65000"/>
                    <a:lumOff val="35000"/>
                  </a:prstClr>
                </a:solidFill>
              </a:rPr>
              <a:t>the State</a:t>
            </a:r>
            <a:r>
              <a:rPr lang="en-GB" sz="2200" dirty="0">
                <a:solidFill>
                  <a:prstClr val="black">
                    <a:lumMod val="65000"/>
                    <a:lumOff val="35000"/>
                  </a:prstClr>
                </a:solidFill>
              </a:rPr>
              <a:t>.  Heads had to take action against </a:t>
            </a:r>
            <a:r>
              <a:rPr lang="en-GB" sz="2200" dirty="0" smtClean="0">
                <a:solidFill>
                  <a:prstClr val="black">
                    <a:lumMod val="65000"/>
                    <a:lumOff val="35000"/>
                  </a:prstClr>
                </a:solidFill>
              </a:rPr>
              <a:t>officials in line with transitional measures and create awareness on the regulation.  A Circular was communicated in June 2017 to urge action and a progress report was presented to Cabinet in November 2017.</a:t>
            </a:r>
          </a:p>
          <a:p>
            <a:pPr lvl="1"/>
            <a:r>
              <a:rPr lang="en-GB" sz="2200" dirty="0" smtClean="0">
                <a:solidFill>
                  <a:prstClr val="black">
                    <a:lumMod val="65000"/>
                    <a:lumOff val="35000"/>
                  </a:prstClr>
                </a:solidFill>
              </a:rPr>
              <a:t>2018 – In February, further letters </a:t>
            </a:r>
            <a:r>
              <a:rPr lang="en-GB" sz="2200" dirty="0">
                <a:solidFill>
                  <a:prstClr val="black">
                    <a:lumMod val="65000"/>
                    <a:lumOff val="35000"/>
                  </a:prstClr>
                </a:solidFill>
              </a:rPr>
              <a:t>were forwarded to Executive Authorities, identifying </a:t>
            </a:r>
            <a:r>
              <a:rPr lang="en-GB" sz="2200" dirty="0" smtClean="0">
                <a:solidFill>
                  <a:prstClr val="black">
                    <a:lumMod val="65000"/>
                    <a:lumOff val="35000"/>
                  </a:prstClr>
                </a:solidFill>
              </a:rPr>
              <a:t>officials registered </a:t>
            </a:r>
            <a:r>
              <a:rPr lang="en-GB" sz="2200" dirty="0">
                <a:solidFill>
                  <a:prstClr val="black">
                    <a:lumMod val="65000"/>
                    <a:lumOff val="35000"/>
                  </a:prstClr>
                </a:solidFill>
              </a:rPr>
              <a:t>on the </a:t>
            </a:r>
            <a:r>
              <a:rPr lang="en-GB" sz="2200" dirty="0" smtClean="0">
                <a:solidFill>
                  <a:prstClr val="black">
                    <a:lumMod val="65000"/>
                    <a:lumOff val="35000"/>
                  </a:prstClr>
                </a:solidFill>
              </a:rPr>
              <a:t>CSD and </a:t>
            </a:r>
            <a:r>
              <a:rPr lang="en-GB" sz="2200" dirty="0">
                <a:solidFill>
                  <a:prstClr val="black">
                    <a:lumMod val="65000"/>
                    <a:lumOff val="35000"/>
                  </a:prstClr>
                </a:solidFill>
              </a:rPr>
              <a:t>those </a:t>
            </a:r>
            <a:r>
              <a:rPr lang="en-GB" sz="2200" dirty="0" smtClean="0">
                <a:solidFill>
                  <a:prstClr val="black">
                    <a:lumMod val="65000"/>
                    <a:lumOff val="35000"/>
                  </a:prstClr>
                </a:solidFill>
              </a:rPr>
              <a:t>conducting </a:t>
            </a:r>
            <a:r>
              <a:rPr lang="en-GB" sz="2200" dirty="0">
                <a:solidFill>
                  <a:prstClr val="black">
                    <a:lumMod val="65000"/>
                    <a:lumOff val="35000"/>
                  </a:prstClr>
                </a:solidFill>
              </a:rPr>
              <a:t>business with </a:t>
            </a:r>
            <a:r>
              <a:rPr lang="en-GB" sz="2200" dirty="0" smtClean="0">
                <a:solidFill>
                  <a:prstClr val="black">
                    <a:lumMod val="65000"/>
                    <a:lumOff val="35000"/>
                  </a:prstClr>
                </a:solidFill>
              </a:rPr>
              <a:t>the State</a:t>
            </a:r>
            <a:r>
              <a:rPr lang="en-GB" sz="2200" dirty="0">
                <a:solidFill>
                  <a:prstClr val="black">
                    <a:lumMod val="65000"/>
                    <a:lumOff val="35000"/>
                  </a:prstClr>
                </a:solidFill>
              </a:rPr>
              <a:t>.  Heads had to verify the presented information, and where necessary, take action against officials.</a:t>
            </a:r>
            <a:r>
              <a:rPr lang="en-GB" sz="2200" dirty="0"/>
              <a:t>  MPSA requested feedback by 31 March 2018</a:t>
            </a:r>
            <a:r>
              <a:rPr lang="en-GB" sz="2200" dirty="0" smtClean="0"/>
              <a:t>.  In September a progress report was submitted to Cabinet.  By September 2018, 22 departments reported to the DPSA. </a:t>
            </a:r>
            <a:endParaRPr lang="en-GB" sz="2200" dirty="0"/>
          </a:p>
          <a:p>
            <a:pPr marL="0" lvl="0" indent="0">
              <a:buNone/>
            </a:pPr>
            <a:endParaRPr lang="en-GB" sz="2200" dirty="0" smtClean="0"/>
          </a:p>
          <a:p>
            <a:pPr marL="0" lvl="0" indent="0">
              <a:buNone/>
            </a:pPr>
            <a:endParaRPr lang="en-GB" sz="2200" dirty="0" smtClean="0"/>
          </a:p>
          <a:p>
            <a:pPr lvl="1"/>
            <a:endParaRPr lang="en-GB" sz="22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10</a:t>
            </a:fld>
            <a:endParaRPr lang="en-ZA"/>
          </a:p>
        </p:txBody>
      </p:sp>
    </p:spTree>
    <p:extLst>
      <p:ext uri="{BB962C8B-B14F-4D97-AF65-F5344CB8AC3E}">
        <p14:creationId xmlns:p14="http://schemas.microsoft.com/office/powerpoint/2010/main" xmlns="" val="2815139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GB" sz="2200" dirty="0" smtClean="0"/>
              <a:t> 2018 continue – In December, the DPSA provided the Portfolio Committee with the names of employees and departments possibly conducting business with the State.</a:t>
            </a:r>
          </a:p>
          <a:p>
            <a:r>
              <a:rPr lang="en-GB" sz="2200" dirty="0" smtClean="0"/>
              <a:t>2019 – The DPSA started to verify the individuals on the lists, by personally contacting departments to assist with verifying if employees are still in service, and to confirm the allegation that the employees are conducting business with the State.  Verification was considerably hampered by National Treasury’s decision to deny DPSA access to the CSD data, because of POPIA concerns.  This was resolved, but delayed the process significantly.</a:t>
            </a:r>
          </a:p>
          <a:p>
            <a:endParaRPr lang="en-GB" sz="2200" dirty="0" smtClean="0"/>
          </a:p>
          <a:p>
            <a:endParaRPr lang="en-GB" sz="2200" dirty="0" smtClean="0"/>
          </a:p>
          <a:p>
            <a:pPr marL="0" lvl="0" indent="0">
              <a:buNone/>
            </a:pPr>
            <a:endParaRPr lang="en-GB" sz="2200" dirty="0" smtClean="0"/>
          </a:p>
          <a:p>
            <a:pPr lvl="1"/>
            <a:endParaRPr lang="en-GB" sz="22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11</a:t>
            </a:fld>
            <a:endParaRPr lang="en-ZA"/>
          </a:p>
        </p:txBody>
      </p:sp>
    </p:spTree>
    <p:extLst>
      <p:ext uri="{BB962C8B-B14F-4D97-AF65-F5344CB8AC3E}">
        <p14:creationId xmlns:p14="http://schemas.microsoft.com/office/powerpoint/2010/main" xmlns="" val="1158475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Autofit/>
          </a:bodyPr>
          <a:lstStyle/>
          <a:p>
            <a:r>
              <a:rPr lang="en-ZA" b="1" dirty="0" smtClean="0"/>
              <a:t>Regulation 13 (c): Status as at April 2019</a:t>
            </a:r>
            <a:r>
              <a:rPr lang="en-ZA" b="1" dirty="0" smtClean="0">
                <a:solidFill>
                  <a:schemeClr val="accent5">
                    <a:lumMod val="50000"/>
                  </a:schemeClr>
                </a:solidFill>
              </a:rPr>
              <a:t/>
            </a:r>
            <a:br>
              <a:rPr lang="en-ZA" b="1" dirty="0" smtClean="0">
                <a:solidFill>
                  <a:schemeClr val="accent5">
                    <a:lumMod val="50000"/>
                  </a:schemeClr>
                </a:solidFill>
              </a:rPr>
            </a:br>
            <a:endParaRPr lang="en-ZA" b="1" dirty="0">
              <a:solidFill>
                <a:schemeClr val="accent5">
                  <a:lumMod val="50000"/>
                </a:schemeClr>
              </a:solidFill>
            </a:endParaRPr>
          </a:p>
        </p:txBody>
      </p:sp>
      <p:sp>
        <p:nvSpPr>
          <p:cNvPr id="3" name="Content Placeholder 2"/>
          <p:cNvSpPr>
            <a:spLocks noGrp="1"/>
          </p:cNvSpPr>
          <p:nvPr>
            <p:ph sz="quarter" idx="1"/>
          </p:nvPr>
        </p:nvSpPr>
        <p:spPr>
          <a:xfrm>
            <a:off x="228600" y="936103"/>
            <a:ext cx="11809203" cy="5068912"/>
          </a:xfrm>
        </p:spPr>
        <p:txBody>
          <a:bodyPr>
            <a:noAutofit/>
          </a:bodyPr>
          <a:lstStyle/>
          <a:p>
            <a:pPr marL="0" indent="0">
              <a:buNone/>
            </a:pPr>
            <a:r>
              <a:rPr lang="en-GB" sz="2600" b="1" dirty="0" smtClean="0"/>
              <a:t>As at the end of April 2019 (cumulative statistics from 2017):</a:t>
            </a:r>
          </a:p>
          <a:p>
            <a:r>
              <a:rPr lang="en-GB" sz="2600" b="1" dirty="0" smtClean="0"/>
              <a:t>17 700 </a:t>
            </a:r>
            <a:r>
              <a:rPr lang="en-GB" sz="2600" dirty="0" smtClean="0"/>
              <a:t>Public Service employees were registered on the CSD (they were not conducting business, but are able to do so in future).</a:t>
            </a:r>
          </a:p>
          <a:p>
            <a:r>
              <a:rPr lang="en-GB" sz="2600" b="1" dirty="0" smtClean="0"/>
              <a:t>1 068</a:t>
            </a:r>
            <a:r>
              <a:rPr lang="en-GB" sz="2600" dirty="0" smtClean="0"/>
              <a:t> Public Service employees were conducting business with the State (798 from Provincial Departments, and 270 from National Departments).</a:t>
            </a:r>
          </a:p>
          <a:p>
            <a:pPr marL="0" indent="0">
              <a:buNone/>
            </a:pPr>
            <a:endParaRPr lang="en-GB" sz="2600" dirty="0" smtClean="0"/>
          </a:p>
          <a:p>
            <a:r>
              <a:rPr lang="en-ZA" sz="2800" dirty="0" smtClean="0"/>
              <a:t>This increased from 2018, where only 15 </a:t>
            </a:r>
            <a:r>
              <a:rPr lang="en-ZA" sz="2800" dirty="0"/>
              <a:t>070 </a:t>
            </a:r>
            <a:r>
              <a:rPr lang="en-ZA" sz="2800" dirty="0" smtClean="0"/>
              <a:t>were registered on the CSD and 679 were conducting business with the State.</a:t>
            </a:r>
            <a:endParaRPr lang="en-GB" sz="2600" dirty="0" smtClean="0"/>
          </a:p>
          <a:p>
            <a:pPr marL="0" indent="0">
              <a:buNone/>
            </a:pPr>
            <a:r>
              <a:rPr lang="en-GB" sz="2600" dirty="0" smtClean="0"/>
              <a:t>(Information </a:t>
            </a:r>
            <a:r>
              <a:rPr lang="en-GB" sz="2600" dirty="0"/>
              <a:t>matched between </a:t>
            </a:r>
            <a:r>
              <a:rPr lang="en-GB" sz="2600" dirty="0" smtClean="0"/>
              <a:t>CSD and PERSAL)</a:t>
            </a:r>
            <a:endParaRPr lang="en-GB" sz="2600" dirty="0"/>
          </a:p>
          <a:p>
            <a:endParaRPr lang="en-GB"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12</a:t>
            </a:fld>
            <a:endParaRPr lang="en-ZA"/>
          </a:p>
        </p:txBody>
      </p:sp>
    </p:spTree>
    <p:extLst>
      <p:ext uri="{BB962C8B-B14F-4D97-AF65-F5344CB8AC3E}">
        <p14:creationId xmlns:p14="http://schemas.microsoft.com/office/powerpoint/2010/main" xmlns="" val="306059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Regulation 13 (c): Status as at April 2019</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National Departments:  </a:t>
            </a:r>
          </a:p>
          <a:p>
            <a:pPr lvl="1"/>
            <a:r>
              <a:rPr lang="en-GB" sz="2200" dirty="0" smtClean="0">
                <a:solidFill>
                  <a:srgbClr val="FF0000"/>
                </a:solidFill>
              </a:rPr>
              <a:t>28</a:t>
            </a:r>
            <a:r>
              <a:rPr lang="en-GB" sz="2200" dirty="0" smtClean="0"/>
              <a:t> possibly have employees conducting business with an organ of state</a:t>
            </a:r>
          </a:p>
          <a:p>
            <a:pPr lvl="1"/>
            <a:r>
              <a:rPr lang="en-GB" sz="2200" dirty="0" smtClean="0">
                <a:solidFill>
                  <a:srgbClr val="00B050"/>
                </a:solidFill>
              </a:rPr>
              <a:t>16 </a:t>
            </a:r>
            <a:r>
              <a:rPr lang="en-GB" sz="2200" dirty="0" smtClean="0"/>
              <a:t>have no employees conducting business with an organ of state</a:t>
            </a:r>
          </a:p>
          <a:p>
            <a:pPr lvl="1"/>
            <a:endParaRPr lang="en-GB" sz="2200" dirty="0" smtClean="0"/>
          </a:p>
          <a:p>
            <a:r>
              <a:rPr lang="en-GB" sz="2600" dirty="0" smtClean="0"/>
              <a:t>Provincial Departments:</a:t>
            </a:r>
          </a:p>
          <a:p>
            <a:r>
              <a:rPr lang="en-GB" sz="2200" dirty="0" smtClean="0"/>
              <a:t>KZN </a:t>
            </a:r>
          </a:p>
          <a:p>
            <a:pPr lvl="1"/>
            <a:r>
              <a:rPr lang="en-GB" sz="2200" dirty="0" smtClean="0">
                <a:solidFill>
                  <a:srgbClr val="FF0000"/>
                </a:solidFill>
              </a:rPr>
              <a:t>13 </a:t>
            </a:r>
            <a:r>
              <a:rPr lang="en-GB" sz="2200" dirty="0" smtClean="0"/>
              <a:t>possibly have employees conducting business with an organ of state</a:t>
            </a:r>
          </a:p>
          <a:p>
            <a:pPr lvl="1"/>
            <a:r>
              <a:rPr lang="en-GB" sz="2200" dirty="0" smtClean="0">
                <a:solidFill>
                  <a:srgbClr val="00B050"/>
                </a:solidFill>
              </a:rPr>
              <a:t>1</a:t>
            </a:r>
            <a:r>
              <a:rPr lang="en-GB" sz="2200" dirty="0" smtClean="0">
                <a:solidFill>
                  <a:schemeClr val="bg1"/>
                </a:solidFill>
              </a:rPr>
              <a:t> </a:t>
            </a:r>
            <a:r>
              <a:rPr lang="en-GB" sz="2200" dirty="0" smtClean="0"/>
              <a:t>has </a:t>
            </a:r>
            <a:r>
              <a:rPr lang="en-GB" sz="2200" dirty="0"/>
              <a:t>no employees conducting business with an organ of </a:t>
            </a:r>
            <a:r>
              <a:rPr lang="en-GB" sz="2200" dirty="0" smtClean="0"/>
              <a:t>state</a:t>
            </a:r>
            <a:endParaRPr lang="en-GB" sz="2200" dirty="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13</a:t>
            </a:fld>
            <a:endParaRPr lang="en-ZA"/>
          </a:p>
        </p:txBody>
      </p:sp>
    </p:spTree>
    <p:extLst>
      <p:ext uri="{BB962C8B-B14F-4D97-AF65-F5344CB8AC3E}">
        <p14:creationId xmlns:p14="http://schemas.microsoft.com/office/powerpoint/2010/main" xmlns="" val="3978749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Regulation 13 (c): Status as at April 2019</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Gauteng</a:t>
            </a:r>
            <a:endParaRPr lang="en-GB" sz="2200" dirty="0"/>
          </a:p>
          <a:p>
            <a:pPr lvl="1"/>
            <a:r>
              <a:rPr lang="en-GB" sz="2200" dirty="0">
                <a:solidFill>
                  <a:srgbClr val="FF0000"/>
                </a:solidFill>
              </a:rPr>
              <a:t>7</a:t>
            </a:r>
            <a:r>
              <a:rPr lang="en-GB" sz="2200" dirty="0" smtClean="0"/>
              <a:t> </a:t>
            </a:r>
            <a:r>
              <a:rPr lang="en-ZA" sz="2200" dirty="0" smtClean="0"/>
              <a:t>possibly </a:t>
            </a:r>
            <a:r>
              <a:rPr lang="en-ZA" sz="2200" dirty="0"/>
              <a:t>have employees conducting business with an organ of state</a:t>
            </a:r>
          </a:p>
          <a:p>
            <a:pPr lvl="1"/>
            <a:r>
              <a:rPr lang="en-GB" sz="2200" dirty="0" smtClean="0">
                <a:solidFill>
                  <a:srgbClr val="00B050"/>
                </a:solidFill>
              </a:rPr>
              <a:t>7</a:t>
            </a:r>
            <a:r>
              <a:rPr lang="en-GB" sz="2200" dirty="0" smtClean="0"/>
              <a:t> has no </a:t>
            </a:r>
            <a:r>
              <a:rPr lang="en-GB" sz="2200" dirty="0"/>
              <a:t>employees conducting business with an organ of </a:t>
            </a:r>
            <a:r>
              <a:rPr lang="en-GB" sz="2200" dirty="0" smtClean="0"/>
              <a:t>state</a:t>
            </a:r>
          </a:p>
          <a:p>
            <a:pPr lvl="1"/>
            <a:endParaRPr lang="en-GB" sz="2200" dirty="0" smtClean="0"/>
          </a:p>
          <a:p>
            <a:r>
              <a:rPr lang="en-GB" sz="2200" dirty="0" smtClean="0"/>
              <a:t>North West</a:t>
            </a:r>
            <a:endParaRPr lang="en-GB" sz="2200" dirty="0"/>
          </a:p>
          <a:p>
            <a:pPr lvl="1"/>
            <a:r>
              <a:rPr lang="en-GB" sz="2200" dirty="0">
                <a:solidFill>
                  <a:srgbClr val="FF0000"/>
                </a:solidFill>
              </a:rPr>
              <a:t>5</a:t>
            </a:r>
            <a:r>
              <a:rPr lang="en-GB" sz="2200" dirty="0" smtClean="0">
                <a:solidFill>
                  <a:srgbClr val="FF0000"/>
                </a:solidFill>
              </a:rPr>
              <a:t> </a:t>
            </a:r>
            <a:r>
              <a:rPr lang="en-ZA" sz="2200" dirty="0" smtClean="0"/>
              <a:t>possibly </a:t>
            </a:r>
            <a:r>
              <a:rPr lang="en-ZA" sz="2200" dirty="0"/>
              <a:t>have employees conducting business with an organ of state</a:t>
            </a:r>
          </a:p>
          <a:p>
            <a:pPr lvl="1"/>
            <a:r>
              <a:rPr lang="en-GB" sz="2200" dirty="0" smtClean="0">
                <a:solidFill>
                  <a:srgbClr val="00B050"/>
                </a:solidFill>
              </a:rPr>
              <a:t>7 </a:t>
            </a:r>
            <a:r>
              <a:rPr lang="en-GB" sz="2200" dirty="0" smtClean="0"/>
              <a:t>have </a:t>
            </a:r>
            <a:r>
              <a:rPr lang="en-GB" sz="2200" dirty="0"/>
              <a:t>no employees conducting business with an organ of state</a:t>
            </a:r>
          </a:p>
          <a:p>
            <a:pPr marL="457200" lvl="1" indent="0">
              <a:buNone/>
            </a:pPr>
            <a:endParaRPr lang="en-GB" sz="2200" dirty="0">
              <a:solidFill>
                <a:srgbClr val="D56306"/>
              </a:solidFill>
            </a:endParaRPr>
          </a:p>
          <a:p>
            <a:endParaRPr lang="en-GB" sz="26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14</a:t>
            </a:fld>
            <a:endParaRPr lang="en-ZA"/>
          </a:p>
        </p:txBody>
      </p:sp>
    </p:spTree>
    <p:extLst>
      <p:ext uri="{BB962C8B-B14F-4D97-AF65-F5344CB8AC3E}">
        <p14:creationId xmlns:p14="http://schemas.microsoft.com/office/powerpoint/2010/main" xmlns="" val="2176682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Autofit/>
          </a:bodyPr>
          <a:lstStyle/>
          <a:p>
            <a:r>
              <a:rPr lang="en-ZA" b="1" dirty="0" smtClean="0"/>
              <a:t>Regulation 13 (c): Status as at April 2019</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Eastern Cape </a:t>
            </a:r>
            <a:endParaRPr lang="en-GB" sz="2200" dirty="0"/>
          </a:p>
          <a:p>
            <a:pPr lvl="1"/>
            <a:r>
              <a:rPr lang="en-GB" sz="2200" dirty="0" smtClean="0">
                <a:solidFill>
                  <a:srgbClr val="FF0000"/>
                </a:solidFill>
              </a:rPr>
              <a:t>10 </a:t>
            </a:r>
            <a:r>
              <a:rPr lang="en-ZA" sz="2200" dirty="0" smtClean="0"/>
              <a:t>possibly </a:t>
            </a:r>
            <a:r>
              <a:rPr lang="en-ZA" sz="2200" dirty="0"/>
              <a:t>have employees conducting business with an organ of state</a:t>
            </a:r>
          </a:p>
          <a:p>
            <a:pPr lvl="1"/>
            <a:r>
              <a:rPr lang="en-GB" sz="2200" dirty="0" smtClean="0">
                <a:solidFill>
                  <a:srgbClr val="00B050"/>
                </a:solidFill>
              </a:rPr>
              <a:t>2</a:t>
            </a:r>
            <a:r>
              <a:rPr lang="en-GB" sz="2200" dirty="0" smtClean="0"/>
              <a:t> </a:t>
            </a:r>
            <a:r>
              <a:rPr lang="en-GB" sz="2200" dirty="0"/>
              <a:t>have no employees conducting business with an organ of </a:t>
            </a:r>
            <a:r>
              <a:rPr lang="en-GB" sz="2200" dirty="0" smtClean="0"/>
              <a:t>state</a:t>
            </a:r>
          </a:p>
          <a:p>
            <a:pPr marL="457200" lvl="1" indent="0">
              <a:buNone/>
            </a:pPr>
            <a:endParaRPr lang="en-GB" sz="2200" dirty="0" smtClean="0"/>
          </a:p>
          <a:p>
            <a:r>
              <a:rPr lang="en-GB" sz="2200" dirty="0" smtClean="0"/>
              <a:t>Limpopo</a:t>
            </a:r>
          </a:p>
          <a:p>
            <a:pPr lvl="1"/>
            <a:r>
              <a:rPr lang="en-GB" sz="2200" dirty="0" smtClean="0">
                <a:solidFill>
                  <a:srgbClr val="FF0000"/>
                </a:solidFill>
              </a:rPr>
              <a:t>9 </a:t>
            </a:r>
            <a:r>
              <a:rPr lang="en-ZA" sz="2200" dirty="0" smtClean="0"/>
              <a:t>possibly have employees conducting business with an organ of state</a:t>
            </a:r>
          </a:p>
          <a:p>
            <a:pPr lvl="1"/>
            <a:r>
              <a:rPr lang="en-GB" sz="2200" dirty="0" smtClean="0">
                <a:solidFill>
                  <a:srgbClr val="00B050"/>
                </a:solidFill>
              </a:rPr>
              <a:t>3 </a:t>
            </a:r>
            <a:r>
              <a:rPr lang="en-GB" sz="2200" dirty="0" smtClean="0"/>
              <a:t>has no </a:t>
            </a:r>
            <a:r>
              <a:rPr lang="en-GB" sz="2200" dirty="0"/>
              <a:t>employees conducting business with an organ of state</a:t>
            </a:r>
          </a:p>
          <a:p>
            <a:pPr marL="457200" lvl="1" indent="0">
              <a:buNone/>
            </a:pPr>
            <a:endParaRPr lang="en-GB" sz="22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15</a:t>
            </a:fld>
            <a:endParaRPr lang="en-ZA"/>
          </a:p>
        </p:txBody>
      </p:sp>
    </p:spTree>
    <p:extLst>
      <p:ext uri="{BB962C8B-B14F-4D97-AF65-F5344CB8AC3E}">
        <p14:creationId xmlns:p14="http://schemas.microsoft.com/office/powerpoint/2010/main" xmlns="" val="4013742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Regulation 13 (c): Status as at April 2019</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Mpumalanga </a:t>
            </a:r>
            <a:endParaRPr lang="en-GB" sz="2200" dirty="0"/>
          </a:p>
          <a:p>
            <a:pPr lvl="1"/>
            <a:r>
              <a:rPr lang="en-GB" sz="2200" dirty="0">
                <a:solidFill>
                  <a:srgbClr val="FF0000"/>
                </a:solidFill>
              </a:rPr>
              <a:t>8</a:t>
            </a:r>
            <a:r>
              <a:rPr lang="en-GB" sz="2200" dirty="0" smtClean="0">
                <a:solidFill>
                  <a:srgbClr val="FF0000"/>
                </a:solidFill>
              </a:rPr>
              <a:t> </a:t>
            </a:r>
            <a:r>
              <a:rPr lang="en-ZA" sz="2200" dirty="0" smtClean="0"/>
              <a:t>possibly </a:t>
            </a:r>
            <a:r>
              <a:rPr lang="en-ZA" sz="2200" dirty="0"/>
              <a:t>have employees conducting business with an organ of state</a:t>
            </a:r>
          </a:p>
          <a:p>
            <a:pPr lvl="1"/>
            <a:r>
              <a:rPr lang="en-GB" sz="2200" dirty="0">
                <a:solidFill>
                  <a:srgbClr val="00B050"/>
                </a:solidFill>
              </a:rPr>
              <a:t>4</a:t>
            </a:r>
            <a:r>
              <a:rPr lang="en-GB" sz="2200" dirty="0" smtClean="0">
                <a:solidFill>
                  <a:srgbClr val="00B050"/>
                </a:solidFill>
              </a:rPr>
              <a:t> </a:t>
            </a:r>
            <a:r>
              <a:rPr lang="en-GB" sz="2200" dirty="0" smtClean="0"/>
              <a:t>have </a:t>
            </a:r>
            <a:r>
              <a:rPr lang="en-GB" sz="2200" dirty="0"/>
              <a:t>no employees conducting business with an organ of </a:t>
            </a:r>
            <a:r>
              <a:rPr lang="en-GB" sz="2200" dirty="0" smtClean="0"/>
              <a:t>state</a:t>
            </a:r>
          </a:p>
          <a:p>
            <a:pPr lvl="1"/>
            <a:endParaRPr lang="en-GB" sz="2200" dirty="0"/>
          </a:p>
          <a:p>
            <a:r>
              <a:rPr lang="en-GB" sz="2200" dirty="0" smtClean="0"/>
              <a:t>Free State </a:t>
            </a:r>
            <a:endParaRPr lang="en-GB" sz="2200" dirty="0"/>
          </a:p>
          <a:p>
            <a:pPr lvl="1"/>
            <a:r>
              <a:rPr lang="en-GB" sz="2200" dirty="0">
                <a:solidFill>
                  <a:srgbClr val="FF0000"/>
                </a:solidFill>
              </a:rPr>
              <a:t>8</a:t>
            </a:r>
            <a:r>
              <a:rPr lang="en-GB" sz="2200" dirty="0" smtClean="0">
                <a:solidFill>
                  <a:srgbClr val="FF0000"/>
                </a:solidFill>
              </a:rPr>
              <a:t> </a:t>
            </a:r>
            <a:r>
              <a:rPr lang="en-ZA" sz="2200" dirty="0"/>
              <a:t>possibly have employees conducting business with an organ of state</a:t>
            </a:r>
          </a:p>
          <a:p>
            <a:pPr lvl="1"/>
            <a:r>
              <a:rPr lang="en-GB" sz="2200" dirty="0">
                <a:solidFill>
                  <a:srgbClr val="00B050"/>
                </a:solidFill>
              </a:rPr>
              <a:t>4</a:t>
            </a:r>
            <a:r>
              <a:rPr lang="en-GB" sz="2200" dirty="0" smtClean="0">
                <a:solidFill>
                  <a:srgbClr val="00B050"/>
                </a:solidFill>
              </a:rPr>
              <a:t> </a:t>
            </a:r>
            <a:r>
              <a:rPr lang="en-GB" sz="2200" dirty="0"/>
              <a:t>have no employees conducting business with an organ of state</a:t>
            </a:r>
          </a:p>
          <a:p>
            <a:endParaRPr lang="en-GB" sz="22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16</a:t>
            </a:fld>
            <a:endParaRPr lang="en-ZA"/>
          </a:p>
        </p:txBody>
      </p:sp>
    </p:spTree>
    <p:extLst>
      <p:ext uri="{BB962C8B-B14F-4D97-AF65-F5344CB8AC3E}">
        <p14:creationId xmlns:p14="http://schemas.microsoft.com/office/powerpoint/2010/main" xmlns="" val="3831119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Regulation 13 (c): Status as at April 2019</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Northern Cape </a:t>
            </a:r>
            <a:endParaRPr lang="en-GB" sz="2200" dirty="0"/>
          </a:p>
          <a:p>
            <a:pPr lvl="1"/>
            <a:r>
              <a:rPr lang="en-GB" sz="2200" dirty="0">
                <a:solidFill>
                  <a:srgbClr val="FF0000"/>
                </a:solidFill>
              </a:rPr>
              <a:t>9</a:t>
            </a:r>
            <a:r>
              <a:rPr lang="en-GB" sz="2200" dirty="0" smtClean="0">
                <a:solidFill>
                  <a:srgbClr val="FF0000"/>
                </a:solidFill>
              </a:rPr>
              <a:t> </a:t>
            </a:r>
            <a:r>
              <a:rPr lang="en-ZA" sz="2200" dirty="0" smtClean="0"/>
              <a:t>possibly </a:t>
            </a:r>
            <a:r>
              <a:rPr lang="en-ZA" sz="2200" dirty="0"/>
              <a:t>have employees conducting business with an organ of state</a:t>
            </a:r>
          </a:p>
          <a:p>
            <a:pPr lvl="1"/>
            <a:r>
              <a:rPr lang="en-GB" sz="2200" dirty="0">
                <a:solidFill>
                  <a:srgbClr val="00B050"/>
                </a:solidFill>
              </a:rPr>
              <a:t>3</a:t>
            </a:r>
            <a:r>
              <a:rPr lang="en-GB" sz="2200" dirty="0" smtClean="0">
                <a:solidFill>
                  <a:srgbClr val="00B050"/>
                </a:solidFill>
              </a:rPr>
              <a:t> </a:t>
            </a:r>
            <a:r>
              <a:rPr lang="en-GB" sz="2200" dirty="0" smtClean="0"/>
              <a:t>have </a:t>
            </a:r>
            <a:r>
              <a:rPr lang="en-GB" sz="2200" dirty="0"/>
              <a:t>no employees conducting business with an organ of </a:t>
            </a:r>
            <a:r>
              <a:rPr lang="en-GB" sz="2200" dirty="0" smtClean="0"/>
              <a:t>state</a:t>
            </a:r>
          </a:p>
          <a:p>
            <a:pPr lvl="1"/>
            <a:endParaRPr lang="en-GB" sz="2200" dirty="0"/>
          </a:p>
          <a:p>
            <a:r>
              <a:rPr lang="en-GB" sz="2200" dirty="0" smtClean="0"/>
              <a:t>Western Cape </a:t>
            </a:r>
          </a:p>
          <a:p>
            <a:pPr lvl="1"/>
            <a:r>
              <a:rPr lang="en-GB" sz="2200" dirty="0">
                <a:solidFill>
                  <a:srgbClr val="FF0000"/>
                </a:solidFill>
              </a:rPr>
              <a:t>4</a:t>
            </a:r>
            <a:r>
              <a:rPr lang="en-GB" sz="2200" dirty="0" smtClean="0">
                <a:solidFill>
                  <a:srgbClr val="FF0000"/>
                </a:solidFill>
              </a:rPr>
              <a:t> </a:t>
            </a:r>
            <a:r>
              <a:rPr lang="en-ZA" sz="2200" dirty="0" smtClean="0"/>
              <a:t>possibly </a:t>
            </a:r>
            <a:r>
              <a:rPr lang="en-ZA" sz="2200" dirty="0"/>
              <a:t>have employees conducting business with an organ of state</a:t>
            </a:r>
          </a:p>
          <a:p>
            <a:pPr lvl="1"/>
            <a:r>
              <a:rPr lang="en-GB" sz="2200" dirty="0">
                <a:solidFill>
                  <a:srgbClr val="00B050"/>
                </a:solidFill>
              </a:rPr>
              <a:t>9</a:t>
            </a:r>
            <a:r>
              <a:rPr lang="en-GB" sz="2200" dirty="0" smtClean="0">
                <a:solidFill>
                  <a:srgbClr val="00B050"/>
                </a:solidFill>
              </a:rPr>
              <a:t> </a:t>
            </a:r>
            <a:r>
              <a:rPr lang="en-GB" sz="2200" dirty="0" smtClean="0"/>
              <a:t>have </a:t>
            </a:r>
            <a:r>
              <a:rPr lang="en-GB" sz="2200" dirty="0"/>
              <a:t>no employees conducting business with an organ of state</a:t>
            </a:r>
          </a:p>
          <a:p>
            <a:endParaRPr lang="en-GB" sz="26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17</a:t>
            </a:fld>
            <a:endParaRPr lang="en-ZA"/>
          </a:p>
        </p:txBody>
      </p:sp>
    </p:spTree>
    <p:extLst>
      <p:ext uri="{BB962C8B-B14F-4D97-AF65-F5344CB8AC3E}">
        <p14:creationId xmlns:p14="http://schemas.microsoft.com/office/powerpoint/2010/main" xmlns="" val="3826257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Conclusion</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To date, only 22 departments provided feedback to the DPSA</a:t>
            </a:r>
          </a:p>
          <a:p>
            <a:r>
              <a:rPr lang="en-GB" sz="2600" dirty="0" smtClean="0"/>
              <a:t>Two indicated that they were compliant:  The Department of Public Enterprises and the Department of Arts and Culture (which is still compliant), and</a:t>
            </a:r>
          </a:p>
          <a:p>
            <a:r>
              <a:rPr lang="en-GB" sz="2600" dirty="0" smtClean="0"/>
              <a:t>10 more Departments indicated they were reviewing the data submitted by the DPSA and undertaking investigations: DIRCO, </a:t>
            </a:r>
            <a:r>
              <a:rPr lang="en-GB" sz="2600" dirty="0" err="1" smtClean="0"/>
              <a:t>Dept</a:t>
            </a:r>
            <a:r>
              <a:rPr lang="en-GB" sz="2600" dirty="0" smtClean="0"/>
              <a:t> of Environmental Affairs, </a:t>
            </a:r>
            <a:r>
              <a:rPr lang="en-GB" sz="2600" dirty="0" err="1" smtClean="0"/>
              <a:t>Dept</a:t>
            </a:r>
            <a:r>
              <a:rPr lang="en-GB" sz="2600" dirty="0" smtClean="0"/>
              <a:t> of Water and Sanitation, DOJ &amp;CD (including NPA), NSG, Kwa-Zulu Natal </a:t>
            </a:r>
            <a:r>
              <a:rPr lang="en-GB" sz="2600" dirty="0" err="1" smtClean="0"/>
              <a:t>Dept</a:t>
            </a:r>
            <a:r>
              <a:rPr lang="en-GB" sz="2600" dirty="0" smtClean="0"/>
              <a:t> of Education, Gauteng </a:t>
            </a:r>
            <a:r>
              <a:rPr lang="en-GB" sz="2600" dirty="0" err="1" smtClean="0"/>
              <a:t>Dept</a:t>
            </a:r>
            <a:r>
              <a:rPr lang="en-GB" sz="2600" dirty="0" smtClean="0"/>
              <a:t> for Human Settlements, Gauteng </a:t>
            </a:r>
            <a:r>
              <a:rPr lang="en-GB" sz="2600" dirty="0" err="1" smtClean="0"/>
              <a:t>Dept</a:t>
            </a:r>
            <a:r>
              <a:rPr lang="en-GB" sz="2600" dirty="0" smtClean="0"/>
              <a:t> for Social Development, Limpopo </a:t>
            </a:r>
            <a:r>
              <a:rPr lang="en-GB" sz="2600" dirty="0" err="1" smtClean="0"/>
              <a:t>Dept</a:t>
            </a:r>
            <a:r>
              <a:rPr lang="en-GB" sz="2600" dirty="0" smtClean="0"/>
              <a:t> for Public Works, Roads and Infrastructure, and Limpopo </a:t>
            </a:r>
            <a:r>
              <a:rPr lang="en-GB" sz="2600" dirty="0" err="1" smtClean="0"/>
              <a:t>Dept</a:t>
            </a:r>
            <a:r>
              <a:rPr lang="en-GB" sz="2600" dirty="0" smtClean="0"/>
              <a:t> for Cooperative Governance, Human Settlements and Traditional Affairs.</a:t>
            </a:r>
          </a:p>
          <a:p>
            <a:pPr marL="0" indent="0">
              <a:buNone/>
            </a:pPr>
            <a:endParaRPr lang="en-GB"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18</a:t>
            </a:fld>
            <a:endParaRPr lang="en-ZA"/>
          </a:p>
        </p:txBody>
      </p:sp>
    </p:spTree>
    <p:extLst>
      <p:ext uri="{BB962C8B-B14F-4D97-AF65-F5344CB8AC3E}">
        <p14:creationId xmlns:p14="http://schemas.microsoft.com/office/powerpoint/2010/main" xmlns="" val="4079937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Conclusion</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By 31 March 2018, more</a:t>
            </a:r>
            <a:r>
              <a:rPr lang="en-GB" sz="2600" b="1" dirty="0" smtClean="0"/>
              <a:t> </a:t>
            </a:r>
            <a:r>
              <a:rPr lang="en-GB" sz="2600" dirty="0" smtClean="0"/>
              <a:t>correspondences were received, where 8 more departments reported (</a:t>
            </a:r>
            <a:r>
              <a:rPr lang="en-ZA" sz="2600" dirty="0"/>
              <a:t>Department of Telecommunication &amp; Postal </a:t>
            </a:r>
            <a:r>
              <a:rPr lang="en-ZA" sz="2600" dirty="0" smtClean="0"/>
              <a:t>Services, Government </a:t>
            </a:r>
            <a:r>
              <a:rPr lang="en-ZA" sz="2600" dirty="0"/>
              <a:t>Communication and Information </a:t>
            </a:r>
            <a:r>
              <a:rPr lang="en-ZA" sz="2600" dirty="0" smtClean="0"/>
              <a:t>System, Tourism, Trade and Industry, Science and Technology, DPSA, Eastern </a:t>
            </a:r>
            <a:r>
              <a:rPr lang="en-ZA" sz="2600" dirty="0"/>
              <a:t>Cape Safety &amp; </a:t>
            </a:r>
            <a:r>
              <a:rPr lang="en-ZA" sz="2600" dirty="0" smtClean="0"/>
              <a:t>Liaison and the Department </a:t>
            </a:r>
            <a:r>
              <a:rPr lang="en-ZA" sz="2600" dirty="0"/>
              <a:t>of Human </a:t>
            </a:r>
            <a:r>
              <a:rPr lang="en-ZA" sz="2600" dirty="0" smtClean="0"/>
              <a:t>Settlement) and one </a:t>
            </a:r>
            <a:r>
              <a:rPr lang="en-GB" sz="2600" dirty="0" smtClean="0"/>
              <a:t>asked </a:t>
            </a:r>
            <a:r>
              <a:rPr lang="en-GB" sz="2600" dirty="0"/>
              <a:t>for extension </a:t>
            </a:r>
            <a:r>
              <a:rPr lang="en-GB" sz="2600" dirty="0" smtClean="0"/>
              <a:t>(</a:t>
            </a:r>
            <a:r>
              <a:rPr lang="en-ZA" sz="2600" dirty="0" smtClean="0"/>
              <a:t>Western </a:t>
            </a:r>
            <a:r>
              <a:rPr lang="en-ZA" sz="2600" dirty="0"/>
              <a:t>Cape Provincial </a:t>
            </a:r>
            <a:r>
              <a:rPr lang="en-ZA" sz="2600" dirty="0" smtClean="0"/>
              <a:t>Department – in July 2018 a comprehensive update was provided).</a:t>
            </a:r>
          </a:p>
          <a:p>
            <a:r>
              <a:rPr lang="en-ZA" sz="2600" dirty="0" smtClean="0"/>
              <a:t>Another two provided information at the end of September 2018: The Department of Human Settlement, Western Cape Provincial Department and Department of Health, Western Cape Government.</a:t>
            </a:r>
          </a:p>
          <a:p>
            <a:r>
              <a:rPr lang="en-ZA" sz="2600" dirty="0" smtClean="0"/>
              <a:t>Very few reported outcomes of investigations and informed employees registered on the CSD to deregister.</a:t>
            </a:r>
            <a:endParaRPr lang="en-ZA" sz="2600" dirty="0"/>
          </a:p>
          <a:p>
            <a:endParaRPr lang="en-GB" sz="2600" dirty="0" smtClean="0"/>
          </a:p>
          <a:p>
            <a:pPr marL="0" indent="0">
              <a:buNone/>
            </a:pPr>
            <a:endParaRPr lang="en-GB"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19</a:t>
            </a:fld>
            <a:endParaRPr lang="en-ZA"/>
          </a:p>
        </p:txBody>
      </p:sp>
    </p:spTree>
    <p:extLst>
      <p:ext uri="{BB962C8B-B14F-4D97-AF65-F5344CB8AC3E}">
        <p14:creationId xmlns:p14="http://schemas.microsoft.com/office/powerpoint/2010/main" xmlns="" val="2521598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Presentation Outline</a:t>
            </a:r>
            <a:endParaRPr lang="en-ZA" b="1" dirty="0"/>
          </a:p>
        </p:txBody>
      </p:sp>
      <p:sp>
        <p:nvSpPr>
          <p:cNvPr id="3" name="Content Placeholder 2"/>
          <p:cNvSpPr>
            <a:spLocks noGrp="1"/>
          </p:cNvSpPr>
          <p:nvPr>
            <p:ph sz="quarter" idx="1"/>
          </p:nvPr>
        </p:nvSpPr>
        <p:spPr>
          <a:xfrm>
            <a:off x="228600" y="1094546"/>
            <a:ext cx="11808725" cy="4545412"/>
          </a:xfrm>
        </p:spPr>
        <p:txBody>
          <a:bodyPr numCol="2">
            <a:normAutofit/>
          </a:bodyPr>
          <a:lstStyle/>
          <a:p>
            <a:r>
              <a:rPr lang="en-ZA" dirty="0" smtClean="0"/>
              <a:t>Purpose</a:t>
            </a:r>
          </a:p>
          <a:p>
            <a:r>
              <a:rPr lang="en-ZA" dirty="0" smtClean="0"/>
              <a:t>Background</a:t>
            </a:r>
          </a:p>
          <a:p>
            <a:r>
              <a:rPr lang="en-ZA" dirty="0" smtClean="0"/>
              <a:t>Measures put in place</a:t>
            </a:r>
          </a:p>
          <a:p>
            <a:r>
              <a:rPr lang="en-ZA" dirty="0" smtClean="0"/>
              <a:t>Regulation 13 (c): Status as at April 2019</a:t>
            </a:r>
          </a:p>
          <a:p>
            <a:r>
              <a:rPr lang="en-ZA" dirty="0" smtClean="0"/>
              <a:t>Conclusion</a:t>
            </a:r>
          </a:p>
          <a:p>
            <a:r>
              <a:rPr lang="en-ZA" dirty="0" smtClean="0"/>
              <a:t>Way forward</a:t>
            </a:r>
          </a:p>
          <a:p>
            <a:pPr>
              <a:buNone/>
            </a:pPr>
            <a:r>
              <a:rPr lang="en-ZA" dirty="0" smtClean="0"/>
              <a:t>                                                          </a:t>
            </a:r>
          </a:p>
          <a:p>
            <a:endParaRPr lang="en-ZA" dirty="0"/>
          </a:p>
        </p:txBody>
      </p:sp>
      <p:sp>
        <p:nvSpPr>
          <p:cNvPr id="6" name="Slide Number Placeholder 5"/>
          <p:cNvSpPr>
            <a:spLocks noGrp="1"/>
          </p:cNvSpPr>
          <p:nvPr>
            <p:ph type="sldNum" sz="quarter" idx="12"/>
          </p:nvPr>
        </p:nvSpPr>
        <p:spPr/>
        <p:txBody>
          <a:bodyPr>
            <a:normAutofit/>
          </a:bodyPr>
          <a:lstStyle/>
          <a:p>
            <a:fld id="{82C40EFD-8994-4D83-8D77-4B948604FF58}" type="slidenum">
              <a:rPr lang="en-ZA" smtClean="0"/>
              <a:pPr/>
              <a:t>2</a:t>
            </a:fld>
            <a:endParaRPr lang="en-ZA" dirty="0"/>
          </a:p>
        </p:txBody>
      </p:sp>
    </p:spTree>
    <p:extLst>
      <p:ext uri="{BB962C8B-B14F-4D97-AF65-F5344CB8AC3E}">
        <p14:creationId xmlns:p14="http://schemas.microsoft.com/office/powerpoint/2010/main" xmlns="" val="3941024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Way forward</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ZA" sz="2600" dirty="0" smtClean="0"/>
              <a:t>From May 2019, the </a:t>
            </a:r>
            <a:r>
              <a:rPr lang="en-ZA" sz="2600" dirty="0"/>
              <a:t>DPSA started to verify the </a:t>
            </a:r>
            <a:r>
              <a:rPr lang="en-ZA" sz="2600" dirty="0" smtClean="0"/>
              <a:t>identified names </a:t>
            </a:r>
            <a:r>
              <a:rPr lang="en-ZA" sz="2600" dirty="0"/>
              <a:t>with their relevant departments, to ensure they are still employed, correctly flagged and conducting business with the State.  </a:t>
            </a:r>
            <a:r>
              <a:rPr lang="en-ZA" sz="2600" dirty="0" smtClean="0"/>
              <a:t>Those confirmed will be handed (in batches) to the South African Police Service (SAPS) and National Prosecuting Authority (NPA) for investigation and prosecution.</a:t>
            </a:r>
          </a:p>
          <a:p>
            <a:pPr lvl="1"/>
            <a:r>
              <a:rPr lang="en-ZA" sz="2200" dirty="0" smtClean="0"/>
              <a:t>On </a:t>
            </a:r>
            <a:r>
              <a:rPr lang="en-ZA" sz="2200" dirty="0"/>
              <a:t>24 June </a:t>
            </a:r>
            <a:r>
              <a:rPr lang="en-ZA" sz="2200" dirty="0" smtClean="0"/>
              <a:t>2019, the first </a:t>
            </a:r>
            <a:r>
              <a:rPr lang="en-ZA" sz="2200" dirty="0"/>
              <a:t>20 public service employees who are </a:t>
            </a:r>
            <a:r>
              <a:rPr lang="en-ZA" sz="2200" dirty="0" smtClean="0"/>
              <a:t>conducting </a:t>
            </a:r>
            <a:r>
              <a:rPr lang="en-ZA" sz="2200" dirty="0"/>
              <a:t>business with the </a:t>
            </a:r>
            <a:r>
              <a:rPr lang="en-ZA" sz="2200" dirty="0" smtClean="0"/>
              <a:t>State were handed to </a:t>
            </a:r>
            <a:r>
              <a:rPr lang="en-ZA" sz="2200" dirty="0"/>
              <a:t>the South African Police Service and the National Prosecuting Authority for further investigation and prosecution.  </a:t>
            </a:r>
          </a:p>
          <a:p>
            <a:pPr lvl="1"/>
            <a:r>
              <a:rPr lang="en-ZA" sz="2200" dirty="0"/>
              <a:t>On 2 September 2019, SAPS and the DPSA convened a meeting to discuss progress </a:t>
            </a:r>
            <a:r>
              <a:rPr lang="en-ZA" sz="2200" dirty="0" smtClean="0"/>
              <a:t>on these </a:t>
            </a:r>
            <a:r>
              <a:rPr lang="en-ZA" sz="2200" dirty="0"/>
              <a:t>cases and it was resolved that the NPA will be included in the next meeting to develop prosecution strategies.  The DPSA is also in the process to </a:t>
            </a:r>
            <a:r>
              <a:rPr lang="en-ZA" sz="2200" dirty="0" smtClean="0"/>
              <a:t>finalise </a:t>
            </a:r>
            <a:r>
              <a:rPr lang="en-ZA" sz="2200" dirty="0"/>
              <a:t>another 20 names of employees to be handed to the SAPS before the end of November 2019.</a:t>
            </a:r>
          </a:p>
          <a:p>
            <a:pPr marL="0" indent="0">
              <a:buNone/>
            </a:pPr>
            <a:endParaRPr lang="en-GB" sz="2600" dirty="0" smtClean="0"/>
          </a:p>
          <a:p>
            <a:pPr marL="0" indent="0">
              <a:buNone/>
            </a:pPr>
            <a:endParaRPr lang="en-GB"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20</a:t>
            </a:fld>
            <a:endParaRPr lang="en-ZA"/>
          </a:p>
        </p:txBody>
      </p:sp>
    </p:spTree>
    <p:extLst>
      <p:ext uri="{BB962C8B-B14F-4D97-AF65-F5344CB8AC3E}">
        <p14:creationId xmlns:p14="http://schemas.microsoft.com/office/powerpoint/2010/main" xmlns="" val="4218115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14600" y="1600200"/>
            <a:ext cx="6893768" cy="4495800"/>
          </a:xfrm>
          <a:prstGeom prst="rect">
            <a:avLst/>
          </a:prstGeom>
        </p:spPr>
        <p:txBody>
          <a:bodyPr anchor="ctr">
            <a:normAutofit/>
          </a:bodyPr>
          <a:lstStyle/>
          <a:p>
            <a:pPr algn="ctr">
              <a:buNone/>
            </a:pPr>
            <a:r>
              <a:rPr lang="en-ZA" sz="3200" dirty="0"/>
              <a:t>END…</a:t>
            </a:r>
          </a:p>
        </p:txBody>
      </p:sp>
      <p:sp>
        <p:nvSpPr>
          <p:cNvPr id="5" name="Slide Number Placeholder 4"/>
          <p:cNvSpPr>
            <a:spLocks noGrp="1"/>
          </p:cNvSpPr>
          <p:nvPr>
            <p:ph type="sldNum" sz="quarter" idx="12"/>
          </p:nvPr>
        </p:nvSpPr>
        <p:spPr/>
        <p:txBody>
          <a:bodyPr/>
          <a:lstStyle/>
          <a:p>
            <a:fld id="{82C40EFD-8994-4D83-8D77-4B948604FF58}" type="slidenum">
              <a:rPr lang="en-ZA" smtClean="0"/>
              <a:pPr/>
              <a:t>21</a:t>
            </a:fld>
            <a:endParaRPr lang="en-ZA"/>
          </a:p>
        </p:txBody>
      </p:sp>
    </p:spTree>
    <p:extLst>
      <p:ext uri="{BB962C8B-B14F-4D97-AF65-F5344CB8AC3E}">
        <p14:creationId xmlns:p14="http://schemas.microsoft.com/office/powerpoint/2010/main" xmlns="" val="252240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Purpose and Background</a:t>
            </a:r>
            <a:endParaRPr lang="en-ZA" dirty="0"/>
          </a:p>
        </p:txBody>
      </p:sp>
      <p:sp>
        <p:nvSpPr>
          <p:cNvPr id="3" name="Slide Number Placeholder 2"/>
          <p:cNvSpPr>
            <a:spLocks noGrp="1"/>
          </p:cNvSpPr>
          <p:nvPr>
            <p:ph type="sldNum" sz="quarter" idx="12"/>
          </p:nvPr>
        </p:nvSpPr>
        <p:spPr/>
        <p:txBody>
          <a:bodyPr>
            <a:normAutofit/>
          </a:bodyPr>
          <a:lstStyle/>
          <a:p>
            <a:fld id="{82C40EFD-8994-4D83-8D77-4B948604FF58}" type="slidenum">
              <a:rPr lang="en-ZA" smtClean="0"/>
              <a:pPr/>
              <a:t>3</a:t>
            </a:fld>
            <a:endParaRPr lang="en-ZA"/>
          </a:p>
        </p:txBody>
      </p:sp>
      <p:sp>
        <p:nvSpPr>
          <p:cNvPr id="4" name="Content Placeholder 3"/>
          <p:cNvSpPr>
            <a:spLocks noGrp="1"/>
          </p:cNvSpPr>
          <p:nvPr>
            <p:ph sz="quarter" idx="1"/>
          </p:nvPr>
        </p:nvSpPr>
        <p:spPr>
          <a:xfrm>
            <a:off x="228600" y="1094545"/>
            <a:ext cx="11809203" cy="4896821"/>
          </a:xfrm>
        </p:spPr>
        <p:txBody>
          <a:bodyPr/>
          <a:lstStyle/>
          <a:p>
            <a:r>
              <a:rPr lang="en-ZA" sz="2600" dirty="0" smtClean="0"/>
              <a:t>For Portfolio Committee to:</a:t>
            </a:r>
          </a:p>
          <a:p>
            <a:pPr lvl="1"/>
            <a:r>
              <a:rPr lang="en-ZA" sz="2600" dirty="0" smtClean="0"/>
              <a:t>Take note of progress on the implementation of regulation 13 (c) of the Public Service Regulations, 2016, which prohibits public </a:t>
            </a:r>
            <a:r>
              <a:rPr lang="en-ZA" sz="2600" dirty="0"/>
              <a:t>s</a:t>
            </a:r>
            <a:r>
              <a:rPr lang="en-ZA" sz="2600" dirty="0" smtClean="0"/>
              <a:t>ervice employees from conducting business with an organ of state.</a:t>
            </a:r>
            <a:endParaRPr lang="en-ZA" sz="2600" dirty="0"/>
          </a:p>
          <a:p>
            <a:pPr marL="0" indent="0">
              <a:buNone/>
            </a:pPr>
            <a:endParaRPr lang="en-ZA" sz="2200" dirty="0"/>
          </a:p>
          <a:p>
            <a:endParaRPr lang="en-ZA" sz="3000" dirty="0"/>
          </a:p>
        </p:txBody>
      </p:sp>
    </p:spTree>
    <p:extLst>
      <p:ext uri="{BB962C8B-B14F-4D97-AF65-F5344CB8AC3E}">
        <p14:creationId xmlns:p14="http://schemas.microsoft.com/office/powerpoint/2010/main" xmlns="" val="294079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Background</a:t>
            </a:r>
            <a:endParaRPr lang="en-ZA" b="1" dirty="0"/>
          </a:p>
        </p:txBody>
      </p:sp>
      <p:sp>
        <p:nvSpPr>
          <p:cNvPr id="3" name="Content Placeholder 2"/>
          <p:cNvSpPr>
            <a:spLocks noGrp="1"/>
          </p:cNvSpPr>
          <p:nvPr>
            <p:ph idx="1"/>
          </p:nvPr>
        </p:nvSpPr>
        <p:spPr>
          <a:xfrm>
            <a:off x="228600" y="1094546"/>
            <a:ext cx="11809203" cy="4945646"/>
          </a:xfrm>
        </p:spPr>
        <p:txBody>
          <a:bodyPr/>
          <a:lstStyle/>
          <a:p>
            <a:pPr marL="0" indent="0">
              <a:buNone/>
            </a:pPr>
            <a:r>
              <a:rPr lang="en-ZA" dirty="0" smtClean="0"/>
              <a:t>In Sept 2018, the DPSA presented to this Committee the following statistics:</a:t>
            </a:r>
          </a:p>
          <a:p>
            <a:r>
              <a:rPr lang="en-ZA" b="1" dirty="0"/>
              <a:t>February 2017</a:t>
            </a:r>
            <a:r>
              <a:rPr lang="en-ZA" dirty="0"/>
              <a:t>, National Treasury found 8 495 public service employees to be registered on the CSD: 5 366 from provinces and 3 129 from national departments.  From the 8 495 public service employees listed, 580 employees were actually conducting business with an organ of state.  </a:t>
            </a:r>
          </a:p>
          <a:p>
            <a:r>
              <a:rPr lang="en-ZA" dirty="0" smtClean="0"/>
              <a:t>At </a:t>
            </a:r>
            <a:r>
              <a:rPr lang="en-ZA" dirty="0"/>
              <a:t>the end of </a:t>
            </a:r>
            <a:r>
              <a:rPr lang="en-ZA" b="1" dirty="0"/>
              <a:t>March 2018</a:t>
            </a:r>
            <a:r>
              <a:rPr lang="en-ZA" dirty="0"/>
              <a:t>, National Treasury found 15 070 public service employees to be registered on the CSD: 10 315 from provinces and 4 755 from national departments.  From the 15 070 public service employees listed, 679 employees were actually conducting business with an organ of state (183 from national departments and 496 from provincial departments).</a:t>
            </a:r>
          </a:p>
          <a:p>
            <a:pPr marL="0" indent="0">
              <a:buNone/>
            </a:pPr>
            <a:endParaRPr lang="en-ZA" b="1" dirty="0"/>
          </a:p>
          <a:p>
            <a:endParaRPr lang="en-ZA" sz="2000" dirty="0"/>
          </a:p>
        </p:txBody>
      </p:sp>
      <p:sp>
        <p:nvSpPr>
          <p:cNvPr id="4" name="Slide Number Placeholder 3"/>
          <p:cNvSpPr>
            <a:spLocks noGrp="1"/>
          </p:cNvSpPr>
          <p:nvPr>
            <p:ph type="sldNum" sz="quarter" idx="12"/>
          </p:nvPr>
        </p:nvSpPr>
        <p:spPr/>
        <p:txBody>
          <a:bodyPr/>
          <a:lstStyle/>
          <a:p>
            <a:r>
              <a:rPr lang="en-ZA" dirty="0"/>
              <a:t>2</a:t>
            </a:r>
          </a:p>
        </p:txBody>
      </p:sp>
    </p:spTree>
    <p:extLst>
      <p:ext uri="{BB962C8B-B14F-4D97-AF65-F5344CB8AC3E}">
        <p14:creationId xmlns:p14="http://schemas.microsoft.com/office/powerpoint/2010/main" xmlns="" val="239167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lstStyle/>
          <a:p>
            <a:r>
              <a:rPr lang="en-ZA" b="1" dirty="0" smtClean="0"/>
              <a:t>Background</a:t>
            </a:r>
            <a:endParaRPr lang="en-ZA" b="1" dirty="0"/>
          </a:p>
        </p:txBody>
      </p:sp>
      <p:sp>
        <p:nvSpPr>
          <p:cNvPr id="3" name="Content Placeholder 2"/>
          <p:cNvSpPr>
            <a:spLocks noGrp="1"/>
          </p:cNvSpPr>
          <p:nvPr>
            <p:ph idx="1"/>
          </p:nvPr>
        </p:nvSpPr>
        <p:spPr>
          <a:xfrm>
            <a:off x="228600" y="1094546"/>
            <a:ext cx="11809203" cy="4945646"/>
          </a:xfrm>
        </p:spPr>
        <p:txBody>
          <a:bodyPr/>
          <a:lstStyle/>
          <a:p>
            <a:pPr marL="0" indent="0">
              <a:buNone/>
            </a:pPr>
            <a:r>
              <a:rPr lang="en-ZA" dirty="0" smtClean="0"/>
              <a:t>The DPSA reported that 20 departments provided progress reports to the DPSA (10 provincial departments and 10 national departments) by end of August 2018, and a further 2 by September 2018.</a:t>
            </a:r>
          </a:p>
          <a:p>
            <a:pPr marL="0" indent="0">
              <a:buNone/>
            </a:pPr>
            <a:r>
              <a:rPr lang="en-ZA" dirty="0" smtClean="0"/>
              <a:t>The Portfolio Committee requested the names of identified employees and their departments from the DPSA so as to address their non-compliance.  This was provided in December 2018.</a:t>
            </a:r>
            <a:endParaRPr lang="en-ZA" dirty="0"/>
          </a:p>
          <a:p>
            <a:pPr marL="0" indent="0">
              <a:buNone/>
            </a:pPr>
            <a:endParaRPr lang="en-ZA" sz="2000" dirty="0"/>
          </a:p>
        </p:txBody>
      </p:sp>
      <p:sp>
        <p:nvSpPr>
          <p:cNvPr id="4" name="Slide Number Placeholder 3"/>
          <p:cNvSpPr>
            <a:spLocks noGrp="1"/>
          </p:cNvSpPr>
          <p:nvPr>
            <p:ph type="sldNum" sz="quarter" idx="12"/>
          </p:nvPr>
        </p:nvSpPr>
        <p:spPr/>
        <p:txBody>
          <a:bodyPr/>
          <a:lstStyle/>
          <a:p>
            <a:r>
              <a:rPr lang="en-ZA" dirty="0" smtClean="0"/>
              <a:t>3</a:t>
            </a:r>
            <a:endParaRPr lang="en-ZA" dirty="0"/>
          </a:p>
        </p:txBody>
      </p:sp>
    </p:spTree>
    <p:extLst>
      <p:ext uri="{BB962C8B-B14F-4D97-AF65-F5344CB8AC3E}">
        <p14:creationId xmlns:p14="http://schemas.microsoft.com/office/powerpoint/2010/main" xmlns="" val="264288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PSR 13 (c)</a:t>
            </a:r>
            <a:endParaRPr lang="en-ZA" sz="2600" dirty="0"/>
          </a:p>
          <a:p>
            <a:pPr marL="0" indent="0">
              <a:buNone/>
            </a:pPr>
            <a:endParaRPr lang="en-ZA" sz="2600" dirty="0" smtClean="0"/>
          </a:p>
          <a:p>
            <a:pPr marL="0" indent="0">
              <a:buNone/>
            </a:pPr>
            <a:r>
              <a:rPr lang="en-ZA" sz="2600" dirty="0" smtClean="0"/>
              <a:t>- </a:t>
            </a:r>
            <a:r>
              <a:rPr lang="en-ZA" sz="2600" dirty="0"/>
              <a:t>“An employee shall not conduct business with any organ of state or be a director of a public or private company conducting business with an organ of state, unless such employee is in an official capacity a director of a company listed in schedule 2 and 3 of the Public Finance Management Act”</a:t>
            </a:r>
          </a:p>
          <a:p>
            <a:endParaRPr lang="en-ZA"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6</a:t>
            </a:fld>
            <a:endParaRPr lang="en-ZA"/>
          </a:p>
        </p:txBody>
      </p:sp>
    </p:spTree>
    <p:extLst>
      <p:ext uri="{BB962C8B-B14F-4D97-AF65-F5344CB8AC3E}">
        <p14:creationId xmlns:p14="http://schemas.microsoft.com/office/powerpoint/2010/main" xmlns="" val="2690337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Section 8, Public Administration Management Act, 2014</a:t>
            </a:r>
            <a:endParaRPr lang="en-ZA" sz="2600" dirty="0"/>
          </a:p>
          <a:p>
            <a:pPr marL="0" indent="0">
              <a:buNone/>
            </a:pPr>
            <a:r>
              <a:rPr lang="en-ZA" sz="2600" dirty="0" smtClean="0"/>
              <a:t>“(2) An </a:t>
            </a:r>
            <a:r>
              <a:rPr lang="en-ZA" sz="2600" dirty="0"/>
              <a:t>employee </a:t>
            </a:r>
            <a:r>
              <a:rPr lang="en-ZA" sz="2600" dirty="0" smtClean="0"/>
              <a:t>may not-</a:t>
            </a:r>
          </a:p>
          <a:p>
            <a:pPr marL="0" indent="0">
              <a:buNone/>
            </a:pPr>
            <a:r>
              <a:rPr lang="en-ZA" sz="2600" dirty="0" smtClean="0"/>
              <a:t>(a) conduct </a:t>
            </a:r>
            <a:r>
              <a:rPr lang="en-ZA" sz="2600" dirty="0"/>
              <a:t>business with </a:t>
            </a:r>
            <a:r>
              <a:rPr lang="en-ZA" sz="2600" dirty="0" smtClean="0"/>
              <a:t>the State; or</a:t>
            </a:r>
          </a:p>
          <a:p>
            <a:pPr marL="0" indent="0">
              <a:buNone/>
            </a:pPr>
            <a:r>
              <a:rPr lang="en-ZA" sz="2600" dirty="0" smtClean="0"/>
              <a:t>(b) be a director </a:t>
            </a:r>
            <a:r>
              <a:rPr lang="en-ZA" sz="2600" dirty="0"/>
              <a:t>of a public or private company conducting business with </a:t>
            </a:r>
            <a:r>
              <a:rPr lang="en-ZA" sz="2600" dirty="0" smtClean="0"/>
              <a:t>the State.</a:t>
            </a:r>
          </a:p>
          <a:p>
            <a:pPr marL="0" indent="0">
              <a:buNone/>
            </a:pPr>
            <a:r>
              <a:rPr lang="en-ZA" sz="2600" dirty="0" smtClean="0"/>
              <a:t>(3) A contravention of subsection (2)-</a:t>
            </a:r>
          </a:p>
          <a:p>
            <a:pPr marL="514350" indent="-514350">
              <a:buAutoNum type="alphaLcParenBoth"/>
            </a:pPr>
            <a:r>
              <a:rPr lang="en-ZA" sz="2600" dirty="0" smtClean="0"/>
              <a:t>is an offence, and any person found guilty of the offence is liable to a fine or imprisonment for a period not exceeding 5 years or both such fine and imprisonment; and</a:t>
            </a:r>
          </a:p>
          <a:p>
            <a:pPr marL="514350" indent="-514350">
              <a:buAutoNum type="alphaLcParenBoth"/>
            </a:pPr>
            <a:r>
              <a:rPr lang="en-ZA" sz="2600" dirty="0" smtClean="0"/>
              <a:t>Constitute(s) serious misconduct which may result in the termination of employment by the employer.”</a:t>
            </a:r>
            <a:endParaRPr lang="en-ZA" sz="2600" dirty="0"/>
          </a:p>
          <a:p>
            <a:endParaRPr lang="en-ZA"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7</a:t>
            </a:fld>
            <a:endParaRPr lang="en-ZA"/>
          </a:p>
        </p:txBody>
      </p:sp>
    </p:spTree>
    <p:extLst>
      <p:ext uri="{BB962C8B-B14F-4D97-AF65-F5344CB8AC3E}">
        <p14:creationId xmlns:p14="http://schemas.microsoft.com/office/powerpoint/2010/main" xmlns="" val="103543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To assist with implementation, the MPSA approved two directives:</a:t>
            </a:r>
          </a:p>
          <a:p>
            <a:endParaRPr lang="en-ZA" sz="2600" dirty="0" smtClean="0"/>
          </a:p>
          <a:p>
            <a:pPr lvl="1"/>
            <a:r>
              <a:rPr lang="en-ZA" sz="2200" dirty="0" smtClean="0"/>
              <a:t>Directive on Other Remunerative Work Outside the Employee’s Employment in the Relevant Department as contemplated in Section 30 of the Public Service Act, 1994 (November 2016).  This Directive introduced a standard process for Public Service employees when applying for other remunerative work.</a:t>
            </a:r>
          </a:p>
          <a:p>
            <a:pPr lvl="1"/>
            <a:endParaRPr lang="en-ZA" sz="2200" dirty="0" smtClean="0"/>
          </a:p>
          <a:p>
            <a:pPr lvl="1"/>
            <a:r>
              <a:rPr lang="en-GB" sz="2200" dirty="0">
                <a:solidFill>
                  <a:prstClr val="black">
                    <a:lumMod val="65000"/>
                    <a:lumOff val="35000"/>
                  </a:prstClr>
                </a:solidFill>
              </a:rPr>
              <a:t>Directive on Conducting Business with an Organ of State (January 2017</a:t>
            </a:r>
            <a:r>
              <a:rPr lang="en-GB" sz="2200" dirty="0" smtClean="0">
                <a:solidFill>
                  <a:prstClr val="black">
                    <a:lumMod val="65000"/>
                    <a:lumOff val="35000"/>
                  </a:prstClr>
                </a:solidFill>
              </a:rPr>
              <a:t>).  This directive outlines what is meant with “conducting business” and provides a list of ten activities that are excluded from the definition, such as teaching activities.  To undertake these excluded activities, a Public Service employee still has to apply for other remunerative work, to assess for possible conflict of interest.</a:t>
            </a:r>
            <a:endParaRPr lang="en-GB" sz="2200"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8</a:t>
            </a:fld>
            <a:endParaRPr lang="en-ZA"/>
          </a:p>
        </p:txBody>
      </p:sp>
    </p:spTree>
    <p:extLst>
      <p:ext uri="{BB962C8B-B14F-4D97-AF65-F5344CB8AC3E}">
        <p14:creationId xmlns:p14="http://schemas.microsoft.com/office/powerpoint/2010/main" xmlns="" val="1229458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To monitor the implementation of regulation 13(c) and to provide support, the DPSA undertook the following:</a:t>
            </a:r>
          </a:p>
          <a:p>
            <a:endParaRPr lang="en-ZA" sz="2600" dirty="0" smtClean="0"/>
          </a:p>
          <a:p>
            <a:r>
              <a:rPr lang="en-ZA" sz="2000" dirty="0"/>
              <a:t>National Treasury started from 1 March 2017 to monitor all new registrations of public service employees on the online Central Supplier Database </a:t>
            </a:r>
            <a:r>
              <a:rPr lang="en-ZA" sz="2000" dirty="0" smtClean="0"/>
              <a:t>(CSD) system</a:t>
            </a:r>
            <a:r>
              <a:rPr lang="en-ZA" sz="2000" dirty="0"/>
              <a:t>, by matching prospective suppliers against the </a:t>
            </a:r>
            <a:r>
              <a:rPr lang="en-ZA" sz="2000" dirty="0" smtClean="0"/>
              <a:t>Personnel Salary System (PERSAL system), </a:t>
            </a:r>
            <a:r>
              <a:rPr lang="en-ZA" sz="2000" dirty="0"/>
              <a:t>using an identification number.  When a match is obtained, the person is flagged and is then required to provide proof that he/she is not a public service employee, before </a:t>
            </a:r>
            <a:r>
              <a:rPr lang="en-ZA" sz="2000" dirty="0" smtClean="0"/>
              <a:t>registration continues.  </a:t>
            </a:r>
            <a:r>
              <a:rPr lang="en-ZA" sz="2000" dirty="0"/>
              <a:t>This database contains the names of all individuals and companies </a:t>
            </a:r>
            <a:r>
              <a:rPr lang="en-ZA" sz="2000" dirty="0" smtClean="0"/>
              <a:t>wishing </a:t>
            </a:r>
            <a:r>
              <a:rPr lang="en-ZA" sz="2000" dirty="0"/>
              <a:t>to obtain government contracts.</a:t>
            </a:r>
          </a:p>
          <a:p>
            <a:pPr lvl="0"/>
            <a:r>
              <a:rPr lang="en-ZA" sz="2000" dirty="0" smtClean="0"/>
              <a:t>The PERSAL system </a:t>
            </a:r>
            <a:r>
              <a:rPr lang="en-ZA" sz="2000" dirty="0"/>
              <a:t>was amended to capture the other remunerative work approval process so as to enable the DPSA to monitor applications which may involve the conducting of business with </a:t>
            </a:r>
            <a:r>
              <a:rPr lang="en-ZA" sz="2000" dirty="0" smtClean="0"/>
              <a:t>the State </a:t>
            </a:r>
            <a:r>
              <a:rPr lang="en-ZA" sz="2000" dirty="0"/>
              <a:t>by comparing it with data contained on the electronic Financial Disclosure System (eDisclosure system</a:t>
            </a:r>
            <a:r>
              <a:rPr lang="en-ZA" sz="2000" dirty="0" smtClean="0"/>
              <a:t>) and the CSD.  </a:t>
            </a:r>
            <a:endParaRPr lang="en-ZA" sz="2000" dirty="0"/>
          </a:p>
          <a:p>
            <a:endParaRPr lang="en-GB" sz="2200"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9</a:t>
            </a:fld>
            <a:endParaRPr lang="en-ZA"/>
          </a:p>
        </p:txBody>
      </p:sp>
    </p:spTree>
    <p:extLst>
      <p:ext uri="{BB962C8B-B14F-4D97-AF65-F5344CB8AC3E}">
        <p14:creationId xmlns:p14="http://schemas.microsoft.com/office/powerpoint/2010/main" xmlns="" val="3485171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3151</TotalTime>
  <Words>1840</Words>
  <Application>Microsoft Office PowerPoint</Application>
  <PresentationFormat>Custom</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Berlin</vt:lpstr>
      <vt:lpstr> The implementation of the Revised Determination on Other Remunerative Work to prohibit public servants from conducting business with an organ of state</vt:lpstr>
      <vt:lpstr>Presentation Outline</vt:lpstr>
      <vt:lpstr>Purpose and Background</vt:lpstr>
      <vt:lpstr>Background</vt:lpstr>
      <vt:lpstr>Background</vt:lpstr>
      <vt:lpstr>Measures put in place</vt:lpstr>
      <vt:lpstr>Measures put in place</vt:lpstr>
      <vt:lpstr>Measures put in place</vt:lpstr>
      <vt:lpstr>Measures put in place</vt:lpstr>
      <vt:lpstr>Measures put in place</vt:lpstr>
      <vt:lpstr>Measures put in place</vt:lpstr>
      <vt:lpstr>Regulation 13 (c): Status as at April 2019 </vt:lpstr>
      <vt:lpstr>Regulation 13 (c): Status as at April 2019</vt:lpstr>
      <vt:lpstr>Regulation 13 (c): Status as at April 2019</vt:lpstr>
      <vt:lpstr>Regulation 13 (c): Status as at April 2019</vt:lpstr>
      <vt:lpstr>Regulation 13 (c): Status as at April 2019</vt:lpstr>
      <vt:lpstr>Regulation 13 (c): Status as at April 2019</vt:lpstr>
      <vt:lpstr>Conclusion</vt:lpstr>
      <vt:lpstr>Conclusion</vt:lpstr>
      <vt:lpstr>Way forward</vt:lpstr>
      <vt:lpstr>Slide 21</vt:lpstr>
    </vt:vector>
  </TitlesOfParts>
  <Company>The Department of Public Service and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PUMZA</cp:lastModifiedBy>
  <cp:revision>233</cp:revision>
  <cp:lastPrinted>2018-02-26T12:43:22Z</cp:lastPrinted>
  <dcterms:created xsi:type="dcterms:W3CDTF">2016-08-16T08:00:27Z</dcterms:created>
  <dcterms:modified xsi:type="dcterms:W3CDTF">2019-11-21T10:19:13Z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