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 id="2147483672" r:id="rId2"/>
    <p:sldMasterId id="2147483684" r:id="rId3"/>
  </p:sldMasterIdLst>
  <p:notesMasterIdLst>
    <p:notesMasterId r:id="rId17"/>
  </p:notesMasterIdLst>
  <p:handoutMasterIdLst>
    <p:handoutMasterId r:id="rId18"/>
  </p:handoutMasterIdLst>
  <p:sldIdLst>
    <p:sldId id="343" r:id="rId4"/>
    <p:sldId id="440" r:id="rId5"/>
    <p:sldId id="455" r:id="rId6"/>
    <p:sldId id="457" r:id="rId7"/>
    <p:sldId id="454" r:id="rId8"/>
    <p:sldId id="458" r:id="rId9"/>
    <p:sldId id="460" r:id="rId10"/>
    <p:sldId id="461" r:id="rId11"/>
    <p:sldId id="446" r:id="rId12"/>
    <p:sldId id="463" r:id="rId13"/>
    <p:sldId id="464" r:id="rId14"/>
    <p:sldId id="448" r:id="rId15"/>
    <p:sldId id="456"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DF0D79D9-85D3-4422-9027-3E9D0C995D72}">
          <p14:sldIdLst>
            <p14:sldId id="343"/>
            <p14:sldId id="440"/>
            <p14:sldId id="455"/>
            <p14:sldId id="457"/>
            <p14:sldId id="454"/>
            <p14:sldId id="458"/>
            <p14:sldId id="460"/>
            <p14:sldId id="461"/>
            <p14:sldId id="446"/>
            <p14:sldId id="463"/>
            <p14:sldId id="464"/>
            <p14:sldId id="448"/>
            <p14:sldId id="456"/>
          </p14:sldIdLst>
        </p14:section>
        <p14:section name="Untitled Section" id="{10E4CBC8-ECEA-4BCC-9AA6-DA200D7CA03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5" userDrawn="1">
          <p15:clr>
            <a:srgbClr val="A4A3A4"/>
          </p15:clr>
        </p15:guide>
        <p15:guide id="2" pos="2141" userDrawn="1">
          <p15:clr>
            <a:srgbClr val="A4A3A4"/>
          </p15:clr>
        </p15:guide>
        <p15:guide id="3" orient="horz" pos="312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300"/>
    <a:srgbClr val="003300"/>
    <a:srgbClr val="003D00"/>
    <a:srgbClr val="004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6433" autoAdjust="0"/>
  </p:normalViewPr>
  <p:slideViewPr>
    <p:cSldViewPr snapToGrid="0" snapToObjects="1">
      <p:cViewPr varScale="1">
        <p:scale>
          <a:sx n="112" d="100"/>
          <a:sy n="112" d="100"/>
        </p:scale>
        <p:origin x="-158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4" d="100"/>
          <a:sy n="64" d="100"/>
        </p:scale>
        <p:origin x="-3390" y="-114"/>
      </p:cViewPr>
      <p:guideLst>
        <p:guide orient="horz" pos="3125"/>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6888"/>
          </a:xfrm>
          <a:prstGeom prst="rect">
            <a:avLst/>
          </a:prstGeom>
        </p:spPr>
        <p:txBody>
          <a:bodyPr vert="horz" lIns="91422" tIns="45710" rIns="91422" bIns="45710" rtlCol="0"/>
          <a:lstStyle>
            <a:lvl1pPr algn="l">
              <a:defRPr sz="1200"/>
            </a:lvl1pPr>
          </a:lstStyle>
          <a:p>
            <a:endParaRPr lang="en-ZA" dirty="0"/>
          </a:p>
        </p:txBody>
      </p:sp>
      <p:sp>
        <p:nvSpPr>
          <p:cNvPr id="3" name="Date Placeholder 2"/>
          <p:cNvSpPr>
            <a:spLocks noGrp="1"/>
          </p:cNvSpPr>
          <p:nvPr>
            <p:ph type="dt" sz="quarter" idx="1"/>
          </p:nvPr>
        </p:nvSpPr>
        <p:spPr>
          <a:xfrm>
            <a:off x="3849688" y="2"/>
            <a:ext cx="2946400" cy="496888"/>
          </a:xfrm>
          <a:prstGeom prst="rect">
            <a:avLst/>
          </a:prstGeom>
        </p:spPr>
        <p:txBody>
          <a:bodyPr vert="horz" lIns="91422" tIns="45710" rIns="91422" bIns="45710" rtlCol="0"/>
          <a:lstStyle>
            <a:lvl1pPr algn="r">
              <a:defRPr sz="1200"/>
            </a:lvl1pPr>
          </a:lstStyle>
          <a:p>
            <a:fld id="{3471AD7C-0173-4710-A164-1DB3FB495F5C}" type="datetimeFigureOut">
              <a:rPr lang="en-ZA" smtClean="0"/>
              <a:pPr/>
              <a:t>2019/11/20</a:t>
            </a:fld>
            <a:endParaRPr lang="en-ZA"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22" tIns="45710" rIns="91422" bIns="4571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22" tIns="45710" rIns="91422" bIns="45710" rtlCol="0" anchor="b"/>
          <a:lstStyle>
            <a:lvl1pPr algn="r">
              <a:defRPr sz="1200"/>
            </a:lvl1pPr>
          </a:lstStyle>
          <a:p>
            <a:fld id="{AB65728D-F271-4D22-B7CF-18CECB3ABA08}" type="slidenum">
              <a:rPr lang="en-ZA" smtClean="0"/>
              <a:pPr/>
              <a:t>‹#›</a:t>
            </a:fld>
            <a:endParaRPr lang="en-ZA" dirty="0"/>
          </a:p>
        </p:txBody>
      </p:sp>
    </p:spTree>
    <p:extLst>
      <p:ext uri="{BB962C8B-B14F-4D97-AF65-F5344CB8AC3E}">
        <p14:creationId xmlns:p14="http://schemas.microsoft.com/office/powerpoint/2010/main" xmlns="" val="3945681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2"/>
          </a:xfrm>
          <a:prstGeom prst="rect">
            <a:avLst/>
          </a:prstGeom>
        </p:spPr>
        <p:txBody>
          <a:bodyPr vert="horz" lIns="91422" tIns="45710" rIns="91422" bIns="45710" rtlCol="0"/>
          <a:lstStyle>
            <a:lvl1pPr algn="l">
              <a:defRPr sz="1200"/>
            </a:lvl1pPr>
          </a:lstStyle>
          <a:p>
            <a:endParaRPr lang="en-US" dirty="0"/>
          </a:p>
        </p:txBody>
      </p:sp>
      <p:sp>
        <p:nvSpPr>
          <p:cNvPr id="3" name="Date Placeholder 2"/>
          <p:cNvSpPr>
            <a:spLocks noGrp="1"/>
          </p:cNvSpPr>
          <p:nvPr>
            <p:ph type="dt" idx="1"/>
          </p:nvPr>
        </p:nvSpPr>
        <p:spPr>
          <a:xfrm>
            <a:off x="3850445" y="2"/>
            <a:ext cx="2945659" cy="496332"/>
          </a:xfrm>
          <a:prstGeom prst="rect">
            <a:avLst/>
          </a:prstGeom>
        </p:spPr>
        <p:txBody>
          <a:bodyPr vert="horz" lIns="91422" tIns="45710" rIns="91422" bIns="45710" rtlCol="0"/>
          <a:lstStyle>
            <a:lvl1pPr algn="r">
              <a:defRPr sz="1200"/>
            </a:lvl1pPr>
          </a:lstStyle>
          <a:p>
            <a:fld id="{37BAFD77-82C8-614A-8E7A-50E0B00609D4}" type="datetimeFigureOut">
              <a:rPr lang="en-US" smtClean="0"/>
              <a:pPr/>
              <a:t>11/20/2019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2" tIns="45710" rIns="91422" bIns="45710" rtlCol="0" anchor="ctr"/>
          <a:lstStyle/>
          <a:p>
            <a:endParaRPr lang="en-US"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22" tIns="45710" rIns="91422" bIns="4571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428585"/>
            <a:ext cx="2945659" cy="496332"/>
          </a:xfrm>
          <a:prstGeom prst="rect">
            <a:avLst/>
          </a:prstGeom>
        </p:spPr>
        <p:txBody>
          <a:bodyPr vert="horz" lIns="91422" tIns="45710" rIns="91422" bIns="457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5" y="9428585"/>
            <a:ext cx="2945659" cy="496332"/>
          </a:xfrm>
          <a:prstGeom prst="rect">
            <a:avLst/>
          </a:prstGeom>
        </p:spPr>
        <p:txBody>
          <a:bodyPr vert="horz" lIns="91422" tIns="45710" rIns="91422" bIns="45710" rtlCol="0" anchor="b"/>
          <a:lstStyle>
            <a:lvl1pPr algn="r">
              <a:defRPr sz="1200"/>
            </a:lvl1pPr>
          </a:lstStyle>
          <a:p>
            <a:fld id="{92282E17-0948-4F4F-BA20-EEDBE7794426}" type="slidenum">
              <a:rPr lang="en-US" smtClean="0"/>
              <a:pPr/>
              <a:t>‹#›</a:t>
            </a:fld>
            <a:endParaRPr lang="en-US" dirty="0"/>
          </a:p>
        </p:txBody>
      </p:sp>
    </p:spTree>
    <p:extLst>
      <p:ext uri="{BB962C8B-B14F-4D97-AF65-F5344CB8AC3E}">
        <p14:creationId xmlns:p14="http://schemas.microsoft.com/office/powerpoint/2010/main" xmlns="" val="24470649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0</a:t>
            </a:fld>
            <a:endParaRPr lang="en-US" dirty="0"/>
          </a:p>
        </p:txBody>
      </p:sp>
    </p:spTree>
    <p:extLst>
      <p:ext uri="{BB962C8B-B14F-4D97-AF65-F5344CB8AC3E}">
        <p14:creationId xmlns:p14="http://schemas.microsoft.com/office/powerpoint/2010/main" xmlns="" val="361772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2282E17-0948-4F4F-BA20-EEDBE7794426}" type="slidenum">
              <a:rPr lang="en-US" smtClean="0"/>
              <a:pPr/>
              <a:t>8</a:t>
            </a:fld>
            <a:endParaRPr lang="en-US" dirty="0"/>
          </a:p>
        </p:txBody>
      </p:sp>
    </p:spTree>
    <p:extLst>
      <p:ext uri="{BB962C8B-B14F-4D97-AF65-F5344CB8AC3E}">
        <p14:creationId xmlns:p14="http://schemas.microsoft.com/office/powerpoint/2010/main" xmlns="" val="1169483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vmlDrawing" Target="../drawings/vmlDrawing2.v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04A2B2-ADC1-304F-87B1-F6F3F505C72C}" type="datetimeFigureOut">
              <a:rPr lang="en-US" smtClean="0">
                <a:solidFill>
                  <a:prstClr val="black">
                    <a:tint val="75000"/>
                  </a:prstClr>
                </a:solidFill>
              </a:rPr>
              <a:pPr/>
              <a:t>11/20/2019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2460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4A2B2-ADC1-304F-87B1-F6F3F505C72C}" type="datetimeFigureOut">
              <a:rPr lang="en-US" smtClean="0">
                <a:solidFill>
                  <a:prstClr val="black">
                    <a:tint val="75000"/>
                  </a:prstClr>
                </a:solidFill>
              </a:rPr>
              <a:pPr/>
              <a:t>11/20/2019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9005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4A2B2-ADC1-304F-87B1-F6F3F505C72C}" type="datetimeFigureOut">
              <a:rPr lang="en-US" smtClean="0">
                <a:solidFill>
                  <a:prstClr val="black">
                    <a:tint val="75000"/>
                  </a:prstClr>
                </a:solidFill>
              </a:rPr>
              <a:pPr/>
              <a:t>11/20/2019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5552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2"/>
          <p:cNvGraphicFramePr>
            <a:graphicFrameLocks/>
          </p:cNvGraphicFramePr>
          <p:nvPr/>
        </p:nvGraphicFramePr>
        <p:xfrm>
          <a:off x="0" y="0"/>
          <a:ext cx="158750" cy="158750"/>
        </p:xfrm>
        <a:graphic>
          <a:graphicData uri="http://schemas.openxmlformats.org/presentationml/2006/ole">
            <p:oleObj spid="_x0000_s1175" r:id="rId3" imgW="0" imgH="0" progId="">
              <p:embed/>
            </p:oleObj>
          </a:graphicData>
        </a:graphic>
      </p:graphicFrame>
      <p:sp>
        <p:nvSpPr>
          <p:cNvPr id="6166" name="Rectangle 22"/>
          <p:cNvSpPr>
            <a:spLocks noGrp="1" noChangeArrowheads="1"/>
          </p:cNvSpPr>
          <p:nvPr>
            <p:ph type="ctrTitle" sz="quarter"/>
          </p:nvPr>
        </p:nvSpPr>
        <p:spPr>
          <a:xfrm>
            <a:off x="1141417" y="3124202"/>
            <a:ext cx="6861175" cy="401648"/>
          </a:xfrm>
          <a:ln algn="ctr"/>
        </p:spPr>
        <p:txBody>
          <a:bodyPr anchor="ctr"/>
          <a:lstStyle>
            <a:lvl1pPr algn="ctr">
              <a:defRPr sz="2900"/>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51342"/>
            <a:ext cx="6400800" cy="2215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xmlns="" val="40919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3" y="2092330"/>
            <a:ext cx="8647112" cy="132959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89335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080296"/>
          </a:xfrm>
        </p:spPr>
        <p:txBody>
          <a:bodyPr/>
          <a:lstStyle>
            <a:lvl1pPr algn="ctr">
              <a:defRPr sz="3900" b="1" cap="all"/>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722313" y="2906718"/>
            <a:ext cx="7772400" cy="276999"/>
          </a:xfrm>
        </p:spPr>
        <p:txBody>
          <a:bodyPr anchor="b"/>
          <a:lstStyle>
            <a:lvl1pPr marL="0" indent="0" algn="ctr">
              <a:buNone/>
              <a:defRPr sz="2000"/>
            </a:lvl1pPr>
            <a:lvl2pPr marL="457165" indent="0">
              <a:buNone/>
              <a:defRPr sz="1800"/>
            </a:lvl2pPr>
            <a:lvl3pPr marL="914331" indent="0">
              <a:buNone/>
              <a:defRPr sz="1600"/>
            </a:lvl3pPr>
            <a:lvl4pPr marL="1371495" indent="0">
              <a:buNone/>
              <a:defRPr sz="1400"/>
            </a:lvl4pPr>
            <a:lvl5pPr marL="1828660" indent="0">
              <a:buNone/>
              <a:defRPr sz="1400"/>
            </a:lvl5pPr>
            <a:lvl6pPr marL="2285826" indent="0">
              <a:buNone/>
              <a:defRPr sz="1400"/>
            </a:lvl6pPr>
            <a:lvl7pPr marL="2742990" indent="0">
              <a:buNone/>
              <a:defRPr sz="1400"/>
            </a:lvl7pPr>
            <a:lvl8pPr marL="3200156" indent="0">
              <a:buNone/>
              <a:defRPr sz="1400"/>
            </a:lvl8pPr>
            <a:lvl9pPr marL="3657321"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xmlns="" val="1843682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3" y="2092330"/>
            <a:ext cx="4246563"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6" y="2092330"/>
            <a:ext cx="4248151" cy="21882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1742381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228600" y="609605"/>
            <a:ext cx="8686800" cy="27699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1" y="1535118"/>
            <a:ext cx="4268788"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28601" y="2174876"/>
            <a:ext cx="4268788"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30" y="1535118"/>
            <a:ext cx="4270375" cy="664797"/>
          </a:xfrm>
        </p:spPr>
        <p:txBody>
          <a:bodyPr anchor="b"/>
          <a:lstStyle>
            <a:lvl1pPr marL="0" indent="0">
              <a:buNone/>
              <a:defRPr sz="2400" b="1"/>
            </a:lvl1pPr>
            <a:lvl2pPr marL="457165" indent="0">
              <a:buNone/>
              <a:defRPr sz="2000" b="1"/>
            </a:lvl2pPr>
            <a:lvl3pPr marL="914331" indent="0">
              <a:buNone/>
              <a:defRPr sz="1800" b="1"/>
            </a:lvl3pPr>
            <a:lvl4pPr marL="1371495" indent="0">
              <a:buNone/>
              <a:defRPr sz="1600" b="1"/>
            </a:lvl4pPr>
            <a:lvl5pPr marL="1828660" indent="0">
              <a:buNone/>
              <a:defRPr sz="1600" b="1"/>
            </a:lvl5pPr>
            <a:lvl6pPr marL="2285826" indent="0">
              <a:buNone/>
              <a:defRPr sz="1600" b="1"/>
            </a:lvl6pPr>
            <a:lvl7pPr marL="2742990" indent="0">
              <a:buNone/>
              <a:defRPr sz="1600" b="1"/>
            </a:lvl7pPr>
            <a:lvl8pPr marL="3200156" indent="0">
              <a:buNone/>
              <a:defRPr sz="1600" b="1"/>
            </a:lvl8pPr>
            <a:lvl9pPr marL="3657321"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30" y="2174876"/>
            <a:ext cx="4270375" cy="18959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3306823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xmlns="" val="1994498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Tree>
    <p:extLst>
      <p:ext uri="{BB962C8B-B14F-4D97-AF65-F5344CB8AC3E}">
        <p14:creationId xmlns:p14="http://schemas.microsoft.com/office/powerpoint/2010/main" xmlns="" val="1718517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457205" y="623887"/>
            <a:ext cx="3008313" cy="553998"/>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1" y="623888"/>
            <a:ext cx="5111751" cy="25176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5" y="1785941"/>
            <a:ext cx="3008313" cy="19389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364129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4A2B2-ADC1-304F-87B1-F6F3F505C72C}" type="datetimeFigureOut">
              <a:rPr lang="en-US" smtClean="0">
                <a:solidFill>
                  <a:prstClr val="black">
                    <a:tint val="75000"/>
                  </a:prstClr>
                </a:solidFill>
              </a:rPr>
              <a:pPr/>
              <a:t>11/20/2019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92478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a:xfrm>
            <a:off x="1792288" y="4800605"/>
            <a:ext cx="5486400" cy="276999"/>
          </a:xfrm>
        </p:spPr>
        <p:txBody>
          <a:bodyPr anchor="b"/>
          <a:lstStyle>
            <a:lvl1pPr algn="l">
              <a:defRPr sz="20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443198"/>
          </a:xfrm>
        </p:spPr>
        <p:txBody>
          <a:bodyPr/>
          <a:lstStyle>
            <a:lvl1pPr marL="0" indent="0">
              <a:buNone/>
              <a:defRPr sz="3200"/>
            </a:lvl1pPr>
            <a:lvl2pPr marL="457165" indent="0">
              <a:buNone/>
              <a:defRPr sz="2800"/>
            </a:lvl2pPr>
            <a:lvl3pPr marL="914331" indent="0">
              <a:buNone/>
              <a:defRPr sz="2400"/>
            </a:lvl3pPr>
            <a:lvl4pPr marL="1371495" indent="0">
              <a:buNone/>
              <a:defRPr sz="2000"/>
            </a:lvl4pPr>
            <a:lvl5pPr marL="1828660" indent="0">
              <a:buNone/>
              <a:defRPr sz="2000"/>
            </a:lvl5pPr>
            <a:lvl6pPr marL="2285826" indent="0">
              <a:buNone/>
              <a:defRPr sz="2000"/>
            </a:lvl6pPr>
            <a:lvl7pPr marL="2742990" indent="0">
              <a:buNone/>
              <a:defRPr sz="2000"/>
            </a:lvl7pPr>
            <a:lvl8pPr marL="3200156" indent="0">
              <a:buNone/>
              <a:defRPr sz="2000"/>
            </a:lvl8pPr>
            <a:lvl9pPr marL="3657321"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42"/>
            <a:ext cx="5486400" cy="193899"/>
          </a:xfrm>
        </p:spPr>
        <p:txBody>
          <a:bodyPr/>
          <a:lstStyle>
            <a:lvl1pPr marL="0" indent="0">
              <a:buNone/>
              <a:defRPr sz="1400"/>
            </a:lvl1pPr>
            <a:lvl2pPr marL="457165" indent="0">
              <a:buNone/>
              <a:defRPr sz="1200"/>
            </a:lvl2pPr>
            <a:lvl3pPr marL="914331" indent="0">
              <a:buNone/>
              <a:defRPr sz="1000"/>
            </a:lvl3pPr>
            <a:lvl4pPr marL="1371495" indent="0">
              <a:buNone/>
              <a:defRPr sz="900"/>
            </a:lvl4pPr>
            <a:lvl5pPr marL="1828660" indent="0">
              <a:buNone/>
              <a:defRPr sz="900"/>
            </a:lvl5pPr>
            <a:lvl6pPr marL="2285826" indent="0">
              <a:buNone/>
              <a:defRPr sz="900"/>
            </a:lvl6pPr>
            <a:lvl7pPr marL="2742990" indent="0">
              <a:buNone/>
              <a:defRPr sz="900"/>
            </a:lvl7pPr>
            <a:lvl8pPr marL="3200156" indent="0">
              <a:buNone/>
              <a:defRPr sz="900"/>
            </a:lvl8pPr>
            <a:lvl9pPr marL="3657321"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xmlns="" val="1982668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563590" y="2092328"/>
            <a:ext cx="1329595"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215109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0"/>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16183" y="596902"/>
            <a:ext cx="27699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250604" y="596902"/>
            <a:ext cx="1329595"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2666008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4" name="AutoShape 12"/>
          <p:cNvGraphicFramePr>
            <a:graphicFrameLocks/>
          </p:cNvGraphicFramePr>
          <p:nvPr/>
        </p:nvGraphicFramePr>
        <p:xfrm>
          <a:off x="1" y="0"/>
          <a:ext cx="158750" cy="158750"/>
        </p:xfrm>
        <a:graphic>
          <a:graphicData uri="http://schemas.openxmlformats.org/presentationml/2006/ole">
            <p:oleObj spid="_x0000_s2123" r:id="rId3" imgW="0" imgH="0" progId="">
              <p:embed/>
            </p:oleObj>
          </a:graphicData>
        </a:graphic>
      </p:graphicFrame>
      <p:sp>
        <p:nvSpPr>
          <p:cNvPr id="6166" name="Rectangle 22"/>
          <p:cNvSpPr>
            <a:spLocks noGrp="1" noChangeArrowheads="1"/>
          </p:cNvSpPr>
          <p:nvPr>
            <p:ph type="ctrTitle" sz="quarter"/>
          </p:nvPr>
        </p:nvSpPr>
        <p:spPr>
          <a:xfrm>
            <a:off x="1141418" y="3174408"/>
            <a:ext cx="6861175" cy="301236"/>
          </a:xfrm>
          <a:ln algn="ctr"/>
        </p:spPr>
        <p:txBody>
          <a:bodyPr anchor="ctr"/>
          <a:lstStyle>
            <a:lvl1pPr algn="ctr">
              <a:defRPr sz="2175"/>
            </a:lvl1pPr>
          </a:lstStyle>
          <a:p>
            <a:r>
              <a:rPr lang="en-US" noProof="0" smtClean="0"/>
              <a:t>Click to edit Master title style</a:t>
            </a:r>
            <a:endParaRPr lang="en-GB" noProof="0"/>
          </a:p>
        </p:txBody>
      </p:sp>
      <p:sp>
        <p:nvSpPr>
          <p:cNvPr id="6167" name="Rectangle 23"/>
          <p:cNvSpPr>
            <a:spLocks noGrp="1" noChangeArrowheads="1"/>
          </p:cNvSpPr>
          <p:nvPr>
            <p:ph type="subTitle" sz="quarter" idx="1"/>
          </p:nvPr>
        </p:nvSpPr>
        <p:spPr>
          <a:xfrm>
            <a:off x="1371600" y="4379044"/>
            <a:ext cx="6400800" cy="166199"/>
          </a:xfrm>
        </p:spPr>
        <p:txBody>
          <a:bodyPr anchor="ctr"/>
          <a:lstStyle>
            <a:lvl1pPr marL="0" indent="0" algn="ctr">
              <a:buFont typeface="Wingdings" pitchFamily="2" charset="2"/>
              <a:buNone/>
              <a:defRPr i="1"/>
            </a:lvl1pPr>
          </a:lstStyle>
          <a:p>
            <a:r>
              <a:rPr lang="en-US" noProof="0" smtClean="0"/>
              <a:t>Click to edit Master subtitle style</a:t>
            </a:r>
            <a:endParaRPr lang="en-GB" noProof="0"/>
          </a:p>
        </p:txBody>
      </p:sp>
    </p:spTree>
    <p:extLst>
      <p:ext uri="{BB962C8B-B14F-4D97-AF65-F5344CB8AC3E}">
        <p14:creationId xmlns:p14="http://schemas.microsoft.com/office/powerpoint/2010/main" xmlns="" val="2237889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064" y="2092332"/>
            <a:ext cx="8647112" cy="997196"/>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122696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405111"/>
          </a:xfrm>
        </p:spPr>
        <p:txBody>
          <a:bodyPr/>
          <a:lstStyle>
            <a:lvl1pPr algn="ctr">
              <a:defRPr sz="2925" b="1" cap="all"/>
            </a:lvl1p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722313" y="2975970"/>
            <a:ext cx="7772400" cy="207749"/>
          </a:xfrm>
        </p:spPr>
        <p:txBody>
          <a:bodyPr anchor="b"/>
          <a:lstStyle>
            <a:lvl1pPr marL="0" indent="0" algn="ctr">
              <a:buNone/>
              <a:defRPr sz="1500"/>
            </a:lvl1pPr>
            <a:lvl2pPr marL="342874" indent="0">
              <a:buNone/>
              <a:defRPr sz="1350"/>
            </a:lvl2pPr>
            <a:lvl3pPr marL="685748" indent="0">
              <a:buNone/>
              <a:defRPr sz="1200"/>
            </a:lvl3pPr>
            <a:lvl4pPr marL="1028621" indent="0">
              <a:buNone/>
              <a:defRPr sz="1050"/>
            </a:lvl4pPr>
            <a:lvl5pPr marL="1371495" indent="0">
              <a:buNone/>
              <a:defRPr sz="1050"/>
            </a:lvl5pPr>
            <a:lvl6pPr marL="1714370" indent="0">
              <a:buNone/>
              <a:defRPr sz="1050"/>
            </a:lvl6pPr>
            <a:lvl7pPr marL="2057243" indent="0">
              <a:buNone/>
              <a:defRPr sz="1050"/>
            </a:lvl7pPr>
            <a:lvl8pPr marL="2400117" indent="0">
              <a:buNone/>
              <a:defRPr sz="1050"/>
            </a:lvl8pPr>
            <a:lvl9pPr marL="2742991" indent="0">
              <a:buNone/>
              <a:defRPr sz="1050"/>
            </a:lvl9pPr>
          </a:lstStyle>
          <a:p>
            <a:pPr lvl="0"/>
            <a:r>
              <a:rPr lang="en-US" noProof="0" smtClean="0"/>
              <a:t>Click to edit Master text styles</a:t>
            </a:r>
          </a:p>
        </p:txBody>
      </p:sp>
    </p:spTree>
    <p:extLst>
      <p:ext uri="{BB962C8B-B14F-4D97-AF65-F5344CB8AC3E}">
        <p14:creationId xmlns:p14="http://schemas.microsoft.com/office/powerpoint/2010/main" xmlns="" val="3729312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2"/>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246064" y="2092332"/>
            <a:ext cx="4246563" cy="135037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45027" y="2092332"/>
            <a:ext cx="4248151" cy="135037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4039436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C:\Users\jmumaw\Desktop\DCS\Pics\Logo.JPG"/>
          <p:cNvPicPr>
            <a:picLocks noChangeAspect="1" noChangeArrowheads="1"/>
          </p:cNvPicPr>
          <p:nvPr userDrawn="1"/>
        </p:nvPicPr>
        <p:blipFill>
          <a:blip r:embed="rId2" cstate="print"/>
          <a:srcRect/>
          <a:stretch>
            <a:fillRect/>
          </a:stretch>
        </p:blipFill>
        <p:spPr bwMode="auto">
          <a:xfrm>
            <a:off x="3900488" y="2"/>
            <a:ext cx="1362075" cy="447675"/>
          </a:xfrm>
          <a:prstGeom prst="rect">
            <a:avLst/>
          </a:prstGeom>
          <a:noFill/>
          <a:ln w="9525">
            <a:noFill/>
            <a:miter lim="800000"/>
            <a:headEnd/>
            <a:tailEnd/>
          </a:ln>
        </p:spPr>
      </p:pic>
      <p:sp>
        <p:nvSpPr>
          <p:cNvPr id="2" name="Title 1"/>
          <p:cNvSpPr>
            <a:spLocks noGrp="1"/>
          </p:cNvSpPr>
          <p:nvPr>
            <p:ph type="title"/>
          </p:nvPr>
        </p:nvSpPr>
        <p:spPr>
          <a:xfrm>
            <a:off x="228600" y="609607"/>
            <a:ext cx="8686800" cy="207749"/>
          </a:xfrm>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28602" y="1950618"/>
            <a:ext cx="4268788" cy="249299"/>
          </a:xfrm>
        </p:spPr>
        <p:txBody>
          <a:bodyPr anchor="b"/>
          <a:lstStyle>
            <a:lvl1pPr marL="0" indent="0">
              <a:buNone/>
              <a:defRPr sz="1800" b="1"/>
            </a:lvl1pPr>
            <a:lvl2pPr marL="342874" indent="0">
              <a:buNone/>
              <a:defRPr sz="1500" b="1"/>
            </a:lvl2pPr>
            <a:lvl3pPr marL="685748" indent="0">
              <a:buNone/>
              <a:defRPr sz="1350" b="1"/>
            </a:lvl3pPr>
            <a:lvl4pPr marL="1028621" indent="0">
              <a:buNone/>
              <a:defRPr sz="1200" b="1"/>
            </a:lvl4pPr>
            <a:lvl5pPr marL="1371495" indent="0">
              <a:buNone/>
              <a:defRPr sz="1200" b="1"/>
            </a:lvl5pPr>
            <a:lvl6pPr marL="1714370" indent="0">
              <a:buNone/>
              <a:defRPr sz="1200" b="1"/>
            </a:lvl6pPr>
            <a:lvl7pPr marL="2057243" indent="0">
              <a:buNone/>
              <a:defRPr sz="1200" b="1"/>
            </a:lvl7pPr>
            <a:lvl8pPr marL="2400117" indent="0">
              <a:buNone/>
              <a:defRPr sz="1200" b="1"/>
            </a:lvl8pPr>
            <a:lvl9pPr marL="2742991" indent="0">
              <a:buNone/>
              <a:defRPr sz="1200" b="1"/>
            </a:lvl9pPr>
          </a:lstStyle>
          <a:p>
            <a:pPr lvl="0"/>
            <a:r>
              <a:rPr lang="en-US" noProof="0" smtClean="0"/>
              <a:t>Click to edit Master text styles</a:t>
            </a:r>
          </a:p>
        </p:txBody>
      </p:sp>
      <p:sp>
        <p:nvSpPr>
          <p:cNvPr id="4" name="Content Placeholder 3"/>
          <p:cNvSpPr>
            <a:spLocks noGrp="1"/>
          </p:cNvSpPr>
          <p:nvPr>
            <p:ph sz="half" idx="2"/>
          </p:nvPr>
        </p:nvSpPr>
        <p:spPr>
          <a:xfrm>
            <a:off x="228602" y="2174877"/>
            <a:ext cx="4268788" cy="117262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31" y="1950618"/>
            <a:ext cx="4270375" cy="249299"/>
          </a:xfrm>
        </p:spPr>
        <p:txBody>
          <a:bodyPr anchor="b"/>
          <a:lstStyle>
            <a:lvl1pPr marL="0" indent="0">
              <a:buNone/>
              <a:defRPr sz="1800" b="1"/>
            </a:lvl1pPr>
            <a:lvl2pPr marL="342874" indent="0">
              <a:buNone/>
              <a:defRPr sz="1500" b="1"/>
            </a:lvl2pPr>
            <a:lvl3pPr marL="685748" indent="0">
              <a:buNone/>
              <a:defRPr sz="1350" b="1"/>
            </a:lvl3pPr>
            <a:lvl4pPr marL="1028621" indent="0">
              <a:buNone/>
              <a:defRPr sz="1200" b="1"/>
            </a:lvl4pPr>
            <a:lvl5pPr marL="1371495" indent="0">
              <a:buNone/>
              <a:defRPr sz="1200" b="1"/>
            </a:lvl5pPr>
            <a:lvl6pPr marL="1714370" indent="0">
              <a:buNone/>
              <a:defRPr sz="1200" b="1"/>
            </a:lvl6pPr>
            <a:lvl7pPr marL="2057243" indent="0">
              <a:buNone/>
              <a:defRPr sz="1200" b="1"/>
            </a:lvl7pPr>
            <a:lvl8pPr marL="2400117" indent="0">
              <a:buNone/>
              <a:defRPr sz="1200" b="1"/>
            </a:lvl8pPr>
            <a:lvl9pPr marL="2742991" indent="0">
              <a:buNone/>
              <a:defRPr sz="1200" b="1"/>
            </a:lvl9pPr>
          </a:lstStyle>
          <a:p>
            <a:pPr lvl="0"/>
            <a:r>
              <a:rPr lang="en-US" noProof="0" smtClean="0"/>
              <a:t>Click to edit Master text styles</a:t>
            </a:r>
          </a:p>
        </p:txBody>
      </p:sp>
      <p:sp>
        <p:nvSpPr>
          <p:cNvPr id="6" name="Content Placeholder 5"/>
          <p:cNvSpPr>
            <a:spLocks noGrp="1"/>
          </p:cNvSpPr>
          <p:nvPr>
            <p:ph sz="quarter" idx="4"/>
          </p:nvPr>
        </p:nvSpPr>
        <p:spPr>
          <a:xfrm>
            <a:off x="4645031" y="2174877"/>
            <a:ext cx="4270375" cy="117262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257508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C:\Users\jmumaw\Desktop\DCS\Pics\Logo.JPG"/>
          <p:cNvPicPr>
            <a:picLocks noChangeAspect="1" noChangeArrowheads="1"/>
          </p:cNvPicPr>
          <p:nvPr userDrawn="1"/>
        </p:nvPicPr>
        <p:blipFill>
          <a:blip r:embed="rId2" cstate="print"/>
          <a:srcRect/>
          <a:stretch>
            <a:fillRect/>
          </a:stretch>
        </p:blipFill>
        <p:spPr bwMode="auto">
          <a:xfrm>
            <a:off x="3900488" y="2"/>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dirty="0" smtClean="0"/>
              <a:t>Click to edit Master title style</a:t>
            </a:r>
            <a:endParaRPr lang="en-GB" noProof="0" dirty="0"/>
          </a:p>
        </p:txBody>
      </p:sp>
    </p:spTree>
    <p:extLst>
      <p:ext uri="{BB962C8B-B14F-4D97-AF65-F5344CB8AC3E}">
        <p14:creationId xmlns:p14="http://schemas.microsoft.com/office/powerpoint/2010/main" xmlns="" val="2191022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C:\Users\jmumaw\Desktop\DCS\Pics\Logo.JPG"/>
          <p:cNvPicPr>
            <a:picLocks noChangeAspect="1" noChangeArrowheads="1"/>
          </p:cNvPicPr>
          <p:nvPr userDrawn="1"/>
        </p:nvPicPr>
        <p:blipFill>
          <a:blip r:embed="rId2" cstate="print"/>
          <a:srcRect/>
          <a:stretch>
            <a:fillRect/>
          </a:stretch>
        </p:blipFill>
        <p:spPr bwMode="auto">
          <a:xfrm>
            <a:off x="3900488" y="2"/>
            <a:ext cx="1362075" cy="447675"/>
          </a:xfrm>
          <a:prstGeom prst="rect">
            <a:avLst/>
          </a:prstGeom>
          <a:noFill/>
          <a:ln w="9525">
            <a:noFill/>
            <a:miter lim="800000"/>
            <a:headEnd/>
            <a:tailEnd/>
          </a:ln>
        </p:spPr>
      </p:pic>
    </p:spTree>
    <p:extLst>
      <p:ext uri="{BB962C8B-B14F-4D97-AF65-F5344CB8AC3E}">
        <p14:creationId xmlns:p14="http://schemas.microsoft.com/office/powerpoint/2010/main" xmlns="" val="181740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04A2B2-ADC1-304F-87B1-F6F3F505C72C}" type="datetimeFigureOut">
              <a:rPr lang="en-US" smtClean="0">
                <a:solidFill>
                  <a:prstClr val="black">
                    <a:tint val="75000"/>
                  </a:prstClr>
                </a:solidFill>
              </a:rPr>
              <a:pPr/>
              <a:t>11/20/2019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42673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2"/>
            <a:ext cx="1362075" cy="447675"/>
          </a:xfrm>
          <a:prstGeom prst="rect">
            <a:avLst/>
          </a:prstGeom>
          <a:noFill/>
          <a:ln w="9525">
            <a:noFill/>
            <a:miter lim="800000"/>
            <a:headEnd/>
            <a:tailEnd/>
          </a:ln>
        </p:spPr>
      </p:pic>
      <p:sp>
        <p:nvSpPr>
          <p:cNvPr id="2" name="Title 1"/>
          <p:cNvSpPr>
            <a:spLocks noGrp="1"/>
          </p:cNvSpPr>
          <p:nvPr>
            <p:ph type="title"/>
          </p:nvPr>
        </p:nvSpPr>
        <p:spPr>
          <a:xfrm>
            <a:off x="457205" y="970136"/>
            <a:ext cx="3008313" cy="207749"/>
          </a:xfrm>
        </p:spPr>
        <p:txBody>
          <a:bodyPr anchor="b"/>
          <a:lstStyle>
            <a:lvl1pPr algn="l">
              <a:defRPr sz="15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1" y="623888"/>
            <a:ext cx="5111751" cy="155581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Text Placeholder 3"/>
          <p:cNvSpPr>
            <a:spLocks noGrp="1"/>
          </p:cNvSpPr>
          <p:nvPr>
            <p:ph type="body" sz="half" idx="2"/>
          </p:nvPr>
        </p:nvSpPr>
        <p:spPr>
          <a:xfrm>
            <a:off x="457205" y="1785943"/>
            <a:ext cx="3008313" cy="145424"/>
          </a:xfrm>
        </p:spPr>
        <p:txBody>
          <a:bodyPr/>
          <a:lstStyle>
            <a:lvl1pPr marL="0" indent="0">
              <a:buNone/>
              <a:defRPr sz="1050"/>
            </a:lvl1pPr>
            <a:lvl2pPr marL="342874" indent="0">
              <a:buNone/>
              <a:defRPr sz="900"/>
            </a:lvl2pPr>
            <a:lvl3pPr marL="685748" indent="0">
              <a:buNone/>
              <a:defRPr sz="750"/>
            </a:lvl3pPr>
            <a:lvl4pPr marL="1028621" indent="0">
              <a:buNone/>
              <a:defRPr sz="675"/>
            </a:lvl4pPr>
            <a:lvl5pPr marL="1371495" indent="0">
              <a:buNone/>
              <a:defRPr sz="675"/>
            </a:lvl5pPr>
            <a:lvl6pPr marL="1714370" indent="0">
              <a:buNone/>
              <a:defRPr sz="675"/>
            </a:lvl6pPr>
            <a:lvl7pPr marL="2057243" indent="0">
              <a:buNone/>
              <a:defRPr sz="675"/>
            </a:lvl7pPr>
            <a:lvl8pPr marL="2400117" indent="0">
              <a:buNone/>
              <a:defRPr sz="675"/>
            </a:lvl8pPr>
            <a:lvl9pPr marL="2742991" indent="0">
              <a:buNone/>
              <a:defRPr sz="675"/>
            </a:lvl9pPr>
          </a:lstStyle>
          <a:p>
            <a:pPr lvl="0"/>
            <a:r>
              <a:rPr lang="en-US" noProof="0" smtClean="0"/>
              <a:t>Click to edit Master text styles</a:t>
            </a:r>
          </a:p>
        </p:txBody>
      </p:sp>
    </p:spTree>
    <p:extLst>
      <p:ext uri="{BB962C8B-B14F-4D97-AF65-F5344CB8AC3E}">
        <p14:creationId xmlns:p14="http://schemas.microsoft.com/office/powerpoint/2010/main" xmlns="" val="1722719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8" descr="C:\Users\jmumaw\Desktop\DCS\Pics\Logo.JPG"/>
          <p:cNvPicPr>
            <a:picLocks noChangeAspect="1" noChangeArrowheads="1"/>
          </p:cNvPicPr>
          <p:nvPr userDrawn="1"/>
        </p:nvPicPr>
        <p:blipFill>
          <a:blip r:embed="rId2" cstate="print"/>
          <a:srcRect/>
          <a:stretch>
            <a:fillRect/>
          </a:stretch>
        </p:blipFill>
        <p:spPr bwMode="auto">
          <a:xfrm>
            <a:off x="3900488" y="2"/>
            <a:ext cx="1362075" cy="447675"/>
          </a:xfrm>
          <a:prstGeom prst="rect">
            <a:avLst/>
          </a:prstGeom>
          <a:noFill/>
          <a:ln w="9525">
            <a:noFill/>
            <a:miter lim="800000"/>
            <a:headEnd/>
            <a:tailEnd/>
          </a:ln>
        </p:spPr>
      </p:pic>
      <p:sp>
        <p:nvSpPr>
          <p:cNvPr id="2" name="Title 1"/>
          <p:cNvSpPr>
            <a:spLocks noGrp="1"/>
          </p:cNvSpPr>
          <p:nvPr>
            <p:ph type="title"/>
          </p:nvPr>
        </p:nvSpPr>
        <p:spPr>
          <a:xfrm>
            <a:off x="1792288" y="4869857"/>
            <a:ext cx="5486400" cy="207749"/>
          </a:xfrm>
        </p:spPr>
        <p:txBody>
          <a:bodyPr anchor="b"/>
          <a:lstStyle>
            <a:lvl1pPr algn="l">
              <a:defRPr sz="15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792288" y="612775"/>
            <a:ext cx="5486400" cy="332399"/>
          </a:xfrm>
        </p:spPr>
        <p:txBody>
          <a:bodyPr/>
          <a:lstStyle>
            <a:lvl1pPr marL="0" indent="0">
              <a:buNone/>
              <a:defRPr sz="2400"/>
            </a:lvl1pPr>
            <a:lvl2pPr marL="342874" indent="0">
              <a:buNone/>
              <a:defRPr sz="2100"/>
            </a:lvl2pPr>
            <a:lvl3pPr marL="685748" indent="0">
              <a:buNone/>
              <a:defRPr sz="1800"/>
            </a:lvl3pPr>
            <a:lvl4pPr marL="1028621" indent="0">
              <a:buNone/>
              <a:defRPr sz="1500"/>
            </a:lvl4pPr>
            <a:lvl5pPr marL="1371495" indent="0">
              <a:buNone/>
              <a:defRPr sz="1500"/>
            </a:lvl5pPr>
            <a:lvl6pPr marL="1714370" indent="0">
              <a:buNone/>
              <a:defRPr sz="1500"/>
            </a:lvl6pPr>
            <a:lvl7pPr marL="2057243" indent="0">
              <a:buNone/>
              <a:defRPr sz="1500"/>
            </a:lvl7pPr>
            <a:lvl8pPr marL="2400117" indent="0">
              <a:buNone/>
              <a:defRPr sz="1500"/>
            </a:lvl8pPr>
            <a:lvl9pPr marL="2742991" indent="0">
              <a:buNone/>
              <a:defRPr sz="15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44"/>
            <a:ext cx="5486400" cy="145424"/>
          </a:xfrm>
        </p:spPr>
        <p:txBody>
          <a:bodyPr/>
          <a:lstStyle>
            <a:lvl1pPr marL="0" indent="0">
              <a:buNone/>
              <a:defRPr sz="1050"/>
            </a:lvl1pPr>
            <a:lvl2pPr marL="342874" indent="0">
              <a:buNone/>
              <a:defRPr sz="900"/>
            </a:lvl2pPr>
            <a:lvl3pPr marL="685748" indent="0">
              <a:buNone/>
              <a:defRPr sz="750"/>
            </a:lvl3pPr>
            <a:lvl4pPr marL="1028621" indent="0">
              <a:buNone/>
              <a:defRPr sz="675"/>
            </a:lvl4pPr>
            <a:lvl5pPr marL="1371495" indent="0">
              <a:buNone/>
              <a:defRPr sz="675"/>
            </a:lvl5pPr>
            <a:lvl6pPr marL="1714370" indent="0">
              <a:buNone/>
              <a:defRPr sz="675"/>
            </a:lvl6pPr>
            <a:lvl7pPr marL="2057243" indent="0">
              <a:buNone/>
              <a:defRPr sz="675"/>
            </a:lvl7pPr>
            <a:lvl8pPr marL="2400117" indent="0">
              <a:buNone/>
              <a:defRPr sz="675"/>
            </a:lvl8pPr>
            <a:lvl9pPr marL="2742991" indent="0">
              <a:buNone/>
              <a:defRPr sz="675"/>
            </a:lvl9pPr>
          </a:lstStyle>
          <a:p>
            <a:pPr lvl="0"/>
            <a:r>
              <a:rPr lang="en-US" noProof="0" smtClean="0"/>
              <a:t>Click to edit Master text styles</a:t>
            </a:r>
          </a:p>
        </p:txBody>
      </p:sp>
    </p:spTree>
    <p:extLst>
      <p:ext uri="{BB962C8B-B14F-4D97-AF65-F5344CB8AC3E}">
        <p14:creationId xmlns:p14="http://schemas.microsoft.com/office/powerpoint/2010/main" xmlns="" val="395345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2"/>
            <a:ext cx="1362075"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7895990" y="2092330"/>
            <a:ext cx="997196" cy="3545587"/>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490125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descr="C:\Users\jmumaw\Desktop\DCS\Pics\Logo.JPG"/>
          <p:cNvPicPr>
            <a:picLocks noChangeAspect="1" noChangeArrowheads="1"/>
          </p:cNvPicPr>
          <p:nvPr userDrawn="1"/>
        </p:nvPicPr>
        <p:blipFill>
          <a:blip r:embed="rId2" cstate="print"/>
          <a:srcRect/>
          <a:stretch>
            <a:fillRect/>
          </a:stretch>
        </p:blipFill>
        <p:spPr bwMode="auto">
          <a:xfrm>
            <a:off x="3900488" y="2"/>
            <a:ext cx="1362075" cy="447675"/>
          </a:xfrm>
          <a:prstGeom prst="rect">
            <a:avLst/>
          </a:prstGeom>
          <a:noFill/>
          <a:ln w="9525">
            <a:noFill/>
            <a:miter lim="800000"/>
            <a:headEnd/>
            <a:tailEnd/>
          </a:ln>
        </p:spPr>
      </p:pic>
      <p:sp>
        <p:nvSpPr>
          <p:cNvPr id="2" name="Vertical Title 1"/>
          <p:cNvSpPr>
            <a:spLocks noGrp="1"/>
          </p:cNvSpPr>
          <p:nvPr>
            <p:ph type="title" orient="vert"/>
          </p:nvPr>
        </p:nvSpPr>
        <p:spPr>
          <a:xfrm>
            <a:off x="8685434" y="596902"/>
            <a:ext cx="207749" cy="4140200"/>
          </a:xfrm>
        </p:spPr>
        <p:txBody>
          <a:bodyPr vert="eaVert"/>
          <a:lstStyle/>
          <a:p>
            <a:r>
              <a:rPr lang="en-US" noProof="0" smtClean="0"/>
              <a:t>Click to edit Master title style</a:t>
            </a:r>
            <a:endParaRPr lang="en-GB" noProof="0"/>
          </a:p>
        </p:txBody>
      </p:sp>
      <p:sp>
        <p:nvSpPr>
          <p:cNvPr id="3" name="Vertical Text Placeholder 2"/>
          <p:cNvSpPr>
            <a:spLocks noGrp="1"/>
          </p:cNvSpPr>
          <p:nvPr>
            <p:ph type="body" orient="vert" idx="1"/>
          </p:nvPr>
        </p:nvSpPr>
        <p:spPr>
          <a:xfrm>
            <a:off x="5583004" y="596902"/>
            <a:ext cx="997196" cy="4140200"/>
          </a:xfrm>
        </p:spPr>
        <p:txBody>
          <a:bodyPr vert="eaVert"/>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xmlns="" val="102172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04A2B2-ADC1-304F-87B1-F6F3F505C72C}" type="datetimeFigureOut">
              <a:rPr lang="en-US" smtClean="0">
                <a:solidFill>
                  <a:prstClr val="black">
                    <a:tint val="75000"/>
                  </a:prstClr>
                </a:solidFill>
              </a:rPr>
              <a:pPr/>
              <a:t>11/20/2019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3378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04A2B2-ADC1-304F-87B1-F6F3F505C72C}" type="datetimeFigureOut">
              <a:rPr lang="en-US" smtClean="0">
                <a:solidFill>
                  <a:prstClr val="black">
                    <a:tint val="75000"/>
                  </a:prstClr>
                </a:solidFill>
              </a:rPr>
              <a:pPr/>
              <a:t>11/20/2019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1690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04A2B2-ADC1-304F-87B1-F6F3F505C72C}" type="datetimeFigureOut">
              <a:rPr lang="en-US" smtClean="0">
                <a:solidFill>
                  <a:prstClr val="black">
                    <a:tint val="75000"/>
                  </a:prstClr>
                </a:solidFill>
              </a:rPr>
              <a:pPr/>
              <a:t>11/20/2019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34086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4A2B2-ADC1-304F-87B1-F6F3F505C72C}" type="datetimeFigureOut">
              <a:rPr lang="en-US" smtClean="0">
                <a:solidFill>
                  <a:prstClr val="black">
                    <a:tint val="75000"/>
                  </a:prstClr>
                </a:solidFill>
              </a:rPr>
              <a:pPr/>
              <a:t>11/20/2019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73299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04A2B2-ADC1-304F-87B1-F6F3F505C72C}" type="datetimeFigureOut">
              <a:rPr lang="en-US" smtClean="0">
                <a:solidFill>
                  <a:prstClr val="black">
                    <a:tint val="75000"/>
                  </a:prstClr>
                </a:solidFill>
              </a:rPr>
              <a:pPr/>
              <a:t>11/20/2019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7732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04A2B2-ADC1-304F-87B1-F6F3F505C72C}" type="datetimeFigureOut">
              <a:rPr lang="en-US" smtClean="0">
                <a:solidFill>
                  <a:prstClr val="black">
                    <a:tint val="75000"/>
                  </a:prstClr>
                </a:solidFill>
              </a:rPr>
              <a:pPr/>
              <a:t>11/20/2019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576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4A2B2-ADC1-304F-87B1-F6F3F505C72C}" type="datetimeFigureOut">
              <a:rPr lang="en-US" smtClean="0">
                <a:solidFill>
                  <a:prstClr val="black">
                    <a:tint val="75000"/>
                  </a:prstClr>
                </a:solidFill>
                <a:cs typeface="Arial" charset="0"/>
              </a:rPr>
              <a:pPr/>
              <a:t>11/20/2019</a:t>
            </a:fld>
            <a:endParaRPr lang="en-US"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solidFill>
                  <a:prstClr val="black">
                    <a:tint val="75000"/>
                  </a:prstClr>
                </a:solidFill>
                <a:cs typeface="Arial" charset="0"/>
              </a:rPr>
              <a:pPr/>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xmlns="" val="3930491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3" y="457200"/>
            <a:ext cx="8669337" cy="0"/>
          </a:xfrm>
          <a:prstGeom prst="line">
            <a:avLst/>
          </a:prstGeom>
          <a:noFill/>
          <a:ln w="28575">
            <a:solidFill>
              <a:schemeClr val="bg2"/>
            </a:solidFill>
            <a:round/>
            <a:headEnd/>
            <a:tailEnd/>
          </a:ln>
        </p:spPr>
        <p:txBody>
          <a:bodyPr wrap="none" lIns="91433" tIns="45717" rIns="91433" bIns="45717" anchor="ctr"/>
          <a:lstStyle/>
          <a:p>
            <a:pPr defTabSz="914400" fontAlgn="base">
              <a:spcBef>
                <a:spcPct val="0"/>
              </a:spcBef>
              <a:spcAft>
                <a:spcPct val="0"/>
              </a:spcAft>
              <a:defRPr/>
            </a:pPr>
            <a:endParaRPr lang="en-ZA" sz="1400" dirty="0">
              <a:solidFill>
                <a:prstClr val="black"/>
              </a:solidFill>
            </a:endParaRPr>
          </a:p>
        </p:txBody>
      </p:sp>
      <p:sp>
        <p:nvSpPr>
          <p:cNvPr id="8195" name="Rectangle 24"/>
          <p:cNvSpPr>
            <a:spLocks noGrp="1" noChangeArrowheads="1"/>
          </p:cNvSpPr>
          <p:nvPr>
            <p:ph type="title"/>
          </p:nvPr>
        </p:nvSpPr>
        <p:spPr bwMode="auto">
          <a:xfrm>
            <a:off x="246063" y="596900"/>
            <a:ext cx="8647112" cy="276225"/>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8196" name="Rectangle 26"/>
          <p:cNvSpPr>
            <a:spLocks noGrp="1" noChangeArrowheads="1"/>
          </p:cNvSpPr>
          <p:nvPr>
            <p:ph type="body" idx="1"/>
          </p:nvPr>
        </p:nvSpPr>
        <p:spPr bwMode="auto">
          <a:xfrm>
            <a:off x="246063" y="2092325"/>
            <a:ext cx="8647112" cy="2659063"/>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05600"/>
            <a:ext cx="265112" cy="138113"/>
          </a:xfrm>
          <a:prstGeom prst="rect">
            <a:avLst/>
          </a:prstGeom>
          <a:noFill/>
          <a:ln w="12700">
            <a:noFill/>
            <a:miter lim="800000"/>
            <a:headEnd/>
            <a:tailEnd/>
          </a:ln>
        </p:spPr>
        <p:txBody>
          <a:bodyPr lIns="0" tIns="0" rIns="0" bIns="0" anchor="ctr">
            <a:spAutoFit/>
          </a:bodyPr>
          <a:lstStyle/>
          <a:p>
            <a:pPr algn="r" defTabSz="914400" eaLnBrk="0" fontAlgn="base" hangingPunct="0">
              <a:spcBef>
                <a:spcPct val="0"/>
              </a:spcBef>
              <a:spcAft>
                <a:spcPct val="0"/>
              </a:spcAft>
              <a:defRPr/>
            </a:pPr>
            <a:fld id="{BD040BC2-C811-4FEC-AA58-3C83058DD590}" type="slidenum">
              <a:rPr lang="en-GB" sz="900">
                <a:solidFill>
                  <a:srgbClr val="77787B"/>
                </a:solidFill>
              </a:rPr>
              <a:pPr algn="r" defTabSz="914400" eaLnBrk="0" fontAlgn="base" hangingPunct="0">
                <a:spcBef>
                  <a:spcPct val="0"/>
                </a:spcBef>
                <a:spcAft>
                  <a:spcPct val="0"/>
                </a:spcAft>
                <a:defRPr/>
              </a:pPr>
              <a:t>‹#›</a:t>
            </a:fld>
            <a:endParaRPr lang="en-GB" sz="900" dirty="0">
              <a:solidFill>
                <a:srgbClr val="77787B"/>
              </a:solidFill>
            </a:endParaRPr>
          </a:p>
        </p:txBody>
      </p:sp>
      <p:sp>
        <p:nvSpPr>
          <p:cNvPr id="1030" name="Rectangle 29"/>
          <p:cNvSpPr>
            <a:spLocks noChangeArrowheads="1"/>
          </p:cNvSpPr>
          <p:nvPr/>
        </p:nvSpPr>
        <p:spPr bwMode="auto">
          <a:xfrm>
            <a:off x="7688263" y="6711950"/>
            <a:ext cx="996950" cy="123825"/>
          </a:xfrm>
          <a:prstGeom prst="rect">
            <a:avLst/>
          </a:prstGeom>
          <a:noFill/>
          <a:ln w="12700">
            <a:noFill/>
            <a:miter lim="800000"/>
            <a:headEnd/>
            <a:tailEnd/>
          </a:ln>
        </p:spPr>
        <p:txBody>
          <a:bodyPr wrap="none" lIns="0" tIns="0" rIns="0" bIns="0" anchor="ctr">
            <a:spAutoFit/>
          </a:bodyPr>
          <a:lstStyle/>
          <a:p>
            <a:pPr algn="r" defTabSz="914400" eaLnBrk="0" fontAlgn="base" hangingPunct="0">
              <a:spcBef>
                <a:spcPct val="0"/>
              </a:spcBef>
              <a:spcAft>
                <a:spcPct val="0"/>
              </a:spcAft>
              <a:defRPr/>
            </a:pPr>
            <a:r>
              <a:rPr lang="en-GB" sz="800" dirty="0">
                <a:solidFill>
                  <a:srgbClr val="77787B"/>
                </a:solidFill>
              </a:rPr>
              <a:t>Document ref number</a:t>
            </a:r>
          </a:p>
        </p:txBody>
      </p:sp>
      <p:pic>
        <p:nvPicPr>
          <p:cNvPr id="8199" name="Picture 6" descr="C:\Users\jmumaw\Desktop\DCS\Pics\Logo.JPG"/>
          <p:cNvPicPr>
            <a:picLocks noChangeAspect="1" noChangeArrowheads="1"/>
          </p:cNvPicPr>
          <p:nvPr/>
        </p:nvPicPr>
        <p:blipFill>
          <a:blip r:embed="rId13" cstate="print"/>
          <a:srcRect/>
          <a:stretch>
            <a:fillRect/>
          </a:stretch>
        </p:blipFill>
        <p:spPr bwMode="auto">
          <a:xfrm>
            <a:off x="3900488" y="0"/>
            <a:ext cx="1362075" cy="447675"/>
          </a:xfrm>
          <a:prstGeom prst="rect">
            <a:avLst/>
          </a:prstGeom>
          <a:noFill/>
          <a:ln w="9525">
            <a:noFill/>
            <a:miter lim="800000"/>
            <a:headEnd/>
            <a:tailEnd/>
          </a:ln>
        </p:spPr>
      </p:pic>
      <p:sp>
        <p:nvSpPr>
          <p:cNvPr id="1032" name="Text Box 39"/>
          <p:cNvSpPr txBox="1">
            <a:spLocks noChangeArrowheads="1"/>
          </p:cNvSpPr>
          <p:nvPr/>
        </p:nvSpPr>
        <p:spPr bwMode="auto">
          <a:xfrm>
            <a:off x="242888" y="80963"/>
            <a:ext cx="1685925" cy="360362"/>
          </a:xfrm>
          <a:prstGeom prst="rect">
            <a:avLst/>
          </a:prstGeom>
          <a:noFill/>
          <a:ln w="12700" algn="ctr">
            <a:noFill/>
            <a:miter lim="800000"/>
            <a:headEnd/>
            <a:tailEnd/>
          </a:ln>
        </p:spPr>
        <p:txBody>
          <a:bodyPr lIns="72000" tIns="72000" rIns="72000" bIns="72000">
            <a:spAutoFit/>
          </a:bodyPr>
          <a:lstStyle/>
          <a:p>
            <a:pPr defTabSz="914400" fontAlgn="base">
              <a:spcBef>
                <a:spcPct val="0"/>
              </a:spcBef>
              <a:spcAft>
                <a:spcPct val="0"/>
              </a:spcAft>
              <a:defRPr/>
            </a:pPr>
            <a:r>
              <a:rPr lang="en-GB" sz="1400" i="1" dirty="0">
                <a:solidFill>
                  <a:prstClr val="black"/>
                </a:solidFill>
              </a:rPr>
              <a:t>Confidential</a:t>
            </a:r>
          </a:p>
        </p:txBody>
      </p:sp>
    </p:spTree>
    <p:extLst>
      <p:ext uri="{BB962C8B-B14F-4D97-AF65-F5344CB8AC3E}">
        <p14:creationId xmlns:p14="http://schemas.microsoft.com/office/powerpoint/2010/main" xmlns="" val="25859153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165" algn="l" rtl="0" eaLnBrk="1" fontAlgn="base" hangingPunct="1">
        <a:lnSpc>
          <a:spcPct val="90000"/>
        </a:lnSpc>
        <a:spcBef>
          <a:spcPct val="0"/>
        </a:spcBef>
        <a:spcAft>
          <a:spcPct val="0"/>
        </a:spcAft>
        <a:defRPr sz="2400" b="1">
          <a:solidFill>
            <a:schemeClr val="tx1"/>
          </a:solidFill>
          <a:latin typeface="Arial" charset="0"/>
          <a:cs typeface="Arial" charset="0"/>
        </a:defRPr>
      </a:lvl6pPr>
      <a:lvl7pPr marL="914331" algn="l" rtl="0" eaLnBrk="1" fontAlgn="base" hangingPunct="1">
        <a:lnSpc>
          <a:spcPct val="90000"/>
        </a:lnSpc>
        <a:spcBef>
          <a:spcPct val="0"/>
        </a:spcBef>
        <a:spcAft>
          <a:spcPct val="0"/>
        </a:spcAft>
        <a:defRPr sz="2400" b="1">
          <a:solidFill>
            <a:schemeClr val="tx1"/>
          </a:solidFill>
          <a:latin typeface="Arial" charset="0"/>
          <a:cs typeface="Arial" charset="0"/>
        </a:defRPr>
      </a:lvl7pPr>
      <a:lvl8pPr marL="1371495" algn="l" rtl="0" eaLnBrk="1" fontAlgn="base" hangingPunct="1">
        <a:lnSpc>
          <a:spcPct val="90000"/>
        </a:lnSpc>
        <a:spcBef>
          <a:spcPct val="0"/>
        </a:spcBef>
        <a:spcAft>
          <a:spcPct val="0"/>
        </a:spcAft>
        <a:defRPr sz="2400" b="1">
          <a:solidFill>
            <a:schemeClr val="tx1"/>
          </a:solidFill>
          <a:latin typeface="Arial" charset="0"/>
          <a:cs typeface="Arial" charset="0"/>
        </a:defRPr>
      </a:lvl8pPr>
      <a:lvl9pPr marL="1828660" algn="l" rtl="0" eaLnBrk="1" fontAlgn="base" hangingPunct="1">
        <a:lnSpc>
          <a:spcPct val="90000"/>
        </a:lnSpc>
        <a:spcBef>
          <a:spcPct val="0"/>
        </a:spcBef>
        <a:spcAft>
          <a:spcPct val="0"/>
        </a:spcAft>
        <a:defRPr sz="2400" b="1">
          <a:solidFill>
            <a:schemeClr val="tx1"/>
          </a:solidFill>
          <a:latin typeface="Arial" charset="0"/>
          <a:cs typeface="Arial" charset="0"/>
        </a:defRPr>
      </a:lvl9pPr>
    </p:titleStyle>
    <p:body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5" algn="l" defTabSz="914331" rtl="0" eaLnBrk="1" latinLnBrk="0" hangingPunct="1">
        <a:defRPr sz="1800" kern="1200">
          <a:solidFill>
            <a:schemeClr val="tx1"/>
          </a:solidFill>
          <a:latin typeface="+mn-lt"/>
          <a:ea typeface="+mn-ea"/>
          <a:cs typeface="+mn-cs"/>
        </a:defRPr>
      </a:lvl4pPr>
      <a:lvl5pPr marL="1828660" algn="l" defTabSz="914331" rtl="0" eaLnBrk="1" latinLnBrk="0" hangingPunct="1">
        <a:defRPr sz="1800" kern="1200">
          <a:solidFill>
            <a:schemeClr val="tx1"/>
          </a:solidFill>
          <a:latin typeface="+mn-lt"/>
          <a:ea typeface="+mn-ea"/>
          <a:cs typeface="+mn-cs"/>
        </a:defRPr>
      </a:lvl5pPr>
      <a:lvl6pPr marL="2285826" algn="l" defTabSz="914331" rtl="0" eaLnBrk="1" latinLnBrk="0" hangingPunct="1">
        <a:defRPr sz="1800" kern="1200">
          <a:solidFill>
            <a:schemeClr val="tx1"/>
          </a:solidFill>
          <a:latin typeface="+mn-lt"/>
          <a:ea typeface="+mn-ea"/>
          <a:cs typeface="+mn-cs"/>
        </a:defRPr>
      </a:lvl6pPr>
      <a:lvl7pPr marL="2742990" algn="l" defTabSz="914331" rtl="0" eaLnBrk="1" latinLnBrk="0" hangingPunct="1">
        <a:defRPr sz="1800" kern="1200">
          <a:solidFill>
            <a:schemeClr val="tx1"/>
          </a:solidFill>
          <a:latin typeface="+mn-lt"/>
          <a:ea typeface="+mn-ea"/>
          <a:cs typeface="+mn-cs"/>
        </a:defRPr>
      </a:lvl7pPr>
      <a:lvl8pPr marL="3200156" algn="l" defTabSz="914331" rtl="0" eaLnBrk="1" latinLnBrk="0" hangingPunct="1">
        <a:defRPr sz="1800" kern="1200">
          <a:solidFill>
            <a:schemeClr val="tx1"/>
          </a:solidFill>
          <a:latin typeface="+mn-lt"/>
          <a:ea typeface="+mn-ea"/>
          <a:cs typeface="+mn-cs"/>
        </a:defRPr>
      </a:lvl8pPr>
      <a:lvl9pPr marL="3657321" algn="l" defTabSz="91433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Line 23"/>
          <p:cNvSpPr>
            <a:spLocks noChangeShapeType="1"/>
          </p:cNvSpPr>
          <p:nvPr/>
        </p:nvSpPr>
        <p:spPr bwMode="auto">
          <a:xfrm flipV="1">
            <a:off x="246064" y="457200"/>
            <a:ext cx="8669337" cy="0"/>
          </a:xfrm>
          <a:prstGeom prst="line">
            <a:avLst/>
          </a:prstGeom>
          <a:noFill/>
          <a:ln w="28575">
            <a:solidFill>
              <a:schemeClr val="bg2"/>
            </a:solidFill>
            <a:round/>
            <a:headEnd/>
            <a:tailEnd/>
          </a:ln>
        </p:spPr>
        <p:txBody>
          <a:bodyPr wrap="none" lIns="68575" tIns="34288" rIns="68575" bIns="34288" anchor="ctr"/>
          <a:lstStyle/>
          <a:p>
            <a:pPr defTabSz="685800" fontAlgn="base">
              <a:spcBef>
                <a:spcPct val="0"/>
              </a:spcBef>
              <a:spcAft>
                <a:spcPct val="0"/>
              </a:spcAft>
              <a:defRPr/>
            </a:pPr>
            <a:endParaRPr lang="en-ZA" sz="1050" dirty="0">
              <a:solidFill>
                <a:prstClr val="black"/>
              </a:solidFill>
            </a:endParaRPr>
          </a:p>
        </p:txBody>
      </p:sp>
      <p:sp>
        <p:nvSpPr>
          <p:cNvPr id="8195" name="Rectangle 24"/>
          <p:cNvSpPr>
            <a:spLocks noGrp="1" noChangeArrowheads="1"/>
          </p:cNvSpPr>
          <p:nvPr>
            <p:ph type="title"/>
          </p:nvPr>
        </p:nvSpPr>
        <p:spPr bwMode="auto">
          <a:xfrm>
            <a:off x="246064" y="596902"/>
            <a:ext cx="8647112" cy="207749"/>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GB" smtClean="0"/>
              <a:t>Headline: (20 pt.) Arial bold</a:t>
            </a:r>
          </a:p>
        </p:txBody>
      </p:sp>
      <p:sp>
        <p:nvSpPr>
          <p:cNvPr id="8196" name="Rectangle 26"/>
          <p:cNvSpPr>
            <a:spLocks noGrp="1" noChangeArrowheads="1"/>
          </p:cNvSpPr>
          <p:nvPr>
            <p:ph type="body" idx="1"/>
          </p:nvPr>
        </p:nvSpPr>
        <p:spPr bwMode="auto">
          <a:xfrm>
            <a:off x="246064" y="2092327"/>
            <a:ext cx="8647112" cy="1994392"/>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p>
            <a:pPr lvl="0"/>
            <a:r>
              <a:rPr lang="en-GB" smtClean="0"/>
              <a:t>Text: 16-pt. Arial with Wingdings square square bullet 100%</a:t>
            </a:r>
          </a:p>
          <a:p>
            <a:pPr lvl="1"/>
            <a:r>
              <a:rPr lang="en-GB" smtClean="0"/>
              <a:t>Second-level bullet — Arial round</a:t>
            </a:r>
          </a:p>
          <a:p>
            <a:pPr lvl="2"/>
            <a:r>
              <a:rPr lang="en-GB" smtClean="0"/>
              <a:t>Third-level bullet — Arial Em dash</a:t>
            </a:r>
          </a:p>
          <a:p>
            <a:pPr lvl="3"/>
            <a:r>
              <a:rPr lang="en-GB" smtClean="0"/>
              <a:t>Fourth-level bullet — Arial Em dash</a:t>
            </a:r>
          </a:p>
          <a:p>
            <a:pPr lvl="4"/>
            <a:r>
              <a:rPr lang="en-GB" smtClean="0"/>
              <a:t>xx</a:t>
            </a:r>
          </a:p>
          <a:p>
            <a:pPr lvl="0"/>
            <a:r>
              <a:rPr lang="en-GB" smtClean="0"/>
              <a:t>Text: 16 pt. Arial, plain text sentence case</a:t>
            </a:r>
          </a:p>
          <a:p>
            <a:pPr lvl="1"/>
            <a:r>
              <a:rPr lang="en-GB" smtClean="0"/>
              <a:t>Second-level bullet</a:t>
            </a:r>
          </a:p>
          <a:p>
            <a:pPr lvl="2"/>
            <a:r>
              <a:rPr lang="en-GB" smtClean="0"/>
              <a:t>Third-level bullet</a:t>
            </a:r>
          </a:p>
          <a:p>
            <a:pPr lvl="3"/>
            <a:r>
              <a:rPr lang="en-GB" smtClean="0"/>
              <a:t>Fourth-level bullet</a:t>
            </a:r>
          </a:p>
        </p:txBody>
      </p:sp>
      <p:sp>
        <p:nvSpPr>
          <p:cNvPr id="1029" name="Rectangle 28"/>
          <p:cNvSpPr>
            <a:spLocks noChangeArrowheads="1"/>
          </p:cNvSpPr>
          <p:nvPr/>
        </p:nvSpPr>
        <p:spPr bwMode="auto">
          <a:xfrm>
            <a:off x="8650288" y="6722721"/>
            <a:ext cx="265112" cy="103875"/>
          </a:xfrm>
          <a:prstGeom prst="rect">
            <a:avLst/>
          </a:prstGeom>
          <a:noFill/>
          <a:ln w="12700">
            <a:noFill/>
            <a:miter lim="800000"/>
            <a:headEnd/>
            <a:tailEnd/>
          </a:ln>
        </p:spPr>
        <p:txBody>
          <a:bodyPr lIns="0" tIns="0" rIns="0" bIns="0" anchor="ctr">
            <a:spAutoFit/>
          </a:bodyPr>
          <a:lstStyle/>
          <a:p>
            <a:pPr algn="r" defTabSz="685800" eaLnBrk="0" fontAlgn="base" hangingPunct="0">
              <a:spcBef>
                <a:spcPct val="0"/>
              </a:spcBef>
              <a:spcAft>
                <a:spcPct val="0"/>
              </a:spcAft>
              <a:defRPr/>
            </a:pPr>
            <a:fld id="{BD040BC2-C811-4FEC-AA58-3C83058DD590}" type="slidenum">
              <a:rPr lang="en-GB" sz="675">
                <a:solidFill>
                  <a:srgbClr val="77787B"/>
                </a:solidFill>
              </a:rPr>
              <a:pPr algn="r" defTabSz="685800" eaLnBrk="0" fontAlgn="base" hangingPunct="0">
                <a:spcBef>
                  <a:spcPct val="0"/>
                </a:spcBef>
                <a:spcAft>
                  <a:spcPct val="0"/>
                </a:spcAft>
                <a:defRPr/>
              </a:pPr>
              <a:t>‹#›</a:t>
            </a:fld>
            <a:endParaRPr lang="en-GB" sz="675" dirty="0">
              <a:solidFill>
                <a:srgbClr val="77787B"/>
              </a:solidFill>
            </a:endParaRPr>
          </a:p>
        </p:txBody>
      </p:sp>
      <p:sp>
        <p:nvSpPr>
          <p:cNvPr id="1030" name="Rectangle 29"/>
          <p:cNvSpPr>
            <a:spLocks noChangeArrowheads="1"/>
          </p:cNvSpPr>
          <p:nvPr/>
        </p:nvSpPr>
        <p:spPr bwMode="auto">
          <a:xfrm>
            <a:off x="7938214" y="6727698"/>
            <a:ext cx="746999" cy="92333"/>
          </a:xfrm>
          <a:prstGeom prst="rect">
            <a:avLst/>
          </a:prstGeom>
          <a:noFill/>
          <a:ln w="12700">
            <a:noFill/>
            <a:miter lim="800000"/>
            <a:headEnd/>
            <a:tailEnd/>
          </a:ln>
        </p:spPr>
        <p:txBody>
          <a:bodyPr wrap="none" lIns="0" tIns="0" rIns="0" bIns="0" anchor="ctr">
            <a:spAutoFit/>
          </a:bodyPr>
          <a:lstStyle/>
          <a:p>
            <a:pPr algn="r" defTabSz="685800" eaLnBrk="0" fontAlgn="base" hangingPunct="0">
              <a:spcBef>
                <a:spcPct val="0"/>
              </a:spcBef>
              <a:spcAft>
                <a:spcPct val="0"/>
              </a:spcAft>
              <a:defRPr/>
            </a:pPr>
            <a:r>
              <a:rPr lang="en-GB" sz="600" dirty="0">
                <a:solidFill>
                  <a:srgbClr val="77787B"/>
                </a:solidFill>
              </a:rPr>
              <a:t>Document ref number</a:t>
            </a:r>
          </a:p>
        </p:txBody>
      </p:sp>
      <p:pic>
        <p:nvPicPr>
          <p:cNvPr id="8199" name="Picture 6" descr="C:\Users\jmumaw\Desktop\DCS\Pics\Logo.JPG"/>
          <p:cNvPicPr>
            <a:picLocks noChangeAspect="1" noChangeArrowheads="1"/>
          </p:cNvPicPr>
          <p:nvPr/>
        </p:nvPicPr>
        <p:blipFill>
          <a:blip r:embed="rId13" cstate="print"/>
          <a:srcRect/>
          <a:stretch>
            <a:fillRect/>
          </a:stretch>
        </p:blipFill>
        <p:spPr bwMode="auto">
          <a:xfrm>
            <a:off x="3900488" y="2"/>
            <a:ext cx="1362075" cy="447675"/>
          </a:xfrm>
          <a:prstGeom prst="rect">
            <a:avLst/>
          </a:prstGeom>
          <a:noFill/>
          <a:ln w="9525">
            <a:noFill/>
            <a:miter lim="800000"/>
            <a:headEnd/>
            <a:tailEnd/>
          </a:ln>
        </p:spPr>
      </p:pic>
      <p:sp>
        <p:nvSpPr>
          <p:cNvPr id="1032" name="Text Box 39"/>
          <p:cNvSpPr txBox="1">
            <a:spLocks noChangeArrowheads="1"/>
          </p:cNvSpPr>
          <p:nvPr/>
        </p:nvSpPr>
        <p:spPr bwMode="auto">
          <a:xfrm>
            <a:off x="242888" y="80964"/>
            <a:ext cx="1685925" cy="270637"/>
          </a:xfrm>
          <a:prstGeom prst="rect">
            <a:avLst/>
          </a:prstGeom>
          <a:noFill/>
          <a:ln w="12700" algn="ctr">
            <a:noFill/>
            <a:miter lim="800000"/>
            <a:headEnd/>
            <a:tailEnd/>
          </a:ln>
        </p:spPr>
        <p:txBody>
          <a:bodyPr lIns="54000" tIns="54000" rIns="54000" bIns="54000">
            <a:spAutoFit/>
          </a:bodyPr>
          <a:lstStyle/>
          <a:p>
            <a:pPr defTabSz="685800" fontAlgn="base">
              <a:spcBef>
                <a:spcPct val="0"/>
              </a:spcBef>
              <a:spcAft>
                <a:spcPct val="0"/>
              </a:spcAft>
              <a:defRPr/>
            </a:pPr>
            <a:r>
              <a:rPr lang="en-GB" sz="1050" i="1" dirty="0">
                <a:solidFill>
                  <a:prstClr val="black"/>
                </a:solidFill>
              </a:rPr>
              <a:t>Confidential</a:t>
            </a:r>
          </a:p>
        </p:txBody>
      </p:sp>
    </p:spTree>
    <p:extLst>
      <p:ext uri="{BB962C8B-B14F-4D97-AF65-F5344CB8AC3E}">
        <p14:creationId xmlns:p14="http://schemas.microsoft.com/office/powerpoint/2010/main" xmlns="" val="21510219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lnSpc>
          <a:spcPct val="90000"/>
        </a:lnSpc>
        <a:spcBef>
          <a:spcPct val="0"/>
        </a:spcBef>
        <a:spcAft>
          <a:spcPct val="0"/>
        </a:spcAft>
        <a:defRPr sz="1500" b="1">
          <a:solidFill>
            <a:schemeClr val="tx1"/>
          </a:solidFill>
          <a:latin typeface="+mj-lt"/>
          <a:ea typeface="+mj-ea"/>
          <a:cs typeface="+mj-cs"/>
        </a:defRPr>
      </a:lvl1pPr>
      <a:lvl2pPr algn="l" rtl="0" eaLnBrk="0" fontAlgn="base" hangingPunct="0">
        <a:lnSpc>
          <a:spcPct val="90000"/>
        </a:lnSpc>
        <a:spcBef>
          <a:spcPct val="0"/>
        </a:spcBef>
        <a:spcAft>
          <a:spcPct val="0"/>
        </a:spcAft>
        <a:defRPr sz="1500" b="1">
          <a:solidFill>
            <a:schemeClr val="tx1"/>
          </a:solidFill>
          <a:latin typeface="Arial" charset="0"/>
          <a:cs typeface="Arial" charset="0"/>
        </a:defRPr>
      </a:lvl2pPr>
      <a:lvl3pPr algn="l" rtl="0" eaLnBrk="0" fontAlgn="base" hangingPunct="0">
        <a:lnSpc>
          <a:spcPct val="90000"/>
        </a:lnSpc>
        <a:spcBef>
          <a:spcPct val="0"/>
        </a:spcBef>
        <a:spcAft>
          <a:spcPct val="0"/>
        </a:spcAft>
        <a:defRPr sz="1500" b="1">
          <a:solidFill>
            <a:schemeClr val="tx1"/>
          </a:solidFill>
          <a:latin typeface="Arial" charset="0"/>
          <a:cs typeface="Arial" charset="0"/>
        </a:defRPr>
      </a:lvl3pPr>
      <a:lvl4pPr algn="l" rtl="0" eaLnBrk="0" fontAlgn="base" hangingPunct="0">
        <a:lnSpc>
          <a:spcPct val="90000"/>
        </a:lnSpc>
        <a:spcBef>
          <a:spcPct val="0"/>
        </a:spcBef>
        <a:spcAft>
          <a:spcPct val="0"/>
        </a:spcAft>
        <a:defRPr sz="1500" b="1">
          <a:solidFill>
            <a:schemeClr val="tx1"/>
          </a:solidFill>
          <a:latin typeface="Arial" charset="0"/>
          <a:cs typeface="Arial" charset="0"/>
        </a:defRPr>
      </a:lvl4pPr>
      <a:lvl5pPr algn="l" rtl="0" eaLnBrk="0" fontAlgn="base" hangingPunct="0">
        <a:lnSpc>
          <a:spcPct val="90000"/>
        </a:lnSpc>
        <a:spcBef>
          <a:spcPct val="0"/>
        </a:spcBef>
        <a:spcAft>
          <a:spcPct val="0"/>
        </a:spcAft>
        <a:defRPr sz="1500" b="1">
          <a:solidFill>
            <a:schemeClr val="tx1"/>
          </a:solidFill>
          <a:latin typeface="Arial" charset="0"/>
          <a:cs typeface="Arial" charset="0"/>
        </a:defRPr>
      </a:lvl5pPr>
      <a:lvl6pPr marL="342874" algn="l" rtl="0" eaLnBrk="1" fontAlgn="base" hangingPunct="1">
        <a:lnSpc>
          <a:spcPct val="90000"/>
        </a:lnSpc>
        <a:spcBef>
          <a:spcPct val="0"/>
        </a:spcBef>
        <a:spcAft>
          <a:spcPct val="0"/>
        </a:spcAft>
        <a:defRPr sz="1800" b="1">
          <a:solidFill>
            <a:schemeClr val="tx1"/>
          </a:solidFill>
          <a:latin typeface="Arial" charset="0"/>
          <a:cs typeface="Arial" charset="0"/>
        </a:defRPr>
      </a:lvl6pPr>
      <a:lvl7pPr marL="685748" algn="l" rtl="0" eaLnBrk="1" fontAlgn="base" hangingPunct="1">
        <a:lnSpc>
          <a:spcPct val="90000"/>
        </a:lnSpc>
        <a:spcBef>
          <a:spcPct val="0"/>
        </a:spcBef>
        <a:spcAft>
          <a:spcPct val="0"/>
        </a:spcAft>
        <a:defRPr sz="1800" b="1">
          <a:solidFill>
            <a:schemeClr val="tx1"/>
          </a:solidFill>
          <a:latin typeface="Arial" charset="0"/>
          <a:cs typeface="Arial" charset="0"/>
        </a:defRPr>
      </a:lvl7pPr>
      <a:lvl8pPr marL="1028621" algn="l" rtl="0" eaLnBrk="1" fontAlgn="base" hangingPunct="1">
        <a:lnSpc>
          <a:spcPct val="90000"/>
        </a:lnSpc>
        <a:spcBef>
          <a:spcPct val="0"/>
        </a:spcBef>
        <a:spcAft>
          <a:spcPct val="0"/>
        </a:spcAft>
        <a:defRPr sz="1800" b="1">
          <a:solidFill>
            <a:schemeClr val="tx1"/>
          </a:solidFill>
          <a:latin typeface="Arial" charset="0"/>
          <a:cs typeface="Arial" charset="0"/>
        </a:defRPr>
      </a:lvl8pPr>
      <a:lvl9pPr marL="1371495" algn="l" rtl="0" eaLnBrk="1" fontAlgn="base" hangingPunct="1">
        <a:lnSpc>
          <a:spcPct val="90000"/>
        </a:lnSpc>
        <a:spcBef>
          <a:spcPct val="0"/>
        </a:spcBef>
        <a:spcAft>
          <a:spcPct val="0"/>
        </a:spcAft>
        <a:defRPr sz="1800" b="1">
          <a:solidFill>
            <a:schemeClr val="tx1"/>
          </a:solidFill>
          <a:latin typeface="Arial" charset="0"/>
          <a:cs typeface="Arial" charset="0"/>
        </a:defRPr>
      </a:lvl9pPr>
    </p:titleStyle>
    <p:bodyStyle>
      <a:lvl1pPr marL="200025" indent="-200025" algn="l" rtl="0" eaLnBrk="0" fontAlgn="base" hangingPunct="0">
        <a:lnSpc>
          <a:spcPct val="90000"/>
        </a:lnSpc>
        <a:spcBef>
          <a:spcPct val="90000"/>
        </a:spcBef>
        <a:spcAft>
          <a:spcPct val="0"/>
        </a:spcAft>
        <a:buClr>
          <a:schemeClr val="bg2"/>
        </a:buClr>
        <a:buFont typeface="Wingdings" pitchFamily="2" charset="2"/>
        <a:buChar char="n"/>
        <a:defRPr sz="1200">
          <a:solidFill>
            <a:schemeClr val="tx1"/>
          </a:solidFill>
          <a:latin typeface="+mn-lt"/>
          <a:ea typeface="+mn-ea"/>
          <a:cs typeface="+mn-cs"/>
        </a:defRPr>
      </a:lvl1pPr>
      <a:lvl2pPr marL="344091" indent="-141685" algn="l" rtl="0" eaLnBrk="0" fontAlgn="base" hangingPunct="0">
        <a:lnSpc>
          <a:spcPct val="90000"/>
        </a:lnSpc>
        <a:spcBef>
          <a:spcPct val="50000"/>
        </a:spcBef>
        <a:spcAft>
          <a:spcPct val="0"/>
        </a:spcAft>
        <a:buClr>
          <a:schemeClr val="bg2"/>
        </a:buClr>
        <a:buFont typeface="Arial" charset="0"/>
        <a:buChar char="•"/>
        <a:defRPr sz="1200">
          <a:solidFill>
            <a:schemeClr val="tx1"/>
          </a:solidFill>
          <a:latin typeface="+mn-lt"/>
          <a:cs typeface="+mn-cs"/>
        </a:defRPr>
      </a:lvl2pPr>
      <a:lvl3pPr marL="467916" indent="-121444" algn="l" rtl="0" eaLnBrk="0" fontAlgn="base" hangingPunct="0">
        <a:lnSpc>
          <a:spcPct val="90000"/>
        </a:lnSpc>
        <a:spcBef>
          <a:spcPct val="30000"/>
        </a:spcBef>
        <a:spcAft>
          <a:spcPct val="0"/>
        </a:spcAft>
        <a:buClr>
          <a:schemeClr val="bg2"/>
        </a:buClr>
        <a:buFont typeface="Arial" charset="0"/>
        <a:buChar char="–"/>
        <a:defRPr sz="1200">
          <a:solidFill>
            <a:schemeClr val="tx1"/>
          </a:solidFill>
          <a:latin typeface="+mn-lt"/>
          <a:cs typeface="+mn-cs"/>
        </a:defRPr>
      </a:lvl3pPr>
      <a:lvl4pPr marL="595313" indent="-125016" algn="l" rtl="0" eaLnBrk="0" fontAlgn="base" hangingPunct="0">
        <a:lnSpc>
          <a:spcPct val="90000"/>
        </a:lnSpc>
        <a:spcBef>
          <a:spcPct val="10000"/>
        </a:spcBef>
        <a:spcAft>
          <a:spcPct val="0"/>
        </a:spcAft>
        <a:buClr>
          <a:schemeClr val="bg2"/>
        </a:buClr>
        <a:buFont typeface="Arial" charset="0"/>
        <a:buChar char="-"/>
        <a:defRPr sz="1200">
          <a:solidFill>
            <a:schemeClr val="tx1"/>
          </a:solidFill>
          <a:latin typeface="+mn-lt"/>
          <a:cs typeface="+mn-cs"/>
        </a:defRPr>
      </a:lvl4pPr>
      <a:lvl5pPr marL="716756" indent="-119063" algn="l" rtl="0" eaLnBrk="0" fontAlgn="base" hangingPunct="0">
        <a:lnSpc>
          <a:spcPct val="90000"/>
        </a:lnSpc>
        <a:spcBef>
          <a:spcPct val="0"/>
        </a:spcBef>
        <a:spcAft>
          <a:spcPct val="0"/>
        </a:spcAft>
        <a:buClr>
          <a:schemeClr val="bg2"/>
        </a:buClr>
        <a:buFont typeface="Arial" charset="0"/>
        <a:buChar char="­"/>
        <a:defRPr sz="1200">
          <a:solidFill>
            <a:schemeClr val="tx1"/>
          </a:solidFill>
          <a:latin typeface="+mn-lt"/>
          <a:cs typeface="+mn-cs"/>
        </a:defRPr>
      </a:lvl5pPr>
      <a:lvl6pPr marL="1060767" indent="-120245" algn="l" rtl="0" eaLnBrk="1" fontAlgn="base" hangingPunct="1">
        <a:lnSpc>
          <a:spcPct val="90000"/>
        </a:lnSpc>
        <a:spcBef>
          <a:spcPct val="0"/>
        </a:spcBef>
        <a:spcAft>
          <a:spcPct val="0"/>
        </a:spcAft>
        <a:buClr>
          <a:schemeClr val="bg2"/>
        </a:buClr>
        <a:buFont typeface="Arial" charset="0"/>
        <a:buChar char="­"/>
        <a:defRPr sz="1200">
          <a:solidFill>
            <a:schemeClr val="tx1"/>
          </a:solidFill>
          <a:latin typeface="+mn-lt"/>
          <a:cs typeface="+mn-cs"/>
        </a:defRPr>
      </a:lvl6pPr>
      <a:lvl7pPr marL="1403640" indent="-120245" algn="l" rtl="0" eaLnBrk="1" fontAlgn="base" hangingPunct="1">
        <a:lnSpc>
          <a:spcPct val="90000"/>
        </a:lnSpc>
        <a:spcBef>
          <a:spcPct val="0"/>
        </a:spcBef>
        <a:spcAft>
          <a:spcPct val="0"/>
        </a:spcAft>
        <a:buClr>
          <a:schemeClr val="bg2"/>
        </a:buClr>
        <a:buFont typeface="Arial" charset="0"/>
        <a:buChar char="­"/>
        <a:defRPr sz="1200">
          <a:solidFill>
            <a:schemeClr val="tx1"/>
          </a:solidFill>
          <a:latin typeface="+mn-lt"/>
          <a:cs typeface="+mn-cs"/>
        </a:defRPr>
      </a:lvl7pPr>
      <a:lvl8pPr marL="1746514" indent="-120245" algn="l" rtl="0" eaLnBrk="1" fontAlgn="base" hangingPunct="1">
        <a:lnSpc>
          <a:spcPct val="90000"/>
        </a:lnSpc>
        <a:spcBef>
          <a:spcPct val="0"/>
        </a:spcBef>
        <a:spcAft>
          <a:spcPct val="0"/>
        </a:spcAft>
        <a:buClr>
          <a:schemeClr val="bg2"/>
        </a:buClr>
        <a:buFont typeface="Arial" charset="0"/>
        <a:buChar char="­"/>
        <a:defRPr sz="1200">
          <a:solidFill>
            <a:schemeClr val="tx1"/>
          </a:solidFill>
          <a:latin typeface="+mn-lt"/>
          <a:cs typeface="+mn-cs"/>
        </a:defRPr>
      </a:lvl8pPr>
      <a:lvl9pPr marL="2089388" indent="-120245" algn="l" rtl="0" eaLnBrk="1" fontAlgn="base" hangingPunct="1">
        <a:lnSpc>
          <a:spcPct val="90000"/>
        </a:lnSpc>
        <a:spcBef>
          <a:spcPct val="0"/>
        </a:spcBef>
        <a:spcAft>
          <a:spcPct val="0"/>
        </a:spcAft>
        <a:buClr>
          <a:schemeClr val="bg2"/>
        </a:buClr>
        <a:buFont typeface="Arial" charset="0"/>
        <a:buChar char="­"/>
        <a:defRPr sz="1200">
          <a:solidFill>
            <a:schemeClr val="tx1"/>
          </a:solidFill>
          <a:latin typeface="+mn-lt"/>
          <a:cs typeface="+mn-cs"/>
        </a:defRPr>
      </a:lvl9pPr>
    </p:bodyStyle>
    <p:otherStyle>
      <a:defPPr>
        <a:defRPr lang="en-US"/>
      </a:defPPr>
      <a:lvl1pPr marL="0" algn="l" defTabSz="685748" rtl="0" eaLnBrk="1" latinLnBrk="0" hangingPunct="1">
        <a:defRPr sz="1350" kern="1200">
          <a:solidFill>
            <a:schemeClr val="tx1"/>
          </a:solidFill>
          <a:latin typeface="+mn-lt"/>
          <a:ea typeface="+mn-ea"/>
          <a:cs typeface="+mn-cs"/>
        </a:defRPr>
      </a:lvl1pPr>
      <a:lvl2pPr marL="342874" algn="l" defTabSz="685748" rtl="0" eaLnBrk="1" latinLnBrk="0" hangingPunct="1">
        <a:defRPr sz="1350" kern="1200">
          <a:solidFill>
            <a:schemeClr val="tx1"/>
          </a:solidFill>
          <a:latin typeface="+mn-lt"/>
          <a:ea typeface="+mn-ea"/>
          <a:cs typeface="+mn-cs"/>
        </a:defRPr>
      </a:lvl2pPr>
      <a:lvl3pPr marL="685748" algn="l" defTabSz="685748" rtl="0" eaLnBrk="1" latinLnBrk="0" hangingPunct="1">
        <a:defRPr sz="1350" kern="1200">
          <a:solidFill>
            <a:schemeClr val="tx1"/>
          </a:solidFill>
          <a:latin typeface="+mn-lt"/>
          <a:ea typeface="+mn-ea"/>
          <a:cs typeface="+mn-cs"/>
        </a:defRPr>
      </a:lvl3pPr>
      <a:lvl4pPr marL="1028621" algn="l" defTabSz="685748" rtl="0" eaLnBrk="1" latinLnBrk="0" hangingPunct="1">
        <a:defRPr sz="1350" kern="1200">
          <a:solidFill>
            <a:schemeClr val="tx1"/>
          </a:solidFill>
          <a:latin typeface="+mn-lt"/>
          <a:ea typeface="+mn-ea"/>
          <a:cs typeface="+mn-cs"/>
        </a:defRPr>
      </a:lvl4pPr>
      <a:lvl5pPr marL="1371495" algn="l" defTabSz="685748" rtl="0" eaLnBrk="1" latinLnBrk="0" hangingPunct="1">
        <a:defRPr sz="1350" kern="1200">
          <a:solidFill>
            <a:schemeClr val="tx1"/>
          </a:solidFill>
          <a:latin typeface="+mn-lt"/>
          <a:ea typeface="+mn-ea"/>
          <a:cs typeface="+mn-cs"/>
        </a:defRPr>
      </a:lvl5pPr>
      <a:lvl6pPr marL="1714370" algn="l" defTabSz="685748" rtl="0" eaLnBrk="1" latinLnBrk="0" hangingPunct="1">
        <a:defRPr sz="1350" kern="1200">
          <a:solidFill>
            <a:schemeClr val="tx1"/>
          </a:solidFill>
          <a:latin typeface="+mn-lt"/>
          <a:ea typeface="+mn-ea"/>
          <a:cs typeface="+mn-cs"/>
        </a:defRPr>
      </a:lvl6pPr>
      <a:lvl7pPr marL="2057243" algn="l" defTabSz="685748" rtl="0" eaLnBrk="1" latinLnBrk="0" hangingPunct="1">
        <a:defRPr sz="1350" kern="1200">
          <a:solidFill>
            <a:schemeClr val="tx1"/>
          </a:solidFill>
          <a:latin typeface="+mn-lt"/>
          <a:ea typeface="+mn-ea"/>
          <a:cs typeface="+mn-cs"/>
        </a:defRPr>
      </a:lvl7pPr>
      <a:lvl8pPr marL="2400117" algn="l" defTabSz="685748" rtl="0" eaLnBrk="1" latinLnBrk="0" hangingPunct="1">
        <a:defRPr sz="1350" kern="1200">
          <a:solidFill>
            <a:schemeClr val="tx1"/>
          </a:solidFill>
          <a:latin typeface="+mn-lt"/>
          <a:ea typeface="+mn-ea"/>
          <a:cs typeface="+mn-cs"/>
        </a:defRPr>
      </a:lvl8pPr>
      <a:lvl9pPr marL="2742991" algn="l" defTabSz="685748"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 Template_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p:cNvSpPr txBox="1"/>
          <p:nvPr/>
        </p:nvSpPr>
        <p:spPr>
          <a:xfrm>
            <a:off x="302054" y="1211873"/>
            <a:ext cx="5539946" cy="5909310"/>
          </a:xfrm>
          <a:prstGeom prst="rect">
            <a:avLst/>
          </a:prstGeom>
          <a:noFill/>
        </p:spPr>
        <p:txBody>
          <a:bodyPr wrap="square" rtlCol="0">
            <a:spAutoFit/>
          </a:bodyPr>
          <a:lstStyle/>
          <a:p>
            <a:r>
              <a:rPr lang="en-ZA" sz="2400" dirty="0" smtClean="0">
                <a:solidFill>
                  <a:srgbClr val="005300"/>
                </a:solidFill>
                <a:latin typeface="Arial Black"/>
                <a:cs typeface="Arial Black"/>
              </a:rPr>
              <a:t>SUMMARY OF IRREGULAR FRUITLESS AND WASTEFUL EXPENDITURE  </a:t>
            </a:r>
          </a:p>
          <a:p>
            <a:endParaRPr lang="en-ZA" sz="2400" dirty="0">
              <a:solidFill>
                <a:srgbClr val="005300"/>
              </a:solidFill>
              <a:latin typeface="Arial Black"/>
              <a:cs typeface="Arial Black"/>
            </a:endParaRPr>
          </a:p>
          <a:p>
            <a:r>
              <a:rPr lang="en-ZA" sz="2400" dirty="0" smtClean="0">
                <a:solidFill>
                  <a:srgbClr val="005300"/>
                </a:solidFill>
                <a:latin typeface="Arial Black"/>
                <a:cs typeface="Arial Black"/>
              </a:rPr>
              <a:t>STANDING COMMITTEE ON PUBLIC ACCOUNTS</a:t>
            </a:r>
          </a:p>
          <a:p>
            <a:endParaRPr lang="en-ZA" sz="2400" dirty="0">
              <a:solidFill>
                <a:srgbClr val="005300"/>
              </a:solidFill>
              <a:latin typeface="Arial Black"/>
              <a:cs typeface="Arial Black"/>
            </a:endParaRPr>
          </a:p>
          <a:p>
            <a:pPr>
              <a:lnSpc>
                <a:spcPct val="150000"/>
              </a:lnSpc>
            </a:pPr>
            <a:r>
              <a:rPr lang="en-ZA" altLang="en-US" sz="1600" dirty="0" smtClean="0">
                <a:solidFill>
                  <a:srgbClr val="005300"/>
                </a:solidFill>
                <a:latin typeface="Arial Black" panose="020B0A04020102020204" pitchFamily="34" charset="0"/>
              </a:rPr>
              <a:t>Progress Report on</a:t>
            </a:r>
          </a:p>
          <a:p>
            <a:pPr>
              <a:lnSpc>
                <a:spcPct val="150000"/>
              </a:lnSpc>
            </a:pPr>
            <a:r>
              <a:rPr lang="en-ZA" altLang="en-US" sz="1600" dirty="0" smtClean="0">
                <a:solidFill>
                  <a:srgbClr val="005300"/>
                </a:solidFill>
                <a:latin typeface="Arial Black" panose="020B0A04020102020204" pitchFamily="34" charset="0"/>
              </a:rPr>
              <a:t>Investigations of Irregular, Fruitless and Wasteful Expenditure</a:t>
            </a:r>
          </a:p>
          <a:p>
            <a:pPr>
              <a:lnSpc>
                <a:spcPct val="150000"/>
              </a:lnSpc>
            </a:pPr>
            <a:endParaRPr lang="en-ZA" altLang="en-US" sz="1600" dirty="0">
              <a:solidFill>
                <a:srgbClr val="005300"/>
              </a:solidFill>
              <a:latin typeface="Arial Black" panose="020B0A04020102020204" pitchFamily="34" charset="0"/>
            </a:endParaRPr>
          </a:p>
          <a:p>
            <a:pPr>
              <a:lnSpc>
                <a:spcPct val="150000"/>
              </a:lnSpc>
            </a:pPr>
            <a:r>
              <a:rPr lang="en-ZA" altLang="en-US" sz="1600" dirty="0" smtClean="0">
                <a:solidFill>
                  <a:srgbClr val="005300"/>
                </a:solidFill>
                <a:latin typeface="Arial Black" panose="020B0A04020102020204" pitchFamily="34" charset="0"/>
              </a:rPr>
              <a:t>19 November 2019 </a:t>
            </a:r>
          </a:p>
          <a:p>
            <a:pPr>
              <a:lnSpc>
                <a:spcPct val="150000"/>
              </a:lnSpc>
            </a:pPr>
            <a:endParaRPr lang="en-ZA" altLang="en-US" sz="1600" dirty="0">
              <a:solidFill>
                <a:srgbClr val="005300"/>
              </a:solidFill>
              <a:latin typeface="Arial Black" panose="020B0A04020102020204" pitchFamily="34" charset="0"/>
            </a:endParaRPr>
          </a:p>
          <a:p>
            <a:endParaRPr lang="en-ZA" altLang="en-US" sz="2400" dirty="0">
              <a:solidFill>
                <a:srgbClr val="005300"/>
              </a:solidFill>
              <a:latin typeface="Arial Black" panose="020B0A04020102020204" pitchFamily="34" charset="0"/>
            </a:endParaRPr>
          </a:p>
          <a:p>
            <a:endParaRPr lang="en-ZA" altLang="en-US" sz="2400" dirty="0">
              <a:solidFill>
                <a:srgbClr val="005300"/>
              </a:solidFill>
              <a:latin typeface="Arial Black" panose="020B0A04020102020204" pitchFamily="34" charset="0"/>
            </a:endParaRPr>
          </a:p>
          <a:p>
            <a:endParaRPr lang="en-US" dirty="0" smtClean="0">
              <a:solidFill>
                <a:srgbClr val="005300"/>
              </a:solidFill>
              <a:latin typeface="Arial Black"/>
              <a:cs typeface="Arial Black"/>
            </a:endParaRPr>
          </a:p>
        </p:txBody>
      </p:sp>
    </p:spTree>
    <p:extLst>
      <p:ext uri="{BB962C8B-B14F-4D97-AF65-F5344CB8AC3E}">
        <p14:creationId xmlns:p14="http://schemas.microsoft.com/office/powerpoint/2010/main" xmlns="" val="2809021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83552"/>
            <a:ext cx="8707119" cy="4828438"/>
          </a:xfrm>
        </p:spPr>
        <p:txBody>
          <a:bodyPr/>
          <a:lstStyle/>
          <a:p>
            <a:pPr marL="269875" lvl="1" indent="0" algn="just" defTabSz="457200">
              <a:lnSpc>
                <a:spcPts val="2400"/>
              </a:lnSpc>
              <a:buClr>
                <a:srgbClr val="CAF278"/>
              </a:buClr>
              <a:buNone/>
            </a:pPr>
            <a:endParaRPr lang="en-US" b="1" u="sng" dirty="0" smtClean="0">
              <a:solidFill>
                <a:prstClr val="black"/>
              </a:solidFill>
            </a:endParaRPr>
          </a:p>
          <a:p>
            <a:pPr marL="269875" lvl="1" indent="0" algn="just" defTabSz="457200">
              <a:lnSpc>
                <a:spcPts val="2400"/>
              </a:lnSpc>
              <a:buClr>
                <a:srgbClr val="CAF278"/>
              </a:buClr>
              <a:buNone/>
            </a:pPr>
            <a:endParaRPr lang="en-US" b="1" u="sng" dirty="0">
              <a:solidFill>
                <a:prstClr val="black"/>
              </a:solidFill>
            </a:endParaRPr>
          </a:p>
          <a:p>
            <a:pPr marL="269875" lvl="1" indent="0" algn="just" defTabSz="457200">
              <a:lnSpc>
                <a:spcPts val="2400"/>
              </a:lnSpc>
              <a:buClr>
                <a:srgbClr val="CAF278"/>
              </a:buClr>
              <a:buNone/>
            </a:pPr>
            <a:endParaRPr lang="en-US" b="1" u="sng" dirty="0" smtClean="0">
              <a:solidFill>
                <a:prstClr val="black"/>
              </a:solidFill>
            </a:endParaRPr>
          </a:p>
          <a:p>
            <a:pPr marL="269875" lvl="1" indent="0" algn="just" defTabSz="457200">
              <a:lnSpc>
                <a:spcPts val="2400"/>
              </a:lnSpc>
              <a:buClr>
                <a:srgbClr val="CAF278"/>
              </a:buClr>
              <a:buNone/>
            </a:pPr>
            <a:endParaRPr lang="en-US" b="1" u="sng" dirty="0">
              <a:solidFill>
                <a:prstClr val="black"/>
              </a:solidFill>
            </a:endParaRPr>
          </a:p>
          <a:p>
            <a:pPr marL="269875" lvl="1" indent="0" algn="just" defTabSz="457200">
              <a:lnSpc>
                <a:spcPts val="2400"/>
              </a:lnSpc>
              <a:buClr>
                <a:srgbClr val="CAF278"/>
              </a:buClr>
              <a:buNone/>
            </a:pPr>
            <a:endParaRPr lang="en-US" b="1" u="sng" dirty="0" smtClean="0">
              <a:solidFill>
                <a:prstClr val="black"/>
              </a:solidFill>
            </a:endParaRPr>
          </a:p>
          <a:p>
            <a:pPr marL="269875" lvl="1" indent="0" algn="just" defTabSz="457200">
              <a:lnSpc>
                <a:spcPts val="2400"/>
              </a:lnSpc>
              <a:buClr>
                <a:srgbClr val="CAF278"/>
              </a:buClr>
              <a:buNone/>
            </a:pPr>
            <a:endParaRPr lang="en-US" b="1" u="sng" dirty="0">
              <a:solidFill>
                <a:prstClr val="black"/>
              </a:solidFill>
            </a:endParaRPr>
          </a:p>
          <a:p>
            <a:pPr marL="269875" lvl="1" indent="0" algn="just" defTabSz="457200">
              <a:lnSpc>
                <a:spcPts val="2400"/>
              </a:lnSpc>
              <a:buClr>
                <a:srgbClr val="CAF278"/>
              </a:buClr>
              <a:buNone/>
            </a:pPr>
            <a:endParaRPr lang="en-US" b="1" u="sng" dirty="0" smtClean="0">
              <a:solidFill>
                <a:prstClr val="black"/>
              </a:solidFill>
            </a:endParaRPr>
          </a:p>
          <a:p>
            <a:pPr marL="0" indent="0">
              <a:lnSpc>
                <a:spcPct val="150000"/>
              </a:lnSpc>
              <a:spcBef>
                <a:spcPct val="0"/>
              </a:spcBef>
              <a:buNone/>
            </a:pPr>
            <a:r>
              <a:rPr lang="en-US" b="1" dirty="0" smtClean="0">
                <a:solidFill>
                  <a:prstClr val="black"/>
                </a:solidFill>
              </a:rPr>
              <a:t>   </a:t>
            </a:r>
          </a:p>
          <a:p>
            <a:pPr marL="0" indent="0">
              <a:lnSpc>
                <a:spcPct val="150000"/>
              </a:lnSpc>
              <a:spcBef>
                <a:spcPct val="0"/>
              </a:spcBef>
              <a:buNone/>
            </a:pPr>
            <a:endParaRPr lang="en-US" b="1" dirty="0">
              <a:solidFill>
                <a:prstClr val="black"/>
              </a:solidFill>
            </a:endParaRPr>
          </a:p>
          <a:p>
            <a:pPr marL="0" indent="0">
              <a:lnSpc>
                <a:spcPct val="150000"/>
              </a:lnSpc>
              <a:spcBef>
                <a:spcPct val="0"/>
              </a:spcBef>
              <a:buNone/>
            </a:pPr>
            <a:r>
              <a:rPr lang="en-US" b="1" dirty="0" smtClean="0">
                <a:solidFill>
                  <a:prstClr val="black"/>
                </a:solidFill>
              </a:rPr>
              <a:t>  </a:t>
            </a:r>
          </a:p>
          <a:p>
            <a:pPr indent="88900">
              <a:lnSpc>
                <a:spcPct val="150000"/>
              </a:lnSpc>
              <a:spcBef>
                <a:spcPct val="0"/>
              </a:spcBef>
              <a:buNone/>
            </a:pPr>
            <a:r>
              <a:rPr lang="en-US" b="1" u="sng" dirty="0" smtClean="0">
                <a:solidFill>
                  <a:prstClr val="black"/>
                </a:solidFill>
                <a:latin typeface="Arial" panose="020B0604020202020204" pitchFamily="34" charset="0"/>
                <a:cs typeface="Arial" panose="020B0604020202020204" pitchFamily="34" charset="0"/>
              </a:rPr>
              <a:t>FRUITLESS AND WASTEFUL </a:t>
            </a:r>
            <a:endParaRPr lang="en-US" b="1" u="sng" dirty="0">
              <a:solidFill>
                <a:prstClr val="black"/>
              </a:solidFill>
              <a:latin typeface="Arial" panose="020B0604020202020204" pitchFamily="34" charset="0"/>
              <a:cs typeface="Arial" panose="020B0604020202020204" pitchFamily="34" charset="0"/>
            </a:endParaRPr>
          </a:p>
          <a:p>
            <a:pPr marL="538163" indent="-182563" algn="just">
              <a:lnSpc>
                <a:spcPct val="107000"/>
              </a:lnSpc>
              <a:spcAft>
                <a:spcPts val="800"/>
              </a:spcAft>
              <a:buFont typeface="Wingdings" panose="05000000000000000000" pitchFamily="2" charset="2"/>
              <a:buChar char="q"/>
            </a:pPr>
            <a:r>
              <a:rPr lang="en-ZA" sz="1600" dirty="0" smtClean="0">
                <a:latin typeface="Arial" panose="020B0604020202020204" pitchFamily="34" charset="0"/>
                <a:cs typeface="Arial" panose="020B0604020202020204" pitchFamily="34" charset="0"/>
              </a:rPr>
              <a:t> Amongst </a:t>
            </a:r>
            <a:r>
              <a:rPr lang="en-ZA" sz="1600" dirty="0">
                <a:latin typeface="Arial" panose="020B0604020202020204" pitchFamily="34" charset="0"/>
                <a:cs typeface="Arial" panose="020B0604020202020204" pitchFamily="34" charset="0"/>
              </a:rPr>
              <a:t>the cases </a:t>
            </a:r>
            <a:r>
              <a:rPr lang="en-ZA" sz="1600" dirty="0" smtClean="0">
                <a:latin typeface="Arial" panose="020B0604020202020204" pitchFamily="34" charset="0"/>
                <a:cs typeface="Arial" panose="020B0604020202020204" pitchFamily="34" charset="0"/>
              </a:rPr>
              <a:t>classified </a:t>
            </a:r>
            <a:r>
              <a:rPr lang="en-ZA" sz="1600" dirty="0">
                <a:latin typeface="Arial" panose="020B0604020202020204" pitchFamily="34" charset="0"/>
                <a:cs typeface="Arial" panose="020B0604020202020204" pitchFamily="34" charset="0"/>
              </a:rPr>
              <a:t>as others is a case involving payment for incomplete work regarding RDOMS system for R27 036 000,00 </a:t>
            </a:r>
            <a:r>
              <a:rPr lang="en-ZA" sz="1600" dirty="0" smtClean="0">
                <a:latin typeface="Arial" panose="020B0604020202020204" pitchFamily="34" charset="0"/>
                <a:cs typeface="Arial" panose="020B0604020202020204" pitchFamily="34" charset="0"/>
              </a:rPr>
              <a:t>and deferment </a:t>
            </a:r>
            <a:r>
              <a:rPr lang="en-ZA" sz="1600" dirty="0">
                <a:latin typeface="Arial" panose="020B0604020202020204" pitchFamily="34" charset="0"/>
                <a:cs typeface="Arial" panose="020B0604020202020204" pitchFamily="34" charset="0"/>
              </a:rPr>
              <a:t>payment fee payment to IDT for access control project </a:t>
            </a:r>
            <a:endParaRPr lang="en-US" sz="1600" b="1" u="sng" dirty="0">
              <a:solidFill>
                <a:prstClr val="black"/>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246063" y="535610"/>
            <a:ext cx="8647112" cy="498598"/>
          </a:xfrm>
        </p:spPr>
        <p:txBody>
          <a:bodyPr/>
          <a:lstStyle/>
          <a:p>
            <a:r>
              <a:rPr lang="en-ZA" sz="1800" dirty="0" smtClean="0">
                <a:solidFill>
                  <a:srgbClr val="0070C0"/>
                </a:solidFill>
              </a:rPr>
              <a:t>7. </a:t>
            </a:r>
            <a:r>
              <a:rPr lang="en-ZA" sz="1800" dirty="0">
                <a:solidFill>
                  <a:srgbClr val="0070C0"/>
                </a:solidFill>
              </a:rPr>
              <a:t>Nature and R-values of Fruitless and Wasteful </a:t>
            </a:r>
            <a:r>
              <a:rPr lang="en-ZA" sz="1800" dirty="0" smtClean="0">
                <a:solidFill>
                  <a:srgbClr val="0070C0"/>
                </a:solidFill>
              </a:rPr>
              <a:t>Expenditure</a:t>
            </a:r>
            <a:r>
              <a:rPr lang="en-ZA" sz="1800" dirty="0">
                <a:solidFill>
                  <a:srgbClr val="0070C0"/>
                </a:solidFill>
              </a:rPr>
              <a:t/>
            </a:r>
            <a:br>
              <a:rPr lang="en-ZA" sz="1800" dirty="0">
                <a:solidFill>
                  <a:srgbClr val="0070C0"/>
                </a:solidFill>
              </a:rPr>
            </a:br>
            <a:r>
              <a:rPr lang="en-ZA" sz="1800" dirty="0">
                <a:solidFill>
                  <a:srgbClr val="0070C0"/>
                </a:solidFill>
              </a:rPr>
              <a:t>    </a:t>
            </a:r>
          </a:p>
        </p:txBody>
      </p:sp>
      <p:graphicFrame>
        <p:nvGraphicFramePr>
          <p:cNvPr id="4" name="Table 3"/>
          <p:cNvGraphicFramePr>
            <a:graphicFrameLocks noGrp="1"/>
          </p:cNvGraphicFramePr>
          <p:nvPr>
            <p:extLst/>
          </p:nvPr>
        </p:nvGraphicFramePr>
        <p:xfrm>
          <a:off x="322726" y="1066800"/>
          <a:ext cx="7933769" cy="3632521"/>
        </p:xfrm>
        <a:graphic>
          <a:graphicData uri="http://schemas.openxmlformats.org/drawingml/2006/table">
            <a:tbl>
              <a:tblPr firstRow="1" bandRow="1">
                <a:tableStyleId>{5C22544A-7EE6-4342-B048-85BDC9FD1C3A}</a:tableStyleId>
              </a:tblPr>
              <a:tblGrid>
                <a:gridCol w="5127815">
                  <a:extLst>
                    <a:ext uri="{9D8B030D-6E8A-4147-A177-3AD203B41FA5}">
                      <a16:colId xmlns:a16="http://schemas.microsoft.com/office/drawing/2014/main" xmlns="" val="20000"/>
                    </a:ext>
                  </a:extLst>
                </a:gridCol>
                <a:gridCol w="1810871">
                  <a:extLst>
                    <a:ext uri="{9D8B030D-6E8A-4147-A177-3AD203B41FA5}">
                      <a16:colId xmlns:a16="http://schemas.microsoft.com/office/drawing/2014/main" xmlns="" val="20001"/>
                    </a:ext>
                  </a:extLst>
                </a:gridCol>
                <a:gridCol w="995083">
                  <a:extLst>
                    <a:ext uri="{9D8B030D-6E8A-4147-A177-3AD203B41FA5}">
                      <a16:colId xmlns:a16="http://schemas.microsoft.com/office/drawing/2014/main" xmlns="" val="20002"/>
                    </a:ext>
                  </a:extLst>
                </a:gridCol>
              </a:tblGrid>
              <a:tr h="784098">
                <a:tc>
                  <a:txBody>
                    <a:bodyPr/>
                    <a:lstStyle/>
                    <a:p>
                      <a:r>
                        <a:rPr lang="en-ZA" sz="1600" dirty="0" smtClean="0">
                          <a:solidFill>
                            <a:schemeClr val="tx1"/>
                          </a:solidFill>
                        </a:rPr>
                        <a:t>Total Fruitless and Wasteful Expenditure as at 31</a:t>
                      </a:r>
                      <a:r>
                        <a:rPr lang="en-ZA" sz="1600" baseline="0" dirty="0" smtClean="0">
                          <a:solidFill>
                            <a:schemeClr val="tx1"/>
                          </a:solidFill>
                        </a:rPr>
                        <a:t> March 2019</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ZA" sz="1600" dirty="0" smtClean="0">
                          <a:solidFill>
                            <a:schemeClr val="tx1"/>
                          </a:solidFill>
                        </a:rPr>
                        <a:t>R </a:t>
                      </a:r>
                      <a:r>
                        <a:rPr lang="en-ZA" sz="1600" b="1" i="0" u="none" strike="noStrike" dirty="0" smtClean="0">
                          <a:solidFill>
                            <a:schemeClr val="tx1"/>
                          </a:solidFill>
                          <a:effectLst/>
                          <a:latin typeface="Arial" panose="020B0604020202020204" pitchFamily="34" charset="0"/>
                          <a:cs typeface="Arial" panose="020B0604020202020204" pitchFamily="34" charset="0"/>
                        </a:rPr>
                        <a:t>80 231 657.06 </a:t>
                      </a:r>
                      <a:endParaRPr lang="en-ZA" sz="1600" b="1" i="0" u="none" strike="noStrike" dirty="0">
                        <a:solidFill>
                          <a:schemeClr val="tx1"/>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ZA" sz="1600" dirty="0" smtClean="0">
                          <a:solidFill>
                            <a:schemeClr val="tx1"/>
                          </a:solidFill>
                        </a:rPr>
                        <a:t>100%</a:t>
                      </a:r>
                      <a:endParaRPr lang="en-ZA"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515731">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Travel Cancellation: Conference/Accommodation/Meals/ Catering</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        759 023.56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ZA" sz="1600" b="0" i="0" u="none" strike="noStrike" kern="1200" dirty="0">
                          <a:solidFill>
                            <a:srgbClr val="000000"/>
                          </a:solidFill>
                          <a:effectLst/>
                          <a:latin typeface="Arial" panose="020B0604020202020204" pitchFamily="34" charset="0"/>
                          <a:ea typeface="+mn-ea"/>
                          <a:cs typeface="Arial" panose="020B0604020202020204" pitchFamily="34" charset="0"/>
                        </a:rPr>
                        <a:t>0.95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61833">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Interest Charged for payments non compliance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   10 539 924.10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ZA" sz="1600" b="0" i="0" u="none" strike="noStrike" kern="1200" dirty="0">
                          <a:solidFill>
                            <a:srgbClr val="000000"/>
                          </a:solidFill>
                          <a:effectLst/>
                          <a:latin typeface="Arial" panose="020B0604020202020204" pitchFamily="34" charset="0"/>
                          <a:ea typeface="+mn-ea"/>
                          <a:cs typeface="Arial" panose="020B0604020202020204" pitchFamily="34" charset="0"/>
                        </a:rPr>
                        <a:t>13.14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15731">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Fleet Services &amp; Transport Payments on unexplained categories/ Travel/Licenses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
                      <a:r>
                        <a:rPr lang="en-ZA" sz="1600" b="0" i="0" u="none" strike="noStrike" dirty="0">
                          <a:solidFill>
                            <a:srgbClr val="000000"/>
                          </a:solidFill>
                          <a:effectLst/>
                          <a:latin typeface="Arial" panose="020B0604020202020204" pitchFamily="34" charset="0"/>
                          <a:cs typeface="Arial" panose="020B0604020202020204" pitchFamily="34" charset="0"/>
                        </a:rPr>
                        <a:t>          67 741.84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ZA" sz="1600" b="0" i="0" u="none" strike="noStrike" kern="1200" dirty="0">
                          <a:solidFill>
                            <a:srgbClr val="000000"/>
                          </a:solidFill>
                          <a:effectLst/>
                          <a:latin typeface="Arial" panose="020B0604020202020204" pitchFamily="34" charset="0"/>
                          <a:ea typeface="+mn-ea"/>
                          <a:cs typeface="Arial" panose="020B0604020202020204" pitchFamily="34" charset="0"/>
                        </a:rPr>
                        <a:t>0.08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515731">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Payments non-compliance (VAT, overpayments, Vendors)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        129 507.41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ZA" sz="1600" b="0" i="0" u="none" strike="noStrike" kern="1200" dirty="0">
                          <a:solidFill>
                            <a:srgbClr val="000000"/>
                          </a:solidFill>
                          <a:effectLst/>
                          <a:latin typeface="Arial" panose="020B0604020202020204" pitchFamily="34" charset="0"/>
                          <a:ea typeface="+mn-ea"/>
                          <a:cs typeface="Arial" panose="020B0604020202020204" pitchFamily="34" charset="0"/>
                        </a:rPr>
                        <a:t>0.16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61833">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Training (Not attended)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          11 713.50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ZA" sz="1600" b="0" i="0" u="none" strike="noStrike" kern="1200" dirty="0">
                          <a:solidFill>
                            <a:srgbClr val="000000"/>
                          </a:solidFill>
                          <a:effectLst/>
                          <a:latin typeface="Arial" panose="020B0604020202020204" pitchFamily="34" charset="0"/>
                          <a:ea typeface="+mn-ea"/>
                          <a:cs typeface="Arial" panose="020B0604020202020204" pitchFamily="34" charset="0"/>
                        </a:rPr>
                        <a:t>0.01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61833">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Suspension not reviewed</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     4 858 984.00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ZA" sz="1600" b="0" i="0" u="none" strike="noStrike" kern="1200" dirty="0">
                          <a:solidFill>
                            <a:srgbClr val="000000"/>
                          </a:solidFill>
                          <a:effectLst/>
                          <a:latin typeface="Arial" panose="020B0604020202020204" pitchFamily="34" charset="0"/>
                          <a:ea typeface="+mn-ea"/>
                          <a:cs typeface="Arial" panose="020B0604020202020204" pitchFamily="34" charset="0"/>
                        </a:rPr>
                        <a:t>6.06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515731">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Other  (payment for incomplete or sub-standard work, default judgement </a:t>
                      </a:r>
                      <a:r>
                        <a:rPr lang="en-ZA" sz="1600" b="0" i="0" u="none" strike="noStrike" dirty="0" smtClean="0">
                          <a:solidFill>
                            <a:srgbClr val="000000"/>
                          </a:solidFill>
                          <a:effectLst/>
                          <a:latin typeface="Arial" panose="020B0604020202020204" pitchFamily="34" charset="0"/>
                          <a:cs typeface="Arial" panose="020B0604020202020204" pitchFamily="34" charset="0"/>
                        </a:rPr>
                        <a:t>etc.)</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   63 864 762.65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ZA" sz="1600" b="0" i="0" u="none" strike="noStrike" kern="1200" dirty="0">
                          <a:solidFill>
                            <a:srgbClr val="000000"/>
                          </a:solidFill>
                          <a:effectLst/>
                          <a:latin typeface="Arial" panose="020B0604020202020204" pitchFamily="34" charset="0"/>
                          <a:ea typeface="+mn-ea"/>
                          <a:cs typeface="Arial" panose="020B0604020202020204" pitchFamily="34" charset="0"/>
                        </a:rPr>
                        <a:t>79.60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520231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24212"/>
            <a:ext cx="8647112" cy="2425279"/>
          </a:xfrm>
          <a:noFill/>
        </p:spPr>
        <p:txBody>
          <a:bodyPr/>
          <a:lstStyle/>
          <a:p>
            <a:pPr marL="630238" lvl="0" indent="-274638" algn="just">
              <a:buFont typeface="Wingdings" panose="05000000000000000000" pitchFamily="2" charset="2"/>
              <a:buChar char="q"/>
            </a:pPr>
            <a:r>
              <a:rPr lang="en-US" dirty="0"/>
              <a:t>Primarily, the causes of Fruitless and Wasteful Expenditure in the department are due to </a:t>
            </a:r>
            <a:r>
              <a:rPr lang="en-ZA" dirty="0"/>
              <a:t>late licensing penalties/Interest charges for late payments </a:t>
            </a:r>
            <a:r>
              <a:rPr lang="en-US" dirty="0"/>
              <a:t>and failure to timely cancel travel arrangements. This exacerbated by poor communication and planning arrangements within branches/components. </a:t>
            </a:r>
            <a:endParaRPr lang="en-ZA" dirty="0"/>
          </a:p>
          <a:p>
            <a:pPr marL="630238" lvl="0" indent="-274638" algn="just">
              <a:buFont typeface="Wingdings" panose="05000000000000000000" pitchFamily="2" charset="2"/>
              <a:buChar char="q"/>
            </a:pPr>
            <a:r>
              <a:rPr lang="en-US" dirty="0"/>
              <a:t>Management is communicating the importance of timely communication and information sharing through various staff meetings.</a:t>
            </a:r>
            <a:endParaRPr lang="en-ZA" dirty="0"/>
          </a:p>
          <a:p>
            <a:endParaRPr lang="en-ZA" dirty="0"/>
          </a:p>
          <a:p>
            <a:pPr marL="269875" lvl="1" indent="0" algn="just" defTabSz="457200">
              <a:lnSpc>
                <a:spcPts val="2400"/>
              </a:lnSpc>
              <a:buClr>
                <a:srgbClr val="CAF278"/>
              </a:buClr>
              <a:buNone/>
            </a:pPr>
            <a:endParaRPr lang="en-US" b="1" u="sng" dirty="0">
              <a:solidFill>
                <a:prstClr val="black"/>
              </a:solidFill>
            </a:endParaRPr>
          </a:p>
        </p:txBody>
      </p:sp>
      <p:sp>
        <p:nvSpPr>
          <p:cNvPr id="3" name="Title 2"/>
          <p:cNvSpPr>
            <a:spLocks noGrp="1"/>
          </p:cNvSpPr>
          <p:nvPr>
            <p:ph type="title"/>
          </p:nvPr>
        </p:nvSpPr>
        <p:spPr>
          <a:xfrm>
            <a:off x="246063" y="535610"/>
            <a:ext cx="8647112" cy="498598"/>
          </a:xfrm>
        </p:spPr>
        <p:txBody>
          <a:bodyPr/>
          <a:lstStyle/>
          <a:p>
            <a:pPr marL="182563" indent="-182563"/>
            <a:r>
              <a:rPr lang="en-ZA" sz="1800" dirty="0">
                <a:solidFill>
                  <a:srgbClr val="0070C0"/>
                </a:solidFill>
              </a:rPr>
              <a:t>8</a:t>
            </a:r>
            <a:r>
              <a:rPr lang="en-ZA" sz="1800" dirty="0" smtClean="0">
                <a:solidFill>
                  <a:srgbClr val="0070C0"/>
                </a:solidFill>
              </a:rPr>
              <a:t>. </a:t>
            </a:r>
            <a:r>
              <a:rPr lang="en-ZA" sz="1800" dirty="0">
                <a:solidFill>
                  <a:srgbClr val="0070C0"/>
                </a:solidFill>
              </a:rPr>
              <a:t>Root Causes of Fruitless and Wasteful Expenditure and Steps taken to address Fruitless and Wasteful Expenditure </a:t>
            </a:r>
          </a:p>
        </p:txBody>
      </p:sp>
    </p:spTree>
    <p:extLst>
      <p:ext uri="{BB962C8B-B14F-4D97-AF65-F5344CB8AC3E}">
        <p14:creationId xmlns:p14="http://schemas.microsoft.com/office/powerpoint/2010/main" xmlns="" val="669358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297" y="1914930"/>
            <a:ext cx="6485334" cy="1657377"/>
          </a:xfrm>
        </p:spPr>
        <p:txBody>
          <a:bodyPr/>
          <a:lstStyle/>
          <a:p>
            <a:pPr marL="202406" lvl="1" indent="0">
              <a:lnSpc>
                <a:spcPct val="150000"/>
              </a:lnSpc>
              <a:buClr>
                <a:srgbClr val="CAF278"/>
              </a:buClr>
              <a:buNone/>
            </a:pPr>
            <a:endParaRPr lang="en-US" sz="1050" dirty="0">
              <a:solidFill>
                <a:prstClr val="black"/>
              </a:solidFill>
            </a:endParaRPr>
          </a:p>
          <a:p>
            <a:pPr>
              <a:lnSpc>
                <a:spcPct val="100000"/>
              </a:lnSpc>
              <a:buClr>
                <a:srgbClr val="CAF278"/>
              </a:buClr>
              <a:buFont typeface="Wingdings" panose="05000000000000000000" pitchFamily="2" charset="2"/>
              <a:buChar char="§"/>
            </a:pPr>
            <a:endParaRPr lang="en-US" sz="1050" dirty="0">
              <a:solidFill>
                <a:prstClr val="black"/>
              </a:solidFill>
            </a:endParaRPr>
          </a:p>
          <a:p>
            <a:pPr marL="0" indent="0">
              <a:lnSpc>
                <a:spcPct val="150000"/>
              </a:lnSpc>
              <a:buClr>
                <a:srgbClr val="CAF278"/>
              </a:buClr>
              <a:buNone/>
            </a:pPr>
            <a:r>
              <a:rPr lang="en-US" sz="1050" dirty="0">
                <a:solidFill>
                  <a:prstClr val="black"/>
                </a:solidFill>
              </a:rPr>
              <a:t>  </a:t>
            </a:r>
          </a:p>
          <a:p>
            <a:pPr lvl="0">
              <a:lnSpc>
                <a:spcPct val="150000"/>
              </a:lnSpc>
              <a:buClr>
                <a:srgbClr val="CAF278"/>
              </a:buClr>
              <a:buFont typeface="Wingdings" panose="05000000000000000000" pitchFamily="2" charset="2"/>
              <a:buChar char="§"/>
            </a:pPr>
            <a:endParaRPr lang="en-US" sz="1050" dirty="0">
              <a:solidFill>
                <a:prstClr val="black"/>
              </a:solidFill>
            </a:endParaRPr>
          </a:p>
          <a:p>
            <a:pPr marL="0" indent="0">
              <a:lnSpc>
                <a:spcPct val="150000"/>
              </a:lnSpc>
              <a:buClr>
                <a:srgbClr val="CAF278"/>
              </a:buClr>
              <a:buNone/>
            </a:pPr>
            <a:endParaRPr lang="en-ZA" sz="900" dirty="0"/>
          </a:p>
        </p:txBody>
      </p:sp>
      <p:sp>
        <p:nvSpPr>
          <p:cNvPr id="3" name="Title 2"/>
          <p:cNvSpPr>
            <a:spLocks noGrp="1"/>
          </p:cNvSpPr>
          <p:nvPr>
            <p:ph type="title"/>
          </p:nvPr>
        </p:nvSpPr>
        <p:spPr>
          <a:xfrm>
            <a:off x="314324" y="347061"/>
            <a:ext cx="8555355" cy="498598"/>
          </a:xfrm>
        </p:spPr>
        <p:txBody>
          <a:bodyPr/>
          <a:lstStyle/>
          <a:p>
            <a:pPr indent="182563"/>
            <a:r>
              <a:rPr lang="en-ZA" sz="1800" dirty="0"/>
              <a:t/>
            </a:r>
            <a:br>
              <a:rPr lang="en-ZA" sz="1800" dirty="0"/>
            </a:br>
            <a:r>
              <a:rPr lang="en-ZA" sz="1800" dirty="0" smtClean="0">
                <a:solidFill>
                  <a:srgbClr val="0070C0"/>
                </a:solidFill>
              </a:rPr>
              <a:t>9. Additional 154 cases of Irregular Expenditure Extracted through CAATS</a:t>
            </a:r>
            <a:endParaRPr lang="en-ZA" sz="1800" dirty="0">
              <a:solidFill>
                <a:srgbClr val="0070C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310789167"/>
              </p:ext>
            </p:extLst>
          </p:nvPr>
        </p:nvGraphicFramePr>
        <p:xfrm>
          <a:off x="172720" y="865981"/>
          <a:ext cx="8768081" cy="4914683"/>
        </p:xfrm>
        <a:graphic>
          <a:graphicData uri="http://schemas.openxmlformats.org/drawingml/2006/table">
            <a:tbl>
              <a:tblPr/>
              <a:tblGrid>
                <a:gridCol w="2783840">
                  <a:extLst>
                    <a:ext uri="{9D8B030D-6E8A-4147-A177-3AD203B41FA5}">
                      <a16:colId xmlns:a16="http://schemas.microsoft.com/office/drawing/2014/main" xmlns="" val="20000"/>
                    </a:ext>
                  </a:extLst>
                </a:gridCol>
                <a:gridCol w="701040">
                  <a:extLst>
                    <a:ext uri="{9D8B030D-6E8A-4147-A177-3AD203B41FA5}">
                      <a16:colId xmlns:a16="http://schemas.microsoft.com/office/drawing/2014/main" xmlns="" val="20001"/>
                    </a:ext>
                  </a:extLst>
                </a:gridCol>
                <a:gridCol w="5283201">
                  <a:extLst>
                    <a:ext uri="{9D8B030D-6E8A-4147-A177-3AD203B41FA5}">
                      <a16:colId xmlns:a16="http://schemas.microsoft.com/office/drawing/2014/main" xmlns="" val="20002"/>
                    </a:ext>
                  </a:extLst>
                </a:gridCol>
              </a:tblGrid>
              <a:tr h="213358">
                <a:tc>
                  <a:txBody>
                    <a:bodyPr/>
                    <a:lstStyle/>
                    <a:p>
                      <a:pPr marL="1183005" indent="-1183005" algn="ctr" fontAlgn="b">
                        <a:lnSpc>
                          <a:spcPct val="115000"/>
                        </a:lnSpc>
                        <a:spcAft>
                          <a:spcPts val="0"/>
                        </a:spcAft>
                      </a:pPr>
                      <a:r>
                        <a:rPr lang="en-ZA" sz="14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Description</a:t>
                      </a: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lnSpc>
                          <a:spcPct val="115000"/>
                        </a:lnSpc>
                        <a:spcAft>
                          <a:spcPts val="0"/>
                        </a:spcAft>
                      </a:pPr>
                      <a:r>
                        <a:rPr lang="en-ZA" sz="14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of Cases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lnSpc>
                          <a:spcPct val="115000"/>
                        </a:lnSpc>
                        <a:spcAft>
                          <a:spcPts val="0"/>
                        </a:spcAft>
                      </a:pPr>
                      <a:r>
                        <a:rPr lang="en-ZA" sz="14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Outcome/Progress</a:t>
                      </a: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r h="176320">
                <a:tc>
                  <a:txBody>
                    <a:bodyPr/>
                    <a:lstStyle/>
                    <a:p>
                      <a:pPr fontAlgn="b">
                        <a:lnSpc>
                          <a:spcPct val="115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number of cases reported (CAATS)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15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154</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15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10472">
                <a:tc>
                  <a:txBody>
                    <a:bodyPr/>
                    <a:lstStyle/>
                    <a:p>
                      <a:pPr algn="ctr" fontAlgn="b">
                        <a:lnSpc>
                          <a:spcPct val="115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less cases finalized</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lnSpc>
                          <a:spcPct val="115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fontAlgn="b">
                        <a:lnSpc>
                          <a:spcPct val="115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746995">
                <a:tc>
                  <a:txBody>
                    <a:bodyPr/>
                    <a:lstStyle/>
                    <a:p>
                      <a:pPr marL="267970" indent="-267970" fontAlgn="b">
                        <a:lnSpc>
                          <a:spcPct val="115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Less: Cases investigated- Conflict of Interest-Officials of Other </a:t>
                      </a:r>
                      <a:r>
                        <a:rPr lang="en-ZA" sz="14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departments/Organs of state</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15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15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Department </a:t>
                      </a:r>
                      <a:r>
                        <a:rPr lang="en-ZA" sz="14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has conducted preliminary investigation to determine the</a:t>
                      </a:r>
                      <a:r>
                        <a:rPr lang="en-ZA" sz="1400" kern="12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nature of business they conducted with the DCS. Source documents from various regions and management areas are being sought so as to advise the </a:t>
                      </a:r>
                      <a:r>
                        <a:rPr lang="en-ZA" sz="14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Heads </a:t>
                      </a: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Departments/Institutions) for further handling.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76320">
                <a:tc>
                  <a:txBody>
                    <a:bodyPr/>
                    <a:lstStyle/>
                    <a:p>
                      <a:pPr fontAlgn="b">
                        <a:lnSpc>
                          <a:spcPct val="115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Less: Cases of Officials who resigned/deceased</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15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15000"/>
                        </a:lnSpc>
                        <a:spcAft>
                          <a:spcPts val="0"/>
                        </a:spcAft>
                      </a:pPr>
                      <a:r>
                        <a:rPr lang="en-ZA" sz="14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Department has conducted investigation and has determined that the relevant officials are no longer in the service of the</a:t>
                      </a:r>
                      <a:r>
                        <a:rPr lang="en-ZA" sz="1400" kern="12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State. Cases closed.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8653">
                <a:tc>
                  <a:txBody>
                    <a:bodyPr/>
                    <a:lstStyle/>
                    <a:p>
                      <a:pPr algn="ctr" fontAlgn="b">
                        <a:lnSpc>
                          <a:spcPct val="115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Sub-total of cases finalized</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lnSpc>
                          <a:spcPct val="115000"/>
                        </a:lnSpc>
                        <a:spcAft>
                          <a:spcPts val="0"/>
                        </a:spcAft>
                      </a:pPr>
                      <a:r>
                        <a:rPr lang="en-ZA" sz="14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pPr>
                      <a:endParaRPr lang="en-ZA" sz="1400" dirty="0">
                        <a:effectLst/>
                        <a:latin typeface="Calibri" panose="020F0502020204030204" pitchFamily="34"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5"/>
                  </a:ext>
                </a:extLst>
              </a:tr>
              <a:tr h="110472">
                <a:tc>
                  <a:txBody>
                    <a:bodyPr/>
                    <a:lstStyle/>
                    <a:p>
                      <a:pPr algn="ctr" fontAlgn="b">
                        <a:lnSpc>
                          <a:spcPct val="115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less cases in progress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15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15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31470">
                <a:tc>
                  <a:txBody>
                    <a:bodyPr/>
                    <a:lstStyle/>
                    <a:p>
                      <a:pPr fontAlgn="b">
                        <a:lnSpc>
                          <a:spcPct val="115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Less: Cases under Investigations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15000"/>
                        </a:lnSpc>
                        <a:spcAft>
                          <a:spcPts val="0"/>
                        </a:spcAft>
                      </a:pPr>
                      <a:r>
                        <a:rPr lang="en-ZA" sz="14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15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Investigations in progress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66545">
                <a:tc>
                  <a:txBody>
                    <a:bodyPr/>
                    <a:lstStyle/>
                    <a:p>
                      <a:pPr marL="358140" indent="-358140" fontAlgn="b">
                        <a:lnSpc>
                          <a:spcPct val="115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Less: Investigations conducted by Area Commissioners/Regions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lnSpc>
                          <a:spcPct val="115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15000"/>
                        </a:lnSpc>
                        <a:spcAft>
                          <a:spcPts val="0"/>
                        </a:spcAft>
                      </a:pPr>
                      <a:r>
                        <a:rPr lang="en-ZA"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Area Commissioners/Regions are investigating. Head Office is monitoring and compiling PoE for all cases.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10472">
                <a:tc>
                  <a:txBody>
                    <a:bodyPr/>
                    <a:lstStyle/>
                    <a:p>
                      <a:pPr algn="ctr" fontAlgn="b">
                        <a:lnSpc>
                          <a:spcPct val="115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Sub-total of cases in progress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lnSpc>
                          <a:spcPct val="115000"/>
                        </a:lnSpc>
                        <a:spcAft>
                          <a:spcPts val="0"/>
                        </a:spcAft>
                      </a:pPr>
                      <a:r>
                        <a:rPr lang="en-ZA" sz="14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fontAlgn="b">
                        <a:lnSpc>
                          <a:spcPct val="115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9"/>
                  </a:ext>
                </a:extLst>
              </a:tr>
              <a:tr h="110472">
                <a:tc>
                  <a:txBody>
                    <a:bodyPr/>
                    <a:lstStyle/>
                    <a:p>
                      <a:pPr fontAlgn="b">
                        <a:lnSpc>
                          <a:spcPct val="115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of all </a:t>
                      </a:r>
                      <a:r>
                        <a:rPr lang="en-ZA" sz="1400" b="1"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cases</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(154)</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
                        <a:lnSpc>
                          <a:spcPct val="115000"/>
                        </a:lnSpc>
                        <a:spcAft>
                          <a:spcPts val="0"/>
                        </a:spcAft>
                      </a:pPr>
                      <a:r>
                        <a:rPr lang="en-ZA"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100% (154/154) </a:t>
                      </a:r>
                      <a:endParaRPr lang="en-ZA"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 marR="673" marT="673"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726891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950" y="771760"/>
            <a:ext cx="8845550" cy="5952890"/>
          </a:xfrm>
        </p:spPr>
        <p:txBody>
          <a:bodyPr/>
          <a:lstStyle/>
          <a:p>
            <a:pPr marL="202406" lvl="1" indent="0">
              <a:lnSpc>
                <a:spcPct val="150000"/>
              </a:lnSpc>
              <a:buClr>
                <a:srgbClr val="CAF278"/>
              </a:buClr>
              <a:buNone/>
            </a:pPr>
            <a:r>
              <a:rPr lang="en-US" sz="1400" dirty="0" smtClean="0">
                <a:solidFill>
                  <a:prstClr val="black"/>
                </a:solidFill>
              </a:rPr>
              <a:t>Out of one hundred and fifty four (154) cases of Irregular Expenditure cases identified by the AGSA through Computer Assisted Audit Techniques (CAATS), the department through its investigation process identified only thirty two (32) cases of officials working for the department doing business with the state.  The department conducted investigation on the thirty two (32) cases and the following reflected the progress thereon:-</a:t>
            </a:r>
          </a:p>
          <a:p>
            <a:pPr lvl="1">
              <a:lnSpc>
                <a:spcPct val="150000"/>
              </a:lnSpc>
              <a:buClrTx/>
              <a:buFont typeface="Wingdings" panose="05000000000000000000" pitchFamily="2" charset="2"/>
              <a:buChar char="§"/>
            </a:pPr>
            <a:r>
              <a:rPr lang="en-US" sz="1400" dirty="0" smtClean="0">
                <a:solidFill>
                  <a:prstClr val="black"/>
                </a:solidFill>
              </a:rPr>
              <a:t>It was found that six (6) officials resigned from the department on varying dates before commencement of the investigations.</a:t>
            </a:r>
          </a:p>
          <a:p>
            <a:pPr lvl="1">
              <a:lnSpc>
                <a:spcPct val="150000"/>
              </a:lnSpc>
              <a:buClrTx/>
              <a:buFont typeface="Wingdings" panose="05000000000000000000" pitchFamily="2" charset="2"/>
              <a:buChar char="§"/>
            </a:pPr>
            <a:r>
              <a:rPr lang="en-US" sz="1400" dirty="0" smtClean="0">
                <a:solidFill>
                  <a:prstClr val="black"/>
                </a:solidFill>
              </a:rPr>
              <a:t>Three (3) officials were subjected to disciplinary processes and verbal warning, written warning and final written warning were issued. </a:t>
            </a:r>
          </a:p>
          <a:p>
            <a:pPr lvl="1">
              <a:lnSpc>
                <a:spcPct val="150000"/>
              </a:lnSpc>
              <a:buClrTx/>
              <a:buFont typeface="Wingdings" panose="05000000000000000000" pitchFamily="2" charset="2"/>
              <a:buChar char="§"/>
            </a:pPr>
            <a:r>
              <a:rPr lang="en-US" sz="1400" dirty="0" smtClean="0">
                <a:solidFill>
                  <a:prstClr val="black"/>
                </a:solidFill>
              </a:rPr>
              <a:t>An investigation on one (1) of the official was finalized and it was found that the case is not irregular due to the fact that the official did disclosed before resigning from the company on 20 February 2016 before the promulgation of the Public Service Regulations, Regulation 13 (c).</a:t>
            </a:r>
          </a:p>
          <a:p>
            <a:pPr lvl="1">
              <a:lnSpc>
                <a:spcPct val="150000"/>
              </a:lnSpc>
              <a:buClrTx/>
              <a:buFont typeface="Wingdings" panose="05000000000000000000" pitchFamily="2" charset="2"/>
              <a:buChar char="§"/>
            </a:pPr>
            <a:r>
              <a:rPr lang="en-US" sz="1400" dirty="0" smtClean="0">
                <a:solidFill>
                  <a:prstClr val="black"/>
                </a:solidFill>
              </a:rPr>
              <a:t>Four (4) cases were subjected to disciplinary hearings. The department is in the process of appointing initiators to commence with the process.</a:t>
            </a:r>
          </a:p>
          <a:p>
            <a:pPr lvl="1">
              <a:lnSpc>
                <a:spcPct val="150000"/>
              </a:lnSpc>
              <a:buClrTx/>
              <a:buFont typeface="Wingdings" panose="05000000000000000000" pitchFamily="2" charset="2"/>
              <a:buChar char="§"/>
            </a:pPr>
            <a:r>
              <a:rPr lang="en-US" sz="1400" dirty="0" smtClean="0">
                <a:solidFill>
                  <a:prstClr val="black"/>
                </a:solidFill>
              </a:rPr>
              <a:t>The investigations on four (4) were finalized and are subjected to quality review process.</a:t>
            </a:r>
          </a:p>
          <a:p>
            <a:pPr lvl="1">
              <a:lnSpc>
                <a:spcPct val="150000"/>
              </a:lnSpc>
              <a:buClrTx/>
              <a:buFont typeface="Wingdings" panose="05000000000000000000" pitchFamily="2" charset="2"/>
              <a:buChar char="§"/>
            </a:pPr>
            <a:r>
              <a:rPr lang="en-US" sz="1400" dirty="0" smtClean="0">
                <a:solidFill>
                  <a:prstClr val="black"/>
                </a:solidFill>
              </a:rPr>
              <a:t>Fourteen (14) of the remaining cases are still under investigations. The department is anticipating finalization of these cases before end of November 2019.</a:t>
            </a:r>
          </a:p>
          <a:p>
            <a:pPr lvl="1">
              <a:lnSpc>
                <a:spcPct val="150000"/>
              </a:lnSpc>
              <a:buClrTx/>
              <a:buFont typeface="Wingdings" panose="05000000000000000000" pitchFamily="2" charset="2"/>
              <a:buChar char="§"/>
            </a:pPr>
            <a:endParaRPr lang="en-US" sz="1400" dirty="0" smtClean="0">
              <a:solidFill>
                <a:prstClr val="black"/>
              </a:solidFill>
            </a:endParaRPr>
          </a:p>
          <a:p>
            <a:pPr marL="202406" lvl="1" indent="0">
              <a:lnSpc>
                <a:spcPct val="150000"/>
              </a:lnSpc>
              <a:buClr>
                <a:srgbClr val="CAF278"/>
              </a:buClr>
              <a:buNone/>
            </a:pPr>
            <a:r>
              <a:rPr lang="en-US" sz="1050" dirty="0" smtClean="0">
                <a:solidFill>
                  <a:prstClr val="black"/>
                </a:solidFill>
              </a:rPr>
              <a:t>  </a:t>
            </a:r>
            <a:endParaRPr lang="en-US" sz="1050" dirty="0">
              <a:solidFill>
                <a:prstClr val="black"/>
              </a:solidFill>
            </a:endParaRPr>
          </a:p>
          <a:p>
            <a:pPr lvl="0">
              <a:lnSpc>
                <a:spcPct val="150000"/>
              </a:lnSpc>
              <a:buClr>
                <a:srgbClr val="CAF278"/>
              </a:buClr>
              <a:buFont typeface="Wingdings" panose="05000000000000000000" pitchFamily="2" charset="2"/>
              <a:buChar char="§"/>
            </a:pPr>
            <a:endParaRPr lang="en-US" sz="1050" dirty="0">
              <a:solidFill>
                <a:prstClr val="black"/>
              </a:solidFill>
            </a:endParaRPr>
          </a:p>
          <a:p>
            <a:pPr marL="0" indent="0">
              <a:lnSpc>
                <a:spcPct val="150000"/>
              </a:lnSpc>
              <a:buClr>
                <a:srgbClr val="CAF278"/>
              </a:buClr>
              <a:buNone/>
            </a:pPr>
            <a:endParaRPr lang="en-ZA" sz="900" dirty="0"/>
          </a:p>
        </p:txBody>
      </p:sp>
      <p:sp>
        <p:nvSpPr>
          <p:cNvPr id="3" name="Title 2"/>
          <p:cNvSpPr>
            <a:spLocks noGrp="1"/>
          </p:cNvSpPr>
          <p:nvPr>
            <p:ph type="title"/>
          </p:nvPr>
        </p:nvSpPr>
        <p:spPr>
          <a:xfrm>
            <a:off x="314324" y="296261"/>
            <a:ext cx="8555355" cy="498598"/>
          </a:xfrm>
        </p:spPr>
        <p:txBody>
          <a:bodyPr/>
          <a:lstStyle/>
          <a:p>
            <a:pPr indent="182563"/>
            <a:r>
              <a:rPr lang="en-ZA" sz="1800" dirty="0"/>
              <a:t/>
            </a:r>
            <a:br>
              <a:rPr lang="en-ZA" sz="1800" dirty="0"/>
            </a:br>
            <a:r>
              <a:rPr lang="en-ZA" sz="1800" dirty="0" smtClean="0">
                <a:solidFill>
                  <a:srgbClr val="0070C0"/>
                </a:solidFill>
              </a:rPr>
              <a:t>10. Progress on Conflict of Interest Cases Identified through CAATS</a:t>
            </a:r>
            <a:endParaRPr lang="en-ZA" sz="1800" dirty="0">
              <a:solidFill>
                <a:srgbClr val="0070C0"/>
              </a:solidFill>
            </a:endParaRPr>
          </a:p>
        </p:txBody>
      </p:sp>
    </p:spTree>
    <p:extLst>
      <p:ext uri="{BB962C8B-B14F-4D97-AF65-F5344CB8AC3E}">
        <p14:creationId xmlns:p14="http://schemas.microsoft.com/office/powerpoint/2010/main" xmlns="" val="1521937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24212"/>
            <a:ext cx="8647112" cy="5124480"/>
          </a:xfrm>
          <a:ln>
            <a:solidFill>
              <a:schemeClr val="tx1"/>
            </a:solidFill>
          </a:ln>
        </p:spPr>
        <p:txBody>
          <a:bodyPr/>
          <a:lstStyle/>
          <a:p>
            <a:pPr marL="612775" lvl="1" indent="-342900" algn="just" defTabSz="457200">
              <a:lnSpc>
                <a:spcPts val="2400"/>
              </a:lnSpc>
              <a:buClrTx/>
              <a:buAutoNum type="arabicPeriod"/>
            </a:pPr>
            <a:r>
              <a:rPr lang="en-ZA" b="1" dirty="0" smtClean="0">
                <a:ea typeface="+mj-ea"/>
              </a:rPr>
              <a:t>Context</a:t>
            </a:r>
            <a:endParaRPr lang="en-ZA" b="1" dirty="0">
              <a:ea typeface="+mj-ea"/>
            </a:endParaRPr>
          </a:p>
          <a:p>
            <a:pPr marL="612775" lvl="1" indent="-342900" algn="just" defTabSz="457200">
              <a:lnSpc>
                <a:spcPts val="2400"/>
              </a:lnSpc>
              <a:buClrTx/>
              <a:buAutoNum type="arabicPeriod"/>
            </a:pPr>
            <a:r>
              <a:rPr lang="en-ZA" sz="1800" b="1" dirty="0" smtClean="0">
                <a:ea typeface="+mj-ea"/>
              </a:rPr>
              <a:t>P</a:t>
            </a:r>
            <a:r>
              <a:rPr lang="en-ZA" b="1" dirty="0" smtClean="0">
                <a:ea typeface="+mj-ea"/>
              </a:rPr>
              <a:t>rogress on </a:t>
            </a:r>
            <a:r>
              <a:rPr lang="en-ZA" b="1" dirty="0">
                <a:ea typeface="+mj-ea"/>
              </a:rPr>
              <a:t>the Investigation of Irregular, Fruitless and Wasteful </a:t>
            </a:r>
            <a:r>
              <a:rPr lang="en-ZA" b="1" dirty="0" smtClean="0">
                <a:ea typeface="+mj-ea"/>
              </a:rPr>
              <a:t>Expenditure</a:t>
            </a:r>
          </a:p>
          <a:p>
            <a:pPr marL="630238" lvl="1" indent="-360363" algn="just" defTabSz="457200">
              <a:lnSpc>
                <a:spcPts val="2400"/>
              </a:lnSpc>
              <a:buClrTx/>
              <a:buAutoNum type="arabicPeriod"/>
            </a:pPr>
            <a:r>
              <a:rPr lang="en-ZA" b="1" dirty="0" smtClean="0">
                <a:ea typeface="+mj-ea"/>
              </a:rPr>
              <a:t>Summary Report </a:t>
            </a:r>
            <a:r>
              <a:rPr lang="en-ZA" b="1" dirty="0">
                <a:ea typeface="+mj-ea"/>
              </a:rPr>
              <a:t>Per Region on the Investigation of Irregular </a:t>
            </a:r>
            <a:r>
              <a:rPr lang="en-ZA" b="1" dirty="0" smtClean="0">
                <a:ea typeface="+mj-ea"/>
              </a:rPr>
              <a:t>Expenditure</a:t>
            </a:r>
          </a:p>
          <a:p>
            <a:pPr marL="630238" lvl="1" indent="-360363" algn="just" defTabSz="457200">
              <a:lnSpc>
                <a:spcPts val="2400"/>
              </a:lnSpc>
              <a:buClrTx/>
              <a:buAutoNum type="arabicPeriod"/>
            </a:pPr>
            <a:r>
              <a:rPr lang="en-ZA" b="1" dirty="0" smtClean="0">
                <a:ea typeface="+mj-ea"/>
              </a:rPr>
              <a:t>Nature of Irregular expenditure</a:t>
            </a:r>
          </a:p>
          <a:p>
            <a:pPr marL="630238" lvl="1" indent="-360363" algn="just" defTabSz="457200">
              <a:lnSpc>
                <a:spcPts val="2400"/>
              </a:lnSpc>
              <a:buClrTx/>
              <a:buAutoNum type="arabicPeriod"/>
            </a:pPr>
            <a:r>
              <a:rPr lang="en-ZA" b="1" dirty="0" smtClean="0">
                <a:ea typeface="+mj-ea"/>
              </a:rPr>
              <a:t>Root causes and Irregular Expenditure and Steps taken to address irregular expenditure</a:t>
            </a:r>
          </a:p>
          <a:p>
            <a:pPr marL="630238" lvl="1" indent="-360363" algn="just" defTabSz="457200">
              <a:lnSpc>
                <a:spcPts val="2400"/>
              </a:lnSpc>
              <a:buClrTx/>
              <a:buAutoNum type="arabicPeriod"/>
            </a:pPr>
            <a:r>
              <a:rPr lang="en-ZA" b="1" dirty="0" smtClean="0">
                <a:ea typeface="+mj-ea"/>
              </a:rPr>
              <a:t>Summary Report </a:t>
            </a:r>
            <a:r>
              <a:rPr lang="en-ZA" b="1" dirty="0">
                <a:ea typeface="+mj-ea"/>
              </a:rPr>
              <a:t>Per Region on the Investigation of Fruitless </a:t>
            </a:r>
            <a:r>
              <a:rPr lang="en-ZA" b="1" dirty="0" smtClean="0">
                <a:ea typeface="+mj-ea"/>
              </a:rPr>
              <a:t>and Wasteful  Expenditure</a:t>
            </a:r>
          </a:p>
          <a:p>
            <a:pPr marL="630238" lvl="1" indent="-360363" algn="just" defTabSz="457200">
              <a:lnSpc>
                <a:spcPts val="2400"/>
              </a:lnSpc>
              <a:buClrTx/>
              <a:buAutoNum type="arabicPeriod"/>
            </a:pPr>
            <a:r>
              <a:rPr lang="en-ZA" b="1" dirty="0" smtClean="0">
                <a:ea typeface="+mj-ea"/>
              </a:rPr>
              <a:t>Nature of Fruitless and Wasteful expenditure </a:t>
            </a:r>
          </a:p>
          <a:p>
            <a:pPr marL="630238" lvl="1" indent="-360363" algn="just" defTabSz="457200">
              <a:lnSpc>
                <a:spcPts val="2400"/>
              </a:lnSpc>
              <a:buClrTx/>
              <a:buAutoNum type="arabicPeriod"/>
            </a:pPr>
            <a:r>
              <a:rPr lang="en-ZA" b="1" dirty="0" smtClean="0">
                <a:ea typeface="+mj-ea"/>
              </a:rPr>
              <a:t>Root causes of Fruitless and Wasteful Expenditure</a:t>
            </a:r>
          </a:p>
          <a:p>
            <a:pPr marL="630238" lvl="1" indent="-360363" algn="just" defTabSz="457200">
              <a:lnSpc>
                <a:spcPts val="2400"/>
              </a:lnSpc>
              <a:buClrTx/>
              <a:buAutoNum type="arabicPeriod"/>
            </a:pPr>
            <a:r>
              <a:rPr lang="en-ZA" b="1" dirty="0" smtClean="0">
                <a:ea typeface="+mj-ea"/>
              </a:rPr>
              <a:t>Additional </a:t>
            </a:r>
            <a:r>
              <a:rPr lang="en-ZA" b="1" dirty="0">
                <a:ea typeface="+mj-ea"/>
              </a:rPr>
              <a:t>154 cases of Irregular Expenditure Extracted through </a:t>
            </a:r>
            <a:r>
              <a:rPr lang="en-ZA" b="1" dirty="0" smtClean="0">
                <a:ea typeface="+mj-ea"/>
              </a:rPr>
              <a:t>CAATS  </a:t>
            </a:r>
          </a:p>
          <a:p>
            <a:pPr marL="630238" lvl="1" indent="-360363" algn="just" defTabSz="457200">
              <a:lnSpc>
                <a:spcPts val="2400"/>
              </a:lnSpc>
              <a:buClrTx/>
              <a:buAutoNum type="arabicPeriod"/>
            </a:pPr>
            <a:r>
              <a:rPr lang="en-ZA" b="1" dirty="0" smtClean="0">
                <a:ea typeface="+mj-ea"/>
              </a:rPr>
              <a:t>Progress </a:t>
            </a:r>
            <a:r>
              <a:rPr lang="en-ZA" b="1" dirty="0">
                <a:ea typeface="+mj-ea"/>
              </a:rPr>
              <a:t>on Conflict of Interest Cases Identified through CAATS</a:t>
            </a:r>
            <a:br>
              <a:rPr lang="en-ZA" b="1" dirty="0">
                <a:ea typeface="+mj-ea"/>
              </a:rPr>
            </a:br>
            <a:endParaRPr lang="en-ZA" sz="1800" b="1" dirty="0" smtClean="0">
              <a:ea typeface="+mj-ea"/>
            </a:endParaRPr>
          </a:p>
        </p:txBody>
      </p:sp>
      <p:sp>
        <p:nvSpPr>
          <p:cNvPr id="3" name="Title 2"/>
          <p:cNvSpPr>
            <a:spLocks noGrp="1"/>
          </p:cNvSpPr>
          <p:nvPr>
            <p:ph type="title"/>
          </p:nvPr>
        </p:nvSpPr>
        <p:spPr>
          <a:xfrm>
            <a:off x="164783" y="725614"/>
            <a:ext cx="8647112" cy="249299"/>
          </a:xfrm>
        </p:spPr>
        <p:txBody>
          <a:bodyPr/>
          <a:lstStyle/>
          <a:p>
            <a:pPr marL="263525" indent="-80963"/>
            <a:r>
              <a:rPr lang="en-ZA" sz="1800" dirty="0" smtClean="0">
                <a:solidFill>
                  <a:srgbClr val="0070C0"/>
                </a:solidFill>
              </a:rPr>
              <a:t>Table of Contents</a:t>
            </a:r>
            <a:endParaRPr lang="en-ZA" sz="1800" dirty="0">
              <a:solidFill>
                <a:srgbClr val="0070C0"/>
              </a:solidFill>
            </a:endParaRPr>
          </a:p>
        </p:txBody>
      </p:sp>
    </p:spTree>
    <p:extLst>
      <p:ext uri="{BB962C8B-B14F-4D97-AF65-F5344CB8AC3E}">
        <p14:creationId xmlns:p14="http://schemas.microsoft.com/office/powerpoint/2010/main" xmlns="" val="261829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24212"/>
            <a:ext cx="8647112" cy="3570208"/>
          </a:xfrm>
        </p:spPr>
        <p:txBody>
          <a:bodyPr/>
          <a:lstStyle/>
          <a:p>
            <a:pPr marL="269875" lvl="1" indent="0" algn="just" defTabSz="457200">
              <a:lnSpc>
                <a:spcPts val="2400"/>
              </a:lnSpc>
              <a:buClr>
                <a:srgbClr val="CAF278"/>
              </a:buClr>
              <a:buNone/>
            </a:pPr>
            <a:r>
              <a:rPr lang="en-US" dirty="0" smtClean="0">
                <a:solidFill>
                  <a:prstClr val="black"/>
                </a:solidFill>
              </a:rPr>
              <a:t>Supply Chain Management keeps  national / departmental registers of irregular, Fruitless and Wasteful Expenditure. Entries are made to the register(s) on a monthly basis or as and when discovered or reported by the Auditor General (during regulatory audit).   </a:t>
            </a:r>
          </a:p>
          <a:p>
            <a:pPr marL="269875" lvl="1" indent="0" algn="just" defTabSz="457200">
              <a:lnSpc>
                <a:spcPts val="2400"/>
              </a:lnSpc>
              <a:buClr>
                <a:srgbClr val="CAF278"/>
              </a:buClr>
              <a:buNone/>
            </a:pPr>
            <a:endParaRPr lang="en-US" dirty="0">
              <a:solidFill>
                <a:prstClr val="black"/>
              </a:solidFill>
            </a:endParaRPr>
          </a:p>
          <a:p>
            <a:pPr marL="269875" lvl="1" indent="0" algn="just" defTabSz="457200">
              <a:lnSpc>
                <a:spcPts val="2400"/>
              </a:lnSpc>
              <a:buClr>
                <a:srgbClr val="CAF278"/>
              </a:buClr>
              <a:buNone/>
            </a:pPr>
            <a:r>
              <a:rPr lang="en-US" dirty="0" smtClean="0">
                <a:solidFill>
                  <a:prstClr val="black"/>
                </a:solidFill>
              </a:rPr>
              <a:t>The SCM records individual transactions as reported by either the relevant region or the audit general during the course of the year. These transactions may be grouped according to their nature of alleged non compliance to SCM prescripts. </a:t>
            </a:r>
          </a:p>
          <a:p>
            <a:pPr marL="269875" lvl="1" indent="0" algn="just" defTabSz="457200">
              <a:lnSpc>
                <a:spcPts val="2400"/>
              </a:lnSpc>
              <a:buClr>
                <a:srgbClr val="CAF278"/>
              </a:buClr>
              <a:buNone/>
            </a:pPr>
            <a:endParaRPr lang="en-US" dirty="0">
              <a:solidFill>
                <a:prstClr val="black"/>
              </a:solidFill>
            </a:endParaRPr>
          </a:p>
          <a:p>
            <a:pPr marL="269875" lvl="1" indent="0" algn="just" defTabSz="457200">
              <a:lnSpc>
                <a:spcPts val="2400"/>
              </a:lnSpc>
              <a:buClr>
                <a:srgbClr val="CAF278"/>
              </a:buClr>
              <a:buNone/>
            </a:pPr>
            <a:r>
              <a:rPr lang="en-US" dirty="0" smtClean="0">
                <a:solidFill>
                  <a:prstClr val="black"/>
                </a:solidFill>
              </a:rPr>
              <a:t>The Investigating unit (Inspectorate), records cases individual, per </a:t>
            </a:r>
            <a:r>
              <a:rPr lang="en-US" dirty="0" err="1" smtClean="0">
                <a:solidFill>
                  <a:prstClr val="black"/>
                </a:solidFill>
              </a:rPr>
              <a:t>trasnactions</a:t>
            </a:r>
            <a:r>
              <a:rPr lang="en-US" dirty="0" smtClean="0">
                <a:solidFill>
                  <a:prstClr val="black"/>
                </a:solidFill>
              </a:rPr>
              <a:t> and investigated accordingly. </a:t>
            </a:r>
            <a:endParaRPr lang="en-US" b="1" u="sng" dirty="0">
              <a:solidFill>
                <a:prstClr val="black"/>
              </a:solidFill>
            </a:endParaRPr>
          </a:p>
        </p:txBody>
      </p:sp>
      <p:sp>
        <p:nvSpPr>
          <p:cNvPr id="3" name="Title 2"/>
          <p:cNvSpPr>
            <a:spLocks noGrp="1"/>
          </p:cNvSpPr>
          <p:nvPr>
            <p:ph type="title"/>
          </p:nvPr>
        </p:nvSpPr>
        <p:spPr>
          <a:xfrm>
            <a:off x="246062" y="535610"/>
            <a:ext cx="8826817" cy="553998"/>
          </a:xfrm>
        </p:spPr>
        <p:txBody>
          <a:bodyPr/>
          <a:lstStyle/>
          <a:p>
            <a:pPr marL="263525" indent="-263525"/>
            <a:r>
              <a:rPr lang="en-ZA" dirty="0" smtClean="0">
                <a:solidFill>
                  <a:srgbClr val="0070C0"/>
                </a:solidFill>
              </a:rPr>
              <a:t>1. Contextualizing Registers for Supply Chain Management and Investigating Unit</a:t>
            </a:r>
            <a:endParaRPr lang="en-ZA" dirty="0">
              <a:solidFill>
                <a:srgbClr val="0070C0"/>
              </a:solidFill>
            </a:endParaRPr>
          </a:p>
        </p:txBody>
      </p:sp>
    </p:spTree>
    <p:extLst>
      <p:ext uri="{BB962C8B-B14F-4D97-AF65-F5344CB8AC3E}">
        <p14:creationId xmlns:p14="http://schemas.microsoft.com/office/powerpoint/2010/main" xmlns="" val="987938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24212"/>
            <a:ext cx="8647112" cy="4247317"/>
          </a:xfrm>
        </p:spPr>
        <p:txBody>
          <a:bodyPr/>
          <a:lstStyle/>
          <a:p>
            <a:pPr marL="269875" lvl="1" indent="0" algn="just" defTabSz="457200">
              <a:lnSpc>
                <a:spcPts val="2400"/>
              </a:lnSpc>
              <a:buClr>
                <a:srgbClr val="CAF278"/>
              </a:buClr>
              <a:buNone/>
            </a:pPr>
            <a:r>
              <a:rPr lang="en-US" dirty="0" smtClean="0">
                <a:solidFill>
                  <a:prstClr val="black"/>
                </a:solidFill>
              </a:rPr>
              <a:t>The department registered a total of eight hundred and seventy five (875)</a:t>
            </a:r>
            <a:r>
              <a:rPr lang="en-US" dirty="0" smtClean="0">
                <a:solidFill>
                  <a:srgbClr val="FF0000"/>
                </a:solidFill>
              </a:rPr>
              <a:t> </a:t>
            </a:r>
            <a:r>
              <a:rPr lang="en-US" dirty="0" smtClean="0">
                <a:solidFill>
                  <a:prstClr val="black"/>
                </a:solidFill>
              </a:rPr>
              <a:t>Cases of Irregular Expenditure as at 1 April 2019 and total of two hundred and fifty nine (259) cases of Fruitless and Wasteful Expenditure. A combined total of eighty hundred and ninety six (896) case of  Irregular, Fruitless and Wasteful Expenditure were investigated, translating to 86% (750/875) of Irregular Expenditure and 56% (146/259) cases of Fruitless and Wasteful Expenditure investigated. </a:t>
            </a:r>
          </a:p>
          <a:p>
            <a:pPr marL="269875" lvl="1" indent="0" algn="just" defTabSz="457200">
              <a:lnSpc>
                <a:spcPts val="2400"/>
              </a:lnSpc>
              <a:buNone/>
            </a:pPr>
            <a:r>
              <a:rPr lang="en-US" dirty="0" smtClean="0">
                <a:solidFill>
                  <a:prstClr val="black"/>
                </a:solidFill>
              </a:rPr>
              <a:t>In addition to the above, the Auditor General reported through Computer Assisted Auditing Technique (CAATS) a total of one hundred and fifty four (154) cases of Irregular Expenditure during the 2016/17 to 2018/19 financial years relating to conflict of interests.  All </a:t>
            </a:r>
            <a:r>
              <a:rPr lang="en-US" dirty="0">
                <a:solidFill>
                  <a:prstClr val="black"/>
                </a:solidFill>
                <a:ea typeface="+mn-ea"/>
              </a:rPr>
              <a:t>one hundred and fifty four (154) cases of Irregular </a:t>
            </a:r>
            <a:r>
              <a:rPr lang="en-US" dirty="0" smtClean="0">
                <a:solidFill>
                  <a:prstClr val="black"/>
                </a:solidFill>
                <a:ea typeface="+mn-ea"/>
              </a:rPr>
              <a:t>Expenditure are currently under investigation. </a:t>
            </a:r>
            <a:endParaRPr lang="en-US" dirty="0">
              <a:solidFill>
                <a:prstClr val="black"/>
              </a:solidFill>
            </a:endParaRPr>
          </a:p>
          <a:p>
            <a:pPr marL="269875" lvl="1" indent="0" algn="just" defTabSz="457200">
              <a:lnSpc>
                <a:spcPts val="2400"/>
              </a:lnSpc>
              <a:buNone/>
            </a:pPr>
            <a:r>
              <a:rPr lang="en-US" b="1" u="sng" dirty="0" smtClean="0">
                <a:solidFill>
                  <a:prstClr val="black"/>
                </a:solidFill>
              </a:rPr>
              <a:t>N.B: The following tables provide summary of the progress made to investigate all cases of Irregular, Fruitless and Wasteful Expenditure (including cases identified through CAATS).</a:t>
            </a:r>
            <a:endParaRPr lang="en-US" b="1" u="sng" dirty="0">
              <a:solidFill>
                <a:prstClr val="black"/>
              </a:solidFill>
            </a:endParaRPr>
          </a:p>
        </p:txBody>
      </p:sp>
      <p:sp>
        <p:nvSpPr>
          <p:cNvPr id="3" name="Title 2"/>
          <p:cNvSpPr>
            <a:spLocks noGrp="1"/>
          </p:cNvSpPr>
          <p:nvPr>
            <p:ph type="title"/>
          </p:nvPr>
        </p:nvSpPr>
        <p:spPr>
          <a:xfrm>
            <a:off x="246062" y="535610"/>
            <a:ext cx="8826817" cy="553998"/>
          </a:xfrm>
        </p:spPr>
        <p:txBody>
          <a:bodyPr/>
          <a:lstStyle/>
          <a:p>
            <a:pPr marL="263525" indent="-263525"/>
            <a:r>
              <a:rPr lang="en-ZA" dirty="0" smtClean="0">
                <a:solidFill>
                  <a:srgbClr val="0070C0"/>
                </a:solidFill>
              </a:rPr>
              <a:t>2. Progress on the Investigation of Irregular, Fruitless and Wasteful Expenditure</a:t>
            </a:r>
            <a:endParaRPr lang="en-ZA" dirty="0">
              <a:solidFill>
                <a:srgbClr val="0070C0"/>
              </a:solidFill>
            </a:endParaRPr>
          </a:p>
        </p:txBody>
      </p:sp>
    </p:spTree>
    <p:extLst>
      <p:ext uri="{BB962C8B-B14F-4D97-AF65-F5344CB8AC3E}">
        <p14:creationId xmlns:p14="http://schemas.microsoft.com/office/powerpoint/2010/main" xmlns="" val="3659324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297" y="1914930"/>
            <a:ext cx="6485334" cy="1657377"/>
          </a:xfrm>
        </p:spPr>
        <p:txBody>
          <a:bodyPr/>
          <a:lstStyle/>
          <a:p>
            <a:pPr marL="202406" lvl="1" indent="0">
              <a:lnSpc>
                <a:spcPct val="150000"/>
              </a:lnSpc>
              <a:buClr>
                <a:srgbClr val="CAF278"/>
              </a:buClr>
              <a:buNone/>
            </a:pPr>
            <a:endParaRPr lang="en-US" sz="1050" dirty="0">
              <a:solidFill>
                <a:prstClr val="black"/>
              </a:solidFill>
            </a:endParaRPr>
          </a:p>
          <a:p>
            <a:pPr>
              <a:lnSpc>
                <a:spcPct val="100000"/>
              </a:lnSpc>
              <a:buClr>
                <a:srgbClr val="CAF278"/>
              </a:buClr>
              <a:buFont typeface="Wingdings" panose="05000000000000000000" pitchFamily="2" charset="2"/>
              <a:buChar char="§"/>
            </a:pPr>
            <a:endParaRPr lang="en-US" sz="1050" dirty="0">
              <a:solidFill>
                <a:prstClr val="black"/>
              </a:solidFill>
            </a:endParaRPr>
          </a:p>
          <a:p>
            <a:pPr marL="0" indent="0">
              <a:lnSpc>
                <a:spcPct val="150000"/>
              </a:lnSpc>
              <a:buClr>
                <a:srgbClr val="CAF278"/>
              </a:buClr>
              <a:buNone/>
            </a:pPr>
            <a:r>
              <a:rPr lang="en-US" sz="1050" dirty="0">
                <a:solidFill>
                  <a:prstClr val="black"/>
                </a:solidFill>
              </a:rPr>
              <a:t>  </a:t>
            </a:r>
          </a:p>
          <a:p>
            <a:pPr lvl="0">
              <a:lnSpc>
                <a:spcPct val="150000"/>
              </a:lnSpc>
              <a:buClr>
                <a:srgbClr val="CAF278"/>
              </a:buClr>
              <a:buFont typeface="Wingdings" panose="05000000000000000000" pitchFamily="2" charset="2"/>
              <a:buChar char="§"/>
            </a:pPr>
            <a:endParaRPr lang="en-US" sz="1050" dirty="0">
              <a:solidFill>
                <a:prstClr val="black"/>
              </a:solidFill>
            </a:endParaRPr>
          </a:p>
          <a:p>
            <a:pPr marL="0" indent="0">
              <a:lnSpc>
                <a:spcPct val="150000"/>
              </a:lnSpc>
              <a:buClr>
                <a:srgbClr val="CAF278"/>
              </a:buClr>
              <a:buNone/>
            </a:pPr>
            <a:endParaRPr lang="en-ZA" sz="900" dirty="0"/>
          </a:p>
        </p:txBody>
      </p:sp>
      <p:sp>
        <p:nvSpPr>
          <p:cNvPr id="3" name="Title 2"/>
          <p:cNvSpPr>
            <a:spLocks noGrp="1"/>
          </p:cNvSpPr>
          <p:nvPr>
            <p:ph type="title"/>
          </p:nvPr>
        </p:nvSpPr>
        <p:spPr>
          <a:xfrm>
            <a:off x="314325" y="559097"/>
            <a:ext cx="8555355" cy="623248"/>
          </a:xfrm>
        </p:spPr>
        <p:txBody>
          <a:bodyPr/>
          <a:lstStyle/>
          <a:p>
            <a:pPr marL="263525" indent="-263525"/>
            <a:r>
              <a:rPr lang="en-ZA" sz="1800" dirty="0" smtClean="0">
                <a:solidFill>
                  <a:srgbClr val="0070C0"/>
                </a:solidFill>
              </a:rPr>
              <a:t>3. Summary Report </a:t>
            </a:r>
            <a:r>
              <a:rPr lang="en-ZA" sz="1800" dirty="0">
                <a:solidFill>
                  <a:srgbClr val="0070C0"/>
                </a:solidFill>
              </a:rPr>
              <a:t>Per Region on the Investigation of </a:t>
            </a:r>
            <a:r>
              <a:rPr lang="en-ZA" sz="1800" dirty="0" smtClean="0">
                <a:solidFill>
                  <a:srgbClr val="0070C0"/>
                </a:solidFill>
              </a:rPr>
              <a:t>Irregular Expenditure</a:t>
            </a:r>
            <a:r>
              <a:rPr lang="en-ZA" sz="1800" dirty="0"/>
              <a:t/>
            </a:r>
            <a:br>
              <a:rPr lang="en-ZA" sz="1800" dirty="0"/>
            </a:br>
            <a:r>
              <a:rPr lang="en-ZA" sz="1350" dirty="0">
                <a:solidFill>
                  <a:srgbClr val="002060"/>
                </a:solidFill>
              </a:rPr>
              <a:t/>
            </a:r>
            <a:br>
              <a:rPr lang="en-ZA" sz="1350" dirty="0">
                <a:solidFill>
                  <a:srgbClr val="002060"/>
                </a:solidFill>
              </a:rPr>
            </a:br>
            <a:endParaRPr lang="en-ZA" sz="1350" dirty="0">
              <a:solidFill>
                <a:srgbClr val="002060"/>
              </a:solidFill>
            </a:endParaRPr>
          </a:p>
        </p:txBody>
      </p:sp>
      <p:sp>
        <p:nvSpPr>
          <p:cNvPr id="7" name="Rectangle 6"/>
          <p:cNvSpPr/>
          <p:nvPr/>
        </p:nvSpPr>
        <p:spPr>
          <a:xfrm>
            <a:off x="200336" y="5056583"/>
            <a:ext cx="8783329" cy="1523494"/>
          </a:xfrm>
          <a:prstGeom prst="rect">
            <a:avLst/>
          </a:prstGeom>
        </p:spPr>
        <p:txBody>
          <a:bodyPr wrap="square">
            <a:spAutoFit/>
          </a:bodyPr>
          <a:lstStyle/>
          <a:p>
            <a:pPr marL="960438" indent="-1027113" defTabSz="685800">
              <a:lnSpc>
                <a:spcPct val="150000"/>
              </a:lnSpc>
              <a:tabLst>
                <a:tab pos="257175" algn="l"/>
              </a:tabLst>
            </a:pPr>
            <a:r>
              <a:rPr lang="en-US" sz="1200" b="1" dirty="0">
                <a:solidFill>
                  <a:prstClr val="black"/>
                </a:solidFill>
                <a:ea typeface="Arial Unicode MS" panose="020B0604020202020204" pitchFamily="34" charset="-128"/>
              </a:rPr>
              <a:t>*In Progress</a:t>
            </a:r>
            <a:r>
              <a:rPr lang="en-US" sz="1200" dirty="0">
                <a:solidFill>
                  <a:prstClr val="black"/>
                </a:solidFill>
                <a:ea typeface="Arial Unicode MS" panose="020B0604020202020204" pitchFamily="34" charset="-128"/>
              </a:rPr>
              <a:t>: </a:t>
            </a:r>
            <a:r>
              <a:rPr lang="en-US" sz="1200" dirty="0" smtClean="0">
                <a:solidFill>
                  <a:prstClr val="black"/>
                </a:solidFill>
                <a:ea typeface="Arial Unicode MS" panose="020B0604020202020204" pitchFamily="34" charset="-128"/>
              </a:rPr>
              <a:t>Refers </a:t>
            </a:r>
            <a:r>
              <a:rPr lang="en-US" sz="1200" dirty="0">
                <a:solidFill>
                  <a:prstClr val="black"/>
                </a:solidFill>
                <a:ea typeface="Arial Unicode MS" panose="020B0604020202020204" pitchFamily="34" charset="-128"/>
              </a:rPr>
              <a:t>to cases investigated and </a:t>
            </a:r>
            <a:r>
              <a:rPr lang="en-US" sz="1200" dirty="0" smtClean="0">
                <a:solidFill>
                  <a:prstClr val="black"/>
                </a:solidFill>
                <a:ea typeface="Arial Unicode MS" panose="020B0604020202020204" pitchFamily="34" charset="-128"/>
              </a:rPr>
              <a:t>those referred </a:t>
            </a:r>
            <a:r>
              <a:rPr lang="en-US" sz="1200" dirty="0">
                <a:solidFill>
                  <a:prstClr val="black"/>
                </a:solidFill>
                <a:ea typeface="Arial Unicode MS" panose="020B0604020202020204" pitchFamily="34" charset="-128"/>
              </a:rPr>
              <a:t>for disciplinary process/blacklisting/DIU for investigations/  </a:t>
            </a:r>
            <a:r>
              <a:rPr lang="en-US" sz="1200" dirty="0" smtClean="0">
                <a:solidFill>
                  <a:prstClr val="black"/>
                </a:solidFill>
                <a:ea typeface="Arial Unicode MS" panose="020B0604020202020204" pitchFamily="34" charset="-128"/>
              </a:rPr>
              <a:t>Finance for recoveries and cases </a:t>
            </a:r>
            <a:r>
              <a:rPr lang="en-US" sz="1200" dirty="0">
                <a:solidFill>
                  <a:prstClr val="black"/>
                </a:solidFill>
                <a:ea typeface="Arial Unicode MS" panose="020B0604020202020204" pitchFamily="34" charset="-128"/>
              </a:rPr>
              <a:t>investigated not yet approved for </a:t>
            </a:r>
            <a:r>
              <a:rPr lang="en-US" sz="1200" dirty="0" smtClean="0">
                <a:solidFill>
                  <a:prstClr val="black"/>
                </a:solidFill>
                <a:ea typeface="Arial Unicode MS" panose="020B0604020202020204" pitchFamily="34" charset="-128"/>
              </a:rPr>
              <a:t>finalization.</a:t>
            </a:r>
          </a:p>
          <a:p>
            <a:pPr indent="-67628" defTabSz="685800">
              <a:lnSpc>
                <a:spcPct val="150000"/>
              </a:lnSpc>
            </a:pPr>
            <a:r>
              <a:rPr lang="en-US" sz="1200" b="1" dirty="0" smtClean="0">
                <a:solidFill>
                  <a:prstClr val="black"/>
                </a:solidFill>
                <a:ea typeface="Arial Unicode MS" panose="020B0604020202020204" pitchFamily="34" charset="-128"/>
              </a:rPr>
              <a:t> </a:t>
            </a:r>
            <a:r>
              <a:rPr lang="en-US" sz="1200" b="1" dirty="0">
                <a:solidFill>
                  <a:prstClr val="black"/>
                </a:solidFill>
                <a:ea typeface="Arial Unicode MS" panose="020B0604020202020204" pitchFamily="34" charset="-128"/>
              </a:rPr>
              <a:t>Not yet Investigated</a:t>
            </a:r>
            <a:r>
              <a:rPr lang="en-US" sz="1200" dirty="0">
                <a:solidFill>
                  <a:prstClr val="black"/>
                </a:solidFill>
                <a:ea typeface="Arial Unicode MS" panose="020B0604020202020204" pitchFamily="34" charset="-128"/>
              </a:rPr>
              <a:t>: Refer to cases reported in </a:t>
            </a:r>
            <a:r>
              <a:rPr lang="en-US" sz="1200" dirty="0" smtClean="0">
                <a:solidFill>
                  <a:prstClr val="black"/>
                </a:solidFill>
                <a:ea typeface="Arial Unicode MS" panose="020B0604020202020204" pitchFamily="34" charset="-128"/>
              </a:rPr>
              <a:t>2017/18 and 2018/19  </a:t>
            </a:r>
            <a:r>
              <a:rPr lang="en-US" sz="1200" dirty="0">
                <a:solidFill>
                  <a:prstClr val="black"/>
                </a:solidFill>
                <a:ea typeface="Arial Unicode MS" panose="020B0604020202020204" pitchFamily="34" charset="-128"/>
              </a:rPr>
              <a:t>FY not yet investigated.</a:t>
            </a:r>
            <a:endParaRPr lang="en-ZA" sz="1200" dirty="0">
              <a:solidFill>
                <a:prstClr val="black"/>
              </a:solidFill>
            </a:endParaRPr>
          </a:p>
          <a:p>
            <a:pPr indent="-67628" defTabSz="685800">
              <a:lnSpc>
                <a:spcPct val="150000"/>
              </a:lnSpc>
            </a:pPr>
            <a:r>
              <a:rPr lang="en-US" sz="1200" b="1" dirty="0">
                <a:solidFill>
                  <a:prstClr val="black"/>
                </a:solidFill>
                <a:ea typeface="Arial Unicode MS" panose="020B0604020202020204" pitchFamily="34" charset="-128"/>
              </a:rPr>
              <a:t> Cases finalized</a:t>
            </a:r>
            <a:r>
              <a:rPr lang="en-US" sz="1200" dirty="0">
                <a:solidFill>
                  <a:prstClr val="black"/>
                </a:solidFill>
                <a:ea typeface="Arial Unicode MS" panose="020B0604020202020204" pitchFamily="34" charset="-128"/>
              </a:rPr>
              <a:t>:    Refer to cases concluded either through condonation /regularization/removal from register.</a:t>
            </a:r>
          </a:p>
          <a:p>
            <a:pPr indent="-67628" defTabSz="685800">
              <a:lnSpc>
                <a:spcPct val="150000"/>
              </a:lnSpc>
            </a:pPr>
            <a:endParaRPr lang="en-ZA" sz="1400"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1843305230"/>
              </p:ext>
            </p:extLst>
          </p:nvPr>
        </p:nvGraphicFramePr>
        <p:xfrm>
          <a:off x="314325" y="1368035"/>
          <a:ext cx="8138797" cy="3206567"/>
        </p:xfrm>
        <a:graphic>
          <a:graphicData uri="http://schemas.openxmlformats.org/drawingml/2006/table">
            <a:tbl>
              <a:tblPr/>
              <a:tblGrid>
                <a:gridCol w="1213563">
                  <a:extLst>
                    <a:ext uri="{9D8B030D-6E8A-4147-A177-3AD203B41FA5}">
                      <a16:colId xmlns:a16="http://schemas.microsoft.com/office/drawing/2014/main" xmlns="" val="20000"/>
                    </a:ext>
                  </a:extLst>
                </a:gridCol>
                <a:gridCol w="540827">
                  <a:extLst>
                    <a:ext uri="{9D8B030D-6E8A-4147-A177-3AD203B41FA5}">
                      <a16:colId xmlns:a16="http://schemas.microsoft.com/office/drawing/2014/main" xmlns="" val="20001"/>
                    </a:ext>
                  </a:extLst>
                </a:gridCol>
                <a:gridCol w="1160801">
                  <a:extLst>
                    <a:ext uri="{9D8B030D-6E8A-4147-A177-3AD203B41FA5}">
                      <a16:colId xmlns:a16="http://schemas.microsoft.com/office/drawing/2014/main" xmlns="" val="20002"/>
                    </a:ext>
                  </a:extLst>
                </a:gridCol>
                <a:gridCol w="633164">
                  <a:extLst>
                    <a:ext uri="{9D8B030D-6E8A-4147-A177-3AD203B41FA5}">
                      <a16:colId xmlns:a16="http://schemas.microsoft.com/office/drawing/2014/main" xmlns="" val="20003"/>
                    </a:ext>
                  </a:extLst>
                </a:gridCol>
                <a:gridCol w="949747">
                  <a:extLst>
                    <a:ext uri="{9D8B030D-6E8A-4147-A177-3AD203B41FA5}">
                      <a16:colId xmlns:a16="http://schemas.microsoft.com/office/drawing/2014/main" xmlns="" val="20004"/>
                    </a:ext>
                  </a:extLst>
                </a:gridCol>
                <a:gridCol w="633164">
                  <a:extLst>
                    <a:ext uri="{9D8B030D-6E8A-4147-A177-3AD203B41FA5}">
                      <a16:colId xmlns:a16="http://schemas.microsoft.com/office/drawing/2014/main" xmlns="" val="20005"/>
                    </a:ext>
                  </a:extLst>
                </a:gridCol>
                <a:gridCol w="1257439">
                  <a:extLst>
                    <a:ext uri="{9D8B030D-6E8A-4147-A177-3AD203B41FA5}">
                      <a16:colId xmlns:a16="http://schemas.microsoft.com/office/drawing/2014/main" xmlns="" val="20006"/>
                    </a:ext>
                  </a:extLst>
                </a:gridCol>
                <a:gridCol w="483764">
                  <a:extLst>
                    <a:ext uri="{9D8B030D-6E8A-4147-A177-3AD203B41FA5}">
                      <a16:colId xmlns:a16="http://schemas.microsoft.com/office/drawing/2014/main" xmlns="" val="20007"/>
                    </a:ext>
                  </a:extLst>
                </a:gridCol>
                <a:gridCol w="633164">
                  <a:extLst>
                    <a:ext uri="{9D8B030D-6E8A-4147-A177-3AD203B41FA5}">
                      <a16:colId xmlns:a16="http://schemas.microsoft.com/office/drawing/2014/main" xmlns="" val="20008"/>
                    </a:ext>
                  </a:extLst>
                </a:gridCol>
                <a:gridCol w="633164">
                  <a:extLst>
                    <a:ext uri="{9D8B030D-6E8A-4147-A177-3AD203B41FA5}">
                      <a16:colId xmlns:a16="http://schemas.microsoft.com/office/drawing/2014/main" xmlns="" val="20009"/>
                    </a:ext>
                  </a:extLst>
                </a:gridCol>
              </a:tblGrid>
              <a:tr h="157528">
                <a:tc gridSpan="3">
                  <a:txBody>
                    <a:bodyPr/>
                    <a:lstStyle/>
                    <a:p>
                      <a:pPr algn="ctr" rtl="0" fontAlgn="t"/>
                      <a:r>
                        <a:rPr lang="en-ZA" sz="1200" b="1" i="0" u="none" strike="noStrike" dirty="0">
                          <a:solidFill>
                            <a:srgbClr val="000000"/>
                          </a:solidFill>
                          <a:effectLst/>
                          <a:latin typeface="Arial" panose="020B0604020202020204" pitchFamily="34" charset="0"/>
                        </a:rPr>
                        <a:t>Opening Balance as at 01 April 2018</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gridSpan="2">
                  <a:txBody>
                    <a:bodyPr/>
                    <a:lstStyle/>
                    <a:p>
                      <a:pPr algn="ctr" rtl="0" fontAlgn="t"/>
                      <a:r>
                        <a:rPr lang="en-ZA" sz="1200" b="1" i="0" u="none" strike="noStrike" dirty="0">
                          <a:solidFill>
                            <a:srgbClr val="000000"/>
                          </a:solidFill>
                          <a:effectLst/>
                          <a:latin typeface="Arial" panose="020B0604020202020204" pitchFamily="34" charset="0"/>
                        </a:rPr>
                        <a:t>Less: Cases finalized to date</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gridSpan="2">
                  <a:txBody>
                    <a:bodyPr/>
                    <a:lstStyle/>
                    <a:p>
                      <a:pPr algn="ctr" rtl="0" fontAlgn="t"/>
                      <a:r>
                        <a:rPr lang="en-ZA" sz="1200" b="1" i="0" u="none" strike="noStrike" dirty="0">
                          <a:solidFill>
                            <a:srgbClr val="000000"/>
                          </a:solidFill>
                          <a:effectLst/>
                          <a:latin typeface="Arial" panose="020B0604020202020204" pitchFamily="34" charset="0"/>
                        </a:rPr>
                        <a:t>Total no of cases as at 30 September 2019</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gridSpan="3">
                  <a:txBody>
                    <a:bodyPr/>
                    <a:lstStyle/>
                    <a:p>
                      <a:pPr algn="ctr" rtl="0" fontAlgn="t"/>
                      <a:r>
                        <a:rPr lang="en-ZA" sz="1200" b="1" i="0" u="none" strike="noStrike" dirty="0">
                          <a:solidFill>
                            <a:srgbClr val="000000"/>
                          </a:solidFill>
                          <a:effectLst/>
                          <a:latin typeface="Arial" panose="020B0604020202020204" pitchFamily="34" charset="0"/>
                        </a:rPr>
                        <a:t>Progress as at 30 September  2019</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155757">
                <a:tc>
                  <a:txBody>
                    <a:bodyPr/>
                    <a:lstStyle/>
                    <a:p>
                      <a:pPr algn="ctr" rtl="0" fontAlgn="t"/>
                      <a:r>
                        <a:rPr lang="en-ZA" sz="1200" b="1" i="0" u="none" strike="noStrike" dirty="0">
                          <a:solidFill>
                            <a:srgbClr val="000000"/>
                          </a:solidFill>
                          <a:effectLst/>
                          <a:latin typeface="Arial" panose="020B0604020202020204" pitchFamily="34" charset="0"/>
                        </a:rPr>
                        <a:t>Description </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r>
                        <a:rPr lang="en-ZA" sz="1200" b="1" i="0" u="none" strike="noStrike" dirty="0">
                          <a:solidFill>
                            <a:srgbClr val="000000"/>
                          </a:solidFill>
                          <a:effectLst/>
                          <a:latin typeface="Arial" panose="020B0604020202020204" pitchFamily="34" charset="0"/>
                        </a:rPr>
                        <a:t>No. of Cases</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r>
                        <a:rPr lang="en-ZA" sz="1200" b="1" i="0" u="none" strike="noStrike" dirty="0">
                          <a:solidFill>
                            <a:srgbClr val="000000"/>
                          </a:solidFill>
                          <a:effectLst/>
                          <a:latin typeface="Arial" panose="020B0604020202020204" pitchFamily="34" charset="0"/>
                        </a:rPr>
                        <a:t>R-Value</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r>
                        <a:rPr lang="en-ZA" sz="1200" b="1" i="0" u="none" strike="noStrike" dirty="0">
                          <a:solidFill>
                            <a:srgbClr val="000000"/>
                          </a:solidFill>
                          <a:effectLst/>
                          <a:latin typeface="Arial" panose="020B0604020202020204" pitchFamily="34" charset="0"/>
                        </a:rPr>
                        <a:t>Total no of cases</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r>
                        <a:rPr lang="en-ZA" sz="1200" b="1" i="0" u="none" strike="noStrike" dirty="0">
                          <a:solidFill>
                            <a:srgbClr val="000000"/>
                          </a:solidFill>
                          <a:effectLst/>
                          <a:latin typeface="Arial" panose="020B0604020202020204" pitchFamily="34" charset="0"/>
                        </a:rPr>
                        <a:t>R-Value</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r>
                        <a:rPr lang="en-ZA" sz="1200" b="1" i="0" u="none" strike="noStrike" dirty="0">
                          <a:solidFill>
                            <a:srgbClr val="000000"/>
                          </a:solidFill>
                          <a:effectLst/>
                          <a:latin typeface="Arial" panose="020B0604020202020204" pitchFamily="34" charset="0"/>
                        </a:rPr>
                        <a:t>Total no of cases</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r>
                        <a:rPr lang="en-ZA" sz="1200" b="1" i="0" u="none" strike="noStrike" dirty="0">
                          <a:solidFill>
                            <a:srgbClr val="000000"/>
                          </a:solidFill>
                          <a:effectLst/>
                          <a:latin typeface="Arial" panose="020B0604020202020204" pitchFamily="34" charset="0"/>
                        </a:rPr>
                        <a:t>R-Value</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r>
                        <a:rPr lang="en-ZA" sz="1200" b="1" i="0" u="none" strike="noStrike" dirty="0">
                          <a:solidFill>
                            <a:srgbClr val="000000"/>
                          </a:solidFill>
                          <a:effectLst/>
                          <a:latin typeface="Arial" panose="020B0604020202020204" pitchFamily="34" charset="0"/>
                        </a:rPr>
                        <a:t>No. of cases in progress</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r>
                        <a:rPr lang="en-ZA" sz="1200" b="1" i="0" u="none" strike="noStrike" dirty="0">
                          <a:solidFill>
                            <a:srgbClr val="000000"/>
                          </a:solidFill>
                          <a:effectLst/>
                          <a:latin typeface="Arial" panose="020B0604020202020204" pitchFamily="34" charset="0"/>
                        </a:rPr>
                        <a:t>No. of cases finalized</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r>
                        <a:rPr lang="en-ZA" sz="1200" b="1" i="0" u="none" strike="noStrike" dirty="0">
                          <a:solidFill>
                            <a:srgbClr val="000000"/>
                          </a:solidFill>
                          <a:effectLst/>
                          <a:latin typeface="Arial" panose="020B0604020202020204" pitchFamily="34" charset="0"/>
                        </a:rPr>
                        <a:t>No.  of cases not yet investigated*</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1"/>
                  </a:ext>
                </a:extLst>
              </a:tr>
              <a:tr h="125206">
                <a:tc>
                  <a:txBody>
                    <a:bodyPr/>
                    <a:lstStyle/>
                    <a:p>
                      <a:pPr algn="l" rtl="0" fontAlgn="t"/>
                      <a:r>
                        <a:rPr lang="en-ZA" sz="1200" b="0" i="0" u="none" strike="noStrike" dirty="0">
                          <a:solidFill>
                            <a:srgbClr val="000000"/>
                          </a:solidFill>
                          <a:effectLst/>
                          <a:latin typeface="Arial" panose="020B0604020202020204" pitchFamily="34" charset="0"/>
                        </a:rPr>
                        <a:t>H/O</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127</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3 029 208 375</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25</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2 360 880</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102</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3 026 847 495</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80</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25</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22</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5206">
                <a:tc>
                  <a:txBody>
                    <a:bodyPr/>
                    <a:lstStyle/>
                    <a:p>
                      <a:pPr algn="l" rtl="0" fontAlgn="t"/>
                      <a:r>
                        <a:rPr lang="en-ZA" sz="1200" b="0" i="0" u="none" strike="noStrike" dirty="0">
                          <a:solidFill>
                            <a:srgbClr val="000000"/>
                          </a:solidFill>
                          <a:effectLst/>
                          <a:latin typeface="Arial" panose="020B0604020202020204" pitchFamily="34" charset="0"/>
                        </a:rPr>
                        <a:t>Gauteng</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79</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8 452 199</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55</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4 423 591</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24</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4 028 608</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18</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55</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6</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25206">
                <a:tc>
                  <a:txBody>
                    <a:bodyPr/>
                    <a:lstStyle/>
                    <a:p>
                      <a:pPr algn="l" rtl="0" fontAlgn="t"/>
                      <a:r>
                        <a:rPr lang="en-ZA" sz="1200" b="0" i="0" u="none" strike="noStrike" dirty="0">
                          <a:solidFill>
                            <a:srgbClr val="000000"/>
                          </a:solidFill>
                          <a:effectLst/>
                          <a:latin typeface="Arial" panose="020B0604020202020204" pitchFamily="34" charset="0"/>
                        </a:rPr>
                        <a:t>Western Cape</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29</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36 359 764</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0</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0</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29</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36 359 764</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10</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0</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19</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40856">
                <a:tc>
                  <a:txBody>
                    <a:bodyPr/>
                    <a:lstStyle/>
                    <a:p>
                      <a:pPr algn="l" rtl="0" fontAlgn="t"/>
                      <a:r>
                        <a:rPr lang="en-ZA" sz="1200" b="0" i="0" u="none" strike="noStrike" dirty="0">
                          <a:solidFill>
                            <a:srgbClr val="000000"/>
                          </a:solidFill>
                          <a:effectLst/>
                          <a:latin typeface="Arial" panose="020B0604020202020204" pitchFamily="34" charset="0"/>
                        </a:rPr>
                        <a:t>Eastern Cape</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34</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51 039 480</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15 192</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33</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51 024 288</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17</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16</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25206">
                <a:tc>
                  <a:txBody>
                    <a:bodyPr/>
                    <a:lstStyle/>
                    <a:p>
                      <a:pPr algn="l" rtl="0" fontAlgn="t"/>
                      <a:r>
                        <a:rPr lang="en-ZA" sz="1200" b="0" i="0" u="none" strike="noStrike" dirty="0">
                          <a:solidFill>
                            <a:srgbClr val="000000"/>
                          </a:solidFill>
                          <a:effectLst/>
                          <a:latin typeface="Arial" panose="020B0604020202020204" pitchFamily="34" charset="0"/>
                        </a:rPr>
                        <a:t>LMN</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131</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114 120 483</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88</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3 362 405</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43</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110 758 078</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14</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88</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29</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25206">
                <a:tc>
                  <a:txBody>
                    <a:bodyPr/>
                    <a:lstStyle/>
                    <a:p>
                      <a:pPr algn="l" rtl="0" fontAlgn="t"/>
                      <a:r>
                        <a:rPr lang="en-ZA" sz="1200" b="0" i="0" u="none" strike="noStrike" dirty="0">
                          <a:solidFill>
                            <a:srgbClr val="000000"/>
                          </a:solidFill>
                          <a:effectLst/>
                          <a:latin typeface="Arial" panose="020B0604020202020204" pitchFamily="34" charset="0"/>
                        </a:rPr>
                        <a:t>FS/NC</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93</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3 378 300</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55</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457 275</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38</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2 921 025</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31</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55</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7</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52594">
                <a:tc>
                  <a:txBody>
                    <a:bodyPr/>
                    <a:lstStyle/>
                    <a:p>
                      <a:pPr algn="l" rtl="0" fontAlgn="t"/>
                      <a:r>
                        <a:rPr lang="en-ZA" sz="1200" b="0" i="0" u="none" strike="noStrike" dirty="0">
                          <a:solidFill>
                            <a:srgbClr val="000000"/>
                          </a:solidFill>
                          <a:effectLst/>
                          <a:latin typeface="Arial" panose="020B0604020202020204" pitchFamily="34" charset="0"/>
                        </a:rPr>
                        <a:t>Kwa Zulu Natal</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382</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166 115 122</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356</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43 566 695</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26</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122 548 427</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0</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356</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26</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21293">
                <a:tc>
                  <a:txBody>
                    <a:bodyPr/>
                    <a:lstStyle/>
                    <a:p>
                      <a:pPr algn="l" rtl="0" fontAlgn="t"/>
                      <a:r>
                        <a:rPr lang="en-ZA" sz="1200" b="1" i="0" u="none" strike="noStrike" dirty="0">
                          <a:solidFill>
                            <a:srgbClr val="000000"/>
                          </a:solidFill>
                          <a:effectLst/>
                          <a:latin typeface="Arial" panose="020B0604020202020204" pitchFamily="34" charset="0"/>
                        </a:rPr>
                        <a:t>Total</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panose="020B0604020202020204" pitchFamily="34" charset="0"/>
                        </a:rPr>
                        <a:t>875</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200" b="1" i="0" u="none" strike="noStrike" dirty="0">
                          <a:solidFill>
                            <a:srgbClr val="000000"/>
                          </a:solidFill>
                          <a:effectLst/>
                          <a:latin typeface="Arial" panose="020B0604020202020204" pitchFamily="34" charset="0"/>
                        </a:rPr>
                        <a:t>3 408 673 723</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panose="020B0604020202020204" pitchFamily="34" charset="0"/>
                        </a:rPr>
                        <a:t>580</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panose="020B0604020202020204" pitchFamily="34" charset="0"/>
                        </a:rPr>
                        <a:t>54 186 038</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200" b="1" i="0" u="none" strike="noStrike" dirty="0">
                          <a:solidFill>
                            <a:srgbClr val="000000"/>
                          </a:solidFill>
                          <a:effectLst/>
                          <a:latin typeface="Arial" panose="020B0604020202020204" pitchFamily="34" charset="0"/>
                        </a:rPr>
                        <a:t>295</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200" b="1" i="0" u="none" strike="noStrike" dirty="0">
                          <a:solidFill>
                            <a:srgbClr val="000000"/>
                          </a:solidFill>
                          <a:effectLst/>
                          <a:latin typeface="Arial" panose="020B0604020202020204" pitchFamily="34" charset="0"/>
                        </a:rPr>
                        <a:t>3 354 487 685</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panose="020B0604020202020204" pitchFamily="34" charset="0"/>
                        </a:rPr>
                        <a:t>170</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panose="020B0604020202020204" pitchFamily="34" charset="0"/>
                        </a:rPr>
                        <a:t>580</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200" b="1" i="0" u="none" strike="noStrike" dirty="0">
                          <a:solidFill>
                            <a:srgbClr val="000000"/>
                          </a:solidFill>
                          <a:effectLst/>
                          <a:latin typeface="Arial" panose="020B0604020202020204" pitchFamily="34" charset="0"/>
                        </a:rPr>
                        <a:t>125</a:t>
                      </a:r>
                    </a:p>
                  </a:txBody>
                  <a:tcPr marL="3913" marR="3913" marT="39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13468">
                <a:tc>
                  <a:txBody>
                    <a:bodyPr/>
                    <a:lstStyle/>
                    <a:p>
                      <a:pPr algn="l" fontAlgn="b"/>
                      <a:r>
                        <a:rPr lang="en-ZA" sz="1200" b="1" i="0" u="none" strike="noStrike" dirty="0">
                          <a:solidFill>
                            <a:srgbClr val="FF0000"/>
                          </a:solidFill>
                          <a:effectLst/>
                          <a:latin typeface="Calibri" panose="020F0502020204030204" pitchFamily="34" charset="0"/>
                        </a:rPr>
                        <a:t>%</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FF0000"/>
                          </a:solidFill>
                          <a:effectLst/>
                          <a:latin typeface="Calibri" panose="020F0502020204030204" pitchFamily="34" charset="0"/>
                        </a:rPr>
                        <a:t>100</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FF0000"/>
                          </a:solidFill>
                          <a:effectLst/>
                          <a:latin typeface="Calibri" panose="020F0502020204030204" pitchFamily="34" charset="0"/>
                        </a:rPr>
                        <a:t>100</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FF0000"/>
                          </a:solidFill>
                          <a:effectLst/>
                          <a:latin typeface="Calibri" panose="020F0502020204030204" pitchFamily="34" charset="0"/>
                        </a:rPr>
                        <a:t>66</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FF0000"/>
                          </a:solidFill>
                          <a:effectLst/>
                          <a:latin typeface="Calibri" panose="020F0502020204030204" pitchFamily="34" charset="0"/>
                        </a:rPr>
                        <a:t>2</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FF0000"/>
                          </a:solidFill>
                          <a:effectLst/>
                          <a:latin typeface="Calibri" panose="020F0502020204030204" pitchFamily="34" charset="0"/>
                        </a:rPr>
                        <a:t>34</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FF0000"/>
                          </a:solidFill>
                          <a:effectLst/>
                          <a:latin typeface="Calibri" panose="020F0502020204030204" pitchFamily="34" charset="0"/>
                        </a:rPr>
                        <a:t>98</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FF0000"/>
                          </a:solidFill>
                          <a:effectLst/>
                          <a:latin typeface="Calibri" panose="020F0502020204030204" pitchFamily="34" charset="0"/>
                        </a:rPr>
                        <a:t>19</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FF0000"/>
                          </a:solidFill>
                          <a:effectLst/>
                          <a:latin typeface="Calibri" panose="020F0502020204030204" pitchFamily="34" charset="0"/>
                        </a:rPr>
                        <a:t>66</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FF0000"/>
                          </a:solidFill>
                          <a:effectLst/>
                          <a:latin typeface="Calibri" panose="020F0502020204030204" pitchFamily="34" charset="0"/>
                        </a:rPr>
                        <a:t>14</a:t>
                      </a:r>
                    </a:p>
                  </a:txBody>
                  <a:tcPr marL="3913" marR="3913" marT="391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3056792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83553"/>
            <a:ext cx="8646159" cy="6012030"/>
          </a:xfrm>
        </p:spPr>
        <p:txBody>
          <a:bodyPr/>
          <a:lstStyle/>
          <a:p>
            <a:pPr marL="269875" lvl="1" indent="0" algn="just" defTabSz="457200">
              <a:lnSpc>
                <a:spcPts val="2400"/>
              </a:lnSpc>
              <a:buClr>
                <a:srgbClr val="CAF278"/>
              </a:buClr>
              <a:buNone/>
            </a:pPr>
            <a:endParaRPr lang="en-US" b="1" u="sng" dirty="0" smtClean="0">
              <a:solidFill>
                <a:prstClr val="black"/>
              </a:solidFill>
            </a:endParaRPr>
          </a:p>
          <a:p>
            <a:pPr marL="269875" lvl="1" indent="0" algn="just" defTabSz="457200">
              <a:lnSpc>
                <a:spcPts val="2400"/>
              </a:lnSpc>
              <a:buClr>
                <a:srgbClr val="CAF278"/>
              </a:buClr>
              <a:buNone/>
            </a:pPr>
            <a:endParaRPr lang="en-US" b="1" u="sng" dirty="0">
              <a:solidFill>
                <a:prstClr val="black"/>
              </a:solidFill>
            </a:endParaRPr>
          </a:p>
          <a:p>
            <a:pPr marL="269875" lvl="1" indent="0" algn="just" defTabSz="457200">
              <a:lnSpc>
                <a:spcPts val="2400"/>
              </a:lnSpc>
              <a:buClr>
                <a:srgbClr val="CAF278"/>
              </a:buClr>
              <a:buNone/>
            </a:pPr>
            <a:endParaRPr lang="en-US" b="1" u="sng" dirty="0" smtClean="0">
              <a:solidFill>
                <a:prstClr val="black"/>
              </a:solidFill>
            </a:endParaRPr>
          </a:p>
          <a:p>
            <a:pPr marL="269875" lvl="1" indent="0" algn="just" defTabSz="457200">
              <a:lnSpc>
                <a:spcPts val="2400"/>
              </a:lnSpc>
              <a:buClr>
                <a:srgbClr val="CAF278"/>
              </a:buClr>
              <a:buNone/>
            </a:pPr>
            <a:endParaRPr lang="en-US" b="1" u="sng" dirty="0">
              <a:solidFill>
                <a:prstClr val="black"/>
              </a:solidFill>
            </a:endParaRPr>
          </a:p>
          <a:p>
            <a:pPr marL="269875" lvl="1" indent="0" algn="just" defTabSz="457200">
              <a:lnSpc>
                <a:spcPts val="2400"/>
              </a:lnSpc>
              <a:buClr>
                <a:srgbClr val="CAF278"/>
              </a:buClr>
              <a:buNone/>
            </a:pPr>
            <a:endParaRPr lang="en-US" b="1" u="sng" dirty="0" smtClean="0">
              <a:solidFill>
                <a:prstClr val="black"/>
              </a:solidFill>
            </a:endParaRPr>
          </a:p>
          <a:p>
            <a:pPr marL="269875" lvl="1" indent="0" algn="just" defTabSz="457200">
              <a:lnSpc>
                <a:spcPts val="2400"/>
              </a:lnSpc>
              <a:buClr>
                <a:srgbClr val="CAF278"/>
              </a:buClr>
              <a:buNone/>
            </a:pPr>
            <a:endParaRPr lang="en-US" b="1" u="sng" dirty="0">
              <a:solidFill>
                <a:prstClr val="black"/>
              </a:solidFill>
            </a:endParaRPr>
          </a:p>
          <a:p>
            <a:pPr marL="0" indent="0">
              <a:lnSpc>
                <a:spcPct val="150000"/>
              </a:lnSpc>
              <a:spcBef>
                <a:spcPct val="0"/>
              </a:spcBef>
              <a:buNone/>
            </a:pPr>
            <a:r>
              <a:rPr lang="en-US" b="1" dirty="0" smtClean="0">
                <a:solidFill>
                  <a:prstClr val="black"/>
                </a:solidFill>
              </a:rPr>
              <a:t>     </a:t>
            </a:r>
            <a:r>
              <a:rPr lang="en-US" b="1" u="sng" dirty="0" smtClean="0">
                <a:solidFill>
                  <a:prstClr val="black"/>
                </a:solidFill>
              </a:rPr>
              <a:t>IRREGULAR EXPENDITURE</a:t>
            </a:r>
            <a:endParaRPr lang="en-US" b="1" u="sng" dirty="0">
              <a:solidFill>
                <a:prstClr val="black"/>
              </a:solidFill>
            </a:endParaRPr>
          </a:p>
          <a:p>
            <a:pPr algn="just">
              <a:lnSpc>
                <a:spcPct val="107000"/>
              </a:lnSpc>
              <a:spcAft>
                <a:spcPts val="800"/>
              </a:spcAft>
              <a:buFont typeface="Wingdings" panose="05000000000000000000" pitchFamily="2" charset="2"/>
              <a:buChar char="q"/>
            </a:pPr>
            <a:r>
              <a:rPr lang="en-ZA" dirty="0">
                <a:latin typeface="Arial" panose="020B0604020202020204" pitchFamily="34" charset="0"/>
                <a:ea typeface="Calibri" panose="020F0502020204030204" pitchFamily="34" charset="0"/>
                <a:cs typeface="Arial" panose="020B0604020202020204" pitchFamily="34" charset="0"/>
              </a:rPr>
              <a:t>Cumulatively, the Department has irregular expenditure amounting to R3, 354 million (100%) whereas for the year under review, expenditure found to be irregular amounted to R159 million (4, 7%). </a:t>
            </a:r>
          </a:p>
          <a:p>
            <a:pPr algn="just">
              <a:lnSpc>
                <a:spcPct val="107000"/>
              </a:lnSpc>
              <a:spcAft>
                <a:spcPts val="800"/>
              </a:spcAft>
              <a:buFont typeface="Wingdings" panose="05000000000000000000" pitchFamily="2" charset="2"/>
              <a:buChar char="q"/>
            </a:pPr>
            <a:r>
              <a:rPr lang="en-ZA" dirty="0">
                <a:latin typeface="Arial" panose="020B0604020202020204" pitchFamily="34" charset="0"/>
                <a:ea typeface="Calibri" panose="020F0502020204030204" pitchFamily="34" charset="0"/>
                <a:cs typeface="Arial" panose="020B0604020202020204" pitchFamily="34" charset="0"/>
              </a:rPr>
              <a:t>Approximately 75% of irregular expenditure relates to two cases, i.e. procurement of security fencing by the Independent Development Trust (IDT) and extension of nutrition services contract in prior periods, amounting to R1,816 million and R707 million respectively. The third-largest category of irregular expenditure amounts to R443 million which is predominantly procurement where competitive bidding processes were not followed, splitting of cases of lesser value due to term contracts not in place and non-compliance to </a:t>
            </a:r>
            <a:r>
              <a:rPr lang="en-ZA" dirty="0" smtClean="0">
                <a:latin typeface="Arial" panose="020B0604020202020204" pitchFamily="34" charset="0"/>
                <a:ea typeface="Calibri" panose="020F0502020204030204" pitchFamily="34" charset="0"/>
                <a:cs typeface="Arial" panose="020B0604020202020204" pitchFamily="34" charset="0"/>
              </a:rPr>
              <a:t>procedures.</a:t>
            </a:r>
            <a:endParaRPr lang="en-US" b="1" u="sng" dirty="0">
              <a:solidFill>
                <a:prstClr val="black"/>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246063" y="535610"/>
            <a:ext cx="8647112" cy="249299"/>
          </a:xfrm>
        </p:spPr>
        <p:txBody>
          <a:bodyPr/>
          <a:lstStyle/>
          <a:p>
            <a:r>
              <a:rPr lang="en-ZA" sz="1800" dirty="0" smtClean="0">
                <a:solidFill>
                  <a:srgbClr val="0070C0"/>
                </a:solidFill>
              </a:rPr>
              <a:t>4. </a:t>
            </a:r>
            <a:r>
              <a:rPr lang="en-ZA" sz="1800" dirty="0">
                <a:solidFill>
                  <a:srgbClr val="0070C0"/>
                </a:solidFill>
              </a:rPr>
              <a:t>Nature and </a:t>
            </a:r>
            <a:r>
              <a:rPr lang="en-ZA" sz="1800" dirty="0" smtClean="0">
                <a:solidFill>
                  <a:srgbClr val="0070C0"/>
                </a:solidFill>
              </a:rPr>
              <a:t>R-values of Irregular Expenditure</a:t>
            </a:r>
            <a:endParaRPr lang="en-ZA" sz="1800" dirty="0">
              <a:solidFill>
                <a:srgbClr val="0070C0"/>
              </a:solidFill>
            </a:endParaRPr>
          </a:p>
        </p:txBody>
      </p:sp>
      <p:graphicFrame>
        <p:nvGraphicFramePr>
          <p:cNvPr id="4" name="Table 3"/>
          <p:cNvGraphicFramePr>
            <a:graphicFrameLocks noGrp="1"/>
          </p:cNvGraphicFramePr>
          <p:nvPr>
            <p:extLst/>
          </p:nvPr>
        </p:nvGraphicFramePr>
        <p:xfrm>
          <a:off x="322726" y="1066800"/>
          <a:ext cx="7593108" cy="2094036"/>
        </p:xfrm>
        <a:graphic>
          <a:graphicData uri="http://schemas.openxmlformats.org/drawingml/2006/table">
            <a:tbl>
              <a:tblPr firstRow="1" bandRow="1">
                <a:tableStyleId>{5C22544A-7EE6-4342-B048-85BDC9FD1C3A}</a:tableStyleId>
              </a:tblPr>
              <a:tblGrid>
                <a:gridCol w="4150662">
                  <a:extLst>
                    <a:ext uri="{9D8B030D-6E8A-4147-A177-3AD203B41FA5}">
                      <a16:colId xmlns:a16="http://schemas.microsoft.com/office/drawing/2014/main" xmlns="" val="20000"/>
                    </a:ext>
                  </a:extLst>
                </a:gridCol>
                <a:gridCol w="2022597">
                  <a:extLst>
                    <a:ext uri="{9D8B030D-6E8A-4147-A177-3AD203B41FA5}">
                      <a16:colId xmlns:a16="http://schemas.microsoft.com/office/drawing/2014/main" xmlns="" val="20001"/>
                    </a:ext>
                  </a:extLst>
                </a:gridCol>
                <a:gridCol w="1419849">
                  <a:extLst>
                    <a:ext uri="{9D8B030D-6E8A-4147-A177-3AD203B41FA5}">
                      <a16:colId xmlns:a16="http://schemas.microsoft.com/office/drawing/2014/main" xmlns="" val="20002"/>
                    </a:ext>
                  </a:extLst>
                </a:gridCol>
              </a:tblGrid>
              <a:tr h="406400">
                <a:tc>
                  <a:txBody>
                    <a:bodyPr/>
                    <a:lstStyle/>
                    <a:p>
                      <a:r>
                        <a:rPr lang="en-ZA" sz="1400" dirty="0" smtClean="0">
                          <a:solidFill>
                            <a:schemeClr val="tx1"/>
                          </a:solidFill>
                        </a:rPr>
                        <a:t>Total Irregular Expenditure as at 31</a:t>
                      </a:r>
                      <a:r>
                        <a:rPr lang="en-ZA" sz="1400" baseline="0" dirty="0" smtClean="0">
                          <a:solidFill>
                            <a:schemeClr val="tx1"/>
                          </a:solidFill>
                        </a:rPr>
                        <a:t> March 2019</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ZA" sz="1400" dirty="0" smtClean="0">
                          <a:solidFill>
                            <a:schemeClr val="tx1"/>
                          </a:solidFill>
                        </a:rPr>
                        <a:t>R 3,354,487,685</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ZA" sz="1400" dirty="0" smtClean="0">
                          <a:solidFill>
                            <a:schemeClr val="tx1"/>
                          </a:solidFill>
                        </a:rPr>
                        <a:t>100%</a:t>
                      </a:r>
                      <a:endParaRPr lang="en-ZA"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421909">
                <a:tc>
                  <a:txBody>
                    <a:bodyPr/>
                    <a:lstStyle/>
                    <a:p>
                      <a:r>
                        <a:rPr lang="en-ZA" sz="1400" dirty="0" smtClean="0"/>
                        <a:t>Non- compliance by implementing agent (IDT)</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400" dirty="0" smtClean="0"/>
                        <a:t>R1,815,767,460</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400" dirty="0" smtClean="0"/>
                        <a:t>54%</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21909">
                <a:tc>
                  <a:txBody>
                    <a:bodyPr/>
                    <a:lstStyle/>
                    <a:p>
                      <a:r>
                        <a:rPr lang="en-ZA" sz="1400" dirty="0" smtClean="0"/>
                        <a:t>Nutritional Services (extension of contract)</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400" dirty="0" smtClean="0"/>
                        <a:t>R</a:t>
                      </a:r>
                      <a:r>
                        <a:rPr lang="en-ZA" sz="1400" baseline="0" dirty="0" smtClean="0"/>
                        <a:t>   707,386,690</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400" dirty="0" smtClean="0"/>
                        <a:t>21%</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21909">
                <a:tc>
                  <a:txBody>
                    <a:bodyPr/>
                    <a:lstStyle/>
                    <a:p>
                      <a:r>
                        <a:rPr lang="en-ZA" sz="1400" dirty="0" smtClean="0"/>
                        <a:t>Non-compliance</a:t>
                      </a:r>
                      <a:r>
                        <a:rPr lang="en-ZA" sz="1400" baseline="0" dirty="0" smtClean="0"/>
                        <a:t> with procurement (GIAMA Audits)</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400" dirty="0" smtClean="0"/>
                        <a:t>R   158,917,124</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400" dirty="0" smtClean="0"/>
                        <a:t>5%</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21909">
                <a:tc>
                  <a:txBody>
                    <a:bodyPr/>
                    <a:lstStyle/>
                    <a:p>
                      <a:r>
                        <a:rPr lang="en-ZA" sz="1400" dirty="0" smtClean="0"/>
                        <a:t>Other matters non-compliance SCM prescripts</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400" dirty="0" smtClean="0"/>
                        <a:t>R   228,882,448</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400" dirty="0" smtClean="0"/>
                        <a:t>7%</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903232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24212"/>
            <a:ext cx="8647112" cy="4641271"/>
          </a:xfrm>
          <a:noFill/>
        </p:spPr>
        <p:txBody>
          <a:bodyPr/>
          <a:lstStyle/>
          <a:p>
            <a:pPr lvl="0" algn="just">
              <a:buFont typeface="Wingdings" panose="05000000000000000000" pitchFamily="2" charset="2"/>
              <a:buChar char="q"/>
            </a:pPr>
            <a:r>
              <a:rPr lang="en-US" sz="1600" dirty="0"/>
              <a:t>The primary reasons for causes of Irregular Expenditure occurrences within the department (including regions) are attributable to lack of understanding of prescripts (laws, circulars and policy requirements) by officials, and in some instances the absence of relevant policies and/or outdated policies. </a:t>
            </a:r>
            <a:endParaRPr lang="en-ZA" sz="1600" dirty="0"/>
          </a:p>
          <a:p>
            <a:pPr lvl="0" algn="just">
              <a:buFont typeface="Wingdings" panose="05000000000000000000" pitchFamily="2" charset="2"/>
              <a:buChar char="q"/>
            </a:pPr>
            <a:r>
              <a:rPr lang="en-US" sz="1600" dirty="0"/>
              <a:t>As a result thereof, the Procurement Unit has updated a procurement manual to prevent irregular expenditure to further ensure that the current National Treasury regulations are part of this policy</a:t>
            </a:r>
            <a:r>
              <a:rPr lang="en-US" sz="1600" dirty="0" smtClean="0"/>
              <a:t>.</a:t>
            </a:r>
          </a:p>
          <a:p>
            <a:pPr lvl="0" algn="just">
              <a:buFont typeface="Wingdings" panose="05000000000000000000" pitchFamily="2" charset="2"/>
              <a:buChar char="q"/>
            </a:pPr>
            <a:r>
              <a:rPr lang="en-US" sz="1600" dirty="0"/>
              <a:t> </a:t>
            </a:r>
            <a:r>
              <a:rPr lang="en-US" sz="1600" dirty="0" smtClean="0"/>
              <a:t>Training of SCM officials on SCM prescripts and best practices in procurement administration.</a:t>
            </a:r>
          </a:p>
          <a:p>
            <a:pPr lvl="0" algn="just">
              <a:buFont typeface="Wingdings" panose="05000000000000000000" pitchFamily="2" charset="2"/>
              <a:buChar char="q"/>
            </a:pPr>
            <a:r>
              <a:rPr lang="en-US" sz="1600" dirty="0"/>
              <a:t> </a:t>
            </a:r>
            <a:r>
              <a:rPr lang="en-US" sz="1600" dirty="0" smtClean="0"/>
              <a:t>Conducting due diligence by head office on tenders administered by Regional Offices prior to final award.</a:t>
            </a:r>
            <a:endParaRPr lang="en-US" sz="1600" dirty="0"/>
          </a:p>
          <a:p>
            <a:pPr lvl="0" algn="just">
              <a:buFont typeface="Wingdings" panose="05000000000000000000" pitchFamily="2" charset="2"/>
              <a:buChar char="q"/>
            </a:pPr>
            <a:r>
              <a:rPr lang="en-US" sz="1600" dirty="0" smtClean="0"/>
              <a:t>The </a:t>
            </a:r>
            <a:r>
              <a:rPr lang="en-US" sz="1600" dirty="0"/>
              <a:t>Department has enhanced the control environment for Internal Audit to review all bids from the value or R20 m before award. This will strengthen internal controls and reduce irregular expenditure. In addition, the department has partnered with National Treasury for strategic procurement to have permanent solution for procurement process. </a:t>
            </a:r>
            <a:endParaRPr lang="en-ZA" sz="1600" dirty="0"/>
          </a:p>
          <a:p>
            <a:pPr marL="269875" lvl="1" indent="0" algn="just" defTabSz="457200">
              <a:lnSpc>
                <a:spcPts val="2400"/>
              </a:lnSpc>
              <a:buClr>
                <a:srgbClr val="CAF278"/>
              </a:buClr>
              <a:buNone/>
            </a:pPr>
            <a:endParaRPr lang="en-US" b="1" u="sng" dirty="0">
              <a:solidFill>
                <a:prstClr val="black"/>
              </a:solidFill>
            </a:endParaRPr>
          </a:p>
        </p:txBody>
      </p:sp>
      <p:sp>
        <p:nvSpPr>
          <p:cNvPr id="3" name="Title 2"/>
          <p:cNvSpPr>
            <a:spLocks noGrp="1"/>
          </p:cNvSpPr>
          <p:nvPr>
            <p:ph type="title"/>
          </p:nvPr>
        </p:nvSpPr>
        <p:spPr>
          <a:xfrm>
            <a:off x="246063" y="535610"/>
            <a:ext cx="8647112" cy="498598"/>
          </a:xfrm>
        </p:spPr>
        <p:txBody>
          <a:bodyPr/>
          <a:lstStyle/>
          <a:p>
            <a:pPr marL="182563" indent="-182563"/>
            <a:r>
              <a:rPr lang="en-ZA" sz="1800" dirty="0" smtClean="0">
                <a:solidFill>
                  <a:srgbClr val="0070C0"/>
                </a:solidFill>
              </a:rPr>
              <a:t>5. </a:t>
            </a:r>
            <a:r>
              <a:rPr lang="en-ZA" sz="1800" dirty="0">
                <a:solidFill>
                  <a:srgbClr val="0070C0"/>
                </a:solidFill>
              </a:rPr>
              <a:t>Root Causes of Irregular Expenditure and Steps taken to address Irregular </a:t>
            </a:r>
            <a:br>
              <a:rPr lang="en-ZA" sz="1800" dirty="0">
                <a:solidFill>
                  <a:srgbClr val="0070C0"/>
                </a:solidFill>
              </a:rPr>
            </a:br>
            <a:r>
              <a:rPr lang="en-ZA" sz="1800" dirty="0">
                <a:solidFill>
                  <a:srgbClr val="0070C0"/>
                </a:solidFill>
              </a:rPr>
              <a:t> Expenditure</a:t>
            </a:r>
          </a:p>
        </p:txBody>
      </p:sp>
    </p:spTree>
    <p:extLst>
      <p:ext uri="{BB962C8B-B14F-4D97-AF65-F5344CB8AC3E}">
        <p14:creationId xmlns:p14="http://schemas.microsoft.com/office/powerpoint/2010/main" xmlns="" val="2469154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24212"/>
            <a:ext cx="8647112" cy="4388894"/>
          </a:xfrm>
          <a:noFill/>
        </p:spPr>
        <p:txBody>
          <a:bodyPr/>
          <a:lstStyle/>
          <a:p>
            <a:pPr marL="263525" indent="0" algn="just">
              <a:buNone/>
            </a:pPr>
            <a:r>
              <a:rPr lang="en-US" sz="1800" dirty="0" smtClean="0"/>
              <a:t>The </a:t>
            </a:r>
            <a:r>
              <a:rPr lang="en-US" sz="1800" dirty="0"/>
              <a:t>department is also utilizing the newly –established National Treasury Central Supplier Database as a control measure to detect officials that are conducting businesses with the State and the Department. In addition to the above, the Procurement Unit has reviewed and is utilizing the Procurement Checklist for transactions between R1 to R30, 0000 and R30, 001 to R500, 000 to monitor processes undertaken and to serve as a mechanism to prevent and detect Irregular Expenditure.</a:t>
            </a:r>
            <a:endParaRPr lang="en-ZA" sz="1800" dirty="0"/>
          </a:p>
          <a:p>
            <a:pPr marL="263525" lvl="0" indent="0" algn="just">
              <a:buNone/>
            </a:pPr>
            <a:r>
              <a:rPr lang="en-ZA" sz="1800" dirty="0" smtClean="0"/>
              <a:t>Quotations </a:t>
            </a:r>
            <a:r>
              <a:rPr lang="en-ZA" sz="1800" dirty="0"/>
              <a:t>are obtained through the Central Supplier Database (</a:t>
            </a:r>
            <a:r>
              <a:rPr lang="en-ZA" sz="1800" dirty="0" smtClean="0"/>
              <a:t>CSD)</a:t>
            </a:r>
          </a:p>
          <a:p>
            <a:pPr marL="263525" lvl="0" indent="0" algn="just">
              <a:buNone/>
            </a:pPr>
            <a:r>
              <a:rPr lang="en-ZA" sz="1800" b="1" dirty="0" smtClean="0"/>
              <a:t>Procurement </a:t>
            </a:r>
            <a:r>
              <a:rPr lang="en-ZA" sz="1800" b="1" dirty="0"/>
              <a:t>done with prohibited Suppliers</a:t>
            </a:r>
            <a:r>
              <a:rPr lang="en-ZA" sz="1800" b="1" dirty="0" smtClean="0"/>
              <a:t>:</a:t>
            </a:r>
          </a:p>
          <a:p>
            <a:pPr marL="263525" indent="0" algn="just">
              <a:buNone/>
            </a:pPr>
            <a:r>
              <a:rPr lang="en-ZA" sz="1800" dirty="0" smtClean="0"/>
              <a:t>Prior to the bid being awarded, SCM verifies the bidder’s information on the register of restricted suppliers and tender defaulters on National Treasury website.</a:t>
            </a:r>
            <a:br>
              <a:rPr lang="en-ZA" sz="1800" dirty="0" smtClean="0"/>
            </a:br>
            <a:r>
              <a:rPr lang="en-ZA" sz="1800" dirty="0" smtClean="0"/>
              <a:t>The Bid Evaluation Committee members also signs verification certificates to confirm that they have verified information</a:t>
            </a:r>
            <a:endParaRPr lang="en-ZA" sz="1800" dirty="0"/>
          </a:p>
          <a:p>
            <a:pPr marL="269875" lvl="1" indent="0" algn="just" defTabSz="457200">
              <a:lnSpc>
                <a:spcPts val="2400"/>
              </a:lnSpc>
              <a:buClr>
                <a:srgbClr val="CAF278"/>
              </a:buClr>
              <a:buNone/>
            </a:pPr>
            <a:endParaRPr lang="en-US" b="1" u="sng" dirty="0">
              <a:solidFill>
                <a:prstClr val="black"/>
              </a:solidFill>
            </a:endParaRPr>
          </a:p>
        </p:txBody>
      </p:sp>
      <p:sp>
        <p:nvSpPr>
          <p:cNvPr id="3" name="Title 2"/>
          <p:cNvSpPr>
            <a:spLocks noGrp="1"/>
          </p:cNvSpPr>
          <p:nvPr>
            <p:ph type="title"/>
          </p:nvPr>
        </p:nvSpPr>
        <p:spPr>
          <a:xfrm>
            <a:off x="246063" y="535610"/>
            <a:ext cx="8647112" cy="498598"/>
          </a:xfrm>
        </p:spPr>
        <p:txBody>
          <a:bodyPr/>
          <a:lstStyle/>
          <a:p>
            <a:pPr marL="182563" indent="-182563"/>
            <a:r>
              <a:rPr lang="en-ZA" sz="1800" dirty="0" smtClean="0">
                <a:solidFill>
                  <a:srgbClr val="0070C0"/>
                </a:solidFill>
              </a:rPr>
              <a:t>5. </a:t>
            </a:r>
            <a:r>
              <a:rPr lang="en-ZA" sz="1800" dirty="0">
                <a:solidFill>
                  <a:srgbClr val="0070C0"/>
                </a:solidFill>
              </a:rPr>
              <a:t>Root Causes of Irregular Expenditure and Steps taken to address Irregular </a:t>
            </a:r>
            <a:br>
              <a:rPr lang="en-ZA" sz="1800" dirty="0">
                <a:solidFill>
                  <a:srgbClr val="0070C0"/>
                </a:solidFill>
              </a:rPr>
            </a:br>
            <a:r>
              <a:rPr lang="en-ZA" sz="1800" dirty="0">
                <a:solidFill>
                  <a:srgbClr val="0070C0"/>
                </a:solidFill>
              </a:rPr>
              <a:t> Expenditure - Continue</a:t>
            </a:r>
          </a:p>
        </p:txBody>
      </p:sp>
    </p:spTree>
    <p:extLst>
      <p:ext uri="{BB962C8B-B14F-4D97-AF65-F5344CB8AC3E}">
        <p14:creationId xmlns:p14="http://schemas.microsoft.com/office/powerpoint/2010/main" xmlns="" val="4140060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297" y="1914930"/>
            <a:ext cx="6485334" cy="1657377"/>
          </a:xfrm>
        </p:spPr>
        <p:txBody>
          <a:bodyPr/>
          <a:lstStyle/>
          <a:p>
            <a:pPr marL="202406" lvl="1" indent="0">
              <a:lnSpc>
                <a:spcPct val="150000"/>
              </a:lnSpc>
              <a:buClr>
                <a:srgbClr val="CAF278"/>
              </a:buClr>
              <a:buNone/>
            </a:pPr>
            <a:endParaRPr lang="en-US" sz="1050" dirty="0">
              <a:solidFill>
                <a:prstClr val="black"/>
              </a:solidFill>
            </a:endParaRPr>
          </a:p>
          <a:p>
            <a:pPr>
              <a:lnSpc>
                <a:spcPct val="100000"/>
              </a:lnSpc>
              <a:buClr>
                <a:srgbClr val="CAF278"/>
              </a:buClr>
              <a:buFont typeface="Wingdings" panose="05000000000000000000" pitchFamily="2" charset="2"/>
              <a:buChar char="§"/>
            </a:pPr>
            <a:endParaRPr lang="en-US" sz="1050" dirty="0">
              <a:solidFill>
                <a:prstClr val="black"/>
              </a:solidFill>
            </a:endParaRPr>
          </a:p>
          <a:p>
            <a:pPr marL="0" indent="0">
              <a:lnSpc>
                <a:spcPct val="150000"/>
              </a:lnSpc>
              <a:buClr>
                <a:srgbClr val="CAF278"/>
              </a:buClr>
              <a:buNone/>
            </a:pPr>
            <a:r>
              <a:rPr lang="en-US" sz="1050" dirty="0">
                <a:solidFill>
                  <a:prstClr val="black"/>
                </a:solidFill>
              </a:rPr>
              <a:t>  </a:t>
            </a:r>
          </a:p>
          <a:p>
            <a:pPr lvl="0">
              <a:lnSpc>
                <a:spcPct val="150000"/>
              </a:lnSpc>
              <a:buClr>
                <a:srgbClr val="CAF278"/>
              </a:buClr>
              <a:buFont typeface="Wingdings" panose="05000000000000000000" pitchFamily="2" charset="2"/>
              <a:buChar char="§"/>
            </a:pPr>
            <a:endParaRPr lang="en-US" sz="1050" dirty="0">
              <a:solidFill>
                <a:prstClr val="black"/>
              </a:solidFill>
            </a:endParaRPr>
          </a:p>
          <a:p>
            <a:pPr marL="0" indent="0">
              <a:lnSpc>
                <a:spcPct val="150000"/>
              </a:lnSpc>
              <a:buClr>
                <a:srgbClr val="CAF278"/>
              </a:buClr>
              <a:buNone/>
            </a:pPr>
            <a:endParaRPr lang="en-ZA" sz="900" dirty="0"/>
          </a:p>
        </p:txBody>
      </p:sp>
      <p:sp>
        <p:nvSpPr>
          <p:cNvPr id="3" name="Title 2"/>
          <p:cNvSpPr>
            <a:spLocks noGrp="1"/>
          </p:cNvSpPr>
          <p:nvPr>
            <p:ph type="title"/>
          </p:nvPr>
        </p:nvSpPr>
        <p:spPr>
          <a:xfrm>
            <a:off x="299846" y="320220"/>
            <a:ext cx="8722234" cy="1052596"/>
          </a:xfrm>
        </p:spPr>
        <p:txBody>
          <a:bodyPr/>
          <a:lstStyle/>
          <a:p>
            <a:pPr indent="182563"/>
            <a:r>
              <a:rPr lang="en-ZA" sz="2000" dirty="0"/>
              <a:t/>
            </a:r>
            <a:br>
              <a:rPr lang="en-ZA" sz="2000" dirty="0"/>
            </a:br>
            <a:r>
              <a:rPr lang="en-ZA" sz="2000" dirty="0">
                <a:solidFill>
                  <a:srgbClr val="0070C0"/>
                </a:solidFill>
              </a:rPr>
              <a:t>6</a:t>
            </a:r>
            <a:r>
              <a:rPr lang="en-ZA" sz="2000" dirty="0" smtClean="0">
                <a:solidFill>
                  <a:srgbClr val="0070C0"/>
                </a:solidFill>
              </a:rPr>
              <a:t> Summary Report Per Region on the Investigation </a:t>
            </a:r>
            <a:r>
              <a:rPr lang="en-ZA" sz="2000" dirty="0">
                <a:solidFill>
                  <a:srgbClr val="0070C0"/>
                </a:solidFill>
              </a:rPr>
              <a:t>of </a:t>
            </a:r>
            <a:r>
              <a:rPr lang="en-ZA" sz="2000" dirty="0" smtClean="0">
                <a:solidFill>
                  <a:srgbClr val="0070C0"/>
                </a:solidFill>
              </a:rPr>
              <a:t>Fruitless and</a:t>
            </a:r>
            <a:br>
              <a:rPr lang="en-ZA" sz="2000" dirty="0" smtClean="0">
                <a:solidFill>
                  <a:srgbClr val="0070C0"/>
                </a:solidFill>
              </a:rPr>
            </a:br>
            <a:r>
              <a:rPr lang="en-ZA" sz="2000" dirty="0">
                <a:solidFill>
                  <a:srgbClr val="0070C0"/>
                </a:solidFill>
              </a:rPr>
              <a:t> </a:t>
            </a:r>
            <a:r>
              <a:rPr lang="en-ZA" sz="2000" dirty="0" smtClean="0">
                <a:solidFill>
                  <a:srgbClr val="0070C0"/>
                </a:solidFill>
              </a:rPr>
              <a:t>   Wasteful Expenditure</a:t>
            </a:r>
            <a:r>
              <a:rPr lang="en-ZA" sz="1600" dirty="0">
                <a:solidFill>
                  <a:srgbClr val="0070C0"/>
                </a:solidFill>
              </a:rPr>
              <a:t/>
            </a:r>
            <a:br>
              <a:rPr lang="en-ZA" sz="1600" dirty="0">
                <a:solidFill>
                  <a:srgbClr val="0070C0"/>
                </a:solidFill>
              </a:rPr>
            </a:br>
            <a:endParaRPr lang="en-ZA" sz="1600" dirty="0">
              <a:solidFill>
                <a:srgbClr val="0070C0"/>
              </a:solidFill>
            </a:endParaRPr>
          </a:p>
        </p:txBody>
      </p:sp>
      <p:sp>
        <p:nvSpPr>
          <p:cNvPr id="7" name="Rectangle 6"/>
          <p:cNvSpPr/>
          <p:nvPr/>
        </p:nvSpPr>
        <p:spPr>
          <a:xfrm>
            <a:off x="143128" y="4923068"/>
            <a:ext cx="9132952" cy="1604285"/>
          </a:xfrm>
          <a:prstGeom prst="rect">
            <a:avLst/>
          </a:prstGeom>
        </p:spPr>
        <p:txBody>
          <a:bodyPr wrap="square">
            <a:spAutoFit/>
          </a:bodyPr>
          <a:lstStyle/>
          <a:p>
            <a:pPr marL="960438" indent="-1027113" defTabSz="685800">
              <a:lnSpc>
                <a:spcPct val="150000"/>
              </a:lnSpc>
              <a:tabLst>
                <a:tab pos="257175" algn="l"/>
              </a:tabLst>
            </a:pPr>
            <a:r>
              <a:rPr lang="en-US" sz="1300" b="1" dirty="0" smtClean="0">
                <a:solidFill>
                  <a:prstClr val="black"/>
                </a:solidFill>
                <a:ea typeface="Arial Unicode MS" panose="020B0604020202020204" pitchFamily="34" charset="-128"/>
              </a:rPr>
              <a:t>In </a:t>
            </a:r>
            <a:r>
              <a:rPr lang="en-US" sz="1300" b="1" dirty="0">
                <a:solidFill>
                  <a:prstClr val="black"/>
                </a:solidFill>
                <a:ea typeface="Arial Unicode MS" panose="020B0604020202020204" pitchFamily="34" charset="-128"/>
              </a:rPr>
              <a:t>Progress</a:t>
            </a:r>
            <a:r>
              <a:rPr lang="en-US" sz="1300" dirty="0">
                <a:solidFill>
                  <a:prstClr val="black"/>
                </a:solidFill>
                <a:ea typeface="Arial Unicode MS" panose="020B0604020202020204" pitchFamily="34" charset="-128"/>
              </a:rPr>
              <a:t>: </a:t>
            </a:r>
            <a:r>
              <a:rPr lang="en-US" sz="1300" dirty="0" smtClean="0">
                <a:solidFill>
                  <a:prstClr val="black"/>
                </a:solidFill>
                <a:ea typeface="Arial Unicode MS" panose="020B0604020202020204" pitchFamily="34" charset="-128"/>
              </a:rPr>
              <a:t>Refers </a:t>
            </a:r>
            <a:r>
              <a:rPr lang="en-US" sz="1300" dirty="0">
                <a:solidFill>
                  <a:prstClr val="black"/>
                </a:solidFill>
                <a:ea typeface="Arial Unicode MS" panose="020B0604020202020204" pitchFamily="34" charset="-128"/>
              </a:rPr>
              <a:t>to cases investigated </a:t>
            </a:r>
            <a:r>
              <a:rPr lang="en-US" sz="1300" dirty="0" smtClean="0">
                <a:solidFill>
                  <a:prstClr val="black"/>
                </a:solidFill>
                <a:ea typeface="Arial Unicode MS" panose="020B0604020202020204" pitchFamily="34" charset="-128"/>
              </a:rPr>
              <a:t>and those </a:t>
            </a:r>
            <a:r>
              <a:rPr lang="en-US" sz="1300" dirty="0">
                <a:solidFill>
                  <a:prstClr val="black"/>
                </a:solidFill>
                <a:ea typeface="Arial Unicode MS" panose="020B0604020202020204" pitchFamily="34" charset="-128"/>
              </a:rPr>
              <a:t>referred for disciplinary hearing/blacklisting/DIU investigations</a:t>
            </a:r>
            <a:r>
              <a:rPr lang="en-US" sz="1300" dirty="0" smtClean="0">
                <a:solidFill>
                  <a:prstClr val="black"/>
                </a:solidFill>
                <a:ea typeface="Arial Unicode MS" panose="020B0604020202020204" pitchFamily="34" charset="-128"/>
              </a:rPr>
              <a:t>./ </a:t>
            </a:r>
            <a:endParaRPr lang="en-US" sz="1300" dirty="0">
              <a:solidFill>
                <a:prstClr val="black"/>
              </a:solidFill>
              <a:ea typeface="Arial Unicode MS" panose="020B0604020202020204" pitchFamily="34" charset="-128"/>
            </a:endParaRPr>
          </a:p>
          <a:p>
            <a:pPr marL="960438" indent="-1027113" defTabSz="685800">
              <a:lnSpc>
                <a:spcPct val="150000"/>
              </a:lnSpc>
              <a:tabLst>
                <a:tab pos="257175" algn="l"/>
              </a:tabLst>
            </a:pPr>
            <a:r>
              <a:rPr lang="en-US" sz="1300" dirty="0">
                <a:solidFill>
                  <a:prstClr val="black"/>
                </a:solidFill>
                <a:ea typeface="Arial Unicode MS" panose="020B0604020202020204" pitchFamily="34" charset="-128"/>
              </a:rPr>
              <a:t> </a:t>
            </a:r>
            <a:r>
              <a:rPr lang="en-US" sz="1300" dirty="0" smtClean="0">
                <a:solidFill>
                  <a:prstClr val="black"/>
                </a:solidFill>
                <a:ea typeface="Arial Unicode MS" panose="020B0604020202020204" pitchFamily="34" charset="-128"/>
              </a:rPr>
              <a:t>                    </a:t>
            </a:r>
            <a:r>
              <a:rPr lang="en-US" sz="1300" dirty="0">
                <a:solidFill>
                  <a:prstClr val="black"/>
                </a:solidFill>
                <a:ea typeface="Arial Unicode MS" panose="020B0604020202020204" pitchFamily="34" charset="-128"/>
              </a:rPr>
              <a:t>Finance for recoveries and cases investigated not yet approved for finalization</a:t>
            </a:r>
            <a:endParaRPr lang="en-ZA" sz="1300" dirty="0">
              <a:solidFill>
                <a:prstClr val="black"/>
              </a:solidFill>
            </a:endParaRPr>
          </a:p>
          <a:p>
            <a:pPr indent="-67628" defTabSz="685800">
              <a:lnSpc>
                <a:spcPct val="150000"/>
              </a:lnSpc>
            </a:pPr>
            <a:r>
              <a:rPr lang="en-US" sz="1300" b="1" dirty="0" smtClean="0">
                <a:solidFill>
                  <a:prstClr val="black"/>
                </a:solidFill>
                <a:ea typeface="Arial Unicode MS" panose="020B0604020202020204" pitchFamily="34" charset="-128"/>
              </a:rPr>
              <a:t> </a:t>
            </a:r>
            <a:r>
              <a:rPr lang="en-US" sz="1300" b="1" dirty="0">
                <a:solidFill>
                  <a:prstClr val="black"/>
                </a:solidFill>
                <a:ea typeface="Arial Unicode MS" panose="020B0604020202020204" pitchFamily="34" charset="-128"/>
              </a:rPr>
              <a:t>Not yet Investigated</a:t>
            </a:r>
            <a:r>
              <a:rPr lang="en-US" sz="1300" dirty="0">
                <a:solidFill>
                  <a:prstClr val="black"/>
                </a:solidFill>
                <a:ea typeface="Arial Unicode MS" panose="020B0604020202020204" pitchFamily="34" charset="-128"/>
              </a:rPr>
              <a:t>: Refer to cases reported in 2017/18 FY not yet investigated.</a:t>
            </a:r>
            <a:endParaRPr lang="en-ZA" sz="1300" dirty="0">
              <a:solidFill>
                <a:prstClr val="black"/>
              </a:solidFill>
            </a:endParaRPr>
          </a:p>
          <a:p>
            <a:pPr indent="-67628" defTabSz="685800">
              <a:lnSpc>
                <a:spcPct val="150000"/>
              </a:lnSpc>
            </a:pPr>
            <a:r>
              <a:rPr lang="en-US" sz="1300" b="1" dirty="0">
                <a:solidFill>
                  <a:prstClr val="black"/>
                </a:solidFill>
                <a:ea typeface="Arial Unicode MS" panose="020B0604020202020204" pitchFamily="34" charset="-128"/>
              </a:rPr>
              <a:t> Cases finalized</a:t>
            </a:r>
            <a:r>
              <a:rPr lang="en-US" sz="1300" dirty="0">
                <a:solidFill>
                  <a:prstClr val="black"/>
                </a:solidFill>
                <a:ea typeface="Arial Unicode MS" panose="020B0604020202020204" pitchFamily="34" charset="-128"/>
              </a:rPr>
              <a:t>:    Refer to cases concluded either through condonation /regularization/removal from register.</a:t>
            </a:r>
          </a:p>
          <a:p>
            <a:pPr indent="-67628" defTabSz="685800">
              <a:lnSpc>
                <a:spcPct val="150000"/>
              </a:lnSpc>
            </a:pPr>
            <a:endParaRPr lang="en-ZA" sz="1350"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209429984"/>
              </p:ext>
            </p:extLst>
          </p:nvPr>
        </p:nvGraphicFramePr>
        <p:xfrm>
          <a:off x="378856" y="1550701"/>
          <a:ext cx="7820263" cy="3340735"/>
        </p:xfrm>
        <a:graphic>
          <a:graphicData uri="http://schemas.openxmlformats.org/drawingml/2006/table">
            <a:tbl>
              <a:tblPr firstRow="1" firstCol="1" bandRow="1"/>
              <a:tblGrid>
                <a:gridCol w="700322">
                  <a:extLst>
                    <a:ext uri="{9D8B030D-6E8A-4147-A177-3AD203B41FA5}">
                      <a16:colId xmlns:a16="http://schemas.microsoft.com/office/drawing/2014/main" xmlns="" val="20000"/>
                    </a:ext>
                  </a:extLst>
                </a:gridCol>
                <a:gridCol w="700322">
                  <a:extLst>
                    <a:ext uri="{9D8B030D-6E8A-4147-A177-3AD203B41FA5}">
                      <a16:colId xmlns:a16="http://schemas.microsoft.com/office/drawing/2014/main" xmlns="" val="20001"/>
                    </a:ext>
                  </a:extLst>
                </a:gridCol>
                <a:gridCol w="1050483">
                  <a:extLst>
                    <a:ext uri="{9D8B030D-6E8A-4147-A177-3AD203B41FA5}">
                      <a16:colId xmlns:a16="http://schemas.microsoft.com/office/drawing/2014/main" xmlns="" val="20002"/>
                    </a:ext>
                  </a:extLst>
                </a:gridCol>
                <a:gridCol w="700322">
                  <a:extLst>
                    <a:ext uri="{9D8B030D-6E8A-4147-A177-3AD203B41FA5}">
                      <a16:colId xmlns:a16="http://schemas.microsoft.com/office/drawing/2014/main" xmlns="" val="20003"/>
                    </a:ext>
                  </a:extLst>
                </a:gridCol>
                <a:gridCol w="875402">
                  <a:extLst>
                    <a:ext uri="{9D8B030D-6E8A-4147-A177-3AD203B41FA5}">
                      <a16:colId xmlns:a16="http://schemas.microsoft.com/office/drawing/2014/main" xmlns="" val="20004"/>
                    </a:ext>
                  </a:extLst>
                </a:gridCol>
                <a:gridCol w="700322">
                  <a:extLst>
                    <a:ext uri="{9D8B030D-6E8A-4147-A177-3AD203B41FA5}">
                      <a16:colId xmlns:a16="http://schemas.microsoft.com/office/drawing/2014/main" xmlns="" val="20005"/>
                    </a:ext>
                  </a:extLst>
                </a:gridCol>
                <a:gridCol w="992124">
                  <a:extLst>
                    <a:ext uri="{9D8B030D-6E8A-4147-A177-3AD203B41FA5}">
                      <a16:colId xmlns:a16="http://schemas.microsoft.com/office/drawing/2014/main" xmlns="" val="20006"/>
                    </a:ext>
                  </a:extLst>
                </a:gridCol>
                <a:gridCol w="700322">
                  <a:extLst>
                    <a:ext uri="{9D8B030D-6E8A-4147-A177-3AD203B41FA5}">
                      <a16:colId xmlns:a16="http://schemas.microsoft.com/office/drawing/2014/main" xmlns="" val="20007"/>
                    </a:ext>
                  </a:extLst>
                </a:gridCol>
                <a:gridCol w="700322">
                  <a:extLst>
                    <a:ext uri="{9D8B030D-6E8A-4147-A177-3AD203B41FA5}">
                      <a16:colId xmlns:a16="http://schemas.microsoft.com/office/drawing/2014/main" xmlns="" val="20008"/>
                    </a:ext>
                  </a:extLst>
                </a:gridCol>
                <a:gridCol w="700322">
                  <a:extLst>
                    <a:ext uri="{9D8B030D-6E8A-4147-A177-3AD203B41FA5}">
                      <a16:colId xmlns:a16="http://schemas.microsoft.com/office/drawing/2014/main" xmlns="" val="20009"/>
                    </a:ext>
                  </a:extLst>
                </a:gridCol>
              </a:tblGrid>
              <a:tr h="295275">
                <a:tc gridSpan="3">
                  <a:txBody>
                    <a:bodyPr/>
                    <a:lstStyle/>
                    <a:p>
                      <a:pPr algn="ctr" rtl="0" fontAlgn="t"/>
                      <a:r>
                        <a:rPr lang="en-ZA" sz="1200" b="1" i="0" u="none" strike="noStrike" dirty="0">
                          <a:solidFill>
                            <a:srgbClr val="000000"/>
                          </a:solidFill>
                          <a:effectLst/>
                          <a:latin typeface="Arial" panose="020B0604020202020204" pitchFamily="34" charset="0"/>
                        </a:rPr>
                        <a:t>Opening Balance as at 01 April 2018</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gridSpan="2">
                  <a:txBody>
                    <a:bodyPr/>
                    <a:lstStyle/>
                    <a:p>
                      <a:pPr algn="ctr" rtl="0" fontAlgn="t"/>
                      <a:r>
                        <a:rPr lang="en-ZA" sz="1200" b="1" i="0" u="none" strike="noStrike" dirty="0">
                          <a:solidFill>
                            <a:srgbClr val="000000"/>
                          </a:solidFill>
                          <a:effectLst/>
                          <a:latin typeface="Arial" panose="020B0604020202020204" pitchFamily="34" charset="0"/>
                        </a:rPr>
                        <a:t>Less: Cases finalized to date</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gridSpan="2">
                  <a:txBody>
                    <a:bodyPr/>
                    <a:lstStyle/>
                    <a:p>
                      <a:pPr algn="ctr" rtl="0" fontAlgn="t"/>
                      <a:r>
                        <a:rPr lang="en-ZA" sz="1200" b="1" i="0" u="none" strike="noStrike" dirty="0">
                          <a:solidFill>
                            <a:srgbClr val="000000"/>
                          </a:solidFill>
                          <a:effectLst/>
                          <a:latin typeface="Arial" panose="020B0604020202020204" pitchFamily="34" charset="0"/>
                        </a:rPr>
                        <a:t>Total no of cases as at 30 September 2019</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gridSpan="3">
                  <a:txBody>
                    <a:bodyPr/>
                    <a:lstStyle/>
                    <a:p>
                      <a:pPr algn="ctr" rtl="0" fontAlgn="t"/>
                      <a:r>
                        <a:rPr lang="en-ZA" sz="1200" b="1" i="0" u="none" strike="noStrike" dirty="0">
                          <a:solidFill>
                            <a:srgbClr val="000000"/>
                          </a:solidFill>
                          <a:effectLst/>
                          <a:latin typeface="Arial" panose="020B0604020202020204" pitchFamily="34" charset="0"/>
                        </a:rPr>
                        <a:t>Progress as at 30 September  2019</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95300">
                <a:tc>
                  <a:txBody>
                    <a:bodyPr/>
                    <a:lstStyle/>
                    <a:p>
                      <a:pPr algn="ctr" rtl="0" fontAlgn="t"/>
                      <a:r>
                        <a:rPr lang="en-ZA" sz="1200" b="1" i="0" u="none" strike="noStrike" dirty="0">
                          <a:solidFill>
                            <a:srgbClr val="000000"/>
                          </a:solidFill>
                          <a:effectLst/>
                          <a:latin typeface="Arial" panose="020B0604020202020204" pitchFamily="34" charset="0"/>
                        </a:rPr>
                        <a:t>Description </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r>
                        <a:rPr lang="en-ZA" sz="1200" b="1" i="0" u="none" strike="noStrike" dirty="0">
                          <a:solidFill>
                            <a:srgbClr val="000000"/>
                          </a:solidFill>
                          <a:effectLst/>
                          <a:latin typeface="Arial" panose="020B0604020202020204" pitchFamily="34" charset="0"/>
                        </a:rPr>
                        <a:t>No. of Cases</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r>
                        <a:rPr lang="en-ZA" sz="1200" b="1" i="0" u="none" strike="noStrike" dirty="0">
                          <a:solidFill>
                            <a:srgbClr val="000000"/>
                          </a:solidFill>
                          <a:effectLst/>
                          <a:latin typeface="Arial" panose="020B0604020202020204" pitchFamily="34" charset="0"/>
                        </a:rPr>
                        <a:t>R-Value</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r>
                        <a:rPr lang="en-ZA" sz="1200" b="1" i="0" u="none" strike="noStrike" dirty="0">
                          <a:solidFill>
                            <a:srgbClr val="000000"/>
                          </a:solidFill>
                          <a:effectLst/>
                          <a:latin typeface="Arial" panose="020B0604020202020204" pitchFamily="34" charset="0"/>
                        </a:rPr>
                        <a:t>Total no of cases</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r>
                        <a:rPr lang="en-ZA" sz="1200" b="1" i="0" u="none" strike="noStrike" dirty="0">
                          <a:solidFill>
                            <a:srgbClr val="000000"/>
                          </a:solidFill>
                          <a:effectLst/>
                          <a:latin typeface="Arial" panose="020B0604020202020204" pitchFamily="34" charset="0"/>
                        </a:rPr>
                        <a:t>R-Value</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r>
                        <a:rPr lang="en-ZA" sz="1200" b="1" i="0" u="none" strike="noStrike" dirty="0">
                          <a:solidFill>
                            <a:srgbClr val="000000"/>
                          </a:solidFill>
                          <a:effectLst/>
                          <a:latin typeface="Arial" panose="020B0604020202020204" pitchFamily="34" charset="0"/>
                        </a:rPr>
                        <a:t>Total no of cases</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r>
                        <a:rPr lang="en-ZA" sz="1200" b="1" i="0" u="none" strike="noStrike" dirty="0">
                          <a:solidFill>
                            <a:srgbClr val="000000"/>
                          </a:solidFill>
                          <a:effectLst/>
                          <a:latin typeface="Arial" panose="020B0604020202020204" pitchFamily="34" charset="0"/>
                        </a:rPr>
                        <a:t>R-Value</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r>
                        <a:rPr lang="en-ZA" sz="1200" b="1" i="0" u="none" strike="noStrike" dirty="0">
                          <a:solidFill>
                            <a:srgbClr val="000000"/>
                          </a:solidFill>
                          <a:effectLst/>
                          <a:latin typeface="Arial" panose="020B0604020202020204" pitchFamily="34" charset="0"/>
                        </a:rPr>
                        <a:t>No. of cases in progress</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r>
                        <a:rPr lang="en-ZA" sz="1200" b="1" i="0" u="none" strike="noStrike" dirty="0">
                          <a:solidFill>
                            <a:srgbClr val="000000"/>
                          </a:solidFill>
                          <a:effectLst/>
                          <a:latin typeface="Arial" panose="020B0604020202020204" pitchFamily="34" charset="0"/>
                        </a:rPr>
                        <a:t>No. of cases finalized</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t"/>
                      <a:r>
                        <a:rPr lang="en-ZA" sz="1200" b="1" i="0" u="none" strike="noStrike" dirty="0">
                          <a:solidFill>
                            <a:srgbClr val="000000"/>
                          </a:solidFill>
                          <a:effectLst/>
                          <a:latin typeface="Arial" panose="020B0604020202020204" pitchFamily="34" charset="0"/>
                        </a:rPr>
                        <a:t>No.  of cases not yet investigated*</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1"/>
                  </a:ext>
                </a:extLst>
              </a:tr>
              <a:tr h="101600">
                <a:tc>
                  <a:txBody>
                    <a:bodyPr/>
                    <a:lstStyle/>
                    <a:p>
                      <a:pPr algn="l" rtl="0" fontAlgn="t"/>
                      <a:r>
                        <a:rPr lang="en-ZA" sz="1200" b="0" i="0" u="none" strike="noStrike" dirty="0">
                          <a:solidFill>
                            <a:srgbClr val="000000"/>
                          </a:solidFill>
                          <a:effectLst/>
                          <a:latin typeface="Arial" panose="020B0604020202020204" pitchFamily="34" charset="0"/>
                        </a:rPr>
                        <a:t>H/O</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109</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76 553 648</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40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1 725</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69</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76 551 923</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11</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40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58</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0025">
                <a:tc>
                  <a:txBody>
                    <a:bodyPr/>
                    <a:lstStyle/>
                    <a:p>
                      <a:pPr algn="l" rtl="0" fontAlgn="t"/>
                      <a:r>
                        <a:rPr lang="en-ZA" sz="1200" b="0" i="0" u="none" strike="noStrike" dirty="0">
                          <a:solidFill>
                            <a:srgbClr val="000000"/>
                          </a:solidFill>
                          <a:effectLst/>
                          <a:latin typeface="Arial" panose="020B0604020202020204" pitchFamily="34" charset="0"/>
                        </a:rPr>
                        <a:t>Gauteng</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26</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1 545 660</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373 241</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16</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1 172 419</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14</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01600">
                <a:tc>
                  <a:txBody>
                    <a:bodyPr/>
                    <a:lstStyle/>
                    <a:p>
                      <a:pPr algn="l" rtl="0" fontAlgn="t"/>
                      <a:r>
                        <a:rPr lang="en-ZA" sz="1200" b="0" i="0" u="none" strike="noStrike" dirty="0">
                          <a:solidFill>
                            <a:srgbClr val="000000"/>
                          </a:solidFill>
                          <a:effectLst/>
                          <a:latin typeface="Arial" panose="020B0604020202020204" pitchFamily="34" charset="0"/>
                        </a:rPr>
                        <a:t>LMN</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32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1 331 248</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18</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164 318</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14</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1 166 930</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6</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18</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8</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01600">
                <a:tc>
                  <a:txBody>
                    <a:bodyPr/>
                    <a:lstStyle/>
                    <a:p>
                      <a:pPr algn="l" rtl="0" fontAlgn="t"/>
                      <a:r>
                        <a:rPr lang="en-ZA" sz="1200" b="0" i="0" u="none" strike="noStrike" dirty="0">
                          <a:solidFill>
                            <a:srgbClr val="000000"/>
                          </a:solidFill>
                          <a:effectLst/>
                          <a:latin typeface="Arial" panose="020B0604020202020204" pitchFamily="34" charset="0"/>
                        </a:rPr>
                        <a:t>FS/NC</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768 280</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7</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39 194</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6</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729 086</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6</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7</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0</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01600">
                <a:tc>
                  <a:txBody>
                    <a:bodyPr/>
                    <a:lstStyle/>
                    <a:p>
                      <a:pPr algn="l" rtl="0" fontAlgn="t"/>
                      <a:r>
                        <a:rPr lang="en-ZA" sz="1200" b="0" i="0" u="none" strike="noStrike" dirty="0">
                          <a:solidFill>
                            <a:srgbClr val="000000"/>
                          </a:solidFill>
                          <a:effectLst/>
                          <a:latin typeface="Arial" panose="020B0604020202020204" pitchFamily="34" charset="0"/>
                        </a:rPr>
                        <a:t>KZN</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33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504 501</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311 409</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32</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193 092</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16</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16</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00025">
                <a:tc>
                  <a:txBody>
                    <a:bodyPr/>
                    <a:lstStyle/>
                    <a:p>
                      <a:pPr algn="l" rtl="0" fontAlgn="t"/>
                      <a:r>
                        <a:rPr lang="en-ZA" sz="1200" b="0" i="0" u="none" strike="noStrike" dirty="0">
                          <a:solidFill>
                            <a:srgbClr val="000000"/>
                          </a:solidFill>
                          <a:effectLst/>
                          <a:latin typeface="Arial" panose="020B0604020202020204" pitchFamily="34" charset="0"/>
                        </a:rPr>
                        <a:t>Eastern Cape</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15</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390 309</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1 470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13</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388 839</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9</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4</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00025">
                <a:tc>
                  <a:txBody>
                    <a:bodyPr/>
                    <a:lstStyle/>
                    <a:p>
                      <a:pPr algn="l" rtl="0" fontAlgn="t"/>
                      <a:r>
                        <a:rPr lang="en-ZA" sz="1200" b="0" i="0" u="none" strike="noStrike" dirty="0">
                          <a:solidFill>
                            <a:srgbClr val="000000"/>
                          </a:solidFill>
                          <a:effectLst/>
                          <a:latin typeface="Arial" panose="020B0604020202020204" pitchFamily="34" charset="0"/>
                        </a:rPr>
                        <a:t>Western Cape</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31</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1 476 192</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1 418 252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19</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57 940</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6</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n-ZA" sz="1200" b="0" i="0" u="none" strike="noStrike" dirty="0">
                          <a:solidFill>
                            <a:srgbClr val="000000"/>
                          </a:solidFill>
                          <a:effectLst/>
                          <a:latin typeface="Arial" panose="020B0604020202020204" pitchFamily="34" charset="0"/>
                        </a:rPr>
                        <a:t>12</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13</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98425">
                <a:tc>
                  <a:txBody>
                    <a:bodyPr/>
                    <a:lstStyle/>
                    <a:p>
                      <a:pPr algn="l" rtl="0" fontAlgn="t"/>
                      <a:r>
                        <a:rPr lang="en-ZA" sz="1200" b="1" i="0" u="none" strike="noStrike" dirty="0">
                          <a:solidFill>
                            <a:srgbClr val="000000"/>
                          </a:solidFill>
                          <a:effectLst/>
                          <a:latin typeface="Arial" panose="020B0604020202020204" pitchFamily="34" charset="0"/>
                        </a:rPr>
                        <a:t>Total</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panose="020B0604020202020204" pitchFamily="34" charset="0"/>
                        </a:rPr>
                        <a:t>259</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200" b="1" i="0" u="none" strike="noStrike" dirty="0">
                          <a:solidFill>
                            <a:srgbClr val="000000"/>
                          </a:solidFill>
                          <a:effectLst/>
                          <a:latin typeface="Arial" panose="020B0604020202020204" pitchFamily="34" charset="0"/>
                        </a:rPr>
                        <a:t>87 853 082</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panose="020B0604020202020204" pitchFamily="34" charset="0"/>
                        </a:rPr>
                        <a:t>90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panose="020B0604020202020204" pitchFamily="34" charset="0"/>
                        </a:rPr>
                        <a:t>7 592 853</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200" b="1" i="0" u="none" strike="noStrike" dirty="0">
                          <a:solidFill>
                            <a:srgbClr val="000000"/>
                          </a:solidFill>
                          <a:effectLst/>
                          <a:latin typeface="Arial" panose="020B0604020202020204" pitchFamily="34" charset="0"/>
                        </a:rPr>
                        <a:t>169</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200" b="1" i="0" u="none" strike="noStrike" dirty="0">
                          <a:solidFill>
                            <a:srgbClr val="000000"/>
                          </a:solidFill>
                          <a:effectLst/>
                          <a:latin typeface="Arial" panose="020B0604020202020204" pitchFamily="34" charset="0"/>
                        </a:rPr>
                        <a:t>80 260 229</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panose="020B0604020202020204" pitchFamily="34" charset="0"/>
                        </a:rPr>
                        <a:t>56</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en-ZA" sz="1200" b="1" i="0" u="none" strike="noStrike" dirty="0">
                          <a:solidFill>
                            <a:srgbClr val="000000"/>
                          </a:solidFill>
                          <a:effectLst/>
                          <a:latin typeface="Arial" panose="020B0604020202020204" pitchFamily="34" charset="0"/>
                        </a:rPr>
                        <a:t>90</a:t>
                      </a:r>
                    </a:p>
                  </a:txBody>
                  <a:tcPr marL="3175" marR="3175" marT="31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200" b="1" i="0" u="none" strike="noStrike" dirty="0">
                          <a:solidFill>
                            <a:srgbClr val="000000"/>
                          </a:solidFill>
                          <a:effectLst/>
                          <a:latin typeface="Arial" panose="020B0604020202020204" pitchFamily="34" charset="0"/>
                        </a:rPr>
                        <a:t>113</a:t>
                      </a:r>
                    </a:p>
                  </a:txBody>
                  <a:tcPr marL="3175" marR="3175" marT="31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98425">
                <a:tc>
                  <a:txBody>
                    <a:bodyPr/>
                    <a:lstStyle/>
                    <a:p>
                      <a:pPr algn="l" fontAlgn="b"/>
                      <a:r>
                        <a:rPr lang="en-ZA" sz="1200" b="1" i="0" u="none" strike="noStrike" dirty="0">
                          <a:solidFill>
                            <a:srgbClr val="FF0000"/>
                          </a:solidFill>
                          <a:effectLst/>
                          <a:latin typeface="Calibri" panose="020F0502020204030204" pitchFamily="34" charset="0"/>
                        </a:rPr>
                        <a:t>%</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FF0000"/>
                          </a:solidFill>
                          <a:effectLst/>
                          <a:latin typeface="Calibri" panose="020F0502020204030204" pitchFamily="34" charset="0"/>
                        </a:rPr>
                        <a:t>100</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FF0000"/>
                          </a:solidFill>
                          <a:effectLst/>
                          <a:latin typeface="Calibri" panose="020F0502020204030204" pitchFamily="34" charset="0"/>
                        </a:rPr>
                        <a:t>100</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FF0000"/>
                          </a:solidFill>
                          <a:effectLst/>
                          <a:latin typeface="Calibri" panose="020F0502020204030204" pitchFamily="34" charset="0"/>
                        </a:rPr>
                        <a:t>35</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FF0000"/>
                          </a:solidFill>
                          <a:effectLst/>
                          <a:latin typeface="Calibri" panose="020F0502020204030204" pitchFamily="34" charset="0"/>
                        </a:rPr>
                        <a:t>9</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FF0000"/>
                          </a:solidFill>
                          <a:effectLst/>
                          <a:latin typeface="Calibri" panose="020F0502020204030204" pitchFamily="34" charset="0"/>
                        </a:rPr>
                        <a:t>65</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FF0000"/>
                          </a:solidFill>
                          <a:effectLst/>
                          <a:latin typeface="Calibri" panose="020F0502020204030204" pitchFamily="34" charset="0"/>
                        </a:rPr>
                        <a:t>91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FF0000"/>
                          </a:solidFill>
                          <a:effectLst/>
                          <a:latin typeface="Calibri" panose="020F0502020204030204" pitchFamily="34" charset="0"/>
                        </a:rPr>
                        <a:t>22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FF0000"/>
                          </a:solidFill>
                          <a:effectLst/>
                          <a:latin typeface="Calibri" panose="020F0502020204030204" pitchFamily="34" charset="0"/>
                        </a:rPr>
                        <a:t>35</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FF0000"/>
                          </a:solidFill>
                          <a:effectLst/>
                          <a:latin typeface="Calibri" panose="020F0502020204030204" pitchFamily="34" charset="0"/>
                        </a:rPr>
                        <a:t>44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4082686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10842</TotalTime>
  <Words>2096</Words>
  <Application>Microsoft Office PowerPoint</Application>
  <PresentationFormat>On-screen Show (4:3)</PresentationFormat>
  <Paragraphs>378</Paragraphs>
  <Slides>13</Slides>
  <Notes>2</Notes>
  <HiddenSlides>0</HiddenSlides>
  <MMClips>0</MMClips>
  <ScaleCrop>false</ScaleCrop>
  <HeadingPairs>
    <vt:vector size="6" baseType="variant">
      <vt:variant>
        <vt:lpstr>Theme</vt:lpstr>
      </vt:variant>
      <vt:variant>
        <vt:i4>3</vt:i4>
      </vt:variant>
      <vt:variant>
        <vt:lpstr>Embedded OLE Servers</vt:lpstr>
      </vt:variant>
      <vt:variant>
        <vt:i4>0</vt:i4>
      </vt:variant>
      <vt:variant>
        <vt:lpstr>Slide Titles</vt:lpstr>
      </vt:variant>
      <vt:variant>
        <vt:i4>13</vt:i4>
      </vt:variant>
    </vt:vector>
  </HeadingPairs>
  <TitlesOfParts>
    <vt:vector size="16" baseType="lpstr">
      <vt:lpstr>1_Office Theme</vt:lpstr>
      <vt:lpstr>Blank</vt:lpstr>
      <vt:lpstr>1_Blank</vt:lpstr>
      <vt:lpstr>Slide 0</vt:lpstr>
      <vt:lpstr>Table of Contents</vt:lpstr>
      <vt:lpstr>1. Contextualizing Registers for Supply Chain Management and Investigating Unit</vt:lpstr>
      <vt:lpstr>2. Progress on the Investigation of Irregular, Fruitless and Wasteful Expenditure</vt:lpstr>
      <vt:lpstr>3. Summary Report Per Region on the Investigation of Irregular Expenditure  </vt:lpstr>
      <vt:lpstr>4. Nature and R-values of Irregular Expenditure</vt:lpstr>
      <vt:lpstr>5. Root Causes of Irregular Expenditure and Steps taken to address Irregular   Expenditure</vt:lpstr>
      <vt:lpstr>5. Root Causes of Irregular Expenditure and Steps taken to address Irregular   Expenditure - Continue</vt:lpstr>
      <vt:lpstr> 6 Summary Report Per Region on the Investigation of Fruitless and     Wasteful Expenditure </vt:lpstr>
      <vt:lpstr>7. Nature and R-values of Fruitless and Wasteful Expenditure     </vt:lpstr>
      <vt:lpstr>8. Root Causes of Fruitless and Wasteful Expenditure and Steps taken to address Fruitless and Wasteful Expenditure </vt:lpstr>
      <vt:lpstr> 9. Additional 154 cases of Irregular Expenditure Extracted through CAATS</vt:lpstr>
      <vt:lpstr> 10. Progress on Conflict of Interest Cases Identified through CAATS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PUMZA</cp:lastModifiedBy>
  <cp:revision>557</cp:revision>
  <cp:lastPrinted>2019-11-18T12:04:55Z</cp:lastPrinted>
  <dcterms:created xsi:type="dcterms:W3CDTF">2016-05-03T08:35:15Z</dcterms:created>
  <dcterms:modified xsi:type="dcterms:W3CDTF">2019-11-20T07:39:27Z</dcterms:modified>
</cp:coreProperties>
</file>