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5"/>
  </p:notesMasterIdLst>
  <p:handoutMasterIdLst>
    <p:handoutMasterId r:id="rId36"/>
  </p:handoutMasterIdLst>
  <p:sldIdLst>
    <p:sldId id="387" r:id="rId3"/>
    <p:sldId id="388" r:id="rId4"/>
    <p:sldId id="389" r:id="rId5"/>
    <p:sldId id="390" r:id="rId6"/>
    <p:sldId id="392" r:id="rId7"/>
    <p:sldId id="393" r:id="rId8"/>
    <p:sldId id="357" r:id="rId9"/>
    <p:sldId id="359" r:id="rId10"/>
    <p:sldId id="400" r:id="rId11"/>
    <p:sldId id="422" r:id="rId12"/>
    <p:sldId id="372" r:id="rId13"/>
    <p:sldId id="404" r:id="rId14"/>
    <p:sldId id="417" r:id="rId15"/>
    <p:sldId id="403" r:id="rId16"/>
    <p:sldId id="405" r:id="rId17"/>
    <p:sldId id="406" r:id="rId18"/>
    <p:sldId id="410" r:id="rId19"/>
    <p:sldId id="419" r:id="rId20"/>
    <p:sldId id="409" r:id="rId21"/>
    <p:sldId id="412" r:id="rId22"/>
    <p:sldId id="413" r:id="rId23"/>
    <p:sldId id="414" r:id="rId24"/>
    <p:sldId id="421" r:id="rId25"/>
    <p:sldId id="415" r:id="rId26"/>
    <p:sldId id="420" r:id="rId27"/>
    <p:sldId id="416" r:id="rId28"/>
    <p:sldId id="423" r:id="rId29"/>
    <p:sldId id="424" r:id="rId30"/>
    <p:sldId id="426" r:id="rId31"/>
    <p:sldId id="427" r:id="rId32"/>
    <p:sldId id="425" r:id="rId33"/>
    <p:sldId id="264" r:id="rId3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72E8B"/>
    <a:srgbClr val="91268F"/>
    <a:srgbClr val="ED0088"/>
    <a:srgbClr val="FFF100"/>
    <a:srgbClr val="00ADEF"/>
    <a:srgbClr val="4040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864"/>
  </p:normalViewPr>
  <p:slideViewPr>
    <p:cSldViewPr>
      <p:cViewPr varScale="1">
        <p:scale>
          <a:sx n="110" d="100"/>
          <a:sy n="110" d="100"/>
        </p:scale>
        <p:origin x="-2178" y="-9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0" y="78"/>
      </p:cViewPr>
      <p:guideLst>
        <p:guide orient="horz" pos="3131"/>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BD97E-7D40-4A33-9FB4-B3C5BBDD7C37}" type="doc">
      <dgm:prSet loTypeId="urn:microsoft.com/office/officeart/2005/8/layout/cycle4#1" loCatId="relationship" qsTypeId="urn:microsoft.com/office/officeart/2005/8/quickstyle/simple3" qsCatId="simple" csTypeId="urn:microsoft.com/office/officeart/2005/8/colors/colorful5" csCatId="colorful" phldr="1"/>
      <dgm:spPr/>
      <dgm:t>
        <a:bodyPr/>
        <a:lstStyle/>
        <a:p>
          <a:endParaRPr lang="en-ZA"/>
        </a:p>
      </dgm:t>
    </dgm:pt>
    <dgm:pt modelId="{D898A51D-55F5-40E3-91C5-0669F4B59521}">
      <dgm:prSet phldrT="[Text]"/>
      <dgm:spPr/>
      <dgm:t>
        <a:bodyPr/>
        <a:lstStyle/>
        <a:p>
          <a:r>
            <a:rPr lang="en-ZA" b="1" dirty="0" smtClean="0"/>
            <a:t>Health promotion programme – </a:t>
          </a:r>
          <a:r>
            <a:rPr lang="en-ZA" b="1" smtClean="0"/>
            <a:t>love4Life Challenge </a:t>
          </a:r>
          <a:endParaRPr lang="en-ZA" b="1" dirty="0"/>
        </a:p>
      </dgm:t>
    </dgm:pt>
    <dgm:pt modelId="{0F1BBC40-18AA-4C82-9B82-98017672FC55}" type="parTrans" cxnId="{DE278948-BEDC-498E-A698-832BBD163A83}">
      <dgm:prSet/>
      <dgm:spPr/>
      <dgm:t>
        <a:bodyPr/>
        <a:lstStyle/>
        <a:p>
          <a:endParaRPr lang="en-ZA"/>
        </a:p>
      </dgm:t>
    </dgm:pt>
    <dgm:pt modelId="{4C1081B8-5148-47AD-B9E0-AD640352B4C8}" type="sibTrans" cxnId="{DE278948-BEDC-498E-A698-832BBD163A83}">
      <dgm:prSet/>
      <dgm:spPr/>
      <dgm:t>
        <a:bodyPr/>
        <a:lstStyle/>
        <a:p>
          <a:endParaRPr lang="en-ZA"/>
        </a:p>
      </dgm:t>
    </dgm:pt>
    <dgm:pt modelId="{B6B842D2-1EC3-49B4-9E42-CA612F483BB1}">
      <dgm:prSet phldrT="[Text]"/>
      <dgm:spPr/>
      <dgm:t>
        <a:bodyPr/>
        <a:lstStyle/>
        <a:p>
          <a:r>
            <a:rPr lang="en-ZA" b="1" dirty="0" smtClean="0"/>
            <a:t>Life Coach Development Programme – </a:t>
          </a:r>
          <a:r>
            <a:rPr lang="en-ZA" b="0" dirty="0" smtClean="0"/>
            <a:t>Coach4Life</a:t>
          </a:r>
          <a:endParaRPr lang="en-US" b="0" dirty="0" smtClean="0"/>
        </a:p>
      </dgm:t>
    </dgm:pt>
    <dgm:pt modelId="{CB50749D-9496-4883-BBD6-D93A5B040FE9}" type="parTrans" cxnId="{1F47132C-160C-4B45-922A-941FD6103294}">
      <dgm:prSet/>
      <dgm:spPr/>
      <dgm:t>
        <a:bodyPr/>
        <a:lstStyle/>
        <a:p>
          <a:endParaRPr lang="en-ZA"/>
        </a:p>
      </dgm:t>
    </dgm:pt>
    <dgm:pt modelId="{139A59FA-2059-4D5E-995B-4D001E528CEA}" type="sibTrans" cxnId="{1F47132C-160C-4B45-922A-941FD6103294}">
      <dgm:prSet/>
      <dgm:spPr/>
      <dgm:t>
        <a:bodyPr/>
        <a:lstStyle/>
        <a:p>
          <a:endParaRPr lang="en-ZA"/>
        </a:p>
      </dgm:t>
    </dgm:pt>
    <dgm:pt modelId="{5365BC53-3299-4387-B46B-3762D4CE2F26}">
      <dgm:prSet phldrT="[Text]" custT="1"/>
      <dgm:spPr/>
      <dgm:t>
        <a:bodyPr/>
        <a:lstStyle/>
        <a:p>
          <a:r>
            <a:rPr lang="en-ZA" sz="1100" b="1" dirty="0" smtClean="0"/>
            <a:t>Training of teachers and community coaches on the Coach4Life programme</a:t>
          </a:r>
          <a:r>
            <a:rPr lang="en-ZA" sz="1100" dirty="0" smtClean="0"/>
            <a:t>, </a:t>
          </a:r>
          <a:endParaRPr lang="en-ZA" sz="1100" b="1" dirty="0"/>
        </a:p>
      </dgm:t>
    </dgm:pt>
    <dgm:pt modelId="{4659023F-D349-4602-8BE2-F32FEDCC5567}" type="parTrans" cxnId="{AA92524A-0671-4CE0-8D6D-9AE63FC47EB2}">
      <dgm:prSet/>
      <dgm:spPr/>
      <dgm:t>
        <a:bodyPr/>
        <a:lstStyle/>
        <a:p>
          <a:endParaRPr lang="en-ZA"/>
        </a:p>
      </dgm:t>
    </dgm:pt>
    <dgm:pt modelId="{0CA3E559-D729-498C-B603-AA223CE3E800}" type="sibTrans" cxnId="{AA92524A-0671-4CE0-8D6D-9AE63FC47EB2}">
      <dgm:prSet/>
      <dgm:spPr/>
      <dgm:t>
        <a:bodyPr/>
        <a:lstStyle/>
        <a:p>
          <a:endParaRPr lang="en-ZA"/>
        </a:p>
      </dgm:t>
    </dgm:pt>
    <dgm:pt modelId="{AA09B366-C39D-4EF5-83BA-C78112D86096}">
      <dgm:prSet phldrT="[Text]"/>
      <dgm:spPr/>
      <dgm:t>
        <a:bodyPr/>
        <a:lstStyle/>
        <a:p>
          <a:r>
            <a:rPr lang="en-US" b="1" dirty="0" smtClean="0"/>
            <a:t>Social Cohesion/Nation Building </a:t>
          </a:r>
          <a:r>
            <a:rPr lang="en-US" b="1" dirty="0" err="1" smtClean="0"/>
            <a:t>Programmes</a:t>
          </a:r>
          <a:endParaRPr lang="en-ZA" b="1" dirty="0"/>
        </a:p>
      </dgm:t>
    </dgm:pt>
    <dgm:pt modelId="{35652524-AA1E-41D3-982E-515595766BD1}" type="parTrans" cxnId="{6F27444E-3F5C-441B-A34A-8D259AE9F6FA}">
      <dgm:prSet/>
      <dgm:spPr/>
      <dgm:t>
        <a:bodyPr/>
        <a:lstStyle/>
        <a:p>
          <a:endParaRPr lang="en-ZA"/>
        </a:p>
      </dgm:t>
    </dgm:pt>
    <dgm:pt modelId="{5182C003-4FD7-42AD-8AEA-46BCB3AE6765}" type="sibTrans" cxnId="{6F27444E-3F5C-441B-A34A-8D259AE9F6FA}">
      <dgm:prSet/>
      <dgm:spPr/>
      <dgm:t>
        <a:bodyPr/>
        <a:lstStyle/>
        <a:p>
          <a:endParaRPr lang="en-ZA"/>
        </a:p>
      </dgm:t>
    </dgm:pt>
    <dgm:pt modelId="{452ED205-66FC-4A5E-AADA-750E2FE7E7B4}">
      <dgm:prSet phldrT="[Text]" custT="1"/>
      <dgm:spPr/>
      <dgm:t>
        <a:bodyPr/>
        <a:lstStyle/>
        <a:p>
          <a:r>
            <a:rPr lang="en-US" sz="1100" b="0" i="0" baseline="0" dirty="0" smtClean="0"/>
            <a:t>Youth Camps</a:t>
          </a:r>
          <a:endParaRPr lang="en-ZA" sz="1100" dirty="0"/>
        </a:p>
      </dgm:t>
    </dgm:pt>
    <dgm:pt modelId="{096782C3-2C99-4549-A0B6-8CAA0E5F6AA5}" type="parTrans" cxnId="{160F2F61-6252-4659-B12A-AD33AD3F1FDB}">
      <dgm:prSet/>
      <dgm:spPr/>
      <dgm:t>
        <a:bodyPr/>
        <a:lstStyle/>
        <a:p>
          <a:endParaRPr lang="en-ZA"/>
        </a:p>
      </dgm:t>
    </dgm:pt>
    <dgm:pt modelId="{4B60A985-B6EE-4D4A-A724-7D54BCFC8B9C}" type="sibTrans" cxnId="{160F2F61-6252-4659-B12A-AD33AD3F1FDB}">
      <dgm:prSet/>
      <dgm:spPr/>
      <dgm:t>
        <a:bodyPr/>
        <a:lstStyle/>
        <a:p>
          <a:endParaRPr lang="en-ZA"/>
        </a:p>
      </dgm:t>
    </dgm:pt>
    <dgm:pt modelId="{6837428D-8B0A-434A-A7C7-F3697ADF15FB}">
      <dgm:prSet phldrT="[Text]"/>
      <dgm:spPr/>
      <dgm:t>
        <a:bodyPr/>
        <a:lstStyle/>
        <a:p>
          <a:r>
            <a:rPr lang="en-ZA" b="1" dirty="0" smtClean="0"/>
            <a:t>Recreation Programme </a:t>
          </a:r>
          <a:r>
            <a:rPr lang="en-ZA" dirty="0" smtClean="0"/>
            <a:t>– Play4Life</a:t>
          </a:r>
          <a:endParaRPr lang="en-ZA" b="1" dirty="0"/>
        </a:p>
      </dgm:t>
    </dgm:pt>
    <dgm:pt modelId="{FC7D2AC7-19E1-426F-9680-545248C96825}" type="parTrans" cxnId="{D2AB72A0-F240-4638-AA2E-1103673B9686}">
      <dgm:prSet/>
      <dgm:spPr/>
      <dgm:t>
        <a:bodyPr/>
        <a:lstStyle/>
        <a:p>
          <a:endParaRPr lang="en-ZA"/>
        </a:p>
      </dgm:t>
    </dgm:pt>
    <dgm:pt modelId="{51C69925-F311-429D-A0C3-33FA3FC29932}" type="sibTrans" cxnId="{D2AB72A0-F240-4638-AA2E-1103673B9686}">
      <dgm:prSet/>
      <dgm:spPr/>
      <dgm:t>
        <a:bodyPr/>
        <a:lstStyle/>
        <a:p>
          <a:endParaRPr lang="en-ZA"/>
        </a:p>
      </dgm:t>
    </dgm:pt>
    <dgm:pt modelId="{E56E6ABC-A24E-4301-B414-8F1F76270D2B}">
      <dgm:prSet phldrT="[Text]" custT="1"/>
      <dgm:spPr/>
      <dgm:t>
        <a:bodyPr/>
        <a:lstStyle/>
        <a:p>
          <a:r>
            <a:rPr lang="en-ZA" sz="1100" dirty="0" smtClean="0">
              <a:solidFill>
                <a:schemeClr val="tx1"/>
              </a:solidFill>
            </a:rPr>
            <a:t>Recreation Leagues (Provision of safe places to play)</a:t>
          </a:r>
          <a:endParaRPr lang="en-ZA" sz="1100" dirty="0">
            <a:solidFill>
              <a:schemeClr val="tx1"/>
            </a:solidFill>
          </a:endParaRPr>
        </a:p>
      </dgm:t>
    </dgm:pt>
    <dgm:pt modelId="{7A34ADEA-13D2-4451-9AEC-3FB2F9E246E8}" type="parTrans" cxnId="{329CAEF4-00C5-4CEC-8CF5-8D15D1B97936}">
      <dgm:prSet/>
      <dgm:spPr/>
      <dgm:t>
        <a:bodyPr/>
        <a:lstStyle/>
        <a:p>
          <a:endParaRPr lang="en-ZA"/>
        </a:p>
      </dgm:t>
    </dgm:pt>
    <dgm:pt modelId="{3A9A9B04-0BB5-4CED-BB8B-90D853E02CC1}" type="sibTrans" cxnId="{329CAEF4-00C5-4CEC-8CF5-8D15D1B97936}">
      <dgm:prSet/>
      <dgm:spPr/>
      <dgm:t>
        <a:bodyPr/>
        <a:lstStyle/>
        <a:p>
          <a:endParaRPr lang="en-ZA"/>
        </a:p>
      </dgm:t>
    </dgm:pt>
    <dgm:pt modelId="{7C639002-B214-4868-9774-899BEA9F6128}">
      <dgm:prSet phldrT="[Text]"/>
      <dgm:spPr/>
      <dgm:t>
        <a:bodyPr/>
        <a:lstStyle/>
        <a:p>
          <a:endParaRPr lang="en-ZA" dirty="0"/>
        </a:p>
      </dgm:t>
    </dgm:pt>
    <dgm:pt modelId="{64AE593D-9EFD-42EF-8BC6-9FC5A3BD9993}" type="parTrans" cxnId="{4417049E-8A11-4CA0-8A17-DFFE64B71E46}">
      <dgm:prSet/>
      <dgm:spPr/>
      <dgm:t>
        <a:bodyPr/>
        <a:lstStyle/>
        <a:p>
          <a:endParaRPr lang="en-ZA"/>
        </a:p>
      </dgm:t>
    </dgm:pt>
    <dgm:pt modelId="{D16DC3B3-ACCA-4E12-9A2E-4004E9AB16B5}" type="sibTrans" cxnId="{4417049E-8A11-4CA0-8A17-DFFE64B71E46}">
      <dgm:prSet/>
      <dgm:spPr/>
      <dgm:t>
        <a:bodyPr/>
        <a:lstStyle/>
        <a:p>
          <a:endParaRPr lang="en-ZA"/>
        </a:p>
      </dgm:t>
    </dgm:pt>
    <dgm:pt modelId="{BCCF1206-BE09-4431-AAAB-25FDC36058B4}">
      <dgm:prSet phldrT="[Text]" custT="1"/>
      <dgm:spPr/>
      <dgm:t>
        <a:bodyPr/>
        <a:lstStyle/>
        <a:p>
          <a:r>
            <a:rPr lang="en-ZA" sz="1100" dirty="0" smtClean="0"/>
            <a:t>The training enables coaches to understand young athletes holistically and therefore empowers them to better support their athletes</a:t>
          </a:r>
          <a:endParaRPr lang="en-ZA" sz="1100" dirty="0"/>
        </a:p>
      </dgm:t>
    </dgm:pt>
    <dgm:pt modelId="{69FBC4F3-7B3B-4D60-9E12-13BCB2929B55}" type="parTrans" cxnId="{41DF4432-BDC8-4E95-8016-3586FCE54E9F}">
      <dgm:prSet/>
      <dgm:spPr/>
      <dgm:t>
        <a:bodyPr/>
        <a:lstStyle/>
        <a:p>
          <a:endParaRPr lang="en-ZA"/>
        </a:p>
      </dgm:t>
    </dgm:pt>
    <dgm:pt modelId="{E82E1F53-D397-4FEA-8304-7F5CDFF1DA49}" type="sibTrans" cxnId="{41DF4432-BDC8-4E95-8016-3586FCE54E9F}">
      <dgm:prSet/>
      <dgm:spPr/>
      <dgm:t>
        <a:bodyPr/>
        <a:lstStyle/>
        <a:p>
          <a:endParaRPr lang="en-ZA"/>
        </a:p>
      </dgm:t>
    </dgm:pt>
    <dgm:pt modelId="{ECB42928-775F-4664-951B-74DC2BE01B7C}">
      <dgm:prSet phldrT="[Text]" custT="1"/>
      <dgm:spPr/>
      <dgm:t>
        <a:bodyPr/>
        <a:lstStyle/>
        <a:p>
          <a:endParaRPr lang="en-ZA" sz="1050" dirty="0"/>
        </a:p>
      </dgm:t>
    </dgm:pt>
    <dgm:pt modelId="{F55A0E22-E76B-462F-936D-49776968576D}" type="parTrans" cxnId="{3B705509-5081-4FD9-8CC0-47FAC2031616}">
      <dgm:prSet/>
      <dgm:spPr/>
      <dgm:t>
        <a:bodyPr/>
        <a:lstStyle/>
        <a:p>
          <a:endParaRPr lang="en-ZA"/>
        </a:p>
      </dgm:t>
    </dgm:pt>
    <dgm:pt modelId="{4CFF8E58-F912-463A-8061-67F2A283BD6F}" type="sibTrans" cxnId="{3B705509-5081-4FD9-8CC0-47FAC2031616}">
      <dgm:prSet/>
      <dgm:spPr/>
      <dgm:t>
        <a:bodyPr/>
        <a:lstStyle/>
        <a:p>
          <a:endParaRPr lang="en-ZA"/>
        </a:p>
      </dgm:t>
    </dgm:pt>
    <dgm:pt modelId="{58F82319-689E-4718-B3E1-1E5727531344}">
      <dgm:prSet phldrT="[Text]" custT="1"/>
      <dgm:spPr/>
      <dgm:t>
        <a:bodyPr/>
        <a:lstStyle/>
        <a:p>
          <a:pPr algn="l"/>
          <a:r>
            <a:rPr lang="en-ZA" sz="1100" dirty="0" smtClean="0"/>
            <a:t>Exercise and physical activity</a:t>
          </a:r>
          <a:endParaRPr lang="en-ZA" sz="1100" dirty="0"/>
        </a:p>
      </dgm:t>
    </dgm:pt>
    <dgm:pt modelId="{FFAFAF17-0708-444D-A514-3508F919F539}" type="parTrans" cxnId="{B633E301-7E1C-48A7-AAFB-244DE06DE352}">
      <dgm:prSet/>
      <dgm:spPr/>
      <dgm:t>
        <a:bodyPr/>
        <a:lstStyle/>
        <a:p>
          <a:endParaRPr lang="en-ZA"/>
        </a:p>
      </dgm:t>
    </dgm:pt>
    <dgm:pt modelId="{75D17D2B-CED1-430C-B1C2-CD15A6D99577}" type="sibTrans" cxnId="{B633E301-7E1C-48A7-AAFB-244DE06DE352}">
      <dgm:prSet/>
      <dgm:spPr/>
      <dgm:t>
        <a:bodyPr/>
        <a:lstStyle/>
        <a:p>
          <a:endParaRPr lang="en-ZA"/>
        </a:p>
      </dgm:t>
    </dgm:pt>
    <dgm:pt modelId="{77528911-26D5-4E48-90A8-823747C15AB9}">
      <dgm:prSet phldrT="[Text]" custT="1"/>
      <dgm:spPr/>
      <dgm:t>
        <a:bodyPr/>
        <a:lstStyle/>
        <a:p>
          <a:pPr algn="l"/>
          <a:r>
            <a:rPr lang="en-ZA" sz="1100" dirty="0" smtClean="0"/>
            <a:t>Decision making</a:t>
          </a:r>
          <a:endParaRPr lang="en-ZA" sz="1100" dirty="0"/>
        </a:p>
      </dgm:t>
    </dgm:pt>
    <dgm:pt modelId="{0DC05B2A-77C7-4268-9F3A-78AEDE3E4365}" type="parTrans" cxnId="{ADC07253-E07F-4A61-9AC3-C406F79025F4}">
      <dgm:prSet/>
      <dgm:spPr/>
      <dgm:t>
        <a:bodyPr/>
        <a:lstStyle/>
        <a:p>
          <a:endParaRPr lang="en-ZA"/>
        </a:p>
      </dgm:t>
    </dgm:pt>
    <dgm:pt modelId="{99432613-D8C7-45AC-9EC4-8409BF2D8EF7}" type="sibTrans" cxnId="{ADC07253-E07F-4A61-9AC3-C406F79025F4}">
      <dgm:prSet/>
      <dgm:spPr/>
      <dgm:t>
        <a:bodyPr/>
        <a:lstStyle/>
        <a:p>
          <a:endParaRPr lang="en-ZA"/>
        </a:p>
      </dgm:t>
    </dgm:pt>
    <dgm:pt modelId="{D297B7A9-7E7F-4A34-B5ED-C7CC1DD3DA64}">
      <dgm:prSet phldrT="[Text]" custT="1"/>
      <dgm:spPr/>
      <dgm:t>
        <a:bodyPr/>
        <a:lstStyle/>
        <a:p>
          <a:pPr algn="l"/>
          <a:r>
            <a:rPr lang="en-ZA" sz="1100" dirty="0" smtClean="0"/>
            <a:t>Personal development &amp; developing a healthy  self image</a:t>
          </a:r>
          <a:endParaRPr lang="en-ZA" sz="1100" dirty="0"/>
        </a:p>
      </dgm:t>
    </dgm:pt>
    <dgm:pt modelId="{ED517E68-5C76-493B-968E-1CB7D5CF9188}" type="parTrans" cxnId="{E5BB1480-5D9D-4C84-8379-8C5A51234DB4}">
      <dgm:prSet/>
      <dgm:spPr/>
      <dgm:t>
        <a:bodyPr/>
        <a:lstStyle/>
        <a:p>
          <a:endParaRPr lang="en-ZA"/>
        </a:p>
      </dgm:t>
    </dgm:pt>
    <dgm:pt modelId="{2ACD4986-8EE6-4F44-8653-28FD206F5163}" type="sibTrans" cxnId="{E5BB1480-5D9D-4C84-8379-8C5A51234DB4}">
      <dgm:prSet/>
      <dgm:spPr/>
      <dgm:t>
        <a:bodyPr/>
        <a:lstStyle/>
        <a:p>
          <a:endParaRPr lang="en-ZA"/>
        </a:p>
      </dgm:t>
    </dgm:pt>
    <dgm:pt modelId="{729B8782-98F1-49BB-A9B7-E962C62B43AE}">
      <dgm:prSet phldrT="[Text]" custT="1"/>
      <dgm:spPr/>
      <dgm:t>
        <a:bodyPr/>
        <a:lstStyle/>
        <a:p>
          <a:r>
            <a:rPr lang="en-ZA" sz="1100" dirty="0" smtClean="0"/>
            <a:t>Y-Centre exercise and fitness promotion activities</a:t>
          </a:r>
          <a:endParaRPr lang="en-ZA" sz="1100" dirty="0"/>
        </a:p>
      </dgm:t>
    </dgm:pt>
    <dgm:pt modelId="{52DED33D-E647-47EF-9E1D-5620FC99940C}" type="parTrans" cxnId="{31F81067-4EE6-40C0-A89C-4FC754176EF3}">
      <dgm:prSet/>
      <dgm:spPr/>
      <dgm:t>
        <a:bodyPr/>
        <a:lstStyle/>
        <a:p>
          <a:endParaRPr lang="en-ZA"/>
        </a:p>
      </dgm:t>
    </dgm:pt>
    <dgm:pt modelId="{77977C12-DDD4-48AE-B6E0-3D29AE7BAD0C}" type="sibTrans" cxnId="{31F81067-4EE6-40C0-A89C-4FC754176EF3}">
      <dgm:prSet/>
      <dgm:spPr/>
      <dgm:t>
        <a:bodyPr/>
        <a:lstStyle/>
        <a:p>
          <a:endParaRPr lang="en-ZA"/>
        </a:p>
      </dgm:t>
    </dgm:pt>
    <dgm:pt modelId="{E166F745-F7A3-4FDD-9E32-EE86D2E2BF0C}">
      <dgm:prSet phldrT="[Text]" custT="1"/>
      <dgm:spPr/>
      <dgm:t>
        <a:bodyPr/>
        <a:lstStyle/>
        <a:p>
          <a:pPr algn="l"/>
          <a:r>
            <a:rPr lang="en-ZA" sz="1100" dirty="0" smtClean="0"/>
            <a:t>Non-communicable diseases</a:t>
          </a:r>
          <a:endParaRPr lang="en-ZA" sz="1100" dirty="0"/>
        </a:p>
      </dgm:t>
    </dgm:pt>
    <dgm:pt modelId="{21A914EA-62A7-4051-8DCD-8787907ABEDD}" type="parTrans" cxnId="{9594C8E3-B07B-45ED-8CC9-76CE823CCFFE}">
      <dgm:prSet/>
      <dgm:spPr/>
      <dgm:t>
        <a:bodyPr/>
        <a:lstStyle/>
        <a:p>
          <a:endParaRPr lang="en-ZA"/>
        </a:p>
      </dgm:t>
    </dgm:pt>
    <dgm:pt modelId="{140E9080-F160-4C78-A7CC-E92A1A696F3B}" type="sibTrans" cxnId="{9594C8E3-B07B-45ED-8CC9-76CE823CCFFE}">
      <dgm:prSet/>
      <dgm:spPr/>
      <dgm:t>
        <a:bodyPr/>
        <a:lstStyle/>
        <a:p>
          <a:endParaRPr lang="en-ZA"/>
        </a:p>
      </dgm:t>
    </dgm:pt>
    <dgm:pt modelId="{1836E53A-14B6-42C8-8187-7BD554E33984}">
      <dgm:prSet phldrT="[Text]" custT="1"/>
      <dgm:spPr/>
      <dgm:t>
        <a:bodyPr/>
        <a:lstStyle/>
        <a:p>
          <a:endParaRPr lang="en-ZA" sz="1050" dirty="0"/>
        </a:p>
      </dgm:t>
    </dgm:pt>
    <dgm:pt modelId="{23905A61-4D94-4D7C-AAC0-9CCB3EE12776}" type="parTrans" cxnId="{394D5499-418B-4674-93E4-3D364376ABCA}">
      <dgm:prSet/>
      <dgm:spPr/>
      <dgm:t>
        <a:bodyPr/>
        <a:lstStyle/>
        <a:p>
          <a:endParaRPr lang="en-ZA"/>
        </a:p>
      </dgm:t>
    </dgm:pt>
    <dgm:pt modelId="{FB752ABC-C60E-4869-9108-4EC801DEBBC6}" type="sibTrans" cxnId="{394D5499-418B-4674-93E4-3D364376ABCA}">
      <dgm:prSet/>
      <dgm:spPr/>
      <dgm:t>
        <a:bodyPr/>
        <a:lstStyle/>
        <a:p>
          <a:endParaRPr lang="en-ZA"/>
        </a:p>
      </dgm:t>
    </dgm:pt>
    <dgm:pt modelId="{4089FBE1-F9B6-4976-8AB0-08BB343E20EB}">
      <dgm:prSet phldrT="[Text]" custT="1"/>
      <dgm:spPr/>
      <dgm:t>
        <a:bodyPr/>
        <a:lstStyle/>
        <a:p>
          <a:pPr algn="l"/>
          <a:r>
            <a:rPr lang="en-ZA" sz="1100" b="0" dirty="0" smtClean="0"/>
            <a:t>HIV and TB</a:t>
          </a:r>
          <a:endParaRPr lang="en-ZA" sz="1100" b="0" dirty="0"/>
        </a:p>
      </dgm:t>
    </dgm:pt>
    <dgm:pt modelId="{DDA00D1B-E522-4F7B-A8D5-74370C19EE76}" type="parTrans" cxnId="{6FBF4134-E8DA-4027-A8A0-37CF64C8E700}">
      <dgm:prSet/>
      <dgm:spPr/>
      <dgm:t>
        <a:bodyPr/>
        <a:lstStyle/>
        <a:p>
          <a:endParaRPr lang="en-GB"/>
        </a:p>
      </dgm:t>
    </dgm:pt>
    <dgm:pt modelId="{2C8EA7D5-2B04-42EE-B413-8DEA830338A8}" type="sibTrans" cxnId="{6FBF4134-E8DA-4027-A8A0-37CF64C8E700}">
      <dgm:prSet/>
      <dgm:spPr/>
      <dgm:t>
        <a:bodyPr/>
        <a:lstStyle/>
        <a:p>
          <a:endParaRPr lang="en-GB"/>
        </a:p>
      </dgm:t>
    </dgm:pt>
    <dgm:pt modelId="{3BB4076B-1FA0-4BA3-807D-4928B8407D7F}">
      <dgm:prSet phldrT="[Text]" custT="1"/>
      <dgm:spPr/>
      <dgm:t>
        <a:bodyPr/>
        <a:lstStyle/>
        <a:p>
          <a:pPr algn="l"/>
          <a:r>
            <a:rPr lang="en-ZA" sz="1100" b="1" dirty="0" smtClean="0"/>
            <a:t>Knowledge building programme that makes use of an interactive board game to test and increase knowledge around </a:t>
          </a:r>
          <a:endParaRPr lang="en-ZA" sz="1100" b="1" dirty="0"/>
        </a:p>
      </dgm:t>
    </dgm:pt>
    <dgm:pt modelId="{17CC924E-5DEE-435A-B847-6F734525AB3D}" type="sibTrans" cxnId="{8C2BB6B4-DF15-4B1A-95EF-C3AACE2EF905}">
      <dgm:prSet/>
      <dgm:spPr/>
      <dgm:t>
        <a:bodyPr/>
        <a:lstStyle/>
        <a:p>
          <a:endParaRPr lang="en-ZA"/>
        </a:p>
      </dgm:t>
    </dgm:pt>
    <dgm:pt modelId="{CBB06024-2C02-4CA8-AF11-646D06589B42}" type="parTrans" cxnId="{8C2BB6B4-DF15-4B1A-95EF-C3AACE2EF905}">
      <dgm:prSet/>
      <dgm:spPr/>
      <dgm:t>
        <a:bodyPr/>
        <a:lstStyle/>
        <a:p>
          <a:endParaRPr lang="en-ZA"/>
        </a:p>
      </dgm:t>
    </dgm:pt>
    <dgm:pt modelId="{C8E46A07-4C37-4049-BBA8-57B0AE778F6D}">
      <dgm:prSet phldrT="[Text]" custT="1"/>
      <dgm:spPr/>
      <dgm:t>
        <a:bodyPr/>
        <a:lstStyle/>
        <a:p>
          <a:pPr algn="l"/>
          <a:r>
            <a:rPr lang="en-ZA" sz="1100" b="0" dirty="0" smtClean="0"/>
            <a:t>Nutrition</a:t>
          </a:r>
          <a:endParaRPr lang="en-ZA" sz="1100" b="0" dirty="0"/>
        </a:p>
      </dgm:t>
    </dgm:pt>
    <dgm:pt modelId="{E2437CF0-F0AD-4A9B-A276-3923BA74D13A}" type="parTrans" cxnId="{E3ABF2D6-0BB5-442F-9686-EFEB1490A420}">
      <dgm:prSet/>
      <dgm:spPr/>
      <dgm:t>
        <a:bodyPr/>
        <a:lstStyle/>
        <a:p>
          <a:endParaRPr lang="en-US"/>
        </a:p>
      </dgm:t>
    </dgm:pt>
    <dgm:pt modelId="{D346F0DB-0BE6-45B3-B243-5A958211CF26}" type="sibTrans" cxnId="{E3ABF2D6-0BB5-442F-9686-EFEB1490A420}">
      <dgm:prSet/>
      <dgm:spPr/>
      <dgm:t>
        <a:bodyPr/>
        <a:lstStyle/>
        <a:p>
          <a:endParaRPr lang="en-US"/>
        </a:p>
      </dgm:t>
    </dgm:pt>
    <dgm:pt modelId="{381533E5-B794-42EB-A82B-5D1C0B11DB03}">
      <dgm:prSet phldrT="[Text]" custT="1"/>
      <dgm:spPr/>
      <dgm:t>
        <a:bodyPr/>
        <a:lstStyle/>
        <a:p>
          <a:pPr algn="l"/>
          <a:r>
            <a:rPr lang="en-ZA" sz="1100" b="0" dirty="0" smtClean="0"/>
            <a:t>Sexuality</a:t>
          </a:r>
          <a:endParaRPr lang="en-ZA" sz="1100" b="0" dirty="0"/>
        </a:p>
      </dgm:t>
    </dgm:pt>
    <dgm:pt modelId="{EE742E94-B5B2-4FE8-BDC9-D0EDA8B6FF4A}" type="parTrans" cxnId="{CD8999EF-FB7A-4C71-8600-5851912BA54E}">
      <dgm:prSet/>
      <dgm:spPr/>
      <dgm:t>
        <a:bodyPr/>
        <a:lstStyle/>
        <a:p>
          <a:endParaRPr lang="en-US"/>
        </a:p>
      </dgm:t>
    </dgm:pt>
    <dgm:pt modelId="{7AD3653A-BD4B-4489-A25A-A2E284FB7815}" type="sibTrans" cxnId="{CD8999EF-FB7A-4C71-8600-5851912BA54E}">
      <dgm:prSet/>
      <dgm:spPr/>
      <dgm:t>
        <a:bodyPr/>
        <a:lstStyle/>
        <a:p>
          <a:endParaRPr lang="en-US"/>
        </a:p>
      </dgm:t>
    </dgm:pt>
    <dgm:pt modelId="{EB4320B7-B9EC-4D07-A9A8-78CB5E0B43A9}">
      <dgm:prSet phldrT="[Text]" custT="1"/>
      <dgm:spPr/>
      <dgm:t>
        <a:bodyPr/>
        <a:lstStyle/>
        <a:p>
          <a:r>
            <a:rPr lang="en-ZA" sz="1100" dirty="0" smtClean="0"/>
            <a:t>These coaches and teachers become loveLife’s Adult Allies who are able to guide young athletes to make better choices both on and off the field </a:t>
          </a:r>
          <a:endParaRPr lang="en-ZA" sz="1100" dirty="0"/>
        </a:p>
      </dgm:t>
    </dgm:pt>
    <dgm:pt modelId="{47475A69-D3F1-4685-90E3-50052C9C1C27}" type="parTrans" cxnId="{FBFA7992-A280-4DA5-8D6D-CDE56D3560D2}">
      <dgm:prSet/>
      <dgm:spPr/>
      <dgm:t>
        <a:bodyPr/>
        <a:lstStyle/>
        <a:p>
          <a:endParaRPr lang="en-US"/>
        </a:p>
      </dgm:t>
    </dgm:pt>
    <dgm:pt modelId="{FC5A9927-8369-4002-B5CC-EE344F37B921}" type="sibTrans" cxnId="{FBFA7992-A280-4DA5-8D6D-CDE56D3560D2}">
      <dgm:prSet/>
      <dgm:spPr/>
      <dgm:t>
        <a:bodyPr/>
        <a:lstStyle/>
        <a:p>
          <a:endParaRPr lang="en-US"/>
        </a:p>
      </dgm:t>
    </dgm:pt>
    <dgm:pt modelId="{6774457D-0832-4A93-9D55-1FCB01EE9B32}">
      <dgm:prSet phldrT="[Text]" custT="1"/>
      <dgm:spPr/>
      <dgm:t>
        <a:bodyPr/>
        <a:lstStyle/>
        <a:p>
          <a:r>
            <a:rPr lang="en-ZA" sz="1100" dirty="0" smtClean="0"/>
            <a:t>Y-Centre active recreation holiday programmes</a:t>
          </a:r>
          <a:endParaRPr lang="en-ZA" sz="1100" dirty="0"/>
        </a:p>
      </dgm:t>
    </dgm:pt>
    <dgm:pt modelId="{D2D6853C-9CBD-4542-89F0-D465F5CCE495}" type="parTrans" cxnId="{E4C98B1C-0A8E-4DCF-B836-2491F1557EFB}">
      <dgm:prSet/>
      <dgm:spPr/>
      <dgm:t>
        <a:bodyPr/>
        <a:lstStyle/>
        <a:p>
          <a:endParaRPr lang="en-US"/>
        </a:p>
      </dgm:t>
    </dgm:pt>
    <dgm:pt modelId="{14DB45F8-F100-4C9D-9742-F2C4AB11E324}" type="sibTrans" cxnId="{E4C98B1C-0A8E-4DCF-B836-2491F1557EFB}">
      <dgm:prSet/>
      <dgm:spPr/>
      <dgm:t>
        <a:bodyPr/>
        <a:lstStyle/>
        <a:p>
          <a:endParaRPr lang="en-US"/>
        </a:p>
      </dgm:t>
    </dgm:pt>
    <dgm:pt modelId="{8A53B418-ABB2-4AD1-95A2-B218C689AC97}">
      <dgm:prSet phldrT="[Text]" custT="1"/>
      <dgm:spPr/>
      <dgm:t>
        <a:bodyPr/>
        <a:lstStyle/>
        <a:p>
          <a:r>
            <a:rPr lang="en-ZA" sz="1100" dirty="0" smtClean="0"/>
            <a:t>Move4Life events</a:t>
          </a:r>
          <a:endParaRPr lang="en-ZA" sz="1100" dirty="0"/>
        </a:p>
      </dgm:t>
    </dgm:pt>
    <dgm:pt modelId="{28D84C50-1974-4A7B-BE75-381DEABBE601}" type="parTrans" cxnId="{72711EE1-3E9D-40CE-8C1A-D3C31025D765}">
      <dgm:prSet/>
      <dgm:spPr/>
      <dgm:t>
        <a:bodyPr/>
        <a:lstStyle/>
        <a:p>
          <a:endParaRPr lang="en-US"/>
        </a:p>
      </dgm:t>
    </dgm:pt>
    <dgm:pt modelId="{6270F5EC-B046-4A27-85C1-E73C5A0CDF9E}" type="sibTrans" cxnId="{72711EE1-3E9D-40CE-8C1A-D3C31025D765}">
      <dgm:prSet/>
      <dgm:spPr/>
      <dgm:t>
        <a:bodyPr/>
        <a:lstStyle/>
        <a:p>
          <a:endParaRPr lang="en-US"/>
        </a:p>
      </dgm:t>
    </dgm:pt>
    <dgm:pt modelId="{651483C2-A4CB-472B-AC61-52B0EA1DD9F9}">
      <dgm:prSet phldrT="[Text]" custT="1"/>
      <dgm:spPr/>
      <dgm:t>
        <a:bodyPr/>
        <a:lstStyle/>
        <a:p>
          <a:endParaRPr lang="en-ZA" sz="1000" dirty="0"/>
        </a:p>
      </dgm:t>
    </dgm:pt>
    <dgm:pt modelId="{DCF6FE6E-7B57-4FE2-ADCC-693C09FE3237}" type="parTrans" cxnId="{63FA91C1-F775-4E75-9FAF-000A69E72DFA}">
      <dgm:prSet/>
      <dgm:spPr/>
      <dgm:t>
        <a:bodyPr/>
        <a:lstStyle/>
        <a:p>
          <a:endParaRPr lang="en-US"/>
        </a:p>
      </dgm:t>
    </dgm:pt>
    <dgm:pt modelId="{2C3CB9E2-98E7-470E-87A3-CD7BE3642423}" type="sibTrans" cxnId="{63FA91C1-F775-4E75-9FAF-000A69E72DFA}">
      <dgm:prSet/>
      <dgm:spPr/>
      <dgm:t>
        <a:bodyPr/>
        <a:lstStyle/>
        <a:p>
          <a:endParaRPr lang="en-US"/>
        </a:p>
      </dgm:t>
    </dgm:pt>
    <dgm:pt modelId="{2B111927-C375-439A-8F22-10CB6049D12E}">
      <dgm:prSet phldrT="[Text]" custT="1"/>
      <dgm:spPr/>
      <dgm:t>
        <a:bodyPr/>
        <a:lstStyle/>
        <a:p>
          <a:r>
            <a:rPr lang="en-ZA" sz="1100" dirty="0" smtClean="0"/>
            <a:t>Sport events that foster social change (groundBREAKER Sport4Change events)</a:t>
          </a:r>
          <a:endParaRPr lang="en-ZA" sz="1100" dirty="0"/>
        </a:p>
      </dgm:t>
    </dgm:pt>
    <dgm:pt modelId="{F1A5F54C-1013-452E-805E-058052633112}" type="parTrans" cxnId="{67D18E59-9237-4F24-8B0F-605FD43563E5}">
      <dgm:prSet/>
      <dgm:spPr/>
      <dgm:t>
        <a:bodyPr/>
        <a:lstStyle/>
        <a:p>
          <a:endParaRPr lang="en-US"/>
        </a:p>
      </dgm:t>
    </dgm:pt>
    <dgm:pt modelId="{F0EF3F8A-B7D4-4106-98E2-798A93AFB63B}" type="sibTrans" cxnId="{67D18E59-9237-4F24-8B0F-605FD43563E5}">
      <dgm:prSet/>
      <dgm:spPr/>
      <dgm:t>
        <a:bodyPr/>
        <a:lstStyle/>
        <a:p>
          <a:endParaRPr lang="en-US"/>
        </a:p>
      </dgm:t>
    </dgm:pt>
    <dgm:pt modelId="{FFA866B7-4496-4D49-B8DF-2E13AA0C3B42}" type="pres">
      <dgm:prSet presAssocID="{A65BD97E-7D40-4A33-9FB4-B3C5BBDD7C37}" presName="cycleMatrixDiagram" presStyleCnt="0">
        <dgm:presLayoutVars>
          <dgm:chMax val="1"/>
          <dgm:dir/>
          <dgm:animLvl val="lvl"/>
          <dgm:resizeHandles val="exact"/>
        </dgm:presLayoutVars>
      </dgm:prSet>
      <dgm:spPr/>
      <dgm:t>
        <a:bodyPr/>
        <a:lstStyle/>
        <a:p>
          <a:endParaRPr lang="en-ZA"/>
        </a:p>
      </dgm:t>
    </dgm:pt>
    <dgm:pt modelId="{B87B28DA-D7D2-4DB3-8A84-747A8F91EF7D}" type="pres">
      <dgm:prSet presAssocID="{A65BD97E-7D40-4A33-9FB4-B3C5BBDD7C37}" presName="children" presStyleCnt="0"/>
      <dgm:spPr/>
    </dgm:pt>
    <dgm:pt modelId="{2710BD89-2A50-4701-B490-BAA7EC3F8750}" type="pres">
      <dgm:prSet presAssocID="{A65BD97E-7D40-4A33-9FB4-B3C5BBDD7C37}" presName="child1group" presStyleCnt="0"/>
      <dgm:spPr/>
    </dgm:pt>
    <dgm:pt modelId="{0432CA29-7CA1-4149-9D38-D54E2A40313C}" type="pres">
      <dgm:prSet presAssocID="{A65BD97E-7D40-4A33-9FB4-B3C5BBDD7C37}" presName="child1" presStyleLbl="bgAcc1" presStyleIdx="0" presStyleCnt="4" custScaleX="144397" custScaleY="154088" custLinFactNeighborX="-23732" custLinFactNeighborY="22976"/>
      <dgm:spPr/>
      <dgm:t>
        <a:bodyPr/>
        <a:lstStyle/>
        <a:p>
          <a:endParaRPr lang="en-ZA"/>
        </a:p>
      </dgm:t>
    </dgm:pt>
    <dgm:pt modelId="{FD959934-C8DF-4216-BC60-488925B7B90E}" type="pres">
      <dgm:prSet presAssocID="{A65BD97E-7D40-4A33-9FB4-B3C5BBDD7C37}" presName="child1Text" presStyleLbl="bgAcc1" presStyleIdx="0" presStyleCnt="4">
        <dgm:presLayoutVars>
          <dgm:bulletEnabled val="1"/>
        </dgm:presLayoutVars>
      </dgm:prSet>
      <dgm:spPr/>
      <dgm:t>
        <a:bodyPr/>
        <a:lstStyle/>
        <a:p>
          <a:endParaRPr lang="en-ZA"/>
        </a:p>
      </dgm:t>
    </dgm:pt>
    <dgm:pt modelId="{34614C30-F1D4-4C65-B068-94F100CA8956}" type="pres">
      <dgm:prSet presAssocID="{A65BD97E-7D40-4A33-9FB4-B3C5BBDD7C37}" presName="child2group" presStyleCnt="0"/>
      <dgm:spPr/>
    </dgm:pt>
    <dgm:pt modelId="{6A0EEC6E-4E70-4196-A56A-58BA4D8FA015}" type="pres">
      <dgm:prSet presAssocID="{A65BD97E-7D40-4A33-9FB4-B3C5BBDD7C37}" presName="child2" presStyleLbl="bgAcc1" presStyleIdx="1" presStyleCnt="4" custScaleX="126421" custScaleY="177381" custLinFactNeighborX="37052" custLinFactNeighborY="30896"/>
      <dgm:spPr/>
      <dgm:t>
        <a:bodyPr/>
        <a:lstStyle/>
        <a:p>
          <a:endParaRPr lang="en-ZA"/>
        </a:p>
      </dgm:t>
    </dgm:pt>
    <dgm:pt modelId="{862413F6-BD9B-47BD-9B47-F38525692463}" type="pres">
      <dgm:prSet presAssocID="{A65BD97E-7D40-4A33-9FB4-B3C5BBDD7C37}" presName="child2Text" presStyleLbl="bgAcc1" presStyleIdx="1" presStyleCnt="4">
        <dgm:presLayoutVars>
          <dgm:bulletEnabled val="1"/>
        </dgm:presLayoutVars>
      </dgm:prSet>
      <dgm:spPr/>
      <dgm:t>
        <a:bodyPr/>
        <a:lstStyle/>
        <a:p>
          <a:endParaRPr lang="en-ZA"/>
        </a:p>
      </dgm:t>
    </dgm:pt>
    <dgm:pt modelId="{9EE5DBB2-5B7A-4D13-9337-4AA456D49202}" type="pres">
      <dgm:prSet presAssocID="{A65BD97E-7D40-4A33-9FB4-B3C5BBDD7C37}" presName="child3group" presStyleCnt="0"/>
      <dgm:spPr/>
    </dgm:pt>
    <dgm:pt modelId="{91A96C3D-4094-4B1D-BDB6-A822F5BA7D44}" type="pres">
      <dgm:prSet presAssocID="{A65BD97E-7D40-4A33-9FB4-B3C5BBDD7C37}" presName="child3" presStyleLbl="bgAcc1" presStyleIdx="2" presStyleCnt="4" custScaleX="118660" custScaleY="169838" custLinFactNeighborX="30750" custLinFactNeighborY="-58022"/>
      <dgm:spPr/>
      <dgm:t>
        <a:bodyPr/>
        <a:lstStyle/>
        <a:p>
          <a:endParaRPr lang="en-ZA"/>
        </a:p>
      </dgm:t>
    </dgm:pt>
    <dgm:pt modelId="{033049A6-3BB7-4AAF-A75C-A6D0115FF198}" type="pres">
      <dgm:prSet presAssocID="{A65BD97E-7D40-4A33-9FB4-B3C5BBDD7C37}" presName="child3Text" presStyleLbl="bgAcc1" presStyleIdx="2" presStyleCnt="4">
        <dgm:presLayoutVars>
          <dgm:bulletEnabled val="1"/>
        </dgm:presLayoutVars>
      </dgm:prSet>
      <dgm:spPr/>
      <dgm:t>
        <a:bodyPr/>
        <a:lstStyle/>
        <a:p>
          <a:endParaRPr lang="en-ZA"/>
        </a:p>
      </dgm:t>
    </dgm:pt>
    <dgm:pt modelId="{10F1BFDE-9E9D-4E52-A1C0-3032ABAE0D5A}" type="pres">
      <dgm:prSet presAssocID="{A65BD97E-7D40-4A33-9FB4-B3C5BBDD7C37}" presName="child4group" presStyleCnt="0"/>
      <dgm:spPr/>
    </dgm:pt>
    <dgm:pt modelId="{8EAB5777-F8B3-408C-8198-27BC486CFF19}" type="pres">
      <dgm:prSet presAssocID="{A65BD97E-7D40-4A33-9FB4-B3C5BBDD7C37}" presName="child4" presStyleLbl="bgAcc1" presStyleIdx="3" presStyleCnt="4" custScaleY="163199" custLinFactNeighborX="-31063" custLinFactNeighborY="-43985"/>
      <dgm:spPr/>
      <dgm:t>
        <a:bodyPr/>
        <a:lstStyle/>
        <a:p>
          <a:endParaRPr lang="en-ZA"/>
        </a:p>
      </dgm:t>
    </dgm:pt>
    <dgm:pt modelId="{0B9AD9F2-8402-4648-9204-C43097B7487D}" type="pres">
      <dgm:prSet presAssocID="{A65BD97E-7D40-4A33-9FB4-B3C5BBDD7C37}" presName="child4Text" presStyleLbl="bgAcc1" presStyleIdx="3" presStyleCnt="4">
        <dgm:presLayoutVars>
          <dgm:bulletEnabled val="1"/>
        </dgm:presLayoutVars>
      </dgm:prSet>
      <dgm:spPr/>
      <dgm:t>
        <a:bodyPr/>
        <a:lstStyle/>
        <a:p>
          <a:endParaRPr lang="en-ZA"/>
        </a:p>
      </dgm:t>
    </dgm:pt>
    <dgm:pt modelId="{090CD66D-FEBA-4154-AF54-F0E21BC61F15}" type="pres">
      <dgm:prSet presAssocID="{A65BD97E-7D40-4A33-9FB4-B3C5BBDD7C37}" presName="childPlaceholder" presStyleCnt="0"/>
      <dgm:spPr/>
    </dgm:pt>
    <dgm:pt modelId="{E9DA2305-908C-4385-B926-FF79A88CEC84}" type="pres">
      <dgm:prSet presAssocID="{A65BD97E-7D40-4A33-9FB4-B3C5BBDD7C37}" presName="circle" presStyleCnt="0"/>
      <dgm:spPr/>
    </dgm:pt>
    <dgm:pt modelId="{3748D1B5-31FC-41C6-85F4-90217A308A3D}" type="pres">
      <dgm:prSet presAssocID="{A65BD97E-7D40-4A33-9FB4-B3C5BBDD7C37}" presName="quadrant1" presStyleLbl="node1" presStyleIdx="0" presStyleCnt="4" custLinFactNeighborX="4463" custLinFactNeighborY="611">
        <dgm:presLayoutVars>
          <dgm:chMax val="1"/>
          <dgm:bulletEnabled val="1"/>
        </dgm:presLayoutVars>
      </dgm:prSet>
      <dgm:spPr/>
      <dgm:t>
        <a:bodyPr/>
        <a:lstStyle/>
        <a:p>
          <a:endParaRPr lang="en-ZA"/>
        </a:p>
      </dgm:t>
    </dgm:pt>
    <dgm:pt modelId="{AC87E789-31DE-4A35-9E88-F0CFB471A70D}" type="pres">
      <dgm:prSet presAssocID="{A65BD97E-7D40-4A33-9FB4-B3C5BBDD7C37}" presName="quadrant2" presStyleLbl="node1" presStyleIdx="1" presStyleCnt="4" custLinFactNeighborX="2482" custLinFactNeighborY="-726">
        <dgm:presLayoutVars>
          <dgm:chMax val="1"/>
          <dgm:bulletEnabled val="1"/>
        </dgm:presLayoutVars>
      </dgm:prSet>
      <dgm:spPr/>
      <dgm:t>
        <a:bodyPr/>
        <a:lstStyle/>
        <a:p>
          <a:endParaRPr lang="en-ZA"/>
        </a:p>
      </dgm:t>
    </dgm:pt>
    <dgm:pt modelId="{6235B1D1-A4D3-49D8-84AA-3BB9CA5936BF}" type="pres">
      <dgm:prSet presAssocID="{A65BD97E-7D40-4A33-9FB4-B3C5BBDD7C37}" presName="quadrant3" presStyleLbl="node1" presStyleIdx="2" presStyleCnt="4" custLinFactNeighborX="2482" custLinFactNeighborY="954">
        <dgm:presLayoutVars>
          <dgm:chMax val="1"/>
          <dgm:bulletEnabled val="1"/>
        </dgm:presLayoutVars>
      </dgm:prSet>
      <dgm:spPr/>
      <dgm:t>
        <a:bodyPr/>
        <a:lstStyle/>
        <a:p>
          <a:endParaRPr lang="en-ZA"/>
        </a:p>
      </dgm:t>
    </dgm:pt>
    <dgm:pt modelId="{FE7F042C-2E16-4596-87D6-D9FAD9B193BA}" type="pres">
      <dgm:prSet presAssocID="{A65BD97E-7D40-4A33-9FB4-B3C5BBDD7C37}" presName="quadrant4" presStyleLbl="node1" presStyleIdx="3" presStyleCnt="4" custLinFactNeighborX="3602" custLinFactNeighborY="912">
        <dgm:presLayoutVars>
          <dgm:chMax val="1"/>
          <dgm:bulletEnabled val="1"/>
        </dgm:presLayoutVars>
      </dgm:prSet>
      <dgm:spPr/>
      <dgm:t>
        <a:bodyPr/>
        <a:lstStyle/>
        <a:p>
          <a:endParaRPr lang="en-ZA"/>
        </a:p>
      </dgm:t>
    </dgm:pt>
    <dgm:pt modelId="{D2736C19-ADE8-4615-B3F5-8D6FD6155DD0}" type="pres">
      <dgm:prSet presAssocID="{A65BD97E-7D40-4A33-9FB4-B3C5BBDD7C37}" presName="quadrantPlaceholder" presStyleCnt="0"/>
      <dgm:spPr/>
    </dgm:pt>
    <dgm:pt modelId="{0421A0BA-3B77-4FEF-B78D-463BAAA2BFC9}" type="pres">
      <dgm:prSet presAssocID="{A65BD97E-7D40-4A33-9FB4-B3C5BBDD7C37}" presName="center1" presStyleLbl="fgShp" presStyleIdx="0" presStyleCnt="2"/>
      <dgm:spPr>
        <a:noFill/>
        <a:ln>
          <a:noFill/>
        </a:ln>
      </dgm:spPr>
      <dgm:t>
        <a:bodyPr/>
        <a:lstStyle/>
        <a:p>
          <a:endParaRPr lang="en-US"/>
        </a:p>
      </dgm:t>
    </dgm:pt>
    <dgm:pt modelId="{8EF02C3A-3354-42DF-9203-0CC1DB1CEAA6}" type="pres">
      <dgm:prSet presAssocID="{A65BD97E-7D40-4A33-9FB4-B3C5BBDD7C37}" presName="center2" presStyleLbl="fgShp" presStyleIdx="1" presStyleCnt="2"/>
      <dgm:spPr>
        <a:noFill/>
        <a:ln>
          <a:noFill/>
        </a:ln>
      </dgm:spPr>
      <dgm:t>
        <a:bodyPr/>
        <a:lstStyle/>
        <a:p>
          <a:endParaRPr lang="en-US"/>
        </a:p>
      </dgm:t>
    </dgm:pt>
  </dgm:ptLst>
  <dgm:cxnLst>
    <dgm:cxn modelId="{AF059EA2-66A3-420E-B651-F653C1CAE43F}" type="presOf" srcId="{BCCF1206-BE09-4431-AAAB-25FDC36058B4}" destId="{6A0EEC6E-4E70-4196-A56A-58BA4D8FA015}" srcOrd="0" destOrd="1" presId="urn:microsoft.com/office/officeart/2005/8/layout/cycle4#1"/>
    <dgm:cxn modelId="{B81E0B04-3935-4914-863D-EA063F6DFA79}" type="presOf" srcId="{729B8782-98F1-49BB-A9B7-E962C62B43AE}" destId="{0B9AD9F2-8402-4648-9204-C43097B7487D}" srcOrd="1" destOrd="1" presId="urn:microsoft.com/office/officeart/2005/8/layout/cycle4#1"/>
    <dgm:cxn modelId="{20801D21-2FA6-4BB9-9980-CC89C2D8A266}" type="presOf" srcId="{C8E46A07-4C37-4049-BBA8-57B0AE778F6D}" destId="{FD959934-C8DF-4216-BC60-488925B7B90E}" srcOrd="1" destOrd="2" presId="urn:microsoft.com/office/officeart/2005/8/layout/cycle4#1"/>
    <dgm:cxn modelId="{67D18E59-9237-4F24-8B0F-605FD43563E5}" srcId="{AA09B366-C39D-4EF5-83BA-C78112D86096}" destId="{2B111927-C375-439A-8F22-10CB6049D12E}" srcOrd="2" destOrd="0" parTransId="{F1A5F54C-1013-452E-805E-058052633112}" sibTransId="{F0EF3F8A-B7D4-4106-98E2-798A93AFB63B}"/>
    <dgm:cxn modelId="{6FBF4134-E8DA-4027-A8A0-37CF64C8E700}" srcId="{D898A51D-55F5-40E3-91C5-0669F4B59521}" destId="{4089FBE1-F9B6-4976-8AB0-08BB343E20EB}" srcOrd="1" destOrd="0" parTransId="{DDA00D1B-E522-4F7B-A8D5-74370C19EE76}" sibTransId="{2C8EA7D5-2B04-42EE-B413-8DEA830338A8}"/>
    <dgm:cxn modelId="{A893B3BD-13F5-4860-9988-195AC01B2E1B}" type="presOf" srcId="{6774457D-0832-4A93-9D55-1FCB01EE9B32}" destId="{0B9AD9F2-8402-4648-9204-C43097B7487D}" srcOrd="1" destOrd="2" presId="urn:microsoft.com/office/officeart/2005/8/layout/cycle4#1"/>
    <dgm:cxn modelId="{E3ABF2D6-0BB5-442F-9686-EFEB1490A420}" srcId="{D898A51D-55F5-40E3-91C5-0669F4B59521}" destId="{C8E46A07-4C37-4049-BBA8-57B0AE778F6D}" srcOrd="2" destOrd="0" parTransId="{E2437CF0-F0AD-4A9B-A276-3923BA74D13A}" sibTransId="{D346F0DB-0BE6-45B3-B243-5A958211CF26}"/>
    <dgm:cxn modelId="{394D5499-418B-4674-93E4-3D364376ABCA}" srcId="{B6B842D2-1EC3-49B4-9E42-CA612F483BB1}" destId="{1836E53A-14B6-42C8-8187-7BD554E33984}" srcOrd="4" destOrd="0" parTransId="{23905A61-4D94-4D7C-AAC0-9CCB3EE12776}" sibTransId="{FB752ABC-C60E-4869-9108-4EC801DEBBC6}"/>
    <dgm:cxn modelId="{4759F4C1-ED32-4068-A146-19F57D46CA39}" type="presOf" srcId="{EB4320B7-B9EC-4D07-A9A8-78CB5E0B43A9}" destId="{6A0EEC6E-4E70-4196-A56A-58BA4D8FA015}" srcOrd="0" destOrd="2" presId="urn:microsoft.com/office/officeart/2005/8/layout/cycle4#1"/>
    <dgm:cxn modelId="{E4C98B1C-0A8E-4DCF-B836-2491F1557EFB}" srcId="{6837428D-8B0A-434A-A7C7-F3697ADF15FB}" destId="{6774457D-0832-4A93-9D55-1FCB01EE9B32}" srcOrd="2" destOrd="0" parTransId="{D2D6853C-9CBD-4542-89F0-D465F5CCE495}" sibTransId="{14DB45F8-F100-4C9D-9742-F2C4AB11E324}"/>
    <dgm:cxn modelId="{C63D06C5-6B2B-46DB-AA4F-1540CF565067}" type="presOf" srcId="{C8E46A07-4C37-4049-BBA8-57B0AE778F6D}" destId="{0432CA29-7CA1-4149-9D38-D54E2A40313C}" srcOrd="0" destOrd="2" presId="urn:microsoft.com/office/officeart/2005/8/layout/cycle4#1"/>
    <dgm:cxn modelId="{5CA3EB2C-20DA-4CE7-BA53-8D37EB6FB664}" type="presOf" srcId="{E166F745-F7A3-4FDD-9E32-EE86D2E2BF0C}" destId="{0432CA29-7CA1-4149-9D38-D54E2A40313C}" srcOrd="0" destOrd="5" presId="urn:microsoft.com/office/officeart/2005/8/layout/cycle4#1"/>
    <dgm:cxn modelId="{33FB3EDD-09D2-490B-B1CF-D83044A6D9EC}" type="presOf" srcId="{B6B842D2-1EC3-49B4-9E42-CA612F483BB1}" destId="{AC87E789-31DE-4A35-9E88-F0CFB471A70D}" srcOrd="0" destOrd="0" presId="urn:microsoft.com/office/officeart/2005/8/layout/cycle4#1"/>
    <dgm:cxn modelId="{3B12F9E6-932E-4E75-BA9B-7890A528587C}" type="presOf" srcId="{5365BC53-3299-4387-B46B-3762D4CE2F26}" destId="{862413F6-BD9B-47BD-9B47-F38525692463}" srcOrd="1" destOrd="0" presId="urn:microsoft.com/office/officeart/2005/8/layout/cycle4#1"/>
    <dgm:cxn modelId="{AA92524A-0671-4CE0-8D6D-9AE63FC47EB2}" srcId="{B6B842D2-1EC3-49B4-9E42-CA612F483BB1}" destId="{5365BC53-3299-4387-B46B-3762D4CE2F26}" srcOrd="0" destOrd="0" parTransId="{4659023F-D349-4602-8BE2-F32FEDCC5567}" sibTransId="{0CA3E559-D729-498C-B603-AA223CE3E800}"/>
    <dgm:cxn modelId="{160F2F61-6252-4659-B12A-AD33AD3F1FDB}" srcId="{AA09B366-C39D-4EF5-83BA-C78112D86096}" destId="{452ED205-66FC-4A5E-AADA-750E2FE7E7B4}" srcOrd="1" destOrd="0" parTransId="{096782C3-2C99-4549-A0B6-8CAA0E5F6AA5}" sibTransId="{4B60A985-B6EE-4D4A-A724-7D54BCFC8B9C}"/>
    <dgm:cxn modelId="{3B705509-5081-4FD9-8CC0-47FAC2031616}" srcId="{B6B842D2-1EC3-49B4-9E42-CA612F483BB1}" destId="{ECB42928-775F-4664-951B-74DC2BE01B7C}" srcOrd="3" destOrd="0" parTransId="{F55A0E22-E76B-462F-936D-49776968576D}" sibTransId="{4CFF8E58-F912-463A-8061-67F2A283BD6F}"/>
    <dgm:cxn modelId="{B4F5EC12-31C7-46C9-AA5D-F717897344C7}" type="presOf" srcId="{381533E5-B794-42EB-A82B-5D1C0B11DB03}" destId="{FD959934-C8DF-4216-BC60-488925B7B90E}" srcOrd="1" destOrd="3" presId="urn:microsoft.com/office/officeart/2005/8/layout/cycle4#1"/>
    <dgm:cxn modelId="{EC517317-C654-4955-87A6-390D8A44DBE6}" type="presOf" srcId="{AA09B366-C39D-4EF5-83BA-C78112D86096}" destId="{6235B1D1-A4D3-49D8-84AA-3BB9CA5936BF}" srcOrd="0" destOrd="0" presId="urn:microsoft.com/office/officeart/2005/8/layout/cycle4#1"/>
    <dgm:cxn modelId="{9A701622-3DD7-4590-B017-8082337106E7}" type="presOf" srcId="{77528911-26D5-4E48-90A8-823747C15AB9}" destId="{0432CA29-7CA1-4149-9D38-D54E2A40313C}" srcOrd="0" destOrd="6" presId="urn:microsoft.com/office/officeart/2005/8/layout/cycle4#1"/>
    <dgm:cxn modelId="{B633E301-7E1C-48A7-AAFB-244DE06DE352}" srcId="{D898A51D-55F5-40E3-91C5-0669F4B59521}" destId="{58F82319-689E-4718-B3E1-1E5727531344}" srcOrd="4" destOrd="0" parTransId="{FFAFAF17-0708-444D-A514-3508F919F539}" sibTransId="{75D17D2B-CED1-430C-B1C2-CD15A6D99577}"/>
    <dgm:cxn modelId="{CD8999EF-FB7A-4C71-8600-5851912BA54E}" srcId="{D898A51D-55F5-40E3-91C5-0669F4B59521}" destId="{381533E5-B794-42EB-A82B-5D1C0B11DB03}" srcOrd="3" destOrd="0" parTransId="{EE742E94-B5B2-4FE8-BDC9-D0EDA8B6FF4A}" sibTransId="{7AD3653A-BD4B-4489-A25A-A2E284FB7815}"/>
    <dgm:cxn modelId="{329CAEF4-00C5-4CEC-8CF5-8D15D1B97936}" srcId="{6837428D-8B0A-434A-A7C7-F3697ADF15FB}" destId="{E56E6ABC-A24E-4301-B414-8F1F76270D2B}" srcOrd="0" destOrd="0" parTransId="{7A34ADEA-13D2-4451-9AEC-3FB2F9E246E8}" sibTransId="{3A9A9B04-0BB5-4CED-BB8B-90D853E02CC1}"/>
    <dgm:cxn modelId="{E5BB1480-5D9D-4C84-8379-8C5A51234DB4}" srcId="{D898A51D-55F5-40E3-91C5-0669F4B59521}" destId="{D297B7A9-7E7F-4A34-B5ED-C7CC1DD3DA64}" srcOrd="7" destOrd="0" parTransId="{ED517E68-5C76-493B-968E-1CB7D5CF9188}" sibTransId="{2ACD4986-8EE6-4F44-8653-28FD206F5163}"/>
    <dgm:cxn modelId="{AA4F08DF-2FA1-4301-8DDA-FBFEC6E5A4A4}" type="presOf" srcId="{D898A51D-55F5-40E3-91C5-0669F4B59521}" destId="{3748D1B5-31FC-41C6-85F4-90217A308A3D}" srcOrd="0" destOrd="0" presId="urn:microsoft.com/office/officeart/2005/8/layout/cycle4#1"/>
    <dgm:cxn modelId="{8762AC74-F438-4855-AC71-C4467DB78E15}" type="presOf" srcId="{ECB42928-775F-4664-951B-74DC2BE01B7C}" destId="{6A0EEC6E-4E70-4196-A56A-58BA4D8FA015}" srcOrd="0" destOrd="3" presId="urn:microsoft.com/office/officeart/2005/8/layout/cycle4#1"/>
    <dgm:cxn modelId="{72711EE1-3E9D-40CE-8C1A-D3C31025D765}" srcId="{6837428D-8B0A-434A-A7C7-F3697ADF15FB}" destId="{8A53B418-ABB2-4AD1-95A2-B218C689AC97}" srcOrd="3" destOrd="0" parTransId="{28D84C50-1974-4A7B-BE75-381DEABBE601}" sibTransId="{6270F5EC-B046-4A27-85C1-E73C5A0CDF9E}"/>
    <dgm:cxn modelId="{A65CFAEE-3965-4925-A669-FEA7DA8D2F32}" type="presOf" srcId="{452ED205-66FC-4A5E-AADA-750E2FE7E7B4}" destId="{033049A6-3BB7-4AAF-A75C-A6D0115FF198}" srcOrd="1" destOrd="1" presId="urn:microsoft.com/office/officeart/2005/8/layout/cycle4#1"/>
    <dgm:cxn modelId="{60A73C01-360D-40D6-8A3A-ACC9D01AF0D9}" type="presOf" srcId="{58F82319-689E-4718-B3E1-1E5727531344}" destId="{0432CA29-7CA1-4149-9D38-D54E2A40313C}" srcOrd="0" destOrd="4" presId="urn:microsoft.com/office/officeart/2005/8/layout/cycle4#1"/>
    <dgm:cxn modelId="{18E42908-D255-4574-964D-53FC28677361}" type="presOf" srcId="{3BB4076B-1FA0-4BA3-807D-4928B8407D7F}" destId="{0432CA29-7CA1-4149-9D38-D54E2A40313C}" srcOrd="0" destOrd="0" presId="urn:microsoft.com/office/officeart/2005/8/layout/cycle4#1"/>
    <dgm:cxn modelId="{9D79313E-2D2C-4255-B5E0-2BD3B932D29F}" type="presOf" srcId="{1836E53A-14B6-42C8-8187-7BD554E33984}" destId="{862413F6-BD9B-47BD-9B47-F38525692463}" srcOrd="1" destOrd="4" presId="urn:microsoft.com/office/officeart/2005/8/layout/cycle4#1"/>
    <dgm:cxn modelId="{87D63FC3-76BC-4D89-8504-876ADA77CF54}" type="presOf" srcId="{D297B7A9-7E7F-4A34-B5ED-C7CC1DD3DA64}" destId="{0432CA29-7CA1-4149-9D38-D54E2A40313C}" srcOrd="0" destOrd="7" presId="urn:microsoft.com/office/officeart/2005/8/layout/cycle4#1"/>
    <dgm:cxn modelId="{F8710305-C0D3-4A66-871F-FEB72209C119}" type="presOf" srcId="{E56E6ABC-A24E-4301-B414-8F1F76270D2B}" destId="{0B9AD9F2-8402-4648-9204-C43097B7487D}" srcOrd="1" destOrd="0" presId="urn:microsoft.com/office/officeart/2005/8/layout/cycle4#1"/>
    <dgm:cxn modelId="{FBFA7992-A280-4DA5-8D6D-CDE56D3560D2}" srcId="{B6B842D2-1EC3-49B4-9E42-CA612F483BB1}" destId="{EB4320B7-B9EC-4D07-A9A8-78CB5E0B43A9}" srcOrd="2" destOrd="0" parTransId="{47475A69-D3F1-4685-90E3-50052C9C1C27}" sibTransId="{FC5A9927-8369-4002-B5CC-EE344F37B921}"/>
    <dgm:cxn modelId="{41BBBA44-005D-443D-830B-7715F1C979C2}" type="presOf" srcId="{5365BC53-3299-4387-B46B-3762D4CE2F26}" destId="{6A0EEC6E-4E70-4196-A56A-58BA4D8FA015}" srcOrd="0" destOrd="0" presId="urn:microsoft.com/office/officeart/2005/8/layout/cycle4#1"/>
    <dgm:cxn modelId="{533A5476-251D-4602-A505-31379A8D6ED3}" type="presOf" srcId="{8A53B418-ABB2-4AD1-95A2-B218C689AC97}" destId="{0B9AD9F2-8402-4648-9204-C43097B7487D}" srcOrd="1" destOrd="3" presId="urn:microsoft.com/office/officeart/2005/8/layout/cycle4#1"/>
    <dgm:cxn modelId="{7DC1008D-5721-4F35-91CF-FF3AB45AA8A7}" type="presOf" srcId="{6774457D-0832-4A93-9D55-1FCB01EE9B32}" destId="{8EAB5777-F8B3-408C-8198-27BC486CFF19}" srcOrd="0" destOrd="2" presId="urn:microsoft.com/office/officeart/2005/8/layout/cycle4#1"/>
    <dgm:cxn modelId="{41DF4432-BDC8-4E95-8016-3586FCE54E9F}" srcId="{B6B842D2-1EC3-49B4-9E42-CA612F483BB1}" destId="{BCCF1206-BE09-4431-AAAB-25FDC36058B4}" srcOrd="1" destOrd="0" parTransId="{69FBC4F3-7B3B-4D60-9E12-13BCB2929B55}" sibTransId="{E82E1F53-D397-4FEA-8304-7F5CDFF1DA49}"/>
    <dgm:cxn modelId="{DE278948-BEDC-498E-A698-832BBD163A83}" srcId="{A65BD97E-7D40-4A33-9FB4-B3C5BBDD7C37}" destId="{D898A51D-55F5-40E3-91C5-0669F4B59521}" srcOrd="0" destOrd="0" parTransId="{0F1BBC40-18AA-4C82-9B82-98017672FC55}" sibTransId="{4C1081B8-5148-47AD-B9E0-AD640352B4C8}"/>
    <dgm:cxn modelId="{ADF83C64-009B-4B4F-8E3F-9BAFF5198C29}" type="presOf" srcId="{1836E53A-14B6-42C8-8187-7BD554E33984}" destId="{6A0EEC6E-4E70-4196-A56A-58BA4D8FA015}" srcOrd="0" destOrd="4" presId="urn:microsoft.com/office/officeart/2005/8/layout/cycle4#1"/>
    <dgm:cxn modelId="{49CE8367-4164-4AD7-8E47-1398ACEF0CF9}" type="presOf" srcId="{729B8782-98F1-49BB-A9B7-E962C62B43AE}" destId="{8EAB5777-F8B3-408C-8198-27BC486CFF19}" srcOrd="0" destOrd="1" presId="urn:microsoft.com/office/officeart/2005/8/layout/cycle4#1"/>
    <dgm:cxn modelId="{76311D2F-9290-41E0-9D39-D24FCF223EC5}" type="presOf" srcId="{D297B7A9-7E7F-4A34-B5ED-C7CC1DD3DA64}" destId="{FD959934-C8DF-4216-BC60-488925B7B90E}" srcOrd="1" destOrd="7" presId="urn:microsoft.com/office/officeart/2005/8/layout/cycle4#1"/>
    <dgm:cxn modelId="{35F9BAA6-F94E-4AA1-A7CF-620434EBCC65}" type="presOf" srcId="{A65BD97E-7D40-4A33-9FB4-B3C5BBDD7C37}" destId="{FFA866B7-4496-4D49-B8DF-2E13AA0C3B42}" srcOrd="0" destOrd="0" presId="urn:microsoft.com/office/officeart/2005/8/layout/cycle4#1"/>
    <dgm:cxn modelId="{6F27444E-3F5C-441B-A34A-8D259AE9F6FA}" srcId="{A65BD97E-7D40-4A33-9FB4-B3C5BBDD7C37}" destId="{AA09B366-C39D-4EF5-83BA-C78112D86096}" srcOrd="2" destOrd="0" parTransId="{35652524-AA1E-41D3-982E-515595766BD1}" sibTransId="{5182C003-4FD7-42AD-8AEA-46BCB3AE6765}"/>
    <dgm:cxn modelId="{479D662C-0340-4B29-901B-0A4B7759D393}" type="presOf" srcId="{2B111927-C375-439A-8F22-10CB6049D12E}" destId="{91A96C3D-4094-4B1D-BDB6-A822F5BA7D44}" srcOrd="0" destOrd="2" presId="urn:microsoft.com/office/officeart/2005/8/layout/cycle4#1"/>
    <dgm:cxn modelId="{B5814640-0633-4F10-AA34-D58B915DA535}" type="presOf" srcId="{651483C2-A4CB-472B-AC61-52B0EA1DD9F9}" destId="{91A96C3D-4094-4B1D-BDB6-A822F5BA7D44}" srcOrd="0" destOrd="0" presId="urn:microsoft.com/office/officeart/2005/8/layout/cycle4#1"/>
    <dgm:cxn modelId="{EDA5AE0D-7CAA-4DC3-9873-89632D3ADD33}" type="presOf" srcId="{BCCF1206-BE09-4431-AAAB-25FDC36058B4}" destId="{862413F6-BD9B-47BD-9B47-F38525692463}" srcOrd="1" destOrd="1" presId="urn:microsoft.com/office/officeart/2005/8/layout/cycle4#1"/>
    <dgm:cxn modelId="{1EAD6EB7-E00D-48C1-ADC2-85B9D0D09D3B}" type="presOf" srcId="{EB4320B7-B9EC-4D07-A9A8-78CB5E0B43A9}" destId="{862413F6-BD9B-47BD-9B47-F38525692463}" srcOrd="1" destOrd="2" presId="urn:microsoft.com/office/officeart/2005/8/layout/cycle4#1"/>
    <dgm:cxn modelId="{ADC07253-E07F-4A61-9AC3-C406F79025F4}" srcId="{D898A51D-55F5-40E3-91C5-0669F4B59521}" destId="{77528911-26D5-4E48-90A8-823747C15AB9}" srcOrd="6" destOrd="0" parTransId="{0DC05B2A-77C7-4268-9F3A-78AEDE3E4365}" sibTransId="{99432613-D8C7-45AC-9EC4-8409BF2D8EF7}"/>
    <dgm:cxn modelId="{3EA3FA66-AE89-47D5-9931-A35DD6381F93}" type="presOf" srcId="{381533E5-B794-42EB-A82B-5D1C0B11DB03}" destId="{0432CA29-7CA1-4149-9D38-D54E2A40313C}" srcOrd="0" destOrd="3" presId="urn:microsoft.com/office/officeart/2005/8/layout/cycle4#1"/>
    <dgm:cxn modelId="{9594C8E3-B07B-45ED-8CC9-76CE823CCFFE}" srcId="{D898A51D-55F5-40E3-91C5-0669F4B59521}" destId="{E166F745-F7A3-4FDD-9E32-EE86D2E2BF0C}" srcOrd="5" destOrd="0" parTransId="{21A914EA-62A7-4051-8DCD-8787907ABEDD}" sibTransId="{140E9080-F160-4C78-A7CC-E92A1A696F3B}"/>
    <dgm:cxn modelId="{A8FBB7FF-6FA9-4310-9EDF-79621F9A5E20}" type="presOf" srcId="{58F82319-689E-4718-B3E1-1E5727531344}" destId="{FD959934-C8DF-4216-BC60-488925B7B90E}" srcOrd="1" destOrd="4" presId="urn:microsoft.com/office/officeart/2005/8/layout/cycle4#1"/>
    <dgm:cxn modelId="{F20C8541-4563-4630-8DC1-6E287A46CE71}" type="presOf" srcId="{3BB4076B-1FA0-4BA3-807D-4928B8407D7F}" destId="{FD959934-C8DF-4216-BC60-488925B7B90E}" srcOrd="1" destOrd="0" presId="urn:microsoft.com/office/officeart/2005/8/layout/cycle4#1"/>
    <dgm:cxn modelId="{31F81067-4EE6-40C0-A89C-4FC754176EF3}" srcId="{6837428D-8B0A-434A-A7C7-F3697ADF15FB}" destId="{729B8782-98F1-49BB-A9B7-E962C62B43AE}" srcOrd="1" destOrd="0" parTransId="{52DED33D-E647-47EF-9E1D-5620FC99940C}" sibTransId="{77977C12-DDD4-48AE-B6E0-3D29AE7BAD0C}"/>
    <dgm:cxn modelId="{F081D5C1-52AF-4F36-AC3F-AAA208D93630}" type="presOf" srcId="{4089FBE1-F9B6-4976-8AB0-08BB343E20EB}" destId="{0432CA29-7CA1-4149-9D38-D54E2A40313C}" srcOrd="0" destOrd="1" presId="urn:microsoft.com/office/officeart/2005/8/layout/cycle4#1"/>
    <dgm:cxn modelId="{8C2BB6B4-DF15-4B1A-95EF-C3AACE2EF905}" srcId="{D898A51D-55F5-40E3-91C5-0669F4B59521}" destId="{3BB4076B-1FA0-4BA3-807D-4928B8407D7F}" srcOrd="0" destOrd="0" parTransId="{CBB06024-2C02-4CA8-AF11-646D06589B42}" sibTransId="{17CC924E-5DEE-435A-B847-6F734525AB3D}"/>
    <dgm:cxn modelId="{8A0CBF39-7BB3-4256-A32A-4B9EAF8DDC6F}" type="presOf" srcId="{6837428D-8B0A-434A-A7C7-F3697ADF15FB}" destId="{FE7F042C-2E16-4596-87D6-D9FAD9B193BA}" srcOrd="0" destOrd="0" presId="urn:microsoft.com/office/officeart/2005/8/layout/cycle4#1"/>
    <dgm:cxn modelId="{02EB69BF-F2A9-411B-B12C-58773327BDE6}" type="presOf" srcId="{4089FBE1-F9B6-4976-8AB0-08BB343E20EB}" destId="{FD959934-C8DF-4216-BC60-488925B7B90E}" srcOrd="1" destOrd="1" presId="urn:microsoft.com/office/officeart/2005/8/layout/cycle4#1"/>
    <dgm:cxn modelId="{B68498F9-0708-47CB-99A3-0999473F9DE9}" type="presOf" srcId="{E166F745-F7A3-4FDD-9E32-EE86D2E2BF0C}" destId="{FD959934-C8DF-4216-BC60-488925B7B90E}" srcOrd="1" destOrd="5" presId="urn:microsoft.com/office/officeart/2005/8/layout/cycle4#1"/>
    <dgm:cxn modelId="{A83D84B5-556B-407D-BC44-76498E961E37}" type="presOf" srcId="{8A53B418-ABB2-4AD1-95A2-B218C689AC97}" destId="{8EAB5777-F8B3-408C-8198-27BC486CFF19}" srcOrd="0" destOrd="3" presId="urn:microsoft.com/office/officeart/2005/8/layout/cycle4#1"/>
    <dgm:cxn modelId="{63FA91C1-F775-4E75-9FAF-000A69E72DFA}" srcId="{AA09B366-C39D-4EF5-83BA-C78112D86096}" destId="{651483C2-A4CB-472B-AC61-52B0EA1DD9F9}" srcOrd="0" destOrd="0" parTransId="{DCF6FE6E-7B57-4FE2-ADCC-693C09FE3237}" sibTransId="{2C3CB9E2-98E7-470E-87A3-CD7BE3642423}"/>
    <dgm:cxn modelId="{F09A7D3B-AB1D-4A85-A1B7-6CCFE3C4130A}" type="presOf" srcId="{651483C2-A4CB-472B-AC61-52B0EA1DD9F9}" destId="{033049A6-3BB7-4AAF-A75C-A6D0115FF198}" srcOrd="1" destOrd="0" presId="urn:microsoft.com/office/officeart/2005/8/layout/cycle4#1"/>
    <dgm:cxn modelId="{C8269610-D4C2-44F9-9FC5-AD1775FCF1BC}" type="presOf" srcId="{452ED205-66FC-4A5E-AADA-750E2FE7E7B4}" destId="{91A96C3D-4094-4B1D-BDB6-A822F5BA7D44}" srcOrd="0" destOrd="1" presId="urn:microsoft.com/office/officeart/2005/8/layout/cycle4#1"/>
    <dgm:cxn modelId="{D2AB72A0-F240-4638-AA2E-1103673B9686}" srcId="{A65BD97E-7D40-4A33-9FB4-B3C5BBDD7C37}" destId="{6837428D-8B0A-434A-A7C7-F3697ADF15FB}" srcOrd="3" destOrd="0" parTransId="{FC7D2AC7-19E1-426F-9680-545248C96825}" sibTransId="{51C69925-F311-429D-A0C3-33FA3FC29932}"/>
    <dgm:cxn modelId="{5424A47F-337F-492A-A627-4ABAFB66974B}" type="presOf" srcId="{ECB42928-775F-4664-951B-74DC2BE01B7C}" destId="{862413F6-BD9B-47BD-9B47-F38525692463}" srcOrd="1" destOrd="3" presId="urn:microsoft.com/office/officeart/2005/8/layout/cycle4#1"/>
    <dgm:cxn modelId="{1F47132C-160C-4B45-922A-941FD6103294}" srcId="{A65BD97E-7D40-4A33-9FB4-B3C5BBDD7C37}" destId="{B6B842D2-1EC3-49B4-9E42-CA612F483BB1}" srcOrd="1" destOrd="0" parTransId="{CB50749D-9496-4883-BBD6-D93A5B040FE9}" sibTransId="{139A59FA-2059-4D5E-995B-4D001E528CEA}"/>
    <dgm:cxn modelId="{4417049E-8A11-4CA0-8A17-DFFE64B71E46}" srcId="{A65BD97E-7D40-4A33-9FB4-B3C5BBDD7C37}" destId="{7C639002-B214-4868-9774-899BEA9F6128}" srcOrd="4" destOrd="0" parTransId="{64AE593D-9EFD-42EF-8BC6-9FC5A3BD9993}" sibTransId="{D16DC3B3-ACCA-4E12-9A2E-4004E9AB16B5}"/>
    <dgm:cxn modelId="{11E30757-9175-4E4B-AB3C-FA189FB7471B}" type="presOf" srcId="{2B111927-C375-439A-8F22-10CB6049D12E}" destId="{033049A6-3BB7-4AAF-A75C-A6D0115FF198}" srcOrd="1" destOrd="2" presId="urn:microsoft.com/office/officeart/2005/8/layout/cycle4#1"/>
    <dgm:cxn modelId="{A7D7B42A-1F1C-4B18-AED7-12708FABAE26}" type="presOf" srcId="{E56E6ABC-A24E-4301-B414-8F1F76270D2B}" destId="{8EAB5777-F8B3-408C-8198-27BC486CFF19}" srcOrd="0" destOrd="0" presId="urn:microsoft.com/office/officeart/2005/8/layout/cycle4#1"/>
    <dgm:cxn modelId="{02D4B1F8-67FB-4DFF-81B3-3426903BBC16}" type="presOf" srcId="{77528911-26D5-4E48-90A8-823747C15AB9}" destId="{FD959934-C8DF-4216-BC60-488925B7B90E}" srcOrd="1" destOrd="6" presId="urn:microsoft.com/office/officeart/2005/8/layout/cycle4#1"/>
    <dgm:cxn modelId="{A004E295-9EAA-44A1-844C-76E2446E6422}" type="presParOf" srcId="{FFA866B7-4496-4D49-B8DF-2E13AA0C3B42}" destId="{B87B28DA-D7D2-4DB3-8A84-747A8F91EF7D}" srcOrd="0" destOrd="0" presId="urn:microsoft.com/office/officeart/2005/8/layout/cycle4#1"/>
    <dgm:cxn modelId="{23994AED-A91E-4C56-8C38-0AE811E8A503}" type="presParOf" srcId="{B87B28DA-D7D2-4DB3-8A84-747A8F91EF7D}" destId="{2710BD89-2A50-4701-B490-BAA7EC3F8750}" srcOrd="0" destOrd="0" presId="urn:microsoft.com/office/officeart/2005/8/layout/cycle4#1"/>
    <dgm:cxn modelId="{6E7087AB-9ACC-45D1-AD87-7934F9CD0431}" type="presParOf" srcId="{2710BD89-2A50-4701-B490-BAA7EC3F8750}" destId="{0432CA29-7CA1-4149-9D38-D54E2A40313C}" srcOrd="0" destOrd="0" presId="urn:microsoft.com/office/officeart/2005/8/layout/cycle4#1"/>
    <dgm:cxn modelId="{6900AB94-3C51-4D80-986A-12B122F280EA}" type="presParOf" srcId="{2710BD89-2A50-4701-B490-BAA7EC3F8750}" destId="{FD959934-C8DF-4216-BC60-488925B7B90E}" srcOrd="1" destOrd="0" presId="urn:microsoft.com/office/officeart/2005/8/layout/cycle4#1"/>
    <dgm:cxn modelId="{D89B526E-975B-4802-98D8-09524950C458}" type="presParOf" srcId="{B87B28DA-D7D2-4DB3-8A84-747A8F91EF7D}" destId="{34614C30-F1D4-4C65-B068-94F100CA8956}" srcOrd="1" destOrd="0" presId="urn:microsoft.com/office/officeart/2005/8/layout/cycle4#1"/>
    <dgm:cxn modelId="{3B84E209-220A-4646-B812-494D4020449A}" type="presParOf" srcId="{34614C30-F1D4-4C65-B068-94F100CA8956}" destId="{6A0EEC6E-4E70-4196-A56A-58BA4D8FA015}" srcOrd="0" destOrd="0" presId="urn:microsoft.com/office/officeart/2005/8/layout/cycle4#1"/>
    <dgm:cxn modelId="{DF42D476-C01B-4735-9BA8-8349CC107678}" type="presParOf" srcId="{34614C30-F1D4-4C65-B068-94F100CA8956}" destId="{862413F6-BD9B-47BD-9B47-F38525692463}" srcOrd="1" destOrd="0" presId="urn:microsoft.com/office/officeart/2005/8/layout/cycle4#1"/>
    <dgm:cxn modelId="{03BC9EFF-2D79-4FAA-B0A1-F3B0CA75279B}" type="presParOf" srcId="{B87B28DA-D7D2-4DB3-8A84-747A8F91EF7D}" destId="{9EE5DBB2-5B7A-4D13-9337-4AA456D49202}" srcOrd="2" destOrd="0" presId="urn:microsoft.com/office/officeart/2005/8/layout/cycle4#1"/>
    <dgm:cxn modelId="{7F59A8C8-B89D-4C03-B6E2-34F4FF812D60}" type="presParOf" srcId="{9EE5DBB2-5B7A-4D13-9337-4AA456D49202}" destId="{91A96C3D-4094-4B1D-BDB6-A822F5BA7D44}" srcOrd="0" destOrd="0" presId="urn:microsoft.com/office/officeart/2005/8/layout/cycle4#1"/>
    <dgm:cxn modelId="{9890BEAD-94F0-4BEB-8875-BEA30209F07C}" type="presParOf" srcId="{9EE5DBB2-5B7A-4D13-9337-4AA456D49202}" destId="{033049A6-3BB7-4AAF-A75C-A6D0115FF198}" srcOrd="1" destOrd="0" presId="urn:microsoft.com/office/officeart/2005/8/layout/cycle4#1"/>
    <dgm:cxn modelId="{A1C29882-723F-4907-AC3C-288E2CFD980D}" type="presParOf" srcId="{B87B28DA-D7D2-4DB3-8A84-747A8F91EF7D}" destId="{10F1BFDE-9E9D-4E52-A1C0-3032ABAE0D5A}" srcOrd="3" destOrd="0" presId="urn:microsoft.com/office/officeart/2005/8/layout/cycle4#1"/>
    <dgm:cxn modelId="{39D580EA-5109-443B-9C64-9DD90C3FE728}" type="presParOf" srcId="{10F1BFDE-9E9D-4E52-A1C0-3032ABAE0D5A}" destId="{8EAB5777-F8B3-408C-8198-27BC486CFF19}" srcOrd="0" destOrd="0" presId="urn:microsoft.com/office/officeart/2005/8/layout/cycle4#1"/>
    <dgm:cxn modelId="{62DE0B47-702A-4395-8C64-9EDEB9641E16}" type="presParOf" srcId="{10F1BFDE-9E9D-4E52-A1C0-3032ABAE0D5A}" destId="{0B9AD9F2-8402-4648-9204-C43097B7487D}" srcOrd="1" destOrd="0" presId="urn:microsoft.com/office/officeart/2005/8/layout/cycle4#1"/>
    <dgm:cxn modelId="{7BE6AB2C-81CF-43C8-874A-2134BC13A55D}" type="presParOf" srcId="{B87B28DA-D7D2-4DB3-8A84-747A8F91EF7D}" destId="{090CD66D-FEBA-4154-AF54-F0E21BC61F15}" srcOrd="4" destOrd="0" presId="urn:microsoft.com/office/officeart/2005/8/layout/cycle4#1"/>
    <dgm:cxn modelId="{7BA5267C-F249-47DF-A146-F783CFD6D667}" type="presParOf" srcId="{FFA866B7-4496-4D49-B8DF-2E13AA0C3B42}" destId="{E9DA2305-908C-4385-B926-FF79A88CEC84}" srcOrd="1" destOrd="0" presId="urn:microsoft.com/office/officeart/2005/8/layout/cycle4#1"/>
    <dgm:cxn modelId="{742144E8-FB9B-46B9-AB05-8E16F6FEBC1F}" type="presParOf" srcId="{E9DA2305-908C-4385-B926-FF79A88CEC84}" destId="{3748D1B5-31FC-41C6-85F4-90217A308A3D}" srcOrd="0" destOrd="0" presId="urn:microsoft.com/office/officeart/2005/8/layout/cycle4#1"/>
    <dgm:cxn modelId="{44776A41-870F-4741-A0DB-A0B1EDEF8C7C}" type="presParOf" srcId="{E9DA2305-908C-4385-B926-FF79A88CEC84}" destId="{AC87E789-31DE-4A35-9E88-F0CFB471A70D}" srcOrd="1" destOrd="0" presId="urn:microsoft.com/office/officeart/2005/8/layout/cycle4#1"/>
    <dgm:cxn modelId="{EAB38C3E-7362-43F4-8A3C-D58425B10556}" type="presParOf" srcId="{E9DA2305-908C-4385-B926-FF79A88CEC84}" destId="{6235B1D1-A4D3-49D8-84AA-3BB9CA5936BF}" srcOrd="2" destOrd="0" presId="urn:microsoft.com/office/officeart/2005/8/layout/cycle4#1"/>
    <dgm:cxn modelId="{D2A12036-9C9B-4D1F-9E88-E42D09A08DB9}" type="presParOf" srcId="{E9DA2305-908C-4385-B926-FF79A88CEC84}" destId="{FE7F042C-2E16-4596-87D6-D9FAD9B193BA}" srcOrd="3" destOrd="0" presId="urn:microsoft.com/office/officeart/2005/8/layout/cycle4#1"/>
    <dgm:cxn modelId="{E82A7175-9126-42CA-A914-D45C9DED37AD}" type="presParOf" srcId="{E9DA2305-908C-4385-B926-FF79A88CEC84}" destId="{D2736C19-ADE8-4615-B3F5-8D6FD6155DD0}" srcOrd="4" destOrd="0" presId="urn:microsoft.com/office/officeart/2005/8/layout/cycle4#1"/>
    <dgm:cxn modelId="{0284F3D5-FC9E-4040-A413-14A45C9E30F7}" type="presParOf" srcId="{FFA866B7-4496-4D49-B8DF-2E13AA0C3B42}" destId="{0421A0BA-3B77-4FEF-B78D-463BAAA2BFC9}" srcOrd="2" destOrd="0" presId="urn:microsoft.com/office/officeart/2005/8/layout/cycle4#1"/>
    <dgm:cxn modelId="{37AB04A6-EDFD-4C7A-AB67-264B5F965564}" type="presParOf" srcId="{FFA866B7-4496-4D49-B8DF-2E13AA0C3B42}" destId="{8EF02C3A-3354-42DF-9203-0CC1DB1CEAA6}"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A96C3D-4094-4B1D-BDB6-A822F5BA7D44}">
      <dsp:nvSpPr>
        <dsp:cNvPr id="0" name=""/>
        <dsp:cNvSpPr/>
      </dsp:nvSpPr>
      <dsp:spPr>
        <a:xfrm>
          <a:off x="5283277" y="1800194"/>
          <a:ext cx="2694407" cy="249814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endParaRPr lang="en-ZA" sz="1000" kern="1200" dirty="0"/>
        </a:p>
        <a:p>
          <a:pPr marL="57150" lvl="1" indent="-57150" algn="l" defTabSz="488950">
            <a:lnSpc>
              <a:spcPct val="90000"/>
            </a:lnSpc>
            <a:spcBef>
              <a:spcPct val="0"/>
            </a:spcBef>
            <a:spcAft>
              <a:spcPct val="15000"/>
            </a:spcAft>
            <a:buChar char="••"/>
          </a:pPr>
          <a:r>
            <a:rPr lang="en-US" sz="1100" b="0" i="0" kern="1200" baseline="0" dirty="0" smtClean="0"/>
            <a:t>Youth Camps</a:t>
          </a:r>
          <a:endParaRPr lang="en-ZA" sz="1100" kern="1200" dirty="0"/>
        </a:p>
        <a:p>
          <a:pPr marL="57150" lvl="1" indent="-57150" algn="l" defTabSz="488950">
            <a:lnSpc>
              <a:spcPct val="90000"/>
            </a:lnSpc>
            <a:spcBef>
              <a:spcPct val="0"/>
            </a:spcBef>
            <a:spcAft>
              <a:spcPct val="15000"/>
            </a:spcAft>
            <a:buChar char="••"/>
          </a:pPr>
          <a:r>
            <a:rPr lang="en-ZA" sz="1100" kern="1200" dirty="0" smtClean="0"/>
            <a:t>Sport events that foster social change (groundBREAKER Sport4Change events)</a:t>
          </a:r>
          <a:endParaRPr lang="en-ZA" sz="1100" kern="1200" dirty="0"/>
        </a:p>
      </dsp:txBody>
      <dsp:txXfrm>
        <a:off x="6091599" y="2424730"/>
        <a:ext cx="1886085" cy="1873605"/>
      </dsp:txXfrm>
    </dsp:sp>
    <dsp:sp modelId="{8EAB5777-F8B3-408C-8198-27BC486CFF19}">
      <dsp:nvSpPr>
        <dsp:cNvPr id="0" name=""/>
        <dsp:cNvSpPr/>
      </dsp:nvSpPr>
      <dsp:spPr>
        <a:xfrm>
          <a:off x="397783" y="2055491"/>
          <a:ext cx="2270695" cy="24004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ZA" sz="1100" kern="1200" dirty="0" smtClean="0">
              <a:solidFill>
                <a:schemeClr val="tx1"/>
              </a:solidFill>
            </a:rPr>
            <a:t>Recreation Leagues (Provision of safe places to play)</a:t>
          </a:r>
          <a:endParaRPr lang="en-ZA" sz="1100" kern="1200" dirty="0">
            <a:solidFill>
              <a:schemeClr val="tx1"/>
            </a:solidFill>
          </a:endParaRPr>
        </a:p>
        <a:p>
          <a:pPr marL="57150" lvl="1" indent="-57150" algn="l" defTabSz="488950">
            <a:lnSpc>
              <a:spcPct val="90000"/>
            </a:lnSpc>
            <a:spcBef>
              <a:spcPct val="0"/>
            </a:spcBef>
            <a:spcAft>
              <a:spcPct val="15000"/>
            </a:spcAft>
            <a:buChar char="••"/>
          </a:pPr>
          <a:r>
            <a:rPr lang="en-ZA" sz="1100" kern="1200" dirty="0" smtClean="0"/>
            <a:t>Y-Centre exercise and fitness promotion activities</a:t>
          </a:r>
          <a:endParaRPr lang="en-ZA" sz="1100" kern="1200" dirty="0"/>
        </a:p>
        <a:p>
          <a:pPr marL="57150" lvl="1" indent="-57150" algn="l" defTabSz="488950">
            <a:lnSpc>
              <a:spcPct val="90000"/>
            </a:lnSpc>
            <a:spcBef>
              <a:spcPct val="0"/>
            </a:spcBef>
            <a:spcAft>
              <a:spcPct val="15000"/>
            </a:spcAft>
            <a:buChar char="••"/>
          </a:pPr>
          <a:r>
            <a:rPr lang="en-ZA" sz="1100" kern="1200" dirty="0" smtClean="0"/>
            <a:t>Y-Centre active recreation holiday programmes</a:t>
          </a:r>
          <a:endParaRPr lang="en-ZA" sz="1100" kern="1200" dirty="0"/>
        </a:p>
        <a:p>
          <a:pPr marL="57150" lvl="1" indent="-57150" algn="l" defTabSz="488950">
            <a:lnSpc>
              <a:spcPct val="90000"/>
            </a:lnSpc>
            <a:spcBef>
              <a:spcPct val="0"/>
            </a:spcBef>
            <a:spcAft>
              <a:spcPct val="15000"/>
            </a:spcAft>
            <a:buChar char="••"/>
          </a:pPr>
          <a:r>
            <a:rPr lang="en-ZA" sz="1100" kern="1200" dirty="0" smtClean="0"/>
            <a:t>Move4Life events</a:t>
          </a:r>
          <a:endParaRPr lang="en-ZA" sz="1100" kern="1200" dirty="0"/>
        </a:p>
      </dsp:txBody>
      <dsp:txXfrm>
        <a:off x="397783" y="2655612"/>
        <a:ext cx="1589487" cy="1800365"/>
      </dsp:txXfrm>
    </dsp:sp>
    <dsp:sp modelId="{6A0EEC6E-4E70-4196-A56A-58BA4D8FA015}">
      <dsp:nvSpPr>
        <dsp:cNvPr id="0" name=""/>
        <dsp:cNvSpPr/>
      </dsp:nvSpPr>
      <dsp:spPr>
        <a:xfrm>
          <a:off x="5107048" y="-73042"/>
          <a:ext cx="2870636" cy="260909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ZA" sz="1100" b="1" kern="1200" dirty="0" smtClean="0"/>
            <a:t>Training of teachers and community coaches on the Coach4Life programme</a:t>
          </a:r>
          <a:r>
            <a:rPr lang="en-ZA" sz="1100" kern="1200" dirty="0" smtClean="0"/>
            <a:t>, </a:t>
          </a:r>
          <a:endParaRPr lang="en-ZA" sz="1100" b="1" kern="1200" dirty="0"/>
        </a:p>
        <a:p>
          <a:pPr marL="57150" lvl="1" indent="-57150" algn="l" defTabSz="488950">
            <a:lnSpc>
              <a:spcPct val="90000"/>
            </a:lnSpc>
            <a:spcBef>
              <a:spcPct val="0"/>
            </a:spcBef>
            <a:spcAft>
              <a:spcPct val="15000"/>
            </a:spcAft>
            <a:buChar char="••"/>
          </a:pPr>
          <a:r>
            <a:rPr lang="en-ZA" sz="1100" kern="1200" dirty="0" smtClean="0"/>
            <a:t>The training enables coaches to understand young athletes holistically and therefore empowers them to better support their athletes</a:t>
          </a:r>
          <a:endParaRPr lang="en-ZA" sz="1100" kern="1200" dirty="0"/>
        </a:p>
        <a:p>
          <a:pPr marL="57150" lvl="1" indent="-57150" algn="l" defTabSz="488950">
            <a:lnSpc>
              <a:spcPct val="90000"/>
            </a:lnSpc>
            <a:spcBef>
              <a:spcPct val="0"/>
            </a:spcBef>
            <a:spcAft>
              <a:spcPct val="15000"/>
            </a:spcAft>
            <a:buChar char="••"/>
          </a:pPr>
          <a:r>
            <a:rPr lang="en-ZA" sz="1100" kern="1200" dirty="0" smtClean="0"/>
            <a:t>These coaches and teachers become loveLife’s Adult Allies who are able to guide young athletes to make better choices both on and off the field </a:t>
          </a:r>
          <a:endParaRPr lang="en-ZA" sz="1100" kern="1200" dirty="0"/>
        </a:p>
        <a:p>
          <a:pPr marL="57150" lvl="1" indent="-57150" algn="l" defTabSz="466725">
            <a:lnSpc>
              <a:spcPct val="90000"/>
            </a:lnSpc>
            <a:spcBef>
              <a:spcPct val="0"/>
            </a:spcBef>
            <a:spcAft>
              <a:spcPct val="15000"/>
            </a:spcAft>
            <a:buChar char="••"/>
          </a:pPr>
          <a:endParaRPr lang="en-ZA" sz="1050" kern="1200" dirty="0"/>
        </a:p>
        <a:p>
          <a:pPr marL="57150" lvl="1" indent="-57150" algn="l" defTabSz="466725">
            <a:lnSpc>
              <a:spcPct val="90000"/>
            </a:lnSpc>
            <a:spcBef>
              <a:spcPct val="0"/>
            </a:spcBef>
            <a:spcAft>
              <a:spcPct val="15000"/>
            </a:spcAft>
            <a:buChar char="••"/>
          </a:pPr>
          <a:endParaRPr lang="en-ZA" sz="1050" kern="1200" dirty="0"/>
        </a:p>
      </dsp:txBody>
      <dsp:txXfrm>
        <a:off x="5968239" y="-73042"/>
        <a:ext cx="2009445" cy="1956817"/>
      </dsp:txXfrm>
    </dsp:sp>
    <dsp:sp modelId="{0432CA29-7CA1-4149-9D38-D54E2A40313C}">
      <dsp:nvSpPr>
        <dsp:cNvPr id="0" name=""/>
        <dsp:cNvSpPr/>
      </dsp:nvSpPr>
      <dsp:spPr>
        <a:xfrm>
          <a:off x="60187" y="-18229"/>
          <a:ext cx="3278816" cy="226647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ZA" sz="1100" b="1" kern="1200" dirty="0" smtClean="0"/>
            <a:t>Knowledge building programme that makes use of an interactive board game to test and increase knowledge around </a:t>
          </a:r>
          <a:endParaRPr lang="en-ZA" sz="1100" b="1" kern="1200" dirty="0"/>
        </a:p>
        <a:p>
          <a:pPr marL="57150" lvl="1" indent="-57150" algn="l" defTabSz="488950">
            <a:lnSpc>
              <a:spcPct val="90000"/>
            </a:lnSpc>
            <a:spcBef>
              <a:spcPct val="0"/>
            </a:spcBef>
            <a:spcAft>
              <a:spcPct val="15000"/>
            </a:spcAft>
            <a:buChar char="••"/>
          </a:pPr>
          <a:r>
            <a:rPr lang="en-ZA" sz="1100" b="0" kern="1200" dirty="0" smtClean="0"/>
            <a:t>HIV and TB</a:t>
          </a:r>
          <a:endParaRPr lang="en-ZA" sz="1100" b="0" kern="1200" dirty="0"/>
        </a:p>
        <a:p>
          <a:pPr marL="57150" lvl="1" indent="-57150" algn="l" defTabSz="488950">
            <a:lnSpc>
              <a:spcPct val="90000"/>
            </a:lnSpc>
            <a:spcBef>
              <a:spcPct val="0"/>
            </a:spcBef>
            <a:spcAft>
              <a:spcPct val="15000"/>
            </a:spcAft>
            <a:buChar char="••"/>
          </a:pPr>
          <a:r>
            <a:rPr lang="en-ZA" sz="1100" b="0" kern="1200" dirty="0" smtClean="0"/>
            <a:t>Nutrition</a:t>
          </a:r>
          <a:endParaRPr lang="en-ZA" sz="1100" b="0" kern="1200" dirty="0"/>
        </a:p>
        <a:p>
          <a:pPr marL="57150" lvl="1" indent="-57150" algn="l" defTabSz="488950">
            <a:lnSpc>
              <a:spcPct val="90000"/>
            </a:lnSpc>
            <a:spcBef>
              <a:spcPct val="0"/>
            </a:spcBef>
            <a:spcAft>
              <a:spcPct val="15000"/>
            </a:spcAft>
            <a:buChar char="••"/>
          </a:pPr>
          <a:r>
            <a:rPr lang="en-ZA" sz="1100" b="0" kern="1200" dirty="0" smtClean="0"/>
            <a:t>Sexuality</a:t>
          </a:r>
          <a:endParaRPr lang="en-ZA" sz="1100" b="0" kern="1200" dirty="0"/>
        </a:p>
        <a:p>
          <a:pPr marL="57150" lvl="1" indent="-57150" algn="l" defTabSz="488950">
            <a:lnSpc>
              <a:spcPct val="90000"/>
            </a:lnSpc>
            <a:spcBef>
              <a:spcPct val="0"/>
            </a:spcBef>
            <a:spcAft>
              <a:spcPct val="15000"/>
            </a:spcAft>
            <a:buChar char="••"/>
          </a:pPr>
          <a:r>
            <a:rPr lang="en-ZA" sz="1100" kern="1200" dirty="0" smtClean="0"/>
            <a:t>Exercise and physical activity</a:t>
          </a:r>
          <a:endParaRPr lang="en-ZA" sz="1100" kern="1200" dirty="0"/>
        </a:p>
        <a:p>
          <a:pPr marL="57150" lvl="1" indent="-57150" algn="l" defTabSz="488950">
            <a:lnSpc>
              <a:spcPct val="90000"/>
            </a:lnSpc>
            <a:spcBef>
              <a:spcPct val="0"/>
            </a:spcBef>
            <a:spcAft>
              <a:spcPct val="15000"/>
            </a:spcAft>
            <a:buChar char="••"/>
          </a:pPr>
          <a:r>
            <a:rPr lang="en-ZA" sz="1100" kern="1200" dirty="0" smtClean="0"/>
            <a:t>Non-communicable diseases</a:t>
          </a:r>
          <a:endParaRPr lang="en-ZA" sz="1100" kern="1200" dirty="0"/>
        </a:p>
        <a:p>
          <a:pPr marL="57150" lvl="1" indent="-57150" algn="l" defTabSz="488950">
            <a:lnSpc>
              <a:spcPct val="90000"/>
            </a:lnSpc>
            <a:spcBef>
              <a:spcPct val="0"/>
            </a:spcBef>
            <a:spcAft>
              <a:spcPct val="15000"/>
            </a:spcAft>
            <a:buChar char="••"/>
          </a:pPr>
          <a:r>
            <a:rPr lang="en-ZA" sz="1100" kern="1200" dirty="0" smtClean="0"/>
            <a:t>Decision making</a:t>
          </a:r>
          <a:endParaRPr lang="en-ZA" sz="1100" kern="1200" dirty="0"/>
        </a:p>
        <a:p>
          <a:pPr marL="57150" lvl="1" indent="-57150" algn="l" defTabSz="488950">
            <a:lnSpc>
              <a:spcPct val="90000"/>
            </a:lnSpc>
            <a:spcBef>
              <a:spcPct val="0"/>
            </a:spcBef>
            <a:spcAft>
              <a:spcPct val="15000"/>
            </a:spcAft>
            <a:buChar char="••"/>
          </a:pPr>
          <a:r>
            <a:rPr lang="en-ZA" sz="1100" kern="1200" dirty="0" smtClean="0"/>
            <a:t>Personal development &amp; developing a healthy  self image</a:t>
          </a:r>
          <a:endParaRPr lang="en-ZA" sz="1100" kern="1200" dirty="0"/>
        </a:p>
      </dsp:txBody>
      <dsp:txXfrm>
        <a:off x="60187" y="-18229"/>
        <a:ext cx="2295171" cy="1699855"/>
      </dsp:txXfrm>
    </dsp:sp>
    <dsp:sp modelId="{3748D1B5-31FC-41C6-85F4-90217A308A3D}">
      <dsp:nvSpPr>
        <dsp:cNvPr id="0" name=""/>
        <dsp:cNvSpPr/>
      </dsp:nvSpPr>
      <dsp:spPr>
        <a:xfrm>
          <a:off x="2041397" y="288032"/>
          <a:ext cx="1990306" cy="1990306"/>
        </a:xfrm>
        <a:prstGeom prst="pieWedg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ZA" sz="1300" b="1" kern="1200" dirty="0" smtClean="0"/>
            <a:t>Health promotion programme – </a:t>
          </a:r>
          <a:r>
            <a:rPr lang="en-ZA" sz="1300" b="1" kern="1200" smtClean="0"/>
            <a:t>love4Life Challenge </a:t>
          </a:r>
          <a:endParaRPr lang="en-ZA" sz="1300" b="1" kern="1200" dirty="0"/>
        </a:p>
      </dsp:txBody>
      <dsp:txXfrm>
        <a:off x="2041397" y="288032"/>
        <a:ext cx="1990306" cy="1990306"/>
      </dsp:txXfrm>
    </dsp:sp>
    <dsp:sp modelId="{AC87E789-31DE-4A35-9E88-F0CFB471A70D}">
      <dsp:nvSpPr>
        <dsp:cNvPr id="0" name=""/>
        <dsp:cNvSpPr/>
      </dsp:nvSpPr>
      <dsp:spPr>
        <a:xfrm rot="5400000">
          <a:off x="4084207" y="261422"/>
          <a:ext cx="1990306" cy="1990306"/>
        </a:xfrm>
        <a:prstGeom prst="pieWedge">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ZA" sz="1300" b="1" kern="1200" dirty="0" smtClean="0"/>
            <a:t>Life Coach Development Programme – </a:t>
          </a:r>
          <a:r>
            <a:rPr lang="en-ZA" sz="1300" b="0" kern="1200" dirty="0" smtClean="0"/>
            <a:t>Coach4Life</a:t>
          </a:r>
          <a:endParaRPr lang="en-US" sz="1300" b="0" kern="1200" dirty="0" smtClean="0"/>
        </a:p>
      </dsp:txBody>
      <dsp:txXfrm rot="5400000">
        <a:off x="4084207" y="261422"/>
        <a:ext cx="1990306" cy="1990306"/>
      </dsp:txXfrm>
    </dsp:sp>
    <dsp:sp modelId="{6235B1D1-A4D3-49D8-84AA-3BB9CA5936BF}">
      <dsp:nvSpPr>
        <dsp:cNvPr id="0" name=""/>
        <dsp:cNvSpPr/>
      </dsp:nvSpPr>
      <dsp:spPr>
        <a:xfrm rot="10800000">
          <a:off x="4084207" y="2377097"/>
          <a:ext cx="1990306" cy="1990306"/>
        </a:xfrm>
        <a:prstGeom prst="pieWedge">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Social Cohesion/Nation Building </a:t>
          </a:r>
          <a:r>
            <a:rPr lang="en-US" sz="1300" b="1" kern="1200" dirty="0" err="1" smtClean="0"/>
            <a:t>Programmes</a:t>
          </a:r>
          <a:endParaRPr lang="en-ZA" sz="1300" b="1" kern="1200" dirty="0"/>
        </a:p>
      </dsp:txBody>
      <dsp:txXfrm rot="10800000">
        <a:off x="4084207" y="2377097"/>
        <a:ext cx="1990306" cy="1990306"/>
      </dsp:txXfrm>
    </dsp:sp>
    <dsp:sp modelId="{FE7F042C-2E16-4596-87D6-D9FAD9B193BA}">
      <dsp:nvSpPr>
        <dsp:cNvPr id="0" name=""/>
        <dsp:cNvSpPr/>
      </dsp:nvSpPr>
      <dsp:spPr>
        <a:xfrm rot="16200000">
          <a:off x="2024261" y="2376261"/>
          <a:ext cx="1990306" cy="1990306"/>
        </a:xfrm>
        <a:prstGeom prst="pieWedg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ZA" sz="1300" b="1" kern="1200" dirty="0" smtClean="0"/>
            <a:t>Recreation Programme </a:t>
          </a:r>
          <a:r>
            <a:rPr lang="en-ZA" sz="1300" kern="1200" dirty="0" smtClean="0"/>
            <a:t>– Play4Life</a:t>
          </a:r>
          <a:endParaRPr lang="en-ZA" sz="1300" b="1" kern="1200" dirty="0"/>
        </a:p>
      </dsp:txBody>
      <dsp:txXfrm rot="16200000">
        <a:off x="2024261" y="2376261"/>
        <a:ext cx="1990306" cy="1990306"/>
      </dsp:txXfrm>
    </dsp:sp>
    <dsp:sp modelId="{0421A0BA-3B77-4FEF-B78D-463BAAA2BFC9}">
      <dsp:nvSpPr>
        <dsp:cNvPr id="0" name=""/>
        <dsp:cNvSpPr/>
      </dsp:nvSpPr>
      <dsp:spPr>
        <a:xfrm>
          <a:off x="3645250" y="1898454"/>
          <a:ext cx="687184" cy="597551"/>
        </a:xfrm>
        <a:prstGeom prst="circularArrow">
          <a:avLst/>
        </a:prstGeom>
        <a:noFill/>
        <a:ln w="9525"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8EF02C3A-3354-42DF-9203-0CC1DB1CEAA6}">
      <dsp:nvSpPr>
        <dsp:cNvPr id="0" name=""/>
        <dsp:cNvSpPr/>
      </dsp:nvSpPr>
      <dsp:spPr>
        <a:xfrm rot="10800000">
          <a:off x="3645250" y="2128281"/>
          <a:ext cx="687184" cy="597551"/>
        </a:xfrm>
        <a:prstGeom prst="circularArrow">
          <a:avLst/>
        </a:prstGeom>
        <a:noFill/>
        <a:ln w="9525"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94E815CA-1A7F-4399-B8F6-50F336693951}" type="datetimeFigureOut">
              <a:rPr lang="en-ZA" smtClean="0"/>
              <a:pPr/>
              <a:t>2019/11/15</a:t>
            </a:fld>
            <a:endParaRPr lang="en-ZA"/>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38598E17-4AF7-4D18-B3B5-FA58651783AD}" type="slidenum">
              <a:rPr lang="en-ZA" smtClean="0"/>
              <a:pPr/>
              <a:t>‹#›</a:t>
            </a:fld>
            <a:endParaRPr lang="en-ZA"/>
          </a:p>
        </p:txBody>
      </p:sp>
    </p:spTree>
    <p:extLst>
      <p:ext uri="{BB962C8B-B14F-4D97-AF65-F5344CB8AC3E}">
        <p14:creationId xmlns:p14="http://schemas.microsoft.com/office/powerpoint/2010/main" xmlns="" val="377849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6AB26EC-DE57-4757-B577-9BE0DC5DC2C8}" type="datetimeFigureOut">
              <a:rPr lang="en-ZA" smtClean="0"/>
              <a:pPr/>
              <a:t>2019/11/15</a:t>
            </a:fld>
            <a:endParaRPr lang="en-ZA"/>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EBA2EF37-6304-4C37-AFAC-EA74468D6FED}" type="slidenum">
              <a:rPr lang="en-ZA" smtClean="0"/>
              <a:pPr/>
              <a:t>‹#›</a:t>
            </a:fld>
            <a:endParaRPr lang="en-ZA"/>
          </a:p>
        </p:txBody>
      </p:sp>
    </p:spTree>
    <p:extLst>
      <p:ext uri="{BB962C8B-B14F-4D97-AF65-F5344CB8AC3E}">
        <p14:creationId xmlns:p14="http://schemas.microsoft.com/office/powerpoint/2010/main" xmlns="" val="234753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2EF37-6304-4C37-AFAC-EA74468D6FED}"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8523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537B20-10B8-4813-A429-EBD334AAD4CA}" type="slidenum">
              <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417546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537B20-10B8-4813-A429-EBD334AAD4CA}" type="slidenum">
              <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287525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537B20-10B8-4813-A429-EBD334AAD4CA}" type="slidenum">
              <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24115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a:t>
            </a:r>
            <a:r>
              <a:rPr lang="en-ZA" baseline="0" dirty="0" smtClean="0"/>
              <a:t> team is not a group of people who work together it is a group of people who trust each other</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2EF37-6304-4C37-AFAC-EA74468D6FED}"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1640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BA2EF37-6304-4C37-AFAC-EA74468D6FED}" type="slidenum">
              <a:rPr lang="en-ZA" smtClean="0"/>
              <a:pPr/>
              <a:t>6</a:t>
            </a:fld>
            <a:endParaRPr lang="en-ZA"/>
          </a:p>
        </p:txBody>
      </p:sp>
    </p:spTree>
    <p:extLst>
      <p:ext uri="{BB962C8B-B14F-4D97-AF65-F5344CB8AC3E}">
        <p14:creationId xmlns:p14="http://schemas.microsoft.com/office/powerpoint/2010/main" xmlns="" val="383864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Recreational leagues</a:t>
            </a:r>
            <a:r>
              <a:rPr lang="en-ZA" baseline="0" dirty="0" smtClean="0"/>
              <a:t> also help groundBREAKERs identify talent and refer talented young people to clubs affiliated to the Club development with in SRSA </a:t>
            </a:r>
            <a:endParaRPr lang="en-ZA" dirty="0"/>
          </a:p>
        </p:txBody>
      </p:sp>
      <p:sp>
        <p:nvSpPr>
          <p:cNvPr id="4" name="Slide Number Placeholder 3"/>
          <p:cNvSpPr>
            <a:spLocks noGrp="1"/>
          </p:cNvSpPr>
          <p:nvPr>
            <p:ph type="sldNum" sz="quarter" idx="10"/>
          </p:nvPr>
        </p:nvSpPr>
        <p:spPr/>
        <p:txBody>
          <a:bodyPr/>
          <a:lstStyle/>
          <a:p>
            <a:fld id="{EBA2EF37-6304-4C37-AFAC-EA74468D6FED}" type="slidenum">
              <a:rPr lang="en-ZA" smtClean="0"/>
              <a:pPr/>
              <a:t>11</a:t>
            </a:fld>
            <a:endParaRPr lang="en-ZA"/>
          </a:p>
        </p:txBody>
      </p:sp>
    </p:spTree>
    <p:extLst>
      <p:ext uri="{BB962C8B-B14F-4D97-AF65-F5344CB8AC3E}">
        <p14:creationId xmlns:p14="http://schemas.microsoft.com/office/powerpoint/2010/main" xmlns="" val="93180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Recreational leagues</a:t>
            </a:r>
            <a:r>
              <a:rPr lang="en-ZA" baseline="0" dirty="0" smtClean="0"/>
              <a:t> also help groundBREAKERs identify talent and refer talented young people to clubs affiliated to the Club development with in SRSA </a:t>
            </a:r>
            <a:endParaRPr lang="en-ZA" dirty="0"/>
          </a:p>
        </p:txBody>
      </p:sp>
      <p:sp>
        <p:nvSpPr>
          <p:cNvPr id="4" name="Slide Number Placeholder 3"/>
          <p:cNvSpPr>
            <a:spLocks noGrp="1"/>
          </p:cNvSpPr>
          <p:nvPr>
            <p:ph type="sldNum" sz="quarter" idx="10"/>
          </p:nvPr>
        </p:nvSpPr>
        <p:spPr/>
        <p:txBody>
          <a:bodyPr/>
          <a:lstStyle/>
          <a:p>
            <a:fld id="{EBA2EF37-6304-4C37-AFAC-EA74468D6FED}" type="slidenum">
              <a:rPr lang="en-ZA" smtClean="0"/>
              <a:pPr/>
              <a:t>12</a:t>
            </a:fld>
            <a:endParaRPr lang="en-ZA"/>
          </a:p>
        </p:txBody>
      </p:sp>
    </p:spTree>
    <p:extLst>
      <p:ext uri="{BB962C8B-B14F-4D97-AF65-F5344CB8AC3E}">
        <p14:creationId xmlns:p14="http://schemas.microsoft.com/office/powerpoint/2010/main" xmlns="" val="92189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Recreational leagues</a:t>
            </a:r>
            <a:r>
              <a:rPr lang="en-ZA" baseline="0" dirty="0" smtClean="0"/>
              <a:t> also help groundBREAKERs identify talent and refer talented young people to clubs affiliated to the Club development with in SRSA </a:t>
            </a:r>
            <a:endParaRPr lang="en-ZA" dirty="0"/>
          </a:p>
        </p:txBody>
      </p:sp>
      <p:sp>
        <p:nvSpPr>
          <p:cNvPr id="4" name="Slide Number Placeholder 3"/>
          <p:cNvSpPr>
            <a:spLocks noGrp="1"/>
          </p:cNvSpPr>
          <p:nvPr>
            <p:ph type="sldNum" sz="quarter" idx="10"/>
          </p:nvPr>
        </p:nvSpPr>
        <p:spPr/>
        <p:txBody>
          <a:bodyPr/>
          <a:lstStyle/>
          <a:p>
            <a:fld id="{EBA2EF37-6304-4C37-AFAC-EA74468D6FED}" type="slidenum">
              <a:rPr lang="en-ZA" smtClean="0"/>
              <a:pPr/>
              <a:t>13</a:t>
            </a:fld>
            <a:endParaRPr lang="en-ZA"/>
          </a:p>
        </p:txBody>
      </p:sp>
    </p:spTree>
    <p:extLst>
      <p:ext uri="{BB962C8B-B14F-4D97-AF65-F5344CB8AC3E}">
        <p14:creationId xmlns:p14="http://schemas.microsoft.com/office/powerpoint/2010/main" xmlns="" val="46175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Recreational leagues</a:t>
            </a:r>
            <a:r>
              <a:rPr lang="en-ZA" baseline="0" dirty="0" smtClean="0"/>
              <a:t> also help groundBREAKERs identify talent and refer talented young people to clubs affiliated to the Club development with in SRSA </a:t>
            </a:r>
            <a:endParaRPr lang="en-ZA" dirty="0"/>
          </a:p>
        </p:txBody>
      </p:sp>
      <p:sp>
        <p:nvSpPr>
          <p:cNvPr id="4" name="Slide Number Placeholder 3"/>
          <p:cNvSpPr>
            <a:spLocks noGrp="1"/>
          </p:cNvSpPr>
          <p:nvPr>
            <p:ph type="sldNum" sz="quarter" idx="10"/>
          </p:nvPr>
        </p:nvSpPr>
        <p:spPr/>
        <p:txBody>
          <a:bodyPr/>
          <a:lstStyle/>
          <a:p>
            <a:fld id="{EBA2EF37-6304-4C37-AFAC-EA74468D6FED}" type="slidenum">
              <a:rPr lang="en-ZA" smtClean="0"/>
              <a:pPr/>
              <a:t>14</a:t>
            </a:fld>
            <a:endParaRPr lang="en-ZA"/>
          </a:p>
        </p:txBody>
      </p:sp>
    </p:spTree>
    <p:extLst>
      <p:ext uri="{BB962C8B-B14F-4D97-AF65-F5344CB8AC3E}">
        <p14:creationId xmlns:p14="http://schemas.microsoft.com/office/powerpoint/2010/main" xmlns="" val="22018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537B20-10B8-4813-A429-EBD334AAD4CA}" type="slidenum">
              <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Z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75095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a:t>
            </a:r>
            <a:r>
              <a:rPr lang="en-ZA" baseline="0" dirty="0" smtClean="0"/>
              <a:t> team is not a group of people who work together it is a group of people who trust each other</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A2EF37-6304-4C37-AFAC-EA74468D6FED}"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10909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p:blipFill>
        <p:spPr>
          <a:xfrm>
            <a:off x="-13095" y="-27384"/>
            <a:ext cx="9170190" cy="6984776"/>
          </a:xfrm>
          <a:prstGeom prst="rect">
            <a:avLst/>
          </a:prstGeom>
        </p:spPr>
      </p:pic>
      <p:sp>
        <p:nvSpPr>
          <p:cNvPr id="13" name="Round Same-side Corner of Rectangle 12">
            <a:extLst>
              <a:ext uri="{FF2B5EF4-FFF2-40B4-BE49-F238E27FC236}">
                <a16:creationId xmlns:a16="http://schemas.microsoft.com/office/drawing/2014/main" xmlns="" id="{553602BA-D95A-E24E-BC87-5F1C923040A9}"/>
              </a:ext>
            </a:extLst>
          </p:cNvPr>
          <p:cNvSpPr/>
          <p:nvPr userDrawn="1"/>
        </p:nvSpPr>
        <p:spPr>
          <a:xfrm rot="16200000">
            <a:off x="7578396" y="2714394"/>
            <a:ext cx="360040" cy="2797364"/>
          </a:xfrm>
          <a:prstGeom prst="round2SameRect">
            <a:avLst>
              <a:gd name="adj1" fmla="val 1666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79512" y="3920589"/>
            <a:ext cx="5606302" cy="1512167"/>
          </a:xfrm>
          <a:prstGeom prst="rect">
            <a:avLst/>
          </a:prstGeom>
        </p:spPr>
        <p:txBody>
          <a:bodyPr wrap="square">
            <a:noAutofit/>
          </a:bodyPr>
          <a:lstStyle>
            <a:lvl1pPr algn="l">
              <a:lnSpc>
                <a:spcPts val="6000"/>
              </a:lnSpc>
              <a:spcBef>
                <a:spcPts val="0"/>
              </a:spcBef>
              <a:defRPr sz="5000">
                <a:solidFill>
                  <a:schemeClr val="bg1"/>
                </a:solidFill>
              </a:defRPr>
            </a:lvl1pPr>
          </a:lstStyle>
          <a:p>
            <a:r>
              <a:rPr lang="en-US" dirty="0"/>
              <a:t>CLICK TO EDIT MASTER TITLE STYLE</a:t>
            </a:r>
            <a:endParaRPr lang="en-ZA" dirty="0"/>
          </a:p>
        </p:txBody>
      </p:sp>
      <p:sp>
        <p:nvSpPr>
          <p:cNvPr id="3" name="Subtitle 2"/>
          <p:cNvSpPr>
            <a:spLocks noGrp="1"/>
          </p:cNvSpPr>
          <p:nvPr>
            <p:ph type="subTitle" idx="1"/>
          </p:nvPr>
        </p:nvSpPr>
        <p:spPr>
          <a:xfrm>
            <a:off x="179512" y="5536121"/>
            <a:ext cx="4718746" cy="229657"/>
          </a:xfrm>
          <a:prstGeom prst="rect">
            <a:avLst/>
          </a:prstGeom>
        </p:spPr>
        <p:txBody>
          <a:bodyPr/>
          <a:lstStyle>
            <a:lvl1pPr marL="0" indent="0" algn="l">
              <a:buNone/>
              <a:defRPr sz="1200" b="1">
                <a:solidFill>
                  <a:srgbClr val="FFF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1" name="Text Placeholder 10"/>
          <p:cNvSpPr>
            <a:spLocks noGrp="1"/>
          </p:cNvSpPr>
          <p:nvPr>
            <p:ph type="body" sz="quarter" idx="10"/>
          </p:nvPr>
        </p:nvSpPr>
        <p:spPr>
          <a:xfrm>
            <a:off x="180283" y="5815029"/>
            <a:ext cx="4718050" cy="238781"/>
          </a:xfrm>
          <a:prstGeom prst="rect">
            <a:avLst/>
          </a:prstGeom>
        </p:spPr>
        <p:txBody>
          <a:bodyPr/>
          <a:lstStyle>
            <a:lvl1pPr marL="0" indent="0">
              <a:buNone/>
              <a:defRPr sz="1050">
                <a:solidFill>
                  <a:srgbClr val="FFF100"/>
                </a:solidFill>
              </a:defRPr>
            </a:lvl1pPr>
            <a:lvl2pPr marL="457200" indent="0">
              <a:buNone/>
              <a:defRPr sz="1050">
                <a:solidFill>
                  <a:schemeClr val="tx1"/>
                </a:solidFill>
              </a:defRPr>
            </a:lvl2pPr>
            <a:lvl3pPr marL="914400" indent="0">
              <a:buNone/>
              <a:defRPr sz="1050">
                <a:solidFill>
                  <a:schemeClr val="tx1"/>
                </a:solidFill>
              </a:defRPr>
            </a:lvl3pPr>
            <a:lvl4pPr marL="1371600" indent="0">
              <a:buNone/>
              <a:defRPr sz="1050">
                <a:solidFill>
                  <a:schemeClr val="tx1"/>
                </a:solidFill>
              </a:defRPr>
            </a:lvl4pPr>
            <a:lvl5pPr marL="1828800" indent="0">
              <a:buNone/>
              <a:defRPr sz="1050">
                <a:solidFill>
                  <a:schemeClr val="tx1"/>
                </a:solidFill>
              </a:defRPr>
            </a:lvl5pPr>
          </a:lstStyle>
          <a:p>
            <a:pPr lvl="0"/>
            <a:r>
              <a:rPr lang="en-US" dirty="0"/>
              <a:t>Click to edit Master text styles</a:t>
            </a:r>
          </a:p>
        </p:txBody>
      </p:sp>
      <p:sp>
        <p:nvSpPr>
          <p:cNvPr id="9" name="Content Placeholder 8"/>
          <p:cNvSpPr>
            <a:spLocks noGrp="1"/>
          </p:cNvSpPr>
          <p:nvPr>
            <p:ph sz="quarter" idx="11"/>
          </p:nvPr>
        </p:nvSpPr>
        <p:spPr>
          <a:xfrm>
            <a:off x="6731694" y="3986237"/>
            <a:ext cx="2736850" cy="253677"/>
          </a:xfrm>
          <a:prstGeom prst="rect">
            <a:avLst/>
          </a:prstGeom>
        </p:spPr>
        <p:txBody>
          <a:bodyPr/>
          <a:lstStyle>
            <a:lvl1pPr marL="0" indent="0">
              <a:buNone/>
              <a:defRPr sz="1200">
                <a:solidFill>
                  <a:srgbClr val="91268F"/>
                </a:solidFill>
              </a:defRPr>
            </a:lvl1pPr>
            <a:lvl2pPr marL="457200" indent="0">
              <a:buNone/>
              <a:defRPr sz="1100">
                <a:solidFill>
                  <a:schemeClr val="tx1"/>
                </a:solidFill>
              </a:defRPr>
            </a:lvl2pPr>
            <a:lvl3pPr marL="914400" indent="0">
              <a:buNone/>
              <a:defRPr sz="105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xmlns="" val="6574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700" y="-26988"/>
            <a:ext cx="9169400"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 Same-side Corner of Rectangle 12">
            <a:extLst>
              <a:ext uri="{FF2B5EF4-FFF2-40B4-BE49-F238E27FC236}">
                <a16:creationId xmlns:a16="http://schemas.microsoft.com/office/drawing/2014/main" xmlns="" id="{553602BA-D95A-E24E-BC87-5F1C923040A9}"/>
              </a:ext>
            </a:extLst>
          </p:cNvPr>
          <p:cNvSpPr/>
          <p:nvPr userDrawn="1"/>
        </p:nvSpPr>
        <p:spPr>
          <a:xfrm rot="16200000">
            <a:off x="7578725" y="2714625"/>
            <a:ext cx="358775" cy="2797175"/>
          </a:xfrm>
          <a:prstGeom prst="round2SameRect">
            <a:avLst>
              <a:gd name="adj1" fmla="val 1666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179512" y="3920589"/>
            <a:ext cx="5606302" cy="1512167"/>
          </a:xfrm>
          <a:prstGeom prst="rect">
            <a:avLst/>
          </a:prstGeom>
        </p:spPr>
        <p:txBody>
          <a:bodyPr wrap="square">
            <a:noAutofit/>
          </a:bodyPr>
          <a:lstStyle>
            <a:lvl1pPr algn="l">
              <a:lnSpc>
                <a:spcPts val="6000"/>
              </a:lnSpc>
              <a:spcBef>
                <a:spcPts val="0"/>
              </a:spcBef>
              <a:defRPr sz="5000">
                <a:solidFill>
                  <a:schemeClr val="bg1"/>
                </a:solidFill>
              </a:defRPr>
            </a:lvl1pPr>
          </a:lstStyle>
          <a:p>
            <a:r>
              <a:rPr lang="en-US" smtClean="0"/>
              <a:t>Click to edit Master title style</a:t>
            </a:r>
            <a:endParaRPr lang="en-ZA" dirty="0"/>
          </a:p>
        </p:txBody>
      </p:sp>
      <p:sp>
        <p:nvSpPr>
          <p:cNvPr id="3" name="Subtitle 2"/>
          <p:cNvSpPr>
            <a:spLocks noGrp="1"/>
          </p:cNvSpPr>
          <p:nvPr>
            <p:ph type="subTitle" idx="1"/>
          </p:nvPr>
        </p:nvSpPr>
        <p:spPr>
          <a:xfrm>
            <a:off x="179512" y="5536121"/>
            <a:ext cx="4718746" cy="229657"/>
          </a:xfrm>
          <a:prstGeom prst="rect">
            <a:avLst/>
          </a:prstGeom>
        </p:spPr>
        <p:txBody>
          <a:bodyPr/>
          <a:lstStyle>
            <a:lvl1pPr marL="0" indent="0" algn="l">
              <a:buNone/>
              <a:defRPr sz="1200" b="1">
                <a:solidFill>
                  <a:srgbClr val="FFF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1" name="Text Placeholder 10"/>
          <p:cNvSpPr>
            <a:spLocks noGrp="1"/>
          </p:cNvSpPr>
          <p:nvPr>
            <p:ph type="body" sz="quarter" idx="10"/>
          </p:nvPr>
        </p:nvSpPr>
        <p:spPr>
          <a:xfrm>
            <a:off x="180283" y="5815029"/>
            <a:ext cx="4718050" cy="238781"/>
          </a:xfrm>
          <a:prstGeom prst="rect">
            <a:avLst/>
          </a:prstGeom>
        </p:spPr>
        <p:txBody>
          <a:bodyPr/>
          <a:lstStyle>
            <a:lvl1pPr marL="0" indent="0">
              <a:buNone/>
              <a:defRPr sz="1050">
                <a:solidFill>
                  <a:srgbClr val="FFF100"/>
                </a:solidFill>
              </a:defRPr>
            </a:lvl1pPr>
            <a:lvl2pPr marL="457200" indent="0">
              <a:buNone/>
              <a:defRPr sz="1050">
                <a:solidFill>
                  <a:schemeClr val="tx1"/>
                </a:solidFill>
              </a:defRPr>
            </a:lvl2pPr>
            <a:lvl3pPr marL="914400" indent="0">
              <a:buNone/>
              <a:defRPr sz="1050">
                <a:solidFill>
                  <a:schemeClr val="tx1"/>
                </a:solidFill>
              </a:defRPr>
            </a:lvl3pPr>
            <a:lvl4pPr marL="1371600" indent="0">
              <a:buNone/>
              <a:defRPr sz="1050">
                <a:solidFill>
                  <a:schemeClr val="tx1"/>
                </a:solidFill>
              </a:defRPr>
            </a:lvl4pPr>
            <a:lvl5pPr marL="1828800" indent="0">
              <a:buNone/>
              <a:defRPr sz="1050">
                <a:solidFill>
                  <a:schemeClr val="tx1"/>
                </a:solidFill>
              </a:defRPr>
            </a:lvl5pPr>
          </a:lstStyle>
          <a:p>
            <a:pPr lvl="0"/>
            <a:r>
              <a:rPr lang="en-US" dirty="0"/>
              <a:t>Click to edit Master text styles</a:t>
            </a:r>
          </a:p>
        </p:txBody>
      </p:sp>
      <p:sp>
        <p:nvSpPr>
          <p:cNvPr id="9" name="Content Placeholder 8"/>
          <p:cNvSpPr>
            <a:spLocks noGrp="1"/>
          </p:cNvSpPr>
          <p:nvPr>
            <p:ph sz="quarter" idx="11"/>
          </p:nvPr>
        </p:nvSpPr>
        <p:spPr>
          <a:xfrm>
            <a:off x="6731694" y="3986237"/>
            <a:ext cx="2736850" cy="253677"/>
          </a:xfrm>
          <a:prstGeom prst="rect">
            <a:avLst/>
          </a:prstGeom>
        </p:spPr>
        <p:txBody>
          <a:bodyPr/>
          <a:lstStyle>
            <a:lvl1pPr marL="0" indent="0">
              <a:buNone/>
              <a:defRPr sz="1200">
                <a:solidFill>
                  <a:srgbClr val="91268F"/>
                </a:solidFill>
              </a:defRPr>
            </a:lvl1pPr>
            <a:lvl2pPr marL="457200" indent="0">
              <a:buNone/>
              <a:defRPr sz="1100">
                <a:solidFill>
                  <a:schemeClr val="tx1"/>
                </a:solidFill>
              </a:defRPr>
            </a:lvl2pPr>
            <a:lvl3pPr marL="914400" indent="0">
              <a:buNone/>
              <a:defRPr sz="105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xmlns="" val="210024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ounded Rectangle 2"/>
          <p:cNvSpPr/>
          <p:nvPr userDrawn="1"/>
        </p:nvSpPr>
        <p:spPr>
          <a:xfrm>
            <a:off x="3960813" y="2781300"/>
            <a:ext cx="5651500" cy="1584325"/>
          </a:xfrm>
          <a:prstGeom prst="roundRect">
            <a:avLst>
              <a:gd name="adj" fmla="val 2831"/>
            </a:avLst>
          </a:prstGeom>
          <a:solidFill>
            <a:srgbClr val="912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 name="Straight Connector 3"/>
          <p:cNvCxnSpPr/>
          <p:nvPr userDrawn="1"/>
        </p:nvCxnSpPr>
        <p:spPr>
          <a:xfrm>
            <a:off x="3635375" y="2852738"/>
            <a:ext cx="0" cy="1512887"/>
          </a:xfrm>
          <a:prstGeom prst="line">
            <a:avLst/>
          </a:prstGeom>
          <a:ln w="28575">
            <a:solidFill>
              <a:srgbClr val="91268F"/>
            </a:solidFill>
          </a:ln>
        </p:spPr>
        <p:style>
          <a:lnRef idx="1">
            <a:schemeClr val="accent1"/>
          </a:lnRef>
          <a:fillRef idx="0">
            <a:schemeClr val="accent1"/>
          </a:fillRef>
          <a:effectRef idx="0">
            <a:schemeClr val="accent1"/>
          </a:effectRef>
          <a:fontRef idx="minor">
            <a:schemeClr val="tx1"/>
          </a:fontRef>
        </p:style>
      </p:cxnSp>
      <p:grpSp>
        <p:nvGrpSpPr>
          <p:cNvPr id="5" name="Group 4"/>
          <p:cNvGrpSpPr>
            <a:grpSpLocks/>
          </p:cNvGrpSpPr>
          <p:nvPr userDrawn="1"/>
        </p:nvGrpSpPr>
        <p:grpSpPr bwMode="auto">
          <a:xfrm>
            <a:off x="323850" y="2362200"/>
            <a:ext cx="2986088" cy="2043113"/>
            <a:chOff x="251520" y="1412776"/>
            <a:chExt cx="3528387" cy="2412268"/>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20000" t="31281" r="38737" b="38927"/>
            <a:stretch>
              <a:fillRect/>
            </a:stretch>
          </p:blipFill>
          <p:spPr bwMode="auto">
            <a:xfrm>
              <a:off x="251520" y="1412776"/>
              <a:ext cx="3528387"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61061" t="46709" r="16660" b="45747"/>
            <a:stretch>
              <a:fillRect/>
            </a:stretch>
          </p:blipFill>
          <p:spPr bwMode="auto">
            <a:xfrm>
              <a:off x="432544" y="3068960"/>
              <a:ext cx="3159350" cy="756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4305211" y="2960947"/>
            <a:ext cx="4380870" cy="1224137"/>
          </a:xfrm>
          <a:prstGeom prst="rect">
            <a:avLst/>
          </a:prstGeom>
        </p:spPr>
        <p:txBody>
          <a:bodyPr/>
          <a:lstStyle>
            <a:lvl1pPr algn="l">
              <a:lnSpc>
                <a:spcPct val="100000"/>
              </a:lnSpc>
              <a:defRPr sz="4000">
                <a:solidFill>
                  <a:schemeClr val="bg1"/>
                </a:solidFill>
              </a:defRPr>
            </a:lvl1pPr>
          </a:lstStyle>
          <a:p>
            <a:r>
              <a:rPr lang="en-US" smtClean="0"/>
              <a:t>Click to edit Master title style</a:t>
            </a:r>
            <a:endParaRPr lang="en-ZA" dirty="0"/>
          </a:p>
        </p:txBody>
      </p:sp>
    </p:spTree>
    <p:extLst>
      <p:ext uri="{BB962C8B-B14F-4D97-AF65-F5344CB8AC3E}">
        <p14:creationId xmlns:p14="http://schemas.microsoft.com/office/powerpoint/2010/main" xmlns="" val="4116802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81"/>
            <a:ext cx="7772400" cy="792088"/>
          </a:xfrm>
          <a:prstGeom prst="rect">
            <a:avLst/>
          </a:prstGeom>
        </p:spPr>
        <p:txBody>
          <a:bodyPr anchor="t"/>
          <a:lstStyle>
            <a:lvl1pPr algn="l">
              <a:defRPr sz="4000" b="0" cap="none">
                <a:solidFill>
                  <a:srgbClr val="404041"/>
                </a:solidFill>
              </a:defRPr>
            </a:lvl1pPr>
          </a:lstStyle>
          <a:p>
            <a:r>
              <a:rPr lang="en-US" smtClean="0"/>
              <a:t>Click to edit Master title style</a:t>
            </a:r>
            <a:endParaRPr lang="en-ZA" dirty="0"/>
          </a:p>
        </p:txBody>
      </p:sp>
      <p:sp>
        <p:nvSpPr>
          <p:cNvPr id="3" name="Text Placeholder 2"/>
          <p:cNvSpPr>
            <a:spLocks noGrp="1"/>
          </p:cNvSpPr>
          <p:nvPr>
            <p:ph type="body" idx="1"/>
          </p:nvPr>
        </p:nvSpPr>
        <p:spPr>
          <a:xfrm>
            <a:off x="722313" y="1556792"/>
            <a:ext cx="7772400" cy="4608512"/>
          </a:xfrm>
          <a:prstGeom prst="rect">
            <a:avLst/>
          </a:prstGeom>
        </p:spPr>
        <p:txBody>
          <a:bodyPr anchor="t"/>
          <a:lstStyle>
            <a:lvl1pPr marL="0" indent="0">
              <a:lnSpc>
                <a:spcPts val="1600"/>
              </a:lnSpc>
              <a:buNone/>
              <a:defRPr sz="2000">
                <a:solidFill>
                  <a:srgbClr val="4040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3014680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576" y="1600200"/>
            <a:ext cx="3740224" cy="4525963"/>
          </a:xfrm>
          <a:prstGeom prst="rect">
            <a:avLst/>
          </a:prstGeom>
        </p:spPr>
        <p:txBody>
          <a:bodyPr/>
          <a:lstStyle>
            <a:lvl1pPr>
              <a:lnSpc>
                <a:spcPts val="1600"/>
              </a:lnSpc>
              <a:defRPr sz="2000">
                <a:solidFill>
                  <a:srgbClr val="404041"/>
                </a:solidFill>
              </a:defRPr>
            </a:lvl1pPr>
            <a:lvl2pPr>
              <a:lnSpc>
                <a:spcPts val="1600"/>
              </a:lnSpc>
              <a:defRPr sz="2000">
                <a:solidFill>
                  <a:srgbClr val="404041"/>
                </a:solidFill>
              </a:defRPr>
            </a:lvl2pPr>
            <a:lvl3pPr>
              <a:lnSpc>
                <a:spcPts val="1600"/>
              </a:lnSpc>
              <a:defRPr sz="2000">
                <a:solidFill>
                  <a:srgbClr val="404041"/>
                </a:solidFill>
              </a:defRPr>
            </a:lvl3pPr>
            <a:lvl4pPr>
              <a:lnSpc>
                <a:spcPts val="1600"/>
              </a:lnSpc>
              <a:defRPr sz="2000">
                <a:solidFill>
                  <a:srgbClr val="404041"/>
                </a:solidFill>
              </a:defRPr>
            </a:lvl4pPr>
            <a:lvl5pPr>
              <a:lnSpc>
                <a:spcPts val="1600"/>
              </a:lnSpc>
              <a:defRPr sz="2000">
                <a:solidFill>
                  <a:srgbClr val="40404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4648200" y="1600200"/>
            <a:ext cx="3884240" cy="4525963"/>
          </a:xfrm>
          <a:prstGeom prst="rect">
            <a:avLst/>
          </a:prstGeom>
        </p:spPr>
        <p:txBody>
          <a:bodyPr/>
          <a:lstStyle>
            <a:lvl1pPr algn="l" defTabSz="914400" rtl="0" eaLnBrk="1" latinLnBrk="0" hangingPunct="1">
              <a:lnSpc>
                <a:spcPts val="1600"/>
              </a:lnSpc>
              <a:spcBef>
                <a:spcPct val="20000"/>
              </a:spcBef>
              <a:buFont typeface="Arial" pitchFamily="34" charset="0"/>
              <a:defRPr lang="en-US" sz="2000" kern="1200" dirty="0" smtClean="0">
                <a:solidFill>
                  <a:srgbClr val="404041"/>
                </a:solidFill>
                <a:latin typeface="+mn-lt"/>
                <a:ea typeface="+mn-ea"/>
                <a:cs typeface="+mn-cs"/>
              </a:defRPr>
            </a:lvl1pPr>
            <a:lvl2pPr algn="l" defTabSz="914400" rtl="0" eaLnBrk="1" latinLnBrk="0" hangingPunct="1">
              <a:lnSpc>
                <a:spcPts val="1600"/>
              </a:lnSpc>
              <a:spcBef>
                <a:spcPct val="20000"/>
              </a:spcBef>
              <a:buFont typeface="Arial" pitchFamily="34" charset="0"/>
              <a:defRPr lang="en-US" sz="2000" kern="1200" dirty="0" smtClean="0">
                <a:solidFill>
                  <a:srgbClr val="404041"/>
                </a:solidFill>
                <a:latin typeface="+mn-lt"/>
                <a:ea typeface="+mn-ea"/>
                <a:cs typeface="+mn-cs"/>
              </a:defRPr>
            </a:lvl2pPr>
            <a:lvl3pPr algn="l" defTabSz="914400" rtl="0" eaLnBrk="1" latinLnBrk="0" hangingPunct="1">
              <a:lnSpc>
                <a:spcPts val="1600"/>
              </a:lnSpc>
              <a:spcBef>
                <a:spcPct val="20000"/>
              </a:spcBef>
              <a:buFont typeface="Arial" pitchFamily="34" charset="0"/>
              <a:defRPr lang="en-US" sz="2000" kern="1200" dirty="0" smtClean="0">
                <a:solidFill>
                  <a:srgbClr val="404041"/>
                </a:solidFill>
                <a:latin typeface="+mn-lt"/>
                <a:ea typeface="+mn-ea"/>
                <a:cs typeface="+mn-cs"/>
              </a:defRPr>
            </a:lvl3pPr>
            <a:lvl4pPr algn="l" defTabSz="914400" rtl="0" eaLnBrk="1" latinLnBrk="0" hangingPunct="1">
              <a:lnSpc>
                <a:spcPts val="1600"/>
              </a:lnSpc>
              <a:spcBef>
                <a:spcPct val="20000"/>
              </a:spcBef>
              <a:buFont typeface="Arial" pitchFamily="34" charset="0"/>
              <a:defRPr lang="en-US" sz="2000" kern="1200" dirty="0" smtClean="0">
                <a:solidFill>
                  <a:srgbClr val="404041"/>
                </a:solidFill>
                <a:latin typeface="+mn-lt"/>
                <a:ea typeface="+mn-ea"/>
                <a:cs typeface="+mn-cs"/>
              </a:defRPr>
            </a:lvl4pPr>
            <a:lvl5pPr algn="l" defTabSz="914400" rtl="0" eaLnBrk="1" latinLnBrk="0" hangingPunct="1">
              <a:lnSpc>
                <a:spcPts val="1600"/>
              </a:lnSpc>
              <a:spcBef>
                <a:spcPct val="20000"/>
              </a:spcBef>
              <a:buFont typeface="Arial" pitchFamily="34" charset="0"/>
              <a:defRPr lang="en-ZA" sz="2000" kern="1200" dirty="0">
                <a:solidFill>
                  <a:srgbClr val="40404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itle 1"/>
          <p:cNvSpPr>
            <a:spLocks noGrp="1"/>
          </p:cNvSpPr>
          <p:nvPr>
            <p:ph type="title"/>
          </p:nvPr>
        </p:nvSpPr>
        <p:spPr>
          <a:xfrm>
            <a:off x="722313" y="548681"/>
            <a:ext cx="7772400" cy="792088"/>
          </a:xfrm>
          <a:prstGeom prst="rect">
            <a:avLst/>
          </a:prstGeom>
        </p:spPr>
        <p:txBody>
          <a:bodyPr anchor="t"/>
          <a:lstStyle>
            <a:lvl1pPr algn="l">
              <a:defRPr sz="4000" b="0" cap="none">
                <a:solidFill>
                  <a:schemeClr val="tx1"/>
                </a:solidFill>
              </a:defRPr>
            </a:lvl1pPr>
          </a:lstStyle>
          <a:p>
            <a:r>
              <a:rPr lang="en-US" smtClean="0"/>
              <a:t>Click to edit Master title style</a:t>
            </a:r>
            <a:endParaRPr lang="en-ZA" dirty="0"/>
          </a:p>
        </p:txBody>
      </p:sp>
    </p:spTree>
    <p:extLst>
      <p:ext uri="{BB962C8B-B14F-4D97-AF65-F5344CB8AC3E}">
        <p14:creationId xmlns:p14="http://schemas.microsoft.com/office/powerpoint/2010/main" xmlns="" val="247708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722313" y="548681"/>
            <a:ext cx="7772400" cy="792088"/>
          </a:xfrm>
          <a:prstGeom prst="rect">
            <a:avLst/>
          </a:prstGeom>
        </p:spPr>
        <p:txBody>
          <a:bodyPr anchor="t"/>
          <a:lstStyle>
            <a:lvl1pPr algn="l">
              <a:defRPr sz="4000" b="0" cap="none">
                <a:solidFill>
                  <a:schemeClr val="tx1"/>
                </a:solidFill>
              </a:defRPr>
            </a:lvl1pPr>
          </a:lstStyle>
          <a:p>
            <a:r>
              <a:rPr lang="en-US" smtClean="0"/>
              <a:t>Click to edit Master title style</a:t>
            </a:r>
            <a:endParaRPr lang="en-ZA" dirty="0"/>
          </a:p>
        </p:txBody>
      </p:sp>
    </p:spTree>
    <p:extLst>
      <p:ext uri="{BB962C8B-B14F-4D97-AF65-F5344CB8AC3E}">
        <p14:creationId xmlns:p14="http://schemas.microsoft.com/office/powerpoint/2010/main" xmlns="" val="39834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748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cstate="print">
            <a:extLst>
              <a:ext uri="{28A0092B-C50C-407E-A947-70E740481C1C}">
                <a14:useLocalDpi xmlns:a14="http://schemas.microsoft.com/office/drawing/2010/main" xmlns="" val="0"/>
              </a:ext>
            </a:extLst>
          </a:blip>
          <a:srcRect t="9451" b="78999"/>
          <a:stretch>
            <a:fillRect/>
          </a:stretch>
        </p:blipFill>
        <p:spPr bwMode="auto">
          <a:xfrm>
            <a:off x="0" y="549275"/>
            <a:ext cx="91440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3575050" y="1484784"/>
            <a:ext cx="4957390" cy="4641379"/>
          </a:xfrm>
          <a:prstGeom prst="rect">
            <a:avLst/>
          </a:prstGeom>
        </p:spPr>
        <p:txBody>
          <a:bodyPr/>
          <a:lstStyle>
            <a:lvl1pPr>
              <a:lnSpc>
                <a:spcPts val="1600"/>
              </a:lnSpc>
              <a:defRPr sz="2000">
                <a:solidFill>
                  <a:srgbClr val="404041"/>
                </a:solidFill>
              </a:defRPr>
            </a:lvl1pPr>
            <a:lvl2pPr>
              <a:lnSpc>
                <a:spcPts val="1600"/>
              </a:lnSpc>
              <a:defRPr sz="2000">
                <a:solidFill>
                  <a:srgbClr val="404041"/>
                </a:solidFill>
              </a:defRPr>
            </a:lvl2pPr>
            <a:lvl3pPr>
              <a:lnSpc>
                <a:spcPts val="1600"/>
              </a:lnSpc>
              <a:defRPr sz="2000">
                <a:solidFill>
                  <a:srgbClr val="404041"/>
                </a:solidFill>
              </a:defRPr>
            </a:lvl3pPr>
            <a:lvl4pPr>
              <a:lnSpc>
                <a:spcPts val="1600"/>
              </a:lnSpc>
              <a:defRPr sz="2000">
                <a:solidFill>
                  <a:srgbClr val="404041"/>
                </a:solidFill>
              </a:defRPr>
            </a:lvl4pPr>
            <a:lvl5pPr>
              <a:lnSpc>
                <a:spcPts val="1600"/>
              </a:lnSpc>
              <a:defRPr sz="2000">
                <a:solidFill>
                  <a:srgbClr val="40404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755576" y="1484784"/>
            <a:ext cx="2709937" cy="4641379"/>
          </a:xfrm>
          <a:prstGeom prst="rect">
            <a:avLst/>
          </a:prstGeom>
        </p:spPr>
        <p:txBody>
          <a:bodyPr/>
          <a:lstStyle>
            <a:lvl1pPr marL="0" indent="0">
              <a:lnSpc>
                <a:spcPts val="1600"/>
              </a:lnSpc>
              <a:buNone/>
              <a:defRPr sz="1400">
                <a:solidFill>
                  <a:srgbClr val="40404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722313" y="548681"/>
            <a:ext cx="7772400" cy="792088"/>
          </a:xfrm>
          <a:prstGeom prst="rect">
            <a:avLst/>
          </a:prstGeom>
        </p:spPr>
        <p:txBody>
          <a:bodyPr anchor="t"/>
          <a:lstStyle>
            <a:lvl1pPr algn="l">
              <a:defRPr sz="4000" b="0" cap="none">
                <a:solidFill>
                  <a:schemeClr val="bg1"/>
                </a:solidFill>
              </a:defRPr>
            </a:lvl1pPr>
          </a:lstStyle>
          <a:p>
            <a:r>
              <a:rPr lang="en-US" smtClean="0"/>
              <a:t>Click to edit Master title style</a:t>
            </a:r>
            <a:endParaRPr lang="en-ZA" dirty="0"/>
          </a:p>
        </p:txBody>
      </p:sp>
    </p:spTree>
    <p:extLst>
      <p:ext uri="{BB962C8B-B14F-4D97-AF65-F5344CB8AC3E}">
        <p14:creationId xmlns:p14="http://schemas.microsoft.com/office/powerpoint/2010/main" xmlns="" val="43885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55576" y="1484784"/>
            <a:ext cx="7776864" cy="4464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755576" y="6093296"/>
            <a:ext cx="7848872" cy="293910"/>
          </a:xfrm>
          <a:prstGeom prst="rect">
            <a:avLst/>
          </a:prstGeom>
        </p:spPr>
        <p:txBody>
          <a:bodyPr/>
          <a:lstStyle>
            <a:lvl1pPr marL="0" indent="0">
              <a:buNone/>
              <a:defRPr sz="1400" b="1">
                <a:solidFill>
                  <a:srgbClr val="40404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722313" y="548681"/>
            <a:ext cx="7772400" cy="792088"/>
          </a:xfrm>
          <a:prstGeom prst="rect">
            <a:avLst/>
          </a:prstGeom>
        </p:spPr>
        <p:txBody>
          <a:bodyPr anchor="t"/>
          <a:lstStyle>
            <a:lvl1pPr algn="l">
              <a:defRPr sz="4000" b="0" cap="none">
                <a:solidFill>
                  <a:schemeClr val="tx1"/>
                </a:solidFill>
              </a:defRPr>
            </a:lvl1pPr>
          </a:lstStyle>
          <a:p>
            <a:r>
              <a:rPr lang="en-US" smtClean="0"/>
              <a:t>Click to edit Master title style</a:t>
            </a:r>
            <a:endParaRPr lang="en-ZA" dirty="0"/>
          </a:p>
        </p:txBody>
      </p:sp>
    </p:spTree>
    <p:extLst>
      <p:ext uri="{BB962C8B-B14F-4D97-AF65-F5344CB8AC3E}">
        <p14:creationId xmlns:p14="http://schemas.microsoft.com/office/powerpoint/2010/main" xmlns="" val="83169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7150" y="-28575"/>
            <a:ext cx="9237663" cy="692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xmlns="" id="{4FE2E199-43B2-B346-A6C9-6776D8047C5F}"/>
              </a:ext>
            </a:extLst>
          </p:cNvPr>
          <p:cNvSpPr/>
          <p:nvPr userDrawn="1"/>
        </p:nvSpPr>
        <p:spPr>
          <a:xfrm>
            <a:off x="2617788" y="3357563"/>
            <a:ext cx="3887787" cy="8350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Placeholder 10"/>
          <p:cNvSpPr>
            <a:spLocks noGrp="1"/>
          </p:cNvSpPr>
          <p:nvPr>
            <p:ph type="body" sz="quarter" idx="10"/>
          </p:nvPr>
        </p:nvSpPr>
        <p:spPr>
          <a:xfrm>
            <a:off x="2617609" y="4409299"/>
            <a:ext cx="3888433" cy="360040"/>
          </a:xfrm>
          <a:prstGeom prst="rect">
            <a:avLst/>
          </a:prstGeom>
        </p:spPr>
        <p:txBody>
          <a:bodyPr/>
          <a:lstStyle>
            <a:lvl1pPr marL="0" indent="0" algn="ctr">
              <a:lnSpc>
                <a:spcPts val="1000"/>
              </a:lnSpc>
              <a:buNone/>
              <a:defRPr sz="1100">
                <a:solidFill>
                  <a:srgbClr val="FFF100"/>
                </a:solidFill>
              </a:defRPr>
            </a:lvl1pPr>
            <a:lvl2pPr marL="457200" indent="0">
              <a:lnSpc>
                <a:spcPts val="1000"/>
              </a:lnSpc>
              <a:buNone/>
              <a:defRPr sz="1050">
                <a:solidFill>
                  <a:schemeClr val="bg1"/>
                </a:solidFill>
              </a:defRPr>
            </a:lvl2pPr>
            <a:lvl3pPr marL="914400" indent="0">
              <a:lnSpc>
                <a:spcPts val="1000"/>
              </a:lnSpc>
              <a:buNone/>
              <a:defRPr sz="1000">
                <a:solidFill>
                  <a:schemeClr val="bg1"/>
                </a:solidFill>
              </a:defRPr>
            </a:lvl3pPr>
            <a:lvl4pPr marL="1371600" indent="0">
              <a:lnSpc>
                <a:spcPts val="1000"/>
              </a:lnSpc>
              <a:buNone/>
              <a:defRPr sz="900">
                <a:solidFill>
                  <a:schemeClr val="bg1"/>
                </a:solidFill>
              </a:defRPr>
            </a:lvl4pPr>
            <a:lvl5pPr marL="1828800" indent="0">
              <a:lnSpc>
                <a:spcPts val="1000"/>
              </a:lnSpc>
              <a:buNone/>
              <a:defRPr sz="900">
                <a:solidFill>
                  <a:schemeClr val="bg1"/>
                </a:solidFill>
              </a:defRPr>
            </a:lvl5pPr>
          </a:lstStyle>
          <a:p>
            <a:pPr lvl="0"/>
            <a:r>
              <a:rPr lang="en-US" dirty="0"/>
              <a:t>Click to edit Master text styles</a:t>
            </a:r>
          </a:p>
        </p:txBody>
      </p:sp>
      <p:sp>
        <p:nvSpPr>
          <p:cNvPr id="8" name="Title 1"/>
          <p:cNvSpPr>
            <a:spLocks noGrp="1"/>
          </p:cNvSpPr>
          <p:nvPr>
            <p:ph type="title"/>
          </p:nvPr>
        </p:nvSpPr>
        <p:spPr>
          <a:xfrm>
            <a:off x="2617609" y="3356992"/>
            <a:ext cx="3888433" cy="756084"/>
          </a:xfrm>
          <a:prstGeom prst="rect">
            <a:avLst/>
          </a:prstGeom>
        </p:spPr>
        <p:txBody>
          <a:bodyPr anchor="t"/>
          <a:lstStyle>
            <a:lvl1pPr algn="ctr">
              <a:lnSpc>
                <a:spcPts val="6000"/>
              </a:lnSpc>
              <a:defRPr sz="4000" b="1" cap="all">
                <a:solidFill>
                  <a:srgbClr val="91268F"/>
                </a:solidFill>
              </a:defRPr>
            </a:lvl1pPr>
          </a:lstStyle>
          <a:p>
            <a:r>
              <a:rPr lang="en-US" smtClean="0"/>
              <a:t>Click to edit Master title style</a:t>
            </a:r>
            <a:endParaRPr lang="en-ZA" dirty="0"/>
          </a:p>
        </p:txBody>
      </p:sp>
    </p:spTree>
    <p:extLst>
      <p:ext uri="{BB962C8B-B14F-4D97-AF65-F5344CB8AC3E}">
        <p14:creationId xmlns:p14="http://schemas.microsoft.com/office/powerpoint/2010/main" xmlns="" val="378977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ounded Rectangle 5"/>
          <p:cNvSpPr/>
          <p:nvPr userDrawn="1"/>
        </p:nvSpPr>
        <p:spPr>
          <a:xfrm>
            <a:off x="3961122" y="2780928"/>
            <a:ext cx="5651438" cy="1584176"/>
          </a:xfrm>
          <a:prstGeom prst="roundRect">
            <a:avLst>
              <a:gd name="adj" fmla="val 2831"/>
            </a:avLst>
          </a:prstGeom>
          <a:solidFill>
            <a:srgbClr val="912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endParaRPr lang="en-GB" dirty="0"/>
          </a:p>
        </p:txBody>
      </p:sp>
      <p:cxnSp>
        <p:nvCxnSpPr>
          <p:cNvPr id="12" name="Straight Connector 11"/>
          <p:cNvCxnSpPr/>
          <p:nvPr userDrawn="1"/>
        </p:nvCxnSpPr>
        <p:spPr>
          <a:xfrm>
            <a:off x="3635896" y="2852936"/>
            <a:ext cx="0" cy="1512168"/>
          </a:xfrm>
          <a:prstGeom prst="line">
            <a:avLst/>
          </a:prstGeom>
          <a:ln w="28575">
            <a:solidFill>
              <a:srgbClr val="91268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305211" y="2960947"/>
            <a:ext cx="4380870" cy="1224137"/>
          </a:xfrm>
          <a:prstGeom prst="rect">
            <a:avLst/>
          </a:prstGeom>
        </p:spPr>
        <p:txBody>
          <a:bodyPr/>
          <a:lstStyle>
            <a:lvl1pPr algn="l">
              <a:lnSpc>
                <a:spcPct val="100000"/>
              </a:lnSpc>
              <a:defRPr sz="4000">
                <a:solidFill>
                  <a:schemeClr val="bg1"/>
                </a:solidFill>
              </a:defRPr>
            </a:lvl1pPr>
          </a:lstStyle>
          <a:p>
            <a:r>
              <a:rPr lang="en-US" dirty="0"/>
              <a:t>Click to edit master title style</a:t>
            </a:r>
            <a:endParaRPr lang="en-ZA" dirty="0"/>
          </a:p>
        </p:txBody>
      </p:sp>
      <p:grpSp>
        <p:nvGrpSpPr>
          <p:cNvPr id="3" name="Group 2">
            <a:extLst>
              <a:ext uri="{FF2B5EF4-FFF2-40B4-BE49-F238E27FC236}">
                <a16:creationId xmlns:a16="http://schemas.microsoft.com/office/drawing/2014/main" xmlns="" id="{9B30DBEE-32A4-3E49-BC37-CDF155AB3C15}"/>
              </a:ext>
            </a:extLst>
          </p:cNvPr>
          <p:cNvGrpSpPr/>
          <p:nvPr userDrawn="1"/>
        </p:nvGrpSpPr>
        <p:grpSpPr>
          <a:xfrm>
            <a:off x="323527" y="2362626"/>
            <a:ext cx="2987145" cy="2042235"/>
            <a:chOff x="251520" y="1412776"/>
            <a:chExt cx="3528387" cy="2412268"/>
          </a:xfrm>
        </p:grpSpPr>
        <p:pic>
          <p:nvPicPr>
            <p:cNvPr id="10" name="Picture 9"/>
            <p:cNvPicPr/>
            <p:nvPr userDrawn="1"/>
          </p:nvPicPr>
          <p:blipFill rotWithShape="1">
            <a:blip r:embed="rId2" cstate="print">
              <a:extLst>
                <a:ext uri="{28A0092B-C50C-407E-A947-70E740481C1C}">
                  <a14:useLocalDpi xmlns:a14="http://schemas.microsoft.com/office/drawing/2010/main" xmlns="" val="0"/>
                </a:ext>
              </a:extLst>
            </a:blip>
            <a:srcRect l="19999" t="31281" r="38737" b="38926"/>
            <a:stretch/>
          </p:blipFill>
          <p:spPr bwMode="auto">
            <a:xfrm>
              <a:off x="251520" y="1412776"/>
              <a:ext cx="3528387" cy="1800200"/>
            </a:xfrm>
            <a:prstGeom prst="rect">
              <a:avLst/>
            </a:prstGeom>
            <a:noFill/>
            <a:ln>
              <a:noFill/>
            </a:ln>
          </p:spPr>
        </p:pic>
        <p:pic>
          <p:nvPicPr>
            <p:cNvPr id="8" name="Picture 7">
              <a:extLst>
                <a:ext uri="{FF2B5EF4-FFF2-40B4-BE49-F238E27FC236}">
                  <a16:creationId xmlns:a16="http://schemas.microsoft.com/office/drawing/2014/main" xmlns="" id="{3E0C7D93-0324-0344-9149-DA8B63F97023}"/>
                </a:ext>
              </a:extLst>
            </p:cNvPr>
            <p:cNvPicPr/>
            <p:nvPr userDrawn="1"/>
          </p:nvPicPr>
          <p:blipFill rotWithShape="1">
            <a:blip r:embed="rId3" cstate="print">
              <a:extLst>
                <a:ext uri="{28A0092B-C50C-407E-A947-70E740481C1C}">
                  <a14:useLocalDpi xmlns:a14="http://schemas.microsoft.com/office/drawing/2010/main" xmlns="" val="0"/>
                </a:ext>
              </a:extLst>
            </a:blip>
            <a:srcRect l="61061" t="46708" r="16660" b="45747"/>
            <a:stretch/>
          </p:blipFill>
          <p:spPr bwMode="auto">
            <a:xfrm>
              <a:off x="432544" y="3068960"/>
              <a:ext cx="3159350" cy="756084"/>
            </a:xfrm>
            <a:prstGeom prst="rect">
              <a:avLst/>
            </a:prstGeom>
            <a:noFill/>
            <a:ln>
              <a:noFill/>
            </a:ln>
          </p:spPr>
        </p:pic>
      </p:grpSp>
    </p:spTree>
    <p:extLst>
      <p:ext uri="{BB962C8B-B14F-4D97-AF65-F5344CB8AC3E}">
        <p14:creationId xmlns:p14="http://schemas.microsoft.com/office/powerpoint/2010/main" xmlns="" val="58202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48681"/>
            <a:ext cx="7772400" cy="792088"/>
          </a:xfrm>
          <a:prstGeom prst="rect">
            <a:avLst/>
          </a:prstGeom>
        </p:spPr>
        <p:txBody>
          <a:bodyPr anchor="t"/>
          <a:lstStyle>
            <a:lvl1pPr algn="l">
              <a:defRPr sz="4000" b="0" cap="none">
                <a:solidFill>
                  <a:srgbClr val="404041"/>
                </a:solidFill>
              </a:defRPr>
            </a:lvl1pPr>
          </a:lstStyle>
          <a:p>
            <a:r>
              <a:rPr lang="en-US" dirty="0"/>
              <a:t>Click to edit master title style</a:t>
            </a:r>
            <a:endParaRPr lang="en-ZA" dirty="0"/>
          </a:p>
        </p:txBody>
      </p:sp>
      <p:sp>
        <p:nvSpPr>
          <p:cNvPr id="3" name="Text Placeholder 2"/>
          <p:cNvSpPr>
            <a:spLocks noGrp="1"/>
          </p:cNvSpPr>
          <p:nvPr>
            <p:ph type="body" idx="1"/>
          </p:nvPr>
        </p:nvSpPr>
        <p:spPr>
          <a:xfrm>
            <a:off x="722313" y="1556792"/>
            <a:ext cx="7772400" cy="4608512"/>
          </a:xfrm>
          <a:prstGeom prst="rect">
            <a:avLst/>
          </a:prstGeom>
        </p:spPr>
        <p:txBody>
          <a:bodyPr anchor="t"/>
          <a:lstStyle>
            <a:lvl1pPr marL="0" indent="0">
              <a:lnSpc>
                <a:spcPts val="1600"/>
              </a:lnSpc>
              <a:buNone/>
              <a:defRPr sz="2000">
                <a:solidFill>
                  <a:srgbClr val="4040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187178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576" y="1600200"/>
            <a:ext cx="3740224" cy="4525963"/>
          </a:xfrm>
          <a:prstGeom prst="rect">
            <a:avLst/>
          </a:prstGeom>
        </p:spPr>
        <p:txBody>
          <a:bodyPr/>
          <a:lstStyle>
            <a:lvl1pPr>
              <a:lnSpc>
                <a:spcPts val="1600"/>
              </a:lnSpc>
              <a:defRPr sz="2000">
                <a:solidFill>
                  <a:srgbClr val="404041"/>
                </a:solidFill>
              </a:defRPr>
            </a:lvl1pPr>
            <a:lvl2pPr>
              <a:lnSpc>
                <a:spcPts val="1600"/>
              </a:lnSpc>
              <a:defRPr sz="2000">
                <a:solidFill>
                  <a:srgbClr val="404041"/>
                </a:solidFill>
              </a:defRPr>
            </a:lvl2pPr>
            <a:lvl3pPr>
              <a:lnSpc>
                <a:spcPts val="1600"/>
              </a:lnSpc>
              <a:defRPr sz="2000">
                <a:solidFill>
                  <a:srgbClr val="404041"/>
                </a:solidFill>
              </a:defRPr>
            </a:lvl3pPr>
            <a:lvl4pPr>
              <a:lnSpc>
                <a:spcPts val="1600"/>
              </a:lnSpc>
              <a:defRPr sz="2000">
                <a:solidFill>
                  <a:srgbClr val="404041"/>
                </a:solidFill>
              </a:defRPr>
            </a:lvl4pPr>
            <a:lvl5pPr>
              <a:lnSpc>
                <a:spcPts val="1600"/>
              </a:lnSpc>
              <a:defRPr sz="2000">
                <a:solidFill>
                  <a:srgbClr val="40404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4648200" y="1600200"/>
            <a:ext cx="3884240" cy="4525963"/>
          </a:xfrm>
          <a:prstGeom prst="rect">
            <a:avLst/>
          </a:prstGeom>
        </p:spPr>
        <p:txBody>
          <a:bodyPr/>
          <a:lstStyle>
            <a:lvl1pPr algn="l" defTabSz="914400" rtl="0" eaLnBrk="1" latinLnBrk="0" hangingPunct="1">
              <a:lnSpc>
                <a:spcPts val="1600"/>
              </a:lnSpc>
              <a:spcBef>
                <a:spcPct val="20000"/>
              </a:spcBef>
              <a:buFont typeface="Arial" pitchFamily="34" charset="0"/>
              <a:defRPr lang="en-US" sz="2000" kern="1200" dirty="0" smtClean="0">
                <a:solidFill>
                  <a:srgbClr val="404041"/>
                </a:solidFill>
                <a:latin typeface="+mn-lt"/>
                <a:ea typeface="+mn-ea"/>
                <a:cs typeface="+mn-cs"/>
              </a:defRPr>
            </a:lvl1pPr>
            <a:lvl2pPr algn="l" defTabSz="914400" rtl="0" eaLnBrk="1" latinLnBrk="0" hangingPunct="1">
              <a:lnSpc>
                <a:spcPts val="1600"/>
              </a:lnSpc>
              <a:spcBef>
                <a:spcPct val="20000"/>
              </a:spcBef>
              <a:buFont typeface="Arial" pitchFamily="34" charset="0"/>
              <a:defRPr lang="en-US" sz="2000" kern="1200" dirty="0" smtClean="0">
                <a:solidFill>
                  <a:srgbClr val="404041"/>
                </a:solidFill>
                <a:latin typeface="+mn-lt"/>
                <a:ea typeface="+mn-ea"/>
                <a:cs typeface="+mn-cs"/>
              </a:defRPr>
            </a:lvl2pPr>
            <a:lvl3pPr algn="l" defTabSz="914400" rtl="0" eaLnBrk="1" latinLnBrk="0" hangingPunct="1">
              <a:lnSpc>
                <a:spcPts val="1600"/>
              </a:lnSpc>
              <a:spcBef>
                <a:spcPct val="20000"/>
              </a:spcBef>
              <a:buFont typeface="Arial" pitchFamily="34" charset="0"/>
              <a:defRPr lang="en-US" sz="2000" kern="1200" dirty="0" smtClean="0">
                <a:solidFill>
                  <a:srgbClr val="404041"/>
                </a:solidFill>
                <a:latin typeface="+mn-lt"/>
                <a:ea typeface="+mn-ea"/>
                <a:cs typeface="+mn-cs"/>
              </a:defRPr>
            </a:lvl3pPr>
            <a:lvl4pPr algn="l" defTabSz="914400" rtl="0" eaLnBrk="1" latinLnBrk="0" hangingPunct="1">
              <a:lnSpc>
                <a:spcPts val="1600"/>
              </a:lnSpc>
              <a:spcBef>
                <a:spcPct val="20000"/>
              </a:spcBef>
              <a:buFont typeface="Arial" pitchFamily="34" charset="0"/>
              <a:defRPr lang="en-US" sz="2000" kern="1200" dirty="0" smtClean="0">
                <a:solidFill>
                  <a:srgbClr val="404041"/>
                </a:solidFill>
                <a:latin typeface="+mn-lt"/>
                <a:ea typeface="+mn-ea"/>
                <a:cs typeface="+mn-cs"/>
              </a:defRPr>
            </a:lvl4pPr>
            <a:lvl5pPr algn="l" defTabSz="914400" rtl="0" eaLnBrk="1" latinLnBrk="0" hangingPunct="1">
              <a:lnSpc>
                <a:spcPts val="1600"/>
              </a:lnSpc>
              <a:spcBef>
                <a:spcPct val="20000"/>
              </a:spcBef>
              <a:buFont typeface="Arial" pitchFamily="34" charset="0"/>
              <a:defRPr lang="en-ZA" sz="2000" kern="1200" dirty="0">
                <a:solidFill>
                  <a:srgbClr val="40404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itle 1"/>
          <p:cNvSpPr>
            <a:spLocks noGrp="1"/>
          </p:cNvSpPr>
          <p:nvPr>
            <p:ph type="title" hasCustomPrompt="1"/>
          </p:nvPr>
        </p:nvSpPr>
        <p:spPr>
          <a:xfrm>
            <a:off x="722313" y="548681"/>
            <a:ext cx="7772400" cy="792088"/>
          </a:xfrm>
          <a:prstGeom prst="rect">
            <a:avLst/>
          </a:prstGeom>
        </p:spPr>
        <p:txBody>
          <a:bodyPr anchor="t"/>
          <a:lstStyle>
            <a:lvl1pPr algn="l">
              <a:defRPr sz="4000" b="0" cap="none">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xmlns="" val="281549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722313" y="548681"/>
            <a:ext cx="7772400" cy="792088"/>
          </a:xfrm>
          <a:prstGeom prst="rect">
            <a:avLst/>
          </a:prstGeom>
        </p:spPr>
        <p:txBody>
          <a:bodyPr anchor="t"/>
          <a:lstStyle>
            <a:lvl1pPr algn="l">
              <a:defRPr sz="4000" b="0" cap="none">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xmlns="" val="224576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432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6E088F-F92D-254F-A82D-75C8FAE104C4}"/>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9451" b="79000"/>
          <a:stretch/>
        </p:blipFill>
        <p:spPr>
          <a:xfrm>
            <a:off x="0" y="548680"/>
            <a:ext cx="9143999" cy="792088"/>
          </a:xfrm>
          <a:prstGeom prst="rect">
            <a:avLst/>
          </a:prstGeom>
        </p:spPr>
      </p:pic>
      <p:sp>
        <p:nvSpPr>
          <p:cNvPr id="3" name="Content Placeholder 2"/>
          <p:cNvSpPr>
            <a:spLocks noGrp="1"/>
          </p:cNvSpPr>
          <p:nvPr>
            <p:ph idx="1"/>
          </p:nvPr>
        </p:nvSpPr>
        <p:spPr>
          <a:xfrm>
            <a:off x="3575050" y="1484784"/>
            <a:ext cx="4957390" cy="4641379"/>
          </a:xfrm>
          <a:prstGeom prst="rect">
            <a:avLst/>
          </a:prstGeom>
        </p:spPr>
        <p:txBody>
          <a:bodyPr/>
          <a:lstStyle>
            <a:lvl1pPr>
              <a:lnSpc>
                <a:spcPts val="1600"/>
              </a:lnSpc>
              <a:defRPr sz="2000">
                <a:solidFill>
                  <a:srgbClr val="404041"/>
                </a:solidFill>
              </a:defRPr>
            </a:lvl1pPr>
            <a:lvl2pPr>
              <a:lnSpc>
                <a:spcPts val="1600"/>
              </a:lnSpc>
              <a:defRPr sz="2000">
                <a:solidFill>
                  <a:srgbClr val="404041"/>
                </a:solidFill>
              </a:defRPr>
            </a:lvl2pPr>
            <a:lvl3pPr>
              <a:lnSpc>
                <a:spcPts val="1600"/>
              </a:lnSpc>
              <a:defRPr sz="2000">
                <a:solidFill>
                  <a:srgbClr val="404041"/>
                </a:solidFill>
              </a:defRPr>
            </a:lvl3pPr>
            <a:lvl4pPr>
              <a:lnSpc>
                <a:spcPts val="1600"/>
              </a:lnSpc>
              <a:defRPr sz="2000">
                <a:solidFill>
                  <a:srgbClr val="404041"/>
                </a:solidFill>
              </a:defRPr>
            </a:lvl4pPr>
            <a:lvl5pPr>
              <a:lnSpc>
                <a:spcPts val="1600"/>
              </a:lnSpc>
              <a:defRPr sz="2000">
                <a:solidFill>
                  <a:srgbClr val="40404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755576" y="1484784"/>
            <a:ext cx="2709937" cy="4641379"/>
          </a:xfrm>
          <a:prstGeom prst="rect">
            <a:avLst/>
          </a:prstGeom>
        </p:spPr>
        <p:txBody>
          <a:bodyPr/>
          <a:lstStyle>
            <a:lvl1pPr marL="0" indent="0">
              <a:lnSpc>
                <a:spcPts val="1600"/>
              </a:lnSpc>
              <a:buNone/>
              <a:defRPr sz="1400">
                <a:solidFill>
                  <a:srgbClr val="40404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hasCustomPrompt="1"/>
          </p:nvPr>
        </p:nvSpPr>
        <p:spPr>
          <a:xfrm>
            <a:off x="722313" y="548681"/>
            <a:ext cx="7772400" cy="792088"/>
          </a:xfrm>
          <a:prstGeom prst="rect">
            <a:avLst/>
          </a:prstGeom>
        </p:spPr>
        <p:txBody>
          <a:bodyPr anchor="t"/>
          <a:lstStyle>
            <a:lvl1pPr algn="l">
              <a:defRPr sz="4000" b="0" cap="none">
                <a:solidFill>
                  <a:schemeClr val="bg1"/>
                </a:solidFill>
              </a:defRPr>
            </a:lvl1pPr>
          </a:lstStyle>
          <a:p>
            <a:r>
              <a:rPr lang="en-US" dirty="0"/>
              <a:t>Click to edit master title style</a:t>
            </a:r>
            <a:endParaRPr lang="en-ZA" dirty="0"/>
          </a:p>
        </p:txBody>
      </p:sp>
    </p:spTree>
    <p:extLst>
      <p:ext uri="{BB962C8B-B14F-4D97-AF65-F5344CB8AC3E}">
        <p14:creationId xmlns:p14="http://schemas.microsoft.com/office/powerpoint/2010/main" xmlns="" val="14734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55576" y="1484784"/>
            <a:ext cx="7776864" cy="4464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55576" y="6093296"/>
            <a:ext cx="7848872" cy="293910"/>
          </a:xfrm>
          <a:prstGeom prst="rect">
            <a:avLst/>
          </a:prstGeom>
        </p:spPr>
        <p:txBody>
          <a:bodyPr/>
          <a:lstStyle>
            <a:lvl1pPr marL="0" indent="0">
              <a:buNone/>
              <a:defRPr sz="1400" b="1">
                <a:solidFill>
                  <a:srgbClr val="40404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hasCustomPrompt="1"/>
          </p:nvPr>
        </p:nvSpPr>
        <p:spPr>
          <a:xfrm>
            <a:off x="722313" y="548681"/>
            <a:ext cx="7772400" cy="792088"/>
          </a:xfrm>
          <a:prstGeom prst="rect">
            <a:avLst/>
          </a:prstGeom>
        </p:spPr>
        <p:txBody>
          <a:bodyPr anchor="t"/>
          <a:lstStyle>
            <a:lvl1pPr algn="l">
              <a:defRPr sz="4000" b="0" cap="none">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xmlns="" val="118270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rcRect/>
          <a:stretch/>
        </p:blipFill>
        <p:spPr>
          <a:xfrm>
            <a:off x="-56862" y="-29006"/>
            <a:ext cx="9237374" cy="6928030"/>
          </a:xfrm>
          <a:prstGeom prst="rect">
            <a:avLst/>
          </a:prstGeom>
        </p:spPr>
      </p:pic>
      <p:sp>
        <p:nvSpPr>
          <p:cNvPr id="3" name="Rounded Rectangle 2">
            <a:extLst>
              <a:ext uri="{FF2B5EF4-FFF2-40B4-BE49-F238E27FC236}">
                <a16:creationId xmlns:a16="http://schemas.microsoft.com/office/drawing/2014/main" xmlns="" id="{4FE2E199-43B2-B346-A6C9-6776D8047C5F}"/>
              </a:ext>
            </a:extLst>
          </p:cNvPr>
          <p:cNvSpPr/>
          <p:nvPr userDrawn="1"/>
        </p:nvSpPr>
        <p:spPr>
          <a:xfrm>
            <a:off x="2617609" y="3356992"/>
            <a:ext cx="3888433" cy="8362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p:cNvSpPr>
            <a:spLocks noGrp="1"/>
          </p:cNvSpPr>
          <p:nvPr>
            <p:ph type="body" sz="quarter" idx="10"/>
          </p:nvPr>
        </p:nvSpPr>
        <p:spPr>
          <a:xfrm>
            <a:off x="2617609" y="4409299"/>
            <a:ext cx="3888433" cy="360040"/>
          </a:xfrm>
          <a:prstGeom prst="rect">
            <a:avLst/>
          </a:prstGeom>
        </p:spPr>
        <p:txBody>
          <a:bodyPr/>
          <a:lstStyle>
            <a:lvl1pPr marL="0" indent="0" algn="ctr">
              <a:lnSpc>
                <a:spcPts val="1000"/>
              </a:lnSpc>
              <a:buNone/>
              <a:defRPr sz="1100">
                <a:solidFill>
                  <a:srgbClr val="FFF100"/>
                </a:solidFill>
              </a:defRPr>
            </a:lvl1pPr>
            <a:lvl2pPr marL="457200" indent="0">
              <a:lnSpc>
                <a:spcPts val="1000"/>
              </a:lnSpc>
              <a:buNone/>
              <a:defRPr sz="1050">
                <a:solidFill>
                  <a:schemeClr val="bg1"/>
                </a:solidFill>
              </a:defRPr>
            </a:lvl2pPr>
            <a:lvl3pPr marL="914400" indent="0">
              <a:lnSpc>
                <a:spcPts val="1000"/>
              </a:lnSpc>
              <a:buNone/>
              <a:defRPr sz="1000">
                <a:solidFill>
                  <a:schemeClr val="bg1"/>
                </a:solidFill>
              </a:defRPr>
            </a:lvl3pPr>
            <a:lvl4pPr marL="1371600" indent="0">
              <a:lnSpc>
                <a:spcPts val="1000"/>
              </a:lnSpc>
              <a:buNone/>
              <a:defRPr sz="900">
                <a:solidFill>
                  <a:schemeClr val="bg1"/>
                </a:solidFill>
              </a:defRPr>
            </a:lvl4pPr>
            <a:lvl5pPr marL="1828800" indent="0">
              <a:lnSpc>
                <a:spcPts val="1000"/>
              </a:lnSpc>
              <a:buNone/>
              <a:defRPr sz="900">
                <a:solidFill>
                  <a:schemeClr val="bg1"/>
                </a:solidFill>
              </a:defRPr>
            </a:lvl5pPr>
          </a:lstStyle>
          <a:p>
            <a:pPr lvl="0"/>
            <a:r>
              <a:rPr lang="en-US" dirty="0"/>
              <a:t>Click to edit Master text styles</a:t>
            </a:r>
          </a:p>
        </p:txBody>
      </p:sp>
      <p:sp>
        <p:nvSpPr>
          <p:cNvPr id="8" name="Title 1"/>
          <p:cNvSpPr>
            <a:spLocks noGrp="1"/>
          </p:cNvSpPr>
          <p:nvPr>
            <p:ph type="title" hasCustomPrompt="1"/>
          </p:nvPr>
        </p:nvSpPr>
        <p:spPr>
          <a:xfrm>
            <a:off x="2617609" y="3356992"/>
            <a:ext cx="3888433" cy="756084"/>
          </a:xfrm>
          <a:prstGeom prst="rect">
            <a:avLst/>
          </a:prstGeom>
        </p:spPr>
        <p:txBody>
          <a:bodyPr anchor="t"/>
          <a:lstStyle>
            <a:lvl1pPr algn="ctr">
              <a:lnSpc>
                <a:spcPts val="6000"/>
              </a:lnSpc>
              <a:defRPr sz="4000" b="1" cap="all">
                <a:solidFill>
                  <a:srgbClr val="91268F"/>
                </a:solidFill>
              </a:defRPr>
            </a:lvl1pPr>
          </a:lstStyle>
          <a:p>
            <a:r>
              <a:rPr lang="en-US" dirty="0"/>
              <a:t>Click to TYPE</a:t>
            </a:r>
            <a:endParaRPr lang="en-ZA" dirty="0"/>
          </a:p>
        </p:txBody>
      </p:sp>
    </p:spTree>
    <p:extLst>
      <p:ext uri="{BB962C8B-B14F-4D97-AF65-F5344CB8AC3E}">
        <p14:creationId xmlns:p14="http://schemas.microsoft.com/office/powerpoint/2010/main" xmlns="" val="157838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print">
            <a:extLst>
              <a:ext uri="{28A0092B-C50C-407E-A947-70E740481C1C}">
                <a14:useLocalDpi xmlns:a14="http://schemas.microsoft.com/office/drawing/2010/main" xmlns=""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xmlns="" val="1992691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0727894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talk@lovelife.org.za"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94" y="3558451"/>
            <a:ext cx="6257650" cy="1440784"/>
          </a:xfrm>
        </p:spPr>
        <p:txBody>
          <a:bodyPr numCol="1">
            <a:noAutofit/>
          </a:bodyPr>
          <a:lstStyle/>
          <a:p>
            <a:pPr algn="ctr">
              <a:lnSpc>
                <a:spcPct val="100000"/>
              </a:lnSpc>
            </a:pPr>
            <a:r>
              <a:rPr lang="en-ZA" sz="2800" b="1" dirty="0">
                <a:solidFill>
                  <a:prstClr val="white"/>
                </a:solidFill>
              </a:rPr>
              <a:t>loveLife Presentation to the Portfolio Committee on </a:t>
            </a:r>
            <a:r>
              <a:rPr lang="en-ZA" sz="2800" b="1" dirty="0" smtClean="0">
                <a:solidFill>
                  <a:prstClr val="white"/>
                </a:solidFill>
              </a:rPr>
              <a:t>Sports, Arts and Culture</a:t>
            </a:r>
            <a:endParaRPr lang="en-ZA" sz="2800" b="1" dirty="0"/>
          </a:p>
        </p:txBody>
      </p:sp>
      <p:sp>
        <p:nvSpPr>
          <p:cNvPr id="6" name="Subtitle 5"/>
          <p:cNvSpPr>
            <a:spLocks noGrp="1"/>
          </p:cNvSpPr>
          <p:nvPr>
            <p:ph type="subTitle" idx="1"/>
          </p:nvPr>
        </p:nvSpPr>
        <p:spPr/>
        <p:txBody>
          <a:bodyPr/>
          <a:lstStyle/>
          <a:p>
            <a:r>
              <a:rPr lang="en-ZA" sz="1600" dirty="0" smtClean="0">
                <a:solidFill>
                  <a:schemeClr val="bg1"/>
                </a:solidFill>
              </a:rPr>
              <a:t>12 November 2019</a:t>
            </a:r>
            <a:endParaRPr lang="en-ZA" sz="1600" dirty="0">
              <a:solidFill>
                <a:schemeClr val="bg1"/>
              </a:solidFill>
            </a:endParaRPr>
          </a:p>
        </p:txBody>
      </p:sp>
      <p:sp>
        <p:nvSpPr>
          <p:cNvPr id="7" name="Text Placeholder 6"/>
          <p:cNvSpPr>
            <a:spLocks noGrp="1"/>
          </p:cNvSpPr>
          <p:nvPr>
            <p:ph type="body" sz="quarter" idx="10"/>
          </p:nvPr>
        </p:nvSpPr>
        <p:spPr>
          <a:xfrm>
            <a:off x="180282" y="5798556"/>
            <a:ext cx="6097762" cy="726788"/>
          </a:xfrm>
        </p:spPr>
        <p:txBody>
          <a:bodyPr/>
          <a:lstStyle/>
          <a:p>
            <a:pPr lvl="0"/>
            <a:r>
              <a:rPr lang="en-ZA" sz="1600" b="1" dirty="0" smtClean="0"/>
              <a:t>Presented by: </a:t>
            </a:r>
            <a:r>
              <a:rPr lang="en-ZA" sz="1600" b="1" dirty="0" err="1" smtClean="0"/>
              <a:t>Dr.</a:t>
            </a:r>
            <a:r>
              <a:rPr lang="en-ZA" sz="1600" b="1" dirty="0" smtClean="0"/>
              <a:t> </a:t>
            </a:r>
            <a:r>
              <a:rPr lang="en-ZA" sz="1600" b="1" dirty="0"/>
              <a:t>Linda Nkomo CA(SA), Chief Executive Officer </a:t>
            </a:r>
          </a:p>
          <a:p>
            <a:pPr lvl="0"/>
            <a:r>
              <a:rPr lang="en-ZA" sz="1600" b="1" dirty="0"/>
              <a:t>Mrs. Beryl Traore, Head – Programmes </a:t>
            </a:r>
          </a:p>
        </p:txBody>
      </p:sp>
      <p:sp>
        <p:nvSpPr>
          <p:cNvPr id="3" name="Content Placeholder 2"/>
          <p:cNvSpPr>
            <a:spLocks noGrp="1"/>
          </p:cNvSpPr>
          <p:nvPr>
            <p:ph sz="quarter" idx="11"/>
          </p:nvPr>
        </p:nvSpPr>
        <p:spPr>
          <a:xfrm>
            <a:off x="6443662" y="3933056"/>
            <a:ext cx="2736850" cy="253677"/>
          </a:xfrm>
        </p:spPr>
        <p:txBody>
          <a:bodyPr/>
          <a:lstStyle/>
          <a:p>
            <a:r>
              <a:rPr lang="en-US" sz="1700" b="1" dirty="0"/>
              <a:t>POWERING THE FUTURE</a:t>
            </a:r>
            <a:endParaRPr lang="en-GB" sz="1700" b="1" dirty="0"/>
          </a:p>
        </p:txBody>
      </p:sp>
    </p:spTree>
    <p:extLst>
      <p:ext uri="{BB962C8B-B14F-4D97-AF65-F5344CB8AC3E}">
        <p14:creationId xmlns:p14="http://schemas.microsoft.com/office/powerpoint/2010/main" xmlns="" val="1310021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48680"/>
            <a:ext cx="9144000" cy="6309320"/>
          </a:xfrm>
          <a:prstGeom prst="rect">
            <a:avLst/>
          </a:prstGeom>
        </p:spPr>
      </p:pic>
    </p:spTree>
    <p:extLst>
      <p:ext uri="{BB962C8B-B14F-4D97-AF65-F5344CB8AC3E}">
        <p14:creationId xmlns:p14="http://schemas.microsoft.com/office/powerpoint/2010/main" xmlns="" val="1081976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28001"/>
            <a:ext cx="6624736" cy="584775"/>
          </a:xfrm>
          <a:prstGeom prst="rect">
            <a:avLst/>
          </a:prstGeom>
          <a:noFill/>
        </p:spPr>
        <p:txBody>
          <a:bodyPr wrap="square" rtlCol="0">
            <a:spAutoFit/>
          </a:bodyPr>
          <a:lstStyle/>
          <a:p>
            <a:r>
              <a:rPr lang="en-ZA" sz="3200" b="1" dirty="0" smtClean="0">
                <a:solidFill>
                  <a:schemeClr val="bg1"/>
                </a:solidFill>
              </a:rPr>
              <a:t>Community Sport/Active Recreation </a:t>
            </a:r>
            <a:endParaRPr lang="en-ZA" sz="3200" b="1" dirty="0">
              <a:solidFill>
                <a:schemeClr val="bg1"/>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3196695273"/>
              </p:ext>
            </p:extLst>
          </p:nvPr>
        </p:nvGraphicFramePr>
        <p:xfrm>
          <a:off x="0" y="1412776"/>
          <a:ext cx="9144000" cy="5445224"/>
        </p:xfrm>
        <a:graphic>
          <a:graphicData uri="http://schemas.openxmlformats.org/drawingml/2006/table">
            <a:tbl>
              <a:tblPr firstRow="1" bandRow="1">
                <a:tableStyleId>{00A15C55-8517-42AA-B614-E9B94910E393}</a:tableStyleId>
              </a:tblPr>
              <a:tblGrid>
                <a:gridCol w="2891812">
                  <a:extLst>
                    <a:ext uri="{9D8B030D-6E8A-4147-A177-3AD203B41FA5}">
                      <a16:colId xmlns:a16="http://schemas.microsoft.com/office/drawing/2014/main" xmlns="" val="20000"/>
                    </a:ext>
                  </a:extLst>
                </a:gridCol>
                <a:gridCol w="6252188">
                  <a:extLst>
                    <a:ext uri="{9D8B030D-6E8A-4147-A177-3AD203B41FA5}">
                      <a16:colId xmlns:a16="http://schemas.microsoft.com/office/drawing/2014/main" xmlns="" val="20001"/>
                    </a:ext>
                  </a:extLst>
                </a:gridCol>
              </a:tblGrid>
              <a:tr h="947632">
                <a:tc>
                  <a:txBody>
                    <a:bodyPr/>
                    <a:lstStyle/>
                    <a:p>
                      <a:r>
                        <a:rPr lang="en-ZA" b="1" noProof="0" dirty="0" smtClean="0"/>
                        <a:t>Output/Outcome</a:t>
                      </a:r>
                      <a:endParaRPr lang="en-ZA" b="1" noProof="0" dirty="0"/>
                    </a:p>
                  </a:txBody>
                  <a:tcPr/>
                </a:tc>
                <a:tc>
                  <a:txBody>
                    <a:bodyPr/>
                    <a:lstStyle/>
                    <a:p>
                      <a:r>
                        <a:rPr lang="en-ZA" noProof="0" dirty="0" smtClean="0"/>
                        <a:t>Position loveLife Y-Centres</a:t>
                      </a:r>
                      <a:r>
                        <a:rPr lang="en-ZA" baseline="0" noProof="0" dirty="0" smtClean="0"/>
                        <a:t> as sport and recreation hubs where young people are exposed various activities to encourage physical activity as well as life-skills</a:t>
                      </a:r>
                      <a:endParaRPr lang="en-ZA" noProof="0" dirty="0"/>
                    </a:p>
                  </a:txBody>
                  <a:tcPr/>
                </a:tc>
                <a:extLst>
                  <a:ext uri="{0D108BD9-81ED-4DB2-BD59-A6C34878D82A}">
                    <a16:rowId xmlns:a16="http://schemas.microsoft.com/office/drawing/2014/main" xmlns="" val="10000"/>
                  </a:ext>
                </a:extLst>
              </a:tr>
              <a:tr h="4497592">
                <a:tc>
                  <a:txBody>
                    <a:bodyPr/>
                    <a:lstStyle/>
                    <a:p>
                      <a:r>
                        <a:rPr lang="en-ZA" b="1" noProof="0" dirty="0" smtClean="0">
                          <a:solidFill>
                            <a:srgbClr val="002060"/>
                          </a:solidFill>
                        </a:rPr>
                        <a:t>Activities </a:t>
                      </a:r>
                      <a:endParaRPr lang="en-ZA" b="1" noProof="0" dirty="0">
                        <a:solidFill>
                          <a:srgbClr val="002060"/>
                        </a:solidFill>
                      </a:endParaRPr>
                    </a:p>
                  </a:txBody>
                  <a:tcPr/>
                </a:tc>
                <a:tc>
                  <a:txBody>
                    <a:bodyPr/>
                    <a:lstStyle/>
                    <a:p>
                      <a:pPr marL="285750" indent="-285750">
                        <a:buFont typeface="Arial" panose="020B0604020202020204" pitchFamily="34" charset="0"/>
                        <a:buChar char="•"/>
                      </a:pPr>
                      <a:r>
                        <a:rPr lang="en-ZA" sz="1700" noProof="0" dirty="0" smtClean="0"/>
                        <a:t>Run recreational leagues at community level to increase</a:t>
                      </a:r>
                      <a:r>
                        <a:rPr lang="en-ZA" sz="1700" baseline="0" noProof="0" dirty="0" smtClean="0"/>
                        <a:t> physical activity among young people through continuous regular play</a:t>
                      </a:r>
                    </a:p>
                    <a:p>
                      <a:pPr marL="285750" indent="-285750">
                        <a:buFont typeface="Arial" panose="020B0604020202020204" pitchFamily="34" charset="0"/>
                        <a:buChar char="•"/>
                      </a:pPr>
                      <a:r>
                        <a:rPr lang="en-ZA" sz="1700" baseline="0" noProof="0" dirty="0" smtClean="0">
                          <a:solidFill>
                            <a:schemeClr val="tx1"/>
                          </a:solidFill>
                        </a:rPr>
                        <a:t>Host </a:t>
                      </a:r>
                      <a:r>
                        <a:rPr lang="en-ZA" sz="1700" i="1" baseline="0" noProof="0" dirty="0" err="1" smtClean="0">
                          <a:solidFill>
                            <a:schemeClr val="tx1"/>
                          </a:solidFill>
                        </a:rPr>
                        <a:t>FitDayz</a:t>
                      </a:r>
                      <a:r>
                        <a:rPr lang="en-ZA" sz="1700" baseline="0" noProof="0" dirty="0" smtClean="0">
                          <a:solidFill>
                            <a:schemeClr val="tx1"/>
                          </a:solidFill>
                        </a:rPr>
                        <a:t> at Y-Centres and hubs to encourage a culture of physical activity and mass participation. To take the #iChoose2BActive message down to community level</a:t>
                      </a:r>
                    </a:p>
                    <a:p>
                      <a:pPr marL="285750" indent="-285750">
                        <a:buFont typeface="Arial" panose="020B0604020202020204" pitchFamily="34" charset="0"/>
                        <a:buChar char="•"/>
                      </a:pPr>
                      <a:r>
                        <a:rPr lang="en-ZA" sz="1700" baseline="0" noProof="0" dirty="0" smtClean="0">
                          <a:solidFill>
                            <a:schemeClr val="tx1"/>
                          </a:solidFill>
                        </a:rPr>
                        <a:t>Host community level National Recreation and Big Walk events on the same day as the National and Provincial events to encourage mass participation and to take government initiatives to community level.</a:t>
                      </a:r>
                    </a:p>
                    <a:p>
                      <a:pPr marL="285750" indent="-285750">
                        <a:buFont typeface="Arial" panose="020B0604020202020204" pitchFamily="34" charset="0"/>
                        <a:buChar char="•"/>
                      </a:pPr>
                      <a:r>
                        <a:rPr lang="en-ZA" sz="1700" baseline="0" noProof="0" dirty="0" smtClean="0">
                          <a:solidFill>
                            <a:schemeClr val="tx1"/>
                          </a:solidFill>
                        </a:rPr>
                        <a:t>Host edutainment activities at the National Indigenous Games Festival through an MYC activation and activities at the Kiddies Corner</a:t>
                      </a:r>
                    </a:p>
                    <a:p>
                      <a:pPr marL="285750" indent="-285750">
                        <a:buFont typeface="Arial" panose="020B0604020202020204" pitchFamily="34" charset="0"/>
                        <a:buChar char="•"/>
                      </a:pPr>
                      <a:r>
                        <a:rPr lang="en-ZA" sz="1700" baseline="0" noProof="0" dirty="0" smtClean="0">
                          <a:solidFill>
                            <a:schemeClr val="tx1"/>
                          </a:solidFill>
                        </a:rPr>
                        <a:t>At National events, namely; National Recreation Day, The Big Walk and International Move for Health Day loveLife hosts activities that promote physical activities at an MYC activation and/or at the designated kiddies corner</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30937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20688"/>
            <a:ext cx="9144000" cy="584775"/>
          </a:xfrm>
          <a:prstGeom prst="rect">
            <a:avLst/>
          </a:prstGeom>
          <a:noFill/>
        </p:spPr>
        <p:txBody>
          <a:bodyPr wrap="square" rtlCol="0">
            <a:spAutoFit/>
          </a:bodyPr>
          <a:lstStyle/>
          <a:p>
            <a:r>
              <a:rPr lang="en-ZA" sz="3200" b="1" dirty="0" smtClean="0">
                <a:solidFill>
                  <a:schemeClr val="bg1"/>
                </a:solidFill>
              </a:rPr>
              <a:t>Community Sport/Active Recreation  cont</a:t>
            </a:r>
            <a:r>
              <a:rPr lang="en-ZA" sz="3200" b="1" dirty="0">
                <a:solidFill>
                  <a:schemeClr val="bg1"/>
                </a:solidFill>
              </a:rPr>
              <a:t>.</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2720640481"/>
              </p:ext>
            </p:extLst>
          </p:nvPr>
        </p:nvGraphicFramePr>
        <p:xfrm>
          <a:off x="0" y="1412776"/>
          <a:ext cx="9144000" cy="6738832"/>
        </p:xfrm>
        <a:graphic>
          <a:graphicData uri="http://schemas.openxmlformats.org/drawingml/2006/table">
            <a:tbl>
              <a:tblPr firstRow="1" bandRow="1">
                <a:tableStyleId>{00A15C55-8517-42AA-B614-E9B94910E393}</a:tableStyleId>
              </a:tblPr>
              <a:tblGrid>
                <a:gridCol w="2891812">
                  <a:extLst>
                    <a:ext uri="{9D8B030D-6E8A-4147-A177-3AD203B41FA5}">
                      <a16:colId xmlns:a16="http://schemas.microsoft.com/office/drawing/2014/main" xmlns="" val="20000"/>
                    </a:ext>
                  </a:extLst>
                </a:gridCol>
                <a:gridCol w="6252188">
                  <a:extLst>
                    <a:ext uri="{9D8B030D-6E8A-4147-A177-3AD203B41FA5}">
                      <a16:colId xmlns:a16="http://schemas.microsoft.com/office/drawing/2014/main" xmlns="" val="20001"/>
                    </a:ext>
                  </a:extLst>
                </a:gridCol>
              </a:tblGrid>
              <a:tr h="947632">
                <a:tc>
                  <a:txBody>
                    <a:bodyPr/>
                    <a:lstStyle/>
                    <a:p>
                      <a:r>
                        <a:rPr lang="en-ZA" b="1" noProof="0" dirty="0" smtClean="0"/>
                        <a:t>Output/Outcome</a:t>
                      </a:r>
                      <a:endParaRPr lang="en-ZA" b="1" noProof="0" dirty="0"/>
                    </a:p>
                  </a:txBody>
                  <a:tcPr/>
                </a:tc>
                <a:tc>
                  <a:txBody>
                    <a:bodyPr/>
                    <a:lstStyle/>
                    <a:p>
                      <a:r>
                        <a:rPr lang="en-ZA" noProof="0" dirty="0" smtClean="0"/>
                        <a:t>Position loveLife Y-Centres</a:t>
                      </a:r>
                      <a:r>
                        <a:rPr lang="en-ZA" baseline="0" noProof="0" dirty="0" smtClean="0"/>
                        <a:t> as sport and recreation hubs where young people are exposed various activities to encourage physical activity as well as life-skills</a:t>
                      </a:r>
                      <a:endParaRPr lang="en-ZA" noProof="0" dirty="0"/>
                    </a:p>
                  </a:txBody>
                  <a:tcPr/>
                </a:tc>
                <a:extLst>
                  <a:ext uri="{0D108BD9-81ED-4DB2-BD59-A6C34878D82A}">
                    <a16:rowId xmlns:a16="http://schemas.microsoft.com/office/drawing/2014/main" xmlns="" val="10000"/>
                  </a:ext>
                </a:extLst>
              </a:tr>
              <a:tr h="4497592">
                <a:tc>
                  <a:txBody>
                    <a:bodyPr/>
                    <a:lstStyle/>
                    <a:p>
                      <a:r>
                        <a:rPr lang="en-ZA" b="1" noProof="0" dirty="0" smtClean="0">
                          <a:solidFill>
                            <a:srgbClr val="002060"/>
                          </a:solidFill>
                        </a:rPr>
                        <a:t>Activities </a:t>
                      </a:r>
                      <a:endParaRPr lang="en-ZA" b="1" noProof="0" dirty="0">
                        <a:solidFill>
                          <a:srgbClr val="002060"/>
                        </a:solidFill>
                      </a:endParaRPr>
                    </a:p>
                  </a:txBody>
                  <a:tcPr/>
                </a:tc>
                <a:tc>
                  <a:txBody>
                    <a:bodyPr/>
                    <a:lstStyle/>
                    <a:p>
                      <a:pPr marL="285750" indent="-285750">
                        <a:buFont typeface="Arial" panose="020B0604020202020204" pitchFamily="34" charset="0"/>
                        <a:buChar char="•"/>
                      </a:pPr>
                      <a:r>
                        <a:rPr lang="en-ZA" sz="1700" noProof="0" dirty="0" smtClean="0"/>
                        <a:t>Host Sport for</a:t>
                      </a:r>
                      <a:r>
                        <a:rPr lang="en-ZA" sz="1700" baseline="0" noProof="0" dirty="0" smtClean="0"/>
                        <a:t> Social Change and Development </a:t>
                      </a:r>
                      <a:r>
                        <a:rPr lang="en-ZA" sz="1700" noProof="0" dirty="0" smtClean="0"/>
                        <a:t>initiatives and events to</a:t>
                      </a:r>
                      <a:r>
                        <a:rPr lang="en-ZA" sz="1700" baseline="0" noProof="0" dirty="0" smtClean="0"/>
                        <a:t> promote sport and active recreation as well as foster social cohesion within communities. </a:t>
                      </a:r>
                    </a:p>
                    <a:p>
                      <a:pPr marL="0" indent="0">
                        <a:buFont typeface="Arial" panose="020B0604020202020204" pitchFamily="34" charset="0"/>
                        <a:buNone/>
                      </a:pPr>
                      <a:r>
                        <a:rPr lang="en-ZA" sz="1700" baseline="0" noProof="0" dirty="0" smtClean="0">
                          <a:solidFill>
                            <a:schemeClr val="tx1"/>
                          </a:solidFill>
                        </a:rPr>
                        <a:t>	This loveLife does through various ways:</a:t>
                      </a:r>
                    </a:p>
                    <a:p>
                      <a:pPr marL="0" indent="0">
                        <a:buFont typeface="Arial" panose="020B0604020202020204" pitchFamily="34" charset="0"/>
                        <a:buNone/>
                      </a:pPr>
                      <a:r>
                        <a:rPr lang="en-ZA" sz="1700" baseline="0" noProof="0" dirty="0" smtClean="0">
                          <a:solidFill>
                            <a:schemeClr val="tx1"/>
                          </a:solidFill>
                        </a:rPr>
                        <a:t>	- run intra and inter school leagues at schools that are 	  not part of the School Sport programme including 	  	  those in rural areas that are not part of the Rural Sport 	  Programme</a:t>
                      </a:r>
                    </a:p>
                    <a:p>
                      <a:pPr marL="0" indent="0">
                        <a:buFont typeface="Arial" panose="020B0604020202020204" pitchFamily="34" charset="0"/>
                        <a:buNone/>
                      </a:pPr>
                      <a:r>
                        <a:rPr lang="en-ZA" sz="1700" baseline="0" noProof="0" dirty="0" smtClean="0">
                          <a:solidFill>
                            <a:schemeClr val="tx1"/>
                          </a:solidFill>
                        </a:rPr>
                        <a:t>	- groundBREAKERs run Sport4Change events at 	  	  community level. These are events that use sport as a 	  way to raise awareness and get communities to talk 	  about difficult issues that face young people and 	  	  prevent them from having healthy childhoods which 	  include being part of a sports team or playing 	  	  recreationally. Some topics </a:t>
                      </a:r>
                      <a:r>
                        <a:rPr lang="en-ZA" sz="1700" baseline="0" noProof="0" dirty="0" err="1" smtClean="0">
                          <a:solidFill>
                            <a:schemeClr val="tx1"/>
                          </a:solidFill>
                        </a:rPr>
                        <a:t>inc.</a:t>
                      </a:r>
                      <a:r>
                        <a:rPr lang="en-ZA" sz="1700" baseline="0" noProof="0" dirty="0" smtClean="0">
                          <a:solidFill>
                            <a:schemeClr val="tx1"/>
                          </a:solidFill>
                        </a:rPr>
                        <a:t> “Say no to Drugs”, 	  “Get 	  our community Gang-free”, “Not in My Name – 	  stand 	  up against GBV” “</a:t>
                      </a:r>
                      <a:r>
                        <a:rPr lang="en-ZA" sz="1700" baseline="0" noProof="0" dirty="0" err="1" smtClean="0">
                          <a:solidFill>
                            <a:schemeClr val="tx1"/>
                          </a:solidFill>
                        </a:rPr>
                        <a:t>xe</a:t>
                      </a:r>
                      <a:r>
                        <a:rPr lang="en-ZA" sz="1700" b="1" baseline="0" noProof="0" dirty="0" err="1" smtClean="0">
                          <a:solidFill>
                            <a:schemeClr val="tx1"/>
                          </a:solidFill>
                        </a:rPr>
                        <a:t>NO</a:t>
                      </a:r>
                      <a:r>
                        <a:rPr lang="en-ZA" sz="1700" baseline="0" noProof="0" dirty="0" err="1" smtClean="0">
                          <a:solidFill>
                            <a:schemeClr val="tx1"/>
                          </a:solidFill>
                        </a:rPr>
                        <a:t>phobia</a:t>
                      </a:r>
                      <a:r>
                        <a:rPr lang="en-ZA" sz="1700" baseline="0" noProof="0" dirty="0" smtClean="0">
                          <a:solidFill>
                            <a:schemeClr val="tx1"/>
                          </a:solidFill>
                        </a:rPr>
                        <a:t>”</a:t>
                      </a:r>
                    </a:p>
                    <a:p>
                      <a:pPr marL="285750" indent="-285750">
                        <a:buFont typeface="Arial" panose="020B0604020202020204" pitchFamily="34" charset="0"/>
                        <a:buChar char="•"/>
                      </a:pPr>
                      <a:r>
                        <a:rPr lang="en-ZA" sz="1700" baseline="0" noProof="0" dirty="0" smtClean="0">
                          <a:solidFill>
                            <a:schemeClr val="tx1"/>
                          </a:solidFill>
                        </a:rPr>
                        <a:t>Host move4Life events. These events encourage physical activity to combat obesity and non-communicable diseases. groundBREAKERs bring in other stakeholders to take blood pressure, measure MBI, speak on diet and other topics related to a heathy wellbeing</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569844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20688"/>
            <a:ext cx="9144000" cy="584775"/>
          </a:xfrm>
          <a:prstGeom prst="rect">
            <a:avLst/>
          </a:prstGeom>
          <a:noFill/>
        </p:spPr>
        <p:txBody>
          <a:bodyPr wrap="square" rtlCol="0">
            <a:spAutoFit/>
          </a:bodyPr>
          <a:lstStyle/>
          <a:p>
            <a:r>
              <a:rPr lang="en-ZA" sz="3200" b="1" dirty="0" smtClean="0">
                <a:solidFill>
                  <a:schemeClr val="bg1"/>
                </a:solidFill>
              </a:rPr>
              <a:t>Community Sport/Active Recreation  cont</a:t>
            </a:r>
            <a:r>
              <a:rPr lang="en-ZA" sz="3200" b="1" dirty="0">
                <a:solidFill>
                  <a:schemeClr val="bg1"/>
                </a:solidFill>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802560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20688"/>
            <a:ext cx="9144000" cy="584775"/>
          </a:xfrm>
          <a:prstGeom prst="rect">
            <a:avLst/>
          </a:prstGeom>
          <a:noFill/>
        </p:spPr>
        <p:txBody>
          <a:bodyPr wrap="square" rtlCol="0">
            <a:spAutoFit/>
          </a:bodyPr>
          <a:lstStyle/>
          <a:p>
            <a:r>
              <a:rPr lang="en-ZA" sz="3200" b="1" dirty="0" smtClean="0">
                <a:solidFill>
                  <a:schemeClr val="bg1"/>
                </a:solidFill>
              </a:rPr>
              <a:t>Community Sport/Active Recreation  cont</a:t>
            </a:r>
            <a:r>
              <a:rPr lang="en-ZA" sz="3200" b="1" dirty="0">
                <a:solidFill>
                  <a:schemeClr val="bg1"/>
                </a:solidFill>
              </a:rPr>
              <a:t>.</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462053677"/>
              </p:ext>
            </p:extLst>
          </p:nvPr>
        </p:nvGraphicFramePr>
        <p:xfrm>
          <a:off x="0" y="1412776"/>
          <a:ext cx="9144000" cy="5445224"/>
        </p:xfrm>
        <a:graphic>
          <a:graphicData uri="http://schemas.openxmlformats.org/drawingml/2006/table">
            <a:tbl>
              <a:tblPr firstRow="1" bandRow="1">
                <a:tableStyleId>{00A15C55-8517-42AA-B614-E9B94910E393}</a:tableStyleId>
              </a:tblPr>
              <a:tblGrid>
                <a:gridCol w="2891812">
                  <a:extLst>
                    <a:ext uri="{9D8B030D-6E8A-4147-A177-3AD203B41FA5}">
                      <a16:colId xmlns:a16="http://schemas.microsoft.com/office/drawing/2014/main" xmlns="" val="20000"/>
                    </a:ext>
                  </a:extLst>
                </a:gridCol>
                <a:gridCol w="6252188">
                  <a:extLst>
                    <a:ext uri="{9D8B030D-6E8A-4147-A177-3AD203B41FA5}">
                      <a16:colId xmlns:a16="http://schemas.microsoft.com/office/drawing/2014/main" xmlns="" val="20001"/>
                    </a:ext>
                  </a:extLst>
                </a:gridCol>
              </a:tblGrid>
              <a:tr h="947632">
                <a:tc>
                  <a:txBody>
                    <a:bodyPr/>
                    <a:lstStyle/>
                    <a:p>
                      <a:r>
                        <a:rPr lang="en-ZA" b="1" noProof="0" dirty="0" smtClean="0"/>
                        <a:t>Output/Outcome</a:t>
                      </a:r>
                      <a:endParaRPr lang="en-ZA" b="1" noProof="0" dirty="0"/>
                    </a:p>
                  </a:txBody>
                  <a:tcPr/>
                </a:tc>
                <a:tc>
                  <a:txBody>
                    <a:bodyPr/>
                    <a:lstStyle/>
                    <a:p>
                      <a:r>
                        <a:rPr lang="en-ZA" noProof="0" dirty="0" smtClean="0"/>
                        <a:t>Position loveLife Y-Centres</a:t>
                      </a:r>
                      <a:r>
                        <a:rPr lang="en-ZA" baseline="0" noProof="0" dirty="0" smtClean="0"/>
                        <a:t> as sport and recreation hubs where young people are exposed various activities to encourage physical activity as well as life-skills</a:t>
                      </a:r>
                      <a:endParaRPr lang="en-ZA" noProof="0" dirty="0"/>
                    </a:p>
                  </a:txBody>
                  <a:tcPr/>
                </a:tc>
                <a:extLst>
                  <a:ext uri="{0D108BD9-81ED-4DB2-BD59-A6C34878D82A}">
                    <a16:rowId xmlns:a16="http://schemas.microsoft.com/office/drawing/2014/main" xmlns="" val="10000"/>
                  </a:ext>
                </a:extLst>
              </a:tr>
              <a:tr h="4497592">
                <a:tc>
                  <a:txBody>
                    <a:bodyPr/>
                    <a:lstStyle/>
                    <a:p>
                      <a:r>
                        <a:rPr lang="en-ZA" b="1" noProof="0" dirty="0" smtClean="0">
                          <a:solidFill>
                            <a:srgbClr val="002060"/>
                          </a:solidFill>
                        </a:rPr>
                        <a:t>Activities </a:t>
                      </a:r>
                      <a:endParaRPr lang="en-ZA" b="1" noProof="0" dirty="0">
                        <a:solidFill>
                          <a:srgbClr val="002060"/>
                        </a:solidFill>
                      </a:endParaRPr>
                    </a:p>
                  </a:txBody>
                  <a:tcPr/>
                </a:tc>
                <a:tc>
                  <a:txBody>
                    <a:bodyPr/>
                    <a:lstStyle/>
                    <a:p>
                      <a:pPr marL="285750" indent="-285750">
                        <a:buFont typeface="Arial" panose="020B0604020202020204" pitchFamily="34" charset="0"/>
                        <a:buChar char="•"/>
                      </a:pPr>
                      <a:r>
                        <a:rPr lang="en-ZA" sz="1700" baseline="0" noProof="0" dirty="0" smtClean="0">
                          <a:solidFill>
                            <a:schemeClr val="tx1"/>
                          </a:solidFill>
                        </a:rPr>
                        <a:t>Host move4Life events. These events encourage physical activity to combat obesity and non-communicable diseases. groundBREAKERs bring in other stakeholders to take blood pressure, measure MBI, speak on diet and other topics related to a heathy wellbeing. groundBREAKERs also give health talks encouraging young people to make use of health facilities and give them knowledge around the importance of taking care of ones physical and emotional wellbeing. </a:t>
                      </a:r>
                    </a:p>
                    <a:p>
                      <a:pPr marL="285750" indent="-285750">
                        <a:buFont typeface="Arial" panose="020B0604020202020204" pitchFamily="34" charset="0"/>
                        <a:buChar char="•"/>
                      </a:pPr>
                      <a:r>
                        <a:rPr lang="en-ZA" sz="1700" baseline="0" noProof="0" dirty="0" smtClean="0">
                          <a:solidFill>
                            <a:schemeClr val="tx1"/>
                          </a:solidFill>
                        </a:rPr>
                        <a:t>Through these events groundBREAKERs encourage young people to make exercise a part of their daily routine and encourage them to use what they have as part of their exercise routine for example, putting sand into empty plastic bottles to be used for resistance training.</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906023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468313" y="4076700"/>
            <a:ext cx="75596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6000" b="1" dirty="0" smtClean="0">
                <a:solidFill>
                  <a:srgbClr val="91268F"/>
                </a:solidFill>
              </a:rPr>
              <a:t>Performance</a:t>
            </a:r>
            <a:endParaRPr kumimoji="0" lang="en-US" altLang="en-US" sz="6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346235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1" y="620688"/>
            <a:ext cx="9144000" cy="648072"/>
          </a:xfrm>
        </p:spPr>
        <p:txBody>
          <a:bodyPr/>
          <a:lstStyle/>
          <a:p>
            <a:pPr algn="ctr"/>
            <a:r>
              <a:rPr lang="en-US" b="1" dirty="0" smtClean="0"/>
              <a:t>groundBREAKERs based in rural areas</a:t>
            </a:r>
            <a:endParaRPr lang="en-ZA"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294072038"/>
              </p:ext>
            </p:extLst>
          </p:nvPr>
        </p:nvGraphicFramePr>
        <p:xfrm>
          <a:off x="0" y="1412776"/>
          <a:ext cx="9144000" cy="4988560"/>
        </p:xfrm>
        <a:graphic>
          <a:graphicData uri="http://schemas.openxmlformats.org/drawingml/2006/table">
            <a:tbl>
              <a:tblPr firstRow="1" bandRow="1">
                <a:tableStyleId>{00A15C55-8517-42AA-B614-E9B94910E393}</a:tableStyleId>
              </a:tblPr>
              <a:tblGrid>
                <a:gridCol w="1547664">
                  <a:extLst>
                    <a:ext uri="{9D8B030D-6E8A-4147-A177-3AD203B41FA5}">
                      <a16:colId xmlns:a16="http://schemas.microsoft.com/office/drawing/2014/main" xmlns="" val="3274220821"/>
                    </a:ext>
                  </a:extLst>
                </a:gridCol>
                <a:gridCol w="2520280">
                  <a:extLst>
                    <a:ext uri="{9D8B030D-6E8A-4147-A177-3AD203B41FA5}">
                      <a16:colId xmlns:a16="http://schemas.microsoft.com/office/drawing/2014/main" xmlns="" val="2996443359"/>
                    </a:ext>
                  </a:extLst>
                </a:gridCol>
                <a:gridCol w="864096">
                  <a:extLst>
                    <a:ext uri="{9D8B030D-6E8A-4147-A177-3AD203B41FA5}">
                      <a16:colId xmlns:a16="http://schemas.microsoft.com/office/drawing/2014/main" xmlns="" val="2770305600"/>
                    </a:ext>
                  </a:extLst>
                </a:gridCol>
                <a:gridCol w="864096">
                  <a:extLst>
                    <a:ext uri="{9D8B030D-6E8A-4147-A177-3AD203B41FA5}">
                      <a16:colId xmlns:a16="http://schemas.microsoft.com/office/drawing/2014/main" xmlns="" val="919085202"/>
                    </a:ext>
                  </a:extLst>
                </a:gridCol>
                <a:gridCol w="3347864">
                  <a:extLst>
                    <a:ext uri="{9D8B030D-6E8A-4147-A177-3AD203B41FA5}">
                      <a16:colId xmlns:a16="http://schemas.microsoft.com/office/drawing/2014/main" xmlns="" val="614837153"/>
                    </a:ext>
                  </a:extLst>
                </a:gridCol>
              </a:tblGrid>
              <a:tr h="370840">
                <a:tc>
                  <a:txBody>
                    <a:bodyPr/>
                    <a:lstStyle/>
                    <a:p>
                      <a:r>
                        <a:rPr lang="en-ZA" dirty="0" smtClean="0"/>
                        <a:t>Province</a:t>
                      </a:r>
                      <a:endParaRPr lang="en-ZA" dirty="0"/>
                    </a:p>
                  </a:txBody>
                  <a:tcPr/>
                </a:tc>
                <a:tc>
                  <a:txBody>
                    <a:bodyPr/>
                    <a:lstStyle/>
                    <a:p>
                      <a:r>
                        <a:rPr lang="en-ZA" dirty="0" smtClean="0"/>
                        <a:t>Number or rural based gBs</a:t>
                      </a:r>
                      <a:endParaRPr lang="en-ZA" dirty="0"/>
                    </a:p>
                  </a:txBody>
                  <a:tcPr/>
                </a:tc>
                <a:tc gridSpan="2">
                  <a:txBody>
                    <a:bodyPr/>
                    <a:lstStyle/>
                    <a:p>
                      <a:r>
                        <a:rPr lang="en-ZA" dirty="0" smtClean="0"/>
                        <a:t>Gender</a:t>
                      </a:r>
                      <a:r>
                        <a:rPr lang="en-ZA" baseline="0" dirty="0" smtClean="0"/>
                        <a:t> </a:t>
                      </a:r>
                      <a:endParaRPr lang="en-ZA" dirty="0"/>
                    </a:p>
                  </a:txBody>
                  <a:tcPr/>
                </a:tc>
                <a:tc hMerge="1">
                  <a:txBody>
                    <a:bodyPr/>
                    <a:lstStyle/>
                    <a:p>
                      <a:endParaRPr lang="en-ZA" dirty="0"/>
                    </a:p>
                  </a:txBody>
                  <a:tcPr/>
                </a:tc>
                <a:tc>
                  <a:txBody>
                    <a:bodyPr/>
                    <a:lstStyle/>
                    <a:p>
                      <a:r>
                        <a:rPr lang="en-ZA" dirty="0" smtClean="0"/>
                        <a:t>Race</a:t>
                      </a:r>
                      <a:endParaRPr lang="en-ZA" dirty="0"/>
                    </a:p>
                  </a:txBody>
                  <a:tcPr/>
                </a:tc>
                <a:extLst>
                  <a:ext uri="{0D108BD9-81ED-4DB2-BD59-A6C34878D82A}">
                    <a16:rowId xmlns:a16="http://schemas.microsoft.com/office/drawing/2014/main" xmlns="" val="2206304990"/>
                  </a:ext>
                </a:extLst>
              </a:tr>
              <a:tr h="370840">
                <a:tc>
                  <a:txBody>
                    <a:bodyPr/>
                    <a:lstStyle/>
                    <a:p>
                      <a:endParaRPr lang="en-ZA" dirty="0"/>
                    </a:p>
                  </a:txBody>
                  <a:tcPr/>
                </a:tc>
                <a:tc>
                  <a:txBody>
                    <a:bodyPr/>
                    <a:lstStyle/>
                    <a:p>
                      <a:endParaRPr lang="en-ZA" dirty="0"/>
                    </a:p>
                  </a:txBody>
                  <a:tcPr/>
                </a:tc>
                <a:tc>
                  <a:txBody>
                    <a:bodyPr/>
                    <a:lstStyle/>
                    <a:p>
                      <a:r>
                        <a:rPr lang="en-ZA" dirty="0" smtClean="0"/>
                        <a:t>Male</a:t>
                      </a:r>
                      <a:endParaRPr lang="en-ZA" dirty="0"/>
                    </a:p>
                  </a:txBody>
                  <a:tcPr/>
                </a:tc>
                <a:tc>
                  <a:txBody>
                    <a:bodyPr/>
                    <a:lstStyle/>
                    <a:p>
                      <a:r>
                        <a:rPr lang="en-ZA" dirty="0" smtClean="0"/>
                        <a:t>Female</a:t>
                      </a:r>
                      <a:endParaRPr lang="en-ZA" dirty="0"/>
                    </a:p>
                  </a:txBody>
                  <a:tcPr/>
                </a:tc>
                <a:tc>
                  <a:txBody>
                    <a:bodyPr/>
                    <a:lstStyle/>
                    <a:p>
                      <a:endParaRPr lang="en-ZA" dirty="0"/>
                    </a:p>
                  </a:txBody>
                  <a:tcPr/>
                </a:tc>
                <a:extLst>
                  <a:ext uri="{0D108BD9-81ED-4DB2-BD59-A6C34878D82A}">
                    <a16:rowId xmlns:a16="http://schemas.microsoft.com/office/drawing/2014/main" xmlns="" val="3748300046"/>
                  </a:ext>
                </a:extLst>
              </a:tr>
              <a:tr h="370840">
                <a:tc>
                  <a:txBody>
                    <a:bodyPr/>
                    <a:lstStyle/>
                    <a:p>
                      <a:r>
                        <a:rPr lang="en-ZA" dirty="0" smtClean="0"/>
                        <a:t>Eastern Cape </a:t>
                      </a:r>
                      <a:endParaRPr lang="en-ZA" dirty="0"/>
                    </a:p>
                  </a:txBody>
                  <a:tcPr/>
                </a:tc>
                <a:tc>
                  <a:txBody>
                    <a:bodyPr/>
                    <a:lstStyle/>
                    <a:p>
                      <a:r>
                        <a:rPr lang="en-ZA" dirty="0" smtClean="0"/>
                        <a:t>13</a:t>
                      </a:r>
                      <a:endParaRPr lang="en-ZA" dirty="0"/>
                    </a:p>
                  </a:txBody>
                  <a:tcPr/>
                </a:tc>
                <a:tc>
                  <a:txBody>
                    <a:bodyPr/>
                    <a:lstStyle/>
                    <a:p>
                      <a:r>
                        <a:rPr lang="en-ZA" dirty="0" smtClean="0"/>
                        <a:t>8</a:t>
                      </a:r>
                      <a:endParaRPr lang="en-ZA" dirty="0"/>
                    </a:p>
                  </a:txBody>
                  <a:tcPr/>
                </a:tc>
                <a:tc>
                  <a:txBody>
                    <a:bodyPr/>
                    <a:lstStyle/>
                    <a:p>
                      <a:r>
                        <a:rPr lang="en-ZA" dirty="0" smtClean="0"/>
                        <a:t>5</a:t>
                      </a:r>
                      <a:endParaRPr lang="en-ZA" dirty="0"/>
                    </a:p>
                  </a:txBody>
                  <a:tcPr/>
                </a:tc>
                <a:tc>
                  <a:txBody>
                    <a:bodyPr/>
                    <a:lstStyle/>
                    <a:p>
                      <a:r>
                        <a:rPr lang="en-ZA" dirty="0" smtClean="0"/>
                        <a:t>2 Coloured,</a:t>
                      </a:r>
                      <a:r>
                        <a:rPr lang="en-ZA" baseline="0" dirty="0" smtClean="0"/>
                        <a:t> 11 Black</a:t>
                      </a:r>
                      <a:endParaRPr lang="en-ZA" dirty="0"/>
                    </a:p>
                  </a:txBody>
                  <a:tcPr/>
                </a:tc>
                <a:extLst>
                  <a:ext uri="{0D108BD9-81ED-4DB2-BD59-A6C34878D82A}">
                    <a16:rowId xmlns:a16="http://schemas.microsoft.com/office/drawing/2014/main" xmlns="" val="2227453553"/>
                  </a:ext>
                </a:extLst>
              </a:tr>
              <a:tr h="370840">
                <a:tc>
                  <a:txBody>
                    <a:bodyPr/>
                    <a:lstStyle/>
                    <a:p>
                      <a:r>
                        <a:rPr lang="en-ZA" dirty="0" smtClean="0"/>
                        <a:t>Free State</a:t>
                      </a:r>
                      <a:endParaRPr lang="en-ZA" dirty="0"/>
                    </a:p>
                  </a:txBody>
                  <a:tcPr/>
                </a:tc>
                <a:tc>
                  <a:txBody>
                    <a:bodyPr/>
                    <a:lstStyle/>
                    <a:p>
                      <a:r>
                        <a:rPr lang="en-ZA" dirty="0" smtClean="0"/>
                        <a:t>5</a:t>
                      </a:r>
                      <a:endParaRPr lang="en-ZA" dirty="0"/>
                    </a:p>
                  </a:txBody>
                  <a:tcPr/>
                </a:tc>
                <a:tc>
                  <a:txBody>
                    <a:bodyPr/>
                    <a:lstStyle/>
                    <a:p>
                      <a:r>
                        <a:rPr lang="en-ZA" dirty="0" smtClean="0"/>
                        <a:t>3</a:t>
                      </a:r>
                      <a:endParaRPr lang="en-ZA" dirty="0"/>
                    </a:p>
                  </a:txBody>
                  <a:tcPr/>
                </a:tc>
                <a:tc>
                  <a:txBody>
                    <a:bodyPr/>
                    <a:lstStyle/>
                    <a:p>
                      <a:r>
                        <a:rPr lang="en-ZA" dirty="0" smtClean="0"/>
                        <a:t>2</a:t>
                      </a:r>
                      <a:endParaRPr lang="en-ZA" dirty="0"/>
                    </a:p>
                  </a:txBody>
                  <a:tcPr/>
                </a:tc>
                <a:tc>
                  <a:txBody>
                    <a:bodyPr/>
                    <a:lstStyle/>
                    <a:p>
                      <a:r>
                        <a:rPr lang="en-ZA" dirty="0" smtClean="0"/>
                        <a:t>5 Black</a:t>
                      </a:r>
                      <a:endParaRPr lang="en-ZA" dirty="0"/>
                    </a:p>
                  </a:txBody>
                  <a:tcPr/>
                </a:tc>
                <a:extLst>
                  <a:ext uri="{0D108BD9-81ED-4DB2-BD59-A6C34878D82A}">
                    <a16:rowId xmlns:a16="http://schemas.microsoft.com/office/drawing/2014/main" xmlns="" val="1374935878"/>
                  </a:ext>
                </a:extLst>
              </a:tr>
              <a:tr h="370840">
                <a:tc>
                  <a:txBody>
                    <a:bodyPr/>
                    <a:lstStyle/>
                    <a:p>
                      <a:r>
                        <a:rPr lang="en-ZA" dirty="0" smtClean="0"/>
                        <a:t>Gauteng</a:t>
                      </a:r>
                      <a:endParaRPr lang="en-ZA" dirty="0"/>
                    </a:p>
                  </a:txBody>
                  <a:tcPr/>
                </a:tc>
                <a:tc>
                  <a:txBody>
                    <a:bodyPr/>
                    <a:lstStyle/>
                    <a:p>
                      <a:r>
                        <a:rPr lang="en-ZA" dirty="0" smtClean="0"/>
                        <a:t>7</a:t>
                      </a:r>
                      <a:endParaRPr lang="en-ZA" dirty="0"/>
                    </a:p>
                  </a:txBody>
                  <a:tcPr/>
                </a:tc>
                <a:tc>
                  <a:txBody>
                    <a:bodyPr/>
                    <a:lstStyle/>
                    <a:p>
                      <a:r>
                        <a:rPr lang="en-ZA" dirty="0" smtClean="0"/>
                        <a:t>4</a:t>
                      </a:r>
                      <a:endParaRPr lang="en-ZA" dirty="0"/>
                    </a:p>
                  </a:txBody>
                  <a:tcPr/>
                </a:tc>
                <a:tc>
                  <a:txBody>
                    <a:bodyPr/>
                    <a:lstStyle/>
                    <a:p>
                      <a:r>
                        <a:rPr lang="en-ZA" dirty="0" smtClean="0"/>
                        <a:t>3</a:t>
                      </a:r>
                      <a:endParaRPr lang="en-ZA" dirty="0"/>
                    </a:p>
                  </a:txBody>
                  <a:tcPr/>
                </a:tc>
                <a:tc>
                  <a:txBody>
                    <a:bodyPr/>
                    <a:lstStyle/>
                    <a:p>
                      <a:r>
                        <a:rPr lang="en-ZA" dirty="0" smtClean="0"/>
                        <a:t>1 Coloured,</a:t>
                      </a:r>
                      <a:r>
                        <a:rPr lang="en-ZA" baseline="0" dirty="0" smtClean="0"/>
                        <a:t> 6 Black</a:t>
                      </a:r>
                      <a:endParaRPr lang="en-ZA" dirty="0"/>
                    </a:p>
                  </a:txBody>
                  <a:tcPr/>
                </a:tc>
                <a:extLst>
                  <a:ext uri="{0D108BD9-81ED-4DB2-BD59-A6C34878D82A}">
                    <a16:rowId xmlns:a16="http://schemas.microsoft.com/office/drawing/2014/main" xmlns="" val="3499734535"/>
                  </a:ext>
                </a:extLst>
              </a:tr>
              <a:tr h="370840">
                <a:tc>
                  <a:txBody>
                    <a:bodyPr/>
                    <a:lstStyle/>
                    <a:p>
                      <a:r>
                        <a:rPr lang="en-ZA" dirty="0" smtClean="0"/>
                        <a:t>KwaZulu Natal</a:t>
                      </a:r>
                      <a:endParaRPr lang="en-ZA" dirty="0"/>
                    </a:p>
                  </a:txBody>
                  <a:tcPr/>
                </a:tc>
                <a:tc>
                  <a:txBody>
                    <a:bodyPr/>
                    <a:lstStyle/>
                    <a:p>
                      <a:r>
                        <a:rPr lang="en-ZA" dirty="0" smtClean="0"/>
                        <a:t>42</a:t>
                      </a:r>
                      <a:endParaRPr lang="en-ZA" dirty="0"/>
                    </a:p>
                  </a:txBody>
                  <a:tcPr/>
                </a:tc>
                <a:tc>
                  <a:txBody>
                    <a:bodyPr/>
                    <a:lstStyle/>
                    <a:p>
                      <a:r>
                        <a:rPr lang="en-ZA" dirty="0" smtClean="0"/>
                        <a:t>18</a:t>
                      </a:r>
                      <a:endParaRPr lang="en-ZA" dirty="0"/>
                    </a:p>
                  </a:txBody>
                  <a:tcPr/>
                </a:tc>
                <a:tc>
                  <a:txBody>
                    <a:bodyPr/>
                    <a:lstStyle/>
                    <a:p>
                      <a:r>
                        <a:rPr lang="en-ZA" dirty="0" smtClean="0"/>
                        <a:t>24</a:t>
                      </a:r>
                      <a:endParaRPr lang="en-ZA" dirty="0"/>
                    </a:p>
                  </a:txBody>
                  <a:tcPr/>
                </a:tc>
                <a:tc>
                  <a:txBody>
                    <a:bodyPr/>
                    <a:lstStyle/>
                    <a:p>
                      <a:r>
                        <a:rPr lang="en-ZA" dirty="0" smtClean="0"/>
                        <a:t>42 Black</a:t>
                      </a:r>
                      <a:endParaRPr lang="en-ZA" dirty="0"/>
                    </a:p>
                  </a:txBody>
                  <a:tcPr/>
                </a:tc>
                <a:extLst>
                  <a:ext uri="{0D108BD9-81ED-4DB2-BD59-A6C34878D82A}">
                    <a16:rowId xmlns:a16="http://schemas.microsoft.com/office/drawing/2014/main" xmlns="" val="229273069"/>
                  </a:ext>
                </a:extLst>
              </a:tr>
              <a:tr h="370840">
                <a:tc>
                  <a:txBody>
                    <a:bodyPr/>
                    <a:lstStyle/>
                    <a:p>
                      <a:r>
                        <a:rPr lang="en-ZA" dirty="0" smtClean="0"/>
                        <a:t>Limpopo</a:t>
                      </a:r>
                      <a:endParaRPr lang="en-ZA" dirty="0"/>
                    </a:p>
                  </a:txBody>
                  <a:tcPr/>
                </a:tc>
                <a:tc>
                  <a:txBody>
                    <a:bodyPr/>
                    <a:lstStyle/>
                    <a:p>
                      <a:r>
                        <a:rPr lang="en-ZA" dirty="0" smtClean="0"/>
                        <a:t>11</a:t>
                      </a:r>
                      <a:endParaRPr lang="en-ZA" dirty="0"/>
                    </a:p>
                  </a:txBody>
                  <a:tcPr/>
                </a:tc>
                <a:tc>
                  <a:txBody>
                    <a:bodyPr/>
                    <a:lstStyle/>
                    <a:p>
                      <a:r>
                        <a:rPr lang="en-ZA" dirty="0" smtClean="0"/>
                        <a:t>5</a:t>
                      </a:r>
                      <a:endParaRPr lang="en-ZA" dirty="0"/>
                    </a:p>
                  </a:txBody>
                  <a:tcPr/>
                </a:tc>
                <a:tc>
                  <a:txBody>
                    <a:bodyPr/>
                    <a:lstStyle/>
                    <a:p>
                      <a:r>
                        <a:rPr lang="en-ZA" dirty="0" smtClean="0"/>
                        <a:t>6</a:t>
                      </a:r>
                      <a:endParaRPr lang="en-ZA" dirty="0"/>
                    </a:p>
                  </a:txBody>
                  <a:tcPr/>
                </a:tc>
                <a:tc>
                  <a:txBody>
                    <a:bodyPr/>
                    <a:lstStyle/>
                    <a:p>
                      <a:r>
                        <a:rPr lang="en-ZA" dirty="0" smtClean="0"/>
                        <a:t>11 Black</a:t>
                      </a:r>
                      <a:endParaRPr lang="en-ZA" dirty="0"/>
                    </a:p>
                  </a:txBody>
                  <a:tcPr/>
                </a:tc>
                <a:extLst>
                  <a:ext uri="{0D108BD9-81ED-4DB2-BD59-A6C34878D82A}">
                    <a16:rowId xmlns:a16="http://schemas.microsoft.com/office/drawing/2014/main" xmlns="" val="919903524"/>
                  </a:ext>
                </a:extLst>
              </a:tr>
              <a:tr h="370840">
                <a:tc>
                  <a:txBody>
                    <a:bodyPr/>
                    <a:lstStyle/>
                    <a:p>
                      <a:r>
                        <a:rPr lang="en-ZA" dirty="0" smtClean="0"/>
                        <a:t>Mpumalanga</a:t>
                      </a:r>
                      <a:endParaRPr lang="en-ZA" dirty="0"/>
                    </a:p>
                  </a:txBody>
                  <a:tcPr/>
                </a:tc>
                <a:tc>
                  <a:txBody>
                    <a:bodyPr/>
                    <a:lstStyle/>
                    <a:p>
                      <a:r>
                        <a:rPr lang="en-ZA" dirty="0" smtClean="0"/>
                        <a:t>4</a:t>
                      </a:r>
                      <a:endParaRPr lang="en-ZA" dirty="0"/>
                    </a:p>
                  </a:txBody>
                  <a:tcPr/>
                </a:tc>
                <a:tc>
                  <a:txBody>
                    <a:bodyPr/>
                    <a:lstStyle/>
                    <a:p>
                      <a:r>
                        <a:rPr lang="en-ZA" dirty="0" smtClean="0"/>
                        <a:t>1</a:t>
                      </a:r>
                      <a:endParaRPr lang="en-ZA" dirty="0"/>
                    </a:p>
                  </a:txBody>
                  <a:tcPr/>
                </a:tc>
                <a:tc>
                  <a:txBody>
                    <a:bodyPr/>
                    <a:lstStyle/>
                    <a:p>
                      <a:r>
                        <a:rPr lang="en-ZA" dirty="0" smtClean="0"/>
                        <a:t>3</a:t>
                      </a:r>
                      <a:endParaRPr lang="en-ZA" dirty="0"/>
                    </a:p>
                  </a:txBody>
                  <a:tcPr/>
                </a:tc>
                <a:tc>
                  <a:txBody>
                    <a:bodyPr/>
                    <a:lstStyle/>
                    <a:p>
                      <a:r>
                        <a:rPr lang="en-ZA" dirty="0" smtClean="0"/>
                        <a:t>4</a:t>
                      </a:r>
                      <a:r>
                        <a:rPr lang="en-ZA" baseline="0" dirty="0" smtClean="0"/>
                        <a:t> Black</a:t>
                      </a:r>
                      <a:endParaRPr lang="en-ZA" dirty="0"/>
                    </a:p>
                  </a:txBody>
                  <a:tcPr/>
                </a:tc>
                <a:extLst>
                  <a:ext uri="{0D108BD9-81ED-4DB2-BD59-A6C34878D82A}">
                    <a16:rowId xmlns:a16="http://schemas.microsoft.com/office/drawing/2014/main" xmlns="" val="4208083134"/>
                  </a:ext>
                </a:extLst>
              </a:tr>
              <a:tr h="370840">
                <a:tc>
                  <a:txBody>
                    <a:bodyPr/>
                    <a:lstStyle/>
                    <a:p>
                      <a:r>
                        <a:rPr lang="en-ZA" dirty="0" smtClean="0"/>
                        <a:t>North West</a:t>
                      </a:r>
                      <a:endParaRPr lang="en-ZA" dirty="0"/>
                    </a:p>
                  </a:txBody>
                  <a:tcPr/>
                </a:tc>
                <a:tc>
                  <a:txBody>
                    <a:bodyPr/>
                    <a:lstStyle/>
                    <a:p>
                      <a:r>
                        <a:rPr lang="en-ZA" dirty="0" smtClean="0"/>
                        <a:t>3</a:t>
                      </a:r>
                      <a:endParaRPr lang="en-ZA" dirty="0"/>
                    </a:p>
                  </a:txBody>
                  <a:tcPr/>
                </a:tc>
                <a:tc>
                  <a:txBody>
                    <a:bodyPr/>
                    <a:lstStyle/>
                    <a:p>
                      <a:r>
                        <a:rPr lang="en-ZA" dirty="0" smtClean="0"/>
                        <a:t>0</a:t>
                      </a:r>
                      <a:endParaRPr lang="en-ZA" dirty="0"/>
                    </a:p>
                  </a:txBody>
                  <a:tcPr/>
                </a:tc>
                <a:tc>
                  <a:txBody>
                    <a:bodyPr/>
                    <a:lstStyle/>
                    <a:p>
                      <a:r>
                        <a:rPr lang="en-ZA" dirty="0" smtClean="0"/>
                        <a:t>3</a:t>
                      </a:r>
                      <a:endParaRPr lang="en-ZA" dirty="0"/>
                    </a:p>
                  </a:txBody>
                  <a:tcPr/>
                </a:tc>
                <a:tc>
                  <a:txBody>
                    <a:bodyPr/>
                    <a:lstStyle/>
                    <a:p>
                      <a:r>
                        <a:rPr lang="en-ZA" dirty="0" smtClean="0"/>
                        <a:t>3 Black</a:t>
                      </a:r>
                      <a:endParaRPr lang="en-ZA" dirty="0"/>
                    </a:p>
                  </a:txBody>
                  <a:tcPr/>
                </a:tc>
                <a:extLst>
                  <a:ext uri="{0D108BD9-81ED-4DB2-BD59-A6C34878D82A}">
                    <a16:rowId xmlns:a16="http://schemas.microsoft.com/office/drawing/2014/main" xmlns="" val="4171149975"/>
                  </a:ext>
                </a:extLst>
              </a:tr>
              <a:tr h="370840">
                <a:tc>
                  <a:txBody>
                    <a:bodyPr/>
                    <a:lstStyle/>
                    <a:p>
                      <a:r>
                        <a:rPr lang="en-ZA" dirty="0" smtClean="0"/>
                        <a:t>Northern Cape </a:t>
                      </a:r>
                      <a:endParaRPr lang="en-ZA" dirty="0"/>
                    </a:p>
                  </a:txBody>
                  <a:tcPr/>
                </a:tc>
                <a:tc>
                  <a:txBody>
                    <a:bodyPr/>
                    <a:lstStyle/>
                    <a:p>
                      <a:r>
                        <a:rPr lang="en-ZA" dirty="0" smtClean="0"/>
                        <a:t>1</a:t>
                      </a:r>
                      <a:endParaRPr lang="en-ZA" dirty="0"/>
                    </a:p>
                  </a:txBody>
                  <a:tcPr/>
                </a:tc>
                <a:tc>
                  <a:txBody>
                    <a:bodyPr/>
                    <a:lstStyle/>
                    <a:p>
                      <a:r>
                        <a:rPr lang="en-ZA" dirty="0" smtClean="0"/>
                        <a:t>0</a:t>
                      </a:r>
                      <a:endParaRPr lang="en-ZA" dirty="0"/>
                    </a:p>
                  </a:txBody>
                  <a:tcPr/>
                </a:tc>
                <a:tc>
                  <a:txBody>
                    <a:bodyPr/>
                    <a:lstStyle/>
                    <a:p>
                      <a:r>
                        <a:rPr lang="en-ZA" dirty="0" smtClean="0"/>
                        <a:t>1</a:t>
                      </a:r>
                      <a:endParaRPr lang="en-ZA" dirty="0"/>
                    </a:p>
                  </a:txBody>
                  <a:tcPr/>
                </a:tc>
                <a:tc>
                  <a:txBody>
                    <a:bodyPr/>
                    <a:lstStyle/>
                    <a:p>
                      <a:r>
                        <a:rPr lang="en-ZA" dirty="0" smtClean="0"/>
                        <a:t>1 Black</a:t>
                      </a:r>
                      <a:endParaRPr lang="en-ZA" dirty="0"/>
                    </a:p>
                  </a:txBody>
                  <a:tcPr/>
                </a:tc>
                <a:extLst>
                  <a:ext uri="{0D108BD9-81ED-4DB2-BD59-A6C34878D82A}">
                    <a16:rowId xmlns:a16="http://schemas.microsoft.com/office/drawing/2014/main" xmlns="" val="1085265764"/>
                  </a:ext>
                </a:extLst>
              </a:tr>
              <a:tr h="370840">
                <a:tc>
                  <a:txBody>
                    <a:bodyPr/>
                    <a:lstStyle/>
                    <a:p>
                      <a:r>
                        <a:rPr lang="en-ZA" dirty="0" smtClean="0"/>
                        <a:t>Western Cape</a:t>
                      </a:r>
                      <a:endParaRPr lang="en-ZA" dirty="0"/>
                    </a:p>
                  </a:txBody>
                  <a:tcPr/>
                </a:tc>
                <a:tc>
                  <a:txBody>
                    <a:bodyPr/>
                    <a:lstStyle/>
                    <a:p>
                      <a:r>
                        <a:rPr lang="en-ZA" dirty="0" smtClean="0"/>
                        <a:t>9</a:t>
                      </a:r>
                      <a:endParaRPr lang="en-ZA" dirty="0"/>
                    </a:p>
                  </a:txBody>
                  <a:tcPr/>
                </a:tc>
                <a:tc>
                  <a:txBody>
                    <a:bodyPr/>
                    <a:lstStyle/>
                    <a:p>
                      <a:r>
                        <a:rPr lang="en-ZA" dirty="0" smtClean="0"/>
                        <a:t>4</a:t>
                      </a:r>
                      <a:endParaRPr lang="en-ZA" dirty="0"/>
                    </a:p>
                  </a:txBody>
                  <a:tcPr/>
                </a:tc>
                <a:tc>
                  <a:txBody>
                    <a:bodyPr/>
                    <a:lstStyle/>
                    <a:p>
                      <a:r>
                        <a:rPr lang="en-ZA" dirty="0" smtClean="0"/>
                        <a:t>5</a:t>
                      </a:r>
                      <a:endParaRPr lang="en-ZA" dirty="0"/>
                    </a:p>
                  </a:txBody>
                  <a:tcPr/>
                </a:tc>
                <a:tc>
                  <a:txBody>
                    <a:bodyPr/>
                    <a:lstStyle/>
                    <a:p>
                      <a:r>
                        <a:rPr lang="en-ZA" dirty="0" smtClean="0"/>
                        <a:t>4 Coloured, 5 Black</a:t>
                      </a:r>
                      <a:endParaRPr lang="en-ZA" dirty="0"/>
                    </a:p>
                  </a:txBody>
                  <a:tcPr/>
                </a:tc>
                <a:extLst>
                  <a:ext uri="{0D108BD9-81ED-4DB2-BD59-A6C34878D82A}">
                    <a16:rowId xmlns:a16="http://schemas.microsoft.com/office/drawing/2014/main" xmlns="" val="1208587145"/>
                  </a:ext>
                </a:extLst>
              </a:tr>
              <a:tr h="370840">
                <a:tc>
                  <a:txBody>
                    <a:bodyPr/>
                    <a:lstStyle/>
                    <a:p>
                      <a:r>
                        <a:rPr lang="en-ZA" b="1" dirty="0" smtClean="0"/>
                        <a:t>Total</a:t>
                      </a:r>
                      <a:endParaRPr lang="en-ZA" b="1" dirty="0"/>
                    </a:p>
                  </a:txBody>
                  <a:tcPr/>
                </a:tc>
                <a:tc>
                  <a:txBody>
                    <a:bodyPr/>
                    <a:lstStyle/>
                    <a:p>
                      <a:r>
                        <a:rPr lang="en-ZA" b="1" dirty="0" smtClean="0"/>
                        <a:t>86</a:t>
                      </a:r>
                      <a:endParaRPr lang="en-ZA" b="1" dirty="0"/>
                    </a:p>
                  </a:txBody>
                  <a:tcPr/>
                </a:tc>
                <a:tc>
                  <a:txBody>
                    <a:bodyPr/>
                    <a:lstStyle/>
                    <a:p>
                      <a:r>
                        <a:rPr lang="en-ZA" b="1" dirty="0" smtClean="0"/>
                        <a:t>39</a:t>
                      </a:r>
                      <a:endParaRPr lang="en-ZA" b="1" dirty="0"/>
                    </a:p>
                  </a:txBody>
                  <a:tcPr/>
                </a:tc>
                <a:tc>
                  <a:txBody>
                    <a:bodyPr/>
                    <a:lstStyle/>
                    <a:p>
                      <a:r>
                        <a:rPr lang="en-ZA" b="1" dirty="0" smtClean="0"/>
                        <a:t>47</a:t>
                      </a:r>
                      <a:endParaRPr lang="en-ZA" b="1" dirty="0"/>
                    </a:p>
                  </a:txBody>
                  <a:tcPr/>
                </a:tc>
                <a:tc>
                  <a:txBody>
                    <a:bodyPr/>
                    <a:lstStyle/>
                    <a:p>
                      <a:endParaRPr lang="en-ZA" dirty="0"/>
                    </a:p>
                  </a:txBody>
                  <a:tcPr/>
                </a:tc>
                <a:extLst>
                  <a:ext uri="{0D108BD9-81ED-4DB2-BD59-A6C34878D82A}">
                    <a16:rowId xmlns:a16="http://schemas.microsoft.com/office/drawing/2014/main" xmlns="" val="887536987"/>
                  </a:ext>
                </a:extLst>
              </a:tr>
            </a:tbl>
          </a:graphicData>
        </a:graphic>
      </p:graphicFrame>
    </p:spTree>
    <p:extLst>
      <p:ext uri="{BB962C8B-B14F-4D97-AF65-F5344CB8AC3E}">
        <p14:creationId xmlns:p14="http://schemas.microsoft.com/office/powerpoint/2010/main" xmlns="" val="653076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540327" y="620688"/>
            <a:ext cx="7954385" cy="648072"/>
          </a:xfrm>
        </p:spPr>
        <p:txBody>
          <a:bodyPr/>
          <a:lstStyle/>
          <a:p>
            <a:r>
              <a:rPr lang="en-ZA" sz="3000" b="1" dirty="0" smtClean="0">
                <a:solidFill>
                  <a:schemeClr val="bg1"/>
                </a:solidFill>
              </a:rPr>
              <a:t>love4Life Challenge Participation </a:t>
            </a:r>
            <a:endParaRPr lang="en-ZA" sz="30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860002828"/>
              </p:ext>
            </p:extLst>
          </p:nvPr>
        </p:nvGraphicFramePr>
        <p:xfrm>
          <a:off x="1547664" y="1340768"/>
          <a:ext cx="6480720" cy="4624149"/>
        </p:xfrm>
        <a:graphic>
          <a:graphicData uri="http://schemas.openxmlformats.org/drawingml/2006/table">
            <a:tbl>
              <a:tblPr/>
              <a:tblGrid>
                <a:gridCol w="1801287">
                  <a:extLst>
                    <a:ext uri="{9D8B030D-6E8A-4147-A177-3AD203B41FA5}">
                      <a16:colId xmlns:a16="http://schemas.microsoft.com/office/drawing/2014/main" xmlns="" val="3686504572"/>
                    </a:ext>
                  </a:extLst>
                </a:gridCol>
                <a:gridCol w="1943129">
                  <a:extLst>
                    <a:ext uri="{9D8B030D-6E8A-4147-A177-3AD203B41FA5}">
                      <a16:colId xmlns:a16="http://schemas.microsoft.com/office/drawing/2014/main" xmlns="" val="501779368"/>
                    </a:ext>
                  </a:extLst>
                </a:gridCol>
                <a:gridCol w="2736304">
                  <a:extLst>
                    <a:ext uri="{9D8B030D-6E8A-4147-A177-3AD203B41FA5}">
                      <a16:colId xmlns:a16="http://schemas.microsoft.com/office/drawing/2014/main" xmlns="" val="3734317973"/>
                    </a:ext>
                  </a:extLst>
                </a:gridCol>
              </a:tblGrid>
              <a:tr h="504542">
                <a:tc>
                  <a:txBody>
                    <a:bodyPr/>
                    <a:lstStyle/>
                    <a:p>
                      <a:pPr algn="l" fontAlgn="ctr"/>
                      <a:r>
                        <a:rPr lang="en-ZA" sz="1600" b="1" i="0" u="none" strike="noStrike" dirty="0">
                          <a:solidFill>
                            <a:srgbClr val="000000"/>
                          </a:solidFill>
                          <a:effectLst/>
                          <a:latin typeface="Calibri" panose="020F0502020204030204" pitchFamily="34" charset="0"/>
                        </a:rPr>
                        <a:t>Province</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tc>
                  <a:txBody>
                    <a:bodyPr/>
                    <a:lstStyle/>
                    <a:p>
                      <a:pPr algn="l" fontAlgn="ctr"/>
                      <a:r>
                        <a:rPr lang="en-ZA" sz="1600" b="1" i="0" u="none" strike="noStrike" dirty="0">
                          <a:solidFill>
                            <a:srgbClr val="000000"/>
                          </a:solidFill>
                          <a:effectLst/>
                          <a:latin typeface="Calibri" panose="020F0502020204030204" pitchFamily="34" charset="0"/>
                        </a:rPr>
                        <a:t>Y-Centre</a:t>
                      </a:r>
                    </a:p>
                  </a:txBody>
                  <a:tcPr marL="9525" marR="9525" marT="9525" marB="0" anchor="ctr">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tc>
                  <a:txBody>
                    <a:bodyPr/>
                    <a:lstStyle/>
                    <a:p>
                      <a:pPr algn="l" fontAlgn="ctr"/>
                      <a:r>
                        <a:rPr lang="en-ZA" sz="1600" b="1" i="0" u="none" strike="noStrike">
                          <a:solidFill>
                            <a:srgbClr val="000000"/>
                          </a:solidFill>
                          <a:effectLst/>
                          <a:latin typeface="Calibri" panose="020F0502020204030204" pitchFamily="34" charset="0"/>
                        </a:rPr>
                        <a:t>Total Participants per 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extLst>
                  <a:ext uri="{0D108BD9-81ED-4DB2-BD59-A6C34878D82A}">
                    <a16:rowId xmlns:a16="http://schemas.microsoft.com/office/drawing/2014/main" xmlns="" val="4271601736"/>
                  </a:ext>
                </a:extLst>
              </a:tr>
              <a:tr h="246118">
                <a:tc rowSpan="3">
                  <a:txBody>
                    <a:bodyPr/>
                    <a:lstStyle/>
                    <a:p>
                      <a:pPr algn="l" fontAlgn="ctr"/>
                      <a:r>
                        <a:rPr lang="en-ZA" sz="1600" b="0" i="0" u="none" strike="noStrike">
                          <a:solidFill>
                            <a:srgbClr val="000000"/>
                          </a:solidFill>
                          <a:effectLst/>
                          <a:latin typeface="Calibri" panose="020F0502020204030204" pitchFamily="34" charset="0"/>
                        </a:rPr>
                        <a:t>Eastern Cape</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Buffalo City</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rowSpan="3">
                  <a:txBody>
                    <a:bodyPr/>
                    <a:lstStyle/>
                    <a:p>
                      <a:pPr algn="r" fontAlgn="ctr"/>
                      <a:r>
                        <a:rPr lang="en-ZA" sz="1600" b="1" i="0" u="none" strike="noStrike" dirty="0">
                          <a:solidFill>
                            <a:srgbClr val="000000"/>
                          </a:solidFill>
                          <a:effectLst/>
                          <a:latin typeface="Calibri" panose="020F0502020204030204" pitchFamily="34" charset="0"/>
                        </a:rPr>
                        <a:t>108 593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25900910"/>
                  </a:ext>
                </a:extLst>
              </a:tr>
              <a:tr h="258424">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KwaNobuhle</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006749493"/>
                  </a:ext>
                </a:extLst>
              </a:tr>
              <a:tr h="258424">
                <a:tc vMerge="1">
                  <a:txBody>
                    <a:bodyPr/>
                    <a:lstStyle/>
                    <a:p>
                      <a:endParaRPr lang="en-ZA"/>
                    </a:p>
                  </a:txBody>
                  <a:tcPr/>
                </a:tc>
                <a:tc>
                  <a:txBody>
                    <a:bodyPr/>
                    <a:lstStyle/>
                    <a:p>
                      <a:pPr algn="l" fontAlgn="b"/>
                      <a:r>
                        <a:rPr lang="en-ZA" sz="1600" b="0" i="0" u="none" strike="noStrike" dirty="0" err="1">
                          <a:solidFill>
                            <a:srgbClr val="000000"/>
                          </a:solidFill>
                          <a:effectLst/>
                          <a:latin typeface="Calibri" panose="020F0502020204030204" pitchFamily="34" charset="0"/>
                        </a:rPr>
                        <a:t>Mthatha</a:t>
                      </a:r>
                      <a:endParaRPr lang="en-ZA"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017094754"/>
                  </a:ext>
                </a:extLst>
              </a:tr>
              <a:tr h="258424">
                <a:tc>
                  <a:txBody>
                    <a:bodyPr/>
                    <a:lstStyle/>
                    <a:p>
                      <a:pPr algn="l" fontAlgn="b"/>
                      <a:r>
                        <a:rPr lang="en-ZA" sz="1600" b="0" i="0" u="none" strike="noStrike">
                          <a:solidFill>
                            <a:srgbClr val="000000"/>
                          </a:solidFill>
                          <a:effectLst/>
                          <a:latin typeface="Calibri" panose="020F0502020204030204" pitchFamily="34" charset="0"/>
                        </a:rPr>
                        <a:t>Free State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Botshabelo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a:txBody>
                    <a:bodyPr/>
                    <a:lstStyle/>
                    <a:p>
                      <a:pPr algn="r" fontAlgn="ctr"/>
                      <a:r>
                        <a:rPr lang="en-ZA" sz="1600" b="1" i="0" u="none" strike="noStrike" dirty="0">
                          <a:solidFill>
                            <a:srgbClr val="000000"/>
                          </a:solidFill>
                          <a:effectLst/>
                          <a:latin typeface="Calibri" panose="020F0502020204030204" pitchFamily="34" charset="0"/>
                        </a:rPr>
                        <a:t>59 078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extLst>
                  <a:ext uri="{0D108BD9-81ED-4DB2-BD59-A6C34878D82A}">
                    <a16:rowId xmlns:a16="http://schemas.microsoft.com/office/drawing/2014/main" xmlns="" val="3646963102"/>
                  </a:ext>
                </a:extLst>
              </a:tr>
              <a:tr h="246118">
                <a:tc rowSpan="3">
                  <a:txBody>
                    <a:bodyPr/>
                    <a:lstStyle/>
                    <a:p>
                      <a:pPr algn="l" fontAlgn="ctr"/>
                      <a:r>
                        <a:rPr lang="en-ZA" sz="1600" b="0" i="0" u="none" strike="noStrike">
                          <a:solidFill>
                            <a:srgbClr val="000000"/>
                          </a:solidFill>
                          <a:effectLst/>
                          <a:latin typeface="Calibri" panose="020F0502020204030204" pitchFamily="34" charset="0"/>
                        </a:rPr>
                        <a:t>Gauteng</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Mamelodi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rowSpan="3">
                  <a:txBody>
                    <a:bodyPr/>
                    <a:lstStyle/>
                    <a:p>
                      <a:pPr algn="r" fontAlgn="ctr"/>
                      <a:r>
                        <a:rPr lang="en-ZA" sz="1600" b="1" i="0" u="none" strike="noStrike" dirty="0">
                          <a:solidFill>
                            <a:srgbClr val="000000"/>
                          </a:solidFill>
                          <a:effectLst/>
                          <a:latin typeface="Calibri" panose="020F0502020204030204" pitchFamily="34" charset="0"/>
                        </a:rPr>
                        <a:t>132 900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085921135"/>
                  </a:ext>
                </a:extLst>
              </a:tr>
              <a:tr h="258424">
                <a:tc vMerge="1">
                  <a:txBody>
                    <a:bodyPr/>
                    <a:lstStyle/>
                    <a:p>
                      <a:endParaRPr lang="en-ZA"/>
                    </a:p>
                  </a:txBody>
                  <a:tcPr/>
                </a:tc>
                <a:tc>
                  <a:txBody>
                    <a:bodyPr/>
                    <a:lstStyle/>
                    <a:p>
                      <a:pPr algn="l" fontAlgn="b"/>
                      <a:r>
                        <a:rPr lang="en-ZA" sz="1600" b="0" i="0" u="none" strike="noStrike" dirty="0" err="1">
                          <a:solidFill>
                            <a:srgbClr val="000000"/>
                          </a:solidFill>
                          <a:effectLst/>
                          <a:latin typeface="Calibri" panose="020F0502020204030204" pitchFamily="34" charset="0"/>
                        </a:rPr>
                        <a:t>Jozi</a:t>
                      </a:r>
                      <a:r>
                        <a:rPr lang="en-ZA" sz="1600" b="0" i="0" u="none" strike="noStrike" dirty="0">
                          <a:solidFill>
                            <a:srgbClr val="000000"/>
                          </a:solidFill>
                          <a:effectLst/>
                          <a:latin typeface="Calibri" panose="020F0502020204030204" pitchFamily="34" charset="0"/>
                        </a:rPr>
                        <a:t> Metro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822495149"/>
                  </a:ext>
                </a:extLst>
              </a:tr>
              <a:tr h="258424">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Orange Farm</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33071970"/>
                  </a:ext>
                </a:extLst>
              </a:tr>
              <a:tr h="258424">
                <a:tc rowSpan="2">
                  <a:txBody>
                    <a:bodyPr/>
                    <a:lstStyle/>
                    <a:p>
                      <a:pPr algn="l" fontAlgn="ctr"/>
                      <a:r>
                        <a:rPr lang="en-ZA" sz="1600" b="0" i="0" u="none" strike="noStrike">
                          <a:solidFill>
                            <a:srgbClr val="000000"/>
                          </a:solidFill>
                          <a:effectLst/>
                          <a:latin typeface="Calibri" panose="020F0502020204030204" pitchFamily="34" charset="0"/>
                        </a:rPr>
                        <a:t>KwaZulu-Natal</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Ethekwini Metro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rowSpan="2">
                  <a:txBody>
                    <a:bodyPr/>
                    <a:lstStyle/>
                    <a:p>
                      <a:pPr algn="r" fontAlgn="ctr"/>
                      <a:r>
                        <a:rPr lang="en-ZA" sz="1600" b="1" i="0" u="none" strike="noStrike" dirty="0">
                          <a:solidFill>
                            <a:srgbClr val="000000"/>
                          </a:solidFill>
                          <a:effectLst/>
                          <a:latin typeface="Calibri" panose="020F0502020204030204" pitchFamily="34" charset="0"/>
                        </a:rPr>
                        <a:t>133 916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xmlns="" val="2312851349"/>
                  </a:ext>
                </a:extLst>
              </a:tr>
              <a:tr h="258424">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Mandeni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vMerge="1">
                  <a:txBody>
                    <a:bodyPr/>
                    <a:lstStyle/>
                    <a:p>
                      <a:endParaRPr lang="en-ZA"/>
                    </a:p>
                  </a:txBody>
                  <a:tcPr/>
                </a:tc>
                <a:extLst>
                  <a:ext uri="{0D108BD9-81ED-4DB2-BD59-A6C34878D82A}">
                    <a16:rowId xmlns:a16="http://schemas.microsoft.com/office/drawing/2014/main" xmlns="" val="4089315277"/>
                  </a:ext>
                </a:extLst>
              </a:tr>
              <a:tr h="258424">
                <a:tc>
                  <a:txBody>
                    <a:bodyPr/>
                    <a:lstStyle/>
                    <a:p>
                      <a:pPr algn="l" fontAlgn="b"/>
                      <a:r>
                        <a:rPr lang="en-ZA" sz="1600" b="0" i="0" u="none" strike="noStrike">
                          <a:solidFill>
                            <a:srgbClr val="000000"/>
                          </a:solidFill>
                          <a:effectLst/>
                          <a:latin typeface="Calibri" panose="020F0502020204030204" pitchFamily="34" charset="0"/>
                        </a:rPr>
                        <a:t>Limpopo</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Lenyenye</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121 265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00960742"/>
                  </a:ext>
                </a:extLst>
              </a:tr>
              <a:tr h="258424">
                <a:tc rowSpan="2">
                  <a:txBody>
                    <a:bodyPr/>
                    <a:lstStyle/>
                    <a:p>
                      <a:pPr algn="l" fontAlgn="ctr"/>
                      <a:r>
                        <a:rPr lang="en-ZA" sz="1600" b="0" i="0" u="none" strike="noStrike">
                          <a:solidFill>
                            <a:srgbClr val="000000"/>
                          </a:solidFill>
                          <a:effectLst/>
                          <a:latin typeface="Calibri" panose="020F0502020204030204" pitchFamily="34" charset="0"/>
                        </a:rPr>
                        <a:t>Mpumalanga</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Acornhoek</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rowSpan="2">
                  <a:txBody>
                    <a:bodyPr/>
                    <a:lstStyle/>
                    <a:p>
                      <a:pPr algn="r" fontAlgn="ctr"/>
                      <a:r>
                        <a:rPr lang="en-ZA" sz="1600" b="1" i="0" u="none" strike="noStrike" dirty="0">
                          <a:solidFill>
                            <a:srgbClr val="000000"/>
                          </a:solidFill>
                          <a:effectLst/>
                          <a:latin typeface="Calibri" panose="020F0502020204030204" pitchFamily="34" charset="0"/>
                        </a:rPr>
                        <a:t>118 172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DBDBDB"/>
                    </a:solidFill>
                  </a:tcPr>
                </a:tc>
                <a:extLst>
                  <a:ext uri="{0D108BD9-81ED-4DB2-BD59-A6C34878D82A}">
                    <a16:rowId xmlns:a16="http://schemas.microsoft.com/office/drawing/2014/main" xmlns="" val="4286942779"/>
                  </a:ext>
                </a:extLst>
              </a:tr>
              <a:tr h="18021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Emalahleni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vMerge="1">
                  <a:txBody>
                    <a:bodyPr/>
                    <a:lstStyle/>
                    <a:p>
                      <a:endParaRPr lang="en-ZA"/>
                    </a:p>
                  </a:txBody>
                  <a:tcPr/>
                </a:tc>
                <a:extLst>
                  <a:ext uri="{0D108BD9-81ED-4DB2-BD59-A6C34878D82A}">
                    <a16:rowId xmlns:a16="http://schemas.microsoft.com/office/drawing/2014/main" xmlns="" val="1152258397"/>
                  </a:ext>
                </a:extLst>
              </a:tr>
              <a:tr h="258424">
                <a:tc>
                  <a:txBody>
                    <a:bodyPr/>
                    <a:lstStyle/>
                    <a:p>
                      <a:pPr algn="l" fontAlgn="b"/>
                      <a:r>
                        <a:rPr lang="en-ZA" sz="1600" b="0" i="0" u="none" strike="noStrike">
                          <a:solidFill>
                            <a:srgbClr val="000000"/>
                          </a:solidFill>
                          <a:effectLst/>
                          <a:latin typeface="Calibri" panose="020F0502020204030204" pitchFamily="34" charset="0"/>
                        </a:rPr>
                        <a:t>North West</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North West</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105 584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extLst>
                  <a:ext uri="{0D108BD9-81ED-4DB2-BD59-A6C34878D82A}">
                    <a16:rowId xmlns:a16="http://schemas.microsoft.com/office/drawing/2014/main" xmlns="" val="1590290048"/>
                  </a:ext>
                </a:extLst>
              </a:tr>
              <a:tr h="258424">
                <a:tc>
                  <a:txBody>
                    <a:bodyPr/>
                    <a:lstStyle/>
                    <a:p>
                      <a:pPr algn="l" fontAlgn="b"/>
                      <a:r>
                        <a:rPr lang="en-ZA" sz="1600" b="0" i="0" u="none" strike="noStrike">
                          <a:solidFill>
                            <a:srgbClr val="000000"/>
                          </a:solidFill>
                          <a:effectLst/>
                          <a:latin typeface="Calibri" panose="020F0502020204030204" pitchFamily="34" charset="0"/>
                        </a:rPr>
                        <a:t>Northern Cape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Kimberley</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a:txBody>
                    <a:bodyPr/>
                    <a:lstStyle/>
                    <a:p>
                      <a:pPr algn="r" fontAlgn="ctr"/>
                      <a:r>
                        <a:rPr lang="en-ZA" sz="1600" b="1" i="0" u="none" strike="noStrike" dirty="0">
                          <a:solidFill>
                            <a:srgbClr val="000000"/>
                          </a:solidFill>
                          <a:effectLst/>
                          <a:latin typeface="Calibri" panose="020F0502020204030204" pitchFamily="34" charset="0"/>
                        </a:rPr>
                        <a:t>59 384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DBDB"/>
                    </a:solidFill>
                  </a:tcPr>
                </a:tc>
                <a:extLst>
                  <a:ext uri="{0D108BD9-81ED-4DB2-BD59-A6C34878D82A}">
                    <a16:rowId xmlns:a16="http://schemas.microsoft.com/office/drawing/2014/main" xmlns="" val="2605135511"/>
                  </a:ext>
                </a:extLst>
              </a:tr>
              <a:tr h="258424">
                <a:tc>
                  <a:txBody>
                    <a:bodyPr/>
                    <a:lstStyle/>
                    <a:p>
                      <a:pPr algn="l" fontAlgn="b"/>
                      <a:r>
                        <a:rPr lang="en-ZA" sz="1600" b="0" i="0" u="none" strike="noStrike">
                          <a:solidFill>
                            <a:srgbClr val="000000"/>
                          </a:solidFill>
                          <a:effectLst/>
                          <a:latin typeface="Calibri" panose="020F0502020204030204" pitchFamily="34" charset="0"/>
                        </a:rPr>
                        <a:t>Western Cape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Langa</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124 123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2537477747"/>
                  </a:ext>
                </a:extLst>
              </a:tr>
              <a:tr h="258424">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l" fontAlgn="b"/>
                      <a:r>
                        <a:rPr lang="en-ZA" sz="1600" b="1" i="0" u="none" strike="noStrike">
                          <a:solidFill>
                            <a:srgbClr val="000000"/>
                          </a:solidFill>
                          <a:effectLst/>
                          <a:latin typeface="Calibri" panose="020F0502020204030204" pitchFamily="34" charset="0"/>
                        </a:rPr>
                        <a:t>Grand Total</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BDD7EE"/>
                    </a:solidFill>
                  </a:tcPr>
                </a:tc>
                <a:tc>
                  <a:txBody>
                    <a:bodyPr/>
                    <a:lstStyle/>
                    <a:p>
                      <a:pPr algn="r" fontAlgn="ctr"/>
                      <a:r>
                        <a:rPr lang="en-ZA" sz="1600" b="1" i="0" u="none" strike="noStrike" dirty="0">
                          <a:solidFill>
                            <a:srgbClr val="000000"/>
                          </a:solidFill>
                          <a:effectLst/>
                          <a:latin typeface="Calibri" panose="020F0502020204030204" pitchFamily="34" charset="0"/>
                        </a:rPr>
                        <a:t>963 015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375660202"/>
                  </a:ext>
                </a:extLst>
              </a:tr>
            </a:tbl>
          </a:graphicData>
        </a:graphic>
      </p:graphicFrame>
    </p:spTree>
    <p:extLst>
      <p:ext uri="{BB962C8B-B14F-4D97-AF65-F5344CB8AC3E}">
        <p14:creationId xmlns:p14="http://schemas.microsoft.com/office/powerpoint/2010/main" xmlns="" val="2841367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540327" y="620688"/>
            <a:ext cx="7954385" cy="648072"/>
          </a:xfrm>
        </p:spPr>
        <p:txBody>
          <a:bodyPr/>
          <a:lstStyle/>
          <a:p>
            <a:r>
              <a:rPr lang="en-ZA" sz="3000" b="1" dirty="0" smtClean="0">
                <a:solidFill>
                  <a:schemeClr val="bg1"/>
                </a:solidFill>
              </a:rPr>
              <a:t>Athlete Tracking </a:t>
            </a:r>
            <a:endParaRPr lang="en-ZA" sz="3000" b="1" dirty="0">
              <a:solidFill>
                <a:schemeClr val="bg1"/>
              </a:solidFill>
            </a:endParaRPr>
          </a:p>
        </p:txBody>
      </p:sp>
      <p:pic>
        <p:nvPicPr>
          <p:cNvPr id="2" name="Picture 1"/>
          <p:cNvPicPr>
            <a:picLocks noChangeAspect="1"/>
          </p:cNvPicPr>
          <p:nvPr/>
        </p:nvPicPr>
        <p:blipFill>
          <a:blip r:embed="rId2" cstate="print"/>
          <a:stretch>
            <a:fillRect/>
          </a:stretch>
        </p:blipFill>
        <p:spPr>
          <a:xfrm>
            <a:off x="63207" y="1628800"/>
            <a:ext cx="8908624" cy="3312368"/>
          </a:xfrm>
          <a:prstGeom prst="rect">
            <a:avLst/>
          </a:prstGeom>
        </p:spPr>
      </p:pic>
    </p:spTree>
    <p:extLst>
      <p:ext uri="{BB962C8B-B14F-4D97-AF65-F5344CB8AC3E}">
        <p14:creationId xmlns:p14="http://schemas.microsoft.com/office/powerpoint/2010/main" xmlns="" val="3741894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540327" y="620688"/>
            <a:ext cx="7954385" cy="648072"/>
          </a:xfrm>
        </p:spPr>
        <p:txBody>
          <a:bodyPr/>
          <a:lstStyle/>
          <a:p>
            <a:r>
              <a:rPr lang="en-ZA" sz="3000" dirty="0" smtClean="0"/>
              <a:t>Recreation leagues</a:t>
            </a:r>
            <a:endParaRPr lang="en-ZA" sz="30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951597723"/>
              </p:ext>
            </p:extLst>
          </p:nvPr>
        </p:nvGraphicFramePr>
        <p:xfrm>
          <a:off x="971600" y="1412783"/>
          <a:ext cx="6984776" cy="4551045"/>
        </p:xfrm>
        <a:graphic>
          <a:graphicData uri="http://schemas.openxmlformats.org/drawingml/2006/table">
            <a:tbl>
              <a:tblPr/>
              <a:tblGrid>
                <a:gridCol w="1941387">
                  <a:extLst>
                    <a:ext uri="{9D8B030D-6E8A-4147-A177-3AD203B41FA5}">
                      <a16:colId xmlns:a16="http://schemas.microsoft.com/office/drawing/2014/main" xmlns="" val="3885269409"/>
                    </a:ext>
                  </a:extLst>
                </a:gridCol>
                <a:gridCol w="1803029">
                  <a:extLst>
                    <a:ext uri="{9D8B030D-6E8A-4147-A177-3AD203B41FA5}">
                      <a16:colId xmlns:a16="http://schemas.microsoft.com/office/drawing/2014/main" xmlns="" val="1463876460"/>
                    </a:ext>
                  </a:extLst>
                </a:gridCol>
                <a:gridCol w="3240360">
                  <a:extLst>
                    <a:ext uri="{9D8B030D-6E8A-4147-A177-3AD203B41FA5}">
                      <a16:colId xmlns:a16="http://schemas.microsoft.com/office/drawing/2014/main" xmlns="" val="814214306"/>
                    </a:ext>
                  </a:extLst>
                </a:gridCol>
              </a:tblGrid>
              <a:tr h="480247">
                <a:tc>
                  <a:txBody>
                    <a:bodyPr/>
                    <a:lstStyle/>
                    <a:p>
                      <a:pPr algn="l" fontAlgn="ctr"/>
                      <a:r>
                        <a:rPr lang="en-ZA" sz="1600" b="1" i="0" u="none" strike="noStrike" dirty="0">
                          <a:solidFill>
                            <a:srgbClr val="000000"/>
                          </a:solidFill>
                          <a:effectLst/>
                          <a:latin typeface="Calibri" panose="020F0502020204030204" pitchFamily="34" charset="0"/>
                        </a:rPr>
                        <a:t>Province</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tc>
                  <a:txBody>
                    <a:bodyPr/>
                    <a:lstStyle/>
                    <a:p>
                      <a:pPr algn="l" fontAlgn="ctr"/>
                      <a:r>
                        <a:rPr lang="en-ZA" sz="1600" b="1" i="0" u="none" strike="noStrike" dirty="0">
                          <a:solidFill>
                            <a:srgbClr val="000000"/>
                          </a:solidFill>
                          <a:effectLst/>
                          <a:latin typeface="Calibri" panose="020F0502020204030204" pitchFamily="34" charset="0"/>
                        </a:rPr>
                        <a:t>Y-Centre</a:t>
                      </a:r>
                    </a:p>
                  </a:txBody>
                  <a:tcPr marL="9525" marR="9525" marT="9525" marB="0" anchor="ctr">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tc>
                  <a:txBody>
                    <a:bodyPr/>
                    <a:lstStyle/>
                    <a:p>
                      <a:pPr algn="l" fontAlgn="ctr"/>
                      <a:r>
                        <a:rPr lang="en-ZA" sz="1600" b="1" i="0" u="none" strike="noStrike" dirty="0">
                          <a:solidFill>
                            <a:srgbClr val="000000"/>
                          </a:solidFill>
                          <a:effectLst/>
                          <a:latin typeface="Calibri" panose="020F0502020204030204" pitchFamily="34" charset="0"/>
                        </a:rPr>
                        <a:t>Total Participants per </a:t>
                      </a:r>
                      <a:r>
                        <a:rPr lang="en-ZA" sz="1600" b="1" i="0" u="none" strike="noStrike" dirty="0" smtClean="0">
                          <a:solidFill>
                            <a:srgbClr val="000000"/>
                          </a:solidFill>
                          <a:effectLst/>
                          <a:latin typeface="Calibri" panose="020F0502020204030204" pitchFamily="34" charset="0"/>
                        </a:rPr>
                        <a:t>province from a total of</a:t>
                      </a:r>
                      <a:r>
                        <a:rPr lang="en-ZA" sz="1600" b="1" i="0" u="none" strike="noStrike" baseline="0" dirty="0" smtClean="0">
                          <a:solidFill>
                            <a:srgbClr val="000000"/>
                          </a:solidFill>
                          <a:effectLst/>
                          <a:latin typeface="Calibri" panose="020F0502020204030204" pitchFamily="34" charset="0"/>
                        </a:rPr>
                        <a:t> 3 376 leagues run</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extLst>
                  <a:ext uri="{0D108BD9-81ED-4DB2-BD59-A6C34878D82A}">
                    <a16:rowId xmlns:a16="http://schemas.microsoft.com/office/drawing/2014/main" xmlns="" val="1680199865"/>
                  </a:ext>
                </a:extLst>
              </a:tr>
              <a:tr h="234266">
                <a:tc rowSpan="3">
                  <a:txBody>
                    <a:bodyPr/>
                    <a:lstStyle/>
                    <a:p>
                      <a:pPr algn="l" fontAlgn="ctr"/>
                      <a:r>
                        <a:rPr lang="en-ZA" sz="1600" b="0" i="0" u="none" strike="noStrike" dirty="0">
                          <a:solidFill>
                            <a:srgbClr val="000000"/>
                          </a:solidFill>
                          <a:effectLst/>
                          <a:latin typeface="Calibri" panose="020F0502020204030204" pitchFamily="34" charset="0"/>
                        </a:rPr>
                        <a:t>Eastern Cape</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Buffalo City</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rowSpan="3">
                  <a:txBody>
                    <a:bodyPr/>
                    <a:lstStyle/>
                    <a:p>
                      <a:pPr algn="r" fontAlgn="ctr"/>
                      <a:r>
                        <a:rPr lang="en-ZA" sz="1600" b="1" i="0" u="none" strike="noStrike" dirty="0">
                          <a:solidFill>
                            <a:srgbClr val="000000"/>
                          </a:solidFill>
                          <a:effectLst/>
                          <a:latin typeface="Calibri" panose="020F0502020204030204" pitchFamily="34" charset="0"/>
                        </a:rPr>
                        <a:t>17 783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4103198713"/>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KwaNobuhle</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447489898"/>
                  </a:ext>
                </a:extLst>
              </a:tr>
              <a:tr h="245979">
                <a:tc vMerge="1">
                  <a:txBody>
                    <a:bodyPr/>
                    <a:lstStyle/>
                    <a:p>
                      <a:endParaRPr lang="en-ZA"/>
                    </a:p>
                  </a:txBody>
                  <a:tcPr/>
                </a:tc>
                <a:tc>
                  <a:txBody>
                    <a:bodyPr/>
                    <a:lstStyle/>
                    <a:p>
                      <a:pPr algn="l" fontAlgn="b"/>
                      <a:r>
                        <a:rPr lang="en-ZA" sz="1600" b="0" i="0" u="none" strike="noStrike" dirty="0" err="1">
                          <a:solidFill>
                            <a:srgbClr val="000000"/>
                          </a:solidFill>
                          <a:effectLst/>
                          <a:latin typeface="Calibri" panose="020F0502020204030204" pitchFamily="34" charset="0"/>
                        </a:rPr>
                        <a:t>Mthatha</a:t>
                      </a:r>
                      <a:endParaRPr lang="en-ZA"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83536272"/>
                  </a:ext>
                </a:extLst>
              </a:tr>
              <a:tr h="245979">
                <a:tc>
                  <a:txBody>
                    <a:bodyPr/>
                    <a:lstStyle/>
                    <a:p>
                      <a:pPr algn="l" fontAlgn="b"/>
                      <a:r>
                        <a:rPr lang="en-ZA" sz="1600" b="0" i="0" u="none" strike="noStrike" dirty="0">
                          <a:solidFill>
                            <a:srgbClr val="000000"/>
                          </a:solidFill>
                          <a:effectLst/>
                          <a:latin typeface="Calibri" panose="020F0502020204030204" pitchFamily="34" charset="0"/>
                        </a:rPr>
                        <a:t>Free State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Botshabelo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a:txBody>
                    <a:bodyPr/>
                    <a:lstStyle/>
                    <a:p>
                      <a:pPr algn="r" fontAlgn="ctr"/>
                      <a:r>
                        <a:rPr lang="en-ZA" sz="1600" b="1" i="0" u="none" strike="noStrike" dirty="0">
                          <a:solidFill>
                            <a:srgbClr val="000000"/>
                          </a:solidFill>
                          <a:effectLst/>
                          <a:latin typeface="Calibri" panose="020F0502020204030204" pitchFamily="34" charset="0"/>
                        </a:rPr>
                        <a:t>11 133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extLst>
                  <a:ext uri="{0D108BD9-81ED-4DB2-BD59-A6C34878D82A}">
                    <a16:rowId xmlns:a16="http://schemas.microsoft.com/office/drawing/2014/main" xmlns="" val="3674176796"/>
                  </a:ext>
                </a:extLst>
              </a:tr>
              <a:tr h="234266">
                <a:tc rowSpan="3">
                  <a:txBody>
                    <a:bodyPr/>
                    <a:lstStyle/>
                    <a:p>
                      <a:pPr algn="l" fontAlgn="ctr"/>
                      <a:r>
                        <a:rPr lang="en-ZA" sz="1600" b="0" i="0" u="none" strike="noStrike" dirty="0">
                          <a:solidFill>
                            <a:srgbClr val="000000"/>
                          </a:solidFill>
                          <a:effectLst/>
                          <a:latin typeface="Calibri" panose="020F0502020204030204" pitchFamily="34" charset="0"/>
                        </a:rPr>
                        <a:t>Gauteng</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Mamelodi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rowSpan="3">
                  <a:txBody>
                    <a:bodyPr/>
                    <a:lstStyle/>
                    <a:p>
                      <a:pPr algn="r" fontAlgn="ctr"/>
                      <a:r>
                        <a:rPr lang="en-ZA" sz="1600" b="1" i="0" u="none" strike="noStrike" dirty="0">
                          <a:solidFill>
                            <a:srgbClr val="000000"/>
                          </a:solidFill>
                          <a:effectLst/>
                          <a:latin typeface="Calibri" panose="020F0502020204030204" pitchFamily="34" charset="0"/>
                        </a:rPr>
                        <a:t>39 488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2614490245"/>
                  </a:ext>
                </a:extLst>
              </a:tr>
              <a:tr h="245979">
                <a:tc vMerge="1">
                  <a:txBody>
                    <a:bodyPr/>
                    <a:lstStyle/>
                    <a:p>
                      <a:endParaRPr lang="en-ZA"/>
                    </a:p>
                  </a:txBody>
                  <a:tcPr/>
                </a:tc>
                <a:tc>
                  <a:txBody>
                    <a:bodyPr/>
                    <a:lstStyle/>
                    <a:p>
                      <a:pPr algn="l" fontAlgn="b"/>
                      <a:r>
                        <a:rPr lang="en-ZA" sz="1600" b="0" i="0" u="none" strike="noStrike" dirty="0" err="1">
                          <a:solidFill>
                            <a:srgbClr val="000000"/>
                          </a:solidFill>
                          <a:effectLst/>
                          <a:latin typeface="Calibri" panose="020F0502020204030204" pitchFamily="34" charset="0"/>
                        </a:rPr>
                        <a:t>Jozi</a:t>
                      </a:r>
                      <a:r>
                        <a:rPr lang="en-ZA" sz="1600" b="0" i="0" u="none" strike="noStrike" dirty="0">
                          <a:solidFill>
                            <a:srgbClr val="000000"/>
                          </a:solidFill>
                          <a:effectLst/>
                          <a:latin typeface="Calibri" panose="020F0502020204030204" pitchFamily="34" charset="0"/>
                        </a:rPr>
                        <a:t> Metro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4167976061"/>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Orange Farm</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63082731"/>
                  </a:ext>
                </a:extLst>
              </a:tr>
              <a:tr h="245979">
                <a:tc rowSpan="2">
                  <a:txBody>
                    <a:bodyPr/>
                    <a:lstStyle/>
                    <a:p>
                      <a:pPr algn="l" fontAlgn="ctr"/>
                      <a:r>
                        <a:rPr lang="en-ZA" sz="1600" b="0" i="0" u="none" strike="noStrike">
                          <a:solidFill>
                            <a:srgbClr val="000000"/>
                          </a:solidFill>
                          <a:effectLst/>
                          <a:latin typeface="Calibri" panose="020F0502020204030204" pitchFamily="34" charset="0"/>
                        </a:rPr>
                        <a:t>KwaZulu-Natal</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Ethekwini Metro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rowSpan="2">
                  <a:txBody>
                    <a:bodyPr/>
                    <a:lstStyle/>
                    <a:p>
                      <a:pPr algn="r" fontAlgn="ctr"/>
                      <a:r>
                        <a:rPr lang="en-ZA" sz="1600" b="1" i="0" u="none" strike="noStrike" dirty="0">
                          <a:solidFill>
                            <a:srgbClr val="000000"/>
                          </a:solidFill>
                          <a:effectLst/>
                          <a:latin typeface="Calibri" panose="020F0502020204030204" pitchFamily="34" charset="0"/>
                        </a:rPr>
                        <a:t>42 218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xmlns="" val="693423588"/>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Mandeni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vMerge="1">
                  <a:txBody>
                    <a:bodyPr/>
                    <a:lstStyle/>
                    <a:p>
                      <a:endParaRPr lang="en-ZA"/>
                    </a:p>
                  </a:txBody>
                  <a:tcPr/>
                </a:tc>
                <a:extLst>
                  <a:ext uri="{0D108BD9-81ED-4DB2-BD59-A6C34878D82A}">
                    <a16:rowId xmlns:a16="http://schemas.microsoft.com/office/drawing/2014/main" xmlns="" val="110789993"/>
                  </a:ext>
                </a:extLst>
              </a:tr>
              <a:tr h="245979">
                <a:tc>
                  <a:txBody>
                    <a:bodyPr/>
                    <a:lstStyle/>
                    <a:p>
                      <a:pPr algn="l" fontAlgn="b"/>
                      <a:r>
                        <a:rPr lang="en-ZA" sz="1600" b="0" i="0" u="none" strike="noStrike">
                          <a:solidFill>
                            <a:srgbClr val="000000"/>
                          </a:solidFill>
                          <a:effectLst/>
                          <a:latin typeface="Calibri" panose="020F0502020204030204" pitchFamily="34" charset="0"/>
                        </a:rPr>
                        <a:t>Limpopo</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Lenyenye</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37 444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452448476"/>
                  </a:ext>
                </a:extLst>
              </a:tr>
              <a:tr h="245979">
                <a:tc rowSpan="2">
                  <a:txBody>
                    <a:bodyPr/>
                    <a:lstStyle/>
                    <a:p>
                      <a:pPr algn="l" fontAlgn="ctr"/>
                      <a:r>
                        <a:rPr lang="en-ZA" sz="1600" b="0" i="0" u="none" strike="noStrike">
                          <a:solidFill>
                            <a:srgbClr val="000000"/>
                          </a:solidFill>
                          <a:effectLst/>
                          <a:latin typeface="Calibri" panose="020F0502020204030204" pitchFamily="34" charset="0"/>
                        </a:rPr>
                        <a:t>Mpumalanga</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Acornhoek</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rowSpan="2">
                  <a:txBody>
                    <a:bodyPr/>
                    <a:lstStyle/>
                    <a:p>
                      <a:pPr algn="r" fontAlgn="ctr"/>
                      <a:r>
                        <a:rPr lang="en-ZA" sz="1600" b="1" i="0" u="none" strike="noStrike" dirty="0">
                          <a:solidFill>
                            <a:srgbClr val="000000"/>
                          </a:solidFill>
                          <a:effectLst/>
                          <a:latin typeface="Calibri" panose="020F0502020204030204" pitchFamily="34" charset="0"/>
                        </a:rPr>
                        <a:t>18 759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DBDBDB"/>
                    </a:solidFill>
                  </a:tcPr>
                </a:tc>
                <a:extLst>
                  <a:ext uri="{0D108BD9-81ED-4DB2-BD59-A6C34878D82A}">
                    <a16:rowId xmlns:a16="http://schemas.microsoft.com/office/drawing/2014/main" xmlns="" val="4146180595"/>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Emalahleni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vMerge="1">
                  <a:txBody>
                    <a:bodyPr/>
                    <a:lstStyle/>
                    <a:p>
                      <a:endParaRPr lang="en-ZA"/>
                    </a:p>
                  </a:txBody>
                  <a:tcPr/>
                </a:tc>
                <a:extLst>
                  <a:ext uri="{0D108BD9-81ED-4DB2-BD59-A6C34878D82A}">
                    <a16:rowId xmlns:a16="http://schemas.microsoft.com/office/drawing/2014/main" xmlns="" val="3636847087"/>
                  </a:ext>
                </a:extLst>
              </a:tr>
              <a:tr h="245979">
                <a:tc>
                  <a:txBody>
                    <a:bodyPr/>
                    <a:lstStyle/>
                    <a:p>
                      <a:pPr algn="l" fontAlgn="b"/>
                      <a:r>
                        <a:rPr lang="en-ZA" sz="1600" b="0" i="0" u="none" strike="noStrike">
                          <a:solidFill>
                            <a:srgbClr val="000000"/>
                          </a:solidFill>
                          <a:effectLst/>
                          <a:latin typeface="Calibri" panose="020F0502020204030204" pitchFamily="34" charset="0"/>
                        </a:rPr>
                        <a:t>North West</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North West</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9 829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extLst>
                  <a:ext uri="{0D108BD9-81ED-4DB2-BD59-A6C34878D82A}">
                    <a16:rowId xmlns:a16="http://schemas.microsoft.com/office/drawing/2014/main" xmlns="" val="551225953"/>
                  </a:ext>
                </a:extLst>
              </a:tr>
              <a:tr h="245979">
                <a:tc>
                  <a:txBody>
                    <a:bodyPr/>
                    <a:lstStyle/>
                    <a:p>
                      <a:pPr algn="l" fontAlgn="b"/>
                      <a:r>
                        <a:rPr lang="en-ZA" sz="1600" b="0" i="0" u="none" strike="noStrike">
                          <a:solidFill>
                            <a:srgbClr val="000000"/>
                          </a:solidFill>
                          <a:effectLst/>
                          <a:latin typeface="Calibri" panose="020F0502020204030204" pitchFamily="34" charset="0"/>
                        </a:rPr>
                        <a:t>Northern Cape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Kimberley</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a:txBody>
                    <a:bodyPr/>
                    <a:lstStyle/>
                    <a:p>
                      <a:pPr algn="r" fontAlgn="ctr"/>
                      <a:r>
                        <a:rPr lang="en-ZA" sz="1600" b="1" i="0" u="none" strike="noStrike" dirty="0">
                          <a:solidFill>
                            <a:srgbClr val="000000"/>
                          </a:solidFill>
                          <a:effectLst/>
                          <a:latin typeface="Calibri" panose="020F0502020204030204" pitchFamily="34" charset="0"/>
                        </a:rPr>
                        <a:t>5 917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DBDB"/>
                    </a:solidFill>
                  </a:tcPr>
                </a:tc>
                <a:extLst>
                  <a:ext uri="{0D108BD9-81ED-4DB2-BD59-A6C34878D82A}">
                    <a16:rowId xmlns:a16="http://schemas.microsoft.com/office/drawing/2014/main" xmlns="" val="3236619346"/>
                  </a:ext>
                </a:extLst>
              </a:tr>
              <a:tr h="245979">
                <a:tc>
                  <a:txBody>
                    <a:bodyPr/>
                    <a:lstStyle/>
                    <a:p>
                      <a:pPr algn="l" fontAlgn="b"/>
                      <a:r>
                        <a:rPr lang="en-ZA" sz="1600" b="0" i="0" u="none" strike="noStrike">
                          <a:solidFill>
                            <a:srgbClr val="000000"/>
                          </a:solidFill>
                          <a:effectLst/>
                          <a:latin typeface="Calibri" panose="020F0502020204030204" pitchFamily="34" charset="0"/>
                        </a:rPr>
                        <a:t>Western Cape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Langa</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a:solidFill>
                            <a:srgbClr val="000000"/>
                          </a:solidFill>
                          <a:effectLst/>
                          <a:latin typeface="Calibri" panose="020F0502020204030204" pitchFamily="34" charset="0"/>
                        </a:rPr>
                        <a:t>14 553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3920454953"/>
                  </a:ext>
                </a:extLst>
              </a:tr>
              <a:tr h="245979">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l" fontAlgn="b"/>
                      <a:r>
                        <a:rPr lang="en-ZA" sz="1600" b="1" i="0" u="none" strike="noStrike">
                          <a:solidFill>
                            <a:srgbClr val="000000"/>
                          </a:solidFill>
                          <a:effectLst/>
                          <a:latin typeface="Calibri" panose="020F0502020204030204" pitchFamily="34" charset="0"/>
                        </a:rPr>
                        <a:t>Grand Total</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BDD7EE"/>
                    </a:solidFill>
                  </a:tcPr>
                </a:tc>
                <a:tc>
                  <a:txBody>
                    <a:bodyPr/>
                    <a:lstStyle/>
                    <a:p>
                      <a:pPr algn="r" fontAlgn="ctr"/>
                      <a:r>
                        <a:rPr lang="en-ZA" sz="1600" b="1" i="0" u="none" strike="noStrike" dirty="0">
                          <a:solidFill>
                            <a:srgbClr val="000000"/>
                          </a:solidFill>
                          <a:effectLst/>
                          <a:latin typeface="Calibri" panose="020F0502020204030204" pitchFamily="34" charset="0"/>
                        </a:rPr>
                        <a:t>197 124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992268280"/>
                  </a:ext>
                </a:extLst>
              </a:tr>
            </a:tbl>
          </a:graphicData>
        </a:graphic>
      </p:graphicFrame>
    </p:spTree>
    <p:extLst>
      <p:ext uri="{BB962C8B-B14F-4D97-AF65-F5344CB8AC3E}">
        <p14:creationId xmlns:p14="http://schemas.microsoft.com/office/powerpoint/2010/main" xmlns="" val="1253872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540327" y="620688"/>
            <a:ext cx="7954385" cy="648072"/>
          </a:xfrm>
        </p:spPr>
        <p:txBody>
          <a:bodyPr/>
          <a:lstStyle/>
          <a:p>
            <a:r>
              <a:rPr lang="en-ZA" sz="3000" dirty="0" smtClean="0"/>
              <a:t>Programme objective</a:t>
            </a:r>
            <a:endParaRPr lang="en-ZA" sz="3000" dirty="0">
              <a:solidFill>
                <a:schemeClr val="bg1"/>
              </a:solidFill>
            </a:endParaRPr>
          </a:p>
        </p:txBody>
      </p:sp>
      <p:sp>
        <p:nvSpPr>
          <p:cNvPr id="6" name="Content Placeholder 1"/>
          <p:cNvSpPr>
            <a:spLocks noGrp="1"/>
          </p:cNvSpPr>
          <p:nvPr>
            <p:ph idx="1"/>
          </p:nvPr>
        </p:nvSpPr>
        <p:spPr>
          <a:xfrm>
            <a:off x="249413" y="1556792"/>
            <a:ext cx="8229600" cy="4392488"/>
          </a:xfrm>
        </p:spPr>
        <p:txBody>
          <a:bodyPr/>
          <a:lstStyle/>
          <a:p>
            <a:pPr marL="0" indent="0" eaLnBrk="1" fontAlgn="auto" hangingPunct="1">
              <a:lnSpc>
                <a:spcPct val="107000"/>
              </a:lnSpc>
              <a:spcAft>
                <a:spcPts val="800"/>
              </a:spcAft>
              <a:buFont typeface="Arial" panose="020B0604020202020204" pitchFamily="34" charset="0"/>
              <a:buNone/>
              <a:defRPr/>
            </a:pPr>
            <a:r>
              <a:rPr lang="en-ZA" sz="2400" b="1" dirty="0" smtClean="0">
                <a:ea typeface="Calibri"/>
                <a:cs typeface="Times New Roman"/>
              </a:rPr>
              <a:t>The four </a:t>
            </a:r>
            <a:r>
              <a:rPr lang="en-ZA" sz="2400" b="1" dirty="0">
                <a:ea typeface="Calibri"/>
                <a:cs typeface="Times New Roman"/>
              </a:rPr>
              <a:t>impact areas that the </a:t>
            </a:r>
            <a:r>
              <a:rPr lang="en-ZA" sz="2400" b="1" dirty="0" smtClean="0">
                <a:ea typeface="Calibri"/>
                <a:cs typeface="Times New Roman"/>
              </a:rPr>
              <a:t>programme contributes </a:t>
            </a:r>
            <a:r>
              <a:rPr lang="en-ZA" sz="2400" b="1" dirty="0">
                <a:ea typeface="Calibri"/>
                <a:cs typeface="Times New Roman"/>
              </a:rPr>
              <a:t>to in the </a:t>
            </a:r>
            <a:r>
              <a:rPr lang="en-ZA" sz="2400" b="1" dirty="0" smtClean="0">
                <a:ea typeface="Calibri"/>
                <a:cs typeface="Times New Roman"/>
              </a:rPr>
              <a:t>long-term:</a:t>
            </a:r>
          </a:p>
          <a:p>
            <a:pPr marL="514350" indent="-514350" eaLnBrk="1" fontAlgn="auto" hangingPunct="1">
              <a:lnSpc>
                <a:spcPct val="107000"/>
              </a:lnSpc>
              <a:spcAft>
                <a:spcPts val="800"/>
              </a:spcAft>
              <a:buFont typeface="Arial" panose="020B0604020202020204" pitchFamily="34" charset="0"/>
              <a:buAutoNum type="arabicParenR"/>
              <a:defRPr/>
            </a:pPr>
            <a:r>
              <a:rPr lang="en-ZA" sz="2400" dirty="0">
                <a:ea typeface="Calibri"/>
                <a:cs typeface="Times New Roman"/>
              </a:rPr>
              <a:t>T</a:t>
            </a:r>
            <a:r>
              <a:rPr lang="en-ZA" sz="2400" dirty="0" smtClean="0">
                <a:ea typeface="Calibri"/>
                <a:cs typeface="Times New Roman"/>
              </a:rPr>
              <a:t>he </a:t>
            </a:r>
            <a:r>
              <a:rPr lang="en-ZA" sz="2400" dirty="0">
                <a:ea typeface="Calibri"/>
                <a:cs typeface="Times New Roman"/>
              </a:rPr>
              <a:t>development of holistic </a:t>
            </a:r>
            <a:r>
              <a:rPr lang="en-ZA" sz="2400" dirty="0" smtClean="0">
                <a:ea typeface="Calibri"/>
                <a:cs typeface="Times New Roman"/>
              </a:rPr>
              <a:t>athletes</a:t>
            </a:r>
          </a:p>
          <a:p>
            <a:pPr marL="514350" indent="-514350" eaLnBrk="1" fontAlgn="auto" hangingPunct="1">
              <a:lnSpc>
                <a:spcPct val="107000"/>
              </a:lnSpc>
              <a:spcAft>
                <a:spcPts val="800"/>
              </a:spcAft>
              <a:buFont typeface="Arial" panose="020B0604020202020204" pitchFamily="34" charset="0"/>
              <a:buAutoNum type="arabicParenR"/>
              <a:defRPr/>
            </a:pPr>
            <a:r>
              <a:rPr lang="en-ZA" sz="2400" dirty="0" smtClean="0">
                <a:ea typeface="Calibri"/>
                <a:cs typeface="Times New Roman"/>
              </a:rPr>
              <a:t>Provision of safe spaces for young people to engage in active recreation and hone natural talent </a:t>
            </a:r>
          </a:p>
          <a:p>
            <a:pPr marL="514350" indent="-514350" eaLnBrk="1" fontAlgn="auto" hangingPunct="1">
              <a:lnSpc>
                <a:spcPct val="107000"/>
              </a:lnSpc>
              <a:spcAft>
                <a:spcPts val="800"/>
              </a:spcAft>
              <a:buFont typeface="Arial" panose="020B0604020202020204" pitchFamily="34" charset="0"/>
              <a:buAutoNum type="arabicParenR"/>
              <a:defRPr/>
            </a:pPr>
            <a:r>
              <a:rPr lang="en-ZA" sz="2400" dirty="0" smtClean="0">
                <a:ea typeface="Calibri"/>
                <a:cs typeface="Times New Roman"/>
              </a:rPr>
              <a:t>Use sport and recreation to foster social </a:t>
            </a:r>
            <a:r>
              <a:rPr lang="en-ZA" sz="2400" dirty="0">
                <a:ea typeface="Calibri"/>
                <a:cs typeface="Times New Roman"/>
              </a:rPr>
              <a:t>cohesion in the communities where we work </a:t>
            </a:r>
            <a:endParaRPr lang="en-ZA" sz="2400" dirty="0" smtClean="0">
              <a:ea typeface="Calibri"/>
              <a:cs typeface="Times New Roman"/>
            </a:endParaRPr>
          </a:p>
          <a:p>
            <a:pPr marL="514350" indent="-514350" eaLnBrk="1" fontAlgn="auto" hangingPunct="1">
              <a:lnSpc>
                <a:spcPct val="107000"/>
              </a:lnSpc>
              <a:spcAft>
                <a:spcPts val="800"/>
              </a:spcAft>
              <a:buFont typeface="Arial" panose="020B0604020202020204" pitchFamily="34" charset="0"/>
              <a:buAutoNum type="arabicParenR"/>
              <a:defRPr/>
            </a:pPr>
            <a:r>
              <a:rPr lang="en-ZA" sz="2400" dirty="0" smtClean="0">
                <a:ea typeface="Calibri"/>
                <a:cs typeface="Times New Roman"/>
              </a:rPr>
              <a:t>Reduced </a:t>
            </a:r>
            <a:r>
              <a:rPr lang="en-ZA" sz="2400" dirty="0">
                <a:ea typeface="Calibri"/>
                <a:cs typeface="Times New Roman"/>
              </a:rPr>
              <a:t>risk for non-communicable diseases among young </a:t>
            </a:r>
            <a:r>
              <a:rPr lang="en-ZA" sz="2400" dirty="0" smtClean="0">
                <a:ea typeface="Calibri"/>
                <a:cs typeface="Times New Roman"/>
              </a:rPr>
              <a:t>people through increased physical activity. </a:t>
            </a:r>
            <a:endParaRPr lang="en-ZA" sz="2400" dirty="0">
              <a:ea typeface="Calibri"/>
              <a:cs typeface="Times New Roman"/>
            </a:endParaRPr>
          </a:p>
        </p:txBody>
      </p:sp>
    </p:spTree>
    <p:extLst>
      <p:ext uri="{BB962C8B-B14F-4D97-AF65-F5344CB8AC3E}">
        <p14:creationId xmlns:p14="http://schemas.microsoft.com/office/powerpoint/2010/main" xmlns="" val="1574498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540327" y="620688"/>
            <a:ext cx="7954385" cy="648072"/>
          </a:xfrm>
        </p:spPr>
        <p:txBody>
          <a:bodyPr/>
          <a:lstStyle/>
          <a:p>
            <a:r>
              <a:rPr lang="en-ZA" sz="3000" dirty="0" smtClean="0"/>
              <a:t>move4Life participation </a:t>
            </a:r>
            <a:endParaRPr lang="en-ZA" sz="30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753117638"/>
              </p:ext>
            </p:extLst>
          </p:nvPr>
        </p:nvGraphicFramePr>
        <p:xfrm>
          <a:off x="971600" y="1412783"/>
          <a:ext cx="6984776" cy="4534087"/>
        </p:xfrm>
        <a:graphic>
          <a:graphicData uri="http://schemas.openxmlformats.org/drawingml/2006/table">
            <a:tbl>
              <a:tblPr/>
              <a:tblGrid>
                <a:gridCol w="1941387">
                  <a:extLst>
                    <a:ext uri="{9D8B030D-6E8A-4147-A177-3AD203B41FA5}">
                      <a16:colId xmlns:a16="http://schemas.microsoft.com/office/drawing/2014/main" xmlns="" val="3885269409"/>
                    </a:ext>
                  </a:extLst>
                </a:gridCol>
                <a:gridCol w="1803029">
                  <a:extLst>
                    <a:ext uri="{9D8B030D-6E8A-4147-A177-3AD203B41FA5}">
                      <a16:colId xmlns:a16="http://schemas.microsoft.com/office/drawing/2014/main" xmlns="" val="1463876460"/>
                    </a:ext>
                  </a:extLst>
                </a:gridCol>
                <a:gridCol w="3240360">
                  <a:extLst>
                    <a:ext uri="{9D8B030D-6E8A-4147-A177-3AD203B41FA5}">
                      <a16:colId xmlns:a16="http://schemas.microsoft.com/office/drawing/2014/main" xmlns="" val="814214306"/>
                    </a:ext>
                  </a:extLst>
                </a:gridCol>
              </a:tblGrid>
              <a:tr h="480247">
                <a:tc>
                  <a:txBody>
                    <a:bodyPr/>
                    <a:lstStyle/>
                    <a:p>
                      <a:pPr algn="l" fontAlgn="ctr"/>
                      <a:r>
                        <a:rPr lang="en-ZA" sz="1600" b="1" i="0" u="none" strike="noStrike" dirty="0">
                          <a:solidFill>
                            <a:srgbClr val="000000"/>
                          </a:solidFill>
                          <a:effectLst/>
                          <a:latin typeface="Calibri" panose="020F0502020204030204" pitchFamily="34" charset="0"/>
                        </a:rPr>
                        <a:t>Province</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tc>
                  <a:txBody>
                    <a:bodyPr/>
                    <a:lstStyle/>
                    <a:p>
                      <a:pPr algn="l" fontAlgn="ctr"/>
                      <a:r>
                        <a:rPr lang="en-ZA" sz="1600" b="1" i="0" u="none" strike="noStrike" dirty="0">
                          <a:solidFill>
                            <a:srgbClr val="000000"/>
                          </a:solidFill>
                          <a:effectLst/>
                          <a:latin typeface="Calibri" panose="020F0502020204030204" pitchFamily="34" charset="0"/>
                        </a:rPr>
                        <a:t>Y-Centre</a:t>
                      </a:r>
                    </a:p>
                  </a:txBody>
                  <a:tcPr marL="9525" marR="9525" marT="9525" marB="0" anchor="ctr">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tc>
                  <a:txBody>
                    <a:bodyPr/>
                    <a:lstStyle/>
                    <a:p>
                      <a:pPr algn="l" fontAlgn="ctr"/>
                      <a:r>
                        <a:rPr lang="en-ZA" sz="1600" b="1" i="0" u="none" strike="noStrike" dirty="0">
                          <a:solidFill>
                            <a:srgbClr val="000000"/>
                          </a:solidFill>
                          <a:effectLst/>
                          <a:latin typeface="Calibri" panose="020F0502020204030204" pitchFamily="34" charset="0"/>
                        </a:rPr>
                        <a:t>Total Participants per 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extLst>
                  <a:ext uri="{0D108BD9-81ED-4DB2-BD59-A6C34878D82A}">
                    <a16:rowId xmlns:a16="http://schemas.microsoft.com/office/drawing/2014/main" xmlns="" val="1680199865"/>
                  </a:ext>
                </a:extLst>
              </a:tr>
              <a:tr h="234266">
                <a:tc rowSpan="3">
                  <a:txBody>
                    <a:bodyPr/>
                    <a:lstStyle/>
                    <a:p>
                      <a:pPr algn="l" fontAlgn="ctr"/>
                      <a:r>
                        <a:rPr lang="en-ZA" sz="1600" b="0" i="0" u="none" strike="noStrike">
                          <a:solidFill>
                            <a:srgbClr val="000000"/>
                          </a:solidFill>
                          <a:effectLst/>
                          <a:latin typeface="Calibri" panose="020F0502020204030204" pitchFamily="34" charset="0"/>
                        </a:rPr>
                        <a:t>Eastern Cape</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Buffalo City</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rowSpan="3">
                  <a:txBody>
                    <a:bodyPr/>
                    <a:lstStyle/>
                    <a:p>
                      <a:pPr algn="r" fontAlgn="ctr"/>
                      <a:r>
                        <a:rPr lang="en-ZA" sz="1600" b="1" i="0" u="none" strike="noStrike" dirty="0" smtClean="0">
                          <a:solidFill>
                            <a:srgbClr val="000000"/>
                          </a:solidFill>
                          <a:effectLst/>
                          <a:latin typeface="Calibri" panose="020F0502020204030204" pitchFamily="34" charset="0"/>
                        </a:rPr>
                        <a:t>5 385</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4103198713"/>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KwaNobuhle</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447489898"/>
                  </a:ext>
                </a:extLst>
              </a:tr>
              <a:tr h="245979">
                <a:tc vMerge="1">
                  <a:txBody>
                    <a:bodyPr/>
                    <a:lstStyle/>
                    <a:p>
                      <a:endParaRPr lang="en-ZA"/>
                    </a:p>
                  </a:txBody>
                  <a:tcPr/>
                </a:tc>
                <a:tc>
                  <a:txBody>
                    <a:bodyPr/>
                    <a:lstStyle/>
                    <a:p>
                      <a:pPr algn="l" fontAlgn="b"/>
                      <a:r>
                        <a:rPr lang="en-ZA" sz="1600" b="0" i="0" u="none" strike="noStrike" dirty="0" err="1">
                          <a:solidFill>
                            <a:srgbClr val="000000"/>
                          </a:solidFill>
                          <a:effectLst/>
                          <a:latin typeface="Calibri" panose="020F0502020204030204" pitchFamily="34" charset="0"/>
                        </a:rPr>
                        <a:t>Mthatha</a:t>
                      </a:r>
                      <a:endParaRPr lang="en-ZA"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83536272"/>
                  </a:ext>
                </a:extLst>
              </a:tr>
              <a:tr h="245979">
                <a:tc>
                  <a:txBody>
                    <a:bodyPr/>
                    <a:lstStyle/>
                    <a:p>
                      <a:pPr algn="l" fontAlgn="b"/>
                      <a:r>
                        <a:rPr lang="en-ZA" sz="1600" b="0" i="0" u="none" strike="noStrike">
                          <a:solidFill>
                            <a:srgbClr val="000000"/>
                          </a:solidFill>
                          <a:effectLst/>
                          <a:latin typeface="Calibri" panose="020F0502020204030204" pitchFamily="34" charset="0"/>
                        </a:rPr>
                        <a:t>Free State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Botshabelo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a:txBody>
                    <a:bodyPr/>
                    <a:lstStyle/>
                    <a:p>
                      <a:pPr algn="r" fontAlgn="ctr"/>
                      <a:r>
                        <a:rPr lang="en-ZA" sz="1600" b="1" i="0" u="none" strike="noStrike" dirty="0" smtClean="0">
                          <a:solidFill>
                            <a:srgbClr val="000000"/>
                          </a:solidFill>
                          <a:effectLst/>
                          <a:latin typeface="Calibri" panose="020F0502020204030204" pitchFamily="34" charset="0"/>
                        </a:rPr>
                        <a:t>4 744</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extLst>
                  <a:ext uri="{0D108BD9-81ED-4DB2-BD59-A6C34878D82A}">
                    <a16:rowId xmlns:a16="http://schemas.microsoft.com/office/drawing/2014/main" xmlns="" val="3674176796"/>
                  </a:ext>
                </a:extLst>
              </a:tr>
              <a:tr h="234266">
                <a:tc rowSpan="3">
                  <a:txBody>
                    <a:bodyPr/>
                    <a:lstStyle/>
                    <a:p>
                      <a:pPr algn="l" fontAlgn="ctr"/>
                      <a:r>
                        <a:rPr lang="en-ZA" sz="1600" b="0" i="0" u="none" strike="noStrike">
                          <a:solidFill>
                            <a:srgbClr val="000000"/>
                          </a:solidFill>
                          <a:effectLst/>
                          <a:latin typeface="Calibri" panose="020F0502020204030204" pitchFamily="34" charset="0"/>
                        </a:rPr>
                        <a:t>Gauteng</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Mamelodi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rowSpan="3">
                  <a:txBody>
                    <a:bodyPr/>
                    <a:lstStyle/>
                    <a:p>
                      <a:pPr algn="r" fontAlgn="ctr"/>
                      <a:r>
                        <a:rPr lang="en-ZA" sz="1600" b="1" i="0" u="none" strike="noStrike" dirty="0" smtClean="0">
                          <a:solidFill>
                            <a:srgbClr val="000000"/>
                          </a:solidFill>
                          <a:effectLst/>
                          <a:latin typeface="Calibri" panose="020F0502020204030204" pitchFamily="34" charset="0"/>
                        </a:rPr>
                        <a:t>10 947</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2614490245"/>
                  </a:ext>
                </a:extLst>
              </a:tr>
              <a:tr h="245979">
                <a:tc vMerge="1">
                  <a:txBody>
                    <a:bodyPr/>
                    <a:lstStyle/>
                    <a:p>
                      <a:endParaRPr lang="en-ZA"/>
                    </a:p>
                  </a:txBody>
                  <a:tcPr/>
                </a:tc>
                <a:tc>
                  <a:txBody>
                    <a:bodyPr/>
                    <a:lstStyle/>
                    <a:p>
                      <a:pPr algn="l" fontAlgn="b"/>
                      <a:r>
                        <a:rPr lang="en-ZA" sz="1600" b="0" i="0" u="none" strike="noStrike" dirty="0" err="1">
                          <a:solidFill>
                            <a:srgbClr val="000000"/>
                          </a:solidFill>
                          <a:effectLst/>
                          <a:latin typeface="Calibri" panose="020F0502020204030204" pitchFamily="34" charset="0"/>
                        </a:rPr>
                        <a:t>Jozi</a:t>
                      </a:r>
                      <a:r>
                        <a:rPr lang="en-ZA" sz="1600" b="0" i="0" u="none" strike="noStrike" dirty="0">
                          <a:solidFill>
                            <a:srgbClr val="000000"/>
                          </a:solidFill>
                          <a:effectLst/>
                          <a:latin typeface="Calibri" panose="020F0502020204030204" pitchFamily="34" charset="0"/>
                        </a:rPr>
                        <a:t> Metro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4167976061"/>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Orange Farm</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63082731"/>
                  </a:ext>
                </a:extLst>
              </a:tr>
              <a:tr h="245979">
                <a:tc rowSpan="2">
                  <a:txBody>
                    <a:bodyPr/>
                    <a:lstStyle/>
                    <a:p>
                      <a:pPr algn="l" fontAlgn="ctr"/>
                      <a:r>
                        <a:rPr lang="en-ZA" sz="1600" b="0" i="0" u="none" strike="noStrike">
                          <a:solidFill>
                            <a:srgbClr val="000000"/>
                          </a:solidFill>
                          <a:effectLst/>
                          <a:latin typeface="Calibri" panose="020F0502020204030204" pitchFamily="34" charset="0"/>
                        </a:rPr>
                        <a:t>KwaZulu-Natal</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Ethekwini Metro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rowSpan="2">
                  <a:txBody>
                    <a:bodyPr/>
                    <a:lstStyle/>
                    <a:p>
                      <a:pPr algn="r" fontAlgn="ctr"/>
                      <a:r>
                        <a:rPr lang="en-ZA" sz="1600" b="1" i="0" u="none" strike="noStrike" dirty="0" smtClean="0">
                          <a:solidFill>
                            <a:srgbClr val="000000"/>
                          </a:solidFill>
                          <a:effectLst/>
                          <a:latin typeface="Calibri" panose="020F0502020204030204" pitchFamily="34" charset="0"/>
                        </a:rPr>
                        <a:t>9 151</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xmlns="" val="693423588"/>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Mandeni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vMerge="1">
                  <a:txBody>
                    <a:bodyPr/>
                    <a:lstStyle/>
                    <a:p>
                      <a:endParaRPr lang="en-ZA"/>
                    </a:p>
                  </a:txBody>
                  <a:tcPr/>
                </a:tc>
                <a:extLst>
                  <a:ext uri="{0D108BD9-81ED-4DB2-BD59-A6C34878D82A}">
                    <a16:rowId xmlns:a16="http://schemas.microsoft.com/office/drawing/2014/main" xmlns="" val="110789993"/>
                  </a:ext>
                </a:extLst>
              </a:tr>
              <a:tr h="245979">
                <a:tc>
                  <a:txBody>
                    <a:bodyPr/>
                    <a:lstStyle/>
                    <a:p>
                      <a:pPr algn="l" fontAlgn="b"/>
                      <a:r>
                        <a:rPr lang="en-ZA" sz="1600" b="0" i="0" u="none" strike="noStrike">
                          <a:solidFill>
                            <a:srgbClr val="000000"/>
                          </a:solidFill>
                          <a:effectLst/>
                          <a:latin typeface="Calibri" panose="020F0502020204030204" pitchFamily="34" charset="0"/>
                        </a:rPr>
                        <a:t>Limpopo</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Lenyenye</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smtClean="0">
                          <a:solidFill>
                            <a:srgbClr val="000000"/>
                          </a:solidFill>
                          <a:effectLst/>
                          <a:latin typeface="Calibri" panose="020F0502020204030204" pitchFamily="34" charset="0"/>
                        </a:rPr>
                        <a:t>7 719</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452448476"/>
                  </a:ext>
                </a:extLst>
              </a:tr>
              <a:tr h="245979">
                <a:tc rowSpan="2">
                  <a:txBody>
                    <a:bodyPr/>
                    <a:lstStyle/>
                    <a:p>
                      <a:pPr algn="l" fontAlgn="ctr"/>
                      <a:r>
                        <a:rPr lang="en-ZA" sz="1600" b="0" i="0" u="none" strike="noStrike">
                          <a:solidFill>
                            <a:srgbClr val="000000"/>
                          </a:solidFill>
                          <a:effectLst/>
                          <a:latin typeface="Calibri" panose="020F0502020204030204" pitchFamily="34" charset="0"/>
                        </a:rPr>
                        <a:t>Mpumalanga</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Acornhoek</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rowSpan="2">
                  <a:txBody>
                    <a:bodyPr/>
                    <a:lstStyle/>
                    <a:p>
                      <a:pPr algn="r" fontAlgn="ctr"/>
                      <a:r>
                        <a:rPr lang="en-ZA" sz="1600" b="1" i="0" u="none" strike="noStrike" dirty="0" smtClean="0">
                          <a:solidFill>
                            <a:srgbClr val="000000"/>
                          </a:solidFill>
                          <a:effectLst/>
                          <a:latin typeface="Calibri" panose="020F0502020204030204" pitchFamily="34" charset="0"/>
                        </a:rPr>
                        <a:t>3 157</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DBDBDB"/>
                    </a:solidFill>
                  </a:tcPr>
                </a:tc>
                <a:extLst>
                  <a:ext uri="{0D108BD9-81ED-4DB2-BD59-A6C34878D82A}">
                    <a16:rowId xmlns:a16="http://schemas.microsoft.com/office/drawing/2014/main" xmlns="" val="4146180595"/>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Emalahleni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vMerge="1">
                  <a:txBody>
                    <a:bodyPr/>
                    <a:lstStyle/>
                    <a:p>
                      <a:endParaRPr lang="en-ZA"/>
                    </a:p>
                  </a:txBody>
                  <a:tcPr/>
                </a:tc>
                <a:extLst>
                  <a:ext uri="{0D108BD9-81ED-4DB2-BD59-A6C34878D82A}">
                    <a16:rowId xmlns:a16="http://schemas.microsoft.com/office/drawing/2014/main" xmlns="" val="3636847087"/>
                  </a:ext>
                </a:extLst>
              </a:tr>
              <a:tr h="245979">
                <a:tc>
                  <a:txBody>
                    <a:bodyPr/>
                    <a:lstStyle/>
                    <a:p>
                      <a:pPr algn="l" fontAlgn="b"/>
                      <a:r>
                        <a:rPr lang="en-ZA" sz="1600" b="0" i="0" u="none" strike="noStrike">
                          <a:solidFill>
                            <a:srgbClr val="000000"/>
                          </a:solidFill>
                          <a:effectLst/>
                          <a:latin typeface="Calibri" panose="020F0502020204030204" pitchFamily="34" charset="0"/>
                        </a:rPr>
                        <a:t>North West</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North West</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smtClean="0">
                          <a:solidFill>
                            <a:srgbClr val="000000"/>
                          </a:solidFill>
                          <a:effectLst/>
                          <a:latin typeface="Calibri" panose="020F0502020204030204" pitchFamily="34" charset="0"/>
                        </a:rPr>
                        <a:t>5 821</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extLst>
                  <a:ext uri="{0D108BD9-81ED-4DB2-BD59-A6C34878D82A}">
                    <a16:rowId xmlns:a16="http://schemas.microsoft.com/office/drawing/2014/main" xmlns="" val="551225953"/>
                  </a:ext>
                </a:extLst>
              </a:tr>
              <a:tr h="245979">
                <a:tc>
                  <a:txBody>
                    <a:bodyPr/>
                    <a:lstStyle/>
                    <a:p>
                      <a:pPr algn="l" fontAlgn="b"/>
                      <a:r>
                        <a:rPr lang="en-ZA" sz="1600" b="0" i="0" u="none" strike="noStrike">
                          <a:solidFill>
                            <a:srgbClr val="000000"/>
                          </a:solidFill>
                          <a:effectLst/>
                          <a:latin typeface="Calibri" panose="020F0502020204030204" pitchFamily="34" charset="0"/>
                        </a:rPr>
                        <a:t>Northern Cape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Kimberley</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a:txBody>
                    <a:bodyPr/>
                    <a:lstStyle/>
                    <a:p>
                      <a:pPr algn="r" fontAlgn="ctr"/>
                      <a:r>
                        <a:rPr lang="en-ZA" sz="1600" b="1" i="0" u="none" strike="noStrike" dirty="0" smtClean="0">
                          <a:solidFill>
                            <a:srgbClr val="000000"/>
                          </a:solidFill>
                          <a:effectLst/>
                          <a:latin typeface="Calibri" panose="020F0502020204030204" pitchFamily="34" charset="0"/>
                        </a:rPr>
                        <a:t>2 744</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DBDB"/>
                    </a:solidFill>
                  </a:tcPr>
                </a:tc>
                <a:extLst>
                  <a:ext uri="{0D108BD9-81ED-4DB2-BD59-A6C34878D82A}">
                    <a16:rowId xmlns:a16="http://schemas.microsoft.com/office/drawing/2014/main" xmlns="" val="3236619346"/>
                  </a:ext>
                </a:extLst>
              </a:tr>
              <a:tr h="245979">
                <a:tc>
                  <a:txBody>
                    <a:bodyPr/>
                    <a:lstStyle/>
                    <a:p>
                      <a:pPr algn="l" fontAlgn="b"/>
                      <a:r>
                        <a:rPr lang="en-ZA" sz="1600" b="0" i="0" u="none" strike="noStrike">
                          <a:solidFill>
                            <a:srgbClr val="000000"/>
                          </a:solidFill>
                          <a:effectLst/>
                          <a:latin typeface="Calibri" panose="020F0502020204030204" pitchFamily="34" charset="0"/>
                        </a:rPr>
                        <a:t>Western Cape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Langa</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smtClean="0">
                          <a:solidFill>
                            <a:srgbClr val="000000"/>
                          </a:solidFill>
                          <a:effectLst/>
                          <a:latin typeface="Calibri" panose="020F0502020204030204" pitchFamily="34" charset="0"/>
                        </a:rPr>
                        <a:t>3</a:t>
                      </a:r>
                      <a:r>
                        <a:rPr lang="en-ZA" sz="1600" b="1" i="0" u="none" strike="noStrike" baseline="0" dirty="0" smtClean="0">
                          <a:solidFill>
                            <a:srgbClr val="000000"/>
                          </a:solidFill>
                          <a:effectLst/>
                          <a:latin typeface="Calibri" panose="020F0502020204030204" pitchFamily="34" charset="0"/>
                        </a:rPr>
                        <a:t> 735</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3920454953"/>
                  </a:ext>
                </a:extLst>
              </a:tr>
              <a:tr h="245979">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l" fontAlgn="b"/>
                      <a:r>
                        <a:rPr lang="en-ZA" sz="1600" b="1" i="0" u="none" strike="noStrike">
                          <a:solidFill>
                            <a:srgbClr val="000000"/>
                          </a:solidFill>
                          <a:effectLst/>
                          <a:latin typeface="Calibri" panose="020F0502020204030204" pitchFamily="34" charset="0"/>
                        </a:rPr>
                        <a:t>Grand Total</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BDD7EE"/>
                    </a:solidFill>
                  </a:tcPr>
                </a:tc>
                <a:tc>
                  <a:txBody>
                    <a:bodyPr/>
                    <a:lstStyle/>
                    <a:p>
                      <a:pPr algn="r" fontAlgn="ctr"/>
                      <a:r>
                        <a:rPr lang="en-ZA" sz="1600" b="1" i="0" u="none" strike="noStrike" dirty="0" smtClean="0">
                          <a:solidFill>
                            <a:srgbClr val="000000"/>
                          </a:solidFill>
                          <a:effectLst/>
                          <a:latin typeface="Calibri" panose="020F0502020204030204" pitchFamily="34" charset="0"/>
                        </a:rPr>
                        <a:t>52 903</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992268280"/>
                  </a:ext>
                </a:extLst>
              </a:tr>
            </a:tbl>
          </a:graphicData>
        </a:graphic>
      </p:graphicFrame>
    </p:spTree>
    <p:extLst>
      <p:ext uri="{BB962C8B-B14F-4D97-AF65-F5344CB8AC3E}">
        <p14:creationId xmlns:p14="http://schemas.microsoft.com/office/powerpoint/2010/main" xmlns="" val="4006061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540327" y="620688"/>
            <a:ext cx="7954385" cy="648072"/>
          </a:xfrm>
        </p:spPr>
        <p:txBody>
          <a:bodyPr/>
          <a:lstStyle/>
          <a:p>
            <a:r>
              <a:rPr lang="en-ZA" sz="3000" dirty="0" smtClean="0"/>
              <a:t>sport4Change events</a:t>
            </a:r>
            <a:endParaRPr lang="en-ZA" sz="30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055744906"/>
              </p:ext>
            </p:extLst>
          </p:nvPr>
        </p:nvGraphicFramePr>
        <p:xfrm>
          <a:off x="971600" y="1412783"/>
          <a:ext cx="6984776" cy="4534087"/>
        </p:xfrm>
        <a:graphic>
          <a:graphicData uri="http://schemas.openxmlformats.org/drawingml/2006/table">
            <a:tbl>
              <a:tblPr/>
              <a:tblGrid>
                <a:gridCol w="1941387">
                  <a:extLst>
                    <a:ext uri="{9D8B030D-6E8A-4147-A177-3AD203B41FA5}">
                      <a16:colId xmlns:a16="http://schemas.microsoft.com/office/drawing/2014/main" xmlns="" val="3885269409"/>
                    </a:ext>
                  </a:extLst>
                </a:gridCol>
                <a:gridCol w="1803029">
                  <a:extLst>
                    <a:ext uri="{9D8B030D-6E8A-4147-A177-3AD203B41FA5}">
                      <a16:colId xmlns:a16="http://schemas.microsoft.com/office/drawing/2014/main" xmlns="" val="1463876460"/>
                    </a:ext>
                  </a:extLst>
                </a:gridCol>
                <a:gridCol w="3240360">
                  <a:extLst>
                    <a:ext uri="{9D8B030D-6E8A-4147-A177-3AD203B41FA5}">
                      <a16:colId xmlns:a16="http://schemas.microsoft.com/office/drawing/2014/main" xmlns="" val="814214306"/>
                    </a:ext>
                  </a:extLst>
                </a:gridCol>
              </a:tblGrid>
              <a:tr h="480247">
                <a:tc>
                  <a:txBody>
                    <a:bodyPr/>
                    <a:lstStyle/>
                    <a:p>
                      <a:pPr algn="l" fontAlgn="ctr"/>
                      <a:r>
                        <a:rPr lang="en-ZA" sz="1600" b="1" i="0" u="none" strike="noStrike" dirty="0">
                          <a:solidFill>
                            <a:srgbClr val="000000"/>
                          </a:solidFill>
                          <a:effectLst/>
                          <a:latin typeface="Calibri" panose="020F0502020204030204" pitchFamily="34" charset="0"/>
                        </a:rPr>
                        <a:t>Province</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tc>
                  <a:txBody>
                    <a:bodyPr/>
                    <a:lstStyle/>
                    <a:p>
                      <a:pPr algn="l" fontAlgn="ctr"/>
                      <a:r>
                        <a:rPr lang="en-ZA" sz="1600" b="1" i="0" u="none" strike="noStrike" dirty="0">
                          <a:solidFill>
                            <a:srgbClr val="000000"/>
                          </a:solidFill>
                          <a:effectLst/>
                          <a:latin typeface="Calibri" panose="020F0502020204030204" pitchFamily="34" charset="0"/>
                        </a:rPr>
                        <a:t>Y-Centre</a:t>
                      </a:r>
                    </a:p>
                  </a:txBody>
                  <a:tcPr marL="9525" marR="9525" marT="9525" marB="0" anchor="ctr">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tc>
                  <a:txBody>
                    <a:bodyPr/>
                    <a:lstStyle/>
                    <a:p>
                      <a:pPr algn="l" fontAlgn="ctr"/>
                      <a:r>
                        <a:rPr lang="en-ZA" sz="1600" b="1" i="0" u="none" strike="noStrike" dirty="0">
                          <a:solidFill>
                            <a:srgbClr val="000000"/>
                          </a:solidFill>
                          <a:effectLst/>
                          <a:latin typeface="Calibri" panose="020F0502020204030204" pitchFamily="34" charset="0"/>
                        </a:rPr>
                        <a:t>Total Participants per 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9BC2E6"/>
                    </a:solidFill>
                  </a:tcPr>
                </a:tc>
                <a:extLst>
                  <a:ext uri="{0D108BD9-81ED-4DB2-BD59-A6C34878D82A}">
                    <a16:rowId xmlns:a16="http://schemas.microsoft.com/office/drawing/2014/main" xmlns="" val="1680199865"/>
                  </a:ext>
                </a:extLst>
              </a:tr>
              <a:tr h="234266">
                <a:tc rowSpan="3">
                  <a:txBody>
                    <a:bodyPr/>
                    <a:lstStyle/>
                    <a:p>
                      <a:pPr algn="l" fontAlgn="ctr"/>
                      <a:r>
                        <a:rPr lang="en-ZA" sz="1600" b="0" i="0" u="none" strike="noStrike">
                          <a:solidFill>
                            <a:srgbClr val="000000"/>
                          </a:solidFill>
                          <a:effectLst/>
                          <a:latin typeface="Calibri" panose="020F0502020204030204" pitchFamily="34" charset="0"/>
                        </a:rPr>
                        <a:t>Eastern Cape</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Buffalo City</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rowSpan="3">
                  <a:txBody>
                    <a:bodyPr/>
                    <a:lstStyle/>
                    <a:p>
                      <a:pPr algn="r" fontAlgn="ctr"/>
                      <a:r>
                        <a:rPr lang="en-ZA" sz="1600" b="1" i="0" u="none" strike="noStrike" dirty="0" smtClean="0">
                          <a:solidFill>
                            <a:srgbClr val="000000"/>
                          </a:solidFill>
                          <a:effectLst/>
                          <a:latin typeface="Calibri" panose="020F0502020204030204" pitchFamily="34" charset="0"/>
                        </a:rPr>
                        <a:t>31</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4103198713"/>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KwaNobuhle</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447489898"/>
                  </a:ext>
                </a:extLst>
              </a:tr>
              <a:tr h="245979">
                <a:tc vMerge="1">
                  <a:txBody>
                    <a:bodyPr/>
                    <a:lstStyle/>
                    <a:p>
                      <a:endParaRPr lang="en-ZA"/>
                    </a:p>
                  </a:txBody>
                  <a:tcPr/>
                </a:tc>
                <a:tc>
                  <a:txBody>
                    <a:bodyPr/>
                    <a:lstStyle/>
                    <a:p>
                      <a:pPr algn="l" fontAlgn="b"/>
                      <a:r>
                        <a:rPr lang="en-ZA" sz="1600" b="0" i="0" u="none" strike="noStrike" dirty="0" err="1">
                          <a:solidFill>
                            <a:srgbClr val="000000"/>
                          </a:solidFill>
                          <a:effectLst/>
                          <a:latin typeface="Calibri" panose="020F0502020204030204" pitchFamily="34" charset="0"/>
                        </a:rPr>
                        <a:t>Mthatha</a:t>
                      </a:r>
                      <a:endParaRPr lang="en-ZA"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83536272"/>
                  </a:ext>
                </a:extLst>
              </a:tr>
              <a:tr h="245979">
                <a:tc>
                  <a:txBody>
                    <a:bodyPr/>
                    <a:lstStyle/>
                    <a:p>
                      <a:pPr algn="l" fontAlgn="b"/>
                      <a:r>
                        <a:rPr lang="en-ZA" sz="1600" b="0" i="0" u="none" strike="noStrike">
                          <a:solidFill>
                            <a:srgbClr val="000000"/>
                          </a:solidFill>
                          <a:effectLst/>
                          <a:latin typeface="Calibri" panose="020F0502020204030204" pitchFamily="34" charset="0"/>
                        </a:rPr>
                        <a:t>Free State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Botshabelo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a:txBody>
                    <a:bodyPr/>
                    <a:lstStyle/>
                    <a:p>
                      <a:pPr algn="r" fontAlgn="ctr"/>
                      <a:r>
                        <a:rPr lang="en-ZA" sz="1600" b="1" i="0" u="none" strike="noStrike" dirty="0" smtClean="0">
                          <a:solidFill>
                            <a:srgbClr val="000000"/>
                          </a:solidFill>
                          <a:effectLst/>
                          <a:latin typeface="Calibri" panose="020F0502020204030204" pitchFamily="34" charset="0"/>
                        </a:rPr>
                        <a:t>16</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extLst>
                  <a:ext uri="{0D108BD9-81ED-4DB2-BD59-A6C34878D82A}">
                    <a16:rowId xmlns:a16="http://schemas.microsoft.com/office/drawing/2014/main" xmlns="" val="3674176796"/>
                  </a:ext>
                </a:extLst>
              </a:tr>
              <a:tr h="234266">
                <a:tc rowSpan="3">
                  <a:txBody>
                    <a:bodyPr/>
                    <a:lstStyle/>
                    <a:p>
                      <a:pPr algn="l" fontAlgn="ctr"/>
                      <a:r>
                        <a:rPr lang="en-ZA" sz="1600" b="0" i="0" u="none" strike="noStrike">
                          <a:solidFill>
                            <a:srgbClr val="000000"/>
                          </a:solidFill>
                          <a:effectLst/>
                          <a:latin typeface="Calibri" panose="020F0502020204030204" pitchFamily="34" charset="0"/>
                        </a:rPr>
                        <a:t>Gauteng</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Mamelodi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rowSpan="3">
                  <a:txBody>
                    <a:bodyPr/>
                    <a:lstStyle/>
                    <a:p>
                      <a:pPr algn="r" fontAlgn="ctr"/>
                      <a:r>
                        <a:rPr lang="en-ZA" sz="1600" b="1" i="0" u="none" strike="noStrike" dirty="0" smtClean="0">
                          <a:solidFill>
                            <a:srgbClr val="000000"/>
                          </a:solidFill>
                          <a:effectLst/>
                          <a:latin typeface="Calibri" panose="020F0502020204030204" pitchFamily="34" charset="0"/>
                        </a:rPr>
                        <a:t>46</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2614490245"/>
                  </a:ext>
                </a:extLst>
              </a:tr>
              <a:tr h="245979">
                <a:tc vMerge="1">
                  <a:txBody>
                    <a:bodyPr/>
                    <a:lstStyle/>
                    <a:p>
                      <a:endParaRPr lang="en-ZA"/>
                    </a:p>
                  </a:txBody>
                  <a:tcPr/>
                </a:tc>
                <a:tc>
                  <a:txBody>
                    <a:bodyPr/>
                    <a:lstStyle/>
                    <a:p>
                      <a:pPr algn="l" fontAlgn="b"/>
                      <a:r>
                        <a:rPr lang="en-ZA" sz="1600" b="0" i="0" u="none" strike="noStrike" dirty="0" err="1">
                          <a:solidFill>
                            <a:srgbClr val="000000"/>
                          </a:solidFill>
                          <a:effectLst/>
                          <a:latin typeface="Calibri" panose="020F0502020204030204" pitchFamily="34" charset="0"/>
                        </a:rPr>
                        <a:t>Jozi</a:t>
                      </a:r>
                      <a:r>
                        <a:rPr lang="en-ZA" sz="1600" b="0" i="0" u="none" strike="noStrike" dirty="0">
                          <a:solidFill>
                            <a:srgbClr val="000000"/>
                          </a:solidFill>
                          <a:effectLst/>
                          <a:latin typeface="Calibri" panose="020F0502020204030204" pitchFamily="34" charset="0"/>
                        </a:rPr>
                        <a:t> Metro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4167976061"/>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Orange Farm</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63082731"/>
                  </a:ext>
                </a:extLst>
              </a:tr>
              <a:tr h="245979">
                <a:tc rowSpan="2">
                  <a:txBody>
                    <a:bodyPr/>
                    <a:lstStyle/>
                    <a:p>
                      <a:pPr algn="l" fontAlgn="ctr"/>
                      <a:r>
                        <a:rPr lang="en-ZA" sz="1600" b="0" i="0" u="none" strike="noStrike">
                          <a:solidFill>
                            <a:srgbClr val="000000"/>
                          </a:solidFill>
                          <a:effectLst/>
                          <a:latin typeface="Calibri" panose="020F0502020204030204" pitchFamily="34" charset="0"/>
                        </a:rPr>
                        <a:t>KwaZulu-Natal</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Ethekwini Metro</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rowSpan="2">
                  <a:txBody>
                    <a:bodyPr/>
                    <a:lstStyle/>
                    <a:p>
                      <a:pPr algn="r" fontAlgn="ctr"/>
                      <a:r>
                        <a:rPr lang="en-ZA" sz="1600" b="1" i="0" u="none" strike="noStrike" dirty="0" smtClean="0">
                          <a:solidFill>
                            <a:srgbClr val="000000"/>
                          </a:solidFill>
                          <a:effectLst/>
                          <a:latin typeface="Calibri" panose="020F0502020204030204" pitchFamily="34" charset="0"/>
                        </a:rPr>
                        <a:t>39</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xmlns="" val="693423588"/>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Mandeni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vMerge="1">
                  <a:txBody>
                    <a:bodyPr/>
                    <a:lstStyle/>
                    <a:p>
                      <a:endParaRPr lang="en-ZA"/>
                    </a:p>
                  </a:txBody>
                  <a:tcPr/>
                </a:tc>
                <a:extLst>
                  <a:ext uri="{0D108BD9-81ED-4DB2-BD59-A6C34878D82A}">
                    <a16:rowId xmlns:a16="http://schemas.microsoft.com/office/drawing/2014/main" xmlns="" val="110789993"/>
                  </a:ext>
                </a:extLst>
              </a:tr>
              <a:tr h="245979">
                <a:tc>
                  <a:txBody>
                    <a:bodyPr/>
                    <a:lstStyle/>
                    <a:p>
                      <a:pPr algn="l" fontAlgn="b"/>
                      <a:r>
                        <a:rPr lang="en-ZA" sz="1600" b="0" i="0" u="none" strike="noStrike">
                          <a:solidFill>
                            <a:srgbClr val="000000"/>
                          </a:solidFill>
                          <a:effectLst/>
                          <a:latin typeface="Calibri" panose="020F0502020204030204" pitchFamily="34" charset="0"/>
                        </a:rPr>
                        <a:t>Limpopo</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Lenyenye</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smtClean="0">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452448476"/>
                  </a:ext>
                </a:extLst>
              </a:tr>
              <a:tr h="245979">
                <a:tc rowSpan="2">
                  <a:txBody>
                    <a:bodyPr/>
                    <a:lstStyle/>
                    <a:p>
                      <a:pPr algn="l" fontAlgn="ctr"/>
                      <a:r>
                        <a:rPr lang="en-ZA" sz="1600" b="0" i="0" u="none" strike="noStrike">
                          <a:solidFill>
                            <a:srgbClr val="000000"/>
                          </a:solidFill>
                          <a:effectLst/>
                          <a:latin typeface="Calibri" panose="020F0502020204030204" pitchFamily="34" charset="0"/>
                        </a:rPr>
                        <a:t>Mpumalanga</a:t>
                      </a:r>
                    </a:p>
                  </a:txBody>
                  <a:tcPr marL="9525" marR="9525" marT="9525"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Acornhoek</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rowSpan="2">
                  <a:txBody>
                    <a:bodyPr/>
                    <a:lstStyle/>
                    <a:p>
                      <a:pPr algn="r" fontAlgn="ctr"/>
                      <a:r>
                        <a:rPr lang="en-ZA" sz="1600" b="1" i="0" u="none" strike="noStrike" dirty="0" smtClean="0">
                          <a:solidFill>
                            <a:srgbClr val="000000"/>
                          </a:solidFill>
                          <a:effectLst/>
                          <a:latin typeface="Calibri" panose="020F0502020204030204" pitchFamily="34" charset="0"/>
                        </a:rPr>
                        <a:t>14</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solidFill>
                      <a:srgbClr val="DBDBDB"/>
                    </a:solidFill>
                  </a:tcPr>
                </a:tc>
                <a:extLst>
                  <a:ext uri="{0D108BD9-81ED-4DB2-BD59-A6C34878D82A}">
                    <a16:rowId xmlns:a16="http://schemas.microsoft.com/office/drawing/2014/main" xmlns="" val="4146180595"/>
                  </a:ext>
                </a:extLst>
              </a:tr>
              <a:tr h="245979">
                <a:tc vMerge="1">
                  <a:txBody>
                    <a:bodyPr/>
                    <a:lstStyle/>
                    <a:p>
                      <a:endParaRPr lang="en-ZA"/>
                    </a:p>
                  </a:txBody>
                  <a:tcPr/>
                </a:tc>
                <a:tc>
                  <a:txBody>
                    <a:bodyPr/>
                    <a:lstStyle/>
                    <a:p>
                      <a:pPr algn="l" fontAlgn="b"/>
                      <a:r>
                        <a:rPr lang="en-ZA" sz="1600" b="0" i="0" u="none" strike="noStrike" dirty="0">
                          <a:solidFill>
                            <a:srgbClr val="000000"/>
                          </a:solidFill>
                          <a:effectLst/>
                          <a:latin typeface="Calibri" panose="020F0502020204030204" pitchFamily="34" charset="0"/>
                        </a:rPr>
                        <a:t>Emalahleni</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vMerge="1">
                  <a:txBody>
                    <a:bodyPr/>
                    <a:lstStyle/>
                    <a:p>
                      <a:endParaRPr lang="en-ZA"/>
                    </a:p>
                  </a:txBody>
                  <a:tcPr/>
                </a:tc>
                <a:extLst>
                  <a:ext uri="{0D108BD9-81ED-4DB2-BD59-A6C34878D82A}">
                    <a16:rowId xmlns:a16="http://schemas.microsoft.com/office/drawing/2014/main" xmlns="" val="3636847087"/>
                  </a:ext>
                </a:extLst>
              </a:tr>
              <a:tr h="245979">
                <a:tc>
                  <a:txBody>
                    <a:bodyPr/>
                    <a:lstStyle/>
                    <a:p>
                      <a:pPr algn="l" fontAlgn="b"/>
                      <a:r>
                        <a:rPr lang="en-ZA" sz="1600" b="0" i="0" u="none" strike="noStrike">
                          <a:solidFill>
                            <a:srgbClr val="000000"/>
                          </a:solidFill>
                          <a:effectLst/>
                          <a:latin typeface="Calibri" panose="020F0502020204030204" pitchFamily="34" charset="0"/>
                        </a:rPr>
                        <a:t>North West</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North West</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smtClean="0">
                          <a:solidFill>
                            <a:srgbClr val="000000"/>
                          </a:solidFill>
                          <a:effectLst/>
                          <a:latin typeface="Calibri" panose="020F0502020204030204" pitchFamily="34" charset="0"/>
                        </a:rPr>
                        <a:t>20</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extLst>
                  <a:ext uri="{0D108BD9-81ED-4DB2-BD59-A6C34878D82A}">
                    <a16:rowId xmlns:a16="http://schemas.microsoft.com/office/drawing/2014/main" xmlns="" val="551225953"/>
                  </a:ext>
                </a:extLst>
              </a:tr>
              <a:tr h="245979">
                <a:tc>
                  <a:txBody>
                    <a:bodyPr/>
                    <a:lstStyle/>
                    <a:p>
                      <a:pPr algn="l" fontAlgn="b"/>
                      <a:r>
                        <a:rPr lang="en-ZA" sz="1600" b="0" i="0" u="none" strike="noStrike">
                          <a:solidFill>
                            <a:srgbClr val="000000"/>
                          </a:solidFill>
                          <a:effectLst/>
                          <a:latin typeface="Calibri" panose="020F0502020204030204" pitchFamily="34" charset="0"/>
                        </a:rPr>
                        <a:t>Northern Cape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DBDBDB"/>
                    </a:solidFill>
                  </a:tcPr>
                </a:tc>
                <a:tc>
                  <a:txBody>
                    <a:bodyPr/>
                    <a:lstStyle/>
                    <a:p>
                      <a:pPr algn="l" fontAlgn="b"/>
                      <a:r>
                        <a:rPr lang="en-ZA" sz="1600" b="0" i="0" u="none" strike="noStrike">
                          <a:solidFill>
                            <a:srgbClr val="000000"/>
                          </a:solidFill>
                          <a:effectLst/>
                          <a:latin typeface="Calibri" panose="020F0502020204030204" pitchFamily="34" charset="0"/>
                        </a:rPr>
                        <a:t>Kimberley</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rgbClr val="DBDBDB"/>
                    </a:solidFill>
                  </a:tcPr>
                </a:tc>
                <a:tc>
                  <a:txBody>
                    <a:bodyPr/>
                    <a:lstStyle/>
                    <a:p>
                      <a:pPr algn="r" fontAlgn="ctr"/>
                      <a:r>
                        <a:rPr lang="en-ZA" sz="1600" b="1" i="0" u="none" strike="noStrike" dirty="0" smtClean="0">
                          <a:solidFill>
                            <a:srgbClr val="000000"/>
                          </a:solidFill>
                          <a:effectLst/>
                          <a:latin typeface="Calibri" panose="020F0502020204030204" pitchFamily="34" charset="0"/>
                        </a:rPr>
                        <a:t>16</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DBDB"/>
                    </a:solidFill>
                  </a:tcPr>
                </a:tc>
                <a:extLst>
                  <a:ext uri="{0D108BD9-81ED-4DB2-BD59-A6C34878D82A}">
                    <a16:rowId xmlns:a16="http://schemas.microsoft.com/office/drawing/2014/main" xmlns="" val="3236619346"/>
                  </a:ext>
                </a:extLst>
              </a:tr>
              <a:tr h="245979">
                <a:tc>
                  <a:txBody>
                    <a:bodyPr/>
                    <a:lstStyle/>
                    <a:p>
                      <a:pPr algn="l" fontAlgn="b"/>
                      <a:r>
                        <a:rPr lang="en-ZA" sz="1600" b="0" i="0" u="none" strike="noStrike">
                          <a:solidFill>
                            <a:srgbClr val="000000"/>
                          </a:solidFill>
                          <a:effectLst/>
                          <a:latin typeface="Calibri" panose="020F0502020204030204" pitchFamily="34" charset="0"/>
                        </a:rPr>
                        <a:t>Western Cape</a:t>
                      </a:r>
                    </a:p>
                  </a:txBody>
                  <a:tcPr marL="9525" marR="9525" marT="9525" marB="0" anchor="b">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Langa</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r" fontAlgn="ctr"/>
                      <a:r>
                        <a:rPr lang="en-ZA" sz="1600" b="1" i="0" u="none" strike="noStrike" dirty="0" smtClean="0">
                          <a:solidFill>
                            <a:srgbClr val="000000"/>
                          </a:solidFill>
                          <a:effectLst/>
                          <a:latin typeface="Calibri" panose="020F0502020204030204" pitchFamily="34" charset="0"/>
                        </a:rPr>
                        <a:t>23</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3920454953"/>
                  </a:ext>
                </a:extLst>
              </a:tr>
              <a:tr h="245979">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tcPr>
                </a:tc>
                <a:tc>
                  <a:txBody>
                    <a:bodyPr/>
                    <a:lstStyle/>
                    <a:p>
                      <a:pPr algn="l" fontAlgn="b"/>
                      <a:r>
                        <a:rPr lang="en-ZA" sz="1600" b="1" i="0" u="none" strike="noStrike">
                          <a:solidFill>
                            <a:srgbClr val="000000"/>
                          </a:solidFill>
                          <a:effectLst/>
                          <a:latin typeface="Calibri" panose="020F0502020204030204" pitchFamily="34" charset="0"/>
                        </a:rPr>
                        <a:t>Grand Total</a:t>
                      </a:r>
                    </a:p>
                  </a:txBody>
                  <a:tcPr marL="9525" marR="9525" marT="9525" marB="0" anchor="b">
                    <a:lnL w="1270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BDD7EE"/>
                    </a:solidFill>
                  </a:tcPr>
                </a:tc>
                <a:tc>
                  <a:txBody>
                    <a:bodyPr/>
                    <a:lstStyle/>
                    <a:p>
                      <a:pPr algn="r" fontAlgn="ctr"/>
                      <a:r>
                        <a:rPr lang="en-ZA" sz="1600" b="1" i="0" u="none" strike="noStrike" dirty="0" smtClean="0">
                          <a:solidFill>
                            <a:srgbClr val="000000"/>
                          </a:solidFill>
                          <a:effectLst/>
                          <a:latin typeface="Calibri" panose="020F0502020204030204" pitchFamily="34" charset="0"/>
                        </a:rPr>
                        <a:t>225</a:t>
                      </a:r>
                      <a:endParaRPr lang="en-ZA"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992268280"/>
                  </a:ext>
                </a:extLst>
              </a:tr>
            </a:tbl>
          </a:graphicData>
        </a:graphic>
      </p:graphicFrame>
    </p:spTree>
    <p:extLst>
      <p:ext uri="{BB962C8B-B14F-4D97-AF65-F5344CB8AC3E}">
        <p14:creationId xmlns:p14="http://schemas.microsoft.com/office/powerpoint/2010/main" xmlns="" val="181883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540327" y="620688"/>
            <a:ext cx="7954385" cy="648072"/>
          </a:xfrm>
        </p:spPr>
        <p:txBody>
          <a:bodyPr/>
          <a:lstStyle/>
          <a:p>
            <a:r>
              <a:rPr lang="en-ZA" sz="3000" dirty="0" smtClean="0"/>
              <a:t>Coach4Life training </a:t>
            </a:r>
            <a:endParaRPr lang="en-ZA" sz="3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789149327"/>
              </p:ext>
            </p:extLst>
          </p:nvPr>
        </p:nvGraphicFramePr>
        <p:xfrm>
          <a:off x="251520" y="1397000"/>
          <a:ext cx="8064897" cy="3256135"/>
        </p:xfrm>
        <a:graphic>
          <a:graphicData uri="http://schemas.openxmlformats.org/drawingml/2006/table">
            <a:tbl>
              <a:tblPr firstRow="1" bandRow="1">
                <a:tableStyleId>{5C22544A-7EE6-4342-B048-85BDC9FD1C3A}</a:tableStyleId>
              </a:tblPr>
              <a:tblGrid>
                <a:gridCol w="2688299">
                  <a:extLst>
                    <a:ext uri="{9D8B030D-6E8A-4147-A177-3AD203B41FA5}">
                      <a16:colId xmlns:a16="http://schemas.microsoft.com/office/drawing/2014/main" xmlns="" val="3634959002"/>
                    </a:ext>
                  </a:extLst>
                </a:gridCol>
                <a:gridCol w="2688299">
                  <a:extLst>
                    <a:ext uri="{9D8B030D-6E8A-4147-A177-3AD203B41FA5}">
                      <a16:colId xmlns:a16="http://schemas.microsoft.com/office/drawing/2014/main" xmlns="" val="1894436347"/>
                    </a:ext>
                  </a:extLst>
                </a:gridCol>
                <a:gridCol w="2688299">
                  <a:extLst>
                    <a:ext uri="{9D8B030D-6E8A-4147-A177-3AD203B41FA5}">
                      <a16:colId xmlns:a16="http://schemas.microsoft.com/office/drawing/2014/main" xmlns="" val="2412788294"/>
                    </a:ext>
                  </a:extLst>
                </a:gridCol>
              </a:tblGrid>
              <a:tr h="651227">
                <a:tc>
                  <a:txBody>
                    <a:bodyPr/>
                    <a:lstStyle/>
                    <a:p>
                      <a:r>
                        <a:rPr lang="en-ZA" dirty="0" smtClean="0"/>
                        <a:t>Coach type</a:t>
                      </a:r>
                      <a:endParaRPr lang="en-ZA" dirty="0"/>
                    </a:p>
                  </a:txBody>
                  <a:tcPr/>
                </a:tc>
                <a:tc>
                  <a:txBody>
                    <a:bodyPr/>
                    <a:lstStyle/>
                    <a:p>
                      <a:r>
                        <a:rPr lang="en-ZA" dirty="0" smtClean="0"/>
                        <a:t>Number</a:t>
                      </a:r>
                      <a:r>
                        <a:rPr lang="en-ZA" baseline="0" dirty="0" smtClean="0"/>
                        <a:t> of coaches</a:t>
                      </a:r>
                      <a:endParaRPr lang="en-ZA" dirty="0"/>
                    </a:p>
                  </a:txBody>
                  <a:tcPr/>
                </a:tc>
                <a:tc>
                  <a:txBody>
                    <a:bodyPr/>
                    <a:lstStyle/>
                    <a:p>
                      <a:r>
                        <a:rPr lang="en-ZA" dirty="0" smtClean="0"/>
                        <a:t>Total no. of coaches</a:t>
                      </a:r>
                      <a:endParaRPr lang="en-ZA" dirty="0"/>
                    </a:p>
                  </a:txBody>
                  <a:tcPr/>
                </a:tc>
                <a:extLst>
                  <a:ext uri="{0D108BD9-81ED-4DB2-BD59-A6C34878D82A}">
                    <a16:rowId xmlns:a16="http://schemas.microsoft.com/office/drawing/2014/main" xmlns="" val="1788710059"/>
                  </a:ext>
                </a:extLst>
              </a:tr>
              <a:tr h="651227">
                <a:tc>
                  <a:txBody>
                    <a:bodyPr/>
                    <a:lstStyle/>
                    <a:p>
                      <a:r>
                        <a:rPr lang="en-ZA" dirty="0" smtClean="0"/>
                        <a:t>School Sport</a:t>
                      </a:r>
                      <a:r>
                        <a:rPr lang="en-ZA" baseline="0" dirty="0" smtClean="0"/>
                        <a:t> coaches</a:t>
                      </a:r>
                      <a:endParaRPr lang="en-ZA" dirty="0"/>
                    </a:p>
                  </a:txBody>
                  <a:tcPr/>
                </a:tc>
                <a:tc>
                  <a:txBody>
                    <a:bodyPr/>
                    <a:lstStyle/>
                    <a:p>
                      <a:r>
                        <a:rPr lang="en-ZA" dirty="0" smtClean="0"/>
                        <a:t>318</a:t>
                      </a:r>
                      <a:endParaRPr lang="en-ZA" dirty="0"/>
                    </a:p>
                  </a:txBody>
                  <a:tcPr/>
                </a:tc>
                <a:tc rowSpan="4">
                  <a:txBody>
                    <a:bodyPr/>
                    <a:lstStyle/>
                    <a:p>
                      <a:endParaRPr lang="en-ZA" dirty="0" smtClean="0"/>
                    </a:p>
                    <a:p>
                      <a:endParaRPr lang="en-ZA" dirty="0" smtClean="0"/>
                    </a:p>
                    <a:p>
                      <a:endParaRPr lang="en-ZA" dirty="0" smtClean="0"/>
                    </a:p>
                    <a:p>
                      <a:r>
                        <a:rPr lang="en-ZA" dirty="0" smtClean="0"/>
                        <a:t>1 178 coaches</a:t>
                      </a:r>
                      <a:r>
                        <a:rPr lang="en-ZA" baseline="0" dirty="0" smtClean="0"/>
                        <a:t> </a:t>
                      </a:r>
                      <a:endParaRPr lang="en-ZA" dirty="0"/>
                    </a:p>
                  </a:txBody>
                  <a:tcPr/>
                </a:tc>
                <a:extLst>
                  <a:ext uri="{0D108BD9-81ED-4DB2-BD59-A6C34878D82A}">
                    <a16:rowId xmlns:a16="http://schemas.microsoft.com/office/drawing/2014/main" xmlns="" val="1914590066"/>
                  </a:ext>
                </a:extLst>
              </a:tr>
              <a:tr h="651227">
                <a:tc>
                  <a:txBody>
                    <a:bodyPr/>
                    <a:lstStyle/>
                    <a:p>
                      <a:r>
                        <a:rPr lang="en-ZA" dirty="0" smtClean="0"/>
                        <a:t>Community</a:t>
                      </a:r>
                      <a:r>
                        <a:rPr lang="en-ZA" baseline="0" dirty="0" smtClean="0"/>
                        <a:t> Coaches</a:t>
                      </a:r>
                      <a:endParaRPr lang="en-ZA" dirty="0"/>
                    </a:p>
                  </a:txBody>
                  <a:tcPr/>
                </a:tc>
                <a:tc>
                  <a:txBody>
                    <a:bodyPr/>
                    <a:lstStyle/>
                    <a:p>
                      <a:r>
                        <a:rPr lang="en-ZA" dirty="0" smtClean="0"/>
                        <a:t>507</a:t>
                      </a:r>
                      <a:endParaRPr lang="en-ZA" dirty="0"/>
                    </a:p>
                  </a:txBody>
                  <a:tcPr/>
                </a:tc>
                <a:tc vMerge="1">
                  <a:txBody>
                    <a:bodyPr/>
                    <a:lstStyle/>
                    <a:p>
                      <a:endParaRPr lang="en-ZA" dirty="0"/>
                    </a:p>
                  </a:txBody>
                  <a:tcPr/>
                </a:tc>
                <a:extLst>
                  <a:ext uri="{0D108BD9-81ED-4DB2-BD59-A6C34878D82A}">
                    <a16:rowId xmlns:a16="http://schemas.microsoft.com/office/drawing/2014/main" xmlns="" val="3381573156"/>
                  </a:ext>
                </a:extLst>
              </a:tr>
              <a:tr h="651227">
                <a:tc>
                  <a:txBody>
                    <a:bodyPr/>
                    <a:lstStyle/>
                    <a:p>
                      <a:r>
                        <a:rPr lang="en-ZA" dirty="0" smtClean="0"/>
                        <a:t>groundBREAKER coaches</a:t>
                      </a:r>
                      <a:endParaRPr lang="en-ZA" dirty="0"/>
                    </a:p>
                  </a:txBody>
                  <a:tcPr/>
                </a:tc>
                <a:tc>
                  <a:txBody>
                    <a:bodyPr/>
                    <a:lstStyle/>
                    <a:p>
                      <a:r>
                        <a:rPr lang="en-ZA" dirty="0" smtClean="0"/>
                        <a:t>25</a:t>
                      </a:r>
                      <a:endParaRPr lang="en-ZA" dirty="0"/>
                    </a:p>
                  </a:txBody>
                  <a:tcPr/>
                </a:tc>
                <a:tc vMerge="1">
                  <a:txBody>
                    <a:bodyPr/>
                    <a:lstStyle/>
                    <a:p>
                      <a:endParaRPr lang="en-ZA" dirty="0"/>
                    </a:p>
                  </a:txBody>
                  <a:tcPr/>
                </a:tc>
                <a:extLst>
                  <a:ext uri="{0D108BD9-81ED-4DB2-BD59-A6C34878D82A}">
                    <a16:rowId xmlns:a16="http://schemas.microsoft.com/office/drawing/2014/main" xmlns="" val="2317247378"/>
                  </a:ext>
                </a:extLst>
              </a:tr>
              <a:tr h="651227">
                <a:tc>
                  <a:txBody>
                    <a:bodyPr/>
                    <a:lstStyle/>
                    <a:p>
                      <a:endParaRPr lang="en-ZA" dirty="0"/>
                    </a:p>
                  </a:txBody>
                  <a:tcPr/>
                </a:tc>
                <a:tc>
                  <a:txBody>
                    <a:bodyPr/>
                    <a:lstStyle/>
                    <a:p>
                      <a:endParaRPr lang="en-ZA" dirty="0"/>
                    </a:p>
                  </a:txBody>
                  <a:tcPr/>
                </a:tc>
                <a:tc vMerge="1">
                  <a:txBody>
                    <a:bodyPr/>
                    <a:lstStyle/>
                    <a:p>
                      <a:endParaRPr lang="en-ZA" dirty="0"/>
                    </a:p>
                  </a:txBody>
                  <a:tcPr/>
                </a:tc>
                <a:extLst>
                  <a:ext uri="{0D108BD9-81ED-4DB2-BD59-A6C34878D82A}">
                    <a16:rowId xmlns:a16="http://schemas.microsoft.com/office/drawing/2014/main" xmlns="" val="2491522214"/>
                  </a:ext>
                </a:extLst>
              </a:tr>
            </a:tbl>
          </a:graphicData>
        </a:graphic>
      </p:graphicFrame>
    </p:spTree>
    <p:extLst>
      <p:ext uri="{BB962C8B-B14F-4D97-AF65-F5344CB8AC3E}">
        <p14:creationId xmlns:p14="http://schemas.microsoft.com/office/powerpoint/2010/main" xmlns="" val="2799608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395536" y="2420888"/>
            <a:ext cx="8352928"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rPr>
              <a:t>Future plans/discussions</a:t>
            </a:r>
            <a:r>
              <a:rPr kumimoji="0" lang="en-US" altLang="en-US" sz="6000" b="1" i="0" u="none" strike="noStrike" kern="1200" cap="none" spc="0" normalizeH="0" noProof="0" dirty="0" smtClean="0">
                <a:ln>
                  <a:noFill/>
                </a:ln>
                <a:solidFill>
                  <a:srgbClr val="91268F"/>
                </a:solidFill>
                <a:effectLst/>
                <a:uLnTx/>
                <a:uFillTx/>
                <a:latin typeface="Calibri" panose="020F0502020204030204" pitchFamily="34" charset="0"/>
                <a:ea typeface="+mn-ea"/>
                <a:cs typeface="+mn-cs"/>
              </a:rPr>
              <a:t> with the Department </a:t>
            </a:r>
            <a:endParaRPr kumimoji="0" lang="en-US" altLang="en-US" sz="6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433385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517" y="1268760"/>
            <a:ext cx="8712968" cy="4154984"/>
          </a:xfrm>
          <a:prstGeom prst="rect">
            <a:avLst/>
          </a:prstGeom>
        </p:spPr>
        <p:txBody>
          <a:bodyPr wrap="square">
            <a:spAutoFit/>
          </a:bodyPr>
          <a:lstStyle/>
          <a:p>
            <a:pPr marL="285750" indent="-285750">
              <a:buFont typeface="Arial" panose="020B0604020202020204" pitchFamily="34" charset="0"/>
              <a:buChar char="•"/>
            </a:pPr>
            <a:r>
              <a:rPr lang="en-ZA" sz="2400" dirty="0" smtClean="0">
                <a:solidFill>
                  <a:prstClr val="black"/>
                </a:solidFill>
              </a:rPr>
              <a:t>Extended scope of work for loveLife to include programmes that speak to Arts and Culture. This could include the loveLife Media Ys programme which teaches young people to be citizen journalists capturing various activities in the community and editing the footage into a complete documentary. </a:t>
            </a:r>
          </a:p>
          <a:p>
            <a:endParaRPr lang="en-ZA" sz="2400" dirty="0" smtClean="0">
              <a:solidFill>
                <a:prstClr val="black"/>
              </a:solidFill>
            </a:endParaRPr>
          </a:p>
          <a:p>
            <a:pPr marL="285750" indent="-285750">
              <a:buFont typeface="Arial" panose="020B0604020202020204" pitchFamily="34" charset="0"/>
              <a:buChar char="•"/>
            </a:pPr>
            <a:r>
              <a:rPr lang="en-ZA" sz="2400" dirty="0" smtClean="0">
                <a:solidFill>
                  <a:prstClr val="black"/>
                </a:solidFill>
              </a:rPr>
              <a:t>Incorporate the department’s </a:t>
            </a:r>
            <a:r>
              <a:rPr lang="en-ZA" sz="2400" i="1" dirty="0" smtClean="0">
                <a:solidFill>
                  <a:prstClr val="black"/>
                </a:solidFill>
              </a:rPr>
              <a:t>Artists in School </a:t>
            </a:r>
            <a:r>
              <a:rPr lang="en-ZA" sz="2400" dirty="0" smtClean="0">
                <a:solidFill>
                  <a:prstClr val="black"/>
                </a:solidFill>
              </a:rPr>
              <a:t>programme objectives into the groundBREAKER programme offering so as to strengthen this initiative</a:t>
            </a:r>
          </a:p>
          <a:p>
            <a:endParaRPr lang="en-ZA" sz="2400" dirty="0" smtClean="0">
              <a:solidFill>
                <a:prstClr val="black"/>
              </a:solidFill>
            </a:endParaRPr>
          </a:p>
          <a:p>
            <a:r>
              <a:rPr lang="en-ZA" sz="2400" dirty="0" smtClean="0">
                <a:solidFill>
                  <a:prstClr val="black"/>
                </a:solidFill>
              </a:rPr>
              <a:t> </a:t>
            </a:r>
            <a:endParaRPr lang="en-ZA" sz="2400" dirty="0">
              <a:solidFill>
                <a:prstClr val="black"/>
              </a:solidFill>
            </a:endParaRPr>
          </a:p>
        </p:txBody>
      </p:sp>
    </p:spTree>
    <p:extLst>
      <p:ext uri="{BB962C8B-B14F-4D97-AF65-F5344CB8AC3E}">
        <p14:creationId xmlns:p14="http://schemas.microsoft.com/office/powerpoint/2010/main" xmlns="" val="1737468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468313" y="4076700"/>
            <a:ext cx="75596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rPr>
              <a:t>Conclusion</a:t>
            </a:r>
          </a:p>
        </p:txBody>
      </p:sp>
    </p:spTree>
    <p:extLst>
      <p:ext uri="{BB962C8B-B14F-4D97-AF65-F5344CB8AC3E}">
        <p14:creationId xmlns:p14="http://schemas.microsoft.com/office/powerpoint/2010/main" xmlns="" val="1848575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517" y="1268760"/>
            <a:ext cx="8712968" cy="5262979"/>
          </a:xfrm>
          <a:prstGeom prst="rect">
            <a:avLst/>
          </a:prstGeom>
        </p:spPr>
        <p:txBody>
          <a:bodyPr wrap="square">
            <a:spAutoFit/>
          </a:bodyPr>
          <a:lstStyle/>
          <a:p>
            <a:pPr marL="285750" indent="-285750">
              <a:buFont typeface="Arial" panose="020B0604020202020204" pitchFamily="34" charset="0"/>
              <a:buChar char="•"/>
            </a:pPr>
            <a:r>
              <a:rPr lang="en-ZA" sz="2400" dirty="0" smtClean="0">
                <a:solidFill>
                  <a:prstClr val="black"/>
                </a:solidFill>
              </a:rPr>
              <a:t>loveLife, through it’s nation-wide footprint, assists the department to take its programmes and initiatives down to community level</a:t>
            </a:r>
          </a:p>
          <a:p>
            <a:pPr marL="285750" indent="-285750">
              <a:buFont typeface="Arial" panose="020B0604020202020204" pitchFamily="34" charset="0"/>
              <a:buChar char="•"/>
            </a:pPr>
            <a:r>
              <a:rPr lang="en-ZA" sz="2400" dirty="0" smtClean="0">
                <a:solidFill>
                  <a:prstClr val="black"/>
                </a:solidFill>
              </a:rPr>
              <a:t>The partnership allows 219 young people a year to give back to their community while at the same time gain skills that increase their employability</a:t>
            </a:r>
          </a:p>
          <a:p>
            <a:pPr marL="285750" indent="-285750">
              <a:buFont typeface="Arial" panose="020B0604020202020204" pitchFamily="34" charset="0"/>
              <a:buChar char="•"/>
            </a:pPr>
            <a:r>
              <a:rPr lang="en-ZA" sz="2400" dirty="0" smtClean="0">
                <a:solidFill>
                  <a:prstClr val="black"/>
                </a:solidFill>
              </a:rPr>
              <a:t> young lives are changed for the better every day as groundBREAKERs teach a message of the combine the importance of physical activity and nutrition for a healthy life</a:t>
            </a:r>
          </a:p>
          <a:p>
            <a:pPr marL="285750" indent="-285750">
              <a:buFont typeface="Arial" panose="020B0604020202020204" pitchFamily="34" charset="0"/>
              <a:buChar char="•"/>
            </a:pPr>
            <a:r>
              <a:rPr lang="en-ZA" sz="2400" dirty="0" smtClean="0">
                <a:solidFill>
                  <a:prstClr val="black"/>
                </a:solidFill>
              </a:rPr>
              <a:t>The partnership helps the nation takes steps towards responding to, and ultimately the success of the National Development Plan, the Sport and Recreation Plan, the UN Sustainability Goals as well as the 90-90-90 Strategy for the fight against HIV</a:t>
            </a:r>
          </a:p>
          <a:p>
            <a:endParaRPr lang="en-ZA" sz="2400" dirty="0" smtClean="0">
              <a:solidFill>
                <a:prstClr val="black"/>
              </a:solidFill>
            </a:endParaRPr>
          </a:p>
          <a:p>
            <a:r>
              <a:rPr lang="en-ZA" sz="2400" dirty="0" smtClean="0">
                <a:solidFill>
                  <a:prstClr val="black"/>
                </a:solidFill>
              </a:rPr>
              <a:t> </a:t>
            </a:r>
            <a:endParaRPr lang="en-ZA" sz="2400" dirty="0">
              <a:solidFill>
                <a:prstClr val="black"/>
              </a:solidFill>
            </a:endParaRPr>
          </a:p>
        </p:txBody>
      </p:sp>
    </p:spTree>
    <p:extLst>
      <p:ext uri="{BB962C8B-B14F-4D97-AF65-F5344CB8AC3E}">
        <p14:creationId xmlns:p14="http://schemas.microsoft.com/office/powerpoint/2010/main" xmlns="" val="2933683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468313" y="4076700"/>
            <a:ext cx="75596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smtClean="0">
                <a:ln>
                  <a:noFill/>
                </a:ln>
                <a:solidFill>
                  <a:srgbClr val="91268F"/>
                </a:solidFill>
                <a:effectLst/>
                <a:uLnTx/>
                <a:uFillTx/>
                <a:latin typeface="Calibri" panose="020F0502020204030204" pitchFamily="34" charset="0"/>
                <a:ea typeface="+mn-ea"/>
                <a:cs typeface="+mn-cs"/>
              </a:rPr>
              <a:t>Financials</a:t>
            </a:r>
          </a:p>
        </p:txBody>
      </p:sp>
    </p:spTree>
    <p:extLst>
      <p:ext uri="{BB962C8B-B14F-4D97-AF65-F5344CB8AC3E}">
        <p14:creationId xmlns:p14="http://schemas.microsoft.com/office/powerpoint/2010/main" xmlns="" val="4198774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2276872"/>
            <a:ext cx="8352928" cy="3785652"/>
          </a:xfrm>
          <a:prstGeom prst="rect">
            <a:avLst/>
          </a:prstGeom>
        </p:spPr>
        <p:txBody>
          <a:bodyPr wrap="square">
            <a:spAutoFit/>
          </a:bodyPr>
          <a:lstStyle/>
          <a:p>
            <a:pPr marL="285750" indent="-285750">
              <a:buFont typeface="Arial" panose="020B0604020202020204" pitchFamily="34" charset="0"/>
              <a:buChar char="•"/>
            </a:pPr>
            <a:r>
              <a:rPr lang="en-ZA" sz="2400" dirty="0" smtClean="0"/>
              <a:t>loveLife is funded mainly by the two government departments i.e. DSR and DOH </a:t>
            </a:r>
          </a:p>
          <a:p>
            <a:pPr marL="285750" indent="-285750">
              <a:buFont typeface="Arial" panose="020B0604020202020204" pitchFamily="34" charset="0"/>
              <a:buChar char="•"/>
            </a:pPr>
            <a:r>
              <a:rPr lang="en-ZA" sz="2400" dirty="0" smtClean="0"/>
              <a:t>A total of R34,172,000 is recorded in the financials as being received from SRSA</a:t>
            </a:r>
          </a:p>
          <a:p>
            <a:pPr marL="285750" indent="-285750">
              <a:buFont typeface="Arial" panose="020B0604020202020204" pitchFamily="34" charset="0"/>
              <a:buChar char="•"/>
            </a:pPr>
            <a:r>
              <a:rPr lang="en-ZA" sz="2400" smtClean="0"/>
              <a:t>The </a:t>
            </a:r>
            <a:r>
              <a:rPr lang="en-ZA" sz="2400" dirty="0" smtClean="0"/>
              <a:t>loveLife financial year is Jan-Dec while government fiscal is April-March</a:t>
            </a:r>
          </a:p>
          <a:p>
            <a:pPr marL="285750" indent="-285750">
              <a:buFont typeface="Arial" panose="020B0604020202020204" pitchFamily="34" charset="0"/>
              <a:buChar char="•"/>
            </a:pPr>
            <a:r>
              <a:rPr lang="en-ZA" sz="2400" dirty="0" smtClean="0"/>
              <a:t>At </a:t>
            </a:r>
            <a:r>
              <a:rPr lang="en-ZA" sz="2400" dirty="0"/>
              <a:t>least </a:t>
            </a:r>
            <a:r>
              <a:rPr lang="en-ZA" sz="2400" dirty="0" smtClean="0"/>
              <a:t>83% </a:t>
            </a:r>
            <a:r>
              <a:rPr lang="en-ZA" sz="2400" dirty="0"/>
              <a:t>of the grant amount received from DSR was spent on programmatic activities</a:t>
            </a:r>
          </a:p>
          <a:p>
            <a:endParaRPr lang="en-ZA" sz="2400" dirty="0" smtClean="0"/>
          </a:p>
          <a:p>
            <a:r>
              <a:rPr lang="en-ZA" sz="2400" dirty="0" smtClean="0"/>
              <a:t>  </a:t>
            </a:r>
            <a:endParaRPr lang="en-ZA" sz="2400" dirty="0"/>
          </a:p>
        </p:txBody>
      </p:sp>
      <p:sp>
        <p:nvSpPr>
          <p:cNvPr id="2" name="TextBox 1"/>
          <p:cNvSpPr txBox="1"/>
          <p:nvPr/>
        </p:nvSpPr>
        <p:spPr>
          <a:xfrm>
            <a:off x="539552" y="620688"/>
            <a:ext cx="4392488" cy="707886"/>
          </a:xfrm>
          <a:prstGeom prst="rect">
            <a:avLst/>
          </a:prstGeom>
          <a:noFill/>
        </p:spPr>
        <p:txBody>
          <a:bodyPr wrap="square" rtlCol="0">
            <a:spAutoFit/>
          </a:bodyPr>
          <a:lstStyle/>
          <a:p>
            <a:r>
              <a:rPr lang="en-ZA" sz="4000" b="1" dirty="0" smtClean="0">
                <a:solidFill>
                  <a:schemeClr val="bg1"/>
                </a:solidFill>
              </a:rPr>
              <a:t>2018 Financials </a:t>
            </a:r>
            <a:endParaRPr lang="en-ZA" sz="4000" b="1" dirty="0">
              <a:solidFill>
                <a:schemeClr val="bg1"/>
              </a:solidFill>
            </a:endParaRPr>
          </a:p>
        </p:txBody>
      </p:sp>
    </p:spTree>
    <p:extLst>
      <p:ext uri="{BB962C8B-B14F-4D97-AF65-F5344CB8AC3E}">
        <p14:creationId xmlns:p14="http://schemas.microsoft.com/office/powerpoint/2010/main" xmlns="" val="1713824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7560840" cy="707886"/>
          </a:xfrm>
          <a:prstGeom prst="rect">
            <a:avLst/>
          </a:prstGeom>
          <a:noFill/>
        </p:spPr>
        <p:txBody>
          <a:bodyPr wrap="square" rtlCol="0">
            <a:spAutoFit/>
          </a:bodyPr>
          <a:lstStyle/>
          <a:p>
            <a:r>
              <a:rPr lang="en-ZA" sz="4000" b="1" dirty="0" smtClean="0">
                <a:solidFill>
                  <a:schemeClr val="bg1"/>
                </a:solidFill>
              </a:rPr>
              <a:t>Grant relocation </a:t>
            </a:r>
            <a:endParaRPr lang="en-ZA" sz="40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298664839"/>
              </p:ext>
            </p:extLst>
          </p:nvPr>
        </p:nvGraphicFramePr>
        <p:xfrm>
          <a:off x="395536" y="1412776"/>
          <a:ext cx="8270939" cy="4601395"/>
        </p:xfrm>
        <a:graphic>
          <a:graphicData uri="http://schemas.openxmlformats.org/drawingml/2006/table">
            <a:tbl>
              <a:tblPr/>
              <a:tblGrid>
                <a:gridCol w="3952484">
                  <a:extLst>
                    <a:ext uri="{9D8B030D-6E8A-4147-A177-3AD203B41FA5}">
                      <a16:colId xmlns:a16="http://schemas.microsoft.com/office/drawing/2014/main" xmlns="" val="20000"/>
                    </a:ext>
                  </a:extLst>
                </a:gridCol>
                <a:gridCol w="2384220">
                  <a:extLst>
                    <a:ext uri="{9D8B030D-6E8A-4147-A177-3AD203B41FA5}">
                      <a16:colId xmlns:a16="http://schemas.microsoft.com/office/drawing/2014/main" xmlns="" val="20001"/>
                    </a:ext>
                  </a:extLst>
                </a:gridCol>
                <a:gridCol w="1934235">
                  <a:extLst>
                    <a:ext uri="{9D8B030D-6E8A-4147-A177-3AD203B41FA5}">
                      <a16:colId xmlns:a16="http://schemas.microsoft.com/office/drawing/2014/main" xmlns="" val="20002"/>
                    </a:ext>
                  </a:extLst>
                </a:gridCol>
              </a:tblGrid>
              <a:tr h="274171">
                <a:tc>
                  <a:txBody>
                    <a:bodyPr/>
                    <a:lstStyle/>
                    <a:p>
                      <a:pPr algn="l" fontAlgn="b"/>
                      <a:r>
                        <a:rPr lang="en-US" sz="1600" b="1" i="0" u="none" strike="noStrike" dirty="0">
                          <a:solidFill>
                            <a:schemeClr val="tx1"/>
                          </a:solidFill>
                          <a:effectLst/>
                          <a:latin typeface="Calibri"/>
                        </a:rPr>
                        <a:t>Grant Income reconciliation for </a:t>
                      </a:r>
                      <a:r>
                        <a:rPr lang="en-US" sz="1600" b="1" i="0" u="none" strike="noStrike" dirty="0" smtClean="0">
                          <a:solidFill>
                            <a:schemeClr val="tx1"/>
                          </a:solidFill>
                          <a:effectLst/>
                          <a:latin typeface="Calibri"/>
                        </a:rPr>
                        <a:t>2017</a:t>
                      </a:r>
                      <a:endParaRPr lang="en-US" sz="1600" b="1" i="0" u="none" strike="noStrike" dirty="0">
                        <a:solidFill>
                          <a:schemeClr val="tx1"/>
                        </a:solidFill>
                        <a:effectLst/>
                        <a:latin typeface="Calibri"/>
                      </a:endParaRPr>
                    </a:p>
                  </a:txBody>
                  <a:tcPr marL="9525" marR="9525" marT="9525" marB="0" anchor="b">
                    <a:lnL>
                      <a:noFill/>
                    </a:lnL>
                    <a:lnR>
                      <a:noFill/>
                    </a:lnR>
                    <a:lnT>
                      <a:noFill/>
                    </a:lnT>
                    <a:lnB>
                      <a:noFill/>
                    </a:lnB>
                    <a:solidFill>
                      <a:schemeClr val="accent4">
                        <a:lumMod val="60000"/>
                        <a:lumOff val="40000"/>
                      </a:schemeClr>
                    </a:solidFill>
                  </a:tcPr>
                </a:tc>
                <a:tc>
                  <a:txBody>
                    <a:bodyPr/>
                    <a:lstStyle/>
                    <a:p>
                      <a:pPr algn="l"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solidFill>
                      <a:schemeClr val="accent4">
                        <a:lumMod val="60000"/>
                        <a:lumOff val="40000"/>
                      </a:schemeClr>
                    </a:solidFill>
                  </a:tcPr>
                </a:tc>
                <a:tc>
                  <a:txBody>
                    <a:bodyPr/>
                    <a:lstStyle/>
                    <a:p>
                      <a:pPr algn="l"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xmlns="" val="10000"/>
                  </a:ext>
                </a:extLst>
              </a:tr>
              <a:tr h="274171">
                <a:tc>
                  <a:txBody>
                    <a:bodyPr/>
                    <a:lstStyle/>
                    <a:p>
                      <a:pPr algn="l"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600" b="1" i="0" u="none" strike="noStrike" dirty="0">
                          <a:solidFill>
                            <a:schemeClr val="tx1"/>
                          </a:solidFill>
                          <a:effectLst/>
                          <a:latin typeface="Calibri"/>
                        </a:rPr>
                        <a:t> Amount in ZAR </a:t>
                      </a:r>
                    </a:p>
                  </a:txBody>
                  <a:tcPr marL="9525" marR="9525" marT="9525" marB="0" anchor="b">
                    <a:lnL>
                      <a:noFill/>
                    </a:lnL>
                    <a:lnR>
                      <a:noFill/>
                    </a:lnR>
                    <a:lnT>
                      <a:noFill/>
                    </a:lnT>
                    <a:lnB>
                      <a:noFill/>
                    </a:lnB>
                  </a:tcPr>
                </a:tc>
                <a:tc>
                  <a:txBody>
                    <a:bodyPr/>
                    <a:lstStyle/>
                    <a:p>
                      <a:pPr algn="r" fontAlgn="b"/>
                      <a:r>
                        <a:rPr lang="en-US" sz="1600" b="1" i="0" u="none" strike="noStrike" dirty="0">
                          <a:solidFill>
                            <a:schemeClr val="tx1"/>
                          </a:solidFill>
                          <a:effectLst/>
                          <a:latin typeface="Calibri"/>
                        </a:rPr>
                        <a:t> Amount in ZAR </a:t>
                      </a: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508464">
                <a:tc>
                  <a:txBody>
                    <a:bodyPr/>
                    <a:lstStyle/>
                    <a:p>
                      <a:pPr algn="l" fontAlgn="b"/>
                      <a:r>
                        <a:rPr lang="en-US" sz="1600" b="1" i="0" u="none" strike="noStrike" dirty="0" smtClean="0">
                          <a:solidFill>
                            <a:schemeClr val="tx1"/>
                          </a:solidFill>
                          <a:effectLst/>
                          <a:latin typeface="Calibri"/>
                        </a:rPr>
                        <a:t>2016/17 </a:t>
                      </a:r>
                      <a:r>
                        <a:rPr lang="en-US" sz="1600" b="1" i="0" u="none" strike="noStrike" dirty="0">
                          <a:solidFill>
                            <a:schemeClr val="tx1"/>
                          </a:solidFill>
                          <a:effectLst/>
                          <a:latin typeface="Calibri"/>
                        </a:rPr>
                        <a:t>Contract per DSR</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38,500,000 </a:t>
                      </a:r>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274171">
                <a:tc>
                  <a:txBody>
                    <a:bodyPr/>
                    <a:lstStyle/>
                    <a:p>
                      <a:pPr algn="l" fontAlgn="b"/>
                      <a:r>
                        <a:rPr lang="en-US" sz="1600" b="0" i="1" u="none" strike="noStrike" dirty="0" smtClean="0">
                          <a:solidFill>
                            <a:schemeClr val="tx1"/>
                          </a:solidFill>
                          <a:effectLst/>
                          <a:latin typeface="Calibri"/>
                        </a:rPr>
                        <a:t>2016 </a:t>
                      </a:r>
                      <a:r>
                        <a:rPr lang="en-US" sz="1600" b="0" i="1" u="none" strike="noStrike" dirty="0">
                          <a:solidFill>
                            <a:schemeClr val="tx1"/>
                          </a:solidFill>
                          <a:effectLst/>
                          <a:latin typeface="Calibri"/>
                        </a:rPr>
                        <a:t>portion(25</a:t>
                      </a:r>
                      <a:r>
                        <a:rPr lang="en-US" sz="1600" b="0" i="1" u="none" strike="noStrike" dirty="0" smtClean="0">
                          <a:solidFill>
                            <a:schemeClr val="tx1"/>
                          </a:solidFill>
                          <a:effectLst/>
                          <a:latin typeface="Calibri"/>
                        </a:rPr>
                        <a:t>%; Q4)</a:t>
                      </a:r>
                      <a:endParaRPr lang="en-US" sz="1600" b="0" i="1"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9,625,000 </a:t>
                      </a:r>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274171">
                <a:tc>
                  <a:txBody>
                    <a:bodyPr/>
                    <a:lstStyle/>
                    <a:p>
                      <a:pPr algn="l" fontAlgn="b"/>
                      <a:r>
                        <a:rPr lang="en-US" sz="1600" b="1" i="0" u="none" strike="noStrike" dirty="0" smtClean="0">
                          <a:solidFill>
                            <a:schemeClr val="tx1"/>
                          </a:solidFill>
                          <a:effectLst/>
                          <a:latin typeface="Calibri"/>
                        </a:rPr>
                        <a:t>2017/18 </a:t>
                      </a:r>
                      <a:r>
                        <a:rPr lang="en-US" sz="1600" b="1" i="0" u="none" strike="noStrike" dirty="0">
                          <a:solidFill>
                            <a:schemeClr val="tx1"/>
                          </a:solidFill>
                          <a:effectLst/>
                          <a:latin typeface="Calibri"/>
                        </a:rPr>
                        <a:t>Contract per DSR</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40,433,000 </a:t>
                      </a:r>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274171">
                <a:tc>
                  <a:txBody>
                    <a:bodyPr/>
                    <a:lstStyle/>
                    <a:p>
                      <a:pPr algn="l" fontAlgn="b"/>
                      <a:r>
                        <a:rPr lang="en-US" sz="1600" b="0" i="1" u="none" strike="noStrike" dirty="0" smtClean="0">
                          <a:solidFill>
                            <a:schemeClr val="tx1"/>
                          </a:solidFill>
                          <a:effectLst/>
                          <a:latin typeface="Calibri"/>
                        </a:rPr>
                        <a:t>2017 </a:t>
                      </a:r>
                      <a:r>
                        <a:rPr lang="en-US" sz="1600" b="0" i="1" u="none" strike="noStrike" dirty="0">
                          <a:solidFill>
                            <a:schemeClr val="tx1"/>
                          </a:solidFill>
                          <a:effectLst/>
                          <a:latin typeface="Calibri"/>
                        </a:rPr>
                        <a:t>portion(75</a:t>
                      </a:r>
                      <a:r>
                        <a:rPr lang="en-US" sz="1600" b="0" i="1" u="none" strike="noStrike" dirty="0" smtClean="0">
                          <a:solidFill>
                            <a:schemeClr val="tx1"/>
                          </a:solidFill>
                          <a:effectLst/>
                          <a:latin typeface="Calibri"/>
                        </a:rPr>
                        <a:t>%; Q1,Q2</a:t>
                      </a:r>
                      <a:r>
                        <a:rPr lang="en-US" sz="1600" b="0" i="1" u="none" strike="noStrike" baseline="0" dirty="0" smtClean="0">
                          <a:solidFill>
                            <a:schemeClr val="tx1"/>
                          </a:solidFill>
                          <a:effectLst/>
                          <a:latin typeface="Calibri"/>
                        </a:rPr>
                        <a:t> and Q3</a:t>
                      </a:r>
                      <a:r>
                        <a:rPr lang="en-US" sz="1600" b="0" i="1" u="none" strike="noStrike" dirty="0" smtClean="0">
                          <a:solidFill>
                            <a:schemeClr val="tx1"/>
                          </a:solidFill>
                          <a:effectLst/>
                          <a:latin typeface="Calibri"/>
                        </a:rPr>
                        <a:t>)</a:t>
                      </a:r>
                      <a:endParaRPr lang="en-US" sz="1600" b="0" i="1"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30,324,750 </a:t>
                      </a:r>
                      <a:endParaRPr lang="en-US" sz="1600" b="0" i="0" u="none" strike="noStrike" dirty="0">
                        <a:solidFill>
                          <a:schemeClr val="tx1"/>
                        </a:solidFill>
                        <a:effectLst/>
                        <a:latin typeface="Calibri"/>
                      </a:endParaRPr>
                    </a:p>
                  </a:txBody>
                  <a:tcPr marL="9525" marR="9525" marT="9525" marB="0" anchor="b">
                    <a:lnL>
                      <a:noFill/>
                    </a:lnL>
                    <a:lnR>
                      <a:noFill/>
                    </a:lnR>
                    <a:lnT>
                      <a:noFill/>
                    </a:lnT>
                    <a:lnB w="6350" cap="flat" cmpd="sng" algn="ctr">
                      <a:noFill/>
                      <a:prstDash val="solid"/>
                      <a:round/>
                      <a:headEnd type="none" w="med" len="med"/>
                      <a:tailEnd type="none" w="med" len="med"/>
                    </a:lnB>
                  </a:tcPr>
                </a:tc>
                <a:extLst>
                  <a:ext uri="{0D108BD9-81ED-4DB2-BD59-A6C34878D82A}">
                    <a16:rowId xmlns:a16="http://schemas.microsoft.com/office/drawing/2014/main" xmlns="" val="10005"/>
                  </a:ext>
                </a:extLst>
              </a:tr>
              <a:tr h="280919">
                <a:tc>
                  <a:txBody>
                    <a:bodyPr/>
                    <a:lstStyle/>
                    <a:p>
                      <a:pPr algn="l" fontAlgn="b"/>
                      <a:r>
                        <a:rPr lang="en-US" sz="1600" b="1" i="1" u="none" strike="noStrike" dirty="0">
                          <a:solidFill>
                            <a:schemeClr val="tx1"/>
                          </a:solidFill>
                          <a:effectLst/>
                          <a:latin typeface="Calibri"/>
                        </a:rPr>
                        <a:t>Grant Income per loveLife financials</a:t>
                      </a:r>
                    </a:p>
                  </a:txBody>
                  <a:tcPr marL="9525" marR="9525" marT="9525" marB="0" anchor="b">
                    <a:lnL>
                      <a:noFill/>
                    </a:lnL>
                    <a:lnR>
                      <a:noFill/>
                    </a:lnR>
                    <a:lnT>
                      <a:noFill/>
                    </a:lnT>
                    <a:lnB>
                      <a:noFill/>
                    </a:lnB>
                  </a:tcPr>
                </a:tc>
                <a:tc>
                  <a:txBody>
                    <a:bodyPr/>
                    <a:lstStyle/>
                    <a:p>
                      <a:pPr algn="r" fontAlgn="b"/>
                      <a:endParaRPr lang="en-US" sz="1600" b="1" i="1" u="none" strike="noStrike" dirty="0">
                        <a:solidFill>
                          <a:schemeClr val="tx1"/>
                        </a:solidFill>
                        <a:effectLst/>
                        <a:latin typeface="Calibri"/>
                      </a:endParaRPr>
                    </a:p>
                  </a:txBody>
                  <a:tcPr marL="9525" marR="9525" marT="9525" marB="0" anchor="b">
                    <a:lnL>
                      <a:noFill/>
                    </a:lnL>
                    <a:lnR>
                      <a:noFill/>
                    </a:lnR>
                    <a:lnT>
                      <a:noFill/>
                    </a:lnT>
                    <a:lnB w="12700" cap="flat" cmpd="sng" algn="ctr">
                      <a:noFill/>
                      <a:prstDash val="solid"/>
                      <a:round/>
                      <a:headEnd type="none" w="med" len="med"/>
                      <a:tailEnd type="none" w="med" len="med"/>
                    </a:lnB>
                  </a:tcPr>
                </a:tc>
                <a:tc>
                  <a:txBody>
                    <a:bodyPr/>
                    <a:lstStyle/>
                    <a:p>
                      <a:pPr algn="r" fontAlgn="b"/>
                      <a:r>
                        <a:rPr lang="en-US" sz="1600" b="1" i="1" u="none" strike="noStrike" dirty="0">
                          <a:solidFill>
                            <a:schemeClr val="tx1"/>
                          </a:solidFill>
                          <a:effectLst/>
                          <a:latin typeface="Calibri"/>
                        </a:rPr>
                        <a:t>    </a:t>
                      </a:r>
                      <a:r>
                        <a:rPr lang="en-US" sz="1600" b="1" i="1" u="none" strike="noStrike" dirty="0" smtClean="0">
                          <a:solidFill>
                            <a:schemeClr val="tx1"/>
                          </a:solidFill>
                          <a:effectLst/>
                          <a:latin typeface="Calibri"/>
                        </a:rPr>
                        <a:t>39,949,750</a:t>
                      </a:r>
                      <a:endParaRPr lang="en-US" sz="1600" b="1" i="1" u="none" strike="noStrike" dirty="0">
                        <a:solidFill>
                          <a:schemeClr val="tx1"/>
                        </a:solidFill>
                        <a:effectLst/>
                        <a:latin typeface="Calibri"/>
                      </a:endParaRPr>
                    </a:p>
                  </a:txBody>
                  <a:tcPr marL="9525" marR="9525" marT="952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80919">
                <a:tc>
                  <a:txBody>
                    <a:bodyPr/>
                    <a:lstStyle/>
                    <a:p>
                      <a:pPr algn="l"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chemeClr val="tx1"/>
                        </a:solidFill>
                        <a:effectLst/>
                        <a:latin typeface="Calibri"/>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600" b="1" i="0" u="none" strike="noStrike" dirty="0">
                        <a:solidFill>
                          <a:schemeClr val="tx1"/>
                        </a:solidFill>
                        <a:effectLst/>
                        <a:latin typeface="Calibri"/>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74171">
                <a:tc>
                  <a:txBody>
                    <a:bodyPr/>
                    <a:lstStyle/>
                    <a:p>
                      <a:pPr algn="l" fontAlgn="b"/>
                      <a:r>
                        <a:rPr lang="en-US" sz="1600" b="1" i="0" u="none" strike="noStrike" dirty="0">
                          <a:solidFill>
                            <a:schemeClr val="tx1"/>
                          </a:solidFill>
                          <a:effectLst/>
                          <a:latin typeface="Calibri"/>
                        </a:rPr>
                        <a:t>Grant Income reconciliation for </a:t>
                      </a:r>
                      <a:r>
                        <a:rPr lang="en-US" sz="1600" b="1" i="0" u="none" strike="noStrike" dirty="0" smtClean="0">
                          <a:solidFill>
                            <a:schemeClr val="tx1"/>
                          </a:solidFill>
                          <a:effectLst/>
                          <a:latin typeface="Calibri"/>
                        </a:rPr>
                        <a:t>2018</a:t>
                      </a:r>
                      <a:endParaRPr lang="en-US" sz="1600" b="1" i="0" u="none" strike="noStrike" dirty="0">
                        <a:solidFill>
                          <a:schemeClr val="tx1"/>
                        </a:solidFill>
                        <a:effectLst/>
                        <a:latin typeface="Calibri"/>
                      </a:endParaRPr>
                    </a:p>
                  </a:txBody>
                  <a:tcPr marL="9525" marR="9525" marT="9525" marB="0" anchor="b">
                    <a:lnL>
                      <a:noFill/>
                    </a:lnL>
                    <a:lnR>
                      <a:noFill/>
                    </a:lnR>
                    <a:lnT>
                      <a:noFill/>
                    </a:lnT>
                    <a:lnB>
                      <a:noFill/>
                    </a:lnB>
                    <a:solidFill>
                      <a:schemeClr val="accent4">
                        <a:lumMod val="60000"/>
                        <a:lumOff val="40000"/>
                      </a:schemeClr>
                    </a:solidFill>
                  </a:tcPr>
                </a:tc>
                <a:tc>
                  <a:txBody>
                    <a:bodyPr/>
                    <a:lstStyle/>
                    <a:p>
                      <a:pPr algn="r" fontAlgn="b"/>
                      <a:endParaRPr lang="en-US" sz="1600" b="1" i="0" u="none" strike="noStrike" dirty="0">
                        <a:solidFill>
                          <a:schemeClr val="tx1"/>
                        </a:solidFill>
                        <a:effectLst/>
                        <a:latin typeface="Calibri"/>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r" fontAlgn="b"/>
                      <a:endParaRPr lang="en-US" sz="1600" b="1" i="0" u="none" strike="noStrike" dirty="0">
                        <a:solidFill>
                          <a:schemeClr val="tx1"/>
                        </a:solidFill>
                        <a:effectLst/>
                        <a:latin typeface="Calibri"/>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0008"/>
                  </a:ext>
                </a:extLst>
              </a:tr>
              <a:tr h="274171">
                <a:tc>
                  <a:txBody>
                    <a:bodyPr/>
                    <a:lstStyle/>
                    <a:p>
                      <a:pPr algn="l"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600" b="1" i="0" u="none" strike="noStrike" dirty="0">
                          <a:solidFill>
                            <a:schemeClr val="tx1"/>
                          </a:solidFill>
                          <a:effectLst/>
                          <a:latin typeface="Calibri"/>
                        </a:rPr>
                        <a:t> Amount in ZAR </a:t>
                      </a:r>
                    </a:p>
                  </a:txBody>
                  <a:tcPr marL="9525" marR="9525" marT="9525" marB="0" anchor="b">
                    <a:lnL>
                      <a:noFill/>
                    </a:lnL>
                    <a:lnR>
                      <a:noFill/>
                    </a:lnR>
                    <a:lnT w="12700" cap="flat" cmpd="sng" algn="ctr">
                      <a:noFill/>
                      <a:prstDash val="solid"/>
                      <a:round/>
                      <a:headEnd type="none" w="med" len="med"/>
                      <a:tailEnd type="none" w="med" len="med"/>
                    </a:lnT>
                    <a:lnB>
                      <a:noFill/>
                    </a:lnB>
                  </a:tcPr>
                </a:tc>
                <a:tc>
                  <a:txBody>
                    <a:bodyPr/>
                    <a:lstStyle/>
                    <a:p>
                      <a:pPr algn="r" fontAlgn="b"/>
                      <a:r>
                        <a:rPr lang="en-US" sz="1600" b="1" i="0" u="none" strike="noStrike" dirty="0">
                          <a:solidFill>
                            <a:schemeClr val="tx1"/>
                          </a:solidFill>
                          <a:effectLst/>
                          <a:latin typeface="Calibri"/>
                        </a:rPr>
                        <a:t> Amount in ZAR </a:t>
                      </a:r>
                    </a:p>
                  </a:txBody>
                  <a:tcPr marL="9525" marR="9525" marT="9525"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09"/>
                  </a:ext>
                </a:extLst>
              </a:tr>
              <a:tr h="508464">
                <a:tc>
                  <a:txBody>
                    <a:bodyPr/>
                    <a:lstStyle/>
                    <a:p>
                      <a:pPr algn="l" fontAlgn="b"/>
                      <a:r>
                        <a:rPr lang="en-US" sz="1600" b="1" i="0" u="none" strike="noStrike" dirty="0" smtClean="0">
                          <a:solidFill>
                            <a:schemeClr val="tx1"/>
                          </a:solidFill>
                          <a:effectLst/>
                          <a:latin typeface="Calibri"/>
                        </a:rPr>
                        <a:t>2017/18 </a:t>
                      </a:r>
                      <a:r>
                        <a:rPr lang="en-US" sz="1600" b="1" i="0" u="none" strike="noStrike" dirty="0">
                          <a:solidFill>
                            <a:schemeClr val="tx1"/>
                          </a:solidFill>
                          <a:effectLst/>
                          <a:latin typeface="Calibri"/>
                        </a:rPr>
                        <a:t>Contract per DSR</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40,433,000 </a:t>
                      </a:r>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10"/>
                  </a:ext>
                </a:extLst>
              </a:tr>
              <a:tr h="274171">
                <a:tc>
                  <a:txBody>
                    <a:bodyPr/>
                    <a:lstStyle/>
                    <a:p>
                      <a:pPr algn="l" fontAlgn="b"/>
                      <a:r>
                        <a:rPr lang="en-US" sz="1600" b="0" i="1" u="none" strike="noStrike" dirty="0" smtClean="0">
                          <a:solidFill>
                            <a:schemeClr val="tx1"/>
                          </a:solidFill>
                          <a:effectLst/>
                          <a:latin typeface="Calibri"/>
                        </a:rPr>
                        <a:t>2018 </a:t>
                      </a:r>
                      <a:r>
                        <a:rPr lang="en-US" sz="1600" b="0" i="1" u="none" strike="noStrike" dirty="0">
                          <a:solidFill>
                            <a:schemeClr val="tx1"/>
                          </a:solidFill>
                          <a:effectLst/>
                          <a:latin typeface="Calibri"/>
                        </a:rPr>
                        <a:t>portion(25</a:t>
                      </a:r>
                      <a:r>
                        <a:rPr lang="en-US" sz="1600" b="0" i="1" u="none" strike="noStrike" dirty="0" smtClean="0">
                          <a:solidFill>
                            <a:schemeClr val="tx1"/>
                          </a:solidFill>
                          <a:effectLst/>
                          <a:latin typeface="Calibri"/>
                        </a:rPr>
                        <a:t>%;Q4)</a:t>
                      </a:r>
                      <a:endParaRPr lang="en-US" sz="1600" b="0" i="1"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10,108,250 </a:t>
                      </a:r>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11"/>
                  </a:ext>
                </a:extLst>
              </a:tr>
              <a:tr h="274171">
                <a:tc>
                  <a:txBody>
                    <a:bodyPr/>
                    <a:lstStyle/>
                    <a:p>
                      <a:pPr algn="l" fontAlgn="b"/>
                      <a:r>
                        <a:rPr lang="en-US" sz="1600" b="1" i="0" u="none" strike="noStrike" dirty="0" smtClean="0">
                          <a:solidFill>
                            <a:schemeClr val="tx1"/>
                          </a:solidFill>
                          <a:effectLst/>
                          <a:latin typeface="Calibri"/>
                        </a:rPr>
                        <a:t>2018/19 </a:t>
                      </a:r>
                      <a:r>
                        <a:rPr lang="en-US" sz="1600" b="1" i="0" u="none" strike="noStrike" dirty="0">
                          <a:solidFill>
                            <a:schemeClr val="tx1"/>
                          </a:solidFill>
                          <a:effectLst/>
                          <a:latin typeface="Calibri"/>
                        </a:rPr>
                        <a:t>Contract per DSR</a:t>
                      </a:r>
                    </a:p>
                  </a:txBody>
                  <a:tcPr marL="9525" marR="9525" marT="9525"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32,085,000 </a:t>
                      </a:r>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12"/>
                  </a:ext>
                </a:extLst>
              </a:tr>
              <a:tr h="274171">
                <a:tc>
                  <a:txBody>
                    <a:bodyPr/>
                    <a:lstStyle/>
                    <a:p>
                      <a:pPr algn="l" fontAlgn="b"/>
                      <a:r>
                        <a:rPr lang="en-US" sz="1600" b="0" i="1" u="none" strike="noStrike" dirty="0" smtClean="0">
                          <a:solidFill>
                            <a:schemeClr val="tx1"/>
                          </a:solidFill>
                          <a:effectLst/>
                          <a:latin typeface="Calibri"/>
                        </a:rPr>
                        <a:t>2018 </a:t>
                      </a:r>
                      <a:r>
                        <a:rPr lang="en-US" sz="1600" b="0" i="1" u="none" strike="noStrike" dirty="0">
                          <a:solidFill>
                            <a:schemeClr val="tx1"/>
                          </a:solidFill>
                          <a:effectLst/>
                          <a:latin typeface="Calibri"/>
                        </a:rPr>
                        <a:t>portion(75</a:t>
                      </a:r>
                      <a:r>
                        <a:rPr lang="en-US" sz="1600" b="0" i="1" u="none" strike="noStrike" dirty="0" smtClean="0">
                          <a:solidFill>
                            <a:schemeClr val="tx1"/>
                          </a:solidFill>
                          <a:effectLst/>
                          <a:latin typeface="Calibri"/>
                        </a:rPr>
                        <a:t>%;Q1,Q2and Q3)</a:t>
                      </a:r>
                      <a:endParaRPr lang="en-US" sz="1600" b="0" i="1"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a:rPr>
                        <a:t>   </a:t>
                      </a:r>
                      <a:r>
                        <a:rPr lang="en-US" sz="1600" b="0" i="0" u="none" strike="noStrike" dirty="0" smtClean="0">
                          <a:solidFill>
                            <a:schemeClr val="tx1"/>
                          </a:solidFill>
                          <a:effectLst/>
                          <a:latin typeface="Calibri"/>
                        </a:rPr>
                        <a:t>24,063,750 </a:t>
                      </a:r>
                      <a:endParaRPr lang="en-US" sz="1600" b="0" i="0" u="none" strike="noStrike" dirty="0">
                        <a:solidFill>
                          <a:schemeClr val="tx1"/>
                        </a:solidFill>
                        <a:effectLst/>
                        <a:latin typeface="Calibri"/>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80919">
                <a:tc>
                  <a:txBody>
                    <a:bodyPr/>
                    <a:lstStyle/>
                    <a:p>
                      <a:pPr algn="l" fontAlgn="b"/>
                      <a:r>
                        <a:rPr lang="en-US" sz="1600" b="1" i="1" u="none" strike="noStrike" dirty="0">
                          <a:solidFill>
                            <a:schemeClr val="tx1"/>
                          </a:solidFill>
                          <a:effectLst/>
                          <a:latin typeface="Calibri"/>
                        </a:rPr>
                        <a:t>Grant Income per loveLife financials</a:t>
                      </a:r>
                    </a:p>
                  </a:txBody>
                  <a:tcPr marL="9525" marR="9525" marT="9525" marB="0" anchor="b">
                    <a:lnL>
                      <a:noFill/>
                    </a:lnL>
                    <a:lnR>
                      <a:noFill/>
                    </a:lnR>
                    <a:lnT>
                      <a:noFill/>
                    </a:lnT>
                    <a:lnB>
                      <a:noFill/>
                    </a:lnB>
                  </a:tcPr>
                </a:tc>
                <a:tc>
                  <a:txBody>
                    <a:bodyPr/>
                    <a:lstStyle/>
                    <a:p>
                      <a:pPr algn="l" fontAlgn="b"/>
                      <a:endParaRPr lang="en-US" sz="1600" b="0" i="1"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600" b="0" i="1" u="none" strike="noStrike" dirty="0">
                          <a:solidFill>
                            <a:schemeClr val="tx1"/>
                          </a:solidFill>
                          <a:effectLst/>
                          <a:latin typeface="Calibri"/>
                        </a:rPr>
                        <a:t>    </a:t>
                      </a:r>
                      <a:r>
                        <a:rPr lang="en-US" sz="1600" b="1" i="1" u="none" strike="noStrike" dirty="0" smtClean="0">
                          <a:solidFill>
                            <a:schemeClr val="tx1"/>
                          </a:solidFill>
                          <a:effectLst/>
                          <a:latin typeface="Calibri"/>
                        </a:rPr>
                        <a:t>34,172,000 </a:t>
                      </a:r>
                      <a:endParaRPr lang="en-US" sz="1600" b="1" i="1" u="none" strike="noStrike" dirty="0">
                        <a:solidFill>
                          <a:schemeClr val="tx1"/>
                        </a:solidFill>
                        <a:effectLst/>
                        <a:latin typeface="Calibri"/>
                      </a:endParaRPr>
                    </a:p>
                  </a:txBody>
                  <a:tcPr marL="9525" marR="9525" marT="952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2567711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540327" y="620688"/>
            <a:ext cx="7954385" cy="648072"/>
          </a:xfrm>
        </p:spPr>
        <p:txBody>
          <a:bodyPr/>
          <a:lstStyle/>
          <a:p>
            <a:r>
              <a:rPr lang="en-ZA" sz="3000" b="1" dirty="0" smtClean="0"/>
              <a:t>loveLife’s response </a:t>
            </a:r>
            <a:endParaRPr lang="en-ZA" sz="3000" b="1" dirty="0">
              <a:solidFill>
                <a:schemeClr val="bg1"/>
              </a:solidFill>
            </a:endParaRPr>
          </a:p>
        </p:txBody>
      </p:sp>
      <p:sp>
        <p:nvSpPr>
          <p:cNvPr id="5" name="Content Placeholder 2"/>
          <p:cNvSpPr>
            <a:spLocks noGrp="1"/>
          </p:cNvSpPr>
          <p:nvPr>
            <p:ph idx="1"/>
          </p:nvPr>
        </p:nvSpPr>
        <p:spPr>
          <a:xfrm>
            <a:off x="174119" y="1628800"/>
            <a:ext cx="8686800" cy="4525962"/>
          </a:xfrm>
        </p:spPr>
        <p:txBody>
          <a:bodyPr/>
          <a:lstStyle/>
          <a:p>
            <a:pPr marL="0" indent="0">
              <a:buNone/>
            </a:pPr>
            <a:r>
              <a:rPr lang="en-ZA" b="1" dirty="0" smtClean="0"/>
              <a:t>Issues Affecting Youth:</a:t>
            </a:r>
            <a:r>
              <a:rPr lang="en-ZA" dirty="0" smtClean="0"/>
              <a:t> </a:t>
            </a:r>
          </a:p>
          <a:p>
            <a:pPr marL="0" indent="0">
              <a:buNone/>
            </a:pPr>
            <a:r>
              <a:rPr lang="en-ZA" sz="1800" dirty="0"/>
              <a:t>i</a:t>
            </a:r>
            <a:r>
              <a:rPr lang="en-ZA" sz="1800" dirty="0" smtClean="0"/>
              <a:t>nactivity, obesity, tobacco consumption, drug and alcohol abuse, hypertension, </a:t>
            </a:r>
            <a:r>
              <a:rPr lang="en-ZA" sz="1800" dirty="0"/>
              <a:t>p</a:t>
            </a:r>
            <a:r>
              <a:rPr lang="en-ZA" sz="1800" dirty="0" smtClean="0"/>
              <a:t>oor diet, poor access to recreation, drop in social cohesion levels </a:t>
            </a:r>
          </a:p>
          <a:p>
            <a:pPr marL="0" indent="0">
              <a:buNone/>
            </a:pPr>
            <a:endParaRPr lang="en-ZA" sz="1800" dirty="0" smtClean="0"/>
          </a:p>
          <a:p>
            <a:pPr marL="0" indent="0">
              <a:buNone/>
            </a:pPr>
            <a:r>
              <a:rPr lang="en-ZA" sz="3200" b="1" dirty="0" smtClean="0"/>
              <a:t>Programme Package:</a:t>
            </a:r>
          </a:p>
          <a:p>
            <a:pPr marL="0" indent="0">
              <a:buNone/>
            </a:pPr>
            <a:endParaRPr lang="en-ZA" sz="3200" b="1" dirty="0"/>
          </a:p>
          <a:p>
            <a:r>
              <a:rPr lang="en-ZA" sz="2400" b="1" dirty="0" smtClean="0"/>
              <a:t>Health Programme </a:t>
            </a:r>
            <a:r>
              <a:rPr lang="en-ZA" sz="2400" dirty="0" smtClean="0"/>
              <a:t>– love4Life Challenge</a:t>
            </a:r>
          </a:p>
          <a:p>
            <a:r>
              <a:rPr lang="en-ZA" sz="2400" b="1" dirty="0" smtClean="0"/>
              <a:t>Life Coach Development Programme </a:t>
            </a:r>
            <a:r>
              <a:rPr lang="en-ZA" sz="2400" dirty="0" smtClean="0"/>
              <a:t>– Coach4Life</a:t>
            </a:r>
          </a:p>
          <a:p>
            <a:r>
              <a:rPr lang="en-ZA" sz="2400" b="1" dirty="0" smtClean="0"/>
              <a:t>Recreation Programme </a:t>
            </a:r>
            <a:r>
              <a:rPr lang="en-ZA" sz="2400" dirty="0" smtClean="0"/>
              <a:t>– Play4Life Programme</a:t>
            </a:r>
          </a:p>
          <a:p>
            <a:r>
              <a:rPr lang="en-ZA" sz="2400" b="1" dirty="0" smtClean="0"/>
              <a:t>Nation Building Programmes </a:t>
            </a:r>
            <a:r>
              <a:rPr lang="en-ZA" sz="2400" dirty="0" smtClean="0"/>
              <a:t>- Youth Camps</a:t>
            </a:r>
          </a:p>
          <a:p>
            <a:endParaRPr lang="en-ZA" dirty="0"/>
          </a:p>
        </p:txBody>
      </p:sp>
    </p:spTree>
    <p:extLst>
      <p:ext uri="{BB962C8B-B14F-4D97-AF65-F5344CB8AC3E}">
        <p14:creationId xmlns:p14="http://schemas.microsoft.com/office/powerpoint/2010/main" xmlns="" val="156897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7560840" cy="707886"/>
          </a:xfrm>
          <a:prstGeom prst="rect">
            <a:avLst/>
          </a:prstGeom>
          <a:noFill/>
        </p:spPr>
        <p:txBody>
          <a:bodyPr wrap="square" rtlCol="0">
            <a:spAutoFit/>
          </a:bodyPr>
          <a:lstStyle/>
          <a:p>
            <a:r>
              <a:rPr lang="en-ZA" sz="4000" b="1" dirty="0" smtClean="0">
                <a:solidFill>
                  <a:schemeClr val="bg1"/>
                </a:solidFill>
              </a:rPr>
              <a:t>Other funders</a:t>
            </a:r>
            <a:endParaRPr lang="en-ZA" sz="4000" b="1" dirty="0">
              <a:solidFill>
                <a:schemeClr val="bg1"/>
              </a:solidFill>
            </a:endParaRPr>
          </a:p>
        </p:txBody>
      </p:sp>
      <p:pic>
        <p:nvPicPr>
          <p:cNvPr id="3" name="Picture 2"/>
          <p:cNvPicPr>
            <a:picLocks noChangeAspect="1"/>
          </p:cNvPicPr>
          <p:nvPr/>
        </p:nvPicPr>
        <p:blipFill>
          <a:blip r:embed="rId2" cstate="print"/>
          <a:stretch>
            <a:fillRect/>
          </a:stretch>
        </p:blipFill>
        <p:spPr>
          <a:xfrm>
            <a:off x="755576" y="1344420"/>
            <a:ext cx="7776864" cy="4400205"/>
          </a:xfrm>
          <a:prstGeom prst="rect">
            <a:avLst/>
          </a:prstGeom>
        </p:spPr>
      </p:pic>
    </p:spTree>
    <p:extLst>
      <p:ext uri="{BB962C8B-B14F-4D97-AF65-F5344CB8AC3E}">
        <p14:creationId xmlns:p14="http://schemas.microsoft.com/office/powerpoint/2010/main" xmlns="" val="542232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7560840" cy="707886"/>
          </a:xfrm>
          <a:prstGeom prst="rect">
            <a:avLst/>
          </a:prstGeom>
          <a:noFill/>
        </p:spPr>
        <p:txBody>
          <a:bodyPr wrap="square" rtlCol="0">
            <a:spAutoFit/>
          </a:bodyPr>
          <a:lstStyle/>
          <a:p>
            <a:r>
              <a:rPr lang="en-ZA" sz="4000" b="1" dirty="0" smtClean="0">
                <a:solidFill>
                  <a:schemeClr val="bg1"/>
                </a:solidFill>
              </a:rPr>
              <a:t>Expenditure Jan-Dec 2018</a:t>
            </a:r>
            <a:endParaRPr lang="en-ZA" sz="4000" b="1" dirty="0">
              <a:solidFill>
                <a:schemeClr val="bg1"/>
              </a:solidFill>
            </a:endParaRPr>
          </a:p>
        </p:txBody>
      </p:sp>
      <p:pic>
        <p:nvPicPr>
          <p:cNvPr id="4" name="Picture 3"/>
          <p:cNvPicPr>
            <a:picLocks noChangeAspect="1"/>
          </p:cNvPicPr>
          <p:nvPr/>
        </p:nvPicPr>
        <p:blipFill>
          <a:blip r:embed="rId2" cstate="print"/>
          <a:stretch>
            <a:fillRect/>
          </a:stretch>
        </p:blipFill>
        <p:spPr>
          <a:xfrm>
            <a:off x="539552" y="1484784"/>
            <a:ext cx="6735627" cy="4425389"/>
          </a:xfrm>
          <a:prstGeom prst="rect">
            <a:avLst/>
          </a:prstGeom>
        </p:spPr>
      </p:pic>
    </p:spTree>
    <p:extLst>
      <p:ext uri="{BB962C8B-B14F-4D97-AF65-F5344CB8AC3E}">
        <p14:creationId xmlns:p14="http://schemas.microsoft.com/office/powerpoint/2010/main" xmlns="" val="406458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95736" y="3356992"/>
            <a:ext cx="4752528" cy="864096"/>
          </a:xfrm>
        </p:spPr>
        <p:txBody>
          <a:bodyPr/>
          <a:lstStyle/>
          <a:p>
            <a:r>
              <a:rPr lang="en-ZA" dirty="0"/>
              <a:t>Thank you</a:t>
            </a:r>
          </a:p>
        </p:txBody>
      </p:sp>
      <p:sp>
        <p:nvSpPr>
          <p:cNvPr id="9" name="Text Placeholder 8"/>
          <p:cNvSpPr>
            <a:spLocks noGrp="1"/>
          </p:cNvSpPr>
          <p:nvPr>
            <p:ph type="body" sz="quarter" idx="10"/>
          </p:nvPr>
        </p:nvSpPr>
        <p:spPr>
          <a:xfrm>
            <a:off x="2339752" y="4653136"/>
            <a:ext cx="4320480" cy="864096"/>
          </a:xfrm>
        </p:spPr>
        <p:txBody>
          <a:bodyPr/>
          <a:lstStyle/>
          <a:p>
            <a:r>
              <a:rPr lang="en-ZA" sz="1200" dirty="0">
                <a:solidFill>
                  <a:srgbClr val="FFF100"/>
                </a:solidFill>
              </a:rPr>
              <a:t>Tel</a:t>
            </a:r>
            <a:r>
              <a:rPr lang="en-ZA" sz="1200" dirty="0">
                <a:solidFill>
                  <a:schemeClr val="bg1"/>
                </a:solidFill>
              </a:rPr>
              <a:t>: +27 (0)11 523 1000,</a:t>
            </a:r>
            <a:r>
              <a:rPr lang="en-ZA" sz="1200" dirty="0"/>
              <a:t> </a:t>
            </a:r>
            <a:r>
              <a:rPr lang="en-ZA" sz="1200" dirty="0">
                <a:solidFill>
                  <a:srgbClr val="FFF100"/>
                </a:solidFill>
              </a:rPr>
              <a:t>Fax: </a:t>
            </a:r>
            <a:r>
              <a:rPr lang="en-ZA" sz="1200" dirty="0">
                <a:solidFill>
                  <a:schemeClr val="bg1"/>
                </a:solidFill>
              </a:rPr>
              <a:t>+27 (0)11 523 1001</a:t>
            </a:r>
          </a:p>
          <a:p>
            <a:r>
              <a:rPr lang="en-ZA" sz="1200" dirty="0">
                <a:solidFill>
                  <a:srgbClr val="FFF100"/>
                </a:solidFill>
              </a:rPr>
              <a:t>Address: </a:t>
            </a:r>
            <a:r>
              <a:rPr lang="en-ZA" sz="1200" dirty="0">
                <a:solidFill>
                  <a:schemeClr val="bg1"/>
                </a:solidFill>
              </a:rPr>
              <a:t>48 Wierda </a:t>
            </a:r>
            <a:r>
              <a:rPr lang="en-ZA" sz="1200" dirty="0" err="1">
                <a:solidFill>
                  <a:schemeClr val="bg1"/>
                </a:solidFill>
              </a:rPr>
              <a:t>rd</a:t>
            </a:r>
            <a:r>
              <a:rPr lang="en-ZA" sz="1200" dirty="0">
                <a:solidFill>
                  <a:schemeClr val="bg1"/>
                </a:solidFill>
              </a:rPr>
              <a:t> west, Wierda valley, Sandton, </a:t>
            </a:r>
          </a:p>
          <a:p>
            <a:r>
              <a:rPr lang="en-ZA" sz="1200" dirty="0">
                <a:solidFill>
                  <a:schemeClr val="bg1"/>
                </a:solidFill>
              </a:rPr>
              <a:t>                2196, PO box 45, Parklands, 2121, South Africa</a:t>
            </a:r>
          </a:p>
          <a:p>
            <a:r>
              <a:rPr lang="en-ZA" sz="1200" dirty="0">
                <a:solidFill>
                  <a:schemeClr val="bg2"/>
                </a:solidFill>
              </a:rPr>
              <a:t>                </a:t>
            </a:r>
            <a:r>
              <a:rPr lang="en-ZA" sz="1200" dirty="0">
                <a:solidFill>
                  <a:schemeClr val="bg2"/>
                </a:solidFill>
                <a:hlinkClick r:id="rId2">
                  <a:extLst>
                    <a:ext uri="{A12FA001-AC4F-418D-AE19-62706E023703}">
                      <ahyp:hlinkClr xmlns:ahyp="http://schemas.microsoft.com/office/drawing/2018/hyperlinkcolor" xmlns="" val="tx"/>
                    </a:ext>
                  </a:extLst>
                </a:hlinkClick>
              </a:rPr>
              <a:t>talk@lovelife.org.za</a:t>
            </a:r>
            <a:endParaRPr lang="en-ZA" sz="1200" dirty="0">
              <a:solidFill>
                <a:schemeClr val="bg2"/>
              </a:solidFill>
            </a:endParaRPr>
          </a:p>
          <a:p>
            <a:r>
              <a:rPr lang="en-ZA" sz="1200" dirty="0"/>
              <a:t>Website: </a:t>
            </a:r>
            <a:r>
              <a:rPr lang="en-ZA" sz="1200" dirty="0" err="1">
                <a:solidFill>
                  <a:schemeClr val="bg1"/>
                </a:solidFill>
              </a:rPr>
              <a:t>www.lovelife.org.za</a:t>
            </a:r>
            <a:endParaRPr lang="en-ZA" sz="1200" dirty="0"/>
          </a:p>
          <a:p>
            <a:endParaRPr lang="en-ZA" sz="1200" dirty="0">
              <a:solidFill>
                <a:schemeClr val="bg1"/>
              </a:solidFill>
            </a:endParaRPr>
          </a:p>
        </p:txBody>
      </p:sp>
    </p:spTree>
    <p:extLst>
      <p:ext uri="{BB962C8B-B14F-4D97-AF65-F5344CB8AC3E}">
        <p14:creationId xmlns:p14="http://schemas.microsoft.com/office/powerpoint/2010/main" xmlns="" val="3266852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982152660"/>
              </p:ext>
            </p:extLst>
          </p:nvPr>
        </p:nvGraphicFramePr>
        <p:xfrm>
          <a:off x="517027" y="1628800"/>
          <a:ext cx="7977685"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05909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33D2C1-8B99-6C4B-BED6-B96A0ECB0888}"/>
              </a:ext>
            </a:extLst>
          </p:cNvPr>
          <p:cNvSpPr>
            <a:spLocks noGrp="1"/>
          </p:cNvSpPr>
          <p:nvPr>
            <p:ph type="title"/>
          </p:nvPr>
        </p:nvSpPr>
        <p:spPr>
          <a:xfrm>
            <a:off x="1" y="620688"/>
            <a:ext cx="9144000" cy="648072"/>
          </a:xfrm>
        </p:spPr>
        <p:txBody>
          <a:bodyPr/>
          <a:lstStyle/>
          <a:p>
            <a:pPr algn="ctr"/>
            <a:r>
              <a:rPr lang="en-US" b="1" dirty="0"/>
              <a:t>loveLife deliverables on SRSA Strategy</a:t>
            </a:r>
            <a:endParaRPr lang="en-ZA" b="1" dirty="0"/>
          </a:p>
        </p:txBody>
      </p:sp>
      <p:sp>
        <p:nvSpPr>
          <p:cNvPr id="6" name="Content Placeholder 2"/>
          <p:cNvSpPr>
            <a:spLocks noGrp="1"/>
          </p:cNvSpPr>
          <p:nvPr>
            <p:ph idx="1"/>
          </p:nvPr>
        </p:nvSpPr>
        <p:spPr>
          <a:xfrm>
            <a:off x="0" y="1340768"/>
            <a:ext cx="9324527" cy="4608512"/>
          </a:xfrm>
        </p:spPr>
        <p:txBody>
          <a:bodyPr/>
          <a:lstStyle/>
          <a:p>
            <a:pPr lvl="0">
              <a:lnSpc>
                <a:spcPct val="100000"/>
              </a:lnSpc>
            </a:pPr>
            <a:r>
              <a:rPr lang="en-ZA" sz="2800" dirty="0" smtClean="0"/>
              <a:t>School </a:t>
            </a:r>
            <a:r>
              <a:rPr lang="en-ZA" sz="2800" dirty="0"/>
              <a:t>Sport </a:t>
            </a:r>
            <a:endParaRPr lang="en-ZA" sz="2800" dirty="0" smtClean="0"/>
          </a:p>
          <a:p>
            <a:pPr lvl="0">
              <a:lnSpc>
                <a:spcPct val="100000"/>
              </a:lnSpc>
            </a:pPr>
            <a:r>
              <a:rPr lang="en-ZA" sz="2800" dirty="0" smtClean="0"/>
              <a:t>National Youth Camps </a:t>
            </a:r>
            <a:endParaRPr lang="en-US" sz="2800" dirty="0"/>
          </a:p>
          <a:p>
            <a:pPr lvl="0">
              <a:lnSpc>
                <a:spcPct val="100000"/>
              </a:lnSpc>
            </a:pPr>
            <a:r>
              <a:rPr lang="en-ZA" sz="2800" dirty="0" smtClean="0"/>
              <a:t>Community Sport/Active Recreation: </a:t>
            </a:r>
          </a:p>
          <a:p>
            <a:pPr marL="36000" lvl="0" indent="0">
              <a:lnSpc>
                <a:spcPct val="100000"/>
              </a:lnSpc>
              <a:buNone/>
            </a:pPr>
            <a:r>
              <a:rPr lang="en-ZA" sz="2800" dirty="0"/>
              <a:t> </a:t>
            </a:r>
            <a:r>
              <a:rPr lang="en-ZA" sz="2800" dirty="0" smtClean="0"/>
              <a:t>	- #iChoose2BActive Campaign</a:t>
            </a:r>
          </a:p>
          <a:p>
            <a:pPr marL="36000" lvl="0" indent="0">
              <a:lnSpc>
                <a:spcPct val="100000"/>
              </a:lnSpc>
              <a:buNone/>
            </a:pPr>
            <a:r>
              <a:rPr lang="en-ZA" sz="2800" dirty="0"/>
              <a:t> </a:t>
            </a:r>
            <a:r>
              <a:rPr lang="en-ZA" sz="2800" dirty="0" smtClean="0"/>
              <a:t>	- The Big Walk </a:t>
            </a:r>
          </a:p>
          <a:p>
            <a:pPr marL="36000" lvl="0" indent="0">
              <a:lnSpc>
                <a:spcPct val="100000"/>
              </a:lnSpc>
              <a:buNone/>
            </a:pPr>
            <a:r>
              <a:rPr lang="en-ZA" sz="2800" dirty="0"/>
              <a:t> </a:t>
            </a:r>
            <a:r>
              <a:rPr lang="en-ZA" sz="2800" dirty="0" smtClean="0"/>
              <a:t>	- National Recreation Day</a:t>
            </a:r>
          </a:p>
          <a:p>
            <a:pPr marL="36000" lvl="0" indent="0">
              <a:lnSpc>
                <a:spcPct val="100000"/>
              </a:lnSpc>
              <a:buNone/>
            </a:pPr>
            <a:r>
              <a:rPr lang="en-ZA" sz="2800" dirty="0"/>
              <a:t>	</a:t>
            </a:r>
            <a:r>
              <a:rPr lang="en-ZA" sz="2800" dirty="0" smtClean="0"/>
              <a:t>- Indigenous Games Festival </a:t>
            </a:r>
          </a:p>
          <a:p>
            <a:pPr marL="36000" lvl="0" indent="0">
              <a:lnSpc>
                <a:spcPct val="100000"/>
              </a:lnSpc>
              <a:buNone/>
            </a:pPr>
            <a:r>
              <a:rPr lang="en-ZA" sz="2800" dirty="0"/>
              <a:t>	</a:t>
            </a:r>
            <a:r>
              <a:rPr lang="en-ZA" sz="2800" dirty="0" smtClean="0"/>
              <a:t>- National Move for health Day </a:t>
            </a:r>
          </a:p>
          <a:p>
            <a:pPr marL="36000" lvl="0" indent="0">
              <a:lnSpc>
                <a:spcPct val="100000"/>
              </a:lnSpc>
              <a:buNone/>
            </a:pPr>
            <a:r>
              <a:rPr lang="en-ZA" sz="2800" dirty="0"/>
              <a:t>	</a:t>
            </a:r>
            <a:r>
              <a:rPr lang="en-ZA" sz="2800" dirty="0" smtClean="0"/>
              <a:t>- Sport for Social Change and Development </a:t>
            </a:r>
          </a:p>
        </p:txBody>
      </p:sp>
    </p:spTree>
    <p:extLst>
      <p:ext uri="{BB962C8B-B14F-4D97-AF65-F5344CB8AC3E}">
        <p14:creationId xmlns:p14="http://schemas.microsoft.com/office/powerpoint/2010/main" xmlns="" val="3426480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231339430"/>
              </p:ext>
            </p:extLst>
          </p:nvPr>
        </p:nvGraphicFramePr>
        <p:xfrm>
          <a:off x="22773" y="1286623"/>
          <a:ext cx="9119418" cy="5571377"/>
        </p:xfrm>
        <a:graphic>
          <a:graphicData uri="http://schemas.openxmlformats.org/drawingml/2006/table">
            <a:tbl>
              <a:tblPr firstRow="1" bandRow="1">
                <a:tableStyleId>{00A15C55-8517-42AA-B614-E9B94910E393}</a:tableStyleId>
              </a:tblPr>
              <a:tblGrid>
                <a:gridCol w="2509486">
                  <a:extLst>
                    <a:ext uri="{9D8B030D-6E8A-4147-A177-3AD203B41FA5}">
                      <a16:colId xmlns:a16="http://schemas.microsoft.com/office/drawing/2014/main" xmlns="" val="20000"/>
                    </a:ext>
                  </a:extLst>
                </a:gridCol>
                <a:gridCol w="6609932">
                  <a:extLst>
                    <a:ext uri="{9D8B030D-6E8A-4147-A177-3AD203B41FA5}">
                      <a16:colId xmlns:a16="http://schemas.microsoft.com/office/drawing/2014/main" xmlns="" val="20001"/>
                    </a:ext>
                  </a:extLst>
                </a:gridCol>
              </a:tblGrid>
              <a:tr h="727564">
                <a:tc>
                  <a:txBody>
                    <a:bodyPr/>
                    <a:lstStyle/>
                    <a:p>
                      <a:r>
                        <a:rPr lang="en-ZA" b="1" dirty="0" smtClean="0"/>
                        <a:t>Output/Outcome</a:t>
                      </a:r>
                      <a:endParaRPr lang="en-ZA" b="1" dirty="0"/>
                    </a:p>
                  </a:txBody>
                  <a:tcPr/>
                </a:tc>
                <a:tc>
                  <a:txBody>
                    <a:bodyPr/>
                    <a:lstStyle/>
                    <a:p>
                      <a:pPr marL="285750" indent="-285750">
                        <a:buFont typeface="Arial" panose="020B0604020202020204" pitchFamily="34" charset="0"/>
                        <a:buChar char="•"/>
                      </a:pPr>
                      <a:r>
                        <a:rPr lang="en-ZA" sz="1600" dirty="0" smtClean="0"/>
                        <a:t>Increased knowledge on health</a:t>
                      </a:r>
                      <a:r>
                        <a:rPr lang="en-ZA" sz="1600" baseline="0" dirty="0" smtClean="0"/>
                        <a:t> and nutrition for in-school athlete</a:t>
                      </a:r>
                      <a:r>
                        <a:rPr lang="en-ZA" sz="1600" dirty="0" smtClean="0"/>
                        <a:t>s</a:t>
                      </a:r>
                      <a:endParaRPr lang="en-ZA" sz="1600" baseline="0" dirty="0" smtClean="0"/>
                    </a:p>
                    <a:p>
                      <a:pPr marL="285750" indent="-285750">
                        <a:buFont typeface="Arial" panose="020B0604020202020204" pitchFamily="34" charset="0"/>
                        <a:buChar char="•"/>
                      </a:pPr>
                      <a:r>
                        <a:rPr lang="en-ZA" sz="1600" baseline="0" dirty="0" smtClean="0"/>
                        <a:t>Positive Behaviour Change</a:t>
                      </a:r>
                      <a:endParaRPr lang="en-ZA" sz="1600" dirty="0"/>
                    </a:p>
                  </a:txBody>
                  <a:tcPr/>
                </a:tc>
                <a:extLst>
                  <a:ext uri="{0D108BD9-81ED-4DB2-BD59-A6C34878D82A}">
                    <a16:rowId xmlns:a16="http://schemas.microsoft.com/office/drawing/2014/main" xmlns="" val="10000"/>
                  </a:ext>
                </a:extLst>
              </a:tr>
              <a:tr h="4843813">
                <a:tc>
                  <a:txBody>
                    <a:bodyPr/>
                    <a:lstStyle/>
                    <a:p>
                      <a:r>
                        <a:rPr lang="en-ZA" b="1" dirty="0" smtClean="0">
                          <a:solidFill>
                            <a:srgbClr val="002060"/>
                          </a:solidFill>
                        </a:rPr>
                        <a:t>Activities</a:t>
                      </a:r>
                      <a:r>
                        <a:rPr lang="en-ZA" b="1" baseline="0" dirty="0" smtClean="0">
                          <a:solidFill>
                            <a:srgbClr val="002060"/>
                          </a:solidFill>
                        </a:rPr>
                        <a:t> </a:t>
                      </a:r>
                      <a:endParaRPr lang="en-ZA"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prstClr val="black"/>
                          </a:solidFill>
                          <a:effectLst/>
                          <a:uLnTx/>
                          <a:uFillTx/>
                          <a:latin typeface="+mn-lt"/>
                          <a:ea typeface="+mn-ea"/>
                          <a:cs typeface="+mn-cs"/>
                        </a:rPr>
                        <a:t>The love4Life Challenge </a:t>
                      </a:r>
                      <a:r>
                        <a:rPr kumimoji="0" lang="en-ZA" sz="1700" b="0" i="0" u="none" strike="noStrike" kern="1200" cap="none" spc="0" normalizeH="0" baseline="0" noProof="0" dirty="0" smtClean="0">
                          <a:ln>
                            <a:noFill/>
                          </a:ln>
                          <a:solidFill>
                            <a:prstClr val="black"/>
                          </a:solidFill>
                          <a:effectLst/>
                          <a:uLnTx/>
                          <a:uFillTx/>
                          <a:latin typeface="+mn-lt"/>
                          <a:ea typeface="+mn-ea"/>
                          <a:cs typeface="+mn-cs"/>
                        </a:rPr>
                        <a:t>– Face-to-face interaction with young people around issues though an interactive board game at Sports, Arts and Culture School Sport events at al levels</a:t>
                      </a:r>
                    </a:p>
                    <a:p>
                      <a:r>
                        <a:rPr lang="en-ZA" sz="1700" b="1" dirty="0" smtClean="0">
                          <a:solidFill>
                            <a:schemeClr val="tx1"/>
                          </a:solidFill>
                        </a:rPr>
                        <a:t>Athlete tracking</a:t>
                      </a:r>
                      <a:r>
                        <a:rPr lang="en-ZA" sz="1700" b="1" baseline="0" dirty="0" smtClean="0">
                          <a:solidFill>
                            <a:schemeClr val="tx1"/>
                          </a:solidFill>
                        </a:rPr>
                        <a:t> </a:t>
                      </a:r>
                      <a:r>
                        <a:rPr lang="en-ZA" sz="1700" baseline="0" dirty="0" smtClean="0">
                          <a:solidFill>
                            <a:schemeClr val="tx1"/>
                          </a:solidFill>
                        </a:rPr>
                        <a:t>- to gauge young athletes participation and development in School Sport events at various levels intra-school to inter-school, to cluster level, to district level, to provincial level and ultimately to national level.</a:t>
                      </a:r>
                      <a:endParaRPr lang="en-ZA" sz="1700" dirty="0" smtClean="0">
                        <a:solidFill>
                          <a:schemeClr val="tx1"/>
                        </a:solidFill>
                      </a:endParaRPr>
                    </a:p>
                    <a:p>
                      <a:r>
                        <a:rPr lang="en-ZA" sz="1700" b="1" dirty="0" smtClean="0">
                          <a:solidFill>
                            <a:schemeClr val="tx1"/>
                          </a:solidFill>
                        </a:rPr>
                        <a:t>loveLife</a:t>
                      </a:r>
                      <a:r>
                        <a:rPr lang="en-ZA" sz="1700" b="1" baseline="0" dirty="0" smtClean="0">
                          <a:solidFill>
                            <a:schemeClr val="tx1"/>
                          </a:solidFill>
                        </a:rPr>
                        <a:t> Contact centre </a:t>
                      </a:r>
                      <a:r>
                        <a:rPr lang="en-ZA" sz="1700" b="0" baseline="0" dirty="0" smtClean="0">
                          <a:solidFill>
                            <a:schemeClr val="tx1"/>
                          </a:solidFill>
                        </a:rPr>
                        <a:t>-</a:t>
                      </a:r>
                      <a:r>
                        <a:rPr lang="en-ZA" sz="1700" dirty="0" smtClean="0">
                          <a:solidFill>
                            <a:schemeClr val="tx1"/>
                          </a:solidFill>
                        </a:rPr>
                        <a:t>Psychosocial</a:t>
                      </a:r>
                      <a:r>
                        <a:rPr lang="en-ZA" sz="1700" baseline="0" dirty="0" smtClean="0">
                          <a:solidFill>
                            <a:schemeClr val="tx1"/>
                          </a:solidFill>
                        </a:rPr>
                        <a:t> Support services offered to young athletes through the loveLife Contact centre. loveLife groundBREAKERs promote the contact centre at all Sport and Recreation events where they are present. The loveLife rewards handed out after the completion of the love4Life challenge all include the loveLife contact centre details which young people are encouraged to make use of to help them navigate through life successfully. The contact centre is also promoted to the young athletes who are part of the </a:t>
                      </a:r>
                      <a:r>
                        <a:rPr lang="en-ZA" sz="1700" baseline="0" dirty="0" err="1" smtClean="0">
                          <a:solidFill>
                            <a:schemeClr val="tx1"/>
                          </a:solidFill>
                        </a:rPr>
                        <a:t>Ministarial</a:t>
                      </a:r>
                      <a:r>
                        <a:rPr lang="en-ZA" sz="1700" baseline="0" dirty="0" smtClean="0">
                          <a:solidFill>
                            <a:schemeClr val="tx1"/>
                          </a:solidFill>
                        </a:rPr>
                        <a:t> Bursary programme to provide them with support and guidance as they try to navigate through life and adjust being in schools that often take them away from home</a:t>
                      </a:r>
                    </a:p>
                  </a:txBody>
                  <a:tcPr/>
                </a:tc>
                <a:extLst>
                  <a:ext uri="{0D108BD9-81ED-4DB2-BD59-A6C34878D82A}">
                    <a16:rowId xmlns:a16="http://schemas.microsoft.com/office/drawing/2014/main" xmlns="" val="10002"/>
                  </a:ext>
                </a:extLst>
              </a:tr>
            </a:tbl>
          </a:graphicData>
        </a:graphic>
      </p:graphicFrame>
      <p:sp>
        <p:nvSpPr>
          <p:cNvPr id="2" name="TextBox 1"/>
          <p:cNvSpPr txBox="1"/>
          <p:nvPr/>
        </p:nvSpPr>
        <p:spPr>
          <a:xfrm>
            <a:off x="395536" y="548680"/>
            <a:ext cx="6192688" cy="707886"/>
          </a:xfrm>
          <a:prstGeom prst="rect">
            <a:avLst/>
          </a:prstGeom>
          <a:noFill/>
        </p:spPr>
        <p:txBody>
          <a:bodyPr wrap="square" rtlCol="0">
            <a:spAutoFit/>
          </a:bodyPr>
          <a:lstStyle/>
          <a:p>
            <a:r>
              <a:rPr lang="en-ZA" sz="4000" b="1" dirty="0" smtClean="0">
                <a:solidFill>
                  <a:schemeClr val="bg1"/>
                </a:solidFill>
              </a:rPr>
              <a:t>School Sport</a:t>
            </a:r>
            <a:endParaRPr lang="en-ZA" sz="4000" b="1" dirty="0">
              <a:solidFill>
                <a:schemeClr val="bg1"/>
              </a:solidFill>
            </a:endParaRPr>
          </a:p>
        </p:txBody>
      </p:sp>
    </p:spTree>
    <p:extLst>
      <p:ext uri="{BB962C8B-B14F-4D97-AF65-F5344CB8AC3E}">
        <p14:creationId xmlns:p14="http://schemas.microsoft.com/office/powerpoint/2010/main" xmlns="" val="2484293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t="15997"/>
          <a:stretch/>
        </p:blipFill>
        <p:spPr>
          <a:xfrm>
            <a:off x="-19471" y="1"/>
            <a:ext cx="9163472" cy="6858000"/>
          </a:xfrm>
          <a:prstGeom prst="rect">
            <a:avLst/>
          </a:prstGeom>
        </p:spPr>
      </p:pic>
    </p:spTree>
    <p:extLst>
      <p:ext uri="{BB962C8B-B14F-4D97-AF65-F5344CB8AC3E}">
        <p14:creationId xmlns:p14="http://schemas.microsoft.com/office/powerpoint/2010/main" xmlns="" val="153221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48" y="764704"/>
            <a:ext cx="6624736" cy="584775"/>
          </a:xfrm>
          <a:prstGeom prst="rect">
            <a:avLst/>
          </a:prstGeom>
          <a:noFill/>
        </p:spPr>
        <p:txBody>
          <a:bodyPr wrap="square" rtlCol="0">
            <a:spAutoFit/>
          </a:bodyPr>
          <a:lstStyle/>
          <a:p>
            <a:r>
              <a:rPr lang="en-ZA" sz="3200" b="1" dirty="0" smtClean="0">
                <a:solidFill>
                  <a:schemeClr val="bg1"/>
                </a:solidFill>
              </a:rPr>
              <a:t>School Sport cont.</a:t>
            </a:r>
            <a:endParaRPr lang="en-ZA" sz="3200" b="1" dirty="0">
              <a:solidFill>
                <a:schemeClr val="bg1"/>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3346697661"/>
              </p:ext>
            </p:extLst>
          </p:nvPr>
        </p:nvGraphicFramePr>
        <p:xfrm>
          <a:off x="17748" y="1484784"/>
          <a:ext cx="9126252" cy="5334000"/>
        </p:xfrm>
        <a:graphic>
          <a:graphicData uri="http://schemas.openxmlformats.org/drawingml/2006/table">
            <a:tbl>
              <a:tblPr firstRow="1" bandRow="1">
                <a:tableStyleId>{00A15C55-8517-42AA-B614-E9B94910E393}</a:tableStyleId>
              </a:tblPr>
              <a:tblGrid>
                <a:gridCol w="2511366">
                  <a:extLst>
                    <a:ext uri="{9D8B030D-6E8A-4147-A177-3AD203B41FA5}">
                      <a16:colId xmlns:a16="http://schemas.microsoft.com/office/drawing/2014/main" xmlns="" val="20000"/>
                    </a:ext>
                  </a:extLst>
                </a:gridCol>
                <a:gridCol w="6614886">
                  <a:extLst>
                    <a:ext uri="{9D8B030D-6E8A-4147-A177-3AD203B41FA5}">
                      <a16:colId xmlns:a16="http://schemas.microsoft.com/office/drawing/2014/main" xmlns="" val="20001"/>
                    </a:ext>
                  </a:extLst>
                </a:gridCol>
              </a:tblGrid>
              <a:tr h="432048">
                <a:tc>
                  <a:txBody>
                    <a:bodyPr/>
                    <a:lstStyle/>
                    <a:p>
                      <a:r>
                        <a:rPr lang="en-ZA" b="1" dirty="0" smtClean="0"/>
                        <a:t>Output/Outcome</a:t>
                      </a:r>
                      <a:endParaRPr lang="en-ZA"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1" i="0" u="none" strike="noStrike" kern="1200" cap="none" spc="0" normalizeH="0" baseline="0" noProof="0" dirty="0" smtClean="0">
                          <a:ln>
                            <a:noFill/>
                          </a:ln>
                          <a:solidFill>
                            <a:prstClr val="white"/>
                          </a:solidFill>
                          <a:effectLst/>
                          <a:uLnTx/>
                          <a:uFillTx/>
                          <a:latin typeface="+mn-lt"/>
                          <a:ea typeface="+mn-ea"/>
                          <a:cs typeface="+mn-cs"/>
                        </a:rPr>
                        <a:t>Increased knowledge on health and nutrition for in-school athletes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1" i="0" u="none" strike="noStrike" kern="1200" cap="none" spc="0" normalizeH="0" baseline="0" noProof="0" dirty="0" smtClean="0">
                          <a:ln>
                            <a:noFill/>
                          </a:ln>
                          <a:solidFill>
                            <a:prstClr val="white"/>
                          </a:solidFill>
                          <a:effectLst/>
                          <a:uLnTx/>
                          <a:uFillTx/>
                          <a:latin typeface="+mn-lt"/>
                          <a:ea typeface="+mn-ea"/>
                          <a:cs typeface="+mn-cs"/>
                        </a:rPr>
                        <a:t>Positive Behaviour Change</a:t>
                      </a:r>
                      <a:endParaRPr kumimoji="0" lang="en-ZA" sz="16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xmlns="" val="10000"/>
                  </a:ext>
                </a:extLst>
              </a:tr>
              <a:tr h="4493962">
                <a:tc>
                  <a:txBody>
                    <a:bodyPr/>
                    <a:lstStyle/>
                    <a:p>
                      <a:r>
                        <a:rPr lang="en-ZA" b="1" dirty="0" smtClean="0">
                          <a:solidFill>
                            <a:srgbClr val="002060"/>
                          </a:solidFill>
                        </a:rPr>
                        <a:t>Activities</a:t>
                      </a:r>
                      <a:r>
                        <a:rPr lang="en-ZA" b="1" baseline="0" dirty="0" smtClean="0">
                          <a:solidFill>
                            <a:srgbClr val="002060"/>
                          </a:solidFill>
                        </a:rPr>
                        <a:t> </a:t>
                      </a:r>
                      <a:endParaRPr lang="en-ZA"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prstClr val="black"/>
                          </a:solidFill>
                          <a:effectLst/>
                          <a:uLnTx/>
                          <a:uFillTx/>
                          <a:latin typeface="+mn-lt"/>
                          <a:ea typeface="+mn-ea"/>
                          <a:cs typeface="+mn-cs"/>
                        </a:rPr>
                        <a:t>loveLife Social media platforms </a:t>
                      </a:r>
                      <a:r>
                        <a:rPr kumimoji="0" lang="en-ZA" sz="1700" b="0" i="0" u="none" strike="noStrike" kern="1200" cap="none" spc="0" normalizeH="0" baseline="0" noProof="0" dirty="0" smtClean="0">
                          <a:ln>
                            <a:noFill/>
                          </a:ln>
                          <a:solidFill>
                            <a:prstClr val="black"/>
                          </a:solidFill>
                          <a:effectLst/>
                          <a:uLnTx/>
                          <a:uFillTx/>
                          <a:latin typeface="+mn-lt"/>
                          <a:ea typeface="+mn-ea"/>
                          <a:cs typeface="+mn-cs"/>
                        </a:rPr>
                        <a:t>– loveLife has very active Twitter, Facebook and Instagram pages which are used to promote SRSA events and campaigns and also to spark conversation around sport and recreation, nutrition and  the importance of physical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prstClr val="black"/>
                          </a:solidFill>
                          <a:effectLst/>
                          <a:uLnTx/>
                          <a:uFillTx/>
                          <a:latin typeface="+mn-lt"/>
                          <a:ea typeface="+mn-ea"/>
                          <a:cs typeface="+mn-cs"/>
                        </a:rPr>
                        <a:t>Radio </a:t>
                      </a:r>
                      <a:r>
                        <a:rPr kumimoji="0" lang="en-ZA" sz="1700" b="0" i="0" u="none" strike="noStrike" kern="1200" cap="none" spc="0" normalizeH="0" baseline="0" noProof="0" dirty="0" smtClean="0">
                          <a:ln>
                            <a:noFill/>
                          </a:ln>
                          <a:solidFill>
                            <a:prstClr val="black"/>
                          </a:solidFill>
                          <a:effectLst/>
                          <a:uLnTx/>
                          <a:uFillTx/>
                          <a:latin typeface="+mn-lt"/>
                          <a:ea typeface="+mn-ea"/>
                          <a:cs typeface="+mn-cs"/>
                        </a:rPr>
                        <a:t>–</a:t>
                      </a:r>
                      <a:r>
                        <a:rPr kumimoji="0" lang="en-ZA" sz="1700" b="1" i="0" u="none" strike="noStrike" kern="1200" cap="none" spc="0" normalizeH="0" baseline="0" noProof="0" dirty="0" smtClean="0">
                          <a:ln>
                            <a:noFill/>
                          </a:ln>
                          <a:solidFill>
                            <a:prstClr val="black"/>
                          </a:solidFill>
                          <a:effectLst/>
                          <a:uLnTx/>
                          <a:uFillTx/>
                          <a:latin typeface="+mn-lt"/>
                          <a:ea typeface="+mn-ea"/>
                          <a:cs typeface="+mn-cs"/>
                        </a:rPr>
                        <a:t> </a:t>
                      </a:r>
                      <a:r>
                        <a:rPr kumimoji="0" lang="en-ZA" sz="1700" b="0" i="0" u="none" strike="noStrike" kern="1200" cap="none" spc="0" normalizeH="0" baseline="0" noProof="0" dirty="0" smtClean="0">
                          <a:ln>
                            <a:noFill/>
                          </a:ln>
                          <a:solidFill>
                            <a:prstClr val="black"/>
                          </a:solidFill>
                          <a:effectLst/>
                          <a:uLnTx/>
                          <a:uFillTx/>
                          <a:latin typeface="+mn-lt"/>
                          <a:ea typeface="+mn-ea"/>
                          <a:cs typeface="+mn-cs"/>
                        </a:rPr>
                        <a:t>loveLife has a fully equipped radio studio where quality adverts and PSAs can be produced. loveLife currently works with 5 SABC radio stations and 22 community radio stations. Once per quarter loveLife has a sport, recreation, nutrition or physical activity promotion discussion across radio stations.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prstClr val="black"/>
                          </a:solidFill>
                          <a:effectLst/>
                          <a:uLnTx/>
                          <a:uFillTx/>
                          <a:latin typeface="+mn-lt"/>
                          <a:ea typeface="+mn-ea"/>
                          <a:cs typeface="+mn-cs"/>
                        </a:rPr>
                        <a:t>Coach4Life trainings</a:t>
                      </a:r>
                      <a:r>
                        <a:rPr kumimoji="0" lang="en-ZA" sz="1700" b="0" i="0" u="none" strike="noStrike" kern="1200" cap="none" spc="0" normalizeH="0" baseline="0" noProof="0" dirty="0" smtClean="0">
                          <a:ln>
                            <a:noFill/>
                          </a:ln>
                          <a:solidFill>
                            <a:prstClr val="black"/>
                          </a:solidFill>
                          <a:effectLst/>
                          <a:uLnTx/>
                          <a:uFillTx/>
                          <a:latin typeface="+mn-lt"/>
                          <a:ea typeface="+mn-ea"/>
                          <a:cs typeface="+mn-cs"/>
                        </a:rPr>
                        <a:t> – coaches and teachers responsible for sport in schools are trained on the coach4life programme. A programme that focusses on the holistic athlete equipping coaches with skills to assist young people do well in life  beyond the sport field which will ultimately positively impact their performance on the field.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prstClr val="black"/>
                          </a:solidFill>
                          <a:effectLst/>
                          <a:uLnTx/>
                          <a:uFillTx/>
                          <a:latin typeface="+mn-lt"/>
                          <a:ea typeface="+mn-ea"/>
                          <a:cs typeface="+mn-cs"/>
                        </a:rPr>
                        <a:t>MYC Activations </a:t>
                      </a:r>
                      <a:r>
                        <a:rPr kumimoji="0" lang="en-ZA" sz="1700" b="0" i="0" u="none" strike="noStrike" kern="1200" cap="none" spc="0" normalizeH="0" baseline="0" noProof="0" dirty="0" smtClean="0">
                          <a:ln>
                            <a:noFill/>
                          </a:ln>
                          <a:solidFill>
                            <a:prstClr val="black"/>
                          </a:solidFill>
                          <a:effectLst/>
                          <a:uLnTx/>
                          <a:uFillTx/>
                          <a:latin typeface="+mn-lt"/>
                          <a:ea typeface="+mn-ea"/>
                          <a:cs typeface="+mn-cs"/>
                        </a:rPr>
                        <a:t>– loveLife’s nomadic tent known as an MYC (Mobile Y-Centre) is pitched at events, this is where loveLife edutainment activities take place. Role model talks done by ex and current sport stars are done here too. </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882041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48" y="764704"/>
            <a:ext cx="6624736" cy="584775"/>
          </a:xfrm>
          <a:prstGeom prst="rect">
            <a:avLst/>
          </a:prstGeom>
          <a:noFill/>
        </p:spPr>
        <p:txBody>
          <a:bodyPr wrap="square" rtlCol="0">
            <a:spAutoFit/>
          </a:bodyPr>
          <a:lstStyle/>
          <a:p>
            <a:r>
              <a:rPr lang="en-ZA" sz="3200" b="1" dirty="0" smtClean="0">
                <a:solidFill>
                  <a:schemeClr val="bg1"/>
                </a:solidFill>
              </a:rPr>
              <a:t>National Youth Camps</a:t>
            </a:r>
            <a:endParaRPr lang="en-ZA" sz="3200" b="1" dirty="0">
              <a:solidFill>
                <a:schemeClr val="bg1"/>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3134910487"/>
              </p:ext>
            </p:extLst>
          </p:nvPr>
        </p:nvGraphicFramePr>
        <p:xfrm>
          <a:off x="323528" y="1628800"/>
          <a:ext cx="8424936" cy="1463804"/>
        </p:xfrm>
        <a:graphic>
          <a:graphicData uri="http://schemas.openxmlformats.org/drawingml/2006/table">
            <a:tbl>
              <a:tblPr firstRow="1" bandRow="1">
                <a:tableStyleId>{00A15C55-8517-42AA-B614-E9B94910E393}</a:tableStyleId>
              </a:tblPr>
              <a:tblGrid>
                <a:gridCol w="2664407">
                  <a:extLst>
                    <a:ext uri="{9D8B030D-6E8A-4147-A177-3AD203B41FA5}">
                      <a16:colId xmlns:a16="http://schemas.microsoft.com/office/drawing/2014/main" xmlns="" val="20000"/>
                    </a:ext>
                  </a:extLst>
                </a:gridCol>
                <a:gridCol w="5760529">
                  <a:extLst>
                    <a:ext uri="{9D8B030D-6E8A-4147-A177-3AD203B41FA5}">
                      <a16:colId xmlns:a16="http://schemas.microsoft.com/office/drawing/2014/main" xmlns="" val="20001"/>
                    </a:ext>
                  </a:extLst>
                </a:gridCol>
              </a:tblGrid>
              <a:tr h="861061">
                <a:tc>
                  <a:txBody>
                    <a:bodyPr/>
                    <a:lstStyle/>
                    <a:p>
                      <a:r>
                        <a:rPr lang="en-US" sz="1600" b="1" dirty="0" smtClean="0"/>
                        <a:t>Output/Outcome</a:t>
                      </a:r>
                      <a:endParaRPr lang="en-US" sz="1600" b="1" dirty="0"/>
                    </a:p>
                  </a:txBody>
                  <a:tcPr/>
                </a:tc>
                <a:tc>
                  <a:txBody>
                    <a:bodyPr/>
                    <a:lstStyle/>
                    <a:p>
                      <a:pPr marL="285750" indent="-285750">
                        <a:buFont typeface="Arial" panose="020B0604020202020204" pitchFamily="34" charset="0"/>
                        <a:buChar char="•"/>
                      </a:pPr>
                      <a:r>
                        <a:rPr lang="en-US" sz="1600" dirty="0" smtClean="0"/>
                        <a:t>Increased knowledge and skills of Camp Masters</a:t>
                      </a:r>
                      <a:r>
                        <a:rPr lang="en-US" sz="1600" baseline="0" dirty="0" smtClean="0"/>
                        <a:t> and Facilitators to deliver and achieve the Camp Objectives</a:t>
                      </a:r>
                    </a:p>
                    <a:p>
                      <a:pPr marL="285750" indent="-285750">
                        <a:buFont typeface="Arial" panose="020B0604020202020204" pitchFamily="34" charset="0"/>
                        <a:buChar char="•"/>
                      </a:pPr>
                      <a:r>
                        <a:rPr lang="en-US" sz="1600" baseline="0" dirty="0" smtClean="0"/>
                        <a:t>Increased knowledge of youth on Camp Objectives</a:t>
                      </a:r>
                      <a:endParaRPr lang="en-US" sz="1600" dirty="0"/>
                    </a:p>
                  </a:txBody>
                  <a:tcPr/>
                </a:tc>
                <a:extLst>
                  <a:ext uri="{0D108BD9-81ED-4DB2-BD59-A6C34878D82A}">
                    <a16:rowId xmlns:a16="http://schemas.microsoft.com/office/drawing/2014/main" xmlns="" val="10000"/>
                  </a:ext>
                </a:extLst>
              </a:tr>
              <a:tr h="602743">
                <a:tc>
                  <a:txBody>
                    <a:bodyPr/>
                    <a:lstStyle/>
                    <a:p>
                      <a:r>
                        <a:rPr lang="en-US" sz="1600" b="1" dirty="0" smtClean="0">
                          <a:solidFill>
                            <a:srgbClr val="002060"/>
                          </a:solidFill>
                        </a:rPr>
                        <a:t>Activities </a:t>
                      </a:r>
                      <a:endParaRPr lang="en-US" sz="1600" b="1" dirty="0">
                        <a:solidFill>
                          <a:srgbClr val="002060"/>
                        </a:solidFill>
                      </a:endParaRPr>
                    </a:p>
                  </a:txBody>
                  <a:tcPr/>
                </a:tc>
                <a:tc>
                  <a:txBody>
                    <a:bodyPr/>
                    <a:lstStyle/>
                    <a:p>
                      <a:r>
                        <a:rPr lang="en-US" sz="1600" dirty="0" smtClean="0"/>
                        <a:t>Number of Camp Masters and Facilitators Trained</a:t>
                      </a:r>
                    </a:p>
                    <a:p>
                      <a:r>
                        <a:rPr lang="en-US" sz="1600" dirty="0" smtClean="0"/>
                        <a:t>Number of youth participants reached</a:t>
                      </a:r>
                      <a:endParaRPr lang="en-US" sz="16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507651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19348</TotalTime>
  <Words>2049</Words>
  <Application>Microsoft Office PowerPoint</Application>
  <PresentationFormat>On-screen Show (4:3)</PresentationFormat>
  <Paragraphs>407</Paragraphs>
  <Slides>32</Slides>
  <Notes>12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loveLife Presentation to the Portfolio Committee on Sports, Arts and Culture</vt:lpstr>
      <vt:lpstr>Programme objective</vt:lpstr>
      <vt:lpstr>loveLife’s response </vt:lpstr>
      <vt:lpstr>Slide 4</vt:lpstr>
      <vt:lpstr>loveLife deliverables on SRSA Strategy</vt:lpstr>
      <vt:lpstr>Slide 6</vt:lpstr>
      <vt:lpstr>Slide 7</vt:lpstr>
      <vt:lpstr>Slide 8</vt:lpstr>
      <vt:lpstr>Slide 9</vt:lpstr>
      <vt:lpstr>Slide 10</vt:lpstr>
      <vt:lpstr>Slide 11</vt:lpstr>
      <vt:lpstr>Slide 12</vt:lpstr>
      <vt:lpstr>Slide 13</vt:lpstr>
      <vt:lpstr>Slide 14</vt:lpstr>
      <vt:lpstr>Slide 15</vt:lpstr>
      <vt:lpstr>groundBREAKERs based in rural areas</vt:lpstr>
      <vt:lpstr>love4Life Challenge Participation </vt:lpstr>
      <vt:lpstr>Athlete Tracking </vt:lpstr>
      <vt:lpstr>Recreation leagues</vt:lpstr>
      <vt:lpstr>move4Life participation </vt:lpstr>
      <vt:lpstr>sport4Change events</vt:lpstr>
      <vt:lpstr>Coach4Life training </vt:lpstr>
      <vt:lpstr>Slide 23</vt:lpstr>
      <vt:lpstr>Slide 24</vt:lpstr>
      <vt:lpstr>Slide 25</vt:lpstr>
      <vt:lpstr>Slide 26</vt:lpstr>
      <vt:lpstr>Slide 27</vt:lpstr>
      <vt:lpstr>Slide 28</vt:lpstr>
      <vt:lpstr>Slide 29</vt:lpstr>
      <vt:lpstr>Slide 30</vt:lpstr>
      <vt:lpstr>Slide 31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Beryl Traore</dc:creator>
  <cp:lastModifiedBy>PUMZA</cp:lastModifiedBy>
  <cp:revision>222</cp:revision>
  <cp:lastPrinted>2019-11-08T09:47:29Z</cp:lastPrinted>
  <dcterms:created xsi:type="dcterms:W3CDTF">2015-08-27T06:15:41Z</dcterms:created>
  <dcterms:modified xsi:type="dcterms:W3CDTF">2019-11-15T07:52:12Z</dcterms:modified>
</cp:coreProperties>
</file>