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3"/>
  </p:notesMasterIdLst>
  <p:handoutMasterIdLst>
    <p:handoutMasterId r:id="rId14"/>
  </p:handoutMasterIdLst>
  <p:sldIdLst>
    <p:sldId id="282" r:id="rId2"/>
    <p:sldId id="336" r:id="rId3"/>
    <p:sldId id="339" r:id="rId4"/>
    <p:sldId id="362" r:id="rId5"/>
    <p:sldId id="337" r:id="rId6"/>
    <p:sldId id="376" r:id="rId7"/>
    <p:sldId id="363" r:id="rId8"/>
    <p:sldId id="344" r:id="rId9"/>
    <p:sldId id="348" r:id="rId10"/>
    <p:sldId id="377" r:id="rId11"/>
    <p:sldId id="378" r:id="rId12"/>
  </p:sldIdLst>
  <p:sldSz cx="1219835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F"/>
    <a:srgbClr val="FF4F4F"/>
    <a:srgbClr val="FFFFFF"/>
    <a:srgbClr val="FFFFCC"/>
    <a:srgbClr val="D52228"/>
    <a:srgbClr val="303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Objects="1" showGuides="1">
      <p:cViewPr varScale="1">
        <p:scale>
          <a:sx n="85" d="100"/>
          <a:sy n="85" d="100"/>
        </p:scale>
        <p:origin x="174" y="84"/>
      </p:cViewPr>
      <p:guideLst>
        <p:guide orient="horz" pos="2160"/>
        <p:guide pos="38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9831F4-5436-4A0E-B2B4-B06156D239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E1064-69C4-4E6C-9A5F-1B723F6FDB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DA104-C5F7-43AE-9429-8059F6B9962E}" type="datetimeFigureOut">
              <a:rPr lang="en-ZA" smtClean="0"/>
              <a:t>2019/11/14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8DCD7-4E50-4A6F-B067-7869EE9A0D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16007-8D1E-4DBF-94A9-4F1145B18D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96BF8-943D-418A-9579-E29BC6DA62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1147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35E99-1918-44F6-94BD-8A36DD895E7B}" type="datetimeFigureOut">
              <a:rPr lang="en-ZA" smtClean="0"/>
              <a:t>2019/11/14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F0CAD-2980-4609-9784-78FAC467FC1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930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A7054-AF9E-4ED1-99BA-67590DD72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794" y="1122363"/>
            <a:ext cx="91487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5E284-BC03-47AD-BF60-6F1519527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794" y="3602038"/>
            <a:ext cx="91487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FD2EB-2EBA-4851-B9F3-34859A7F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ACA-45D0-450C-B75D-CF657179BD7B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6C402-D544-4A41-B866-1F392723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D98F0-C70C-4018-9DF1-48E4EF97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mage01.jpg">
            <a:extLst>
              <a:ext uri="{FF2B5EF4-FFF2-40B4-BE49-F238E27FC236}">
                <a16:creationId xmlns:a16="http://schemas.microsoft.com/office/drawing/2014/main" id="{0E56963D-D43D-4EB7-A0CB-8D5782216A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90"/>
            <a:ext cx="12198350" cy="6855219"/>
          </a:xfrm>
          <a:prstGeom prst="rect">
            <a:avLst/>
          </a:prstGeom>
        </p:spPr>
      </p:pic>
      <p:pic>
        <p:nvPicPr>
          <p:cNvPr id="8" name="Picture 7" descr="top_bar.png">
            <a:extLst>
              <a:ext uri="{FF2B5EF4-FFF2-40B4-BE49-F238E27FC236}">
                <a16:creationId xmlns:a16="http://schemas.microsoft.com/office/drawing/2014/main" id="{D230A4F2-0C92-48C5-8EAF-258FEB0D4D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390"/>
            <a:ext cx="12198350" cy="546384"/>
          </a:xfrm>
          <a:prstGeom prst="rect">
            <a:avLst/>
          </a:prstGeom>
        </p:spPr>
      </p:pic>
      <p:pic>
        <p:nvPicPr>
          <p:cNvPr id="9" name="Picture 8" descr="top_2.png">
            <a:extLst>
              <a:ext uri="{FF2B5EF4-FFF2-40B4-BE49-F238E27FC236}">
                <a16:creationId xmlns:a16="http://schemas.microsoft.com/office/drawing/2014/main" id="{1E5436BE-A8B7-45D0-9590-E1744D26E1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67769" y="0"/>
            <a:ext cx="3862812" cy="2473054"/>
          </a:xfrm>
          <a:prstGeom prst="rect">
            <a:avLst/>
          </a:prstGeom>
        </p:spPr>
      </p:pic>
      <p:pic>
        <p:nvPicPr>
          <p:cNvPr id="10" name="Picture 9" descr="logo_1.png">
            <a:extLst>
              <a:ext uri="{FF2B5EF4-FFF2-40B4-BE49-F238E27FC236}">
                <a16:creationId xmlns:a16="http://schemas.microsoft.com/office/drawing/2014/main" id="{B7EEED7C-001E-4842-83FF-05AA142523C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547520" y="838200"/>
            <a:ext cx="3103311" cy="106693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0C69E2-626C-441A-8C7D-0A9A489C16C7}"/>
              </a:ext>
            </a:extLst>
          </p:cNvPr>
          <p:cNvSpPr/>
          <p:nvPr userDrawn="1"/>
        </p:nvSpPr>
        <p:spPr>
          <a:xfrm>
            <a:off x="-150812" y="2895600"/>
            <a:ext cx="12499975" cy="23622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solidFill>
              <a:schemeClr val="bg1"/>
            </a:solidFill>
          </a:ln>
          <a:effectLst>
            <a:outerShdw blurRad="263525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9BCC4-6B22-4398-9729-0A79C47D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1F5C1-9943-49E4-95D3-09A5F86CD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C70DC-342E-44A8-BC5A-3E1F200A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232B-848F-44AD-809E-182FD63A4C2D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1705C-C983-499E-9E5D-15C8563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1C6FD-9C8C-41D1-87F4-69AC453F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1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9CFA02-2866-4914-B97E-25A3A03E0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9444" y="365125"/>
            <a:ext cx="2630269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76087-9AC0-4CEF-939F-AD3E3FD91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637" y="365125"/>
            <a:ext cx="773832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369C4-6E91-443F-A606-3A5141AC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EB95-8302-4A7D-AAA4-AFF3E33F465E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55735-13B0-4E8F-B710-FAC6CDE85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B178-79B4-4513-AF3F-BD919B22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2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E42E-ECA1-47E2-A95E-25B230F6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DAE4B-0B61-4631-B1DE-18A95084C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0DD4E-B5DA-4361-9249-78869A35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7301-1A74-4070-B09D-468A6115B56A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E0203-16D0-4AEF-BAEE-206D4953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8A894-088E-40CF-BA33-D77C91E4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6DA8C-45D9-49FB-BAB7-2FBD8BE78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283" y="1709739"/>
            <a:ext cx="1052107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D27A3-8400-4A1F-9340-4535BC021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2283" y="4589464"/>
            <a:ext cx="1052107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6E12E-C001-4E10-8E75-CAA4ED8DE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775F-73F8-4323-8D92-8340F5ACA1A8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668C9-45EC-4262-A283-02C73E76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D7DEE-850F-49B5-B05A-234290BE0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0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10F3-7775-4D8F-8A3B-E7C88BC1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965D3-0EB5-4B68-9627-ACA06920A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636" y="1825625"/>
            <a:ext cx="51842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E564B-930E-4385-8FA7-F9C7B6016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5415" y="1825625"/>
            <a:ext cx="51842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BA1C5-F332-4D29-9C89-E6F4F322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2C95-9E0D-4D97-9E92-09636DE03112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8923F-30AB-4216-82E1-202F57B4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09403-D63D-4901-9A07-2CA0A8E4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8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CA14-E3C1-4AE7-A751-782AE9CB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225" y="365126"/>
            <a:ext cx="1052107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66BBC-E576-4E53-9199-BD2B2C705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226" y="1681163"/>
            <a:ext cx="516047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5672A-422B-4509-B18A-63C74117C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226" y="2505075"/>
            <a:ext cx="51604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A9D7A-21A1-41D4-8656-0A4186A73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5414" y="1681163"/>
            <a:ext cx="51858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6D43A-7088-49B6-9ACD-D81460D2D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5414" y="2505075"/>
            <a:ext cx="51858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3D577-A573-40A2-AD68-EEBF7788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7CD3-F65A-4409-83E1-9CE9D5D92201}" type="datetime1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A09A4B-872A-4B45-BB6F-9BEDF4842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8AE955-7631-4DFC-8B0D-A0F7364F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7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F7F45-51F5-46CE-9EB3-D4CA735D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DC2BF-B3D8-4C43-AA26-559112494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05DE-53A1-442C-B5CB-F4EE0F5DD88C}" type="datetime1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BE872-F35F-4FA1-81B1-7BC022966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DFC995-8D02-4F2F-AAC3-F59B34DB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7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11D4BD-F57F-4A98-BAAC-2575E47E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CB04-1B48-4478-AB8F-45C68029B8CF}" type="datetime1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52170-6634-4D70-91E7-D5847477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57BDA-5933-4154-85C2-CDE5D1A6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0E2E-28BF-48B4-8B45-120575A1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226" y="457200"/>
            <a:ext cx="39342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4C2E1-FCC5-455C-82BC-6F8E3F343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887" y="987426"/>
            <a:ext cx="617541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9AECB-50D9-493B-AD6A-5464D31E1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226" y="2057400"/>
            <a:ext cx="39342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9F0FF-3BB8-4BD8-93B6-510B47383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8F0-34C8-4796-AC9E-A0294658FFED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A8B7B-ED71-415C-A4DC-6D00C514E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95421-66A7-44F0-BDBD-95DAA0CAE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8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CD17C-8D9E-48D7-915A-D93EE241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226" y="457200"/>
            <a:ext cx="39342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4A0E0-B5F1-4726-B7ED-D9460E40F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5887" y="987426"/>
            <a:ext cx="617541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DFC20-375A-47FE-84DA-3DBEB1991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226" y="2057400"/>
            <a:ext cx="39342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E1026-3CAC-43D5-B341-5D6C9662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C5E8-BE07-4BF6-995C-AA40F9066560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7E76E-690A-4341-8799-42E64E5C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 of 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9C21-F534-4239-9102-D6970ABA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1183D-9C73-40FE-9FF3-15992D3D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37" y="365126"/>
            <a:ext cx="105210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7B04F-877A-435F-9BBD-B9388F97D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637" y="1825625"/>
            <a:ext cx="105210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98D75-2DE3-4C97-9F77-2FEDEB3D9D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636" y="6356351"/>
            <a:ext cx="2744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BCF1-12FF-4487-9D23-DBE4D72B2E83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9B217-501F-4E75-9C92-261B84034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0704" y="6356351"/>
            <a:ext cx="4116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Page 1 of 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4DF9F-CC79-4F0F-855C-67AE8A1C4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5085" y="6356351"/>
            <a:ext cx="2744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11A6-9700-D141-BB90-609C26FF2C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_2.png">
            <a:extLst>
              <a:ext uri="{FF2B5EF4-FFF2-40B4-BE49-F238E27FC236}">
                <a16:creationId xmlns:a16="http://schemas.microsoft.com/office/drawing/2014/main" id="{F8EF0AD2-3E7A-4883-AF48-62443238D01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11072" y="6200776"/>
            <a:ext cx="1277361" cy="36113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5CB64A-1C75-483D-97D5-9B69845CF30B}"/>
              </a:ext>
            </a:extLst>
          </p:cNvPr>
          <p:cNvCxnSpPr/>
          <p:nvPr userDrawn="1"/>
        </p:nvCxnSpPr>
        <p:spPr>
          <a:xfrm>
            <a:off x="609918" y="6627812"/>
            <a:ext cx="10978515" cy="1588"/>
          </a:xfrm>
          <a:prstGeom prst="line">
            <a:avLst/>
          </a:prstGeom>
          <a:ln w="50800">
            <a:solidFill>
              <a:srgbClr val="3030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4E1258-433C-4032-A516-6B7B1015910D}"/>
              </a:ext>
            </a:extLst>
          </p:cNvPr>
          <p:cNvCxnSpPr/>
          <p:nvPr userDrawn="1"/>
        </p:nvCxnSpPr>
        <p:spPr>
          <a:xfrm>
            <a:off x="609918" y="1417638"/>
            <a:ext cx="10978515" cy="1588"/>
          </a:xfrm>
          <a:prstGeom prst="line">
            <a:avLst/>
          </a:prstGeom>
          <a:ln>
            <a:solidFill>
              <a:srgbClr val="D522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69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974612-6CAA-4269-ADC2-FB06A8846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877" y="2132856"/>
            <a:ext cx="9148763" cy="2387600"/>
          </a:xfrm>
        </p:spPr>
        <p:txBody>
          <a:bodyPr>
            <a:normAutofit fontScale="90000"/>
          </a:bodyPr>
          <a:lstStyle/>
          <a:p>
            <a:r>
              <a:rPr lang="en-ZA" dirty="0">
                <a:solidFill>
                  <a:schemeClr val="bg1"/>
                </a:solidFill>
              </a:rPr>
              <a:t>Comment on the 2019 Division of Revenue Amendment Bill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8214D85-4C93-4A8F-8CF5-B2250CF2B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793" y="4365104"/>
            <a:ext cx="9148763" cy="1655762"/>
          </a:xfrm>
        </p:spPr>
        <p:txBody>
          <a:bodyPr/>
          <a:lstStyle/>
          <a:p>
            <a:r>
              <a:rPr lang="en-ZA" dirty="0">
                <a:solidFill>
                  <a:schemeClr val="bg1"/>
                </a:solidFill>
              </a:rPr>
              <a:t>Presented by: Godfrey Gulston</a:t>
            </a:r>
          </a:p>
          <a:p>
            <a:r>
              <a:rPr lang="en-ZA" dirty="0">
                <a:solidFill>
                  <a:schemeClr val="bg1"/>
                </a:solidFill>
              </a:rPr>
              <a:t>Chief Financial Officer</a:t>
            </a:r>
          </a:p>
        </p:txBody>
      </p:sp>
    </p:spTree>
    <p:extLst>
      <p:ext uri="{BB962C8B-B14F-4D97-AF65-F5344CB8AC3E}">
        <p14:creationId xmlns:p14="http://schemas.microsoft.com/office/powerpoint/2010/main" val="234158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C5DD-A174-454C-BDCD-DB1681F8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NATIONAL HEALTH INSURANCE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9D46A-2EF6-40EB-8B53-D2CD7C851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400" dirty="0"/>
              <a:t>OUTA strongly supports moves for Universal Health Coverage (UHC)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Fiscal planning appears to be lacking – and this is of great concern. The public needs clarity on revenue streams for the ongoing NHI Bill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“…estimates to roll out NHI that were published in the NHI Green Paper 2011 and White Paper in 2017 are no longer affordable.” This is alarming</a:t>
            </a:r>
          </a:p>
          <a:p>
            <a:pPr>
              <a:lnSpc>
                <a:spcPct val="150000"/>
              </a:lnSpc>
            </a:pPr>
            <a:r>
              <a:rPr lang="en-ZA" sz="2400" dirty="0"/>
              <a:t>Reflexive appropriations on existing NHI spending does not bode well for a scheme that will require intricate and disciplined administration and expenditure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359F8-6FAD-4C69-8E59-774A75EB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4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53BD-6A11-4A93-AEAD-7A93F3FC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37" y="320674"/>
            <a:ext cx="10521077" cy="1325563"/>
          </a:xfrm>
        </p:spPr>
        <p:txBody>
          <a:bodyPr>
            <a:normAutofit/>
          </a:bodyPr>
          <a:lstStyle/>
          <a:p>
            <a:r>
              <a:rPr lang="en-ZA" sz="4000" dirty="0"/>
              <a:t>Schedule 6, Part A: School Infrastructure	&amp; Schedule 5, Part A: HPV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93CB-39CB-4219-8E8C-9C8A1B831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400" dirty="0"/>
              <a:t>OUTA notes with concern that the School Infrastructure Backlogs Grant is set to be cut by R40m – we contend that there are much less important expenses that can be reduced rather than cutting the cost of keeping South African children safe</a:t>
            </a:r>
          </a:p>
          <a:p>
            <a:pPr>
              <a:lnSpc>
                <a:spcPct val="150000"/>
              </a:lnSpc>
            </a:pPr>
            <a:endParaRPr lang="en-ZA" sz="2400" dirty="0"/>
          </a:p>
          <a:p>
            <a:pPr>
              <a:lnSpc>
                <a:spcPct val="150000"/>
              </a:lnSpc>
            </a:pPr>
            <a:r>
              <a:rPr lang="en-ZA" sz="2400" dirty="0"/>
              <a:t>Similarly, we caution government in cutting the Human Papillomavirus Vaccine Grant by R54m. Whilst the target group has moved from Grade 4 to Grade 5 girls, this shift may result in many girls missing their vaccinations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7E707-DF91-4667-AC94-C90BAD3C5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0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C399-609F-4F41-A8D2-79E6C2CB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104B-EBA6-45BD-89EC-DB62EC7F1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Introduction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Core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Public Participation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Local Government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Schedule 5: Equitable Share Determinations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Schedule 6, Part B: National Electrification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Vaal River System Funds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National Health Insurance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/>
              <a:t>Schedule 5 &amp; 6, Parts A: School Infrastructure &amp; HPV</a:t>
            </a:r>
          </a:p>
          <a:p>
            <a:pPr>
              <a:buFont typeface="Wingdings" panose="05000000000000000000" pitchFamily="2" charset="2"/>
              <a:buChar char="§"/>
            </a:pPr>
            <a:endParaRPr lang="en-ZA" dirty="0"/>
          </a:p>
          <a:p>
            <a:pPr>
              <a:buFont typeface="Wingdings" panose="05000000000000000000" pitchFamily="2" charset="2"/>
              <a:buChar char="§"/>
            </a:pPr>
            <a:endParaRPr lang="en-ZA" dirty="0"/>
          </a:p>
          <a:p>
            <a:pPr>
              <a:buFont typeface="Wingdings" panose="05000000000000000000" pitchFamily="2" charset="2"/>
              <a:buChar char="§"/>
            </a:pPr>
            <a:endParaRPr lang="en-ZA" dirty="0"/>
          </a:p>
          <a:p>
            <a:pPr>
              <a:buFont typeface="Wingdings" panose="05000000000000000000" pitchFamily="2" charset="2"/>
              <a:buChar char="§"/>
            </a:pPr>
            <a:endParaRPr lang="en-ZA" dirty="0"/>
          </a:p>
          <a:p>
            <a:pPr>
              <a:buFont typeface="Wingdings" panose="05000000000000000000" pitchFamily="2" charset="2"/>
              <a:buChar char="§"/>
            </a:pPr>
            <a:endParaRPr lang="en-ZA" dirty="0"/>
          </a:p>
          <a:p>
            <a:pPr>
              <a:buFont typeface="Wingdings" panose="05000000000000000000" pitchFamily="2" charset="2"/>
              <a:buChar char="§"/>
            </a:pP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6D03135-5154-4DC5-ADAA-E40BDC83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3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C399-609F-4F41-A8D2-79E6C2CB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104B-EBA6-45BD-89EC-DB62EC7F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60" y="1672230"/>
            <a:ext cx="10521077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ZA" sz="2400" dirty="0"/>
              <a:t>Parliament is mandated to collate and assert public interests – and, in particular, to conduct oversight of financial management in National, Provincial &amp; Local gov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This clearly hasn’t been effective. Serious interrogation of spending lacking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Finance committees and others must take charge and demand effective and efficient financial management before approving </a:t>
            </a:r>
            <a:r>
              <a:rPr lang="en-ZA" sz="2400" dirty="0" err="1"/>
              <a:t>DoRA</a:t>
            </a:r>
            <a:endParaRPr lang="en-ZA" sz="2400" dirty="0"/>
          </a:p>
          <a:p>
            <a:pPr algn="just">
              <a:lnSpc>
                <a:spcPct val="150000"/>
              </a:lnSpc>
            </a:pPr>
            <a:r>
              <a:rPr lang="en-ZA" sz="2400" dirty="0"/>
              <a:t>In general, the budget cycle must be harmonized with Parliamentary calendar and vice versa to ensure I&amp;AP concerns are incorporated into spending choices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23B7BB-5644-44C5-9DFB-DA19F2ED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6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C399-609F-4F41-A8D2-79E6C2CB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CORE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104B-EBA6-45BD-89EC-DB62EC7F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67" y="1412776"/>
            <a:ext cx="10521077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 err="1"/>
              <a:t>DoRA</a:t>
            </a:r>
            <a:r>
              <a:rPr lang="en-GB" sz="2400" dirty="0"/>
              <a:t> supposed to provide for unforeseen and unavoidable expenses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A core issue that necessitates reflexive budgeting is failure to adhere to original appropriations, budgets and Division of Revenue;  unspent funds, unfunded budgets, use of earmarked funds for remuneration etc.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Timeous accounting and financial reporting to Parliament lacking, or shallow-Many municipalities not preparing the Monthly Management Accounts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Inadequate representation of constituency concerns and impact of public participation in the budgeting cycle</a:t>
            </a:r>
          </a:p>
          <a:p>
            <a:pPr algn="just">
              <a:lnSpc>
                <a:spcPct val="150000"/>
              </a:lnSpc>
            </a:pPr>
            <a:endParaRPr lang="en-GB" sz="2400" dirty="0"/>
          </a:p>
          <a:p>
            <a:pPr algn="just"/>
            <a:endParaRPr lang="en-GB" sz="2400" dirty="0"/>
          </a:p>
          <a:p>
            <a:pPr algn="just"/>
            <a:endParaRPr lang="en-ZA" sz="24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73E5607-BAA8-45EB-9F25-B2BB552A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6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C399-609F-4F41-A8D2-79E6C2CB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PUBLIC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104B-EBA6-45BD-89EC-DB62EC7F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67" y="1484784"/>
            <a:ext cx="10733147" cy="469217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ZA" sz="2400" dirty="0"/>
              <a:t> National Treasury’s fiscal policy is ambiguous – this results in disunity between different groups in government on how to regain fiscal sustainability-</a:t>
            </a:r>
            <a:r>
              <a:rPr lang="en-ZA" sz="2400" dirty="0" err="1"/>
              <a:t>eg</a:t>
            </a:r>
            <a:r>
              <a:rPr lang="en-ZA" sz="2400" dirty="0"/>
              <a:t> the recent VAT increase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 Fiscus is more strained than ever due to Eskom bailout. We don’t know the reason for  </a:t>
            </a:r>
            <a:r>
              <a:rPr lang="en-ZA" sz="2400" dirty="0" err="1"/>
              <a:t>DoRA</a:t>
            </a:r>
            <a:r>
              <a:rPr lang="en-ZA" sz="2400" dirty="0"/>
              <a:t> not reflecting reduced allocations to those organs of state spending excessive funds on salaries where service delivery is lacking, money is misspent or untraceable?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Does anyone know how the ESKOM Debt will be treated in the intended unbundling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 OUTA urges committees to initiate proceedings that may better facilitate impactful input from public stakeholders. Public hearings don’t have measurable impact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FAC666-0BA6-48A5-90C9-24FA91B3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6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C399-609F-4F41-A8D2-79E6C2CB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LOCAL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104B-EBA6-45BD-89EC-DB62EC7F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67" y="1556792"/>
            <a:ext cx="10521077" cy="435133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ZA" sz="2400" dirty="0"/>
              <a:t> Outcomes in local government consistently bleak – yet no real adaptations in </a:t>
            </a:r>
            <a:r>
              <a:rPr lang="en-ZA" sz="2400" dirty="0" err="1"/>
              <a:t>DoRA</a:t>
            </a:r>
            <a:r>
              <a:rPr lang="en-ZA" sz="2400" dirty="0"/>
              <a:t> to address known systemic and operational barriers.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Local government responsible for R1,6Trillion pa with the weakest Financial Management capability</a:t>
            </a:r>
          </a:p>
          <a:p>
            <a:pPr algn="just">
              <a:lnSpc>
                <a:spcPct val="150000"/>
              </a:lnSpc>
            </a:pPr>
            <a:r>
              <a:rPr lang="en-ZA" sz="2400" dirty="0" err="1"/>
              <a:t>DoRA</a:t>
            </a:r>
            <a:r>
              <a:rPr lang="en-ZA" sz="2400" dirty="0"/>
              <a:t> can and should be used to discourage financial delinquency. There has to be real financial consequences to enforce effective and expeditious spending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Generally, Parliamentary committees can play a much stronger role in overseeing municipalities that are collapsing. Provincial administration is not working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Seriously reconsider the Local Government Business model as present one has failed over past 25 years.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Note and seriously consider expert and civil society views on new funding models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C583A00-EAE8-422D-9625-230DFFE2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8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C399-609F-4F41-A8D2-79E6C2CB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SCHEDULE 3: Equitable Share determinations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104B-EBA6-45BD-89EC-DB62EC7F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8" y="1600201"/>
            <a:ext cx="10978515" cy="45651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ZA" sz="2400" dirty="0"/>
              <a:t>Withhold tranches due to be transferred on 2 December to municipalities that are heavily indebted to Eskom &amp; Water Boards. Transfer directly instead. No waste on undeserved performance bonuses for staff</a:t>
            </a:r>
          </a:p>
          <a:p>
            <a:pPr algn="just">
              <a:lnSpc>
                <a:spcPct val="150000"/>
              </a:lnSpc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Withhold tranches due to municipalities which passed unfunded budgets for 2019/20 and have not rectified these in line with National Treasury’s instructions</a:t>
            </a:r>
          </a:p>
          <a:p>
            <a:pPr algn="just">
              <a:lnSpc>
                <a:spcPct val="150000"/>
              </a:lnSpc>
            </a:pPr>
            <a:r>
              <a:rPr lang="en-ZA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Emfuleni is one example, but we assume there are many others that received instructions from National Treasury.  54 </a:t>
            </a: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municipalities with unfunded budgets for 2017/18 reported to SCOPA</a:t>
            </a:r>
            <a:endParaRPr lang="en-ZA" sz="2400" dirty="0"/>
          </a:p>
          <a:p>
            <a:pPr algn="just">
              <a:lnSpc>
                <a:spcPct val="150000"/>
              </a:lnSpc>
            </a:pPr>
            <a:endParaRPr lang="en-ZA" sz="24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61D75F7-8E2E-46C5-9C98-D37E531D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4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C399-609F-4F41-A8D2-79E6C2CB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Schedule 6, Part B: National Electrification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104B-EBA6-45BD-89EC-DB62EC7F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94" y="1556792"/>
            <a:ext cx="10978515" cy="49685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National Electrification Programme Grants should be reassessed </a:t>
            </a:r>
          </a:p>
          <a:p>
            <a:pPr algn="just">
              <a:lnSpc>
                <a:spcPct val="150000"/>
              </a:lnSpc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Treasury should revisit the intergovernmental fiscal relations that have culminated in mutually destructive operations of Eskom, Water Boards and municipalities – the issue is complex. </a:t>
            </a:r>
          </a:p>
          <a:p>
            <a:pPr algn="just">
              <a:lnSpc>
                <a:spcPct val="150000"/>
              </a:lnSpc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compliance with financial obligations to Eskom be met without inadmissible costs thereof being shifted onto residents who duly pay for electricity? ESKOM increases about % while CPI about 4.5%</a:t>
            </a:r>
          </a:p>
          <a:p>
            <a:pPr algn="just">
              <a:lnSpc>
                <a:spcPct val="150000"/>
              </a:lnSpc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the usage of free electricity by indigent families be better managed to ensure that the system is not abused? </a:t>
            </a:r>
            <a:endParaRPr lang="en-GB" sz="2400" dirty="0"/>
          </a:p>
          <a:p>
            <a:pPr marL="0" indent="0" algn="just">
              <a:buNone/>
            </a:pPr>
            <a:endParaRPr lang="en-GB" sz="2800" dirty="0"/>
          </a:p>
          <a:p>
            <a:pPr algn="just"/>
            <a:endParaRPr lang="en-ZA" sz="28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3FBD49-97DE-4C30-9C01-E0CB2A0A6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C399-609F-4F41-A8D2-79E6C2CB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VAAL RIVER SYSTEM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104B-EBA6-45BD-89EC-DB62EC7F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559" y="1413980"/>
            <a:ext cx="10978515" cy="524178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ZA" sz="2400" dirty="0"/>
              <a:t>R241.9m to be rolled over for emergency Vaal River System pollution remediation intervention in Emfuleni Local Municipality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Intervention urgently needed, but need was avoidable had previous appropriations been utilized as it was supposed to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SANDF was also mobilized to assist in the emergency crisis control operation  - estimated cost of R1b – but funds were not forthcoming?</a:t>
            </a:r>
          </a:p>
          <a:p>
            <a:pPr algn="just">
              <a:lnSpc>
                <a:spcPct val="150000"/>
              </a:lnSpc>
            </a:pPr>
            <a:r>
              <a:rPr lang="en-ZA" sz="2400" dirty="0"/>
              <a:t>What are the consequences? Why such poor financial management. We urge the committee to demand answers and teach a lesson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2EF7440-96A9-4F57-82AC-B391010D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4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20208</TotalTime>
  <Words>895</Words>
  <Application>Microsoft Office PowerPoint</Application>
  <PresentationFormat>Custom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Comment on the 2019 Division of Revenue Amendment Bill</vt:lpstr>
      <vt:lpstr>Content</vt:lpstr>
      <vt:lpstr>INTRODUCTION</vt:lpstr>
      <vt:lpstr>CORE PROBLEMS</vt:lpstr>
      <vt:lpstr>PUBLIC PARTICIPATION</vt:lpstr>
      <vt:lpstr>LOCAL GOVERNMENT</vt:lpstr>
      <vt:lpstr>SCHEDULE 3: Equitable Share determinations</vt:lpstr>
      <vt:lpstr>Schedule 6, Part B: National Electrification</vt:lpstr>
      <vt:lpstr>VAAL RIVER SYSTEM FUNDS</vt:lpstr>
      <vt:lpstr>NATIONAL HEALTH INSURANCE </vt:lpstr>
      <vt:lpstr>Schedule 6, Part A: School Infrastructure &amp; Schedule 5, Part A: HPV Grant</vt:lpstr>
    </vt:vector>
  </TitlesOfParts>
  <Company>OffCentre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Hutchinson</dc:creator>
  <cp:lastModifiedBy>Godfrey Gulston</cp:lastModifiedBy>
  <cp:revision>333</cp:revision>
  <dcterms:created xsi:type="dcterms:W3CDTF">2016-09-19T13:57:39Z</dcterms:created>
  <dcterms:modified xsi:type="dcterms:W3CDTF">2019-11-14T16:13:05Z</dcterms:modified>
</cp:coreProperties>
</file>