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 id="2147490715" r:id="rId3"/>
    <p:sldMasterId id="2147490764" r:id="rId4"/>
    <p:sldMasterId id="2147490801" r:id="rId5"/>
  </p:sldMasterIdLst>
  <p:notesMasterIdLst>
    <p:notesMasterId r:id="rId31"/>
  </p:notesMasterIdLst>
  <p:handoutMasterIdLst>
    <p:handoutMasterId r:id="rId32"/>
  </p:handoutMasterIdLst>
  <p:sldIdLst>
    <p:sldId id="576" r:id="rId6"/>
    <p:sldId id="547" r:id="rId7"/>
    <p:sldId id="261" r:id="rId8"/>
    <p:sldId id="262" r:id="rId9"/>
    <p:sldId id="466" r:id="rId10"/>
    <p:sldId id="523" r:id="rId11"/>
    <p:sldId id="524" r:id="rId12"/>
    <p:sldId id="525" r:id="rId13"/>
    <p:sldId id="469" r:id="rId14"/>
    <p:sldId id="394" r:id="rId15"/>
    <p:sldId id="399" r:id="rId16"/>
    <p:sldId id="455" r:id="rId17"/>
    <p:sldId id="453" r:id="rId18"/>
    <p:sldId id="470" r:id="rId19"/>
    <p:sldId id="590" r:id="rId20"/>
    <p:sldId id="595" r:id="rId21"/>
    <p:sldId id="605" r:id="rId22"/>
    <p:sldId id="567" r:id="rId23"/>
    <p:sldId id="568" r:id="rId24"/>
    <p:sldId id="569" r:id="rId25"/>
    <p:sldId id="570" r:id="rId26"/>
    <p:sldId id="604" r:id="rId27"/>
    <p:sldId id="601" r:id="rId28"/>
    <p:sldId id="600" r:id="rId29"/>
    <p:sldId id="260" r:id="rId3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BF4B"/>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9710"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title>
      <c:txPr>
        <a:bodyPr/>
        <a:lstStyle/>
        <a:p>
          <a:pPr>
            <a:defRPr sz="1800"/>
          </a:pPr>
          <a:endParaRPr lang="en-US"/>
        </a:p>
      </c:txPr>
    </c:title>
    <c:plotArea>
      <c:layout>
        <c:manualLayout>
          <c:layoutTarget val="inner"/>
          <c:xMode val="edge"/>
          <c:yMode val="edge"/>
          <c:x val="3.4219458918584272E-2"/>
          <c:y val="0.21209451248474931"/>
          <c:w val="0.96578054108141576"/>
          <c:h val="0.68627036281913945"/>
        </c:manualLayout>
      </c:layout>
      <c:barChart>
        <c:barDir val="col"/>
        <c:grouping val="clustered"/>
        <c:ser>
          <c:idx val="0"/>
          <c:order val="0"/>
          <c:tx>
            <c:strRef>
              <c:f>Sheet1!$B$2</c:f>
              <c:strCache>
                <c:ptCount val="1"/>
                <c:pt idx="0">
                  <c:v>Performance Trend</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Sheet1!$A$3:$A$7</c:f>
              <c:strCache>
                <c:ptCount val="5"/>
                <c:pt idx="0">
                  <c:v>Q1 18-19</c:v>
                </c:pt>
                <c:pt idx="1">
                  <c:v>Q2 18-19</c:v>
                </c:pt>
                <c:pt idx="2">
                  <c:v>Q3 18-19</c:v>
                </c:pt>
                <c:pt idx="3">
                  <c:v>Q4 18-19</c:v>
                </c:pt>
                <c:pt idx="4">
                  <c:v>Q1 19-20</c:v>
                </c:pt>
              </c:strCache>
            </c:strRef>
          </c:cat>
          <c:val>
            <c:numRef>
              <c:f>Sheet1!$B$3:$B$7</c:f>
              <c:numCache>
                <c:formatCode>0%</c:formatCode>
                <c:ptCount val="5"/>
                <c:pt idx="0">
                  <c:v>0.8600000000000001</c:v>
                </c:pt>
                <c:pt idx="1">
                  <c:v>0.8600000000000001</c:v>
                </c:pt>
                <c:pt idx="2">
                  <c:v>0.8600000000000001</c:v>
                </c:pt>
                <c:pt idx="3">
                  <c:v>0.67000000000000015</c:v>
                </c:pt>
                <c:pt idx="4">
                  <c:v>0.33000000000000007</c:v>
                </c:pt>
              </c:numCache>
            </c:numRef>
          </c:val>
          <c:extLst xmlns:c16r2="http://schemas.microsoft.com/office/drawing/2015/06/chart">
            <c:ext xmlns:c16="http://schemas.microsoft.com/office/drawing/2014/chart" uri="{C3380CC4-5D6E-409C-BE32-E72D297353CC}">
              <c16:uniqueId val="{00000000-2B07-4549-AC3D-0CFC11374673}"/>
            </c:ext>
          </c:extLst>
        </c:ser>
        <c:dLbls>
          <c:showVal val="1"/>
        </c:dLbls>
        <c:overlap val="-25"/>
        <c:axId val="116247936"/>
        <c:axId val="116601984"/>
      </c:barChart>
      <c:catAx>
        <c:axId val="116247936"/>
        <c:scaling>
          <c:orientation val="minMax"/>
        </c:scaling>
        <c:axPos val="b"/>
        <c:numFmt formatCode="General" sourceLinked="1"/>
        <c:majorTickMark val="none"/>
        <c:tickLblPos val="nextTo"/>
        <c:txPr>
          <a:bodyPr/>
          <a:lstStyle/>
          <a:p>
            <a:pPr>
              <a:defRPr sz="1400" b="1"/>
            </a:pPr>
            <a:endParaRPr lang="en-US"/>
          </a:p>
        </c:txPr>
        <c:crossAx val="116601984"/>
        <c:crosses val="autoZero"/>
        <c:auto val="1"/>
        <c:lblAlgn val="ctr"/>
        <c:lblOffset val="100"/>
      </c:catAx>
      <c:valAx>
        <c:axId val="116601984"/>
        <c:scaling>
          <c:orientation val="minMax"/>
        </c:scaling>
        <c:delete val="1"/>
        <c:axPos val="l"/>
        <c:numFmt formatCode="0%" sourceLinked="1"/>
        <c:majorTickMark val="none"/>
        <c:tickLblPos val="none"/>
        <c:crossAx val="116247936"/>
        <c:crosses val="autoZero"/>
        <c:crossBetween val="between"/>
      </c:valAx>
    </c:plotArea>
    <c:plotVisOnly val="1"/>
    <c:dispBlanksAs val="gap"/>
  </c:chart>
  <c:txPr>
    <a:bodyPr/>
    <a:lstStyle/>
    <a:p>
      <a:pPr>
        <a:defRPr sz="1800"/>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D5BFB-5689-43FB-BF2F-D7DC39CB07F4}">
      <dsp:nvSpPr>
        <dsp:cNvPr id="0" name=""/>
        <dsp:cNvSpPr/>
      </dsp:nvSpPr>
      <dsp:spPr>
        <a:xfrm>
          <a:off x="44647" y="172150"/>
          <a:ext cx="1313854" cy="36774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Compensation and Pension Benefits </a:t>
          </a:r>
        </a:p>
      </dsp:txBody>
      <dsp:txXfrm>
        <a:off x="44647" y="1643117"/>
        <a:ext cx="1313854" cy="1470967"/>
      </dsp:txXfrm>
    </dsp:sp>
    <dsp:sp modelId="{FEADF64E-1C5F-44E3-AE6E-D0A0049AB5DD}">
      <dsp:nvSpPr>
        <dsp:cNvPr id="0" name=""/>
        <dsp:cNvSpPr/>
      </dsp:nvSpPr>
      <dsp:spPr>
        <a:xfrm>
          <a:off x="213153" y="363102"/>
          <a:ext cx="907140" cy="1158410"/>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F5E06-3593-407A-8702-4333A34177CF}">
      <dsp:nvSpPr>
        <dsp:cNvPr id="0" name=""/>
        <dsp:cNvSpPr/>
      </dsp:nvSpPr>
      <dsp:spPr>
        <a:xfrm>
          <a:off x="1393570" y="176017"/>
          <a:ext cx="1311611" cy="3672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Medical Benefits</a:t>
          </a:r>
        </a:p>
      </dsp:txBody>
      <dsp:txXfrm>
        <a:off x="1393570" y="1644922"/>
        <a:ext cx="1311611" cy="1468904"/>
      </dsp:txXfrm>
    </dsp:sp>
    <dsp:sp modelId="{4CDD5058-5A86-48D3-8AA9-3144C39D1B8B}">
      <dsp:nvSpPr>
        <dsp:cNvPr id="0" name=""/>
        <dsp:cNvSpPr/>
      </dsp:nvSpPr>
      <dsp:spPr>
        <a:xfrm>
          <a:off x="1443838" y="276892"/>
          <a:ext cx="1277698" cy="1301015"/>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60470-23FB-4073-B325-DED1F8E3763A}">
      <dsp:nvSpPr>
        <dsp:cNvPr id="0" name=""/>
        <dsp:cNvSpPr/>
      </dsp:nvSpPr>
      <dsp:spPr>
        <a:xfrm>
          <a:off x="2717686" y="156795"/>
          <a:ext cx="1359158" cy="3697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ZA" sz="1400" kern="1200" dirty="0"/>
            <a:t>Disability Care &amp; Rehabilitation</a:t>
          </a:r>
        </a:p>
      </dsp:txBody>
      <dsp:txXfrm>
        <a:off x="2717686" y="1635952"/>
        <a:ext cx="1359158" cy="1479156"/>
      </dsp:txXfrm>
    </dsp:sp>
    <dsp:sp modelId="{0EAF75F8-C9FF-41EB-BF1C-20E39A5369E4}">
      <dsp:nvSpPr>
        <dsp:cNvPr id="0" name=""/>
        <dsp:cNvSpPr/>
      </dsp:nvSpPr>
      <dsp:spPr>
        <a:xfrm>
          <a:off x="2774719" y="251132"/>
          <a:ext cx="1243353" cy="137211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CEF82-54ED-427D-9D56-3C422F71AB7F}">
      <dsp:nvSpPr>
        <dsp:cNvPr id="0" name=""/>
        <dsp:cNvSpPr/>
      </dsp:nvSpPr>
      <dsp:spPr>
        <a:xfrm>
          <a:off x="230282" y="2671149"/>
          <a:ext cx="3741336" cy="58604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2019/11/14</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11/14/2019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11/14/2019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11/14/2019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11/14/2019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11/14/2019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11/14/2019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11/14/2019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11/14/2019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11/14/2019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11/14/2019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11/14/2019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11/14/2019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8A3562A-E798-4379-9AFA-19D90C5FF84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5A71D2D-2D27-48E2-9230-5F3B56AF3FD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32544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308001F-07DC-49DB-803F-A134EB62102E}"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E0D0DA9-2F5F-4A99-9034-65570EB87DD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11487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0FC2976-6E4E-4041-900A-23A0B3FE2B17}"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3CB011-770E-4B94-89CC-3FFD452FF7C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90580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AC27D6A-5A75-460A-AF9C-8AC61A8009B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7DEEE71-ED5A-4D25-B1A0-D0698695A53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805955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5BDD725-1040-4725-B378-5914971AFF5B}"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6B0885-082A-46DB-80A7-A72A0689CEB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018447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445B555-8C62-4414-A66D-542EB5CD0282}"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E7CF239-329B-4430-BE57-8E3A19C5531F}"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791735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C53A5A9-9EF2-424C-BFD5-DD0118B4CAD5}"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D8F99BF-4DCA-4D85-9C21-066AEA9A313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312672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11/14/2019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32E10BE-24C4-40CC-8BF7-1A3F20FBE6BF}"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E5AF93-AFD3-4CAE-A5E4-C2DE2496EF5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290937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42744B5-FF5A-44C4-B103-1520F5F0C48C}"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903F725-DEC7-49E1-8B13-C49F8A263CA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406414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8A3E6B-A8DD-4BA1-A426-C24188915FF9}"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36DDA42-FEC9-4DF3-B5DC-4CECE3D2B83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956608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E9DEDF7-701F-4165-8B56-97FFEAE9BF68}"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2F697F-8F19-4841-A1B8-8C0C4A41B62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551292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4A66E2DE-B4F6-4D91-BD7B-380AA0B626AE}"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4B93D65-22F9-4B70-B3F8-58EBC2B97B1B}"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072582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4EF1BC1-B3CC-4ADC-8185-31B45C16CEBB}"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5B42D9-C7FB-45B2-8CBD-E43F3AEB7E9B}"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99135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0D9F213-6BF3-48B1-B3BF-A032DFBF8D03}"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FF4D7BA-42FF-475C-B409-1912841D1CB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64255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7C1208-F122-42E6-905B-6A82B32066A3}"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0A8FC9D-8341-4172-B96F-F31D016F7E22}"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157753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B149193-D22D-4972-9D96-5F946AF5CC5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D1A8E9A-103A-45D8-A6FF-1D664856E4B8}"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47350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52B6BD3-B8AA-4A37-9AFA-B786FF6B79F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84C79A8-B6EC-4E29-98CC-53ECC40DC57A}"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37221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11/14/2019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71A2413-59A4-4FFC-99D5-292A4E1E7AFD}"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2973164-415C-4C83-A7EC-60F18549655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61220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2236B45-BA04-486D-B72F-51D1677F3F3C}"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6F35E58-33C9-4AEF-9925-A37B9C9F3D35}"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236800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886ED9D-2DD0-4EC0-80E9-75B96F5433E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9F136E8-5220-4D68-BF02-2A1FFB68B01C}"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183443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C47B749-0D6C-4562-9DE0-CF27844A130F}"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940726C-1E0C-4580-91E7-8415904B30F9}"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097395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B52A85A-897F-4C07-B5B3-E708640FA1C5}"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5AEEFA3-4D7C-4428-BFB3-2A6E79DBAA2F}"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3545457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74316CA9-87C7-4F06-ADDE-829D77695E2A}"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79C0C5F-C8B0-4AA6-BC29-40EEF311B5ED}"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582602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1570D09-5EFE-4E41-A797-0A12435E370D}" type="datetime1">
              <a:rPr lang="en-US" altLang="en-US" smtClean="0"/>
              <a:pPr/>
              <a:t>11/14/2019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a:p>
        </p:txBody>
      </p:sp>
    </p:spTree>
    <p:extLst>
      <p:ext uri="{BB962C8B-B14F-4D97-AF65-F5344CB8AC3E}">
        <p14:creationId xmlns:p14="http://schemas.microsoft.com/office/powerpoint/2010/main" xmlns="" val="1355677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060BD7A5-B3FC-4C23-8B8B-F68679DB1D2A}" type="datetime1">
              <a:rPr lang="en-US" altLang="en-US" smtClean="0"/>
              <a:pPr/>
              <a:t>11/14/2019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a:p>
        </p:txBody>
      </p:sp>
    </p:spTree>
    <p:extLst>
      <p:ext uri="{BB962C8B-B14F-4D97-AF65-F5344CB8AC3E}">
        <p14:creationId xmlns:p14="http://schemas.microsoft.com/office/powerpoint/2010/main" xmlns="" val="3354907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2D11542-5FFE-4B85-8CBE-9DE6AC9E10F3}" type="datetime1">
              <a:rPr lang="en-US" altLang="en-US" smtClean="0"/>
              <a:pPr/>
              <a:t>11/14/2019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a:p>
        </p:txBody>
      </p:sp>
    </p:spTree>
    <p:extLst>
      <p:ext uri="{BB962C8B-B14F-4D97-AF65-F5344CB8AC3E}">
        <p14:creationId xmlns:p14="http://schemas.microsoft.com/office/powerpoint/2010/main" xmlns="" val="209245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5DFA05C4-61E5-4B5D-8A0E-541410B4A390}" type="datetime1">
              <a:rPr lang="en-US" altLang="en-US" smtClean="0"/>
              <a:pPr/>
              <a:t>11/14/2019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a:p>
        </p:txBody>
      </p:sp>
    </p:spTree>
    <p:extLst>
      <p:ext uri="{BB962C8B-B14F-4D97-AF65-F5344CB8AC3E}">
        <p14:creationId xmlns:p14="http://schemas.microsoft.com/office/powerpoint/2010/main" xmlns="" val="266220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11/14/2019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6F5E8571-1E60-4ED7-92AB-4009AD7E1705}" type="datetime1">
              <a:rPr lang="en-US" altLang="en-US" smtClean="0"/>
              <a:pPr/>
              <a:t>11/14/2019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a:p>
        </p:txBody>
      </p:sp>
    </p:spTree>
    <p:extLst>
      <p:ext uri="{BB962C8B-B14F-4D97-AF65-F5344CB8AC3E}">
        <p14:creationId xmlns:p14="http://schemas.microsoft.com/office/powerpoint/2010/main" xmlns="" val="1247429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8485E16-6DA5-4FEB-804A-3BC7D1424330}" type="datetime1">
              <a:rPr lang="en-US" altLang="en-US" smtClean="0"/>
              <a:pPr/>
              <a:t>11/14/2019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a:p>
        </p:txBody>
      </p:sp>
    </p:spTree>
    <p:extLst>
      <p:ext uri="{BB962C8B-B14F-4D97-AF65-F5344CB8AC3E}">
        <p14:creationId xmlns:p14="http://schemas.microsoft.com/office/powerpoint/2010/main" xmlns="" val="2997826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9C9582-3CA6-4B49-A926-2BAE1C7708E6}" type="datetime1">
              <a:rPr lang="en-US" altLang="en-US" smtClean="0"/>
              <a:pPr/>
              <a:t>11/14/2019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a:p>
        </p:txBody>
      </p:sp>
    </p:spTree>
    <p:extLst>
      <p:ext uri="{BB962C8B-B14F-4D97-AF65-F5344CB8AC3E}">
        <p14:creationId xmlns:p14="http://schemas.microsoft.com/office/powerpoint/2010/main" xmlns="" val="4071239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A467F30B-7E4A-4409-83B6-ED9473F7B1BA}" type="datetime1">
              <a:rPr lang="en-US" altLang="en-US" smtClean="0"/>
              <a:pPr/>
              <a:t>11/14/2019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a:p>
        </p:txBody>
      </p:sp>
    </p:spTree>
    <p:extLst>
      <p:ext uri="{BB962C8B-B14F-4D97-AF65-F5344CB8AC3E}">
        <p14:creationId xmlns:p14="http://schemas.microsoft.com/office/powerpoint/2010/main" xmlns="" val="3873419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2772FB99-1144-426F-A9CB-C41CAE5188E5}" type="datetime1">
              <a:rPr lang="en-US" altLang="en-US" smtClean="0"/>
              <a:pPr/>
              <a:t>11/14/2019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a:p>
        </p:txBody>
      </p:sp>
    </p:spTree>
    <p:extLst>
      <p:ext uri="{BB962C8B-B14F-4D97-AF65-F5344CB8AC3E}">
        <p14:creationId xmlns:p14="http://schemas.microsoft.com/office/powerpoint/2010/main" xmlns="" val="1949247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9590BA3-CD7A-440B-902A-F1563582583D}" type="datetime1">
              <a:rPr lang="en-US" altLang="en-US" smtClean="0"/>
              <a:pPr/>
              <a:t>11/14/2019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a:p>
        </p:txBody>
      </p:sp>
    </p:spTree>
    <p:extLst>
      <p:ext uri="{BB962C8B-B14F-4D97-AF65-F5344CB8AC3E}">
        <p14:creationId xmlns:p14="http://schemas.microsoft.com/office/powerpoint/2010/main" xmlns="" val="3556654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57388D5-47B3-43CD-8A17-DEEF18539785}" type="datetime1">
              <a:rPr lang="en-US" altLang="en-US" smtClean="0"/>
              <a:pPr/>
              <a:t>11/14/2019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a:p>
        </p:txBody>
      </p:sp>
    </p:spTree>
    <p:extLst>
      <p:ext uri="{BB962C8B-B14F-4D97-AF65-F5344CB8AC3E}">
        <p14:creationId xmlns:p14="http://schemas.microsoft.com/office/powerpoint/2010/main" xmlns="" val="296205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11/14/2019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11/14/2019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11/14/2019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11/14/2019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11/14/2019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11/14/2019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CA99CFE-773A-4824-8DA2-FE16BB93A534}" type="datetime1">
              <a:rPr kumimoji="0" lang="en-ZA" sz="1200" b="0" i="0" u="none" strike="noStrike" kern="1200" cap="none" spc="0" normalizeH="0" baseline="0" noProof="0">
                <a:ln>
                  <a:noFill/>
                </a:ln>
                <a:solidFill>
                  <a:srgbClr val="898989"/>
                </a:solidFill>
                <a:effectLst/>
                <a:uLnTx/>
                <a:uFillTx/>
                <a:latin typeface="Calibri" pitchFamily="-111" charset="0"/>
                <a:ea typeface="ＭＳ Ｐゴシック" pitchFamily="-111"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898989"/>
              </a:solidFill>
              <a:effectLst/>
              <a:uLnTx/>
              <a:uFillTx/>
              <a:latin typeface="Calibri" pitchFamily="-111" charset="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E1EDF6B-7371-46D4-8EE5-4ABF50DD861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220335492"/>
      </p:ext>
    </p:extLst>
  </p:cSld>
  <p:clrMap bg1="lt1" tx1="dk1" bg2="lt2" tx2="dk2" accent1="accent1" accent2="accent2" accent3="accent3" accent4="accent4" accent5="accent5" accent6="accent6" hlink="hlink" folHlink="folHlink"/>
  <p:sldLayoutIdLst>
    <p:sldLayoutId id="2147490716" r:id="rId1"/>
    <p:sldLayoutId id="2147490717" r:id="rId2"/>
    <p:sldLayoutId id="2147490718" r:id="rId3"/>
    <p:sldLayoutId id="2147490719" r:id="rId4"/>
    <p:sldLayoutId id="2147490720" r:id="rId5"/>
    <p:sldLayoutId id="2147490721" r:id="rId6"/>
    <p:sldLayoutId id="2147490722" r:id="rId7"/>
    <p:sldLayoutId id="2147490723" r:id="rId8"/>
    <p:sldLayoutId id="2147490724" r:id="rId9"/>
    <p:sldLayoutId id="2147490725" r:id="rId10"/>
    <p:sldLayoutId id="2147490726"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cs typeface="+mn-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8006F17-C435-4323-A67C-BEDE58572E99}" type="datetime1">
              <a:rPr kumimoji="0" lang="en-US" sz="1200" b="0" i="0" u="none" strike="noStrike" kern="1200" cap="none" spc="0" normalizeH="0" baseline="0" noProof="0" smtClean="0">
                <a:ln>
                  <a:noFill/>
                </a:ln>
                <a:solidFill>
                  <a:srgbClr val="898989"/>
                </a:solidFill>
                <a:effectLst/>
                <a:uLnTx/>
                <a:uFillTx/>
                <a:latin typeface="Calibri" pitchFamily="-80" charset="0"/>
                <a:ea typeface="ＭＳ Ｐゴシック" pitchFamily="-80"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11/14/2019</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cs typeface="+mn-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6B07B3F-1D04-4AEE-8B6B-EF7DEFED1ABD}" type="slidenum">
              <a:rPr kumimoji="0" lang="en-US" sz="1200" b="0" i="0" u="none" strike="noStrike" kern="1200" cap="none" spc="0" normalizeH="0" baseline="0" noProof="0">
                <a:ln>
                  <a:noFill/>
                </a:ln>
                <a:solidFill>
                  <a:srgbClr val="898989"/>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Calibri" pitchFamily="-80" charset="0"/>
              <a:ea typeface="ＭＳ Ｐゴシック" pitchFamily="-80" charset="-128"/>
              <a:cs typeface="+mn-cs"/>
            </a:endParaRPr>
          </a:p>
        </p:txBody>
      </p:sp>
    </p:spTree>
    <p:extLst>
      <p:ext uri="{BB962C8B-B14F-4D97-AF65-F5344CB8AC3E}">
        <p14:creationId xmlns:p14="http://schemas.microsoft.com/office/powerpoint/2010/main" xmlns="" val="455681571"/>
      </p:ext>
    </p:extLst>
  </p:cSld>
  <p:clrMap bg1="lt1" tx1="dk1" bg2="lt2" tx2="dk2" accent1="accent1" accent2="accent2" accent3="accent3" accent4="accent4" accent5="accent5" accent6="accent6" hlink="hlink" folHlink="folHlink"/>
  <p:sldLayoutIdLst>
    <p:sldLayoutId id="2147490765" r:id="rId1"/>
    <p:sldLayoutId id="2147490766" r:id="rId2"/>
    <p:sldLayoutId id="2147490767" r:id="rId3"/>
    <p:sldLayoutId id="2147490768" r:id="rId4"/>
    <p:sldLayoutId id="2147490769" r:id="rId5"/>
    <p:sldLayoutId id="2147490770" r:id="rId6"/>
    <p:sldLayoutId id="2147490771" r:id="rId7"/>
    <p:sldLayoutId id="2147490772" r:id="rId8"/>
    <p:sldLayoutId id="2147490773" r:id="rId9"/>
    <p:sldLayoutId id="2147490774" r:id="rId10"/>
    <p:sldLayoutId id="2147490775" r:id="rId11"/>
    <p:sldLayoutId id="21474907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103CA798-2DBB-4CC4-B03E-B7868E301044}" type="datetime1">
              <a:rPr lang="en-US" altLang="en-US" smtClean="0">
                <a:ea typeface="ＭＳ Ｐゴシック" pitchFamily="32" charset="-128"/>
              </a:rPr>
              <a:pPr/>
              <a:t>11/14/2019</a:t>
            </a:fld>
            <a:endParaRPr lang="en-US" altLang="en-US">
              <a:ea typeface="ＭＳ Ｐゴシック" pitchFamily="32"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a:ea typeface="ＭＳ Ｐゴシック" pitchFamily="32"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ea typeface="ＭＳ Ｐゴシック" pitchFamily="32" charset="-128"/>
              </a:rPr>
              <a:pPr/>
              <a:t>‹#›</a:t>
            </a:fld>
            <a:endParaRPr lang="en-US" altLang="en-US">
              <a:ea typeface="ＭＳ Ｐゴシック" pitchFamily="32" charset="-128"/>
            </a:endParaRPr>
          </a:p>
        </p:txBody>
      </p:sp>
    </p:spTree>
    <p:extLst>
      <p:ext uri="{BB962C8B-B14F-4D97-AF65-F5344CB8AC3E}">
        <p14:creationId xmlns:p14="http://schemas.microsoft.com/office/powerpoint/2010/main" xmlns="" val="3780151099"/>
      </p:ext>
    </p:extLst>
  </p:cSld>
  <p:clrMap bg1="lt1" tx1="dk1" bg2="lt2" tx2="dk2" accent1="accent1" accent2="accent2" accent3="accent3" accent4="accent4" accent5="accent5" accent6="accent6" hlink="hlink" folHlink="folHlink"/>
  <p:sldLayoutIdLst>
    <p:sldLayoutId id="2147490802" r:id="rId1"/>
    <p:sldLayoutId id="2147490803" r:id="rId2"/>
    <p:sldLayoutId id="2147490804" r:id="rId3"/>
    <p:sldLayoutId id="2147490805" r:id="rId4"/>
    <p:sldLayoutId id="2147490806" r:id="rId5"/>
    <p:sldLayoutId id="2147490807" r:id="rId6"/>
    <p:sldLayoutId id="2147490808" r:id="rId7"/>
    <p:sldLayoutId id="2147490809" r:id="rId8"/>
    <p:sldLayoutId id="2147490810" r:id="rId9"/>
    <p:sldLayoutId id="2147490811" r:id="rId10"/>
    <p:sldLayoutId id="214749081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43" y="15167"/>
            <a:ext cx="914400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itle 16"/>
          <p:cNvSpPr txBox="1">
            <a:spLocks/>
          </p:cNvSpPr>
          <p:nvPr/>
        </p:nvSpPr>
        <p:spPr bwMode="auto">
          <a:xfrm>
            <a:off x="1138238" y="333375"/>
            <a:ext cx="7337425"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buFont typeface="Arial" panose="020B0604020202020204" pitchFamily="34" charset="0"/>
              <a:buNone/>
            </a:pPr>
            <a:r>
              <a:rPr lang="en-ZA" altLang="en-US" sz="3000" b="1" dirty="0" smtClean="0">
                <a:solidFill>
                  <a:schemeClr val="bg1"/>
                </a:solidFill>
              </a:rPr>
              <a:t>PRESENTATION</a:t>
            </a:r>
            <a:endParaRPr lang="en-ZA" altLang="en-US" sz="3000" b="1" dirty="0">
              <a:solidFill>
                <a:schemeClr val="bg1"/>
              </a:solidFill>
            </a:endParaRPr>
          </a:p>
        </p:txBody>
      </p:sp>
      <p:sp>
        <p:nvSpPr>
          <p:cNvPr id="14340" name="Subtitle 17"/>
          <p:cNvSpPr txBox="1">
            <a:spLocks/>
          </p:cNvSpPr>
          <p:nvPr/>
        </p:nvSpPr>
        <p:spPr bwMode="auto">
          <a:xfrm>
            <a:off x="912962" y="934243"/>
            <a:ext cx="7550150" cy="1342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buFont typeface="Arial" panose="020B0604020202020204" pitchFamily="34" charset="0"/>
              <a:buNone/>
            </a:pPr>
            <a:r>
              <a:rPr lang="en-ZA" altLang="en-US" sz="2400" b="1" u="sng" dirty="0" smtClean="0">
                <a:solidFill>
                  <a:srgbClr val="404040"/>
                </a:solidFill>
              </a:rPr>
              <a:t>QUARTER 1 </a:t>
            </a:r>
            <a:r>
              <a:rPr lang="en-ZA" altLang="en-US" sz="2400" b="1" u="sng" dirty="0">
                <a:solidFill>
                  <a:srgbClr val="404040"/>
                </a:solidFill>
              </a:rPr>
              <a:t>PERFORMANCE REPORT  OF THE COMPENSATION FUND  </a:t>
            </a:r>
            <a:endParaRPr lang="en-ZA" altLang="en-US" sz="2400" b="1" u="sng" dirty="0" smtClean="0">
              <a:solidFill>
                <a:srgbClr val="404040"/>
              </a:solidFill>
            </a:endParaRPr>
          </a:p>
          <a:p>
            <a:pPr algn="ctr" eaLnBrk="1" hangingPunct="1">
              <a:buFont typeface="Arial" panose="020B0604020202020204" pitchFamily="34" charset="0"/>
              <a:buNone/>
            </a:pPr>
            <a:r>
              <a:rPr lang="en-ZA" altLang="en-US" sz="2400" b="1" u="sng" dirty="0" smtClean="0">
                <a:solidFill>
                  <a:srgbClr val="404040"/>
                </a:solidFill>
              </a:rPr>
              <a:t>FOR </a:t>
            </a:r>
            <a:r>
              <a:rPr lang="en-ZA" altLang="en-US" sz="2400" b="1" u="sng" dirty="0">
                <a:solidFill>
                  <a:srgbClr val="404040"/>
                </a:solidFill>
              </a:rPr>
              <a:t>THE FINANCIAL YEAR </a:t>
            </a:r>
            <a:r>
              <a:rPr lang="en-ZA" altLang="en-US" sz="2400" b="1" u="sng" dirty="0" smtClean="0">
                <a:solidFill>
                  <a:srgbClr val="404040"/>
                </a:solidFill>
              </a:rPr>
              <a:t>2019-2020</a:t>
            </a:r>
            <a:endParaRPr lang="en-ZA" altLang="en-US" sz="2400" b="1" u="sng" dirty="0">
              <a:solidFill>
                <a:srgbClr val="404040"/>
              </a:solidFill>
            </a:endParaRPr>
          </a:p>
        </p:txBody>
      </p:sp>
      <p:pic>
        <p:nvPicPr>
          <p:cNvPr id="14341"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05275" y="5835650"/>
            <a:ext cx="1693863"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17"/>
          <p:cNvSpPr txBox="1">
            <a:spLocks/>
          </p:cNvSpPr>
          <p:nvPr/>
        </p:nvSpPr>
        <p:spPr bwMode="auto">
          <a:xfrm>
            <a:off x="138437" y="2780928"/>
            <a:ext cx="2617455" cy="338554"/>
          </a:xfrm>
          <a:prstGeom prst="rect">
            <a:avLst/>
          </a:prstGeom>
          <a:noFill/>
          <a:ln w="9525">
            <a:noFill/>
            <a:miter lim="800000"/>
            <a:headEnd/>
            <a:tailEnd/>
          </a:ln>
        </p:spPr>
        <p:txBody>
          <a:bodyPr wrap="square">
            <a:spAutoFit/>
          </a:bodyPr>
          <a:lstStyle/>
          <a:p>
            <a:pPr>
              <a:spcBef>
                <a:spcPct val="20000"/>
              </a:spcBef>
              <a:buFont typeface="Arial" charset="0"/>
              <a:buNone/>
            </a:pPr>
            <a:r>
              <a:rPr lang="en-US" sz="1600" smtClean="0">
                <a:solidFill>
                  <a:srgbClr val="404040"/>
                </a:solidFill>
                <a:latin typeface="Calibri" pitchFamily="34" charset="0"/>
              </a:rPr>
              <a:t>13 11 </a:t>
            </a:r>
            <a:r>
              <a:rPr lang="en-US" sz="1600" dirty="0" smtClean="0">
                <a:solidFill>
                  <a:srgbClr val="404040"/>
                </a:solidFill>
                <a:latin typeface="Calibri" pitchFamily="34" charset="0"/>
              </a:rPr>
              <a:t>2019</a:t>
            </a:r>
            <a:endParaRPr lang="en-US" sz="1600" dirty="0">
              <a:solidFill>
                <a:srgbClr val="404040"/>
              </a:solidFill>
              <a:latin typeface="Calibri" pitchFamily="34" charset="0"/>
            </a:endParaRPr>
          </a:p>
        </p:txBody>
      </p:sp>
      <p:sp>
        <p:nvSpPr>
          <p:cNvPr id="2" name="Slide Number Placeholder 1"/>
          <p:cNvSpPr>
            <a:spLocks noGrp="1"/>
          </p:cNvSpPr>
          <p:nvPr>
            <p:ph type="sldNum" sz="quarter" idx="12"/>
          </p:nvPr>
        </p:nvSpPr>
        <p:spPr/>
        <p:txBody>
          <a:bodyPr/>
          <a:lstStyle/>
          <a:p>
            <a:fld id="{F5447536-22AF-4143-81F6-C1A8AFE5AC92}" type="slidenum">
              <a:rPr lang="en-US" smtClean="0"/>
              <a:pPr/>
              <a:t>1</a:t>
            </a:fld>
            <a:endParaRPr lang="en-US" dirty="0"/>
          </a:p>
        </p:txBody>
      </p:sp>
    </p:spTree>
    <p:extLst>
      <p:ext uri="{BB962C8B-B14F-4D97-AF65-F5344CB8AC3E}">
        <p14:creationId xmlns:p14="http://schemas.microsoft.com/office/powerpoint/2010/main" xmlns="" val="470743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latin typeface="Arial" panose="020B0604020202020204" pitchFamily="34" charset="0"/>
                <a:cs typeface="Arial" panose="020B0604020202020204" pitchFamily="34" charset="0"/>
              </a:rPr>
              <a:t>LEGEND</a:t>
            </a:r>
          </a:p>
        </p:txBody>
      </p:sp>
      <p:sp>
        <p:nvSpPr>
          <p:cNvPr id="20489" name="Slide Number Placeholder 5"/>
          <p:cNvSpPr>
            <a:spLocks noGrp="1"/>
          </p:cNvSpPr>
          <p:nvPr>
            <p:ph type="sldNum" sz="quarter" idx="12"/>
          </p:nvPr>
        </p:nvSpPr>
        <p:spPr bwMode="auto">
          <a:xfrm>
            <a:off x="6840560" y="64103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smtClean="0">
                <a:solidFill>
                  <a:srgbClr val="FF0000"/>
                </a:solidFill>
              </a:rPr>
              <a:pPr/>
              <a:t>10</a:t>
            </a:fld>
            <a:endParaRPr lang="en-US" altLang="en-US" sz="12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800" b="1" dirty="0" smtClean="0">
                <a:latin typeface="Arial" panose="020B0604020202020204" pitchFamily="34" charset="0"/>
                <a:ea typeface="ＭＳ Ｐゴシック" pitchFamily="34" charset="-128"/>
                <a:cs typeface="Arial" panose="020B0604020202020204" pitchFamily="34" charset="0"/>
              </a:rPr>
              <a:t>ANNUAL REPORT OVERALL </a:t>
            </a:r>
            <a:r>
              <a:rPr lang="en-US" altLang="en-US" sz="2800" b="1" dirty="0">
                <a:latin typeface="Arial" panose="020B0604020202020204" pitchFamily="34" charset="0"/>
                <a:ea typeface="ＭＳ Ｐゴシック" pitchFamily="34" charset="-128"/>
                <a:cs typeface="Arial" panose="020B0604020202020204" pitchFamily="34" charset="0"/>
              </a:rPr>
              <a:t>PERFORMANCE</a:t>
            </a:r>
          </a:p>
        </p:txBody>
      </p:sp>
      <p:sp>
        <p:nvSpPr>
          <p:cNvPr id="3" name="Content Placeholder 2"/>
          <p:cNvSpPr>
            <a:spLocks noGrp="1"/>
          </p:cNvSpPr>
          <p:nvPr>
            <p:ph idx="1"/>
          </p:nvPr>
        </p:nvSpPr>
        <p:spPr/>
        <p:txBody>
          <a:bodyPr/>
          <a:lstStyle/>
          <a:p>
            <a:pPr>
              <a:buFont typeface="Arial" charset="0"/>
              <a:buChar char="•"/>
              <a:defRPr/>
            </a:pPr>
            <a:endParaRPr lang="en-US" sz="2400" b="1" dirty="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1800" b="1" dirty="0">
                <a:solidFill>
                  <a:prstClr val="black"/>
                </a:solidFill>
                <a:ea typeface="ＭＳ Ｐゴシック" pitchFamily="-80" charset="-128"/>
                <a:cs typeface="+mj-cs"/>
              </a:rPr>
              <a:t>Overall achievement per Strategic Objective and per Programme during </a:t>
            </a:r>
            <a:r>
              <a:rPr lang="en-US" sz="1800" b="1" u="sng" dirty="0" smtClean="0">
                <a:solidFill>
                  <a:srgbClr val="FF0000"/>
                </a:solidFill>
                <a:ea typeface="ＭＳ Ｐゴシック" pitchFamily="-80" charset="-128"/>
                <a:cs typeface="+mj-cs"/>
              </a:rPr>
              <a:t>Q1</a:t>
            </a:r>
            <a:endParaRPr lang="en-US" sz="1800" b="1" dirty="0" smtClean="0">
              <a:solidFill>
                <a:prstClr val="black"/>
              </a:solidFill>
              <a:ea typeface="ＭＳ Ｐゴシック" pitchFamily="-80" charset="-128"/>
              <a:cs typeface="+mj-cs"/>
            </a:endParaRPr>
          </a:p>
          <a:p>
            <a:pPr algn="ctr">
              <a:buFont typeface="Arial" charset="0"/>
              <a:buChar char="•"/>
              <a:defRPr/>
            </a:pPr>
            <a:r>
              <a:rPr lang="en-US" sz="1800" b="1" dirty="0" smtClean="0">
                <a:solidFill>
                  <a:prstClr val="black"/>
                </a:solidFill>
                <a:ea typeface="ＭＳ Ｐゴシック" pitchFamily="-80" charset="-128"/>
                <a:cs typeface="+mj-cs"/>
              </a:rPr>
              <a:t>April to June 2019-20 </a:t>
            </a:r>
          </a:p>
          <a:p>
            <a:pPr marL="0" indent="0" algn="ctr">
              <a:buNone/>
              <a:defRPr/>
            </a:pP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818335"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b="1" smtClean="0">
                <a:solidFill>
                  <a:srgbClr val="FF0000"/>
                </a:solidFill>
              </a:rPr>
              <a:pPr/>
              <a:t>11</a:t>
            </a:fld>
            <a:endParaRPr lang="en-US" altLang="en-US" sz="12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74" y="295322"/>
            <a:ext cx="8601651" cy="1058862"/>
          </a:xfrm>
        </p:spPr>
        <p:txBody>
          <a:bodyPr/>
          <a:lstStyle/>
          <a:p>
            <a:pPr>
              <a:defRPr/>
            </a:pPr>
            <a:r>
              <a:rPr lang="en-US" altLang="en-US" sz="2400" b="1" dirty="0">
                <a:solidFill>
                  <a:prstClr val="black"/>
                </a:solidFill>
                <a:ea typeface="ＭＳ Ｐゴシック" pitchFamily="-80" charset="-128"/>
                <a:cs typeface="+mj-cs"/>
              </a:rPr>
              <a:t>ANNUAL REPORT</a:t>
            </a:r>
            <a:r>
              <a:rPr lang="en-US" sz="2400" b="1" dirty="0">
                <a:solidFill>
                  <a:prstClr val="black"/>
                </a:solidFill>
                <a:ea typeface="ＭＳ Ｐゴシック" pitchFamily="-80" charset="-128"/>
                <a:cs typeface="+mj-cs"/>
              </a:rPr>
              <a:t> PERFORMANCE PER STRATEGIC OBJECTIVE </a:t>
            </a:r>
            <a:r>
              <a:rPr lang="en-US" sz="2400" b="1" dirty="0" smtClean="0">
                <a:solidFill>
                  <a:prstClr val="black"/>
                </a:solidFill>
                <a:ea typeface="ＭＳ Ｐゴシック" pitchFamily="-80" charset="-128"/>
                <a:cs typeface="+mj-cs"/>
              </a:rPr>
              <a:t>2019/20</a:t>
            </a:r>
            <a:endParaRPr lang="en-ZA" sz="2400" dirty="0"/>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b="1" smtClean="0">
                <a:solidFill>
                  <a:srgbClr val="FF0000"/>
                </a:solidFill>
              </a:rPr>
              <a:pPr/>
              <a:t>12</a:t>
            </a:fld>
            <a:endParaRPr lang="en-US" altLang="en-US" sz="12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288204117"/>
              </p:ext>
            </p:extLst>
          </p:nvPr>
        </p:nvGraphicFramePr>
        <p:xfrm>
          <a:off x="271174" y="1428750"/>
          <a:ext cx="8601651" cy="4732664"/>
        </p:xfrm>
        <a:graphic>
          <a:graphicData uri="http://schemas.openxmlformats.org/drawingml/2006/table">
            <a:tbl>
              <a:tblPr/>
              <a:tblGrid>
                <a:gridCol w="2356587">
                  <a:extLst>
                    <a:ext uri="{9D8B030D-6E8A-4147-A177-3AD203B41FA5}">
                      <a16:colId xmlns:a16="http://schemas.microsoft.com/office/drawing/2014/main" xmlns="" val="20000"/>
                    </a:ext>
                  </a:extLst>
                </a:gridCol>
                <a:gridCol w="1231300">
                  <a:extLst>
                    <a:ext uri="{9D8B030D-6E8A-4147-A177-3AD203B41FA5}">
                      <a16:colId xmlns:a16="http://schemas.microsoft.com/office/drawing/2014/main" xmlns="" val="20001"/>
                    </a:ext>
                  </a:extLst>
                </a:gridCol>
                <a:gridCol w="1261479">
                  <a:extLst>
                    <a:ext uri="{9D8B030D-6E8A-4147-A177-3AD203B41FA5}">
                      <a16:colId xmlns:a16="http://schemas.microsoft.com/office/drawing/2014/main" xmlns="" val="20002"/>
                    </a:ext>
                  </a:extLst>
                </a:gridCol>
                <a:gridCol w="1127280">
                  <a:extLst>
                    <a:ext uri="{9D8B030D-6E8A-4147-A177-3AD203B41FA5}">
                      <a16:colId xmlns:a16="http://schemas.microsoft.com/office/drawing/2014/main" xmlns="" val="20003"/>
                    </a:ext>
                  </a:extLst>
                </a:gridCol>
                <a:gridCol w="1127279">
                  <a:extLst>
                    <a:ext uri="{9D8B030D-6E8A-4147-A177-3AD203B41FA5}">
                      <a16:colId xmlns:a16="http://schemas.microsoft.com/office/drawing/2014/main" xmlns="" val="20004"/>
                    </a:ext>
                  </a:extLst>
                </a:gridCol>
                <a:gridCol w="1497726">
                  <a:extLst>
                    <a:ext uri="{9D8B030D-6E8A-4147-A177-3AD203B41FA5}">
                      <a16:colId xmlns:a16="http://schemas.microsoft.com/office/drawing/2014/main" xmlns="" val="20005"/>
                    </a:ext>
                  </a:extLst>
                </a:gridCol>
              </a:tblGrid>
              <a:tr h="1064870">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Strategic  Objectives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Annual Planned Indictors</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effectLst/>
                          <a:latin typeface="+mn-lt"/>
                          <a:ea typeface="Times New Roman"/>
                          <a:cs typeface="Arial" pitchFamily="34" charset="0"/>
                        </a:rPr>
                        <a:t>Indicators with targets reporting in </a:t>
                      </a:r>
                      <a:endParaRPr lang="en-GB" sz="1800" b="1" u="sng" kern="1200" dirty="0" smtClean="0">
                        <a:solidFill>
                          <a:srgbClr val="FFFF00"/>
                        </a:solidFill>
                        <a:effectLst/>
                        <a:latin typeface="+mn-lt"/>
                        <a:ea typeface="Times New Roman"/>
                        <a:cs typeface="Arial" pitchFamily="34" charset="0"/>
                      </a:endParaRPr>
                    </a:p>
                    <a:p>
                      <a:pPr marL="0" marR="0" algn="ctr" fontAlgn="b">
                        <a:spcBef>
                          <a:spcPts val="0"/>
                        </a:spcBef>
                        <a:spcAft>
                          <a:spcPts val="0"/>
                        </a:spcAft>
                      </a:pPr>
                      <a:r>
                        <a:rPr lang="en-GB" sz="1800" b="1" u="sng" kern="1200" dirty="0" smtClean="0">
                          <a:solidFill>
                            <a:schemeClr val="tx1"/>
                          </a:solidFill>
                          <a:effectLst/>
                          <a:latin typeface="+mn-lt"/>
                          <a:ea typeface="Times New Roman"/>
                          <a:cs typeface="Arial" pitchFamily="34" charset="0"/>
                        </a:rPr>
                        <a:t>Q1</a:t>
                      </a:r>
                      <a:endParaRPr lang="en-US" sz="1800" b="1" u="sng" dirty="0">
                        <a:solidFill>
                          <a:schemeClr val="tx1"/>
                        </a:solidFill>
                        <a:effectLst/>
                        <a:latin typeface="+mn-lt"/>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8000"/>
                          </a:solidFill>
                          <a:effectLst/>
                          <a:latin typeface="+mn-lt"/>
                          <a:ea typeface="Times New Roman"/>
                          <a:cs typeface="Arial" pitchFamily="34" charset="0"/>
                        </a:rPr>
                        <a:t>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FF0000"/>
                          </a:solidFill>
                          <a:effectLst/>
                          <a:latin typeface="+mn-lt"/>
                          <a:ea typeface="Times New Roman"/>
                          <a:cs typeface="Arial" pitchFamily="34" charset="0"/>
                        </a:rPr>
                        <a:t>Not Achieved</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800" b="1" kern="1200" dirty="0">
                          <a:solidFill>
                            <a:srgbClr val="000000"/>
                          </a:solidFill>
                          <a:effectLst/>
                          <a:latin typeface="+mn-lt"/>
                          <a:ea typeface="Times New Roman"/>
                          <a:cs typeface="Arial" pitchFamily="34" charset="0"/>
                        </a:rPr>
                        <a:t>Overall Achievement %</a:t>
                      </a:r>
                      <a:endParaRPr lang="en-US" sz="1800" b="1" dirty="0">
                        <a:effectLst/>
                        <a:latin typeface="+mn-lt"/>
                        <a:ea typeface="Times New Roman"/>
                        <a:cs typeface="Arial"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454007">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Provide an effective and efficient client oriented support services.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800" b="1" dirty="0" smtClean="0">
                          <a:effectLst/>
                          <a:latin typeface="+mn-lt"/>
                          <a:ea typeface="Times New Roman"/>
                        </a:rPr>
                        <a:t>3</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800" b="1" dirty="0" smtClean="0">
                          <a:effectLst/>
                          <a:latin typeface="+mn-lt"/>
                          <a:ea typeface="Times New Roman"/>
                        </a:rPr>
                        <a:t>1</a:t>
                      </a:r>
                      <a:endParaRPr lang="en-ZA" sz="1800" b="1"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800" b="1" dirty="0" smtClean="0">
                          <a:effectLst/>
                          <a:latin typeface="+mn-lt"/>
                          <a:ea typeface="Times New Roman"/>
                        </a:rPr>
                        <a:t>0</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800" b="1" dirty="0" smtClean="0">
                          <a:effectLst/>
                          <a:latin typeface="+mn-lt"/>
                          <a:ea typeface="Times New Roman"/>
                        </a:rPr>
                        <a:t>1</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800" b="1" dirty="0" smtClean="0">
                          <a:solidFill>
                            <a:srgbClr val="FF0000"/>
                          </a:solidFill>
                          <a:effectLst/>
                          <a:latin typeface="+mn-lt"/>
                          <a:ea typeface="Times New Roman"/>
                        </a:rPr>
                        <a:t>0%</a:t>
                      </a:r>
                      <a:endParaRPr lang="en-ZA" sz="1800" b="1" dirty="0">
                        <a:solidFill>
                          <a:srgbClr val="FF0000"/>
                        </a:solidFill>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7124">
                <a:tc>
                  <a:txBody>
                    <a:bodyPr/>
                    <a:lstStyle/>
                    <a:p>
                      <a:pPr>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 Provide faster, reliable and accessible COID Services by 2020.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800" b="1" dirty="0" smtClean="0">
                          <a:effectLst/>
                          <a:latin typeface="+mn-lt"/>
                          <a:ea typeface="Times New Roman"/>
                        </a:rPr>
                        <a:t>6</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800" b="1" dirty="0" smtClean="0">
                          <a:effectLst/>
                          <a:latin typeface="+mn-lt"/>
                          <a:ea typeface="Times New Roman"/>
                        </a:rPr>
                        <a:t>5</a:t>
                      </a:r>
                      <a:endParaRPr lang="en-ZA" sz="1800" b="1"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800" b="1" dirty="0" smtClean="0">
                          <a:effectLst/>
                          <a:latin typeface="+mn-lt"/>
                          <a:ea typeface="Times New Roman"/>
                        </a:rPr>
                        <a:t>2</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800" b="1" dirty="0" smtClean="0">
                          <a:effectLst/>
                          <a:latin typeface="+mn-lt"/>
                          <a:ea typeface="Times New Roman"/>
                        </a:rPr>
                        <a:t>3</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800" b="1" dirty="0" smtClean="0">
                          <a:effectLst/>
                          <a:latin typeface="+mn-lt"/>
                          <a:ea typeface="Times New Roman"/>
                        </a:rPr>
                        <a:t>40%</a:t>
                      </a:r>
                      <a:endParaRPr lang="en-ZA" sz="1800" b="1" dirty="0">
                        <a:effectLst/>
                        <a:latin typeface="+mn-lt"/>
                        <a:ea typeface="Times New Roman"/>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6733">
                <a:tc>
                  <a:txBody>
                    <a:bodyPr/>
                    <a:lstStyle/>
                    <a:p>
                      <a:pPr marL="0" marR="0" algn="l" fontAlgn="b">
                        <a:spcBef>
                          <a:spcPts val="0"/>
                        </a:spcBef>
                        <a:spcAft>
                          <a:spcPts val="0"/>
                        </a:spcAft>
                      </a:pPr>
                      <a:r>
                        <a:rPr lang="en-GB" sz="1800" b="1" dirty="0">
                          <a:effectLst/>
                          <a:latin typeface="+mn-lt"/>
                          <a:ea typeface="Times New Roman"/>
                        </a:rPr>
                        <a:t>Total number of Indicators</a:t>
                      </a:r>
                      <a:endParaRPr lang="en-US" sz="1800" b="1" dirty="0">
                        <a:effectLst/>
                        <a:latin typeface="+mn-lt"/>
                        <a:ea typeface="Times New Roman"/>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1800" b="1" dirty="0" smtClean="0">
                          <a:effectLst/>
                          <a:latin typeface="+mn-lt"/>
                          <a:ea typeface="Times New Roman"/>
                        </a:rPr>
                        <a:t>9</a:t>
                      </a:r>
                      <a:endParaRPr lang="en-ZA" sz="1800" b="1" dirty="0">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1800" b="1" dirty="0" smtClean="0">
                          <a:effectLst/>
                          <a:latin typeface="+mn-lt"/>
                          <a:ea typeface="Times New Roman"/>
                        </a:rPr>
                        <a:t>6</a:t>
                      </a:r>
                      <a:endParaRPr lang="en-ZA" sz="1800" b="1"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ZA" sz="1800" b="1" dirty="0" smtClean="0">
                          <a:effectLst/>
                          <a:latin typeface="+mn-lt"/>
                          <a:ea typeface="Times New Roman"/>
                        </a:rPr>
                        <a:t>2</a:t>
                      </a:r>
                      <a:endParaRPr lang="en-ZA" sz="1800" b="1"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ZA" sz="1800" b="1" dirty="0" smtClean="0">
                          <a:effectLst/>
                          <a:latin typeface="+mn-lt"/>
                          <a:ea typeface="Times New Roman"/>
                        </a:rPr>
                        <a:t>3</a:t>
                      </a:r>
                      <a:endParaRPr lang="en-ZA" sz="1800" b="1" dirty="0">
                        <a:effectLst/>
                        <a:latin typeface="+mn-lt"/>
                        <a:ea typeface="Times New Roman"/>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b">
                        <a:spcAft>
                          <a:spcPts val="0"/>
                        </a:spcAft>
                      </a:pPr>
                      <a:r>
                        <a:rPr lang="en-ZA" sz="1800" b="1" dirty="0" smtClean="0">
                          <a:effectLst/>
                          <a:latin typeface="+mn-lt"/>
                          <a:ea typeface="Times New Roman"/>
                        </a:rPr>
                        <a:t>33%</a:t>
                      </a:r>
                      <a:endParaRPr lang="en-ZA" sz="1800" b="1" dirty="0">
                        <a:effectLst/>
                        <a:latin typeface="+mn-lt"/>
                        <a:ea typeface="Times New Roman"/>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xmlns="" val="10009"/>
                  </a:ext>
                </a:extLst>
              </a:tr>
              <a:tr h="760375">
                <a:tc gridSpan="3">
                  <a:txBody>
                    <a:bodyPr/>
                    <a:lstStyle/>
                    <a:p>
                      <a:pPr marL="0" marR="0" algn="l" fontAlgn="b">
                        <a:spcBef>
                          <a:spcPts val="0"/>
                        </a:spcBef>
                        <a:spcAft>
                          <a:spcPts val="0"/>
                        </a:spcAft>
                      </a:pPr>
                      <a:r>
                        <a:rPr lang="en-GB" sz="1800" b="1" kern="1200" dirty="0">
                          <a:solidFill>
                            <a:srgbClr val="000000"/>
                          </a:solidFill>
                          <a:effectLst/>
                          <a:latin typeface="+mn-lt"/>
                          <a:ea typeface="Times New Roman"/>
                        </a:rPr>
                        <a:t>Overall  Performance</a:t>
                      </a:r>
                      <a:endParaRPr lang="en-US" sz="1800" b="1" dirty="0">
                        <a:effectLst/>
                        <a:latin typeface="+mn-lt"/>
                        <a:ea typeface="Times New Roman"/>
                      </a:endParaRPr>
                    </a:p>
                    <a:p>
                      <a:pPr marL="0" marR="0" algn="l" fontAlgn="b">
                        <a:spcBef>
                          <a:spcPts val="0"/>
                        </a:spcBef>
                        <a:spcAft>
                          <a:spcPts val="0"/>
                        </a:spcAft>
                      </a:pPr>
                      <a:r>
                        <a:rPr lang="en-ZA" sz="1800" b="1" dirty="0">
                          <a:effectLst/>
                          <a:latin typeface="+mn-lt"/>
                          <a:ea typeface="Times New Roman"/>
                        </a:rPr>
                        <a:t> </a:t>
                      </a:r>
                    </a:p>
                  </a:txBody>
                  <a:tcPr marL="8889" marR="8889" marT="888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800" b="1" dirty="0" smtClean="0">
                          <a:effectLst/>
                          <a:latin typeface="+mn-lt"/>
                          <a:ea typeface="Calibri"/>
                          <a:cs typeface="Times New Roman"/>
                        </a:rPr>
                        <a:t>33%</a:t>
                      </a:r>
                      <a:endParaRPr lang="en-ZA" sz="1800" b="1" dirty="0">
                        <a:effectLst/>
                        <a:latin typeface="+mn-lt"/>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mn-lt"/>
                          <a:ea typeface="Calibri"/>
                          <a:cs typeface="Times New Roman"/>
                        </a:rPr>
                        <a:t>67%</a:t>
                      </a:r>
                      <a:endParaRPr lang="en-ZA" sz="1800" b="1" dirty="0">
                        <a:effectLst/>
                        <a:latin typeface="+mn-lt"/>
                        <a:ea typeface="Calibri"/>
                        <a:cs typeface="Times New Roman"/>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6684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165100"/>
            <a:ext cx="8545160" cy="1143000"/>
          </a:xfrm>
        </p:spPr>
        <p:txBody>
          <a:bodyPr/>
          <a:lstStyle/>
          <a:p>
            <a:pPr>
              <a:defRPr/>
            </a:pPr>
            <a:r>
              <a:rPr lang="en-US" altLang="en-US" sz="2400" b="1" dirty="0">
                <a:solidFill>
                  <a:prstClr val="black"/>
                </a:solidFill>
                <a:ea typeface="ＭＳ Ｐゴシック" pitchFamily="-80" charset="-128"/>
              </a:rPr>
              <a:t>ANNUAL REPORT</a:t>
            </a:r>
            <a:r>
              <a:rPr lang="en-US" sz="2400" b="1" dirty="0" smtClean="0">
                <a:solidFill>
                  <a:prstClr val="black"/>
                </a:solidFill>
                <a:ea typeface="ＭＳ Ｐゴシック" pitchFamily="-80" charset="-128"/>
                <a:cs typeface="+mj-cs"/>
              </a:rPr>
              <a:t> </a:t>
            </a:r>
            <a:r>
              <a:rPr lang="en-US" sz="2400" b="1" dirty="0">
                <a:solidFill>
                  <a:prstClr val="black"/>
                </a:solidFill>
                <a:ea typeface="ＭＳ Ｐゴシック" pitchFamily="-80" charset="-128"/>
                <a:cs typeface="+mj-cs"/>
              </a:rPr>
              <a:t>PERFORMANCE PER PROGRAMME </a:t>
            </a:r>
            <a:r>
              <a:rPr lang="en-US" sz="2400" b="1" dirty="0" smtClean="0">
                <a:solidFill>
                  <a:prstClr val="black"/>
                </a:solidFill>
                <a:ea typeface="ＭＳ Ｐゴシック" pitchFamily="-80" charset="-128"/>
                <a:cs typeface="+mj-cs"/>
              </a:rPr>
              <a:t>2019/20</a:t>
            </a:r>
            <a:endParaRPr lang="en-ZA" sz="2400" dirty="0"/>
          </a:p>
        </p:txBody>
      </p:sp>
      <p:sp>
        <p:nvSpPr>
          <p:cNvPr id="29699" name="Slide Number Placeholder 4"/>
          <p:cNvSpPr>
            <a:spLocks noGrp="1"/>
          </p:cNvSpPr>
          <p:nvPr>
            <p:ph type="sldNum" sz="quarter" idx="12"/>
          </p:nvPr>
        </p:nvSpPr>
        <p:spPr bwMode="auto">
          <a:xfrm>
            <a:off x="673893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b="1" smtClean="0">
                <a:solidFill>
                  <a:srgbClr val="898989"/>
                </a:solidFill>
              </a:rPr>
              <a:pPr/>
              <a:t>13</a:t>
            </a:fld>
            <a:endParaRPr lang="en-US" altLang="en-US" sz="1200" b="1" dirty="0">
              <a:solidFill>
                <a:srgbClr val="898989"/>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52347086"/>
              </p:ext>
            </p:extLst>
          </p:nvPr>
        </p:nvGraphicFramePr>
        <p:xfrm>
          <a:off x="174625" y="1152620"/>
          <a:ext cx="8794749" cy="5629376"/>
        </p:xfrm>
        <a:graphic>
          <a:graphicData uri="http://schemas.openxmlformats.org/drawingml/2006/table">
            <a:tbl>
              <a:tblPr firstRow="1" firstCol="1" bandRow="1"/>
              <a:tblGrid>
                <a:gridCol w="2357471">
                  <a:extLst>
                    <a:ext uri="{9D8B030D-6E8A-4147-A177-3AD203B41FA5}">
                      <a16:colId xmlns:a16="http://schemas.microsoft.com/office/drawing/2014/main" xmlns="" val="20000"/>
                    </a:ext>
                  </a:extLst>
                </a:gridCol>
                <a:gridCol w="1170374">
                  <a:extLst>
                    <a:ext uri="{9D8B030D-6E8A-4147-A177-3AD203B41FA5}">
                      <a16:colId xmlns:a16="http://schemas.microsoft.com/office/drawing/2014/main" xmlns="" val="20001"/>
                    </a:ext>
                  </a:extLst>
                </a:gridCol>
                <a:gridCol w="1504768">
                  <a:extLst>
                    <a:ext uri="{9D8B030D-6E8A-4147-A177-3AD203B41FA5}">
                      <a16:colId xmlns:a16="http://schemas.microsoft.com/office/drawing/2014/main" xmlns="" val="20002"/>
                    </a:ext>
                  </a:extLst>
                </a:gridCol>
                <a:gridCol w="1170374">
                  <a:extLst>
                    <a:ext uri="{9D8B030D-6E8A-4147-A177-3AD203B41FA5}">
                      <a16:colId xmlns:a16="http://schemas.microsoft.com/office/drawing/2014/main" xmlns="" val="20003"/>
                    </a:ext>
                  </a:extLst>
                </a:gridCol>
                <a:gridCol w="1253973">
                  <a:extLst>
                    <a:ext uri="{9D8B030D-6E8A-4147-A177-3AD203B41FA5}">
                      <a16:colId xmlns:a16="http://schemas.microsoft.com/office/drawing/2014/main" xmlns="" val="20004"/>
                    </a:ext>
                  </a:extLst>
                </a:gridCol>
                <a:gridCol w="1337789">
                  <a:extLst>
                    <a:ext uri="{9D8B030D-6E8A-4147-A177-3AD203B41FA5}">
                      <a16:colId xmlns:a16="http://schemas.microsoft.com/office/drawing/2014/main" xmlns="" val="20005"/>
                    </a:ext>
                  </a:extLst>
                </a:gridCol>
              </a:tblGrid>
              <a:tr h="987842">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a:t>
                      </a:r>
                      <a:r>
                        <a:rPr lang="en-GB" sz="1600" b="1" kern="1200" dirty="0" smtClean="0">
                          <a:solidFill>
                            <a:srgbClr val="000000"/>
                          </a:solidFill>
                          <a:effectLst/>
                          <a:latin typeface="+mn-lt"/>
                          <a:ea typeface="Times New Roman"/>
                          <a:cs typeface="Times New Roman"/>
                        </a:rPr>
                        <a:t>Q1</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B050"/>
                          </a:solidFill>
                          <a:effectLst/>
                          <a:latin typeface="+mn-lt"/>
                          <a:ea typeface="Times New Roman"/>
                          <a:cs typeface="Times New Roman"/>
                        </a:rPr>
                        <a:t>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Times New Roman"/>
                        </a:rPr>
                        <a:t>Not Achieved</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Overall % Achievement</a:t>
                      </a:r>
                      <a:endParaRPr lang="en-US" sz="1600" b="1" dirty="0">
                        <a:effectLst/>
                        <a:latin typeface="+mn-lt"/>
                        <a:ea typeface="Times New Roman"/>
                        <a:cs typeface="Times New Roman"/>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98798">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3</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0</a:t>
                      </a:r>
                      <a:endParaRPr lang="en-ZA" sz="1600" b="1"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rgbClr val="FF0000"/>
                          </a:solidFill>
                          <a:effectLst/>
                          <a:latin typeface="Calibri"/>
                          <a:ea typeface="Times New Roman"/>
                        </a:rPr>
                        <a:t>0%</a:t>
                      </a:r>
                      <a:endParaRPr lang="en-ZA" sz="16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09306">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3</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2</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rgbClr val="FF0000"/>
                          </a:solidFill>
                          <a:effectLst/>
                          <a:latin typeface="Calibri"/>
                          <a:ea typeface="Times New Roman"/>
                        </a:rPr>
                        <a:t>50%</a:t>
                      </a:r>
                      <a:endParaRPr lang="en-ZA" sz="16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8798">
                <a:tc>
                  <a:txBody>
                    <a:bodyPr/>
                    <a:lstStyle/>
                    <a:p>
                      <a:pPr fontAlgn="b">
                        <a:lnSpc>
                          <a:spcPct val="115000"/>
                        </a:lnSpc>
                        <a:spcAft>
                          <a:spcPts val="0"/>
                        </a:spcAft>
                      </a:pPr>
                      <a:r>
                        <a:rPr lang="en-ZA" sz="1600" b="1" u="sng" kern="1200" dirty="0">
                          <a:solidFill>
                            <a:schemeClr val="tx1"/>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chemeClr val="tx1"/>
                          </a:solidFill>
                          <a:effectLst/>
                          <a:latin typeface="+mn-lt"/>
                          <a:ea typeface="Times New Roman" panose="02020603050405020304" pitchFamily="18" charset="0"/>
                          <a:cs typeface="Times New Roman" panose="02020603050405020304" pitchFamily="18" charset="0"/>
                        </a:rPr>
                        <a:t> 3</a:t>
                      </a:r>
                      <a:r>
                        <a:rPr lang="en-ZA" sz="1600" kern="1200" baseline="0" dirty="0">
                          <a:solidFill>
                            <a:schemeClr val="tx1"/>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2</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2</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rgbClr val="FF0000"/>
                          </a:solidFill>
                          <a:effectLst/>
                          <a:latin typeface="Calibri"/>
                          <a:ea typeface="Times New Roman"/>
                        </a:rPr>
                        <a:t>50%</a:t>
                      </a:r>
                      <a:endParaRPr lang="en-ZA" sz="16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68967">
                <a:tc>
                  <a:txBody>
                    <a:bodyPr/>
                    <a:lstStyle/>
                    <a:p>
                      <a:pPr fontAlgn="b">
                        <a:lnSpc>
                          <a:spcPct val="115000"/>
                        </a:lnSpc>
                        <a:spcAft>
                          <a:spcPts val="0"/>
                        </a:spcAft>
                      </a:pPr>
                      <a:r>
                        <a:rPr lang="en-ZA" sz="1600" b="1" kern="1200" dirty="0">
                          <a:solidFill>
                            <a:schemeClr val="tx1"/>
                          </a:solidFill>
                          <a:effectLst/>
                          <a:latin typeface="+mn-lt"/>
                          <a:ea typeface="Times New Roman" panose="02020603050405020304" pitchFamily="18" charset="0"/>
                          <a:cs typeface="Times New Roman" panose="02020603050405020304" pitchFamily="18" charset="0"/>
                        </a:rPr>
                        <a:t>Programme 4</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0</a:t>
                      </a:r>
                      <a:endParaRPr lang="en-ZA" sz="1600" b="1" dirty="0">
                        <a:effectLst/>
                        <a:latin typeface="Calibri"/>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effectLst/>
                          <a:latin typeface="Calibri"/>
                          <a:ea typeface="Times New Roman"/>
                        </a:rPr>
                        <a:t>1</a:t>
                      </a:r>
                      <a:endParaRPr lang="en-ZA" sz="1600" b="1" dirty="0">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600" b="1" dirty="0" smtClean="0">
                          <a:solidFill>
                            <a:srgbClr val="FF0000"/>
                          </a:solidFill>
                          <a:effectLst/>
                          <a:latin typeface="Calibri"/>
                          <a:ea typeface="Times New Roman"/>
                        </a:rPr>
                        <a:t>0%</a:t>
                      </a:r>
                      <a:endParaRPr lang="en-ZA" sz="1600" b="1" dirty="0">
                        <a:solidFill>
                          <a:srgbClr val="FF0000"/>
                        </a:solidFill>
                        <a:effectLst/>
                        <a:latin typeface="Calibri"/>
                        <a:ea typeface="Times New Roman"/>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3300">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effectLst/>
                        <a:latin typeface="+mn-lt"/>
                        <a:ea typeface="Times New Roman"/>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n-ZA" sz="1600" b="1" dirty="0" smtClean="0">
                          <a:effectLst/>
                          <a:latin typeface="Calibri"/>
                          <a:ea typeface="Times New Roman"/>
                        </a:rPr>
                        <a:t>9</a:t>
                      </a:r>
                      <a:endParaRPr lang="en-ZA" sz="1600" b="1"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n-ZA" sz="1600" b="1" dirty="0" smtClean="0">
                          <a:effectLst/>
                          <a:latin typeface="Calibri"/>
                          <a:ea typeface="Times New Roman"/>
                        </a:rPr>
                        <a:t>6</a:t>
                      </a:r>
                      <a:endParaRPr lang="en-ZA" sz="1600" b="1"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en-ZA" sz="1600" b="1" dirty="0" smtClean="0">
                          <a:effectLst/>
                          <a:latin typeface="Calibri"/>
                          <a:ea typeface="Times New Roman"/>
                        </a:rPr>
                        <a:t>2</a:t>
                      </a:r>
                      <a:endParaRPr lang="en-ZA" sz="1600" b="1" dirty="0">
                        <a:effectLst/>
                        <a:latin typeface="Calibri"/>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600" b="1" dirty="0" smtClean="0">
                          <a:effectLst/>
                          <a:latin typeface="Calibri"/>
                          <a:ea typeface="Times New Roman"/>
                        </a:rPr>
                        <a:t>4</a:t>
                      </a:r>
                      <a:endParaRPr lang="en-ZA" sz="1600" b="1"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endParaRPr lang="en-ZA" sz="2000" b="1" dirty="0">
                        <a:effectLst/>
                        <a:latin typeface="Calibri"/>
                        <a:ea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73324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effectLst/>
                        <a:latin typeface="+mn-lt"/>
                        <a:ea typeface="Times New Roman"/>
                      </a:endParaRPr>
                    </a:p>
                    <a:p>
                      <a:pPr marL="0" marR="0" fontAlgn="b">
                        <a:spcBef>
                          <a:spcPts val="0"/>
                        </a:spcBef>
                        <a:spcAft>
                          <a:spcPts val="0"/>
                        </a:spcAft>
                      </a:pPr>
                      <a:endParaRPr lang="en-US" sz="1600" b="1" dirty="0">
                        <a:effectLst/>
                        <a:latin typeface="+mn-lt"/>
                        <a:ea typeface="Times New Roman"/>
                        <a:cs typeface="Times New Roman"/>
                      </a:endParaRPr>
                    </a:p>
                  </a:txBody>
                  <a:tcPr marL="68574" marR="685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algn="ctr">
                        <a:lnSpc>
                          <a:spcPct val="115000"/>
                        </a:lnSpc>
                        <a:spcAft>
                          <a:spcPts val="0"/>
                        </a:spcAft>
                      </a:pPr>
                      <a:endParaRPr lang="en-ZA" sz="1100" b="1" dirty="0">
                        <a:effectLst/>
                        <a:latin typeface="Calibri"/>
                        <a:ea typeface="Calibri"/>
                        <a:cs typeface="Times New Roman"/>
                      </a:endParaRPr>
                    </a:p>
                  </a:txBody>
                  <a:tcPr marL="9524" marR="9524"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Aft>
                          <a:spcPts val="0"/>
                        </a:spcAft>
                      </a:pPr>
                      <a:r>
                        <a:rPr lang="en-ZA" sz="1800" b="1" dirty="0" smtClean="0">
                          <a:effectLst/>
                          <a:latin typeface="Calibri"/>
                          <a:ea typeface="Calibri"/>
                          <a:cs typeface="Times New Roman"/>
                        </a:rPr>
                        <a:t>33%</a:t>
                      </a:r>
                      <a:endParaRPr lang="en-ZA" sz="1800" b="1"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800" b="1" dirty="0" smtClean="0">
                          <a:effectLst/>
                          <a:latin typeface="Calibri"/>
                          <a:ea typeface="Calibri"/>
                          <a:cs typeface="Times New Roman"/>
                        </a:rPr>
                        <a:t>67%</a:t>
                      </a:r>
                      <a:endParaRPr lang="en-ZA" sz="1800" b="1" dirty="0">
                        <a:effectLst/>
                        <a:latin typeface="Calibri"/>
                        <a:ea typeface="Calibri"/>
                        <a:cs typeface="Times New Roman"/>
                      </a:endParaRPr>
                    </a:p>
                  </a:txBody>
                  <a:tcPr marL="9524" marR="9524" marT="95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b="1" dirty="0">
                        <a:effectLst/>
                        <a:latin typeface="Calibri"/>
                        <a:ea typeface="DengXi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0979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2400" b="1" dirty="0" smtClean="0"/>
              <a:t>QUARTER 1</a:t>
            </a:r>
            <a:r>
              <a:rPr lang="en-US" sz="2400" b="1" dirty="0" smtClean="0">
                <a:solidFill>
                  <a:srgbClr val="FF0000"/>
                </a:solidFill>
              </a:rPr>
              <a:t/>
            </a:r>
            <a:br>
              <a:rPr lang="en-US" sz="2400" b="1" dirty="0" smtClean="0">
                <a:solidFill>
                  <a:srgbClr val="FF0000"/>
                </a:solidFill>
              </a:rPr>
            </a:br>
            <a:r>
              <a:rPr lang="en-US" sz="2400" b="1" dirty="0" smtClean="0"/>
              <a:t>PERFORMANCE </a:t>
            </a:r>
            <a:r>
              <a:rPr lang="en-US" sz="2400" b="1" dirty="0"/>
              <a:t>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3600419"/>
              </p:ext>
            </p:extLst>
          </p:nvPr>
        </p:nvGraphicFramePr>
        <p:xfrm>
          <a:off x="203199" y="1324817"/>
          <a:ext cx="8661832" cy="4917497"/>
        </p:xfrm>
        <a:graphic>
          <a:graphicData uri="http://schemas.openxmlformats.org/drawingml/2006/table">
            <a:tbl>
              <a:tblPr/>
              <a:tblGrid>
                <a:gridCol w="370645">
                  <a:extLst>
                    <a:ext uri="{9D8B030D-6E8A-4147-A177-3AD203B41FA5}">
                      <a16:colId xmlns:a16="http://schemas.microsoft.com/office/drawing/2014/main" xmlns="" val="1239496105"/>
                    </a:ext>
                  </a:extLst>
                </a:gridCol>
                <a:gridCol w="2113715">
                  <a:extLst>
                    <a:ext uri="{9D8B030D-6E8A-4147-A177-3AD203B41FA5}">
                      <a16:colId xmlns:a16="http://schemas.microsoft.com/office/drawing/2014/main" xmlns="" val="610576179"/>
                    </a:ext>
                  </a:extLst>
                </a:gridCol>
                <a:gridCol w="951568">
                  <a:extLst>
                    <a:ext uri="{9D8B030D-6E8A-4147-A177-3AD203B41FA5}">
                      <a16:colId xmlns:a16="http://schemas.microsoft.com/office/drawing/2014/main" xmlns="" val="1013481825"/>
                    </a:ext>
                  </a:extLst>
                </a:gridCol>
                <a:gridCol w="1537307">
                  <a:extLst>
                    <a:ext uri="{9D8B030D-6E8A-4147-A177-3AD203B41FA5}">
                      <a16:colId xmlns:a16="http://schemas.microsoft.com/office/drawing/2014/main" xmlns="" val="3213047815"/>
                    </a:ext>
                  </a:extLst>
                </a:gridCol>
                <a:gridCol w="2540382">
                  <a:extLst>
                    <a:ext uri="{9D8B030D-6E8A-4147-A177-3AD203B41FA5}">
                      <a16:colId xmlns:a16="http://schemas.microsoft.com/office/drawing/2014/main" xmlns="" val="20004"/>
                    </a:ext>
                  </a:extLst>
                </a:gridCol>
                <a:gridCol w="1148215">
                  <a:extLst>
                    <a:ext uri="{9D8B030D-6E8A-4147-A177-3AD203B41FA5}">
                      <a16:colId xmlns:a16="http://schemas.microsoft.com/office/drawing/2014/main" xmlns="" val="3985455937"/>
                    </a:ext>
                  </a:extLst>
                </a:gridCol>
              </a:tblGrid>
              <a:tr h="412255">
                <a:tc>
                  <a:txBody>
                    <a:bodyPr/>
                    <a:lstStyle/>
                    <a:p>
                      <a:pPr algn="ctr" fontAlgn="base" hangingPunct="0">
                        <a:lnSpc>
                          <a:spcPct val="130000"/>
                        </a:lnSpc>
                        <a:spcAft>
                          <a:spcPts val="0"/>
                        </a:spcAft>
                      </a:pPr>
                      <a:r>
                        <a:rPr lang="en-GB" sz="1100" b="1" dirty="0">
                          <a:effectLst/>
                          <a:latin typeface="+mn-lt"/>
                          <a:ea typeface="Calibri" panose="020F0502020204030204" pitchFamily="34" charset="0"/>
                          <a:cs typeface="Times New Roman" panose="02020603050405020304" pitchFamily="18" charset="0"/>
                        </a:rPr>
                        <a: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mn-lt"/>
                          <a:ea typeface="Times New Roman" panose="02020603050405020304" pitchFamily="18" charset="0"/>
                          <a:cs typeface="Times New Roman" panose="02020603050405020304" pitchFamily="18" charset="0"/>
                        </a:rPr>
                        <a:t>PERFORMANCE INDICATORS FOR THE FINANCIAL YEAR 2018/19</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Annual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1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smtClean="0">
                          <a:effectLst/>
                          <a:latin typeface="+mn-lt"/>
                          <a:ea typeface="Times New Roman" panose="02020603050405020304" pitchFamily="18" charset="0"/>
                          <a:cs typeface="Times New Roman" panose="02020603050405020304" pitchFamily="18" charset="0"/>
                        </a:rPr>
                        <a:t>Q1 Actual </a:t>
                      </a:r>
                      <a:r>
                        <a:rPr lang="en-ZA" sz="1100" b="1" baseline="0" dirty="0" smtClean="0">
                          <a:effectLst/>
                          <a:latin typeface="+mn-lt"/>
                          <a:ea typeface="Times New Roman" panose="02020603050405020304" pitchFamily="18" charset="0"/>
                          <a:cs typeface="Times New Roman" panose="02020603050405020304" pitchFamily="18" charset="0"/>
                        </a:rPr>
                        <a:t>Performance</a:t>
                      </a:r>
                      <a:endParaRPr lang="en-ZA" sz="1100" b="1"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LEGEND</a:t>
                      </a:r>
                    </a:p>
                    <a:p>
                      <a:pPr algn="ctr" fontAlgn="base" hangingPunct="0">
                        <a:lnSpc>
                          <a:spcPct val="130000"/>
                        </a:lnSpc>
                        <a:spcAft>
                          <a:spcPts val="0"/>
                        </a:spcAft>
                      </a:pPr>
                      <a:r>
                        <a:rPr lang="en-ZA" sz="1100" b="1" dirty="0" smtClean="0">
                          <a:effectLst/>
                          <a:latin typeface="+mn-lt"/>
                          <a:ea typeface="Calibri" panose="020F0502020204030204" pitchFamily="34" charset="0"/>
                          <a:cs typeface="Times New Roman" panose="02020603050405020304" pitchFamily="18" charset="0"/>
                        </a:rPr>
                        <a:t>Q1</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872029">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1.1 </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base" latinLnBrk="0" hangingPunct="0">
                        <a:lnSpc>
                          <a:spcPct val="13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The Fund risk management maturity level  increased  to 5 by 31 March 2020</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5</a:t>
                      </a:r>
                      <a:endParaRPr lang="en-ZA" sz="1200" b="1" dirty="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Reports Annually</a:t>
                      </a:r>
                      <a:endParaRPr lang="en-ZA" sz="1200" b="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48963">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1.2</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Percentage implementation of the approved annual risk-based audit plan</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chemeClr val="tx1"/>
                          </a:solidFill>
                          <a:effectLst/>
                          <a:latin typeface="+mn-lt"/>
                          <a:ea typeface="Calibri" panose="020F0502020204030204" pitchFamily="34" charset="0"/>
                          <a:cs typeface="Times New Roman" panose="02020603050405020304" pitchFamily="18" charset="0"/>
                        </a:rPr>
                        <a:t>90%</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chemeClr val="tx1"/>
                          </a:solidFill>
                          <a:effectLst/>
                          <a:latin typeface="+mn-lt"/>
                          <a:ea typeface="Calibri" panose="020F0502020204030204" pitchFamily="34" charset="0"/>
                          <a:cs typeface="Times New Roman" panose="02020603050405020304" pitchFamily="18" charset="0"/>
                        </a:rPr>
                        <a:t>20%</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t>18%</a:t>
                      </a:r>
                      <a:endParaRPr lang="en-ZA" sz="1200" dirty="0"/>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65157550"/>
                  </a:ext>
                </a:extLst>
              </a:tr>
              <a:tr h="1193454">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1.3</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base" latinLnBrk="0" hangingPunct="0">
                        <a:lnSpc>
                          <a:spcPct val="13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Percentage annual increase on investment returns by 31 March of the current financial year compared to the previous financial year</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CPI+2%</a:t>
                      </a:r>
                      <a:endParaRPr lang="en-ZA" sz="1200" b="1" dirty="0">
                        <a:effectLst/>
                        <a:latin typeface="+mn-lt"/>
                        <a:ea typeface="Calibri" panose="020F0502020204030204" pitchFamily="34" charset="0"/>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pPr algn="ctr" fontAlgn="base" hangingPunct="0">
                        <a:lnSpc>
                          <a:spcPct val="130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30645">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2.1</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approved </a:t>
                      </a:r>
                      <a:r>
                        <a:rPr lang="en-US" sz="1200" dirty="0">
                          <a:effectLst/>
                          <a:latin typeface="+mn-lt"/>
                          <a:ea typeface="Times New Roman" panose="02020603050405020304" pitchFamily="18" charset="0"/>
                          <a:cs typeface="Times New Roman" panose="02020603050405020304" pitchFamily="18" charset="0"/>
                        </a:rPr>
                        <a:t>benefits paid within </a:t>
                      </a:r>
                      <a:r>
                        <a:rPr lang="en-US" sz="1200">
                          <a:effectLst/>
                          <a:latin typeface="+mn-lt"/>
                          <a:ea typeface="Times New Roman" panose="02020603050405020304" pitchFamily="18" charset="0"/>
                          <a:cs typeface="Times New Roman" panose="02020603050405020304" pitchFamily="18" charset="0"/>
                        </a:rPr>
                        <a:t>5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chemeClr val="tx1"/>
                          </a:solidFill>
                          <a:effectLst/>
                          <a:latin typeface="+mn-lt"/>
                          <a:ea typeface="Calibri" panose="020F0502020204030204" pitchFamily="34" charset="0"/>
                          <a:cs typeface="Times New Roman" panose="02020603050405020304" pitchFamily="18" charset="0"/>
                        </a:rPr>
                        <a:t>100%</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solidFill>
                            <a:schemeClr val="tx1"/>
                          </a:solidFill>
                          <a:effectLst/>
                          <a:latin typeface="+mn-lt"/>
                          <a:ea typeface="Calibri" panose="020F0502020204030204" pitchFamily="34" charset="0"/>
                          <a:cs typeface="Times New Roman" panose="02020603050405020304" pitchFamily="18" charset="0"/>
                        </a:rPr>
                        <a:t>100%</a:t>
                      </a:r>
                      <a:endParaRPr lang="en-ZA" sz="12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b="1" baseline="0" dirty="0" smtClean="0"/>
                        <a:t> 87%</a:t>
                      </a:r>
                      <a:endParaRPr lang="en-ZA" sz="1200" b="1" dirty="0"/>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79260768"/>
                  </a:ext>
                </a:extLst>
              </a:tr>
              <a:tr h="1196604">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2.2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b="0">
                          <a:effectLst/>
                          <a:latin typeface="+mn-lt"/>
                          <a:ea typeface="Times New Roman" panose="02020603050405020304" pitchFamily="18" charset="0"/>
                          <a:cs typeface="Times New Roman" panose="02020603050405020304" pitchFamily="18" charset="0"/>
                        </a:rPr>
                        <a:t>Percentage </a:t>
                      </a:r>
                      <a:r>
                        <a:rPr lang="en-US" sz="1200" b="0" dirty="0">
                          <a:effectLst/>
                          <a:latin typeface="+mn-lt"/>
                          <a:ea typeface="Times New Roman" panose="02020603050405020304" pitchFamily="18" charset="0"/>
                          <a:cs typeface="Times New Roman" panose="02020603050405020304" pitchFamily="18" charset="0"/>
                        </a:rPr>
                        <a:t>of </a:t>
                      </a:r>
                      <a:r>
                        <a:rPr lang="en-US" sz="1200" b="0">
                          <a:effectLst/>
                          <a:latin typeface="+mn-lt"/>
                          <a:ea typeface="Times New Roman" panose="02020603050405020304" pitchFamily="18" charset="0"/>
                          <a:cs typeface="Times New Roman" panose="02020603050405020304" pitchFamily="18" charset="0"/>
                        </a:rPr>
                        <a:t>active registered employers </a:t>
                      </a:r>
                      <a:r>
                        <a:rPr lang="en-US" sz="1200" b="0" dirty="0">
                          <a:effectLst/>
                          <a:latin typeface="+mn-lt"/>
                          <a:ea typeface="Times New Roman" panose="02020603050405020304" pitchFamily="18" charset="0"/>
                          <a:cs typeface="Times New Roman" panose="02020603050405020304" pitchFamily="18" charset="0"/>
                        </a:rPr>
                        <a:t>assessed annually by </a:t>
                      </a:r>
                      <a:r>
                        <a:rPr lang="en-US" sz="1200" b="0">
                          <a:effectLst/>
                          <a:latin typeface="+mn-lt"/>
                          <a:ea typeface="Times New Roman" panose="02020603050405020304" pitchFamily="18" charset="0"/>
                          <a:cs typeface="Times New Roman" panose="02020603050405020304" pitchFamily="18" charset="0"/>
                        </a:rPr>
                        <a:t>31 March </a:t>
                      </a:r>
                      <a:r>
                        <a:rPr lang="en-US" sz="1200" b="0" dirty="0">
                          <a:effectLst/>
                          <a:latin typeface="+mn-lt"/>
                          <a:ea typeface="Times New Roman" panose="02020603050405020304" pitchFamily="18" charset="0"/>
                          <a:cs typeface="Times New Roman" panose="02020603050405020304" pitchFamily="18" charset="0"/>
                        </a:rPr>
                        <a:t>2019 (excl </a:t>
                      </a:r>
                      <a:r>
                        <a:rPr lang="en-US" sz="1200" b="0">
                          <a:effectLst/>
                          <a:latin typeface="+mn-lt"/>
                          <a:ea typeface="Times New Roman" panose="02020603050405020304" pitchFamily="18" charset="0"/>
                          <a:cs typeface="Times New Roman" panose="02020603050405020304" pitchFamily="18" charset="0"/>
                        </a:rPr>
                        <a:t>exempted employers</a:t>
                      </a:r>
                      <a:r>
                        <a:rPr lang="en-US" sz="1200" b="0" dirty="0">
                          <a:effectLst/>
                          <a:latin typeface="+mn-lt"/>
                          <a:ea typeface="Times New Roman" panose="02020603050405020304" pitchFamily="18" charset="0"/>
                          <a:cs typeface="Times New Roman" panose="02020603050405020304" pitchFamily="18" charset="0"/>
                        </a:rPr>
                        <a:t>)</a:t>
                      </a:r>
                      <a:endParaRPr lang="en-ZA" sz="1200" b="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95%</a:t>
                      </a:r>
                      <a:endParaRPr lang="en-ZA" sz="1200" b="1"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457200" rtl="0" eaLnBrk="1" fontAlgn="base" latinLnBrk="0" hangingPunct="0">
                        <a:lnSpc>
                          <a:spcPct val="13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Reports Annually</a:t>
                      </a:r>
                    </a:p>
                    <a:p>
                      <a:pPr algn="ctr" fontAlgn="base" hangingPunct="0">
                        <a:lnSpc>
                          <a:spcPct val="130000"/>
                        </a:lnSpc>
                        <a:spcAft>
                          <a:spcPts val="0"/>
                        </a:spcAft>
                      </a:pP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90141815"/>
                  </a:ext>
                </a:extLst>
              </a:tr>
            </a:tbl>
          </a:graphicData>
        </a:graphic>
      </p:graphicFrame>
      <p:sp>
        <p:nvSpPr>
          <p:cNvPr id="4" name="Slide Number Placeholder 3"/>
          <p:cNvSpPr>
            <a:spLocks noGrp="1"/>
          </p:cNvSpPr>
          <p:nvPr>
            <p:ph type="sldNum" sz="quarter" idx="12"/>
          </p:nvPr>
        </p:nvSpPr>
        <p:spPr>
          <a:xfrm>
            <a:off x="6813255" y="6473318"/>
            <a:ext cx="2130329" cy="290738"/>
          </a:xfrm>
        </p:spPr>
        <p:txBody>
          <a:bodyPr/>
          <a:lstStyle/>
          <a:p>
            <a:pPr>
              <a:defRPr/>
            </a:pPr>
            <a:fld id="{A79B0E16-3B21-4DA7-809D-032F5E4D0A06}" type="slidenum">
              <a:rPr lang="en-US" b="1" smtClean="0">
                <a:solidFill>
                  <a:srgbClr val="FF0000"/>
                </a:solidFill>
              </a:rPr>
              <a:pPr>
                <a:defRPr/>
              </a:pPr>
              <a:t>14</a:t>
            </a:fld>
            <a:endParaRPr lang="en-US" b="1" dirty="0">
              <a:solidFill>
                <a:srgbClr val="FF0000"/>
              </a:solidFill>
            </a:endParaRPr>
          </a:p>
        </p:txBody>
      </p:sp>
      <p:sp>
        <p:nvSpPr>
          <p:cNvPr id="6" name="Rectangle 5"/>
          <p:cNvSpPr/>
          <p:nvPr/>
        </p:nvSpPr>
        <p:spPr>
          <a:xfrm>
            <a:off x="540327" y="6321996"/>
            <a:ext cx="4167744" cy="349776"/>
          </a:xfrm>
          <a:prstGeom prst="rect">
            <a:avLst/>
          </a:prstGeom>
        </p:spPr>
        <p:txBody>
          <a:bodyPr wrap="none">
            <a:spAutoFit/>
          </a:bodyPr>
          <a:lstStyle/>
          <a:p>
            <a:pPr algn="just" hangingPunct="0">
              <a:lnSpc>
                <a:spcPct val="130000"/>
              </a:lnSpc>
              <a:spcAft>
                <a:spcPts val="0"/>
              </a:spcAft>
            </a:pPr>
            <a:r>
              <a:rPr lang="en-US" sz="1400" b="1" dirty="0">
                <a:latin typeface="+mn-lt"/>
                <a:ea typeface="Times New Roman" panose="02020603050405020304" pitchFamily="18" charset="0"/>
                <a:cs typeface="Times New Roman" panose="02020603050405020304" pitchFamily="18" charset="0"/>
              </a:rPr>
              <a:t>**Indicators with  Provincial Performance breakdown</a:t>
            </a:r>
            <a:endParaRPr lang="en-ZA" sz="1400" dirty="0">
              <a:effectLst/>
              <a:latin typeface="+mn-lt"/>
              <a:ea typeface="Calibri" panose="020F0502020204030204" pitchFamily="34" charset="0"/>
              <a:cs typeface="Times New Roman" panose="02020603050405020304" pitchFamily="18" charset="0"/>
            </a:endParaRPr>
          </a:p>
        </p:txBody>
      </p:sp>
      <p:sp>
        <p:nvSpPr>
          <p:cNvPr id="21" name="Rectangle 20"/>
          <p:cNvSpPr/>
          <p:nvPr/>
        </p:nvSpPr>
        <p:spPr>
          <a:xfrm>
            <a:off x="5857120" y="6291952"/>
            <a:ext cx="2665794" cy="372410"/>
          </a:xfrm>
          <a:prstGeom prst="rect">
            <a:avLst/>
          </a:prstGeom>
        </p:spPr>
        <p:txBody>
          <a:bodyPr wrap="none">
            <a:spAutoFit/>
          </a:bodyPr>
          <a:lstStyle/>
          <a:p>
            <a:pPr algn="just" hangingPunct="0">
              <a:lnSpc>
                <a:spcPct val="130000"/>
              </a:lnSpc>
              <a:spcAft>
                <a:spcPts val="0"/>
              </a:spcAft>
            </a:pPr>
            <a:r>
              <a:rPr lang="en-US" sz="1400" b="1" dirty="0">
                <a:latin typeface="+mn-lt"/>
                <a:ea typeface="Times New Roman" panose="02020603050405020304" pitchFamily="18" charset="0"/>
                <a:cs typeface="Times New Roman" panose="02020603050405020304" pitchFamily="18" charset="0"/>
              </a:rPr>
              <a:t>A – Achieved   NA – Not Achieved</a:t>
            </a:r>
            <a:endParaRPr lang="en-ZA"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3529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274638"/>
            <a:ext cx="8635999" cy="679773"/>
          </a:xfrm>
        </p:spPr>
        <p:txBody>
          <a:bodyPr/>
          <a:lstStyle/>
          <a:p>
            <a:r>
              <a:rPr lang="en-US" sz="2400" b="1" dirty="0"/>
              <a:t>QUARTER </a:t>
            </a:r>
            <a:r>
              <a:rPr lang="en-US" sz="2400" b="1" dirty="0" smtClean="0"/>
              <a:t>1</a:t>
            </a:r>
            <a:r>
              <a:rPr lang="en-US" sz="2400" b="1" dirty="0">
                <a:solidFill>
                  <a:srgbClr val="FF0000"/>
                </a:solidFill>
              </a:rPr>
              <a:t/>
            </a:r>
            <a:br>
              <a:rPr lang="en-US" sz="2400" b="1" dirty="0">
                <a:solidFill>
                  <a:srgbClr val="FF0000"/>
                </a:solidFill>
              </a:rPr>
            </a:br>
            <a:r>
              <a:rPr lang="en-US" sz="2400" b="1" dirty="0" smtClean="0"/>
              <a:t>PERFORMANCE </a:t>
            </a:r>
            <a:r>
              <a:rPr lang="en-US" sz="2400" b="1" dirty="0"/>
              <a:t>PER INDICATOR</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79788614"/>
              </p:ext>
            </p:extLst>
          </p:nvPr>
        </p:nvGraphicFramePr>
        <p:xfrm>
          <a:off x="203199" y="1324817"/>
          <a:ext cx="8677330" cy="3358716"/>
        </p:xfrm>
        <a:graphic>
          <a:graphicData uri="http://schemas.openxmlformats.org/drawingml/2006/table">
            <a:tbl>
              <a:tblPr/>
              <a:tblGrid>
                <a:gridCol w="370645">
                  <a:extLst>
                    <a:ext uri="{9D8B030D-6E8A-4147-A177-3AD203B41FA5}">
                      <a16:colId xmlns:a16="http://schemas.microsoft.com/office/drawing/2014/main" xmlns="" val="1239496105"/>
                    </a:ext>
                  </a:extLst>
                </a:gridCol>
                <a:gridCol w="2113715">
                  <a:extLst>
                    <a:ext uri="{9D8B030D-6E8A-4147-A177-3AD203B41FA5}">
                      <a16:colId xmlns:a16="http://schemas.microsoft.com/office/drawing/2014/main" xmlns="" val="610576179"/>
                    </a:ext>
                  </a:extLst>
                </a:gridCol>
                <a:gridCol w="923546">
                  <a:extLst>
                    <a:ext uri="{9D8B030D-6E8A-4147-A177-3AD203B41FA5}">
                      <a16:colId xmlns:a16="http://schemas.microsoft.com/office/drawing/2014/main" xmlns="" val="1013481825"/>
                    </a:ext>
                  </a:extLst>
                </a:gridCol>
                <a:gridCol w="1146875">
                  <a:extLst>
                    <a:ext uri="{9D8B030D-6E8A-4147-A177-3AD203B41FA5}">
                      <a16:colId xmlns:a16="http://schemas.microsoft.com/office/drawing/2014/main" xmlns="" val="3213047815"/>
                    </a:ext>
                  </a:extLst>
                </a:gridCol>
                <a:gridCol w="1456840">
                  <a:extLst>
                    <a:ext uri="{9D8B030D-6E8A-4147-A177-3AD203B41FA5}">
                      <a16:colId xmlns:a16="http://schemas.microsoft.com/office/drawing/2014/main" xmlns="" val="3527626917"/>
                    </a:ext>
                  </a:extLst>
                </a:gridCol>
                <a:gridCol w="2665709">
                  <a:extLst>
                    <a:ext uri="{9D8B030D-6E8A-4147-A177-3AD203B41FA5}">
                      <a16:colId xmlns:a16="http://schemas.microsoft.com/office/drawing/2014/main" xmlns="" val="3985455937"/>
                    </a:ext>
                  </a:extLst>
                </a:gridCol>
              </a:tblGrid>
              <a:tr h="412255">
                <a:tc>
                  <a:txBody>
                    <a:bodyPr/>
                    <a:lstStyle/>
                    <a:p>
                      <a:pPr algn="ctr" fontAlgn="base" hangingPunct="0">
                        <a:lnSpc>
                          <a:spcPct val="130000"/>
                        </a:lnSpc>
                        <a:spcAft>
                          <a:spcPts val="0"/>
                        </a:spcAft>
                      </a:pPr>
                      <a:r>
                        <a:rPr lang="en-GB" sz="1100" b="1" dirty="0">
                          <a:effectLst/>
                          <a:latin typeface="+mn-lt"/>
                          <a:ea typeface="Calibri" panose="020F0502020204030204" pitchFamily="34" charset="0"/>
                          <a:cs typeface="Times New Roman" panose="02020603050405020304" pitchFamily="18" charset="0"/>
                        </a:rPr>
                        <a: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1100" b="1" dirty="0">
                          <a:effectLst/>
                          <a:latin typeface="+mn-lt"/>
                          <a:ea typeface="Times New Roman" panose="02020603050405020304" pitchFamily="18" charset="0"/>
                          <a:cs typeface="Times New Roman" panose="02020603050405020304" pitchFamily="18" charset="0"/>
                        </a:rPr>
                        <a:t>PERFORMANCE INDICATORS FOR THE FINANCIAL YEAR 2018/19</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Annual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Quarter 1 </a:t>
                      </a:r>
                      <a:endParaRPr lang="en-ZA" sz="11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Target</a:t>
                      </a:r>
                      <a:endParaRPr lang="en-ZA" sz="11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Q1 </a:t>
                      </a:r>
                      <a:r>
                        <a:rPr lang="en-ZA" sz="1100" b="1" dirty="0" smtClean="0">
                          <a:effectLst/>
                          <a:latin typeface="+mn-lt"/>
                          <a:ea typeface="Times New Roman" panose="02020603050405020304" pitchFamily="18" charset="0"/>
                          <a:cs typeface="Times New Roman" panose="02020603050405020304" pitchFamily="18" charset="0"/>
                        </a:rPr>
                        <a:t>Actual</a:t>
                      </a:r>
                      <a:r>
                        <a:rPr lang="en-ZA" sz="1100" b="1" baseline="0" dirty="0" smtClean="0">
                          <a:effectLst/>
                          <a:latin typeface="+mn-lt"/>
                          <a:ea typeface="Times New Roman" panose="02020603050405020304" pitchFamily="18" charset="0"/>
                          <a:cs typeface="Times New Roman" panose="02020603050405020304" pitchFamily="18" charset="0"/>
                        </a:rPr>
                        <a:t> Performance</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100" b="1" dirty="0">
                          <a:effectLst/>
                          <a:latin typeface="+mn-lt"/>
                          <a:ea typeface="Times New Roman" panose="02020603050405020304" pitchFamily="18" charset="0"/>
                          <a:cs typeface="Times New Roman" panose="02020603050405020304" pitchFamily="18" charset="0"/>
                        </a:rPr>
                        <a:t>LEGEND</a:t>
                      </a:r>
                    </a:p>
                    <a:p>
                      <a:pPr algn="ctr" fontAlgn="base" hangingPunct="0">
                        <a:lnSpc>
                          <a:spcPct val="130000"/>
                        </a:lnSpc>
                        <a:spcAft>
                          <a:spcPts val="0"/>
                        </a:spcAft>
                      </a:pPr>
                      <a:r>
                        <a:rPr lang="en-ZA" sz="1100" b="1" dirty="0" smtClean="0">
                          <a:effectLst/>
                          <a:latin typeface="+mn-lt"/>
                          <a:ea typeface="Calibri" panose="020F0502020204030204" pitchFamily="34" charset="0"/>
                          <a:cs typeface="Times New Roman" panose="02020603050405020304" pitchFamily="18" charset="0"/>
                        </a:rPr>
                        <a:t>Q1</a:t>
                      </a:r>
                      <a:endParaRPr lang="en-ZA" sz="11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678408">
                <a:tc>
                  <a:txBody>
                    <a:bodyPr/>
                    <a:lstStyle/>
                    <a:p>
                      <a:pPr algn="ctr" fontAlgn="base" hangingPunct="0">
                        <a:lnSpc>
                          <a:spcPct val="130000"/>
                        </a:lnSpc>
                        <a:spcAft>
                          <a:spcPts val="0"/>
                        </a:spcAft>
                      </a:pPr>
                      <a:r>
                        <a:rPr lang="en-ZA" sz="1200" dirty="0" smtClean="0">
                          <a:effectLst/>
                          <a:latin typeface="+mn-lt"/>
                          <a:ea typeface="Calibri" panose="020F0502020204030204" pitchFamily="34" charset="0"/>
                          <a:cs typeface="Times New Roman" panose="02020603050405020304" pitchFamily="18" charset="0"/>
                        </a:rPr>
                        <a:t>**2.3</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200" dirty="0">
                          <a:effectLst/>
                          <a:latin typeface="+mn-lt"/>
                          <a:ea typeface="Times New Roman" panose="02020603050405020304" pitchFamily="18" charset="0"/>
                          <a:cs typeface="Times New Roman" panose="02020603050405020304" pitchFamily="18" charset="0"/>
                        </a:rPr>
                        <a:t>Percentage</a:t>
                      </a:r>
                      <a:r>
                        <a:rPr lang="en-GB" sz="1200" b="1" dirty="0">
                          <a:effectLst/>
                          <a:latin typeface="+mn-lt"/>
                          <a:ea typeface="Times New Roman" panose="02020603050405020304" pitchFamily="18" charset="0"/>
                          <a:cs typeface="Times New Roman" panose="02020603050405020304" pitchFamily="18" charset="0"/>
                        </a:rPr>
                        <a:t> </a:t>
                      </a:r>
                      <a:r>
                        <a:rPr lang="en-GB" sz="1200" dirty="0">
                          <a:effectLst/>
                          <a:latin typeface="+mn-lt"/>
                          <a:ea typeface="Times New Roman" panose="02020603050405020304" pitchFamily="18" charset="0"/>
                          <a:cs typeface="Times New Roman" panose="02020603050405020304" pitchFamily="18" charset="0"/>
                        </a:rPr>
                        <a:t>of claims adjudicated within </a:t>
                      </a:r>
                      <a:r>
                        <a:rPr lang="en-GB" sz="1200" dirty="0" smtClean="0">
                          <a:effectLst/>
                          <a:latin typeface="+mn-lt"/>
                          <a:ea typeface="Times New Roman" panose="02020603050405020304" pitchFamily="18" charset="0"/>
                          <a:cs typeface="Times New Roman" panose="02020603050405020304" pitchFamily="18" charset="0"/>
                        </a:rPr>
                        <a:t>30 </a:t>
                      </a:r>
                      <a:r>
                        <a:rPr lang="en-GB" sz="1200" dirty="0">
                          <a:effectLst/>
                          <a:latin typeface="+mn-lt"/>
                          <a:ea typeface="Times New Roman" panose="02020603050405020304" pitchFamily="18" charset="0"/>
                          <a:cs typeface="Times New Roman" panose="02020603050405020304" pitchFamily="18" charset="0"/>
                        </a:rPr>
                        <a:t>working days </a:t>
                      </a:r>
                      <a:r>
                        <a:rPr lang="en-US" sz="1200" dirty="0">
                          <a:effectLst/>
                          <a:latin typeface="+mn-lt"/>
                          <a:ea typeface="Times New Roman" panose="02020603050405020304" pitchFamily="18" charset="0"/>
                          <a:cs typeface="Times New Roman" panose="02020603050405020304" pitchFamily="18" charset="0"/>
                        </a:rPr>
                        <a:t>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90%</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Times New Roman" panose="02020603050405020304" pitchFamily="18" charset="0"/>
                          <a:cs typeface="Times New Roman" panose="02020603050405020304" pitchFamily="18" charset="0"/>
                        </a:rPr>
                        <a:t>90%</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93%</a:t>
                      </a:r>
                      <a:endParaRPr lang="en-ZA" sz="1200" b="1"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78408">
                <a:tc>
                  <a:txBody>
                    <a:bodyPr/>
                    <a:lstStyle/>
                    <a:p>
                      <a:pPr algn="ctr" fontAlgn="base" hangingPunct="0">
                        <a:lnSpc>
                          <a:spcPct val="130000"/>
                        </a:lnSpc>
                        <a:spcAft>
                          <a:spcPts val="0"/>
                        </a:spcAft>
                      </a:pPr>
                      <a:r>
                        <a:rPr lang="en-ZA" sz="1200" dirty="0">
                          <a:effectLst/>
                          <a:latin typeface="+mn-lt"/>
                          <a:ea typeface="Times New Roman" panose="02020603050405020304" pitchFamily="18" charset="0"/>
                          <a:cs typeface="Times New Roman" panose="02020603050405020304" pitchFamily="18" charset="0"/>
                        </a:rPr>
                        <a:t>**3.1</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dirty="0">
                          <a:effectLst/>
                          <a:latin typeface="+mn-lt"/>
                          <a:ea typeface="Times New Roman" panose="02020603050405020304" pitchFamily="18" charset="0"/>
                          <a:cs typeface="Times New Roman" panose="02020603050405020304" pitchFamily="18" charset="0"/>
                        </a:rPr>
                        <a:t>Percentage of medical invoices finalised within </a:t>
                      </a:r>
                      <a:r>
                        <a:rPr lang="en-US" sz="1200" dirty="0" smtClean="0">
                          <a:effectLst/>
                          <a:latin typeface="+mn-lt"/>
                          <a:ea typeface="Times New Roman" panose="02020603050405020304" pitchFamily="18" charset="0"/>
                          <a:cs typeface="Times New Roman" panose="02020603050405020304" pitchFamily="18" charset="0"/>
                        </a:rPr>
                        <a:t>40 </a:t>
                      </a:r>
                      <a:r>
                        <a:rPr lang="en-US" sz="1200" dirty="0">
                          <a:effectLst/>
                          <a:latin typeface="+mn-lt"/>
                          <a:ea typeface="Times New Roman" panose="02020603050405020304" pitchFamily="18" charset="0"/>
                          <a:cs typeface="Times New Roman" panose="02020603050405020304" pitchFamily="18" charset="0"/>
                        </a:rPr>
                        <a:t>working days 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Times New Roman" panose="02020603050405020304" pitchFamily="18" charset="0"/>
                          <a:cs typeface="Times New Roman" panose="02020603050405020304" pitchFamily="18" charset="0"/>
                        </a:rPr>
                        <a:t>85%</a:t>
                      </a: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60%</a:t>
                      </a:r>
                      <a:endParaRPr lang="en-ZA" sz="1200" b="1"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120361574"/>
                  </a:ext>
                </a:extLst>
              </a:tr>
              <a:tr h="678408">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**3.2</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1200">
                          <a:effectLst/>
                          <a:latin typeface="+mn-lt"/>
                          <a:ea typeface="Times New Roman" panose="02020603050405020304" pitchFamily="18" charset="0"/>
                          <a:cs typeface="Times New Roman" panose="02020603050405020304" pitchFamily="18" charset="0"/>
                        </a:rPr>
                        <a:t>Percentage of pre-authorisation requests  responded </a:t>
                      </a:r>
                      <a:r>
                        <a:rPr lang="en-US" sz="1200" dirty="0">
                          <a:effectLst/>
                          <a:latin typeface="+mn-lt"/>
                          <a:ea typeface="Times New Roman" panose="02020603050405020304" pitchFamily="18" charset="0"/>
                          <a:cs typeface="Times New Roman" panose="02020603050405020304" pitchFamily="18" charset="0"/>
                        </a:rPr>
                        <a:t>to within </a:t>
                      </a:r>
                      <a:r>
                        <a:rPr lang="en-US" sz="1200">
                          <a:effectLst/>
                          <a:latin typeface="+mn-lt"/>
                          <a:ea typeface="Times New Roman" panose="02020603050405020304" pitchFamily="18" charset="0"/>
                          <a:cs typeface="Times New Roman" panose="02020603050405020304" pitchFamily="18" charset="0"/>
                        </a:rPr>
                        <a:t>10 working </a:t>
                      </a:r>
                      <a:r>
                        <a:rPr lang="en-US" sz="1200" dirty="0">
                          <a:effectLst/>
                          <a:latin typeface="+mn-lt"/>
                          <a:ea typeface="Times New Roman" panose="02020603050405020304" pitchFamily="18" charset="0"/>
                          <a:cs typeface="Times New Roman" panose="02020603050405020304" pitchFamily="18" charset="0"/>
                        </a:rPr>
                        <a:t>days</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95%</a:t>
                      </a:r>
                      <a:endParaRPr lang="en-ZA" sz="1200" b="1"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07685999"/>
                  </a:ext>
                </a:extLst>
              </a:tr>
              <a:tr h="791310">
                <a:tc>
                  <a:txBody>
                    <a:bodyPr/>
                    <a:lstStyle/>
                    <a:p>
                      <a:pPr algn="ctr" fontAlgn="base" hangingPunct="0">
                        <a:lnSpc>
                          <a:spcPct val="130000"/>
                        </a:lnSpc>
                        <a:spcAft>
                          <a:spcPts val="0"/>
                        </a:spcAft>
                      </a:pPr>
                      <a:r>
                        <a:rPr lang="en-ZA" sz="1200">
                          <a:effectLst/>
                          <a:latin typeface="+mn-lt"/>
                          <a:ea typeface="Times New Roman" panose="02020603050405020304" pitchFamily="18" charset="0"/>
                          <a:cs typeface="Times New Roman" panose="02020603050405020304" pitchFamily="18" charset="0"/>
                        </a:rPr>
                        <a:t>**4.1</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1200" dirty="0">
                          <a:effectLst/>
                          <a:latin typeface="+mn-lt"/>
                          <a:ea typeface="Times New Roman" panose="02020603050405020304" pitchFamily="18" charset="0"/>
                          <a:cs typeface="Times New Roman" panose="02020603050405020304" pitchFamily="18" charset="0"/>
                        </a:rPr>
                        <a:t>Percentage of compliant requests for assistive devices responded to within 15 working days of receipt</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a:effectLst/>
                          <a:latin typeface="+mn-lt"/>
                          <a:ea typeface="Times New Roman" panose="02020603050405020304" pitchFamily="18" charset="0"/>
                          <a:cs typeface="Times New Roman" panose="02020603050405020304" pitchFamily="18" charset="0"/>
                        </a:rPr>
                        <a:t>85%</a:t>
                      </a:r>
                      <a:endParaRPr lang="en-ZA" sz="1200"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a:effectLst/>
                          <a:latin typeface="+mn-lt"/>
                          <a:ea typeface="Times New Roman" panose="02020603050405020304" pitchFamily="18" charset="0"/>
                          <a:cs typeface="Times New Roman" panose="02020603050405020304" pitchFamily="18" charset="0"/>
                        </a:rPr>
                        <a:t>85%</a:t>
                      </a:r>
                      <a:endParaRPr lang="en-ZA" sz="12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1200" b="1" dirty="0" smtClean="0">
                          <a:effectLst/>
                          <a:latin typeface="+mn-lt"/>
                          <a:ea typeface="Calibri" panose="020F0502020204030204" pitchFamily="34" charset="0"/>
                          <a:cs typeface="Times New Roman" panose="02020603050405020304" pitchFamily="18" charset="0"/>
                        </a:rPr>
                        <a:t>83%</a:t>
                      </a:r>
                      <a:endParaRPr lang="en-ZA" sz="1200" b="1" dirty="0">
                        <a:effectLst/>
                        <a:latin typeface="+mn-lt"/>
                        <a:ea typeface="Calibri" panose="020F0502020204030204" pitchFamily="34" charset="0"/>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ZA" sz="1200" b="1" dirty="0">
                        <a:effectLst/>
                        <a:latin typeface="+mn-lt"/>
                        <a:cs typeface="Times New Roman" panose="02020603050405020304" pitchFamily="18"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931647444"/>
                  </a:ext>
                </a:extLst>
              </a:tr>
            </a:tbl>
          </a:graphicData>
        </a:graphic>
      </p:graphicFrame>
      <p:sp>
        <p:nvSpPr>
          <p:cNvPr id="4" name="Slide Number Placeholder 3"/>
          <p:cNvSpPr>
            <a:spLocks noGrp="1"/>
          </p:cNvSpPr>
          <p:nvPr>
            <p:ph type="sldNum" sz="quarter" idx="12"/>
          </p:nvPr>
        </p:nvSpPr>
        <p:spPr>
          <a:xfrm>
            <a:off x="6813255" y="6473318"/>
            <a:ext cx="2130329" cy="290738"/>
          </a:xfrm>
        </p:spPr>
        <p:txBody>
          <a:bodyPr/>
          <a:lstStyle/>
          <a:p>
            <a:pPr>
              <a:defRPr/>
            </a:pPr>
            <a:fld id="{A79B0E16-3B21-4DA7-809D-032F5E4D0A06}" type="slidenum">
              <a:rPr lang="en-US" b="1" smtClean="0">
                <a:solidFill>
                  <a:srgbClr val="FF0000"/>
                </a:solidFill>
              </a:rPr>
              <a:pPr>
                <a:defRPr/>
              </a:pPr>
              <a:t>15</a:t>
            </a:fld>
            <a:endParaRPr lang="en-US" b="1" dirty="0">
              <a:solidFill>
                <a:srgbClr val="FF0000"/>
              </a:solidFill>
            </a:endParaRPr>
          </a:p>
        </p:txBody>
      </p:sp>
      <p:sp>
        <p:nvSpPr>
          <p:cNvPr id="6" name="Rectangle 5"/>
          <p:cNvSpPr/>
          <p:nvPr/>
        </p:nvSpPr>
        <p:spPr>
          <a:xfrm>
            <a:off x="540327" y="6321996"/>
            <a:ext cx="4167744" cy="349776"/>
          </a:xfrm>
          <a:prstGeom prst="rect">
            <a:avLst/>
          </a:prstGeom>
        </p:spPr>
        <p:txBody>
          <a:bodyPr wrap="none">
            <a:spAutoFit/>
          </a:bodyPr>
          <a:lstStyle/>
          <a:p>
            <a:pPr algn="just" hangingPunct="0">
              <a:lnSpc>
                <a:spcPct val="130000"/>
              </a:lnSpc>
              <a:spcAft>
                <a:spcPts val="0"/>
              </a:spcAft>
            </a:pPr>
            <a:r>
              <a:rPr lang="en-US" sz="1400" b="1" dirty="0">
                <a:solidFill>
                  <a:prstClr val="black"/>
                </a:solidFill>
                <a:latin typeface="Calibri"/>
                <a:ea typeface="Times New Roman" panose="02020603050405020304" pitchFamily="18" charset="0"/>
                <a:cs typeface="Times New Roman" panose="02020603050405020304" pitchFamily="18" charset="0"/>
              </a:rPr>
              <a:t>**Indicators with  Provincial Performance breakdown</a:t>
            </a:r>
            <a:endParaRPr lang="en-ZA" sz="1400" dirty="0">
              <a:solidFill>
                <a:prstClr val="black"/>
              </a:solidFill>
              <a:latin typeface="Calibri"/>
              <a:ea typeface="Calibri" panose="020F0502020204030204" pitchFamily="34" charset="0"/>
              <a:cs typeface="Times New Roman" panose="02020603050405020304" pitchFamily="18" charset="0"/>
            </a:endParaRPr>
          </a:p>
        </p:txBody>
      </p:sp>
      <p:sp>
        <p:nvSpPr>
          <p:cNvPr id="21" name="Rectangle 20"/>
          <p:cNvSpPr/>
          <p:nvPr/>
        </p:nvSpPr>
        <p:spPr>
          <a:xfrm>
            <a:off x="5857120" y="6291952"/>
            <a:ext cx="2665794" cy="372410"/>
          </a:xfrm>
          <a:prstGeom prst="rect">
            <a:avLst/>
          </a:prstGeom>
        </p:spPr>
        <p:txBody>
          <a:bodyPr wrap="none">
            <a:spAutoFit/>
          </a:bodyPr>
          <a:lstStyle/>
          <a:p>
            <a:pPr algn="just" hangingPunct="0">
              <a:lnSpc>
                <a:spcPct val="130000"/>
              </a:lnSpc>
              <a:spcAft>
                <a:spcPts val="0"/>
              </a:spcAft>
            </a:pPr>
            <a:r>
              <a:rPr lang="en-US" sz="1400" b="1" dirty="0">
                <a:solidFill>
                  <a:prstClr val="black"/>
                </a:solidFill>
                <a:latin typeface="Calibri"/>
                <a:ea typeface="Times New Roman" panose="02020603050405020304" pitchFamily="18" charset="0"/>
                <a:cs typeface="Times New Roman" panose="02020603050405020304" pitchFamily="18" charset="0"/>
              </a:rPr>
              <a:t>A – Achieved   NA – Not Achieved</a:t>
            </a:r>
            <a:endParaRPr lang="en-ZA" sz="1400" dirty="0">
              <a:solidFill>
                <a:prstClr val="black"/>
              </a:solidFill>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2053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US" sz="2000" b="1" dirty="0" smtClean="0">
                <a:solidFill>
                  <a:srgbClr val="000000"/>
                </a:solidFill>
                <a:latin typeface="+mn-lt"/>
                <a:ea typeface="ＭＳ Ｐゴシック" pitchFamily="-80" charset="-128"/>
                <a:cs typeface="Arial" pitchFamily="34" charset="0"/>
              </a:rPr>
              <a:t>QUARTER-TO-QUARTER </a:t>
            </a:r>
            <a:r>
              <a:rPr lang="en-ZA" altLang="en-US" sz="2000" b="1" dirty="0" smtClean="0">
                <a:solidFill>
                  <a:srgbClr val="000000"/>
                </a:solidFill>
                <a:latin typeface="+mn-lt"/>
              </a:rPr>
              <a:t>PERFORMANCE </a:t>
            </a:r>
            <a:r>
              <a:rPr lang="en-ZA" altLang="en-US" sz="2000" b="1" dirty="0">
                <a:solidFill>
                  <a:srgbClr val="000000"/>
                </a:solidFill>
                <a:latin typeface="+mn-lt"/>
              </a:rPr>
              <a:t>PER INDICATORS </a:t>
            </a:r>
            <a:br>
              <a:rPr lang="en-ZA" altLang="en-US" sz="2000" b="1" dirty="0">
                <a:solidFill>
                  <a:srgbClr val="000000"/>
                </a:solidFill>
                <a:latin typeface="+mn-lt"/>
              </a:rPr>
            </a:br>
            <a:r>
              <a:rPr lang="en-ZA" altLang="en-US" sz="2000" b="1" dirty="0">
                <a:solidFill>
                  <a:srgbClr val="000000"/>
                </a:solidFill>
                <a:latin typeface="+mn-lt"/>
              </a:rPr>
              <a:t>DURING THE FINANCIAL YEAR </a:t>
            </a:r>
            <a:r>
              <a:rPr lang="en-ZA" altLang="en-US" sz="2000" b="1" dirty="0" smtClean="0">
                <a:solidFill>
                  <a:srgbClr val="000000"/>
                </a:solidFill>
                <a:latin typeface="+mn-lt"/>
              </a:rPr>
              <a:t>2018/19 and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16</a:t>
            </a:fld>
            <a:endParaRPr lang="en-US"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38933334"/>
              </p:ext>
            </p:extLst>
          </p:nvPr>
        </p:nvGraphicFramePr>
        <p:xfrm>
          <a:off x="236028" y="1028185"/>
          <a:ext cx="8656452" cy="5365001"/>
        </p:xfrm>
        <a:graphic>
          <a:graphicData uri="http://schemas.openxmlformats.org/drawingml/2006/table">
            <a:tbl>
              <a:tblPr>
                <a:tableStyleId>{616DA210-FB5B-4158-B5E0-FEB733F419BA}</a:tableStyleId>
              </a:tblPr>
              <a:tblGrid>
                <a:gridCol w="3039828">
                  <a:extLst>
                    <a:ext uri="{9D8B030D-6E8A-4147-A177-3AD203B41FA5}">
                      <a16:colId xmlns:a16="http://schemas.microsoft.com/office/drawing/2014/main" xmlns="" val="20000"/>
                    </a:ext>
                  </a:extLst>
                </a:gridCol>
                <a:gridCol w="1166835">
                  <a:extLst>
                    <a:ext uri="{9D8B030D-6E8A-4147-A177-3AD203B41FA5}">
                      <a16:colId xmlns:a16="http://schemas.microsoft.com/office/drawing/2014/main" xmlns="" val="20002"/>
                    </a:ext>
                  </a:extLst>
                </a:gridCol>
                <a:gridCol w="1353445">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6"/>
                    </a:ext>
                  </a:extLst>
                </a:gridCol>
                <a:gridCol w="1008112">
                  <a:extLst>
                    <a:ext uri="{9D8B030D-6E8A-4147-A177-3AD203B41FA5}">
                      <a16:colId xmlns:a16="http://schemas.microsoft.com/office/drawing/2014/main" xmlns="" val="20005"/>
                    </a:ext>
                  </a:extLst>
                </a:gridCol>
              </a:tblGrid>
              <a:tr h="560470">
                <a:tc>
                  <a:txBody>
                    <a:bodyPr/>
                    <a:lstStyle/>
                    <a:p>
                      <a:pPr algn="ctr" fontAlgn="b" hangingPunct="1">
                        <a:spcAft>
                          <a:spcPts val="0"/>
                        </a:spcAft>
                      </a:pPr>
                      <a:r>
                        <a:rPr lang="en-GB" sz="1200" b="1" kern="1200" dirty="0">
                          <a:effectLst/>
                          <a:latin typeface="+mn-lt"/>
                          <a:cs typeface="Arial" panose="020B0604020202020204" pitchFamily="34" charset="0"/>
                        </a:rPr>
                        <a:t>PERFORMANCE</a:t>
                      </a:r>
                      <a:r>
                        <a:rPr lang="en-GB" sz="1200" b="1" kern="1200" baseline="0" dirty="0">
                          <a:effectLst/>
                          <a:latin typeface="+mn-lt"/>
                          <a:cs typeface="Arial" panose="020B0604020202020204" pitchFamily="34" charset="0"/>
                        </a:rPr>
                        <a:t> INDICATORS FOR THE FINANCIAL YEAR </a:t>
                      </a:r>
                      <a:r>
                        <a:rPr lang="en-GB" sz="1200" b="1" kern="1200" dirty="0">
                          <a:effectLst/>
                          <a:latin typeface="+mn-lt"/>
                          <a:cs typeface="Arial" panose="020B0604020202020204" pitchFamily="34" charset="0"/>
                        </a:rPr>
                        <a:t>2017/18 </a:t>
                      </a:r>
                      <a:endParaRPr lang="en-ZA" sz="1200" b="1" dirty="0">
                        <a:solidFill>
                          <a:sysClr val="windowText" lastClr="000000"/>
                        </a:solidFill>
                        <a:effectLst/>
                        <a:latin typeface="+mn-lt"/>
                        <a:ea typeface="Times New Roman"/>
                        <a:cs typeface="Arial" panose="020B0604020202020204" pitchFamily="34" charset="0"/>
                      </a:endParaRPr>
                    </a:p>
                  </a:txBody>
                  <a:tcPr marL="8892" marR="8892" marT="889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a:solidFill>
                            <a:schemeClr val="tx1"/>
                          </a:solidFill>
                          <a:effectLst/>
                          <a:latin typeface="+mn-lt"/>
                          <a:ea typeface="Times New Roman"/>
                          <a:cs typeface="Arial" panose="020B0604020202020204" pitchFamily="34" charset="0"/>
                        </a:rPr>
                        <a:t>Q1 </a:t>
                      </a:r>
                      <a:r>
                        <a:rPr lang="en-ZA" sz="1200" b="1" dirty="0" smtClean="0">
                          <a:solidFill>
                            <a:schemeClr val="tx1"/>
                          </a:solidFill>
                          <a:effectLst/>
                          <a:latin typeface="+mn-lt"/>
                          <a:ea typeface="Times New Roman"/>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2018/19 </a:t>
                      </a:r>
                      <a:endParaRPr kumimoji="0" lang="en-ZA" sz="1200" b="1" i="0" u="none" strike="noStrike" kern="1200" cap="none" spc="0" normalizeH="0" baseline="0" noProof="0" dirty="0" smtClean="0">
                        <a:ln>
                          <a:noFill/>
                        </a:ln>
                        <a:solidFill>
                          <a:sysClr val="windowText" lastClr="000000"/>
                        </a:solidFill>
                        <a:effectLst/>
                        <a:uLnTx/>
                        <a:uFillTx/>
                        <a:latin typeface="+mn-lt"/>
                        <a:ea typeface="Times New Roman"/>
                        <a:cs typeface="Arial" panose="020B0604020202020204" pitchFamily="34" charset="0"/>
                      </a:endParaRPr>
                    </a:p>
                  </a:txBody>
                  <a:tcPr marL="8892" marR="8892" marT="8891" marB="0">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2018/19 </a:t>
                      </a:r>
                      <a:endParaRPr kumimoji="0" lang="en-ZA" sz="1200" b="1" i="0" u="none" strike="noStrike" kern="1200" cap="none" spc="0" normalizeH="0" baseline="0" noProof="0" dirty="0" smtClean="0">
                        <a:ln>
                          <a:noFill/>
                        </a:ln>
                        <a:solidFill>
                          <a:sysClr val="windowText" lastClr="000000"/>
                        </a:solidFill>
                        <a:effectLst/>
                        <a:uLnTx/>
                        <a:uFillTx/>
                        <a:latin typeface="+mn-lt"/>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200" b="1" dirty="0">
                          <a:solidFill>
                            <a:schemeClr val="tx1"/>
                          </a:solidFill>
                          <a:effectLst/>
                          <a:latin typeface="+mn-lt"/>
                          <a:ea typeface="Times New Roman"/>
                          <a:cs typeface="Arial" panose="020B0604020202020204" pitchFamily="34" charset="0"/>
                        </a:rPr>
                        <a:t>Q1 </a:t>
                      </a:r>
                      <a:r>
                        <a:rPr lang="en-ZA" sz="1200" b="1" dirty="0" smtClean="0">
                          <a:solidFill>
                            <a:schemeClr val="tx1"/>
                          </a:solidFill>
                          <a:effectLst/>
                          <a:latin typeface="+mn-lt"/>
                          <a:ea typeface="Times New Roman"/>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2019/20 </a:t>
                      </a:r>
                      <a:endParaRPr kumimoji="0" lang="en-ZA" sz="1200" b="1" i="0" u="none" strike="noStrike" kern="1200" cap="none" spc="0" normalizeH="0" baseline="0" noProof="0" dirty="0" smtClean="0">
                        <a:ln>
                          <a:noFill/>
                        </a:ln>
                        <a:solidFill>
                          <a:sysClr val="windowText" lastClr="000000"/>
                        </a:solidFill>
                        <a:effectLst/>
                        <a:uLnTx/>
                        <a:uFillTx/>
                        <a:latin typeface="+mn-lt"/>
                        <a:ea typeface="Times New Roman"/>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endParaRPr lang="en-ZA" sz="1200" b="1" dirty="0">
                        <a:solidFill>
                          <a:schemeClr val="tx1"/>
                        </a:solidFill>
                        <a:effectLst/>
                        <a:latin typeface="+mn-lt"/>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mn-lt"/>
                          <a:ea typeface="Times New Roman"/>
                          <a:cs typeface="Arial" panose="020B0604020202020204" pitchFamily="34" charset="0"/>
                        </a:rPr>
                        <a:t>Q1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2019/20 </a:t>
                      </a:r>
                      <a:endParaRPr kumimoji="0" lang="en-ZA" sz="1200" b="1" i="0" u="none" strike="noStrike" kern="1200" cap="none" spc="0" normalizeH="0" baseline="0" noProof="0" dirty="0" smtClean="0">
                        <a:ln>
                          <a:noFill/>
                        </a:ln>
                        <a:solidFill>
                          <a:sysClr val="windowText" lastClr="000000"/>
                        </a:solidFill>
                        <a:effectLst/>
                        <a:uLnTx/>
                        <a:uFillTx/>
                        <a:latin typeface="+mn-lt"/>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mn-lt"/>
                          <a:ea typeface="Times New Roman"/>
                          <a:cs typeface="Arial" panose="020B0604020202020204" pitchFamily="34" charset="0"/>
                        </a:rPr>
                        <a:t>LEGEND</a:t>
                      </a:r>
                      <a:r>
                        <a:rPr lang="en-ZA" sz="1200" b="1" baseline="0" dirty="0" smtClean="0">
                          <a:solidFill>
                            <a:schemeClr val="tx1"/>
                          </a:solidFill>
                          <a:effectLst/>
                          <a:latin typeface="+mn-lt"/>
                          <a:ea typeface="Times New Roman"/>
                          <a:cs typeface="Arial" panose="020B0604020202020204" pitchFamily="34" charset="0"/>
                        </a:rPr>
                        <a:t> and Trend</a:t>
                      </a:r>
                      <a:endParaRPr lang="en-ZA" sz="1200" b="1" dirty="0">
                        <a:solidFill>
                          <a:schemeClr val="tx1"/>
                        </a:solidFill>
                        <a:effectLst/>
                        <a:latin typeface="+mn-lt"/>
                        <a:ea typeface="Times New Roman"/>
                        <a:cs typeface="Arial" panose="020B0604020202020204" pitchFamily="34" charset="0"/>
                      </a:endParaRPr>
                    </a:p>
                  </a:txBody>
                  <a:tcPr marL="8892" marR="8892" marT="88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0"/>
                  </a:ext>
                </a:extLst>
              </a:tr>
              <a:tr h="508521">
                <a:tc>
                  <a:txBody>
                    <a:bodyPr/>
                    <a:lstStyle/>
                    <a:p>
                      <a:pPr fontAlgn="b">
                        <a:spcAft>
                          <a:spcPts val="0"/>
                        </a:spcAft>
                      </a:pP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The Fund risk management maturity level  increased  to </a:t>
                      </a: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5 by </a:t>
                      </a: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31 March </a:t>
                      </a: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2020</a:t>
                      </a:r>
                      <a:endPar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8892" marR="8892" marT="8891" marB="0" anchor="b"/>
                </a:tc>
                <a:tc>
                  <a:txBody>
                    <a:bodyPr/>
                    <a:lstStyle/>
                    <a:p>
                      <a:pPr algn="ctr"/>
                      <a:r>
                        <a:rPr lang="en-ZA" sz="1200" b="1" dirty="0" smtClean="0">
                          <a:latin typeface="+mn-lt"/>
                          <a:cs typeface="Arial" panose="020B0604020202020204" pitchFamily="34" charset="0"/>
                        </a:rPr>
                        <a:t>5</a:t>
                      </a:r>
                      <a:endParaRPr lang="en-ZA" sz="1200" b="1" dirty="0">
                        <a:latin typeface="+mn-lt"/>
                        <a:cs typeface="Arial" panose="020B0604020202020204" pitchFamily="34" charset="0"/>
                      </a:endParaRPr>
                    </a:p>
                  </a:txBody>
                  <a:tcPr marL="8892" marR="77481" marT="8891" marB="0" anchor="ctr">
                    <a:lnR w="12700" cap="flat" cmpd="sng" algn="ctr">
                      <a:solidFill>
                        <a:schemeClr val="tx1"/>
                      </a:solidFill>
                      <a:prstDash val="solid"/>
                      <a:round/>
                      <a:headEnd type="none" w="med" len="med"/>
                      <a:tailEnd type="none" w="med" len="med"/>
                    </a:lnR>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1" dirty="0" smtClean="0">
                          <a:latin typeface="+mn-lt"/>
                          <a:cs typeface="Arial" panose="020B0604020202020204" pitchFamily="34" charset="0"/>
                        </a:rPr>
                        <a:t>Reports Annually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ZA" sz="1200" b="1" dirty="0">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ZA" sz="1200" b="1" dirty="0">
                        <a:solidFill>
                          <a:schemeClr val="tx1"/>
                        </a:solidFill>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1"/>
                  </a:ext>
                </a:extLst>
              </a:tr>
              <a:tr h="449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implementation of the approved annual risk-based audit plan</a:t>
                      </a:r>
                    </a:p>
                  </a:txBody>
                  <a:tcPr marL="8892" marR="8892" marT="8891" marB="0" anchor="b"/>
                </a:tc>
                <a:tc>
                  <a:txBody>
                    <a:bodyPr/>
                    <a:lstStyle/>
                    <a:p>
                      <a:pPr algn="ctr"/>
                      <a:r>
                        <a:rPr lang="en-ZA" sz="1200" b="1" dirty="0" smtClean="0">
                          <a:latin typeface="+mn-lt"/>
                          <a:cs typeface="Arial" panose="020B0604020202020204" pitchFamily="34" charset="0"/>
                        </a:rPr>
                        <a:t>15%</a:t>
                      </a:r>
                      <a:endParaRPr lang="en-ZA" sz="1200" b="1" dirty="0">
                        <a:latin typeface="+mn-lt"/>
                        <a:cs typeface="Arial" panose="020B0604020202020204" pitchFamily="34" charset="0"/>
                      </a:endParaRPr>
                    </a:p>
                  </a:txBody>
                  <a:tcPr marL="8892" marR="77481" marT="8891" marB="0" anchor="ctr">
                    <a:lnR w="12700" cap="flat" cmpd="sng" algn="ctr">
                      <a:solidFill>
                        <a:schemeClr val="tx1"/>
                      </a:solidFill>
                      <a:prstDash val="solid"/>
                      <a:round/>
                      <a:headEnd type="none" w="med" len="med"/>
                      <a:tailEnd type="none" w="med" len="med"/>
                    </a:lnR>
                  </a:tcPr>
                </a:tc>
                <a:tc>
                  <a:txBody>
                    <a:bodyPr/>
                    <a:lstStyle/>
                    <a:p>
                      <a:pPr algn="ctr"/>
                      <a:r>
                        <a:rPr lang="en-ZA" sz="1200" b="1" dirty="0" smtClean="0">
                          <a:latin typeface="+mn-lt"/>
                          <a:cs typeface="Arial" panose="020B0604020202020204" pitchFamily="34" charset="0"/>
                        </a:rPr>
                        <a:t>25%</a:t>
                      </a:r>
                      <a:endParaRPr lang="en-ZA" sz="1200" b="1" dirty="0">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ZA" sz="1200" b="1" dirty="0" smtClean="0">
                          <a:latin typeface="+mn-lt"/>
                          <a:cs typeface="Arial" panose="020B0604020202020204" pitchFamily="34" charset="0"/>
                        </a:rPr>
                        <a:t>20%</a:t>
                      </a:r>
                      <a:endParaRPr lang="en-ZA" sz="1200" b="1" dirty="0">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18%</a:t>
                      </a:r>
                      <a:endParaRPr kumimoji="0" lang="en-ZA"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ZA" sz="1200" b="1" dirty="0">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xmlns="" val="10002"/>
                  </a:ext>
                </a:extLst>
              </a:tr>
              <a:tr h="614210">
                <a:tc>
                  <a:txBody>
                    <a:bodyPr/>
                    <a:lstStyle/>
                    <a:p>
                      <a:pPr fontAlgn="b">
                        <a:spcAft>
                          <a:spcPts val="0"/>
                        </a:spcAft>
                      </a:pPr>
                      <a:r>
                        <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rPr>
                        <a:t>Percentage  of active registered employers assessed annually by 31 March </a:t>
                      </a: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2020 </a:t>
                      </a:r>
                      <a:r>
                        <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rPr>
                        <a:t>(</a:t>
                      </a:r>
                      <a:r>
                        <a:rPr kumimoji="0" lang="en-ZA" sz="1200" b="0" i="0" u="none" strike="noStrike" kern="1200" cap="none" spc="0" normalizeH="0" baseline="0" noProof="0" dirty="0" err="1">
                          <a:ln>
                            <a:noFill/>
                          </a:ln>
                          <a:solidFill>
                            <a:prstClr val="black"/>
                          </a:solidFill>
                          <a:effectLst/>
                          <a:uLnTx/>
                          <a:uFillTx/>
                          <a:latin typeface="+mn-lt"/>
                          <a:ea typeface="ＭＳ Ｐゴシック"/>
                          <a:cs typeface="Arial" pitchFamily="34" charset="0"/>
                        </a:rPr>
                        <a:t>excl</a:t>
                      </a:r>
                      <a:r>
                        <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rPr>
                        <a:t> exempted employers)</a:t>
                      </a:r>
                    </a:p>
                  </a:txBody>
                  <a:tcPr marL="8892" marR="8892" marT="8891" marB="0" anchor="b"/>
                </a:tc>
                <a:tc>
                  <a:txBody>
                    <a:bodyPr/>
                    <a:lstStyle/>
                    <a:p>
                      <a:pPr algn="ctr"/>
                      <a:r>
                        <a:rPr lang="en-ZA" sz="1200" b="1" dirty="0" smtClean="0">
                          <a:latin typeface="+mn-lt"/>
                          <a:cs typeface="Arial" panose="020B0604020202020204" pitchFamily="34" charset="0"/>
                        </a:rPr>
                        <a:t>95</a:t>
                      </a:r>
                      <a:r>
                        <a:rPr lang="en-ZA" sz="1200" b="1" baseline="0" dirty="0" smtClean="0">
                          <a:latin typeface="+mn-lt"/>
                          <a:cs typeface="Arial" panose="020B0604020202020204" pitchFamily="34" charset="0"/>
                        </a:rPr>
                        <a:t> % Annual target</a:t>
                      </a:r>
                      <a:endParaRPr lang="en-ZA" sz="1200" b="1" dirty="0">
                        <a:latin typeface="+mn-lt"/>
                        <a:cs typeface="Arial" panose="020B0604020202020204" pitchFamily="34" charset="0"/>
                      </a:endParaRPr>
                    </a:p>
                  </a:txBody>
                  <a:tcPr marL="8892" marR="77481" marT="8891" marB="0" anchor="ctr">
                    <a:lnR w="12700" cap="flat" cmpd="sng" algn="ctr">
                      <a:solidFill>
                        <a:schemeClr val="tx1"/>
                      </a:solidFill>
                      <a:prstDash val="solid"/>
                      <a:round/>
                      <a:headEnd type="none" w="med" len="med"/>
                      <a:tailEnd type="none" w="med" len="med"/>
                    </a:lnR>
                  </a:tcPr>
                </a:tc>
                <a:tc gridSpan="4">
                  <a:txBody>
                    <a:bodyPr/>
                    <a:lstStyle/>
                    <a:p>
                      <a:pPr algn="ctr"/>
                      <a:r>
                        <a:rPr lang="en-ZA" sz="1200" b="1" dirty="0" smtClean="0">
                          <a:latin typeface="+mn-lt"/>
                          <a:cs typeface="Arial" panose="020B0604020202020204" pitchFamily="34" charset="0"/>
                        </a:rPr>
                        <a:t>Reports Annually</a:t>
                      </a:r>
                      <a:endParaRPr lang="en-ZA" sz="1200" b="1" dirty="0">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ZA" sz="1200" b="1" dirty="0">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ZA" sz="1200" b="1" dirty="0">
                        <a:solidFill>
                          <a:schemeClr val="tx1"/>
                        </a:solidFill>
                        <a:latin typeface="+mn-lt"/>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614210">
                <a:tc>
                  <a:txBody>
                    <a:bodyPr/>
                    <a:lstStyle/>
                    <a:p>
                      <a:pPr algn="l" fontAlgn="b" hangingPunct="1">
                        <a:spcAft>
                          <a:spcPts val="0"/>
                        </a:spcAft>
                      </a:pPr>
                      <a:r>
                        <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rPr>
                        <a:t>Percentage </a:t>
                      </a: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return on </a:t>
                      </a:r>
                      <a:r>
                        <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rPr>
                        <a:t>investment </a:t>
                      </a: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 </a:t>
                      </a:r>
                      <a:r>
                        <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rPr>
                        <a:t>by 31 </a:t>
                      </a:r>
                      <a:r>
                        <a:rPr kumimoji="0" lang="en-ZA" sz="12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March 2020</a:t>
                      </a:r>
                      <a:endParaRPr kumimoji="0" lang="en-ZA" sz="1200" b="0" i="0" u="none" strike="noStrike" kern="1200" cap="none" spc="0" normalizeH="0" baseline="0" noProof="0" dirty="0">
                        <a:ln>
                          <a:noFill/>
                        </a:ln>
                        <a:solidFill>
                          <a:prstClr val="black"/>
                        </a:solidFill>
                        <a:effectLst/>
                        <a:uLnTx/>
                        <a:uFillTx/>
                        <a:latin typeface="+mn-lt"/>
                        <a:ea typeface="ＭＳ Ｐゴシック"/>
                        <a:cs typeface="Arial" pitchFamily="34" charset="0"/>
                      </a:endParaRPr>
                    </a:p>
                  </a:txBody>
                  <a:tcPr marL="8892" marR="8892" marT="8891" marB="0" anchor="b"/>
                </a:tc>
                <a:tc>
                  <a:txBody>
                    <a:bodyPr/>
                    <a:lstStyle/>
                    <a:p>
                      <a:pPr algn="ctr" fontAlgn="b" hangingPunct="1">
                        <a:spcAft>
                          <a:spcPts val="0"/>
                        </a:spcAft>
                      </a:pPr>
                      <a:r>
                        <a:rPr kumimoji="0" lang="en-ZA" sz="1200" b="1"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Return on investment  at a rate of CPI + 2% </a:t>
                      </a:r>
                      <a:endParaRPr lang="en-ZA" sz="1200" b="1" dirty="0">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1" dirty="0" smtClean="0">
                          <a:latin typeface="+mn-lt"/>
                          <a:cs typeface="Arial" panose="020B0604020202020204" pitchFamily="34" charset="0"/>
                        </a:rPr>
                        <a:t>Reports Annually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200" b="1" kern="1200" noProof="0" dirty="0">
                        <a:solidFill>
                          <a:schemeClr val="tx1"/>
                        </a:solidFill>
                        <a:latin typeface="+mn-lt"/>
                        <a:ea typeface="+mn-ea"/>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algn="ctr" defTabSz="457200" rtl="0" eaLnBrk="1" latinLnBrk="0" hangingPunct="1"/>
                      <a:endParaRPr lang="en-ZA" sz="1200" b="1" kern="1200" dirty="0">
                        <a:solidFill>
                          <a:schemeClr val="tx1"/>
                        </a:solidFill>
                        <a:latin typeface="+mn-lt"/>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ZA" sz="1200" b="1" kern="1200" noProof="0" dirty="0">
                        <a:solidFill>
                          <a:schemeClr val="tx1"/>
                        </a:solidFill>
                        <a:latin typeface="+mn-lt"/>
                        <a:ea typeface="+mn-ea"/>
                        <a:cs typeface="Arial" panose="020B0604020202020204" pitchFamily="34" charset="0"/>
                      </a:endParaRPr>
                    </a:p>
                  </a:txBody>
                  <a:tcPr marL="8892" marR="77481"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algn="ctr" defTabSz="457200" rtl="0" eaLnBrk="1" fontAlgn="b" latinLnBrk="0" hangingPunct="1">
                        <a:spcAft>
                          <a:spcPts val="0"/>
                        </a:spcAft>
                      </a:pPr>
                      <a:endParaRPr lang="en-ZA" sz="1200" b="1" kern="1200" dirty="0">
                        <a:solidFill>
                          <a:schemeClr val="tx1"/>
                        </a:solidFill>
                        <a:latin typeface="+mn-lt"/>
                        <a:ea typeface="+mn-ea"/>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412739">
                <a:tc>
                  <a:txBody>
                    <a:bodyPr/>
                    <a:lstStyle/>
                    <a:p>
                      <a:pPr algn="l" fontAlgn="b" hangingPunct="1">
                        <a:spcAft>
                          <a:spcPts val="0"/>
                        </a:spcAft>
                      </a:pP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approved benefits paid within 5 working days</a:t>
                      </a:r>
                    </a:p>
                  </a:txBody>
                  <a:tcPr marL="8892" marR="8892" marT="8891" marB="0" anchor="b"/>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98%</a:t>
                      </a:r>
                      <a:endParaRPr lang="en-ZA" sz="1200" b="1" dirty="0">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100%</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100%</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87%</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hangingPunct="1">
                        <a:spcAft>
                          <a:spcPts val="0"/>
                        </a:spcAft>
                      </a:pP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xmlns="" val="10005"/>
                  </a:ext>
                </a:extLst>
              </a:tr>
              <a:tr h="614210">
                <a:tc>
                  <a:txBody>
                    <a:bodyPr/>
                    <a:lstStyle/>
                    <a:p>
                      <a:pPr algn="l" fontAlgn="b" hangingPunct="1">
                        <a:spcAft>
                          <a:spcPts val="0"/>
                        </a:spcAft>
                      </a:pP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requests received for Prosthesis and assistive devices adjudicated within 15 working days</a:t>
                      </a:r>
                    </a:p>
                  </a:txBody>
                  <a:tcPr marL="8892" marR="8892" marT="8891" marB="0" anchor="b"/>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85%</a:t>
                      </a:r>
                      <a:endParaRPr lang="en-ZA" sz="1200" b="1" dirty="0">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91%</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85%</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83%</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solidFill>
                          <a:schemeClr val="tx1"/>
                        </a:solidFill>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xmlns="" val="10006"/>
                  </a:ext>
                </a:extLst>
              </a:tr>
              <a:tr h="468158">
                <a:tc>
                  <a:txBody>
                    <a:bodyPr/>
                    <a:lstStyle/>
                    <a:p>
                      <a:pPr algn="l" fontAlgn="b" hangingPunct="1">
                        <a:spcAft>
                          <a:spcPts val="0"/>
                        </a:spcAft>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Respond to a percentage of  received pre-authorisation requests within 10 working days on previously finalised cases</a:t>
                      </a:r>
                      <a:endPar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8892" marR="8892" marT="8891" marB="0" anchor="b"/>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85%</a:t>
                      </a:r>
                      <a:endParaRPr lang="en-ZA" sz="1200" b="1" dirty="0">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87%</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85%</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95%</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solidFill>
                          <a:schemeClr val="tx1"/>
                        </a:solidFill>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xmlns="" val="10007"/>
                  </a:ext>
                </a:extLst>
              </a:tr>
              <a:tr h="475970">
                <a:tc>
                  <a:txBody>
                    <a:bodyPr/>
                    <a:lstStyle/>
                    <a:p>
                      <a:pPr algn="l" fontAlgn="b" hangingPunct="1">
                        <a:spcAft>
                          <a:spcPts val="0"/>
                        </a:spcAft>
                      </a:pP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claims adjudicated within </a:t>
                      </a: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30 </a:t>
                      </a: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working days of receipt</a:t>
                      </a:r>
                    </a:p>
                  </a:txBody>
                  <a:tcPr marL="8892" marR="8892" marT="8891" marB="0" anchor="b"/>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90%</a:t>
                      </a:r>
                      <a:endParaRPr lang="en-ZA" sz="1200" b="1" dirty="0">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92%</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90%</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93%</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xmlns="" val="10008"/>
                  </a:ext>
                </a:extLst>
              </a:tr>
              <a:tr h="412739">
                <a:tc>
                  <a:txBody>
                    <a:bodyPr/>
                    <a:lstStyle/>
                    <a:p>
                      <a:pPr algn="l" fontAlgn="b" hangingPunct="1">
                        <a:spcAft>
                          <a:spcPts val="0"/>
                        </a:spcAft>
                      </a:pP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medical invoices finalised within </a:t>
                      </a:r>
                      <a:r>
                        <a:rPr kumimoji="0" lang="en-ZA" sz="1200" b="0" i="0" u="none" strike="noStrike" kern="1200" cap="none" spc="0" normalizeH="0" baseline="0" noProof="0" dirty="0" smtClean="0">
                          <a:ln>
                            <a:noFill/>
                          </a:ln>
                          <a:solidFill>
                            <a:prstClr val="black"/>
                          </a:solidFill>
                          <a:effectLst/>
                          <a:uLnTx/>
                          <a:uFillTx/>
                          <a:latin typeface="+mn-lt"/>
                          <a:ea typeface="Times New Roman"/>
                          <a:cs typeface="Arial" pitchFamily="34" charset="0"/>
                        </a:rPr>
                        <a:t>40 </a:t>
                      </a:r>
                      <a:r>
                        <a:rPr kumimoji="0" lang="en-ZA" sz="1200" b="0" i="0" u="none" strike="noStrike" kern="1200" cap="none" spc="0" normalizeH="0" baseline="0" noProof="0" dirty="0">
                          <a:ln>
                            <a:noFill/>
                          </a:ln>
                          <a:solidFill>
                            <a:prstClr val="black"/>
                          </a:solidFill>
                          <a:effectLst/>
                          <a:uLnTx/>
                          <a:uFillTx/>
                          <a:latin typeface="+mn-lt"/>
                          <a:ea typeface="Times New Roman"/>
                          <a:cs typeface="Arial" pitchFamily="34" charset="0"/>
                        </a:rPr>
                        <a:t>working days of receipt</a:t>
                      </a:r>
                      <a:endParaRPr lang="en-ZA" sz="1200" b="0" dirty="0">
                        <a:solidFill>
                          <a:sysClr val="windowText" lastClr="000000"/>
                        </a:solidFill>
                        <a:effectLst/>
                        <a:latin typeface="+mn-lt"/>
                        <a:ea typeface="Times New Roman"/>
                        <a:cs typeface="Arial" pitchFamily="34" charset="0"/>
                      </a:endParaRPr>
                    </a:p>
                  </a:txBody>
                  <a:tcPr marL="8892" marR="8892" marT="8891" marB="0" anchor="b"/>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85%</a:t>
                      </a:r>
                      <a:endParaRPr lang="en-ZA" sz="1200" b="1" dirty="0">
                        <a:effectLst/>
                        <a:latin typeface="+mn-lt"/>
                        <a:ea typeface="Times New Roman"/>
                        <a:cs typeface="Arial" panose="020B0604020202020204" pitchFamily="34" charset="0"/>
                      </a:endParaRPr>
                    </a:p>
                  </a:txBody>
                  <a:tcPr marL="8892" marR="8892" marT="8891" marB="0" anchor="ctr">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99%</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r>
                        <a:rPr lang="en-ZA" sz="1200" b="1" dirty="0" smtClean="0">
                          <a:effectLst/>
                          <a:latin typeface="+mn-lt"/>
                          <a:ea typeface="Times New Roman"/>
                          <a:cs typeface="Arial" panose="020B0604020202020204" pitchFamily="34" charset="0"/>
                        </a:rPr>
                        <a:t>85%</a:t>
                      </a: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panose="020B0604020202020204" pitchFamily="34" charset="0"/>
                        </a:rPr>
                        <a:t>60%</a:t>
                      </a:r>
                    </a:p>
                    <a:p>
                      <a:pPr algn="ctr" fontAlgn="b" hangingPunct="1">
                        <a:spcAft>
                          <a:spcPts val="0"/>
                        </a:spcAft>
                      </a:pP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hangingPunct="1">
                        <a:spcAft>
                          <a:spcPts val="0"/>
                        </a:spcAft>
                      </a:pPr>
                      <a:endParaRPr lang="en-ZA" sz="1200" b="1" dirty="0">
                        <a:effectLst/>
                        <a:latin typeface="+mn-lt"/>
                        <a:ea typeface="Times New Roman"/>
                        <a:cs typeface="Arial" panose="020B0604020202020204" pitchFamily="34" charset="0"/>
                      </a:endParaRPr>
                    </a:p>
                  </a:txBody>
                  <a:tcPr marL="8892" marR="8892" marT="88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xmlns="" val="10009"/>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a:off x="8149729" y="1994344"/>
            <a:ext cx="405382" cy="59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Up Arrow 9"/>
          <p:cNvSpPr/>
          <p:nvPr/>
        </p:nvSpPr>
        <p:spPr>
          <a:xfrm>
            <a:off x="8134092" y="4904664"/>
            <a:ext cx="504056" cy="432047"/>
          </a:xfrm>
          <a:prstGeom prst="up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solidFill>
                <a:prstClr val="white"/>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63334" y="3788104"/>
            <a:ext cx="596900"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47609" y="4323494"/>
            <a:ext cx="596900"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77988" y="5381908"/>
            <a:ext cx="62865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0800000">
            <a:off x="8083406" y="5918483"/>
            <a:ext cx="628650" cy="53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3111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400" b="1" dirty="0">
                <a:ea typeface="ＭＳ Ｐゴシック" pitchFamily="34" charset="-128"/>
              </a:rPr>
              <a:t>PERFORMANCE TRENDS</a:t>
            </a:r>
          </a:p>
        </p:txBody>
      </p:sp>
      <p:graphicFrame>
        <p:nvGraphicFramePr>
          <p:cNvPr id="2" name="Content Placeholder 4"/>
          <p:cNvGraphicFramePr>
            <a:graphicFrameLocks noGrp="1"/>
          </p:cNvGraphicFramePr>
          <p:nvPr>
            <p:ph idx="1"/>
            <p:extLst/>
          </p:nvPr>
        </p:nvGraphicFramePr>
        <p:xfrm>
          <a:off x="457200" y="1574944"/>
          <a:ext cx="8343900" cy="4897294"/>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FFF881D-6B7D-4624-AAAF-0CCD45141C65}" type="slidenum">
              <a:rPr kumimoji="0" lang="en-US" altLang="en-US" sz="1200" b="0"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175486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BREAKDOWN 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18</a:t>
            </a:fld>
            <a:endParaRPr lang="en-US"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54347375"/>
              </p:ext>
            </p:extLst>
          </p:nvPr>
        </p:nvGraphicFramePr>
        <p:xfrm>
          <a:off x="342899" y="1143329"/>
          <a:ext cx="8520547" cy="5422025"/>
        </p:xfrm>
        <a:graphic>
          <a:graphicData uri="http://schemas.openxmlformats.org/drawingml/2006/table">
            <a:tbl>
              <a:tblPr/>
              <a:tblGrid>
                <a:gridCol w="1015622">
                  <a:extLst>
                    <a:ext uri="{9D8B030D-6E8A-4147-A177-3AD203B41FA5}">
                      <a16:colId xmlns:a16="http://schemas.microsoft.com/office/drawing/2014/main" xmlns="" val="20000"/>
                    </a:ext>
                  </a:extLst>
                </a:gridCol>
                <a:gridCol w="1507399">
                  <a:extLst>
                    <a:ext uri="{9D8B030D-6E8A-4147-A177-3AD203B41FA5}">
                      <a16:colId xmlns:a16="http://schemas.microsoft.com/office/drawing/2014/main" xmlns="" val="20001"/>
                    </a:ext>
                  </a:extLst>
                </a:gridCol>
                <a:gridCol w="1592926">
                  <a:extLst>
                    <a:ext uri="{9D8B030D-6E8A-4147-A177-3AD203B41FA5}">
                      <a16:colId xmlns:a16="http://schemas.microsoft.com/office/drawing/2014/main" xmlns="" val="20002"/>
                    </a:ext>
                  </a:extLst>
                </a:gridCol>
                <a:gridCol w="1571543">
                  <a:extLst>
                    <a:ext uri="{9D8B030D-6E8A-4147-A177-3AD203B41FA5}">
                      <a16:colId xmlns:a16="http://schemas.microsoft.com/office/drawing/2014/main" xmlns="" val="20003"/>
                    </a:ext>
                  </a:extLst>
                </a:gridCol>
                <a:gridCol w="1379110">
                  <a:extLst>
                    <a:ext uri="{9D8B030D-6E8A-4147-A177-3AD203B41FA5}">
                      <a16:colId xmlns:a16="http://schemas.microsoft.com/office/drawing/2014/main" xmlns="" val="20004"/>
                    </a:ext>
                  </a:extLst>
                </a:gridCol>
                <a:gridCol w="1453947">
                  <a:extLst>
                    <a:ext uri="{9D8B030D-6E8A-4147-A177-3AD203B41FA5}">
                      <a16:colId xmlns:a16="http://schemas.microsoft.com/office/drawing/2014/main" xmlns="" val="20005"/>
                    </a:ext>
                  </a:extLst>
                </a:gridCol>
              </a:tblGrid>
              <a:tr h="637636">
                <a:tc gridSpan="6">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dirty="0" smtClean="0"/>
                        <a:t>90% OF</a:t>
                      </a:r>
                      <a:r>
                        <a:rPr lang="en-ZA" sz="1600" b="1" baseline="0" dirty="0" smtClean="0"/>
                        <a:t> </a:t>
                      </a:r>
                      <a:r>
                        <a:rPr lang="en-ZA" sz="1600" b="1" dirty="0" smtClean="0"/>
                        <a:t>CLAIMS ADJUDICATED WITHIN 30  WORKING</a:t>
                      </a:r>
                      <a:r>
                        <a:rPr lang="en-ZA" sz="1600" b="1" baseline="0" dirty="0" smtClean="0"/>
                        <a:t> </a:t>
                      </a:r>
                      <a:r>
                        <a:rPr lang="en-ZA" sz="1600" b="1" dirty="0" smtClean="0"/>
                        <a:t>DAYS OF RECEIPT</a:t>
                      </a:r>
                    </a:p>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637636">
                <a:tc>
                  <a:txBody>
                    <a:bodyPr/>
                    <a:lstStyle/>
                    <a:p>
                      <a:pPr algn="l" fontAlgn="b"/>
                      <a:r>
                        <a:rPr lang="en-ZA" sz="1600" b="1" i="0" u="none" strike="noStrike" dirty="0">
                          <a:solidFill>
                            <a:srgbClr val="000000"/>
                          </a:solidFill>
                          <a:effectLst/>
                          <a:latin typeface="Calibri"/>
                        </a:rPr>
                        <a:t>Provinces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i="0" u="none" strike="noStrike" dirty="0" smtClean="0">
                          <a:solidFill>
                            <a:srgbClr val="000000"/>
                          </a:solidFill>
                          <a:effectLst/>
                          <a:latin typeface="Calibri"/>
                        </a:rPr>
                        <a:t>Total registered claims</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i="0" u="none" strike="noStrike" dirty="0" smtClean="0">
                          <a:solidFill>
                            <a:srgbClr val="000000"/>
                          </a:solidFill>
                          <a:effectLst/>
                          <a:latin typeface="+mn-lt"/>
                        </a:rPr>
                        <a:t>Total Claims</a:t>
                      </a:r>
                      <a:r>
                        <a:rPr lang="en-ZA" sz="1600" b="1" i="0" u="none" strike="noStrike" baseline="0" dirty="0" smtClean="0">
                          <a:solidFill>
                            <a:srgbClr val="000000"/>
                          </a:solidFill>
                          <a:effectLst/>
                          <a:latin typeface="+mn-lt"/>
                        </a:rPr>
                        <a:t> adjudicated </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i="0" u="none" strike="noStrike" dirty="0" smtClean="0">
                          <a:solidFill>
                            <a:srgbClr val="000000"/>
                          </a:solidFill>
                          <a:effectLst/>
                          <a:latin typeface="+mn-lt"/>
                        </a:rPr>
                        <a:t> Percentage of total claims</a:t>
                      </a:r>
                      <a:r>
                        <a:rPr lang="en-ZA" sz="1600" b="1" i="0" u="none" strike="noStrike" baseline="0" dirty="0" smtClean="0">
                          <a:solidFill>
                            <a:srgbClr val="000000"/>
                          </a:solidFill>
                          <a:effectLst/>
                          <a:latin typeface="+mn-lt"/>
                        </a:rPr>
                        <a:t> adjudicated </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i="0" u="none" strike="noStrike" dirty="0" smtClean="0">
                          <a:solidFill>
                            <a:srgbClr val="000000"/>
                          </a:solidFill>
                          <a:effectLst/>
                          <a:latin typeface="Calibri"/>
                        </a:rPr>
                        <a:t>Claims</a:t>
                      </a:r>
                      <a:r>
                        <a:rPr lang="en-ZA" sz="1600" b="1" i="0" u="none" strike="noStrike" baseline="0" dirty="0" smtClean="0">
                          <a:solidFill>
                            <a:srgbClr val="000000"/>
                          </a:solidFill>
                          <a:effectLst/>
                          <a:latin typeface="Calibri"/>
                        </a:rPr>
                        <a:t> adjudicated within 30 working days</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baseline="0" dirty="0" smtClean="0">
                          <a:solidFill>
                            <a:srgbClr val="000000"/>
                          </a:solidFill>
                          <a:effectLst/>
                          <a:latin typeface="+mn-lt"/>
                        </a:rPr>
                        <a:t>Percentage of c</a:t>
                      </a:r>
                      <a:r>
                        <a:rPr lang="en-ZA" sz="1600" b="1" i="0" u="none" strike="noStrike" dirty="0" smtClean="0">
                          <a:solidFill>
                            <a:srgbClr val="000000"/>
                          </a:solidFill>
                          <a:effectLst/>
                          <a:latin typeface="+mn-lt"/>
                        </a:rPr>
                        <a:t>laims</a:t>
                      </a:r>
                      <a:r>
                        <a:rPr lang="en-ZA" sz="1600" b="1" i="0" u="none" strike="noStrike" baseline="0" dirty="0" smtClean="0">
                          <a:solidFill>
                            <a:srgbClr val="000000"/>
                          </a:solidFill>
                          <a:effectLst/>
                          <a:latin typeface="+mn-lt"/>
                        </a:rPr>
                        <a:t> adjudicated within 30 working days</a:t>
                      </a: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53314">
                <a:tc>
                  <a:txBody>
                    <a:bodyPr/>
                    <a:lstStyle/>
                    <a:p>
                      <a:pPr algn="l" fontAlgn="b"/>
                      <a:r>
                        <a:rPr lang="en-ZA" sz="1600" b="1" i="0" u="none" strike="noStrike" dirty="0" smtClean="0">
                          <a:solidFill>
                            <a:srgbClr val="000000"/>
                          </a:solidFill>
                          <a:effectLst/>
                          <a:latin typeface="Calibri"/>
                        </a:rPr>
                        <a:t>EC</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3396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3219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3092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53314">
                <a:tc>
                  <a:txBody>
                    <a:bodyPr/>
                    <a:lstStyle/>
                    <a:p>
                      <a:pPr algn="l" fontAlgn="b"/>
                      <a:r>
                        <a:rPr lang="en-ZA" sz="1600" b="1" i="0" u="none" strike="noStrike" dirty="0" smtClean="0">
                          <a:solidFill>
                            <a:srgbClr val="000000"/>
                          </a:solidFill>
                          <a:effectLst/>
                          <a:latin typeface="Calibri"/>
                        </a:rPr>
                        <a:t>FS</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522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512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53314">
                <a:tc>
                  <a:txBody>
                    <a:bodyPr/>
                    <a:lstStyle/>
                    <a:p>
                      <a:pPr algn="l" fontAlgn="b"/>
                      <a:r>
                        <a:rPr lang="en-ZA" sz="1600" b="1" i="0" u="none" strike="noStrike" dirty="0" smtClean="0">
                          <a:solidFill>
                            <a:srgbClr val="000000"/>
                          </a:solidFill>
                          <a:effectLst/>
                          <a:latin typeface="Calibri"/>
                        </a:rPr>
                        <a:t>GP</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11240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10464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10270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75838">
                <a:tc>
                  <a:txBody>
                    <a:bodyPr/>
                    <a:lstStyle/>
                    <a:p>
                      <a:pPr algn="l" fontAlgn="b"/>
                      <a:r>
                        <a:rPr lang="en-ZA" sz="1600" b="1" i="0" u="none" strike="noStrike" dirty="0" smtClean="0">
                          <a:solidFill>
                            <a:srgbClr val="000000"/>
                          </a:solidFill>
                          <a:effectLst/>
                          <a:latin typeface="Calibri"/>
                        </a:rPr>
                        <a:t>KZN</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6425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6242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5986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53314">
                <a:tc>
                  <a:txBody>
                    <a:bodyPr/>
                    <a:lstStyle/>
                    <a:p>
                      <a:pPr algn="l" fontAlgn="b"/>
                      <a:r>
                        <a:rPr lang="en-ZA" sz="1600" b="1" i="0" u="none" strike="noStrike" dirty="0" smtClean="0">
                          <a:solidFill>
                            <a:srgbClr val="000000"/>
                          </a:solidFill>
                          <a:effectLst/>
                          <a:latin typeface="Calibri"/>
                        </a:rPr>
                        <a:t>Limp</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4897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4636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4621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53314">
                <a:tc>
                  <a:txBody>
                    <a:bodyPr/>
                    <a:lstStyle/>
                    <a:p>
                      <a:pPr algn="l" fontAlgn="b"/>
                      <a:r>
                        <a:rPr lang="en-ZA" sz="1600" b="1" i="0" u="none" strike="noStrike" dirty="0" smtClean="0">
                          <a:solidFill>
                            <a:srgbClr val="000000"/>
                          </a:solidFill>
                          <a:effectLst/>
                          <a:latin typeface="Calibri"/>
                        </a:rPr>
                        <a:t>MP</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2660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2608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2583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53314">
                <a:tc>
                  <a:txBody>
                    <a:bodyPr/>
                    <a:lstStyle/>
                    <a:p>
                      <a:pPr algn="l" fontAlgn="b"/>
                      <a:r>
                        <a:rPr lang="en-ZA" sz="1600" b="1" i="0" u="none" strike="noStrike" dirty="0" smtClean="0">
                          <a:solidFill>
                            <a:srgbClr val="000000"/>
                          </a:solidFill>
                          <a:effectLst/>
                          <a:latin typeface="Calibri"/>
                        </a:rPr>
                        <a:t>NW</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2448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2281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2261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53314">
                <a:tc>
                  <a:txBody>
                    <a:bodyPr/>
                    <a:lstStyle/>
                    <a:p>
                      <a:pPr algn="l" fontAlgn="b"/>
                      <a:r>
                        <a:rPr lang="en-ZA" sz="1600" b="1" i="0" u="none" strike="noStrike" dirty="0" smtClean="0">
                          <a:solidFill>
                            <a:srgbClr val="000000"/>
                          </a:solidFill>
                          <a:effectLst/>
                          <a:latin typeface="Calibri"/>
                        </a:rPr>
                        <a:t>NC</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554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53314">
                <a:tc>
                  <a:txBody>
                    <a:bodyPr/>
                    <a:lstStyle/>
                    <a:p>
                      <a:pPr algn="l" fontAlgn="b"/>
                      <a:r>
                        <a:rPr lang="en-ZA" sz="1600" b="1" i="0" u="none" strike="noStrike" dirty="0" smtClean="0">
                          <a:solidFill>
                            <a:srgbClr val="000000"/>
                          </a:solidFill>
                          <a:effectLst/>
                          <a:latin typeface="Calibri"/>
                        </a:rPr>
                        <a:t>WC</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11180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10798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10598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53314">
                <a:tc>
                  <a:txBody>
                    <a:bodyPr/>
                    <a:lstStyle/>
                    <a:p>
                      <a:pPr algn="l" fontAlgn="b"/>
                      <a:r>
                        <a:rPr lang="en-ZA" sz="1600" b="1" i="0" u="none" strike="noStrike" dirty="0" smtClean="0">
                          <a:solidFill>
                            <a:srgbClr val="000000"/>
                          </a:solidFill>
                          <a:effectLst/>
                          <a:latin typeface="Calibri"/>
                        </a:rPr>
                        <a:t>Total</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43396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41330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a:solidFill>
                            <a:srgbClr val="000000"/>
                          </a:solidFill>
                          <a:effectLst/>
                          <a:latin typeface="Calibri"/>
                        </a:rPr>
                        <a:t>40477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ZA" sz="1800" b="1" i="0" u="none" strike="noStrike" dirty="0">
                          <a:solidFill>
                            <a:srgbClr val="000000"/>
                          </a:solidFill>
                          <a:effectLst/>
                          <a:latin typeface="Calibri"/>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36943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a:t>
            </a:r>
            <a:r>
              <a:rPr lang="en-ZA" sz="2000" b="1" dirty="0">
                <a:solidFill>
                  <a:srgbClr val="000000"/>
                </a:solidFill>
                <a:latin typeface="+mn-lt"/>
                <a:ea typeface="ＭＳ Ｐゴシック" pitchFamily="-80" charset="-128"/>
                <a:cs typeface="Arial" pitchFamily="34" charset="0"/>
              </a:rPr>
              <a:t>BREAKDOWN </a:t>
            </a:r>
            <a:r>
              <a:rPr lang="en-ZA" sz="2000" b="1" dirty="0" smtClean="0">
                <a:solidFill>
                  <a:srgbClr val="000000"/>
                </a:solidFill>
                <a:latin typeface="+mn-lt"/>
                <a:ea typeface="ＭＳ Ｐゴシック" pitchFamily="-80" charset="-128"/>
                <a:cs typeface="Arial" pitchFamily="34" charset="0"/>
              </a:rPr>
              <a:t>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19</a:t>
            </a:fld>
            <a:endParaRPr lang="en-US" altLang="en-US" sz="1200" dirty="0">
              <a:solidFill>
                <a:srgbClr val="89898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412066292"/>
              </p:ext>
            </p:extLst>
          </p:nvPr>
        </p:nvGraphicFramePr>
        <p:xfrm>
          <a:off x="374073" y="1288476"/>
          <a:ext cx="8447808" cy="4686899"/>
        </p:xfrm>
        <a:graphic>
          <a:graphicData uri="http://schemas.openxmlformats.org/drawingml/2006/table">
            <a:tbl>
              <a:tblPr>
                <a:tableStyleId>{5C22544A-7EE6-4342-B048-85BDC9FD1C3A}</a:tableStyleId>
              </a:tblPr>
              <a:tblGrid>
                <a:gridCol w="1453564">
                  <a:extLst>
                    <a:ext uri="{9D8B030D-6E8A-4147-A177-3AD203B41FA5}">
                      <a16:colId xmlns:a16="http://schemas.microsoft.com/office/drawing/2014/main" xmlns="" val="20000"/>
                    </a:ext>
                  </a:extLst>
                </a:gridCol>
                <a:gridCol w="1931563">
                  <a:extLst>
                    <a:ext uri="{9D8B030D-6E8A-4147-A177-3AD203B41FA5}">
                      <a16:colId xmlns:a16="http://schemas.microsoft.com/office/drawing/2014/main" xmlns="" val="20001"/>
                    </a:ext>
                  </a:extLst>
                </a:gridCol>
                <a:gridCol w="1699491">
                  <a:extLst>
                    <a:ext uri="{9D8B030D-6E8A-4147-A177-3AD203B41FA5}">
                      <a16:colId xmlns:a16="http://schemas.microsoft.com/office/drawing/2014/main" xmlns="" val="20002"/>
                    </a:ext>
                  </a:extLst>
                </a:gridCol>
                <a:gridCol w="1958109">
                  <a:extLst>
                    <a:ext uri="{9D8B030D-6E8A-4147-A177-3AD203B41FA5}">
                      <a16:colId xmlns:a16="http://schemas.microsoft.com/office/drawing/2014/main" xmlns="" val="20003"/>
                    </a:ext>
                  </a:extLst>
                </a:gridCol>
                <a:gridCol w="1405081">
                  <a:extLst>
                    <a:ext uri="{9D8B030D-6E8A-4147-A177-3AD203B41FA5}">
                      <a16:colId xmlns:a16="http://schemas.microsoft.com/office/drawing/2014/main" xmlns="" val="20005"/>
                    </a:ext>
                  </a:extLst>
                </a:gridCol>
              </a:tblGrid>
              <a:tr h="315622">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dirty="0" smtClean="0"/>
                        <a:t>85% OF MEDICAL INVOICES FINALISED WITHIN 40 WORKING DAYS OF RECEIPT</a:t>
                      </a:r>
                    </a:p>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15622">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i="0" u="none" strike="noStrike" dirty="0" smtClean="0">
                          <a:solidFill>
                            <a:schemeClr val="dk1"/>
                          </a:solidFill>
                          <a:effectLst/>
                          <a:latin typeface="+mn-lt"/>
                        </a:rPr>
                        <a:t>Total</a:t>
                      </a:r>
                      <a:r>
                        <a:rPr lang="en-ZA" sz="1600" b="1" i="0" u="none" strike="noStrike" baseline="0" dirty="0" smtClean="0">
                          <a:solidFill>
                            <a:schemeClr val="dk1"/>
                          </a:solidFill>
                          <a:effectLst/>
                          <a:latin typeface="+mn-lt"/>
                        </a:rPr>
                        <a:t> i</a:t>
                      </a:r>
                      <a:r>
                        <a:rPr lang="en-ZA" sz="1600" b="1" i="0" u="none" strike="noStrike" dirty="0" smtClean="0">
                          <a:solidFill>
                            <a:schemeClr val="dk1"/>
                          </a:solidFill>
                          <a:effectLst/>
                          <a:latin typeface="+mn-lt"/>
                        </a:rPr>
                        <a:t>nvoices</a:t>
                      </a:r>
                      <a:r>
                        <a:rPr lang="en-ZA" sz="1600" b="1" i="0" u="none" strike="noStrike" baseline="0" dirty="0" smtClean="0">
                          <a:solidFill>
                            <a:schemeClr val="dk1"/>
                          </a:solidFill>
                          <a:effectLst/>
                          <a:latin typeface="+mn-lt"/>
                        </a:rPr>
                        <a:t> Received</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chemeClr val="dk1"/>
                          </a:solidFill>
                          <a:effectLst/>
                          <a:latin typeface="+mn-lt"/>
                        </a:rPr>
                        <a:t>Total</a:t>
                      </a:r>
                      <a:r>
                        <a:rPr lang="en-ZA" sz="1600" b="1" i="0" u="none" strike="noStrike" baseline="0" dirty="0" smtClean="0">
                          <a:solidFill>
                            <a:schemeClr val="dk1"/>
                          </a:solidFill>
                          <a:effectLst/>
                          <a:latin typeface="+mn-lt"/>
                        </a:rPr>
                        <a:t> i</a:t>
                      </a:r>
                      <a:r>
                        <a:rPr lang="en-ZA" sz="1600" b="1" i="0" u="none" strike="noStrike" dirty="0" smtClean="0">
                          <a:solidFill>
                            <a:schemeClr val="dk1"/>
                          </a:solidFill>
                          <a:effectLst/>
                          <a:latin typeface="+mn-lt"/>
                        </a:rPr>
                        <a:t>nvoices</a:t>
                      </a:r>
                      <a:r>
                        <a:rPr lang="en-ZA" sz="1600" b="1" i="0" u="none" strike="noStrike" baseline="0" dirty="0" smtClean="0">
                          <a:solidFill>
                            <a:schemeClr val="dk1"/>
                          </a:solidFill>
                          <a:effectLst/>
                          <a:latin typeface="+mn-lt"/>
                        </a:rPr>
                        <a:t> Finalised</a:t>
                      </a: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chemeClr val="dk1"/>
                          </a:solidFill>
                          <a:effectLst/>
                          <a:latin typeface="+mn-lt"/>
                        </a:rPr>
                        <a:t>Invoices</a:t>
                      </a:r>
                      <a:r>
                        <a:rPr lang="en-ZA" sz="1600" b="1" i="0" u="none" strike="noStrike" baseline="0" dirty="0" smtClean="0">
                          <a:solidFill>
                            <a:schemeClr val="dk1"/>
                          </a:solidFill>
                          <a:effectLst/>
                          <a:latin typeface="+mn-lt"/>
                        </a:rPr>
                        <a:t> Finalised</a:t>
                      </a: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600" b="1" i="0" u="none" strike="noStrike" dirty="0" smtClean="0">
                          <a:solidFill>
                            <a:srgbClr val="000000"/>
                          </a:solidFill>
                          <a:effectLst/>
                          <a:latin typeface="Calibri"/>
                        </a:rPr>
                        <a:t>Achievement</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15622">
                <a:tc>
                  <a:txBody>
                    <a:bodyPr/>
                    <a:lstStyle/>
                    <a:p>
                      <a:pPr algn="l" fontAlgn="b"/>
                      <a:r>
                        <a:rPr lang="en-ZA" sz="1800" b="1" u="none" strike="noStrike" dirty="0" smtClean="0">
                          <a:effectLst/>
                        </a:rPr>
                        <a:t>EC</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9040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3324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3212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15622">
                <a:tc>
                  <a:txBody>
                    <a:bodyPr/>
                    <a:lstStyle/>
                    <a:p>
                      <a:pPr algn="l" fontAlgn="b"/>
                      <a:r>
                        <a:rPr lang="en-ZA" sz="1800" b="1" u="none" strike="noStrike" dirty="0" smtClean="0">
                          <a:effectLst/>
                        </a:rPr>
                        <a:t>FS</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18030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8710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kern="1200" dirty="0">
                          <a:solidFill>
                            <a:srgbClr val="000000"/>
                          </a:solidFill>
                          <a:effectLst/>
                          <a:latin typeface="Calibri" panose="020F0502020204030204" pitchFamily="34" charset="0"/>
                          <a:ea typeface="+mn-ea"/>
                          <a:cs typeface="+mn-cs"/>
                        </a:rPr>
                        <a:t>8591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315622">
                <a:tc>
                  <a:txBody>
                    <a:bodyPr/>
                    <a:lstStyle/>
                    <a:p>
                      <a:pPr algn="l" fontAlgn="b"/>
                      <a:r>
                        <a:rPr lang="en-ZA" sz="1800" b="1" u="none" strike="noStrike" dirty="0" smtClean="0">
                          <a:effectLst/>
                        </a:rPr>
                        <a:t>GP</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131632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82572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81215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15622">
                <a:tc>
                  <a:txBody>
                    <a:bodyPr/>
                    <a:lstStyle/>
                    <a:p>
                      <a:pPr algn="l" fontAlgn="b"/>
                      <a:r>
                        <a:rPr lang="en-ZA" sz="1800" b="1" u="none" strike="noStrike" dirty="0" smtClean="0">
                          <a:effectLst/>
                        </a:rPr>
                        <a:t>KZN</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26312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14585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13112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315426">
                <a:tc>
                  <a:txBody>
                    <a:bodyPr/>
                    <a:lstStyle/>
                    <a:p>
                      <a:pPr algn="l" fontAlgn="b"/>
                      <a:r>
                        <a:rPr lang="en-ZA" sz="1800" b="1" u="none" strike="noStrike" dirty="0" smtClean="0">
                          <a:effectLst/>
                        </a:rPr>
                        <a:t>Limp</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18904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15437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15283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r h="315622">
                <a:tc>
                  <a:txBody>
                    <a:bodyPr/>
                    <a:lstStyle/>
                    <a:p>
                      <a:pPr algn="l" fontAlgn="b"/>
                      <a:r>
                        <a:rPr lang="en-ZA" sz="1800" b="1" u="none" strike="noStrike" dirty="0" smtClean="0">
                          <a:effectLst/>
                        </a:rPr>
                        <a:t>MP</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16012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9182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8719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315622">
                <a:tc>
                  <a:txBody>
                    <a:bodyPr/>
                    <a:lstStyle/>
                    <a:p>
                      <a:pPr algn="l" fontAlgn="b"/>
                      <a:r>
                        <a:rPr lang="en-ZA" sz="1800" b="1" u="none" strike="noStrike" dirty="0" smtClean="0">
                          <a:effectLst/>
                        </a:rPr>
                        <a:t>NW</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16854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13942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13843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r h="315622">
                <a:tc>
                  <a:txBody>
                    <a:bodyPr/>
                    <a:lstStyle/>
                    <a:p>
                      <a:pPr algn="l" fontAlgn="b"/>
                      <a:r>
                        <a:rPr lang="en-ZA" sz="1800" b="1" u="none" strike="noStrike" dirty="0" smtClean="0">
                          <a:effectLst/>
                        </a:rPr>
                        <a:t>NC</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2915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1135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1082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r h="315622">
                <a:tc>
                  <a:txBody>
                    <a:bodyPr/>
                    <a:lstStyle/>
                    <a:p>
                      <a:pPr algn="l" fontAlgn="b"/>
                      <a:r>
                        <a:rPr lang="en-ZA" sz="1800" b="1" u="none" strike="noStrike" dirty="0" smtClean="0">
                          <a:effectLst/>
                        </a:rPr>
                        <a:t>WC</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19609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10359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10011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0"/>
                  </a:ext>
                </a:extLst>
              </a:tr>
              <a:tr h="315622">
                <a:tc>
                  <a:txBody>
                    <a:bodyPr/>
                    <a:lstStyle/>
                    <a:p>
                      <a:pPr algn="l" fontAlgn="b"/>
                      <a:r>
                        <a:rPr lang="en-ZA" sz="1800" b="1" u="none" strike="noStrike" dirty="0">
                          <a:effectLst/>
                        </a:rPr>
                        <a:t>Auto-Pay</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844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a:solidFill>
                            <a:srgbClr val="000000"/>
                          </a:solidFill>
                          <a:effectLst/>
                          <a:latin typeface="Calibri" panose="020F0502020204030204" pitchFamily="34" charset="0"/>
                        </a:rPr>
                        <a:t>657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654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0" i="0" u="none" strike="noStrike" dirty="0">
                          <a:solidFill>
                            <a:srgbClr val="000000"/>
                          </a:solidFill>
                          <a:effectLst/>
                          <a:latin typeface="Calibri" panose="020F0502020204030204" pitchFamily="34" charset="0"/>
                        </a:rPr>
                        <a:t>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536465">
                <a:tc>
                  <a:txBody>
                    <a:bodyPr/>
                    <a:lstStyle/>
                    <a:p>
                      <a:pPr algn="l" fontAlgn="b"/>
                      <a:r>
                        <a:rPr lang="en-ZA" sz="1800" b="1" u="none" strike="noStrike" dirty="0" smtClean="0">
                          <a:effectLst/>
                        </a:rPr>
                        <a:t>Total</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panose="020F0502020204030204" pitchFamily="34" charset="0"/>
                        </a:rPr>
                        <a:t>260152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panose="020F0502020204030204" pitchFamily="34" charset="0"/>
                        </a:rPr>
                        <a:t>159903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panose="020F0502020204030204" pitchFamily="34" charset="0"/>
                        </a:rPr>
                        <a:t>155722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800" b="1" i="0" u="none" strike="noStrike" dirty="0">
                          <a:solidFill>
                            <a:srgbClr val="000000"/>
                          </a:solidFill>
                          <a:effectLst/>
                          <a:latin typeface="Calibri" panose="020F0502020204030204" pitchFamily="34" charset="0"/>
                        </a:rPr>
                        <a:t>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435503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PRESENTATION CONTENT</a:t>
            </a:r>
            <a:endParaRPr lang="en-US" altLang="en-US" sz="3200" dirty="0">
              <a:ea typeface="ＭＳ Ｐゴシック" pitchFamily="34" charset="-128"/>
            </a:endParaRPr>
          </a:p>
        </p:txBody>
      </p:sp>
      <p:sp>
        <p:nvSpPr>
          <p:cNvPr id="17411" name="Content Placeholder 2"/>
          <p:cNvSpPr>
            <a:spLocks noGrp="1"/>
          </p:cNvSpPr>
          <p:nvPr>
            <p:ph idx="1"/>
          </p:nvPr>
        </p:nvSpPr>
        <p:spPr>
          <a:xfrm>
            <a:off x="457200" y="1417638"/>
            <a:ext cx="8229600" cy="4708525"/>
          </a:xfrm>
        </p:spPr>
        <p:txBody>
          <a:bodyPr/>
          <a:lstStyle/>
          <a:p>
            <a:pPr marL="0" indent="0" algn="ctr">
              <a:buFont typeface="Arial" pitchFamily="34" charset="0"/>
              <a:buNone/>
            </a:pPr>
            <a:endParaRPr lang="en-US" altLang="en-US" sz="2400" dirty="0">
              <a:ea typeface="ＭＳ Ｐゴシック" pitchFamily="34" charset="-128"/>
            </a:endParaRPr>
          </a:p>
          <a:p>
            <a:pPr>
              <a:buFont typeface="+mj-lt"/>
              <a:buAutoNum type="arabicPeriod"/>
            </a:pPr>
            <a:r>
              <a:rPr lang="en-US" altLang="en-US" sz="2400" dirty="0">
                <a:ea typeface="ＭＳ Ｐゴシック" pitchFamily="34" charset="-128"/>
              </a:rPr>
              <a:t>Introduction </a:t>
            </a:r>
          </a:p>
          <a:p>
            <a:pPr>
              <a:buFont typeface="+mj-lt"/>
              <a:buAutoNum type="arabicPeriod"/>
            </a:pPr>
            <a:r>
              <a:rPr lang="en-US" altLang="en-US" sz="2400" dirty="0">
                <a:ea typeface="ＭＳ Ｐゴシック" pitchFamily="34" charset="-128"/>
              </a:rPr>
              <a:t>Vision and Mission </a:t>
            </a:r>
          </a:p>
          <a:p>
            <a:pPr>
              <a:buFont typeface="+mj-lt"/>
              <a:buAutoNum type="arabicPeriod"/>
            </a:pPr>
            <a:r>
              <a:rPr lang="en-US" altLang="en-US" sz="2400" dirty="0">
                <a:ea typeface="ＭＳ Ｐゴシック" pitchFamily="34" charset="-128"/>
              </a:rPr>
              <a:t>Footprint</a:t>
            </a:r>
          </a:p>
          <a:p>
            <a:pPr>
              <a:buFont typeface="+mj-lt"/>
              <a:buAutoNum type="arabicPeriod"/>
            </a:pPr>
            <a:r>
              <a:rPr lang="en-US" altLang="en-US" sz="2400" dirty="0">
                <a:ea typeface="ＭＳ Ｐゴシック" pitchFamily="34" charset="-128"/>
              </a:rPr>
              <a:t>Strategic Focus and Service Offerings</a:t>
            </a:r>
          </a:p>
          <a:p>
            <a:pPr>
              <a:buFont typeface="+mj-lt"/>
              <a:buAutoNum type="arabicPeriod"/>
            </a:pPr>
            <a:r>
              <a:rPr lang="en-US" altLang="en-US" sz="2400" dirty="0">
                <a:ea typeface="ＭＳ Ｐゴシック" pitchFamily="34" charset="-128"/>
              </a:rPr>
              <a:t>Link to Government Outcomes </a:t>
            </a:r>
          </a:p>
          <a:p>
            <a:pPr>
              <a:buFont typeface="+mj-lt"/>
              <a:buAutoNum type="arabicPeriod"/>
            </a:pPr>
            <a:r>
              <a:rPr lang="en-US" altLang="en-US" sz="2400" dirty="0">
                <a:ea typeface="ＭＳ Ｐゴシック" pitchFamily="34" charset="-128"/>
              </a:rPr>
              <a:t>Quarter Performance </a:t>
            </a:r>
          </a:p>
          <a:p>
            <a:pPr>
              <a:buFont typeface="+mj-lt"/>
              <a:buAutoNum type="arabicPeriod"/>
            </a:pPr>
            <a:r>
              <a:rPr lang="en-US" altLang="en-US" sz="2400" dirty="0">
                <a:ea typeface="ＭＳ Ｐゴシック" pitchFamily="34" charset="-128"/>
              </a:rPr>
              <a:t>Interventions to Address Under Performance </a:t>
            </a:r>
          </a:p>
          <a:p>
            <a:pPr>
              <a:buFont typeface="+mj-lt"/>
              <a:buAutoNum type="arabicPeriod"/>
            </a:pPr>
            <a:endParaRPr lang="en-US" altLang="en-US" sz="2400" dirty="0">
              <a:ea typeface="ＭＳ Ｐゴシック" pitchFamily="34" charset="-128"/>
            </a:endParaRPr>
          </a:p>
          <a:p>
            <a:pPr marL="0" indent="0">
              <a:buNone/>
            </a:pPr>
            <a:endParaRPr lang="en-US" altLang="en-US" sz="2400" dirty="0">
              <a:ea typeface="ＭＳ Ｐゴシック" pitchFamily="34" charset="-128"/>
            </a:endParaRPr>
          </a:p>
          <a:p>
            <a:pPr>
              <a:buFont typeface="+mj-lt"/>
              <a:buAutoNum type="arabicPeriod"/>
            </a:pPr>
            <a:endParaRPr lang="en-US" altLang="en-US" sz="2400" dirty="0">
              <a:ea typeface="ＭＳ Ｐゴシック" pitchFamily="34" charset="-128"/>
            </a:endParaRPr>
          </a:p>
          <a:p>
            <a:pPr>
              <a:buFont typeface="+mj-lt"/>
              <a:buAutoNum type="arabicPeriod"/>
            </a:pPr>
            <a:endParaRPr lang="en-US" altLang="en-US" sz="2400" dirty="0">
              <a:ea typeface="ＭＳ Ｐゴシック" pitchFamily="34" charset="-128"/>
            </a:endParaRPr>
          </a:p>
          <a:p>
            <a:pPr>
              <a:buFont typeface="+mj-lt"/>
              <a:buAutoNum type="arabicPeriod"/>
            </a:pPr>
            <a:endParaRPr lang="en-US" altLang="en-US" sz="2400" b="1" dirty="0">
              <a:ea typeface="ＭＳ Ｐゴシック" pitchFamily="34" charset="-128"/>
            </a:endParaRP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A91E76-9EBF-4284-A71D-23B6CAFC73C1}" type="slidenum">
              <a:rPr kumimoji="0" lang="en-US" altLang="en-US" sz="1200" b="1"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436533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a:t>
            </a:r>
            <a:r>
              <a:rPr lang="en-ZA" sz="2000" b="1" dirty="0">
                <a:solidFill>
                  <a:srgbClr val="000000"/>
                </a:solidFill>
                <a:latin typeface="+mn-lt"/>
                <a:ea typeface="ＭＳ Ｐゴシック" pitchFamily="-80" charset="-128"/>
                <a:cs typeface="Arial" pitchFamily="34" charset="0"/>
              </a:rPr>
              <a:t>BREAKDOWN </a:t>
            </a:r>
            <a:r>
              <a:rPr lang="en-ZA" sz="2000" b="1" dirty="0" smtClean="0">
                <a:solidFill>
                  <a:srgbClr val="000000"/>
                </a:solidFill>
                <a:latin typeface="+mn-lt"/>
                <a:ea typeface="ＭＳ Ｐゴシック" pitchFamily="-80" charset="-128"/>
                <a:cs typeface="Arial" pitchFamily="34" charset="0"/>
              </a:rPr>
              <a:t>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20</a:t>
            </a:fld>
            <a:endParaRPr lang="en-US" altLang="en-US" sz="1200" dirty="0">
              <a:solidFill>
                <a:srgbClr val="898989"/>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664051608"/>
              </p:ext>
            </p:extLst>
          </p:nvPr>
        </p:nvGraphicFramePr>
        <p:xfrm>
          <a:off x="236028" y="872837"/>
          <a:ext cx="8492336" cy="4932966"/>
        </p:xfrm>
        <a:graphic>
          <a:graphicData uri="http://schemas.openxmlformats.org/drawingml/2006/table">
            <a:tbl>
              <a:tblPr>
                <a:tableStyleId>{5C22544A-7EE6-4342-B048-85BDC9FD1C3A}</a:tableStyleId>
              </a:tblPr>
              <a:tblGrid>
                <a:gridCol w="1553957">
                  <a:extLst>
                    <a:ext uri="{9D8B030D-6E8A-4147-A177-3AD203B41FA5}">
                      <a16:colId xmlns:a16="http://schemas.microsoft.com/office/drawing/2014/main" xmlns="" val="20000"/>
                    </a:ext>
                  </a:extLst>
                </a:gridCol>
                <a:gridCol w="1956979">
                  <a:extLst>
                    <a:ext uri="{9D8B030D-6E8A-4147-A177-3AD203B41FA5}">
                      <a16:colId xmlns:a16="http://schemas.microsoft.com/office/drawing/2014/main" xmlns="" val="20001"/>
                    </a:ext>
                  </a:extLst>
                </a:gridCol>
                <a:gridCol w="2352500">
                  <a:extLst>
                    <a:ext uri="{9D8B030D-6E8A-4147-A177-3AD203B41FA5}">
                      <a16:colId xmlns:a16="http://schemas.microsoft.com/office/drawing/2014/main" xmlns="" val="20002"/>
                    </a:ext>
                  </a:extLst>
                </a:gridCol>
                <a:gridCol w="2628900">
                  <a:extLst>
                    <a:ext uri="{9D8B030D-6E8A-4147-A177-3AD203B41FA5}">
                      <a16:colId xmlns:a16="http://schemas.microsoft.com/office/drawing/2014/main" xmlns="" val="20003"/>
                    </a:ext>
                  </a:extLst>
                </a:gridCol>
              </a:tblGrid>
              <a:tr h="569941">
                <a:tc grid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dirty="0" smtClean="0"/>
                        <a:t>85% OF PRE- AUTHORISATIONS RESPONDED TO WITHIN 10 WORKING DAYS ON PREVIOUSLY FINALISED CASES</a:t>
                      </a:r>
                      <a:endParaRPr lang="en-ZA" sz="1600" b="1" dirty="0" smtClean="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62198">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600" b="1" u="none" strike="noStrike" dirty="0" smtClean="0">
                          <a:effectLst/>
                        </a:rPr>
                        <a:t>Total Received</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rgbClr val="000000"/>
                          </a:solidFill>
                          <a:effectLst/>
                          <a:latin typeface="+mn-lt"/>
                        </a:rPr>
                        <a:t>Pre-authorisations</a:t>
                      </a:r>
                      <a:r>
                        <a:rPr lang="en-ZA" sz="1600" b="1" i="0" u="none" strike="noStrike" baseline="0" dirty="0" smtClean="0">
                          <a:solidFill>
                            <a:srgbClr val="000000"/>
                          </a:solidFill>
                          <a:effectLst/>
                          <a:latin typeface="+mn-lt"/>
                        </a:rPr>
                        <a:t> responded to within 10 working days</a:t>
                      </a: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i="0" u="none" strike="noStrike" dirty="0" smtClean="0">
                          <a:solidFill>
                            <a:srgbClr val="000000"/>
                          </a:solidFill>
                          <a:effectLst/>
                          <a:latin typeface="+mn-lt"/>
                        </a:rPr>
                        <a:t>% Pre-authorisations</a:t>
                      </a:r>
                      <a:r>
                        <a:rPr lang="en-ZA" sz="1600" b="1" i="0" u="none" strike="noStrike" baseline="0" dirty="0" smtClean="0">
                          <a:solidFill>
                            <a:srgbClr val="000000"/>
                          </a:solidFill>
                          <a:effectLst/>
                          <a:latin typeface="+mn-lt"/>
                        </a:rPr>
                        <a:t> responded to within 10 working days</a:t>
                      </a:r>
                      <a:endParaRPr lang="en-ZA"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62198">
                <a:tc>
                  <a:txBody>
                    <a:bodyPr/>
                    <a:lstStyle/>
                    <a:p>
                      <a:pPr algn="l" fontAlgn="b"/>
                      <a:r>
                        <a:rPr lang="en-ZA" sz="1600" b="1" u="none" strike="noStrike" dirty="0">
                          <a:effectLst/>
                        </a:rPr>
                        <a:t>EC</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2"/>
                  </a:ext>
                </a:extLst>
              </a:tr>
              <a:tr h="362198">
                <a:tc>
                  <a:txBody>
                    <a:bodyPr/>
                    <a:lstStyle/>
                    <a:p>
                      <a:pPr algn="l" fontAlgn="b"/>
                      <a:r>
                        <a:rPr lang="en-ZA" sz="1600" b="1" u="none" strike="noStrike" dirty="0">
                          <a:effectLst/>
                        </a:rPr>
                        <a:t>FS</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62198">
                <a:tc>
                  <a:txBody>
                    <a:bodyPr/>
                    <a:lstStyle/>
                    <a:p>
                      <a:pPr algn="l" fontAlgn="b"/>
                      <a:r>
                        <a:rPr lang="en-ZA" sz="1600" b="1" u="none" strike="noStrike" dirty="0">
                          <a:effectLst/>
                        </a:rPr>
                        <a:t>GP</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362198">
                <a:tc>
                  <a:txBody>
                    <a:bodyPr/>
                    <a:lstStyle/>
                    <a:p>
                      <a:pPr algn="l" fontAlgn="b"/>
                      <a:r>
                        <a:rPr lang="en-ZA" sz="1600" b="1" u="none" strike="noStrike" dirty="0">
                          <a:effectLst/>
                        </a:rPr>
                        <a:t>KZN</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62198">
                <a:tc>
                  <a:txBody>
                    <a:bodyPr/>
                    <a:lstStyle/>
                    <a:p>
                      <a:pPr algn="l" fontAlgn="b"/>
                      <a:r>
                        <a:rPr lang="en-ZA" sz="1600" b="1" u="none" strike="noStrike" dirty="0">
                          <a:effectLst/>
                        </a:rPr>
                        <a:t>LP</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62198">
                <a:tc>
                  <a:txBody>
                    <a:bodyPr/>
                    <a:lstStyle/>
                    <a:p>
                      <a:pPr algn="l" fontAlgn="b"/>
                      <a:r>
                        <a:rPr lang="en-ZA" sz="1600" b="1" u="none" strike="noStrike" dirty="0">
                          <a:effectLst/>
                        </a:rPr>
                        <a:t>MP</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62198">
                <a:tc>
                  <a:txBody>
                    <a:bodyPr/>
                    <a:lstStyle/>
                    <a:p>
                      <a:pPr algn="l" fontAlgn="b"/>
                      <a:r>
                        <a:rPr lang="en-ZA" sz="1600" b="1" u="none" strike="noStrike" dirty="0">
                          <a:effectLst/>
                        </a:rPr>
                        <a:t>NC</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62198">
                <a:tc>
                  <a:txBody>
                    <a:bodyPr/>
                    <a:lstStyle/>
                    <a:p>
                      <a:pPr algn="l" fontAlgn="b"/>
                      <a:r>
                        <a:rPr lang="en-ZA" sz="1600" b="1" u="none" strike="noStrike" dirty="0">
                          <a:effectLst/>
                        </a:rPr>
                        <a:t>NW</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62198">
                <a:tc>
                  <a:txBody>
                    <a:bodyPr/>
                    <a:lstStyle/>
                    <a:p>
                      <a:pPr algn="l" fontAlgn="b"/>
                      <a:r>
                        <a:rPr lang="en-ZA" sz="1600" b="1" u="none" strike="noStrike" dirty="0">
                          <a:effectLst/>
                        </a:rPr>
                        <a:t>WC</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62198">
                <a:tc>
                  <a:txBody>
                    <a:bodyPr/>
                    <a:lstStyle/>
                    <a:p>
                      <a:pPr algn="l" fontAlgn="b"/>
                      <a:r>
                        <a:rPr lang="en-ZA" sz="1600" b="1" i="0" u="none" strike="noStrike" dirty="0" smtClean="0">
                          <a:solidFill>
                            <a:srgbClr val="000000"/>
                          </a:solidFill>
                          <a:effectLst/>
                          <a:latin typeface="Calibri"/>
                        </a:rPr>
                        <a:t>Total</a:t>
                      </a:r>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a:solidFill>
                            <a:srgbClr val="000000"/>
                          </a:solidFill>
                          <a:effectLst/>
                          <a:latin typeface="Calibri"/>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119637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a:t>
            </a:r>
            <a:r>
              <a:rPr lang="en-ZA" sz="2000" b="1" dirty="0">
                <a:solidFill>
                  <a:srgbClr val="000000"/>
                </a:solidFill>
                <a:latin typeface="+mn-lt"/>
                <a:ea typeface="ＭＳ Ｐゴシック" pitchFamily="-80" charset="-128"/>
                <a:cs typeface="Arial" pitchFamily="34" charset="0"/>
              </a:rPr>
              <a:t>BREAKDOWN </a:t>
            </a:r>
            <a:r>
              <a:rPr lang="en-ZA" sz="2000" b="1" dirty="0" smtClean="0">
                <a:solidFill>
                  <a:srgbClr val="000000"/>
                </a:solidFill>
                <a:latin typeface="+mn-lt"/>
                <a:ea typeface="ＭＳ Ｐゴシック" pitchFamily="-80" charset="-128"/>
                <a:cs typeface="Arial" pitchFamily="34" charset="0"/>
              </a:rPr>
              <a:t>2019/20</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21</a:t>
            </a:fld>
            <a:endParaRPr lang="en-US" altLang="en-US" sz="1200" dirty="0">
              <a:solidFill>
                <a:srgbClr val="898989"/>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159527673"/>
              </p:ext>
            </p:extLst>
          </p:nvPr>
        </p:nvGraphicFramePr>
        <p:xfrm>
          <a:off x="317665" y="1049947"/>
          <a:ext cx="8545781" cy="4650680"/>
        </p:xfrm>
        <a:graphic>
          <a:graphicData uri="http://schemas.openxmlformats.org/drawingml/2006/table">
            <a:tbl>
              <a:tblPr>
                <a:tableStyleId>{5C22544A-7EE6-4342-B048-85BDC9FD1C3A}</a:tableStyleId>
              </a:tblPr>
              <a:tblGrid>
                <a:gridCol w="1709156">
                  <a:extLst>
                    <a:ext uri="{9D8B030D-6E8A-4147-A177-3AD203B41FA5}">
                      <a16:colId xmlns:a16="http://schemas.microsoft.com/office/drawing/2014/main" xmlns="" val="20000"/>
                    </a:ext>
                  </a:extLst>
                </a:gridCol>
                <a:gridCol w="1709156">
                  <a:extLst>
                    <a:ext uri="{9D8B030D-6E8A-4147-A177-3AD203B41FA5}">
                      <a16:colId xmlns:a16="http://schemas.microsoft.com/office/drawing/2014/main" xmlns="" val="20001"/>
                    </a:ext>
                  </a:extLst>
                </a:gridCol>
                <a:gridCol w="2395719">
                  <a:extLst>
                    <a:ext uri="{9D8B030D-6E8A-4147-A177-3AD203B41FA5}">
                      <a16:colId xmlns:a16="http://schemas.microsoft.com/office/drawing/2014/main" xmlns="" val="20002"/>
                    </a:ext>
                  </a:extLst>
                </a:gridCol>
                <a:gridCol w="2731750">
                  <a:extLst>
                    <a:ext uri="{9D8B030D-6E8A-4147-A177-3AD203B41FA5}">
                      <a16:colId xmlns:a16="http://schemas.microsoft.com/office/drawing/2014/main" xmlns="" val="20003"/>
                    </a:ext>
                  </a:extLst>
                </a:gridCol>
              </a:tblGrid>
              <a:tr h="477517">
                <a:tc grid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b="1" dirty="0" smtClean="0"/>
                        <a:t>85% OF COMPLIANT ASSISTIVE DEVICES REQUESTS  RESPONDED TO WITHIN 15 WORKING DAYS OF RECEIPT</a:t>
                      </a:r>
                      <a:endParaRPr lang="en-ZA" b="1" dirty="0" smtClean="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591935">
                <a:tc>
                  <a:txBody>
                    <a:bodyPr/>
                    <a:lstStyle/>
                    <a:p>
                      <a:pPr algn="l" fontAlgn="b"/>
                      <a:r>
                        <a:rPr lang="en-ZA" sz="1800" b="1" u="none" strike="noStrike" dirty="0">
                          <a:effectLst/>
                        </a:rPr>
                        <a:t>Province</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800" b="1" u="none" strike="noStrike" dirty="0" smtClean="0">
                          <a:effectLst/>
                        </a:rPr>
                        <a:t>Requests Received</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1800" b="1" u="none" strike="noStrike" dirty="0" smtClean="0">
                          <a:effectLst/>
                        </a:rPr>
                        <a:t>Actual</a:t>
                      </a:r>
                      <a:r>
                        <a:rPr lang="en-ZA" sz="1800" b="1" u="none" strike="noStrike" baseline="0" dirty="0" smtClean="0">
                          <a:effectLst/>
                        </a:rPr>
                        <a:t> Performance</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800" b="1" u="none" strike="noStrike" dirty="0">
                          <a:effectLst/>
                        </a:rPr>
                        <a:t>Achievement</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50058">
                <a:tc>
                  <a:txBody>
                    <a:bodyPr/>
                    <a:lstStyle/>
                    <a:p>
                      <a:pPr algn="l" fontAlgn="b"/>
                      <a:r>
                        <a:rPr lang="en-ZA" sz="1800" b="1" u="none" strike="noStrike" dirty="0">
                          <a:effectLst/>
                        </a:rPr>
                        <a:t>EC</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5</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350058">
                <a:tc>
                  <a:txBody>
                    <a:bodyPr/>
                    <a:lstStyle/>
                    <a:p>
                      <a:pPr algn="l" fontAlgn="b"/>
                      <a:r>
                        <a:rPr lang="en-ZA" sz="1800" b="1" u="none" strike="noStrike" dirty="0">
                          <a:effectLst/>
                        </a:rPr>
                        <a:t>FS</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27</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50058">
                <a:tc>
                  <a:txBody>
                    <a:bodyPr/>
                    <a:lstStyle/>
                    <a:p>
                      <a:pPr algn="l" fontAlgn="b"/>
                      <a:r>
                        <a:rPr lang="en-ZA" sz="1800" b="1" u="none" strike="noStrike" dirty="0">
                          <a:effectLst/>
                        </a:rPr>
                        <a:t>GP</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63</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50058">
                <a:tc>
                  <a:txBody>
                    <a:bodyPr/>
                    <a:lstStyle/>
                    <a:p>
                      <a:pPr algn="l" fontAlgn="b"/>
                      <a:r>
                        <a:rPr lang="en-ZA" sz="1800" b="1" u="none" strike="noStrike" dirty="0">
                          <a:effectLst/>
                        </a:rPr>
                        <a:t>KZN</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83</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50058">
                <a:tc>
                  <a:txBody>
                    <a:bodyPr/>
                    <a:lstStyle/>
                    <a:p>
                      <a:pPr algn="l" fontAlgn="b"/>
                      <a:r>
                        <a:rPr lang="en-ZA" sz="1800" b="1" u="none" strike="noStrike" dirty="0">
                          <a:effectLst/>
                        </a:rPr>
                        <a:t>LP</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32</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50058">
                <a:tc>
                  <a:txBody>
                    <a:bodyPr/>
                    <a:lstStyle/>
                    <a:p>
                      <a:pPr algn="l" fontAlgn="b"/>
                      <a:r>
                        <a:rPr lang="en-ZA" sz="1800" b="1" u="none" strike="noStrike" dirty="0">
                          <a:effectLst/>
                        </a:rPr>
                        <a:t>MP</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32</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50058">
                <a:tc>
                  <a:txBody>
                    <a:bodyPr/>
                    <a:lstStyle/>
                    <a:p>
                      <a:pPr algn="l" fontAlgn="b"/>
                      <a:r>
                        <a:rPr lang="en-ZA" sz="1800" b="1" u="none" strike="noStrike" dirty="0">
                          <a:effectLst/>
                        </a:rPr>
                        <a:t>NC</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16</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350058">
                <a:tc>
                  <a:txBody>
                    <a:bodyPr/>
                    <a:lstStyle/>
                    <a:p>
                      <a:pPr algn="l" fontAlgn="b"/>
                      <a:r>
                        <a:rPr lang="en-ZA" sz="1800" b="1" u="none" strike="noStrike" dirty="0">
                          <a:effectLst/>
                        </a:rPr>
                        <a:t>NW</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16</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50058">
                <a:tc>
                  <a:txBody>
                    <a:bodyPr/>
                    <a:lstStyle/>
                    <a:p>
                      <a:pPr algn="l" fontAlgn="b"/>
                      <a:r>
                        <a:rPr lang="en-ZA" sz="1800" b="1" u="none" strike="noStrike" dirty="0">
                          <a:effectLst/>
                        </a:rPr>
                        <a:t>WC</a:t>
                      </a:r>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41</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50058">
                <a:tc>
                  <a:txBody>
                    <a:bodyPr/>
                    <a:lstStyle/>
                    <a:p>
                      <a:pPr algn="l" fontAlgn="b"/>
                      <a:r>
                        <a:rPr lang="en-ZA" sz="1800" b="1" u="none" strike="noStrike" dirty="0">
                          <a:effectLst/>
                        </a:rPr>
                        <a:t>Total</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379</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315</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ZA" sz="1800" b="1" i="0" u="none" strike="noStrike" dirty="0" smtClean="0">
                          <a:solidFill>
                            <a:srgbClr val="000000"/>
                          </a:solidFill>
                          <a:effectLst/>
                          <a:latin typeface="Calibri"/>
                        </a:rPr>
                        <a:t>83%</a:t>
                      </a:r>
                      <a:endParaRPr lang="en-ZA"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00621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a:solidFill>
                  <a:srgbClr val="000000"/>
                </a:solidFill>
                <a:cs typeface="Arial" pitchFamily="34" charset="0"/>
              </a:rPr>
              <a:t>OVERALL CHALLENGES EXPERIENCED </a:t>
            </a:r>
            <a:r>
              <a:rPr lang="en-ZA" altLang="en-US" sz="2000" b="1" dirty="0" smtClean="0">
                <a:solidFill>
                  <a:srgbClr val="000000"/>
                </a:solidFill>
                <a:cs typeface="Arial" pitchFamily="34" charset="0"/>
              </a:rPr>
              <a:t>DURING REPORTING PERIOD</a:t>
            </a:r>
            <a:endParaRPr lang="en-US" altLang="en-US" sz="2000" dirty="0">
              <a:solidFill>
                <a:srgbClr val="FF0000"/>
              </a:solidFill>
              <a:ea typeface="ＭＳ Ｐゴシック" pitchFamily="34" charset="-128"/>
            </a:endParaRPr>
          </a:p>
        </p:txBody>
      </p:sp>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srgbClr val="FF0000"/>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graphicFrame>
        <p:nvGraphicFramePr>
          <p:cNvPr id="3" name="Content Placeholder 2"/>
          <p:cNvGraphicFramePr>
            <a:graphicFrameLocks noGrp="1"/>
          </p:cNvGraphicFramePr>
          <p:nvPr>
            <p:ph idx="1"/>
          </p:nvPr>
        </p:nvGraphicFramePr>
        <p:xfrm>
          <a:off x="457200" y="1600199"/>
          <a:ext cx="8229600" cy="3396673"/>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xmlns="" val="3900999084"/>
                    </a:ext>
                  </a:extLst>
                </a:gridCol>
              </a:tblGrid>
              <a:tr h="3396673">
                <a:tc>
                  <a:txBody>
                    <a:bodyPr/>
                    <a:lstStyle/>
                    <a:p>
                      <a:pPr marL="0" indent="0" algn="ctr">
                        <a:buFont typeface="Arial" pitchFamily="34" charset="0"/>
                        <a:buNone/>
                      </a:pPr>
                      <a:r>
                        <a:rPr lang="en-ZA" altLang="en-US" b="1" dirty="0" smtClean="0">
                          <a:solidFill>
                            <a:schemeClr val="tx1"/>
                          </a:solidFill>
                        </a:rPr>
                        <a:t>APRIL  2019 – MARCH 2020</a:t>
                      </a:r>
                    </a:p>
                    <a:p>
                      <a:pPr marL="0" indent="0" algn="ctr">
                        <a:buFont typeface="Arial" pitchFamily="34" charset="0"/>
                        <a:buNone/>
                      </a:pPr>
                      <a:endParaRPr lang="en-ZA" altLang="en-US" b="1" dirty="0" smtClean="0">
                        <a:solidFill>
                          <a:schemeClr val="tx1"/>
                        </a:solidFill>
                      </a:endParaRPr>
                    </a:p>
                    <a:p>
                      <a:pPr marL="0" indent="0" algn="ctr">
                        <a:buFont typeface="Arial" pitchFamily="34" charset="0"/>
                        <a:buNone/>
                      </a:pPr>
                      <a:r>
                        <a:rPr lang="en-ZA" altLang="en-US" b="1" dirty="0" smtClean="0">
                          <a:solidFill>
                            <a:schemeClr val="tx1"/>
                          </a:solidFill>
                        </a:rPr>
                        <a:t>PROGRESS AND MAJOR PERFORMANCE CHALLENGES ENCOUNTERED DURING REPORTING PERIOD </a:t>
                      </a:r>
                    </a:p>
                    <a:p>
                      <a:pPr marL="0" indent="0" algn="ctr">
                        <a:buFont typeface="Arial" pitchFamily="34" charset="0"/>
                        <a:buNone/>
                      </a:pPr>
                      <a:endParaRPr lang="en-ZA" altLang="en-US" b="1" dirty="0" smtClean="0">
                        <a:solidFill>
                          <a:schemeClr val="tx1"/>
                        </a:solidFill>
                      </a:endParaRPr>
                    </a:p>
                  </a:txBody>
                  <a:tcPr>
                    <a:noFill/>
                  </a:tcPr>
                </a:tc>
                <a:extLst>
                  <a:ext uri="{0D108BD9-81ED-4DB2-BD59-A6C34878D82A}">
                    <a16:rowId xmlns:a16="http://schemas.microsoft.com/office/drawing/2014/main" xmlns="" val="2146942371"/>
                  </a:ext>
                </a:extLst>
              </a:tr>
            </a:tbl>
          </a:graphicData>
        </a:graphic>
      </p:graphicFrame>
    </p:spTree>
    <p:extLst>
      <p:ext uri="{BB962C8B-B14F-4D97-AF65-F5344CB8AC3E}">
        <p14:creationId xmlns:p14="http://schemas.microsoft.com/office/powerpoint/2010/main" xmlns="" val="76626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8" y="278226"/>
            <a:ext cx="8444269" cy="460470"/>
          </a:xfrm>
        </p:spPr>
        <p:txBody>
          <a:bodyPr/>
          <a:lstStyle/>
          <a:p>
            <a:pPr algn="l" fontAlgn="b"/>
            <a:r>
              <a:rPr lang="en-ZA" sz="1800" b="1" dirty="0" smtClean="0">
                <a:solidFill>
                  <a:srgbClr val="000000"/>
                </a:solidFill>
                <a:ea typeface="ＭＳ Ｐゴシック" pitchFamily="-80" charset="-128"/>
                <a:cs typeface="Arial" pitchFamily="34" charset="0"/>
              </a:rPr>
              <a:t>      PROVINCIAL BREAKDOWN</a:t>
            </a:r>
            <a:endParaRPr lang="en-ZA" sz="1800" b="1" dirty="0">
              <a:solidFill>
                <a:srgbClr val="000000"/>
              </a:solidFill>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23</a:t>
            </a:fld>
            <a:endParaRPr lang="en-US" altLang="en-US" sz="1200" dirty="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663644753"/>
              </p:ext>
            </p:extLst>
          </p:nvPr>
        </p:nvGraphicFramePr>
        <p:xfrm>
          <a:off x="230910" y="738696"/>
          <a:ext cx="8749069" cy="5714023"/>
        </p:xfrm>
        <a:graphic>
          <a:graphicData uri="http://schemas.openxmlformats.org/drawingml/2006/table">
            <a:tbl>
              <a:tblPr>
                <a:tableStyleId>{5C22544A-7EE6-4342-B048-85BDC9FD1C3A}</a:tableStyleId>
              </a:tblPr>
              <a:tblGrid>
                <a:gridCol w="882914">
                  <a:extLst>
                    <a:ext uri="{9D8B030D-6E8A-4147-A177-3AD203B41FA5}">
                      <a16:colId xmlns:a16="http://schemas.microsoft.com/office/drawing/2014/main" xmlns="" val="20000"/>
                    </a:ext>
                  </a:extLst>
                </a:gridCol>
                <a:gridCol w="1241258">
                  <a:extLst>
                    <a:ext uri="{9D8B030D-6E8A-4147-A177-3AD203B41FA5}">
                      <a16:colId xmlns:a16="http://schemas.microsoft.com/office/drawing/2014/main" xmlns="" val="20001"/>
                    </a:ext>
                  </a:extLst>
                </a:gridCol>
                <a:gridCol w="1093281">
                  <a:extLst>
                    <a:ext uri="{9D8B030D-6E8A-4147-A177-3AD203B41FA5}">
                      <a16:colId xmlns:a16="http://schemas.microsoft.com/office/drawing/2014/main" xmlns="" val="20002"/>
                    </a:ext>
                  </a:extLst>
                </a:gridCol>
                <a:gridCol w="1760946">
                  <a:extLst>
                    <a:ext uri="{9D8B030D-6E8A-4147-A177-3AD203B41FA5}">
                      <a16:colId xmlns:a16="http://schemas.microsoft.com/office/drawing/2014/main" xmlns="" val="20003"/>
                    </a:ext>
                  </a:extLst>
                </a:gridCol>
                <a:gridCol w="1173018">
                  <a:extLst>
                    <a:ext uri="{9D8B030D-6E8A-4147-A177-3AD203B41FA5}">
                      <a16:colId xmlns:a16="http://schemas.microsoft.com/office/drawing/2014/main" xmlns="" val="20005"/>
                    </a:ext>
                  </a:extLst>
                </a:gridCol>
                <a:gridCol w="2597652">
                  <a:extLst>
                    <a:ext uri="{9D8B030D-6E8A-4147-A177-3AD203B41FA5}">
                      <a16:colId xmlns:a16="http://schemas.microsoft.com/office/drawing/2014/main" xmlns="" val="4158423604"/>
                    </a:ext>
                  </a:extLst>
                </a:gridCol>
              </a:tblGrid>
              <a:tr h="240359">
                <a:tc gridSpan="6">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1" dirty="0" smtClean="0"/>
                        <a:t>PERCENTAGE OF MEDICAL INVOICES FINALISED WITHIN 40  WORKING DAYS OF RECEIPT (85%)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fontAlgn="b"/>
                      <a:endParaRPr lang="en-ZA"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a:p>
                  </a:txBody>
                  <a:tcPr/>
                </a:tc>
                <a:extLst>
                  <a:ext uri="{0D108BD9-81ED-4DB2-BD59-A6C34878D82A}">
                    <a16:rowId xmlns:a16="http://schemas.microsoft.com/office/drawing/2014/main" xmlns="" val="10000"/>
                  </a:ext>
                </a:extLst>
              </a:tr>
              <a:tr h="638197">
                <a:tc>
                  <a:txBody>
                    <a:bodyPr/>
                    <a:lstStyle/>
                    <a:p>
                      <a:pPr algn="ctr" fontAlgn="b"/>
                      <a:r>
                        <a:rPr lang="en-ZA" sz="1400" b="1" i="1" u="none" strike="noStrike" dirty="0" smtClean="0">
                          <a:effectLst/>
                          <a:latin typeface="+mj-lt"/>
                        </a:rPr>
                        <a:t>Province</a:t>
                      </a:r>
                      <a:endParaRPr lang="en-ZA" sz="1400" b="1" i="1"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400" b="1" i="1" u="none" strike="noStrike" dirty="0" smtClean="0">
                          <a:solidFill>
                            <a:schemeClr val="dk1"/>
                          </a:solidFill>
                          <a:effectLst/>
                          <a:latin typeface="+mj-lt"/>
                        </a:rPr>
                        <a:t>Total</a:t>
                      </a:r>
                      <a:r>
                        <a:rPr lang="en-ZA" sz="1400" b="1" i="1" u="none" strike="noStrike" baseline="0" dirty="0" smtClean="0">
                          <a:solidFill>
                            <a:schemeClr val="dk1"/>
                          </a:solidFill>
                          <a:effectLst/>
                          <a:latin typeface="+mj-lt"/>
                        </a:rPr>
                        <a:t> i</a:t>
                      </a:r>
                      <a:r>
                        <a:rPr lang="en-ZA" sz="1400" b="1" i="1" u="none" strike="noStrike" dirty="0" smtClean="0">
                          <a:solidFill>
                            <a:schemeClr val="dk1"/>
                          </a:solidFill>
                          <a:effectLst/>
                          <a:latin typeface="+mj-lt"/>
                        </a:rPr>
                        <a:t>nvoices</a:t>
                      </a:r>
                      <a:r>
                        <a:rPr lang="en-ZA" sz="1400" b="1" i="1" u="none" strike="noStrike" baseline="0" dirty="0" smtClean="0">
                          <a:solidFill>
                            <a:schemeClr val="dk1"/>
                          </a:solidFill>
                          <a:effectLst/>
                          <a:latin typeface="+mj-lt"/>
                        </a:rPr>
                        <a:t> Received</a:t>
                      </a:r>
                      <a:endParaRPr lang="en-ZA" sz="1400" b="1" i="1"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1" u="none" strike="noStrike" dirty="0" smtClean="0">
                          <a:solidFill>
                            <a:schemeClr val="dk1"/>
                          </a:solidFill>
                          <a:effectLst/>
                          <a:latin typeface="+mj-lt"/>
                        </a:rPr>
                        <a:t>Total</a:t>
                      </a:r>
                      <a:r>
                        <a:rPr lang="en-ZA" sz="1400" b="1" i="1" u="none" strike="noStrike" baseline="0" dirty="0" smtClean="0">
                          <a:solidFill>
                            <a:schemeClr val="dk1"/>
                          </a:solidFill>
                          <a:effectLst/>
                          <a:latin typeface="+mj-lt"/>
                        </a:rPr>
                        <a:t> i</a:t>
                      </a:r>
                      <a:r>
                        <a:rPr lang="en-ZA" sz="1400" b="1" i="1" u="none" strike="noStrike" dirty="0" smtClean="0">
                          <a:solidFill>
                            <a:schemeClr val="dk1"/>
                          </a:solidFill>
                          <a:effectLst/>
                          <a:latin typeface="+mj-lt"/>
                        </a:rPr>
                        <a:t>nvoices</a:t>
                      </a:r>
                      <a:r>
                        <a:rPr lang="en-ZA" sz="1400" b="1" i="1" u="none" strike="noStrike" baseline="0" dirty="0" smtClean="0">
                          <a:solidFill>
                            <a:schemeClr val="dk1"/>
                          </a:solidFill>
                          <a:effectLst/>
                          <a:latin typeface="+mj-lt"/>
                        </a:rPr>
                        <a:t> Finalised</a:t>
                      </a:r>
                      <a:endParaRPr lang="en-ZA" sz="1400" b="1" i="1" u="none" strike="noStrike" dirty="0" smtClean="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400" b="1" i="1" u="none" strike="noStrike" dirty="0" smtClean="0">
                          <a:solidFill>
                            <a:srgbClr val="000000"/>
                          </a:solidFill>
                          <a:effectLst/>
                          <a:latin typeface="+mj-lt"/>
                        </a:rPr>
                        <a:t>Invoices</a:t>
                      </a:r>
                      <a:r>
                        <a:rPr lang="en-ZA" sz="1400" b="1" i="1" u="none" strike="noStrike" baseline="0" dirty="0" smtClean="0">
                          <a:solidFill>
                            <a:srgbClr val="000000"/>
                          </a:solidFill>
                          <a:effectLst/>
                          <a:latin typeface="+mj-lt"/>
                        </a:rPr>
                        <a:t> Finalised within 40 working days</a:t>
                      </a:r>
                      <a:endParaRPr lang="en-ZA" sz="1400" b="1" i="1"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400" b="1" i="1" u="none" strike="noStrike" dirty="0" smtClean="0">
                          <a:solidFill>
                            <a:srgbClr val="000000"/>
                          </a:solidFill>
                          <a:effectLst/>
                          <a:latin typeface="+mj-lt"/>
                        </a:rPr>
                        <a:t>% Achievement</a:t>
                      </a:r>
                      <a:endParaRPr lang="en-ZA" sz="1400" b="1" i="1"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1400" b="1" i="1" u="none" strike="noStrike" dirty="0" smtClean="0">
                          <a:solidFill>
                            <a:srgbClr val="000000"/>
                          </a:solidFill>
                          <a:effectLst/>
                          <a:latin typeface="+mj-lt"/>
                        </a:rPr>
                        <a:t>Reasons</a:t>
                      </a:r>
                      <a:r>
                        <a:rPr lang="en-ZA" sz="1400" b="1" i="1" u="none" strike="noStrike" baseline="0" dirty="0" smtClean="0">
                          <a:solidFill>
                            <a:srgbClr val="000000"/>
                          </a:solidFill>
                          <a:effectLst/>
                          <a:latin typeface="+mj-lt"/>
                        </a:rPr>
                        <a:t> for over/under performance</a:t>
                      </a:r>
                      <a:endParaRPr lang="en-ZA" sz="1400" b="1" i="1"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638197">
                <a:tc>
                  <a:txBody>
                    <a:bodyPr/>
                    <a:lstStyle/>
                    <a:p>
                      <a:pPr algn="l" fontAlgn="b"/>
                      <a:r>
                        <a:rPr lang="en-ZA" sz="1400" b="1" u="none" strike="noStrike" dirty="0" smtClean="0">
                          <a:effectLst/>
                        </a:rPr>
                        <a:t>EC</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9040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3324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r>
                        <a:rPr lang="en-US" sz="1400" b="1" i="0" u="none" strike="noStrike" kern="1200" dirty="0" smtClean="0">
                          <a:solidFill>
                            <a:srgbClr val="000000"/>
                          </a:solidFill>
                          <a:effectLst/>
                          <a:latin typeface="Calibri"/>
                          <a:ea typeface="+mn-ea"/>
                          <a:cs typeface="+mn-cs"/>
                        </a:rPr>
                        <a:t>3212</a:t>
                      </a:r>
                      <a:endParaRPr lang="en-ZA" sz="14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36%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Calibri"/>
                        </a:rPr>
                        <a:t>Change </a:t>
                      </a:r>
                      <a:r>
                        <a:rPr lang="en-ZA" sz="1200" b="1" i="0" u="none" strike="noStrike" baseline="0" dirty="0" smtClean="0">
                          <a:solidFill>
                            <a:srgbClr val="000000"/>
                          </a:solidFill>
                          <a:effectLst/>
                          <a:latin typeface="Calibri"/>
                        </a:rPr>
                        <a:t>of auto pay stage  to allocated. Few resources on medical. Resignation of contract workers in April 2019.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440585">
                <a:tc>
                  <a:txBody>
                    <a:bodyPr/>
                    <a:lstStyle/>
                    <a:p>
                      <a:pPr algn="l" fontAlgn="b"/>
                      <a:r>
                        <a:rPr lang="en-ZA" sz="1400" b="1" u="none" strike="noStrike" dirty="0" smtClean="0">
                          <a:effectLst/>
                        </a:rPr>
                        <a:t>FS</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18030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8710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8591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48%</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 of </a:t>
                      </a:r>
                      <a:r>
                        <a:rPr lang="en-ZA" sz="1200" b="1" i="0" u="none" strike="noStrike" baseline="0" dirty="0" smtClean="0">
                          <a:solidFill>
                            <a:srgbClr val="000000"/>
                          </a:solidFill>
                          <a:effectLst/>
                          <a:latin typeface="+mn-lt"/>
                        </a:rPr>
                        <a:t>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 </a:t>
                      </a:r>
                      <a:r>
                        <a:rPr lang="en-ZA" sz="1200" b="1" i="0" u="none" strike="noStrike" baseline="0" dirty="0" smtClean="0">
                          <a:solidFill>
                            <a:srgbClr val="000000"/>
                          </a:solidFill>
                          <a:effectLst/>
                          <a:latin typeface="+mn-lt"/>
                        </a:rPr>
                        <a:t>to allocated. Few resources on medical.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440585">
                <a:tc>
                  <a:txBody>
                    <a:bodyPr/>
                    <a:lstStyle/>
                    <a:p>
                      <a:pPr algn="l" fontAlgn="b"/>
                      <a:r>
                        <a:rPr lang="en-ZA" sz="1400" b="1" u="none" strike="noStrike" dirty="0" smtClean="0">
                          <a:effectLst/>
                        </a:rPr>
                        <a:t>GP</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131632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82572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81215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62%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 </a:t>
                      </a:r>
                      <a:r>
                        <a:rPr lang="en-ZA" sz="1200" b="1" i="0" u="none" strike="noStrike" baseline="0" dirty="0" smtClean="0">
                          <a:solidFill>
                            <a:srgbClr val="000000"/>
                          </a:solidFill>
                          <a:effectLst/>
                          <a:latin typeface="+mn-lt"/>
                        </a:rPr>
                        <a:t> of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 </a:t>
                      </a:r>
                      <a:r>
                        <a:rPr lang="en-ZA" sz="1200" b="1" i="0" u="none" strike="noStrike" baseline="0" dirty="0" smtClean="0">
                          <a:solidFill>
                            <a:srgbClr val="000000"/>
                          </a:solidFill>
                          <a:effectLst/>
                          <a:latin typeface="+mn-lt"/>
                        </a:rPr>
                        <a:t>to allocated. Insufficient officials  on medical.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440585">
                <a:tc>
                  <a:txBody>
                    <a:bodyPr/>
                    <a:lstStyle/>
                    <a:p>
                      <a:pPr algn="l" fontAlgn="b"/>
                      <a:r>
                        <a:rPr lang="en-ZA" sz="1400" b="1" u="none" strike="noStrike" dirty="0" smtClean="0">
                          <a:effectLst/>
                        </a:rPr>
                        <a:t>KZN</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26312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14585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13112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50%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  </a:t>
                      </a:r>
                      <a:r>
                        <a:rPr lang="en-ZA" sz="1200" b="1" i="0" u="none" strike="noStrike" baseline="0" dirty="0" smtClean="0">
                          <a:solidFill>
                            <a:srgbClr val="000000"/>
                          </a:solidFill>
                          <a:effectLst/>
                          <a:latin typeface="+mn-lt"/>
                        </a:rPr>
                        <a:t>of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 </a:t>
                      </a:r>
                      <a:r>
                        <a:rPr lang="en-ZA" sz="1200" b="1" i="0" u="none" strike="noStrike" baseline="0" dirty="0" smtClean="0">
                          <a:solidFill>
                            <a:srgbClr val="000000"/>
                          </a:solidFill>
                          <a:effectLst/>
                          <a:latin typeface="+mn-lt"/>
                        </a:rPr>
                        <a:t>to allocated. Few resources on medical.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440585">
                <a:tc>
                  <a:txBody>
                    <a:bodyPr/>
                    <a:lstStyle/>
                    <a:p>
                      <a:pPr algn="l" fontAlgn="b"/>
                      <a:r>
                        <a:rPr lang="en-ZA" sz="1400" b="1" u="none" strike="noStrike" dirty="0" smtClean="0">
                          <a:effectLst/>
                        </a:rPr>
                        <a:t>Limp</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18904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15437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15283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Calibri"/>
                        </a:rPr>
                        <a:t>Additional medical processors</a:t>
                      </a:r>
                      <a:r>
                        <a:rPr lang="en-ZA" sz="1200" b="1" i="0" u="none" strike="noStrike" baseline="0" dirty="0" smtClean="0">
                          <a:solidFill>
                            <a:srgbClr val="000000"/>
                          </a:solidFill>
                          <a:effectLst/>
                          <a:latin typeface="Calibri"/>
                        </a:rPr>
                        <a:t> and authorisers required.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r h="440585">
                <a:tc>
                  <a:txBody>
                    <a:bodyPr/>
                    <a:lstStyle/>
                    <a:p>
                      <a:pPr algn="l" fontAlgn="b"/>
                      <a:r>
                        <a:rPr lang="en-ZA" sz="1400" b="1" u="none" strike="noStrike" dirty="0" smtClean="0">
                          <a:effectLst/>
                        </a:rPr>
                        <a:t>MP</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16012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9182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8719</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54%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 </a:t>
                      </a:r>
                      <a:r>
                        <a:rPr lang="en-ZA" sz="1200" b="1" i="0" u="none" strike="noStrike" baseline="0" dirty="0" smtClean="0">
                          <a:solidFill>
                            <a:srgbClr val="000000"/>
                          </a:solidFill>
                          <a:effectLst/>
                          <a:latin typeface="+mn-lt"/>
                        </a:rPr>
                        <a:t>of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 </a:t>
                      </a:r>
                      <a:r>
                        <a:rPr lang="en-ZA" sz="1200" b="1" i="0" u="none" strike="noStrike" baseline="0" dirty="0" smtClean="0">
                          <a:solidFill>
                            <a:srgbClr val="000000"/>
                          </a:solidFill>
                          <a:effectLst/>
                          <a:latin typeface="+mn-lt"/>
                        </a:rPr>
                        <a:t>to allocated. Few resources on medical.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7"/>
                  </a:ext>
                </a:extLst>
              </a:tr>
              <a:tr h="440585">
                <a:tc>
                  <a:txBody>
                    <a:bodyPr/>
                    <a:lstStyle/>
                    <a:p>
                      <a:pPr algn="l" fontAlgn="b"/>
                      <a:r>
                        <a:rPr lang="en-ZA" sz="1400" b="1" u="none" strike="noStrike" dirty="0" smtClean="0">
                          <a:effectLst/>
                        </a:rPr>
                        <a:t>NW</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16854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13942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13843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a:t>
                      </a:r>
                      <a:r>
                        <a:rPr lang="en-ZA" sz="1200" b="1" i="0" u="none" strike="noStrike" baseline="0" dirty="0" smtClean="0">
                          <a:solidFill>
                            <a:srgbClr val="000000"/>
                          </a:solidFill>
                          <a:effectLst/>
                          <a:latin typeface="+mn-lt"/>
                        </a:rPr>
                        <a:t> of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a:t>
                      </a:r>
                      <a:r>
                        <a:rPr lang="en-ZA" sz="1200" b="1" i="0" u="none" strike="noStrike" baseline="0" dirty="0" smtClean="0">
                          <a:solidFill>
                            <a:srgbClr val="000000"/>
                          </a:solidFill>
                          <a:effectLst/>
                          <a:latin typeface="+mn-lt"/>
                        </a:rPr>
                        <a:t> to allocated. Additional  resources required.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r h="440585">
                <a:tc>
                  <a:txBody>
                    <a:bodyPr/>
                    <a:lstStyle/>
                    <a:p>
                      <a:pPr algn="l" fontAlgn="b"/>
                      <a:r>
                        <a:rPr lang="en-ZA" sz="1400" b="1" u="none" strike="noStrike" dirty="0" smtClean="0">
                          <a:effectLst/>
                        </a:rPr>
                        <a:t>NC</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2915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1135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1082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37%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 </a:t>
                      </a:r>
                      <a:r>
                        <a:rPr lang="en-ZA" sz="1200" b="1" i="0" u="none" strike="noStrike" baseline="0" dirty="0" smtClean="0">
                          <a:solidFill>
                            <a:srgbClr val="000000"/>
                          </a:solidFill>
                          <a:effectLst/>
                          <a:latin typeface="+mn-lt"/>
                        </a:rPr>
                        <a:t> of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 </a:t>
                      </a:r>
                      <a:r>
                        <a:rPr lang="en-ZA" sz="1200" b="1" i="0" u="none" strike="noStrike" baseline="0" dirty="0" smtClean="0">
                          <a:solidFill>
                            <a:srgbClr val="000000"/>
                          </a:solidFill>
                          <a:effectLst/>
                          <a:latin typeface="+mn-lt"/>
                        </a:rPr>
                        <a:t>to allocated. Few resources on medical.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9"/>
                  </a:ext>
                </a:extLst>
              </a:tr>
              <a:tr h="440585">
                <a:tc>
                  <a:txBody>
                    <a:bodyPr/>
                    <a:lstStyle/>
                    <a:p>
                      <a:pPr algn="l" fontAlgn="b"/>
                      <a:r>
                        <a:rPr lang="en-ZA" sz="1400" b="1" u="none" strike="noStrike" dirty="0" smtClean="0">
                          <a:effectLst/>
                        </a:rPr>
                        <a:t>WC</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19609</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10359</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10011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51%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200" b="1" i="0" u="none" strike="noStrike" dirty="0" smtClean="0">
                          <a:solidFill>
                            <a:srgbClr val="000000"/>
                          </a:solidFill>
                          <a:effectLst/>
                          <a:latin typeface="+mn-lt"/>
                        </a:rPr>
                        <a:t>Change </a:t>
                      </a:r>
                      <a:r>
                        <a:rPr lang="en-ZA" sz="1200" b="1" i="0" u="none" strike="noStrike" baseline="0" dirty="0" smtClean="0">
                          <a:solidFill>
                            <a:srgbClr val="000000"/>
                          </a:solidFill>
                          <a:effectLst/>
                          <a:latin typeface="+mn-lt"/>
                        </a:rPr>
                        <a:t> of auto pay </a:t>
                      </a:r>
                      <a:r>
                        <a:rPr kumimoji="0" lang="en-ZA" sz="1200" b="1" i="0" u="none" strike="noStrike" kern="1200" cap="none" spc="0" normalizeH="0" baseline="0" noProof="0" dirty="0" smtClean="0">
                          <a:ln>
                            <a:noFill/>
                          </a:ln>
                          <a:solidFill>
                            <a:srgbClr val="000000"/>
                          </a:solidFill>
                          <a:effectLst/>
                          <a:uLnTx/>
                          <a:uFillTx/>
                          <a:latin typeface="+mn-lt"/>
                          <a:ea typeface="+mn-ea"/>
                          <a:cs typeface="+mn-cs"/>
                        </a:rPr>
                        <a:t>stage </a:t>
                      </a:r>
                      <a:r>
                        <a:rPr lang="en-ZA" sz="1200" b="1" i="0" u="none" strike="noStrike" baseline="0" dirty="0" smtClean="0">
                          <a:solidFill>
                            <a:srgbClr val="000000"/>
                          </a:solidFill>
                          <a:effectLst/>
                          <a:latin typeface="+mn-lt"/>
                        </a:rPr>
                        <a:t>to allocated. Few resources on medical. </a:t>
                      </a:r>
                      <a:endParaRPr lang="en-ZA"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0"/>
                  </a:ext>
                </a:extLst>
              </a:tr>
              <a:tr h="249134">
                <a:tc>
                  <a:txBody>
                    <a:bodyPr/>
                    <a:lstStyle/>
                    <a:p>
                      <a:pPr algn="l" fontAlgn="b"/>
                      <a:r>
                        <a:rPr lang="en-ZA" sz="1400" b="1" u="none" strike="noStrike" dirty="0">
                          <a:effectLst/>
                        </a:rPr>
                        <a:t>Auto-Pay</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844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657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654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77%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2"/>
                  </a:ext>
                </a:extLst>
              </a:tr>
              <a:tr h="423456">
                <a:tc>
                  <a:txBody>
                    <a:bodyPr/>
                    <a:lstStyle/>
                    <a:p>
                      <a:pPr algn="l" fontAlgn="b"/>
                      <a:r>
                        <a:rPr lang="en-ZA" sz="1400" b="1" u="none" strike="noStrike" dirty="0" smtClean="0">
                          <a:effectLst/>
                        </a:rPr>
                        <a:t>Total</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26032152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159903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155722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60%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03623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28" y="404664"/>
            <a:ext cx="8743950" cy="608682"/>
          </a:xfrm>
        </p:spPr>
        <p:txBody>
          <a:bodyPr/>
          <a:lstStyle/>
          <a:p>
            <a:pPr>
              <a:defRPr/>
            </a:pPr>
            <a: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 </a:t>
            </a:r>
            <a:br>
              <a:rPr lang="en-US" sz="3600" b="1" dirty="0">
                <a:solidFill>
                  <a:srgbClr val="0000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br>
            <a:r>
              <a:rPr lang="en-ZA" sz="2000" b="1" dirty="0" smtClean="0">
                <a:solidFill>
                  <a:srgbClr val="000000"/>
                </a:solidFill>
                <a:latin typeface="+mn-lt"/>
                <a:ea typeface="ＭＳ Ｐゴシック" pitchFamily="-80" charset="-128"/>
                <a:cs typeface="Arial" pitchFamily="34" charset="0"/>
              </a:rPr>
              <a:t>PROVINCIAL BREAKDOWN</a:t>
            </a:r>
            <a:r>
              <a:rPr lang="en-ZA" altLang="en-US" sz="2000" b="1" dirty="0">
                <a:solidFill>
                  <a:srgbClr val="000000"/>
                </a:solidFill>
                <a:latin typeface="+mn-lt"/>
              </a:rPr>
              <a:t/>
            </a:r>
            <a:br>
              <a:rPr lang="en-ZA" altLang="en-US" sz="2000" b="1" dirty="0">
                <a:solidFill>
                  <a:srgbClr val="000000"/>
                </a:solidFill>
                <a:latin typeface="+mn-lt"/>
              </a:rPr>
            </a:br>
            <a:endParaRPr lang="en-ZA" sz="3600" b="1" dirty="0">
              <a:solidFill>
                <a:srgbClr val="000000"/>
              </a:solidFill>
              <a:effectLst>
                <a:outerShdw blurRad="38100" dist="38100" dir="2700000" algn="tl">
                  <a:srgbClr val="000000">
                    <a:alpha val="43137"/>
                  </a:srgbClr>
                </a:outerShdw>
              </a:effectLst>
              <a:latin typeface="+mn-lt"/>
              <a:ea typeface="ＭＳ Ｐゴシック" pitchFamily="-80" charset="-128"/>
              <a:cs typeface="Arial" pitchFamily="34" charset="0"/>
            </a:endParaRPr>
          </a:p>
        </p:txBody>
      </p:sp>
      <p:sp>
        <p:nvSpPr>
          <p:cNvPr id="61443" name="Slide Number Placeholder 3"/>
          <p:cNvSpPr>
            <a:spLocks noGrp="1"/>
          </p:cNvSpPr>
          <p:nvPr>
            <p:ph type="sldNum" sz="quarter" idx="12"/>
          </p:nvPr>
        </p:nvSpPr>
        <p:spPr bwMode="auto">
          <a:xfrm>
            <a:off x="6228184" y="638132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D8CDD07-EF62-403B-B26D-BE8DB3348194}" type="slidenum">
              <a:rPr lang="en-US" altLang="en-US" sz="1200">
                <a:solidFill>
                  <a:srgbClr val="898989"/>
                </a:solidFill>
              </a:rPr>
              <a:pPr eaLnBrk="1" hangingPunct="1">
                <a:spcBef>
                  <a:spcPct val="0"/>
                </a:spcBef>
                <a:buFontTx/>
                <a:buNone/>
              </a:pPr>
              <a:t>24</a:t>
            </a:fld>
            <a:endParaRPr lang="en-US" altLang="en-US" sz="1200" dirty="0">
              <a:solidFill>
                <a:srgbClr val="898989"/>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911717350"/>
              </p:ext>
            </p:extLst>
          </p:nvPr>
        </p:nvGraphicFramePr>
        <p:xfrm>
          <a:off x="203200" y="1009125"/>
          <a:ext cx="8677693" cy="4639719"/>
        </p:xfrm>
        <a:graphic>
          <a:graphicData uri="http://schemas.openxmlformats.org/drawingml/2006/table">
            <a:tbl>
              <a:tblPr>
                <a:tableStyleId>{5C22544A-7EE6-4342-B048-85BDC9FD1C3A}</a:tableStyleId>
              </a:tblPr>
              <a:tblGrid>
                <a:gridCol w="1099127">
                  <a:extLst>
                    <a:ext uri="{9D8B030D-6E8A-4147-A177-3AD203B41FA5}">
                      <a16:colId xmlns:a16="http://schemas.microsoft.com/office/drawing/2014/main" xmlns="" val="20000"/>
                    </a:ext>
                  </a:extLst>
                </a:gridCol>
                <a:gridCol w="831273">
                  <a:extLst>
                    <a:ext uri="{9D8B030D-6E8A-4147-A177-3AD203B41FA5}">
                      <a16:colId xmlns:a16="http://schemas.microsoft.com/office/drawing/2014/main" xmlns="" val="20001"/>
                    </a:ext>
                  </a:extLst>
                </a:gridCol>
                <a:gridCol w="1163782">
                  <a:extLst>
                    <a:ext uri="{9D8B030D-6E8A-4147-A177-3AD203B41FA5}">
                      <a16:colId xmlns:a16="http://schemas.microsoft.com/office/drawing/2014/main" xmlns="" val="2583755043"/>
                    </a:ext>
                  </a:extLst>
                </a:gridCol>
                <a:gridCol w="1764145">
                  <a:extLst>
                    <a:ext uri="{9D8B030D-6E8A-4147-A177-3AD203B41FA5}">
                      <a16:colId xmlns:a16="http://schemas.microsoft.com/office/drawing/2014/main" xmlns="" val="20002"/>
                    </a:ext>
                  </a:extLst>
                </a:gridCol>
                <a:gridCol w="997528">
                  <a:extLst>
                    <a:ext uri="{9D8B030D-6E8A-4147-A177-3AD203B41FA5}">
                      <a16:colId xmlns:a16="http://schemas.microsoft.com/office/drawing/2014/main" xmlns="" val="20003"/>
                    </a:ext>
                  </a:extLst>
                </a:gridCol>
                <a:gridCol w="2821838">
                  <a:extLst>
                    <a:ext uri="{9D8B030D-6E8A-4147-A177-3AD203B41FA5}">
                      <a16:colId xmlns:a16="http://schemas.microsoft.com/office/drawing/2014/main" xmlns="" val="3652018862"/>
                    </a:ext>
                  </a:extLst>
                </a:gridCol>
              </a:tblGrid>
              <a:tr h="477517">
                <a:tc gridSpan="6">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1" dirty="0" smtClean="0"/>
                        <a:t>PERCENTAGE OF COMPLIANT REQUEST</a:t>
                      </a:r>
                      <a:r>
                        <a:rPr lang="en-US" sz="1600" b="1" baseline="0" dirty="0" smtClean="0"/>
                        <a:t> FOR </a:t>
                      </a:r>
                      <a:r>
                        <a:rPr lang="en-US" sz="1600" b="1" dirty="0" smtClean="0"/>
                        <a:t>SSISTIVE DEVICES RESPONDED TO WITHIN 15 WORKING DAYS OF RECEIPT (85%)</a:t>
                      </a:r>
                      <a:endParaRPr lang="en-ZA" sz="1600" b="1" dirty="0" smtClean="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a:p>
                  </a:txBody>
                  <a:tcPr/>
                </a:tc>
                <a:tc hMerge="1">
                  <a:txBody>
                    <a:bodyPr/>
                    <a:lstStyle/>
                    <a:p>
                      <a:pPr algn="l"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fontAlgn="b"/>
                      <a:endParaRPr lang="en-ZA" sz="18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a:p>
                  </a:txBody>
                  <a:tcPr/>
                </a:tc>
                <a:extLst>
                  <a:ext uri="{0D108BD9-81ED-4DB2-BD59-A6C34878D82A}">
                    <a16:rowId xmlns:a16="http://schemas.microsoft.com/office/drawing/2014/main" xmlns="" val="10000"/>
                  </a:ext>
                </a:extLst>
              </a:tr>
              <a:tr h="591935">
                <a:tc>
                  <a:txBody>
                    <a:bodyPr/>
                    <a:lstStyle/>
                    <a:p>
                      <a:pPr marL="0" algn="ctr" defTabSz="457200" rtl="0" eaLnBrk="1" fontAlgn="b" latinLnBrk="0" hangingPunct="1"/>
                      <a:r>
                        <a:rPr lang="en-ZA" sz="1400" b="1" i="1" u="none" strike="noStrike" kern="1200" dirty="0">
                          <a:solidFill>
                            <a:srgbClr val="000000"/>
                          </a:solidFill>
                          <a:effectLst/>
                          <a:latin typeface="Calibri"/>
                          <a:ea typeface="+mn-ea"/>
                          <a:cs typeface="+mn-cs"/>
                        </a:rPr>
                        <a:t>Province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0" eaLnBrk="1" fontAlgn="b" latinLnBrk="0" hangingPunct="1"/>
                      <a:r>
                        <a:rPr lang="en-ZA" sz="1400" b="1" i="1" u="none" strike="noStrike" kern="1200" dirty="0" smtClean="0">
                          <a:solidFill>
                            <a:srgbClr val="000000"/>
                          </a:solidFill>
                          <a:effectLst/>
                          <a:latin typeface="Calibri"/>
                          <a:ea typeface="+mn-ea"/>
                          <a:cs typeface="+mn-cs"/>
                        </a:rPr>
                        <a:t>Requests Received</a:t>
                      </a:r>
                      <a:endParaRPr lang="en-ZA" sz="1400" b="1" i="1"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0" eaLnBrk="1" fontAlgn="b" latinLnBrk="0" hangingPunct="1"/>
                      <a:r>
                        <a:rPr lang="en-ZA" sz="1400" b="1" i="1" u="none" strike="noStrike" kern="1200" dirty="0" smtClean="0">
                          <a:solidFill>
                            <a:srgbClr val="000000"/>
                          </a:solidFill>
                          <a:effectLst/>
                          <a:latin typeface="Calibri"/>
                          <a:ea typeface="+mn-ea"/>
                          <a:cs typeface="+mn-cs"/>
                        </a:rPr>
                        <a:t>Total  requests responded to</a:t>
                      </a:r>
                      <a:endParaRPr lang="en-ZA" sz="1400" b="1" i="1"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0" eaLnBrk="1" fontAlgn="b" latinLnBrk="0" hangingPunct="1"/>
                      <a:r>
                        <a:rPr lang="en-ZA" sz="1400" b="1" i="1" u="none" strike="noStrike" kern="1200" dirty="0" smtClean="0">
                          <a:solidFill>
                            <a:srgbClr val="000000"/>
                          </a:solidFill>
                          <a:effectLst/>
                          <a:latin typeface="Calibri"/>
                          <a:ea typeface="+mn-ea"/>
                          <a:cs typeface="+mn-cs"/>
                        </a:rPr>
                        <a:t>Request responded to within 15 working days</a:t>
                      </a:r>
                      <a:endParaRPr lang="en-ZA" sz="1400" b="1" i="1"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0" eaLnBrk="1" fontAlgn="b" latinLnBrk="0" hangingPunct="1"/>
                      <a:r>
                        <a:rPr lang="en-ZA" sz="1400" b="1" i="1" u="none" strike="noStrike" kern="1200" dirty="0" smtClean="0">
                          <a:solidFill>
                            <a:srgbClr val="000000"/>
                          </a:solidFill>
                          <a:effectLst/>
                          <a:latin typeface="Calibri"/>
                          <a:ea typeface="+mn-ea"/>
                          <a:cs typeface="+mn-cs"/>
                        </a:rPr>
                        <a:t>% Achievement</a:t>
                      </a:r>
                      <a:endParaRPr lang="en-ZA" sz="1400" b="1" i="1"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457200" rtl="0" eaLnBrk="1" fontAlgn="b" latinLnBrk="0" hangingPunct="1"/>
                      <a:r>
                        <a:rPr lang="en-ZA" sz="1400" b="1" i="1" u="none" strike="noStrike" kern="1200" dirty="0" smtClean="0">
                          <a:solidFill>
                            <a:srgbClr val="000000"/>
                          </a:solidFill>
                          <a:effectLst/>
                          <a:latin typeface="Calibri"/>
                          <a:ea typeface="+mn-ea"/>
                          <a:cs typeface="+mn-cs"/>
                        </a:rPr>
                        <a:t>Reasons for under /over performance</a:t>
                      </a:r>
                      <a:endParaRPr lang="en-ZA" sz="1400" b="1" i="1"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50058">
                <a:tc>
                  <a:txBody>
                    <a:bodyPr/>
                    <a:lstStyle/>
                    <a:p>
                      <a:pPr algn="l" fontAlgn="b"/>
                      <a:r>
                        <a:rPr lang="en-ZA" sz="1400" b="1" u="none" strike="noStrike" dirty="0">
                          <a:effectLst/>
                        </a:rPr>
                        <a:t>EC</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14</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100" b="1" i="0" u="none" strike="noStrike" dirty="0" smtClean="0">
                          <a:solidFill>
                            <a:srgbClr val="000000"/>
                          </a:solidFill>
                          <a:effectLst/>
                          <a:latin typeface="Calibri"/>
                        </a:rPr>
                        <a:t>Newly</a:t>
                      </a:r>
                      <a:r>
                        <a:rPr lang="en-ZA" sz="1100" b="1" i="0" u="none" strike="noStrike" baseline="0" dirty="0" smtClean="0">
                          <a:solidFill>
                            <a:srgbClr val="000000"/>
                          </a:solidFill>
                          <a:effectLst/>
                          <a:latin typeface="Calibri"/>
                        </a:rPr>
                        <a:t> appointed health professionals which required training during quarter 1. </a:t>
                      </a:r>
                      <a:endParaRPr lang="en-ZA"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406754">
                <a:tc>
                  <a:txBody>
                    <a:bodyPr/>
                    <a:lstStyle/>
                    <a:p>
                      <a:pPr algn="l" fontAlgn="b"/>
                      <a:r>
                        <a:rPr lang="en-ZA" sz="1400" b="1" u="none" strike="noStrike" dirty="0">
                          <a:effectLst/>
                        </a:rPr>
                        <a:t>FS</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27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27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27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100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100" b="1" i="0" u="none" strike="noStrike" dirty="0" smtClean="0">
                          <a:solidFill>
                            <a:srgbClr val="000000"/>
                          </a:solidFill>
                          <a:effectLst/>
                          <a:latin typeface="Calibri"/>
                        </a:rPr>
                        <a:t>The</a:t>
                      </a:r>
                      <a:r>
                        <a:rPr lang="en-ZA" sz="1100" b="1" i="0" u="none" strike="noStrike" baseline="0" dirty="0" smtClean="0">
                          <a:solidFill>
                            <a:srgbClr val="000000"/>
                          </a:solidFill>
                          <a:effectLst/>
                          <a:latin typeface="Calibri"/>
                        </a:rPr>
                        <a:t> medical team is proficient with assistive devices and comply efficiently to the processes</a:t>
                      </a:r>
                      <a:endParaRPr lang="en-ZA"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50058">
                <a:tc>
                  <a:txBody>
                    <a:bodyPr/>
                    <a:lstStyle/>
                    <a:p>
                      <a:pPr algn="l" fontAlgn="b"/>
                      <a:r>
                        <a:rPr lang="en-ZA" sz="1400" b="1" u="none" strike="noStrike" dirty="0">
                          <a:effectLst/>
                        </a:rPr>
                        <a:t>GP</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111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58</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63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57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100" b="1" i="0" u="none" strike="noStrike" dirty="0" smtClean="0">
                          <a:solidFill>
                            <a:srgbClr val="000000"/>
                          </a:solidFill>
                          <a:effectLst/>
                          <a:latin typeface="Calibri"/>
                        </a:rPr>
                        <a:t>Poor Performance. Support to</a:t>
                      </a:r>
                      <a:r>
                        <a:rPr lang="en-ZA" sz="1100" b="1" i="0" u="none" strike="noStrike" baseline="0" dirty="0" smtClean="0">
                          <a:solidFill>
                            <a:srgbClr val="000000"/>
                          </a:solidFill>
                          <a:effectLst/>
                          <a:latin typeface="Calibri"/>
                        </a:rPr>
                        <a:t> be provided to the province</a:t>
                      </a:r>
                      <a:endParaRPr lang="en-ZA"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350058">
                <a:tc>
                  <a:txBody>
                    <a:bodyPr/>
                    <a:lstStyle/>
                    <a:p>
                      <a:pPr algn="l" fontAlgn="b"/>
                      <a:r>
                        <a:rPr lang="en-ZA" sz="1400" b="1" u="none" strike="noStrike" dirty="0">
                          <a:effectLst/>
                        </a:rPr>
                        <a:t>KZN</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86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86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83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97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Calibri"/>
                          <a:ea typeface="+mn-ea"/>
                          <a:cs typeface="+mn-cs"/>
                        </a:rPr>
                        <a:t>The medical team is proficient with assistive devices and comply efficiently to the processes</a:t>
                      </a:r>
                      <a:endParaRPr kumimoji="0" lang="en-ZA" sz="1100" b="1"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r h="350058">
                <a:tc>
                  <a:txBody>
                    <a:bodyPr/>
                    <a:lstStyle/>
                    <a:p>
                      <a:pPr algn="l" fontAlgn="b"/>
                      <a:r>
                        <a:rPr lang="en-ZA" sz="1400" b="1" u="none" strike="noStrike" dirty="0">
                          <a:effectLst/>
                        </a:rPr>
                        <a:t>LP</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97</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Calibri"/>
                          <a:ea typeface="+mn-ea"/>
                          <a:cs typeface="+mn-cs"/>
                        </a:rPr>
                        <a:t>The medical team is proficient with assistive devices and comply efficiently to the processes</a:t>
                      </a:r>
                      <a:endParaRPr kumimoji="0" lang="en-ZA" sz="1100" b="1"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r h="348614">
                <a:tc>
                  <a:txBody>
                    <a:bodyPr/>
                    <a:lstStyle/>
                    <a:p>
                      <a:pPr algn="l" fontAlgn="b"/>
                      <a:r>
                        <a:rPr lang="en-ZA" sz="1400" b="1" u="none" strike="noStrike" dirty="0">
                          <a:effectLst/>
                        </a:rPr>
                        <a:t>MP</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32</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91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Calibri"/>
                          <a:ea typeface="+mn-ea"/>
                          <a:cs typeface="+mn-cs"/>
                        </a:rPr>
                        <a:t>The medical team is proficient with assistive devices and comply efficiently to the processes</a:t>
                      </a:r>
                      <a:endParaRPr kumimoji="0" lang="en-ZA" sz="1100" b="1"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7"/>
                  </a:ext>
                </a:extLst>
              </a:tr>
              <a:tr h="350058">
                <a:tc>
                  <a:txBody>
                    <a:bodyPr/>
                    <a:lstStyle/>
                    <a:p>
                      <a:pPr algn="l" fontAlgn="b"/>
                      <a:r>
                        <a:rPr lang="en-ZA" sz="1400" b="1" u="none" strike="noStrike" dirty="0">
                          <a:effectLst/>
                        </a:rPr>
                        <a:t>NC</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100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Calibri"/>
                          <a:ea typeface="+mn-ea"/>
                          <a:cs typeface="+mn-cs"/>
                        </a:rPr>
                        <a:t>The medical team is proficient with assistive devices and comply efficiently to the processes</a:t>
                      </a:r>
                      <a:endParaRPr kumimoji="0" lang="en-ZA" sz="1100" b="1"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8"/>
                  </a:ext>
                </a:extLst>
              </a:tr>
              <a:tr h="265891">
                <a:tc>
                  <a:txBody>
                    <a:bodyPr/>
                    <a:lstStyle/>
                    <a:p>
                      <a:pPr algn="l" fontAlgn="b"/>
                      <a:r>
                        <a:rPr lang="en-ZA" sz="1400" b="1" u="none" strike="noStrike" dirty="0">
                          <a:effectLst/>
                        </a:rPr>
                        <a:t>NW</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16</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100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Calibri"/>
                          <a:ea typeface="+mn-ea"/>
                          <a:cs typeface="+mn-cs"/>
                        </a:rPr>
                        <a:t>The medical team is proficient with assistive devices and comply efficiently to the processes</a:t>
                      </a:r>
                      <a:endParaRPr kumimoji="0" lang="en-ZA" sz="1100" b="1"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9"/>
                  </a:ext>
                </a:extLst>
              </a:tr>
              <a:tr h="350058">
                <a:tc>
                  <a:txBody>
                    <a:bodyPr/>
                    <a:lstStyle/>
                    <a:p>
                      <a:pPr algn="l" fontAlgn="b"/>
                      <a:r>
                        <a:rPr lang="en-ZA" sz="1400" b="1" u="none" strike="noStrike" dirty="0">
                          <a:effectLst/>
                        </a:rPr>
                        <a:t>WC</a:t>
                      </a:r>
                      <a:endParaRPr lang="en-ZA" sz="1400" b="1" i="1"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41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41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41</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100</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Calibri"/>
                          <a:ea typeface="+mn-ea"/>
                          <a:cs typeface="+mn-cs"/>
                        </a:rPr>
                        <a:t>The medical team is proficient with assistive devices and comply efficiently to the processes</a:t>
                      </a:r>
                      <a:endParaRPr kumimoji="0" lang="en-ZA" sz="1100" b="1" i="0" u="none" strike="noStrike" kern="1200" cap="none" spc="0" normalizeH="0" baseline="0" noProof="0" dirty="0">
                        <a:ln>
                          <a:noFill/>
                        </a:ln>
                        <a:solidFill>
                          <a:srgbClr val="000000"/>
                        </a:solidFill>
                        <a:effectLst/>
                        <a:uLnTx/>
                        <a:uFillTx/>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10"/>
                  </a:ext>
                </a:extLst>
              </a:tr>
              <a:tr h="350058">
                <a:tc>
                  <a:txBody>
                    <a:bodyPr/>
                    <a:lstStyle/>
                    <a:p>
                      <a:pPr algn="l" fontAlgn="b"/>
                      <a:r>
                        <a:rPr lang="en-ZA" sz="1400" b="1" u="none" strike="noStrike" dirty="0">
                          <a:effectLst/>
                        </a:rPr>
                        <a:t>Total</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379</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328</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315</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400" b="1" i="0" u="none" strike="noStrike" dirty="0" smtClean="0">
                          <a:solidFill>
                            <a:srgbClr val="000000"/>
                          </a:solidFill>
                          <a:effectLst/>
                          <a:latin typeface="Calibri"/>
                        </a:rPr>
                        <a:t>83</a:t>
                      </a:r>
                      <a:endParaRPr lang="en-ZA"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ZA" sz="1100" b="1" i="0" u="none" strike="noStrike" dirty="0" smtClean="0">
                          <a:solidFill>
                            <a:srgbClr val="000000"/>
                          </a:solidFill>
                          <a:effectLst/>
                          <a:latin typeface="Calibri"/>
                        </a:rPr>
                        <a:t>The poor</a:t>
                      </a:r>
                      <a:r>
                        <a:rPr lang="en-ZA" sz="1100" b="1" i="0" u="none" strike="noStrike" baseline="0" dirty="0" smtClean="0">
                          <a:solidFill>
                            <a:srgbClr val="000000"/>
                          </a:solidFill>
                          <a:effectLst/>
                          <a:latin typeface="Calibri"/>
                        </a:rPr>
                        <a:t> performance by Gauteng and EC is the main factor</a:t>
                      </a:r>
                      <a:endParaRPr lang="en-ZA"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873619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25</a:t>
            </a:fld>
            <a:endParaRPr lang="en-US" altLang="en-US" sz="1200" dirty="0">
              <a:solidFill>
                <a:srgbClr val="898989"/>
              </a:solidFill>
            </a:endParaRPr>
          </a:p>
        </p:txBody>
      </p:sp>
      <p:sp>
        <p:nvSpPr>
          <p:cNvPr id="2" name="TextBox 1"/>
          <p:cNvSpPr txBox="1"/>
          <p:nvPr/>
        </p:nvSpPr>
        <p:spPr>
          <a:xfrm>
            <a:off x="5655734" y="1147423"/>
            <a:ext cx="3250142" cy="369332"/>
          </a:xfrm>
          <a:prstGeom prst="rect">
            <a:avLst/>
          </a:prstGeom>
          <a:noFill/>
        </p:spPr>
        <p:txBody>
          <a:bodyPr wrap="square" rtlCol="0">
            <a:spAutoFit/>
          </a:bodyPr>
          <a:lstStyle/>
          <a:p>
            <a:r>
              <a:rPr lang="en-US" dirty="0"/>
              <a:t>Compensation Commissioner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endParaRPr lang="en-US" altLang="en-US" sz="1800" dirty="0">
              <a:ea typeface="ＭＳ Ｐゴシック" pitchFamily="34" charset="-128"/>
            </a:endParaRPr>
          </a:p>
          <a:p>
            <a:pPr marL="0" indent="0" algn="ctr">
              <a:buFont typeface="Arial" pitchFamily="34" charset="0"/>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Font typeface="Arial" pitchFamily="34" charset="0"/>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b="1" smtClean="0">
                <a:solidFill>
                  <a:srgbClr val="FF0000"/>
                </a:solidFill>
              </a:rPr>
              <a:pPr/>
              <a:t>3</a:t>
            </a:fld>
            <a:endParaRPr lang="en-US" altLang="en-US" sz="12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8"/>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lvl="0" indent="0" algn="ctr">
              <a:buNone/>
            </a:pPr>
            <a:r>
              <a:rPr lang="en-US" altLang="en-US" sz="1800" b="1" u="sng" dirty="0">
                <a:solidFill>
                  <a:prstClr val="black"/>
                </a:solidFill>
                <a:ea typeface="ＭＳ Ｐゴシック" pitchFamily="34" charset="-128"/>
              </a:rPr>
              <a:t>Legislative Mandate</a:t>
            </a:r>
          </a:p>
          <a:p>
            <a:pPr marL="0" lvl="0" indent="0" algn="just" eaLnBrk="1" hangingPunct="1">
              <a:spcBef>
                <a:spcPct val="0"/>
              </a:spcBef>
              <a:buNone/>
              <a:tabLst>
                <a:tab pos="9144000"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b="1" smtClean="0">
                <a:solidFill>
                  <a:srgbClr val="FF0000"/>
                </a:solidFill>
              </a:rPr>
              <a:pPr/>
              <a:t>4</a:t>
            </a:fld>
            <a:endParaRPr lang="en-US" altLang="en-US" sz="1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0"/>
            <a:ext cx="8511822" cy="5137150"/>
          </a:xfrm>
        </p:spPr>
        <p:txBody>
          <a:bodyPr/>
          <a:lstStyle/>
          <a:p>
            <a:pPr marL="0" lvl="1" indent="0" algn="just">
              <a:buFont typeface="Arial" charset="0"/>
              <a:buNone/>
              <a:tabLst>
                <a:tab pos="9144000" algn="r"/>
              </a:tabLst>
              <a:defRPr/>
            </a:pPr>
            <a:r>
              <a:rPr lang="en-ZA" sz="1800" b="1" dirty="0"/>
              <a:t>VISION </a:t>
            </a:r>
          </a:p>
          <a:p>
            <a:pPr marL="0" lvl="1" indent="0" algn="just">
              <a:buFont typeface="Arial" charset="0"/>
              <a:buNone/>
              <a:tabLst>
                <a:tab pos="9144000"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Font typeface="Arial" charset="0"/>
              <a:buNone/>
              <a:tabLst>
                <a:tab pos="9144000" algn="r"/>
              </a:tabLst>
              <a:defRPr/>
            </a:pPr>
            <a:endParaRPr lang="en-ZA" sz="1800" dirty="0"/>
          </a:p>
          <a:p>
            <a:pPr marL="0" lvl="1" indent="0" algn="just">
              <a:buFont typeface="Arial" charset="0"/>
              <a:buNone/>
              <a:tabLst>
                <a:tab pos="9144000" algn="r"/>
              </a:tabLst>
              <a:defRPr/>
            </a:pPr>
            <a:r>
              <a:rPr lang="en-ZA" sz="1800" b="1" dirty="0"/>
              <a:t>MISSION</a:t>
            </a:r>
          </a:p>
          <a:p>
            <a:pPr marL="115888" indent="0" algn="just">
              <a:buFont typeface="Arial" panose="020B0604020202020204" pitchFamily="34" charset="0"/>
              <a:buNone/>
              <a:tabLst>
                <a:tab pos="9144000"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4000"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4000"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4000"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8" lvl="1" indent="0">
              <a:buFont typeface="Arial" charset="0"/>
              <a:buNone/>
              <a:tabLst>
                <a:tab pos="9144000"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smtClean="0">
                <a:solidFill>
                  <a:srgbClr val="898989"/>
                </a:solidFill>
              </a:rPr>
              <a:pPr eaLnBrk="1" hangingPunct="1">
                <a:spcBef>
                  <a:spcPct val="0"/>
                </a:spcBef>
                <a:buFontTx/>
                <a:buNone/>
              </a:pPr>
              <a:t>2019/11/14</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6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rgbClr val="FF0000"/>
                </a:solidFill>
              </a:rPr>
              <a:pPr eaLnBrk="1" hangingPunct="1">
                <a:spcBef>
                  <a:spcPct val="0"/>
                </a:spcBef>
                <a:buFontTx/>
                <a:buNone/>
              </a:pPr>
              <a:t>5</a:t>
            </a:fld>
            <a:endParaRPr lang="en-US" altLang="en-US" sz="1200" dirty="0">
              <a:solidFill>
                <a:srgbClr val="FF0000"/>
              </a:solidFill>
            </a:endParaRPr>
          </a:p>
        </p:txBody>
      </p:sp>
    </p:spTree>
    <p:extLst>
      <p:ext uri="{BB962C8B-B14F-4D97-AF65-F5344CB8AC3E}">
        <p14:creationId xmlns:p14="http://schemas.microsoft.com/office/powerpoint/2010/main" xmlns="" val="340904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7" y="6449969"/>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D1A8E9A-103A-45D8-A6FF-1D664856E4B8}" type="slidenum">
              <a:rPr kumimoji="0" lang="en-US" sz="1200" b="1" i="0" u="none" strike="noStrike" kern="1200" cap="none" spc="0" normalizeH="0" baseline="0" noProof="0" smtClean="0">
                <a:ln>
                  <a:noFill/>
                </a:ln>
                <a:solidFill>
                  <a:srgbClr val="FF0000"/>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FF0000"/>
              </a:solidFill>
              <a:effectLst/>
              <a:uLnTx/>
              <a:uFillTx/>
              <a:latin typeface="Calibri" pitchFamily="-80" charset="0"/>
              <a:ea typeface="ＭＳ Ｐゴシック" pitchFamily="-80" charset="-128"/>
              <a:cs typeface="+mn-cs"/>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64695" y="1209915"/>
            <a:ext cx="8558463" cy="5331562"/>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401053" y="149191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a:ea typeface="+mn-ea"/>
                <a:cs typeface="+mn-cs"/>
              </a:rPr>
              <a:t>126 LABOUR CENTRES</a:t>
            </a:r>
          </a:p>
        </p:txBody>
      </p:sp>
      <p:sp>
        <p:nvSpPr>
          <p:cNvPr id="12" name="Rectangle 11"/>
          <p:cNvSpPr/>
          <p:nvPr/>
        </p:nvSpPr>
        <p:spPr>
          <a:xfrm>
            <a:off x="401053" y="2021305"/>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Calibri"/>
                <a:ea typeface="+mn-ea"/>
                <a:cs typeface="+mn-cs"/>
              </a:rPr>
              <a:t>33 LABOUR CENTRES WITH COID FUNCTIONS</a:t>
            </a:r>
          </a:p>
        </p:txBody>
      </p:sp>
      <p:sp>
        <p:nvSpPr>
          <p:cNvPr id="2" name="Oval 1"/>
          <p:cNvSpPr/>
          <p:nvPr/>
        </p:nvSpPr>
        <p:spPr>
          <a:xfrm>
            <a:off x="4883499"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9" name="Oval 8"/>
          <p:cNvSpPr/>
          <p:nvPr/>
        </p:nvSpPr>
        <p:spPr>
          <a:xfrm>
            <a:off x="2684584"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13" name="Oval 12"/>
          <p:cNvSpPr/>
          <p:nvPr/>
        </p:nvSpPr>
        <p:spPr>
          <a:xfrm>
            <a:off x="4672483"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14" name="Oval 13"/>
          <p:cNvSpPr/>
          <p:nvPr/>
        </p:nvSpPr>
        <p:spPr>
          <a:xfrm>
            <a:off x="3106615"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5" name="Oval 14"/>
          <p:cNvSpPr/>
          <p:nvPr/>
        </p:nvSpPr>
        <p:spPr>
          <a:xfrm>
            <a:off x="7238162"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6" name="Oval 15"/>
          <p:cNvSpPr/>
          <p:nvPr/>
        </p:nvSpPr>
        <p:spPr>
          <a:xfrm>
            <a:off x="3751384"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7" name="Oval 16"/>
          <p:cNvSpPr/>
          <p:nvPr/>
        </p:nvSpPr>
        <p:spPr>
          <a:xfrm>
            <a:off x="6223279"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8" name="Oval 17"/>
          <p:cNvSpPr/>
          <p:nvPr/>
        </p:nvSpPr>
        <p:spPr>
          <a:xfrm>
            <a:off x="7107533"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19" name="Oval 18"/>
          <p:cNvSpPr/>
          <p:nvPr/>
        </p:nvSpPr>
        <p:spPr>
          <a:xfrm>
            <a:off x="6131169" y="2858757"/>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9</a:t>
            </a:r>
          </a:p>
        </p:txBody>
      </p:sp>
    </p:spTree>
    <p:extLst>
      <p:ext uri="{BB962C8B-B14F-4D97-AF65-F5344CB8AC3E}">
        <p14:creationId xmlns:p14="http://schemas.microsoft.com/office/powerpoint/2010/main" xmlns="" val="2477947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a:latin typeface="Arial" charset="0"/>
                <a:cs typeface="Arial" charset="0"/>
              </a:rPr>
              <a:t>STRATEGIC FOCUS</a:t>
            </a:r>
          </a:p>
        </p:txBody>
      </p:sp>
      <p:sp>
        <p:nvSpPr>
          <p:cNvPr id="21507" name="Content Placeholder 2"/>
          <p:cNvSpPr>
            <a:spLocks noGrp="1"/>
          </p:cNvSpPr>
          <p:nvPr>
            <p:ph idx="1"/>
          </p:nvPr>
        </p:nvSpPr>
        <p:spPr>
          <a:xfrm>
            <a:off x="288925" y="1240077"/>
            <a:ext cx="8662988" cy="5370273"/>
          </a:xfrm>
        </p:spPr>
        <p:txBody>
          <a:bodyPr/>
          <a:lstStyle/>
          <a:p>
            <a:pPr marL="0" indent="0">
              <a:spcBef>
                <a:spcPts val="0"/>
              </a:spcBef>
              <a:buFont typeface="Arial" charset="0"/>
              <a:buNone/>
            </a:pPr>
            <a:r>
              <a:rPr lang="en-US" sz="2400" dirty="0"/>
              <a:t>The Strategy of the Fund is comprised of two strategic priorities or areas of focus for the success and sustainability </a:t>
            </a:r>
          </a:p>
          <a:p>
            <a:pPr marL="0" indent="0">
              <a:buFont typeface="Arial" charse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093F34D8-C0A5-4DA0-87B9-BADE2CB57432}" type="datetime1">
              <a:rPr kumimoji="0" lang="en-ZA"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endParaRPr>
          </a:p>
        </p:txBody>
      </p:sp>
      <p:sp>
        <p:nvSpPr>
          <p:cNvPr id="21509" name="Slide Number Placeholder 4"/>
          <p:cNvSpPr>
            <a:spLocks noGrp="1"/>
          </p:cNvSpPr>
          <p:nvPr>
            <p:ph type="sldNum" sz="quarter" idx="12"/>
          </p:nvPr>
        </p:nvSpPr>
        <p:spPr bwMode="auto">
          <a:xfrm>
            <a:off x="6842038" y="6510467"/>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800B44A-FF6B-4136-91BA-E790339791BD}" type="slidenum">
              <a:rPr kumimoji="0" lang="en-US" sz="1200" b="1" i="0" u="none" strike="noStrike" kern="1200" cap="none" spc="0" normalizeH="0" baseline="0" noProof="0" smtClean="0">
                <a:ln>
                  <a:noFill/>
                </a:ln>
                <a:solidFill>
                  <a:srgbClr val="FF0000"/>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FF0000"/>
              </a:solidFill>
              <a:effectLst/>
              <a:uLnTx/>
              <a:uFillTx/>
              <a:latin typeface="Calibri" pitchFamily="34" charset="0"/>
              <a:ea typeface="MS PGothic" pitchFamily="34" charset="-128"/>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2742497517"/>
              </p:ext>
            </p:extLst>
          </p:nvPr>
        </p:nvGraphicFramePr>
        <p:xfrm>
          <a:off x="271463" y="2004165"/>
          <a:ext cx="8520110" cy="4579197"/>
        </p:xfrm>
        <a:graphic>
          <a:graphicData uri="http://schemas.openxmlformats.org/drawingml/2006/table">
            <a:tbl>
              <a:tblPr firstRow="1" bandRow="1">
                <a:tableStyleId>{5C22544A-7EE6-4342-B048-85BDC9FD1C3A}</a:tableStyleId>
              </a:tblPr>
              <a:tblGrid>
                <a:gridCol w="1231660">
                  <a:extLst>
                    <a:ext uri="{9D8B030D-6E8A-4147-A177-3AD203B41FA5}">
                      <a16:colId xmlns:a16="http://schemas.microsoft.com/office/drawing/2014/main" xmlns="" val="20000"/>
                    </a:ext>
                  </a:extLst>
                </a:gridCol>
                <a:gridCol w="2176384">
                  <a:extLst>
                    <a:ext uri="{9D8B030D-6E8A-4147-A177-3AD203B41FA5}">
                      <a16:colId xmlns:a16="http://schemas.microsoft.com/office/drawing/2014/main" xmlns="" val="20001"/>
                    </a:ext>
                  </a:extLst>
                </a:gridCol>
                <a:gridCol w="2195200">
                  <a:extLst>
                    <a:ext uri="{9D8B030D-6E8A-4147-A177-3AD203B41FA5}">
                      <a16:colId xmlns:a16="http://schemas.microsoft.com/office/drawing/2014/main" xmlns="" val="20002"/>
                    </a:ext>
                  </a:extLst>
                </a:gridCol>
                <a:gridCol w="1212844">
                  <a:extLst>
                    <a:ext uri="{9D8B030D-6E8A-4147-A177-3AD203B41FA5}">
                      <a16:colId xmlns:a16="http://schemas.microsoft.com/office/drawing/2014/main" xmlns="" val="20003"/>
                    </a:ext>
                  </a:extLst>
                </a:gridCol>
                <a:gridCol w="1704022">
                  <a:extLst>
                    <a:ext uri="{9D8B030D-6E8A-4147-A177-3AD203B41FA5}">
                      <a16:colId xmlns:a16="http://schemas.microsoft.com/office/drawing/2014/main" xmlns="" val="20004"/>
                    </a:ext>
                  </a:extLst>
                </a:gridCol>
              </a:tblGrid>
              <a:tr h="1716353">
                <a:tc>
                  <a:txBody>
                    <a:bodyPr/>
                    <a:lstStyle/>
                    <a:p>
                      <a:endParaRPr lang="en-ZA" sz="1800" dirty="0"/>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ZA" sz="1800" dirty="0"/>
                        <a:t>Quality Medical</a:t>
                      </a:r>
                      <a:r>
                        <a:rPr lang="en-ZA" sz="1800" baseline="0" dirty="0"/>
                        <a:t> Care</a:t>
                      </a:r>
                      <a:endParaRPr lang="en-ZA" sz="1800" dirty="0"/>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endParaRPr lang="en-ZA" sz="1800" dirty="0"/>
                    </a:p>
                    <a:p>
                      <a:pPr algn="ctr">
                        <a:lnSpc>
                          <a:spcPct val="110000"/>
                        </a:lnSpc>
                      </a:pPr>
                      <a:r>
                        <a:rPr lang="en-US" sz="1600" b="1" dirty="0">
                          <a:solidFill>
                            <a:schemeClr val="bg1"/>
                          </a:solidFill>
                          <a:latin typeface="Arial"/>
                          <a:cs typeface="Arial"/>
                        </a:rPr>
                        <a:t>Client Centered Care</a:t>
                      </a:r>
                      <a:endParaRPr lang="en-US" sz="1600" dirty="0">
                        <a:solidFill>
                          <a:schemeClr val="bg1"/>
                        </a:solidFill>
                        <a:latin typeface="Arial"/>
                        <a:cs typeface="Arial"/>
                      </a:endParaRPr>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pPr algn="ctr"/>
                      <a:endParaRPr lang="en-ZA" sz="1800" dirty="0"/>
                    </a:p>
                    <a:p>
                      <a:pPr algn="ctr"/>
                      <a:r>
                        <a:rPr lang="en-US" sz="1800" b="1" dirty="0">
                          <a:solidFill>
                            <a:schemeClr val="bg1"/>
                          </a:solidFill>
                          <a:latin typeface="Arial"/>
                          <a:cs typeface="Arial"/>
                        </a:rPr>
                        <a:t>People</a:t>
                      </a:r>
                      <a:endParaRPr lang="en-ZA" sz="1800" dirty="0">
                        <a:solidFill>
                          <a:schemeClr val="bg1"/>
                        </a:solidFill>
                      </a:endParaRPr>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US" sz="1600" b="1" dirty="0">
                          <a:solidFill>
                            <a:schemeClr val="bg1"/>
                          </a:solidFill>
                          <a:latin typeface="Arial"/>
                          <a:cs typeface="Arial"/>
                        </a:rPr>
                        <a:t>Performance</a:t>
                      </a:r>
                      <a:endParaRPr lang="en-ZA" sz="1600" dirty="0">
                        <a:solidFill>
                          <a:schemeClr val="bg1"/>
                        </a:solidFill>
                      </a:endParaRPr>
                    </a:p>
                  </a:txBody>
                  <a:tcPr marL="91442" marR="91442" marT="45722" marB="45722">
                    <a:solidFill>
                      <a:schemeClr val="accent1"/>
                    </a:solidFill>
                  </a:tcPr>
                </a:tc>
                <a:extLst>
                  <a:ext uri="{0D108BD9-81ED-4DB2-BD59-A6C34878D82A}">
                    <a16:rowId xmlns:a16="http://schemas.microsoft.com/office/drawing/2014/main" xmlns="" val="10000"/>
                  </a:ext>
                </a:extLst>
              </a:tr>
              <a:tr h="965843">
                <a:tc>
                  <a:txBody>
                    <a:bodyPr/>
                    <a:lstStyle/>
                    <a:p>
                      <a:r>
                        <a:rPr lang="en-ZA" sz="1800" dirty="0">
                          <a:solidFill>
                            <a:schemeClr val="bg1"/>
                          </a:solidFill>
                        </a:rPr>
                        <a:t>Strategic</a:t>
                      </a:r>
                      <a:r>
                        <a:rPr lang="en-ZA" sz="1800" baseline="0" dirty="0">
                          <a:solidFill>
                            <a:schemeClr val="bg1"/>
                          </a:solidFill>
                        </a:rPr>
                        <a:t> Priorities</a:t>
                      </a:r>
                      <a:endParaRPr lang="en-ZA" sz="1800" dirty="0">
                        <a:solidFill>
                          <a:schemeClr val="bg1"/>
                        </a:solidFill>
                      </a:endParaRPr>
                    </a:p>
                  </a:txBody>
                  <a:tcPr marL="91442" marR="91442" marT="45722" marB="45722">
                    <a:solidFill>
                      <a:schemeClr val="accent1"/>
                    </a:solidFill>
                  </a:tcPr>
                </a:tc>
                <a:tc gridSpan="2">
                  <a:txBody>
                    <a:bodyPr/>
                    <a:lstStyle/>
                    <a:p>
                      <a:r>
                        <a:rPr lang="en-ZA" sz="1800" dirty="0">
                          <a:solidFill>
                            <a:schemeClr val="bg1"/>
                          </a:solidFill>
                        </a:rPr>
                        <a:t>To</a:t>
                      </a:r>
                      <a:r>
                        <a:rPr lang="en-ZA" sz="1800" baseline="0" dirty="0">
                          <a:solidFill>
                            <a:schemeClr val="bg1"/>
                          </a:solidFill>
                        </a:rPr>
                        <a:t> provide faster, reliable and accessible COID Services by 2020</a:t>
                      </a:r>
                      <a:endParaRPr lang="en-ZA" sz="1800" dirty="0">
                        <a:solidFill>
                          <a:schemeClr val="bg1"/>
                        </a:solidFill>
                      </a:endParaRPr>
                    </a:p>
                  </a:txBody>
                  <a:tcPr marL="91442" marR="91442" marT="45722" marB="45722">
                    <a:solidFill>
                      <a:schemeClr val="accent3">
                        <a:lumMod val="75000"/>
                      </a:schemeClr>
                    </a:solidFill>
                  </a:tcPr>
                </a:tc>
                <a:tc hMerge="1">
                  <a:txBody>
                    <a:bodyPr/>
                    <a:lstStyle/>
                    <a:p>
                      <a:endParaRPr lang="en-ZA" dirty="0"/>
                    </a:p>
                  </a:txBody>
                  <a:tcPr>
                    <a:solidFill>
                      <a:schemeClr val="accent1"/>
                    </a:solidFill>
                  </a:tcPr>
                </a:tc>
                <a:tc gridSpan="2">
                  <a:txBody>
                    <a:bodyPr/>
                    <a:lstStyle/>
                    <a:p>
                      <a:pPr marL="0" algn="l" defTabSz="457200" rtl="0" eaLnBrk="1" latinLnBrk="0" hangingPunct="1"/>
                      <a:r>
                        <a:rPr lang="en-ZA" sz="1800" kern="1200" dirty="0">
                          <a:solidFill>
                            <a:schemeClr val="bg1"/>
                          </a:solidFill>
                          <a:latin typeface="+mn-lt"/>
                          <a:ea typeface="+mn-ea"/>
                          <a:cs typeface="+mn-cs"/>
                        </a:rPr>
                        <a:t>To provide an effective and efficient client oriented support services</a:t>
                      </a:r>
                    </a:p>
                  </a:txBody>
                  <a:tcPr marL="91442" marR="91442" marT="45722" marB="45722">
                    <a:solidFill>
                      <a:schemeClr val="accent1"/>
                    </a:solidFill>
                  </a:tcPr>
                </a:tc>
                <a:tc hMerge="1">
                  <a:txBody>
                    <a:bodyPr/>
                    <a:lstStyle/>
                    <a:p>
                      <a:endParaRPr lang="en-ZA" dirty="0"/>
                    </a:p>
                  </a:txBody>
                  <a:tcPr>
                    <a:solidFill>
                      <a:schemeClr val="accent1"/>
                    </a:solidFill>
                  </a:tcPr>
                </a:tc>
                <a:extLst>
                  <a:ext uri="{0D108BD9-81ED-4DB2-BD59-A6C34878D82A}">
                    <a16:rowId xmlns:a16="http://schemas.microsoft.com/office/drawing/2014/main" xmlns="" val="10001"/>
                  </a:ext>
                </a:extLst>
              </a:tr>
              <a:tr h="1897001">
                <a:tc>
                  <a:txBody>
                    <a:bodyPr/>
                    <a:lstStyle/>
                    <a:p>
                      <a:r>
                        <a:rPr lang="en-ZA" sz="1800" dirty="0">
                          <a:solidFill>
                            <a:schemeClr val="bg1"/>
                          </a:solidFill>
                        </a:rPr>
                        <a:t>Flagship Projects</a:t>
                      </a:r>
                    </a:p>
                  </a:txBody>
                  <a:tcPr marL="91442" marR="91442" marT="45722" marB="45722">
                    <a:solidFill>
                      <a:schemeClr val="accent1"/>
                    </a:solidFill>
                  </a:tcPr>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Integrated Online Platform</a:t>
                      </a:r>
                      <a:r>
                        <a:rPr lang="en-ZA" sz="1200" kern="1200" baseline="0" dirty="0">
                          <a:solidFill>
                            <a:schemeClr val="bg1"/>
                          </a:solidFill>
                          <a:latin typeface="+mn-lt"/>
                          <a:ea typeface="+mn-ea"/>
                          <a:cs typeface="+mn-cs"/>
                        </a:rPr>
                        <a:t> for </a:t>
                      </a:r>
                      <a:r>
                        <a:rPr lang="en-ZA" sz="1200" kern="1200" dirty="0">
                          <a:solidFill>
                            <a:schemeClr val="bg1"/>
                          </a:solidFill>
                          <a:latin typeface="+mn-lt"/>
                          <a:ea typeface="+mn-ea"/>
                          <a:cs typeface="+mn-cs"/>
                        </a:rPr>
                        <a:t>Employer Registration and compliance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Online Claims Management System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Hospital</a:t>
                      </a:r>
                      <a:r>
                        <a:rPr lang="en-ZA" sz="1200" kern="1200" baseline="0" dirty="0">
                          <a:solidFill>
                            <a:schemeClr val="bg1"/>
                          </a:solidFill>
                          <a:latin typeface="+mn-lt"/>
                          <a:ea typeface="+mn-ea"/>
                          <a:cs typeface="+mn-cs"/>
                        </a:rPr>
                        <a:t> Care Management Program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Disability Care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Integration of data from e-claims. ICM and umehluko systems or better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Review of medical services function in the Fund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Chronic Medication Dispensing</a:t>
                      </a:r>
                    </a:p>
                  </a:txBody>
                  <a:tcPr marL="91442" marR="91442" marT="45722" marB="45722">
                    <a:solidFill>
                      <a:schemeClr val="accent3">
                        <a:lumMod val="75000"/>
                      </a:schemeClr>
                    </a:solidFill>
                  </a:tcPr>
                </a:tc>
                <a:tc hMerge="1">
                  <a:txBody>
                    <a:bodyPr/>
                    <a:lstStyle/>
                    <a:p>
                      <a:endParaRPr lang="en-ZA"/>
                    </a:p>
                  </a:txBody>
                  <a:tcPr/>
                </a:tc>
                <a:tc gridSpan="2">
                  <a:txBody>
                    <a:bodyPr/>
                    <a:lstStyle/>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Improved capacity through Human Resource Development </a:t>
                      </a:r>
                    </a:p>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Increase in the asset base of the Fund through</a:t>
                      </a:r>
                      <a:r>
                        <a:rPr lang="en-ZA" sz="1200" kern="1200" baseline="0" dirty="0">
                          <a:solidFill>
                            <a:schemeClr val="bg1"/>
                          </a:solidFill>
                          <a:latin typeface="+mn-lt"/>
                          <a:ea typeface="+mn-ea"/>
                          <a:cs typeface="+mn-cs"/>
                        </a:rPr>
                        <a:t> investments</a:t>
                      </a:r>
                    </a:p>
                    <a:p>
                      <a:pPr marL="171450" indent="-171450" algn="l" defTabSz="457200" rtl="0" eaLnBrk="1" latinLnBrk="0" hangingPunct="1">
                        <a:buFont typeface="Arial" pitchFamily="34" charset="0"/>
                        <a:buChar char="•"/>
                      </a:pPr>
                      <a:r>
                        <a:rPr lang="en-ZA" sz="1200" kern="1200" baseline="0" dirty="0">
                          <a:solidFill>
                            <a:schemeClr val="bg1"/>
                          </a:solidFill>
                          <a:latin typeface="+mn-lt"/>
                          <a:ea typeface="+mn-ea"/>
                          <a:cs typeface="+mn-cs"/>
                        </a:rPr>
                        <a:t>Contribute to employment creation through investments and training programmes</a:t>
                      </a:r>
                    </a:p>
                    <a:p>
                      <a:pPr marL="171450" indent="-171450" algn="l" defTabSz="457200" rtl="0" eaLnBrk="1" latinLnBrk="0" hangingPunct="1">
                        <a:buFont typeface="Arial" pitchFamily="34" charset="0"/>
                        <a:buChar char="•"/>
                      </a:pPr>
                      <a:endParaRPr lang="en-ZA" sz="12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a:p>
                  </a:txBody>
                  <a:tcPr/>
                </a:tc>
                <a:extLst>
                  <a:ext uri="{0D108BD9-81ED-4DB2-BD59-A6C34878D82A}">
                    <a16:rowId xmlns:a16="http://schemas.microsoft.com/office/drawing/2014/main" xmlns="" val="10002"/>
                  </a:ext>
                </a:extLst>
              </a:tr>
            </a:tbl>
          </a:graphicData>
        </a:graphic>
      </p:graphicFrame>
      <p:pic>
        <p:nvPicPr>
          <p:cNvPr id="7" name="Picture 6" descr="PeopleHex.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704114" y="2242240"/>
            <a:ext cx="1102631" cy="954840"/>
          </a:xfrm>
          <a:prstGeom prst="rect">
            <a:avLst/>
          </a:prstGeom>
        </p:spPr>
      </p:pic>
      <p:pic>
        <p:nvPicPr>
          <p:cNvPr id="21533" name="Picture 7" descr="PerformanceHex.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9488" y="2268538"/>
            <a:ext cx="1071562"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4" name="Picture 8" descr="PatientHex.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97313" y="2241550"/>
            <a:ext cx="10810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9" descr="DiscoveryHex.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54250" y="2241550"/>
            <a:ext cx="111283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425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3607777739"/>
              </p:ext>
            </p:extLst>
          </p:nvPr>
        </p:nvGraphicFramePr>
        <p:xfrm>
          <a:off x="457200" y="1266031"/>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933A870C-37C5-4063-BEF4-D7D4E742EB39}" type="datetime1">
              <a:rPr kumimoji="0" lang="en-ZA" sz="1200" b="0" i="0" u="none" strike="noStrike" kern="1200" cap="none" spc="0" normalizeH="0" baseline="0" noProof="0" smtClean="0">
                <a:ln>
                  <a:noFill/>
                </a:ln>
                <a:solidFill>
                  <a:srgbClr val="898989"/>
                </a:solidFill>
                <a:effectLst/>
                <a:uLnTx/>
                <a:uFillTx/>
                <a:latin typeface="Calibri" pitchFamily="34" charset="0"/>
                <a:ea typeface="MS PGothic"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2019/11/14</a:t>
            </a:fld>
            <a:endParaRPr kumimoji="0" lang="en-US" sz="1200" b="0" i="0" u="none" strike="noStrike" kern="1200" cap="none" spc="0" normalizeH="0" baseline="0" noProof="0">
              <a:ln>
                <a:noFill/>
              </a:ln>
              <a:solidFill>
                <a:srgbClr val="898989"/>
              </a:solidFill>
              <a:effectLst/>
              <a:uLnTx/>
              <a:uFillTx/>
              <a:latin typeface="Calibri" pitchFamily="34" charset="0"/>
              <a:ea typeface="MS PGothic" pitchFamily="34" charset="-128"/>
              <a:cs typeface="+mn-cs"/>
            </a:endParaRPr>
          </a:p>
        </p:txBody>
      </p:sp>
      <p:sp>
        <p:nvSpPr>
          <p:cNvPr id="23558" name="Slide Number Placeholder 7"/>
          <p:cNvSpPr>
            <a:spLocks noGrp="1"/>
          </p:cNvSpPr>
          <p:nvPr>
            <p:ph type="sldNum" sz="quarter" idx="12"/>
          </p:nvPr>
        </p:nvSpPr>
        <p:spPr bwMode="auto">
          <a:xfrm>
            <a:off x="6781800" y="6471441"/>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3000" indent="-228600" eaLnBrk="0" hangingPunct="0">
              <a:defRPr>
                <a:solidFill>
                  <a:schemeClr val="tx1"/>
                </a:solidFill>
                <a:latin typeface="Cambria" pitchFamily="18" charset="0"/>
                <a:ea typeface="MS PGothic" pitchFamily="34" charset="-128"/>
              </a:defRPr>
            </a:lvl3pPr>
            <a:lvl4pPr marL="1600200" indent="-228600" eaLnBrk="0" hangingPunct="0">
              <a:defRPr>
                <a:solidFill>
                  <a:schemeClr val="tx1"/>
                </a:solidFill>
                <a:latin typeface="Cambria" pitchFamily="18" charset="0"/>
                <a:ea typeface="MS PGothic" pitchFamily="34" charset="-128"/>
              </a:defRPr>
            </a:lvl4pPr>
            <a:lvl5pPr marL="2057400" indent="-228600" eaLnBrk="0" hangingPunct="0">
              <a:defRPr>
                <a:solidFill>
                  <a:schemeClr val="tx1"/>
                </a:solidFill>
                <a:latin typeface="Cambria"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436E9FE-5A57-4649-A255-29524BB6A497}" type="slidenum">
              <a:rPr kumimoji="0" lang="en-US" sz="1200" b="1" i="0" u="none" strike="noStrike" kern="1200" cap="none" spc="0" normalizeH="0" baseline="0" noProof="0" smtClean="0">
                <a:ln>
                  <a:noFill/>
                </a:ln>
                <a:solidFill>
                  <a:srgbClr val="FF0000"/>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FF0000"/>
              </a:solidFill>
              <a:effectLst/>
              <a:uLnTx/>
              <a:uFillTx/>
              <a:latin typeface="Calibri" pitchFamily="34" charset="0"/>
              <a:ea typeface="MS PGothic" pitchFamily="34" charset="-128"/>
              <a:cs typeface="+mn-cs"/>
            </a:endParaRPr>
          </a:p>
        </p:txBody>
      </p:sp>
      <p:sp>
        <p:nvSpPr>
          <p:cNvPr id="23556" name="Content Placeholder 11"/>
          <p:cNvSpPr>
            <a:spLocks noGrp="1"/>
          </p:cNvSpPr>
          <p:nvPr>
            <p:ph sz="quarter" idx="4294967295"/>
          </p:nvPr>
        </p:nvSpPr>
        <p:spPr>
          <a:xfrm>
            <a:off x="4965700" y="1493838"/>
            <a:ext cx="4178300" cy="4708525"/>
          </a:xfrm>
        </p:spPr>
        <p:txBody>
          <a:bodyPr/>
          <a:lstStyle/>
          <a:p>
            <a:pPr marL="0" indent="0">
              <a:buFont typeface="Arial" charset="0"/>
              <a:buNone/>
            </a:pPr>
            <a:endParaRPr lang="en-ZA" dirty="0"/>
          </a:p>
          <a:p>
            <a:pPr marL="0" indent="0">
              <a:buFont typeface="Arial" charset="0"/>
              <a:buNone/>
            </a:pPr>
            <a:endParaRPr lang="en-ZA" dirty="0"/>
          </a:p>
          <a:p>
            <a:pPr marL="0" indent="0">
              <a:buFont typeface="Arial" charset="0"/>
              <a:buNone/>
            </a:pPr>
            <a:endParaRPr lang="en-ZA" dirty="0"/>
          </a:p>
        </p:txBody>
      </p:sp>
      <p:graphicFrame>
        <p:nvGraphicFramePr>
          <p:cNvPr id="14" name="Diagram 13"/>
          <p:cNvGraphicFramePr/>
          <p:nvPr>
            <p:extLst/>
          </p:nvPr>
        </p:nvGraphicFramePr>
        <p:xfrm>
          <a:off x="2318657" y="1785257"/>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5"/>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CORPORATE SUPPORT</a:t>
            </a:r>
          </a:p>
        </p:txBody>
      </p:sp>
      <p:sp>
        <p:nvSpPr>
          <p:cNvPr id="16" name="Isosceles Triangle 15"/>
          <p:cNvSpPr/>
          <p:nvPr/>
        </p:nvSpPr>
        <p:spPr>
          <a:xfrm>
            <a:off x="2366169" y="1266031"/>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mn-ea"/>
                <a:cs typeface="+mn-cs"/>
              </a:rPr>
              <a:t>COMPLIANCE</a:t>
            </a:r>
          </a:p>
        </p:txBody>
      </p:sp>
    </p:spTree>
    <p:extLst>
      <p:ext uri="{BB962C8B-B14F-4D97-AF65-F5344CB8AC3E}">
        <p14:creationId xmlns:p14="http://schemas.microsoft.com/office/powerpoint/2010/main" xmlns="" val="17733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0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F74E584-A9CD-4A14-A8C8-93B2638ACCC1}" type="slidenum">
              <a:rPr kumimoji="0" lang="en-GB" altLang="en-US" sz="1200" b="1" i="0" u="none" strike="noStrike" kern="1200" cap="none" spc="0" normalizeH="0" baseline="0" noProof="0" smtClean="0">
                <a:ln>
                  <a:noFill/>
                </a:ln>
                <a:solidFill>
                  <a:srgbClr val="FF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1"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p:txBody>
      </p:sp>
      <p:sp>
        <p:nvSpPr>
          <p:cNvPr id="11267" name="Title 1"/>
          <p:cNvSpPr>
            <a:spLocks noGrp="1"/>
          </p:cNvSpPr>
          <p:nvPr>
            <p:ph type="title" idx="4294967295"/>
          </p:nvPr>
        </p:nvSpPr>
        <p:spPr>
          <a:xfrm>
            <a:off x="468313" y="515938"/>
            <a:ext cx="8229600" cy="649287"/>
          </a:xfrm>
        </p:spPr>
        <p:txBody>
          <a:bodyPr/>
          <a:lstStyle/>
          <a:p>
            <a:pPr>
              <a:defRPr/>
            </a:pPr>
            <a:r>
              <a:rPr lang="en-ZA" sz="2800" b="1" dirty="0">
                <a:latin typeface="+mn-lt"/>
              </a:rPr>
              <a:t>LINK TO OUTCOMES</a:t>
            </a:r>
            <a:endParaRPr lang="en-GB" sz="2800" b="1" u="sng"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466503707"/>
              </p:ext>
            </p:extLst>
          </p:nvPr>
        </p:nvGraphicFramePr>
        <p:xfrm>
          <a:off x="176213" y="1398588"/>
          <a:ext cx="8701087" cy="4964634"/>
        </p:xfrm>
        <a:graphic>
          <a:graphicData uri="http://schemas.openxmlformats.org/drawingml/2006/table">
            <a:tbl>
              <a:tblPr>
                <a:tableStyleId>{5C22544A-7EE6-4342-B048-85BDC9FD1C3A}</a:tableStyleId>
              </a:tblPr>
              <a:tblGrid>
                <a:gridCol w="3143184">
                  <a:extLst>
                    <a:ext uri="{9D8B030D-6E8A-4147-A177-3AD203B41FA5}">
                      <a16:colId xmlns:a16="http://schemas.microsoft.com/office/drawing/2014/main" xmlns="" val="20000"/>
                    </a:ext>
                  </a:extLst>
                </a:gridCol>
                <a:gridCol w="1659003">
                  <a:extLst>
                    <a:ext uri="{9D8B030D-6E8A-4147-A177-3AD203B41FA5}">
                      <a16:colId xmlns:a16="http://schemas.microsoft.com/office/drawing/2014/main" xmlns="" val="20001"/>
                    </a:ext>
                  </a:extLst>
                </a:gridCol>
                <a:gridCol w="2009422">
                  <a:extLst>
                    <a:ext uri="{9D8B030D-6E8A-4147-A177-3AD203B41FA5}">
                      <a16:colId xmlns:a16="http://schemas.microsoft.com/office/drawing/2014/main" xmlns="" val="20002"/>
                    </a:ext>
                  </a:extLst>
                </a:gridCol>
                <a:gridCol w="1889478">
                  <a:extLst>
                    <a:ext uri="{9D8B030D-6E8A-4147-A177-3AD203B41FA5}">
                      <a16:colId xmlns:a16="http://schemas.microsoft.com/office/drawing/2014/main" xmlns="" val="20003"/>
                    </a:ext>
                  </a:extLst>
                </a:gridCol>
              </a:tblGrid>
              <a:tr h="771049">
                <a:tc>
                  <a:txBody>
                    <a:bodyPr/>
                    <a:lstStyle/>
                    <a:p>
                      <a:pPr marL="76200" algn="l">
                        <a:lnSpc>
                          <a:spcPct val="115000"/>
                        </a:lnSpc>
                        <a:spcAft>
                          <a:spcPts val="0"/>
                        </a:spcAft>
                      </a:pPr>
                      <a:r>
                        <a:rPr lang="en-ZA" sz="1400" dirty="0">
                          <a:effectLst/>
                        </a:rPr>
                        <a:t>Government</a:t>
                      </a:r>
                    </a:p>
                    <a:p>
                      <a:pPr marL="76200" algn="l">
                        <a:lnSpc>
                          <a:spcPct val="115000"/>
                        </a:lnSpc>
                        <a:spcAft>
                          <a:spcPts val="0"/>
                        </a:spcAft>
                      </a:pPr>
                      <a:r>
                        <a:rPr lang="en-ZA" sz="1400" dirty="0">
                          <a:effectLst/>
                        </a:rPr>
                        <a:t>Service Delivery</a:t>
                      </a:r>
                    </a:p>
                    <a:p>
                      <a:pPr marL="762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DOL Strategic</a:t>
                      </a:r>
                    </a:p>
                    <a:p>
                      <a:pPr marL="63500" algn="l">
                        <a:lnSpc>
                          <a:spcPct val="115000"/>
                        </a:lnSpc>
                        <a:spcAft>
                          <a:spcPts val="0"/>
                        </a:spcAft>
                      </a:pPr>
                      <a:r>
                        <a:rPr lang="en-ZA" sz="1400" dirty="0">
                          <a:effectLst/>
                        </a:rPr>
                        <a:t>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a:t>
                      </a:r>
                    </a:p>
                    <a:p>
                      <a:pPr marL="635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 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995080">
                <a:tc rowSpan="2">
                  <a:txBody>
                    <a:bodyPr/>
                    <a:lstStyle/>
                    <a:p>
                      <a:pPr marL="76200" algn="just">
                        <a:lnSpc>
                          <a:spcPct val="150000"/>
                        </a:lnSpc>
                        <a:spcAft>
                          <a:spcPts val="0"/>
                        </a:spcAft>
                      </a:pPr>
                      <a:r>
                        <a:rPr lang="en-ZA" sz="1400" dirty="0">
                          <a:effectLst/>
                        </a:rPr>
                        <a:t>Outcome 4: Decent</a:t>
                      </a:r>
                    </a:p>
                    <a:p>
                      <a:pPr marL="76200" algn="just">
                        <a:lnSpc>
                          <a:spcPct val="150000"/>
                        </a:lnSpc>
                        <a:spcAft>
                          <a:spcPts val="0"/>
                        </a:spcAft>
                      </a:pPr>
                      <a:r>
                        <a:rPr lang="en-ZA" sz="1400" dirty="0">
                          <a:effectLst/>
                        </a:rPr>
                        <a:t>Employment</a:t>
                      </a:r>
                    </a:p>
                    <a:p>
                      <a:pPr marL="76200" algn="just">
                        <a:lnSpc>
                          <a:spcPct val="150000"/>
                        </a:lnSpc>
                        <a:spcAft>
                          <a:spcPts val="0"/>
                        </a:spcAft>
                      </a:pPr>
                      <a:r>
                        <a:rPr lang="en-ZA" sz="1400" dirty="0">
                          <a:effectLst/>
                        </a:rPr>
                        <a:t>through inclusive</a:t>
                      </a:r>
                    </a:p>
                    <a:p>
                      <a:pPr marL="76200" algn="just">
                        <a:lnSpc>
                          <a:spcPct val="150000"/>
                        </a:lnSpc>
                        <a:spcAft>
                          <a:spcPts val="0"/>
                        </a:spcAft>
                      </a:pPr>
                      <a:r>
                        <a:rPr lang="en-ZA" sz="1400" dirty="0">
                          <a:effectLst/>
                        </a:rPr>
                        <a:t>economic growth</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3: Protecting vulnerable workers,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1000"/>
                        </a:spcAft>
                      </a:pPr>
                      <a:r>
                        <a:rPr lang="en-ZA" sz="1400" dirty="0">
                          <a:effectLst/>
                        </a:rPr>
                        <a:t>Strengthening of Social Security through compensating for occupational injuries and diseases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0"/>
                        </a:spcAft>
                      </a:pPr>
                      <a:r>
                        <a:rPr lang="en-ZA" sz="1400" dirty="0">
                          <a:effectLst/>
                        </a:rPr>
                        <a:t>Provide faster, reliable and accessible COID Services by 2020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302">
                <a:tc vMerge="1">
                  <a:txBody>
                    <a:bodyPr/>
                    <a:lstStyle/>
                    <a:p>
                      <a:endParaRPr lang="en-ZA"/>
                    </a:p>
                  </a:txBody>
                  <a:tcPr/>
                </a:tc>
                <a:tc rowSpan="2">
                  <a:txBody>
                    <a:bodyPr/>
                    <a:lstStyle/>
                    <a:p>
                      <a:pPr marL="63500" algn="l">
                        <a:lnSpc>
                          <a:spcPct val="150000"/>
                        </a:lnSpc>
                        <a:spcAft>
                          <a:spcPts val="0"/>
                        </a:spcAft>
                      </a:pPr>
                      <a:r>
                        <a:rPr lang="en-ZA" sz="1400" dirty="0">
                          <a:effectLst/>
                        </a:rPr>
                        <a:t>KRA 5: Strengthening</a:t>
                      </a:r>
                    </a:p>
                    <a:p>
                      <a:pPr marL="63500" algn="l">
                        <a:lnSpc>
                          <a:spcPct val="150000"/>
                        </a:lnSpc>
                        <a:spcAft>
                          <a:spcPts val="0"/>
                        </a:spcAft>
                      </a:pPr>
                      <a:r>
                        <a:rPr lang="en-ZA" sz="1400" dirty="0">
                          <a:effectLst/>
                        </a:rPr>
                        <a:t>social protection</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315125">
                <a:tc>
                  <a:txBody>
                    <a:bodyPr/>
                    <a:lstStyle/>
                    <a:p>
                      <a:pPr marL="76200" algn="l">
                        <a:lnSpc>
                          <a:spcPct val="150000"/>
                        </a:lnSpc>
                        <a:spcAft>
                          <a:spcPts val="0"/>
                        </a:spcAft>
                      </a:pPr>
                      <a:r>
                        <a:rPr lang="en-ZA" sz="1400" dirty="0">
                          <a:effectLst/>
                        </a:rPr>
                        <a:t>Outcome 13: A comprehensive, responsive and sustainable social protection system</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434078">
                <a:tc>
                  <a:txBody>
                    <a:bodyPr/>
                    <a:lstStyle/>
                    <a:p>
                      <a:pPr marL="76200" algn="just">
                        <a:lnSpc>
                          <a:spcPct val="150000"/>
                        </a:lnSpc>
                        <a:spcAft>
                          <a:spcPts val="0"/>
                        </a:spcAft>
                      </a:pPr>
                      <a:r>
                        <a:rPr lang="en-ZA" sz="1400" dirty="0">
                          <a:effectLst/>
                        </a:rPr>
                        <a:t>Outcome 12: An efficient, effective</a:t>
                      </a:r>
                    </a:p>
                    <a:p>
                      <a:pPr marL="76200" algn="just">
                        <a:lnSpc>
                          <a:spcPct val="150000"/>
                        </a:lnSpc>
                        <a:spcAft>
                          <a:spcPts val="0"/>
                        </a:spcAft>
                      </a:pPr>
                      <a:r>
                        <a:rPr lang="en-ZA" sz="1400" dirty="0">
                          <a:effectLst/>
                        </a:rPr>
                        <a:t>and development oriented public</a:t>
                      </a:r>
                    </a:p>
                    <a:p>
                      <a:pPr marL="76200" algn="just">
                        <a:lnSpc>
                          <a:spcPct val="150000"/>
                        </a:lnSpc>
                        <a:spcAft>
                          <a:spcPts val="0"/>
                        </a:spcAft>
                      </a:pPr>
                      <a:r>
                        <a:rPr lang="en-ZA" sz="1400" dirty="0">
                          <a:effectLst/>
                        </a:rPr>
                        <a:t>service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8: Strengthening</a:t>
                      </a:r>
                    </a:p>
                    <a:p>
                      <a:pPr marL="63500" algn="l">
                        <a:lnSpc>
                          <a:spcPct val="150000"/>
                        </a:lnSpc>
                        <a:spcAft>
                          <a:spcPts val="0"/>
                        </a:spcAft>
                      </a:pPr>
                      <a:r>
                        <a:rPr lang="en-ZA" sz="1400" dirty="0">
                          <a:effectLst/>
                        </a:rPr>
                        <a:t>the institutional</a:t>
                      </a:r>
                    </a:p>
                    <a:p>
                      <a:pPr marL="63500" algn="l">
                        <a:lnSpc>
                          <a:spcPct val="150000"/>
                        </a:lnSpc>
                        <a:spcAft>
                          <a:spcPts val="0"/>
                        </a:spcAft>
                      </a:pPr>
                      <a:r>
                        <a:rPr lang="en-ZA" sz="1400" dirty="0">
                          <a:effectLst/>
                        </a:rPr>
                        <a:t>capacity of the</a:t>
                      </a:r>
                    </a:p>
                    <a:p>
                      <a:pPr marL="63500" algn="l">
                        <a:lnSpc>
                          <a:spcPct val="150000"/>
                        </a:lnSpc>
                        <a:spcAft>
                          <a:spcPts val="0"/>
                        </a:spcAft>
                      </a:pPr>
                      <a:r>
                        <a:rPr lang="en-ZA" sz="1400" dirty="0">
                          <a:effectLst/>
                        </a:rPr>
                        <a:t>Department</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Strengthening the institutional capacity of the Fund</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Provide an effective and efficient client oriented support services.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118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2018</Words>
  <Application>Microsoft Office PowerPoint</Application>
  <PresentationFormat>On-screen Show (4:3)</PresentationFormat>
  <Paragraphs>732</Paragraphs>
  <Slides>25</Slides>
  <Notes>0</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1_Office Theme</vt:lpstr>
      <vt:lpstr>2_Office Theme</vt:lpstr>
      <vt:lpstr>3_Office Theme</vt:lpstr>
      <vt:lpstr>4_Office Theme</vt:lpstr>
      <vt:lpstr>Slide 1</vt:lpstr>
      <vt:lpstr>PRESENTATION CONTENT</vt:lpstr>
      <vt:lpstr>INTRODUCTION</vt:lpstr>
      <vt:lpstr>INTRODUCTION: THE MANDATE OF THE CF</vt:lpstr>
      <vt:lpstr>VISION AND MISSION</vt:lpstr>
      <vt:lpstr>FOOTPRINT</vt:lpstr>
      <vt:lpstr>STRATEGIC FOCUS</vt:lpstr>
      <vt:lpstr>SERVICE OFFERING</vt:lpstr>
      <vt:lpstr>LINK TO OUTCOMES</vt:lpstr>
      <vt:lpstr>Slide 10</vt:lpstr>
      <vt:lpstr>ANNUAL REPORT OVERALL PERFORMANCE</vt:lpstr>
      <vt:lpstr>ANNUAL REPORT PERFORMANCE PER STRATEGIC OBJECTIVE 2019/20</vt:lpstr>
      <vt:lpstr>ANNUAL REPORT PERFORMANCE PER PROGRAMME 2019/20</vt:lpstr>
      <vt:lpstr>QUARTER 1 PERFORMANCE PER INDICATOR</vt:lpstr>
      <vt:lpstr>QUARTER 1 PERFORMANCE PER INDICATOR</vt:lpstr>
      <vt:lpstr>  QUARTER-TO-QUARTER PERFORMANCE PER INDICATORS  DURING THE FINANCIAL YEAR 2018/19 and 2019/20 </vt:lpstr>
      <vt:lpstr>PERFORMANCE TRENDS</vt:lpstr>
      <vt:lpstr>  PROVINCIAL BREAKDOWN 2019/20 </vt:lpstr>
      <vt:lpstr>  PROVINCIAL BREAKDOWN 2019/20 </vt:lpstr>
      <vt:lpstr>  PROVINCIAL BREAKDOWN 2019/20 </vt:lpstr>
      <vt:lpstr>  PROVINCIAL BREAKDOWN 2019/20 </vt:lpstr>
      <vt:lpstr>OVERALL CHALLENGES EXPERIENCED DURING REPORTING PERIOD</vt:lpstr>
      <vt:lpstr>      PROVINCIAL BREAKDOWN</vt:lpstr>
      <vt:lpstr>  PROVINCIAL BREAKDOWN </vt:lpstr>
      <vt:lpstr>Slide 25</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1403</cp:revision>
  <cp:lastPrinted>2019-11-12T08:06:52Z</cp:lastPrinted>
  <dcterms:created xsi:type="dcterms:W3CDTF">2013-03-07T12:06:52Z</dcterms:created>
  <dcterms:modified xsi:type="dcterms:W3CDTF">2019-11-14T08:40:43Z</dcterms:modified>
</cp:coreProperties>
</file>