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olors1.xml" ContentType="application/vnd.ms-office.chartcolorstyle+xml"/>
  <Override PartName="/ppt/charts/chart6.xml" ContentType="application/vnd.openxmlformats-officedocument.drawingml.chart+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Lst>
  <p:notesMasterIdLst>
    <p:notesMasterId r:id="rId81"/>
  </p:notesMasterIdLst>
  <p:handoutMasterIdLst>
    <p:handoutMasterId r:id="rId82"/>
  </p:handoutMasterIdLst>
  <p:sldIdLst>
    <p:sldId id="408" r:id="rId6"/>
    <p:sldId id="671" r:id="rId7"/>
    <p:sldId id="599" r:id="rId8"/>
    <p:sldId id="721" r:id="rId9"/>
    <p:sldId id="723" r:id="rId10"/>
    <p:sldId id="725" r:id="rId11"/>
    <p:sldId id="726" r:id="rId12"/>
    <p:sldId id="727" r:id="rId13"/>
    <p:sldId id="728" r:id="rId14"/>
    <p:sldId id="729" r:id="rId15"/>
    <p:sldId id="730" r:id="rId16"/>
    <p:sldId id="731" r:id="rId17"/>
    <p:sldId id="732" r:id="rId18"/>
    <p:sldId id="733" r:id="rId19"/>
    <p:sldId id="734" r:id="rId20"/>
    <p:sldId id="735" r:id="rId21"/>
    <p:sldId id="736" r:id="rId22"/>
    <p:sldId id="737" r:id="rId23"/>
    <p:sldId id="720" r:id="rId24"/>
    <p:sldId id="763" r:id="rId25"/>
    <p:sldId id="764" r:id="rId26"/>
    <p:sldId id="765" r:id="rId27"/>
    <p:sldId id="766" r:id="rId28"/>
    <p:sldId id="767" r:id="rId29"/>
    <p:sldId id="768" r:id="rId30"/>
    <p:sldId id="769" r:id="rId31"/>
    <p:sldId id="770" r:id="rId32"/>
    <p:sldId id="771" r:id="rId33"/>
    <p:sldId id="772" r:id="rId34"/>
    <p:sldId id="775" r:id="rId35"/>
    <p:sldId id="776" r:id="rId36"/>
    <p:sldId id="777" r:id="rId37"/>
    <p:sldId id="778" r:id="rId38"/>
    <p:sldId id="779" r:id="rId39"/>
    <p:sldId id="780" r:id="rId40"/>
    <p:sldId id="802" r:id="rId41"/>
    <p:sldId id="803" r:id="rId42"/>
    <p:sldId id="781" r:id="rId43"/>
    <p:sldId id="782" r:id="rId44"/>
    <p:sldId id="784" r:id="rId45"/>
    <p:sldId id="785" r:id="rId46"/>
    <p:sldId id="786" r:id="rId47"/>
    <p:sldId id="787" r:id="rId48"/>
    <p:sldId id="788" r:id="rId49"/>
    <p:sldId id="789" r:id="rId50"/>
    <p:sldId id="790" r:id="rId51"/>
    <p:sldId id="792" r:id="rId52"/>
    <p:sldId id="793" r:id="rId53"/>
    <p:sldId id="794" r:id="rId54"/>
    <p:sldId id="795" r:id="rId55"/>
    <p:sldId id="796" r:id="rId56"/>
    <p:sldId id="797" r:id="rId57"/>
    <p:sldId id="798" r:id="rId58"/>
    <p:sldId id="589" r:id="rId59"/>
    <p:sldId id="748" r:id="rId60"/>
    <p:sldId id="750" r:id="rId61"/>
    <p:sldId id="751" r:id="rId62"/>
    <p:sldId id="752" r:id="rId63"/>
    <p:sldId id="753" r:id="rId64"/>
    <p:sldId id="754" r:id="rId65"/>
    <p:sldId id="755" r:id="rId66"/>
    <p:sldId id="756" r:id="rId67"/>
    <p:sldId id="758" r:id="rId68"/>
    <p:sldId id="762" r:id="rId69"/>
    <p:sldId id="722" r:id="rId70"/>
    <p:sldId id="739" r:id="rId71"/>
    <p:sldId id="740" r:id="rId72"/>
    <p:sldId id="741" r:id="rId73"/>
    <p:sldId id="742" r:id="rId74"/>
    <p:sldId id="743" r:id="rId75"/>
    <p:sldId id="744" r:id="rId76"/>
    <p:sldId id="745" r:id="rId77"/>
    <p:sldId id="746" r:id="rId78"/>
    <p:sldId id="747" r:id="rId79"/>
    <p:sldId id="299" r:id="rId8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12" autoAdjust="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19484691\Desktop\OHS%20analysi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zadoldcfas01\LABNAS01HOME$\19028971\My%20Documents\PES%20reports%202019-20\PES%20reports%20Q1%202019-20.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9-20\PES%20reports%20Q1%202019-20.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9-20\PES%20reports%20Q1%202019-20.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19484691\Desktop\Buli%20doc.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19484691\Desktop\Buli%20doc.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ZA" sz="1600" b="1">
                <a:solidFill>
                  <a:schemeClr val="tx1"/>
                </a:solidFill>
              </a:rPr>
              <a:t>Sector</a:t>
            </a:r>
            <a:r>
              <a:rPr lang="en-ZA" sz="1600" b="1" baseline="0">
                <a:solidFill>
                  <a:schemeClr val="tx1"/>
                </a:solidFill>
              </a:rPr>
              <a:t> targets vs actual inspections</a:t>
            </a:r>
            <a:endParaRPr lang="en-ZA" sz="1600" b="1">
              <a:solidFill>
                <a:schemeClr val="tx1"/>
              </a:solidFill>
            </a:endParaRPr>
          </a:p>
        </c:rich>
      </c:tx>
      <c:spPr>
        <a:noFill/>
        <a:ln>
          <a:noFill/>
        </a:ln>
        <a:effectLst/>
      </c:spPr>
    </c:title>
    <c:plotArea>
      <c:layout/>
      <c:barChart>
        <c:barDir val="col"/>
        <c:grouping val="clustered"/>
        <c:ser>
          <c:idx val="0"/>
          <c:order val="0"/>
          <c:tx>
            <c:strRef>
              <c:f>target!$B$1:$B$2</c:f>
              <c:strCache>
                <c:ptCount val="2"/>
                <c:pt idx="0">
                  <c:v>EC</c:v>
                </c:pt>
                <c:pt idx="1">
                  <c:v>Target</c:v>
                </c:pt>
              </c:strCache>
            </c:strRef>
          </c:tx>
          <c:spPr>
            <a:solidFill>
              <a:schemeClr val="accent1"/>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target!$B$3:$B$27</c:f>
              <c:numCache>
                <c:formatCode>General</c:formatCode>
                <c:ptCount val="25"/>
                <c:pt idx="0">
                  <c:v>81</c:v>
                </c:pt>
                <c:pt idx="2">
                  <c:v>17</c:v>
                </c:pt>
                <c:pt idx="5">
                  <c:v>172</c:v>
                </c:pt>
                <c:pt idx="17">
                  <c:v>111</c:v>
                </c:pt>
              </c:numCache>
            </c:numRef>
          </c:val>
          <c:extLst xmlns:c16r2="http://schemas.microsoft.com/office/drawing/2015/06/chart">
            <c:ext xmlns:c16="http://schemas.microsoft.com/office/drawing/2014/chart" uri="{C3380CC4-5D6E-409C-BE32-E72D297353CC}">
              <c16:uniqueId val="{00000000-8C64-4988-8AEC-4C433F117F97}"/>
            </c:ext>
          </c:extLst>
        </c:ser>
        <c:ser>
          <c:idx val="1"/>
          <c:order val="1"/>
          <c:tx>
            <c:strRef>
              <c:f>target!$C$1:$C$2</c:f>
              <c:strCache>
                <c:ptCount val="2"/>
                <c:pt idx="0">
                  <c:v>EC</c:v>
                </c:pt>
                <c:pt idx="1">
                  <c:v>Actual</c:v>
                </c:pt>
              </c:strCache>
            </c:strRef>
          </c:tx>
          <c:spPr>
            <a:solidFill>
              <a:schemeClr val="accent2"/>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target!$C$3:$C$27</c:f>
              <c:numCache>
                <c:formatCode>General</c:formatCode>
                <c:ptCount val="25"/>
                <c:pt idx="0">
                  <c:v>105</c:v>
                </c:pt>
                <c:pt idx="2">
                  <c:v>22</c:v>
                </c:pt>
                <c:pt idx="5">
                  <c:v>206</c:v>
                </c:pt>
                <c:pt idx="17">
                  <c:v>116</c:v>
                </c:pt>
              </c:numCache>
            </c:numRef>
          </c:val>
          <c:extLst xmlns:c16r2="http://schemas.microsoft.com/office/drawing/2015/06/chart">
            <c:ext xmlns:c16="http://schemas.microsoft.com/office/drawing/2014/chart" uri="{C3380CC4-5D6E-409C-BE32-E72D297353CC}">
              <c16:uniqueId val="{00000001-8C64-4988-8AEC-4C433F117F97}"/>
            </c:ext>
          </c:extLst>
        </c:ser>
        <c:ser>
          <c:idx val="2"/>
          <c:order val="2"/>
          <c:tx>
            <c:strRef>
              <c:f>target!$D$1:$D$2</c:f>
              <c:strCache>
                <c:ptCount val="2"/>
                <c:pt idx="0">
                  <c:v>FS</c:v>
                </c:pt>
                <c:pt idx="1">
                  <c:v>Target</c:v>
                </c:pt>
              </c:strCache>
            </c:strRef>
          </c:tx>
          <c:spPr>
            <a:solidFill>
              <a:schemeClr val="accent3"/>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target!$D$3:$D$27</c:f>
              <c:numCache>
                <c:formatCode>General</c:formatCode>
                <c:ptCount val="25"/>
                <c:pt idx="0">
                  <c:v>114</c:v>
                </c:pt>
                <c:pt idx="2">
                  <c:v>40</c:v>
                </c:pt>
                <c:pt idx="3">
                  <c:v>42</c:v>
                </c:pt>
                <c:pt idx="5">
                  <c:v>106</c:v>
                </c:pt>
                <c:pt idx="9">
                  <c:v>18</c:v>
                </c:pt>
                <c:pt idx="11">
                  <c:v>1</c:v>
                </c:pt>
                <c:pt idx="12">
                  <c:v>21</c:v>
                </c:pt>
                <c:pt idx="14">
                  <c:v>47</c:v>
                </c:pt>
                <c:pt idx="16">
                  <c:v>49</c:v>
                </c:pt>
                <c:pt idx="17">
                  <c:v>82</c:v>
                </c:pt>
                <c:pt idx="18">
                  <c:v>17</c:v>
                </c:pt>
                <c:pt idx="20">
                  <c:v>11</c:v>
                </c:pt>
                <c:pt idx="22">
                  <c:v>115</c:v>
                </c:pt>
              </c:numCache>
            </c:numRef>
          </c:val>
          <c:extLst xmlns:c16r2="http://schemas.microsoft.com/office/drawing/2015/06/chart">
            <c:ext xmlns:c16="http://schemas.microsoft.com/office/drawing/2014/chart" uri="{C3380CC4-5D6E-409C-BE32-E72D297353CC}">
              <c16:uniqueId val="{00000002-8C64-4988-8AEC-4C433F117F97}"/>
            </c:ext>
          </c:extLst>
        </c:ser>
        <c:ser>
          <c:idx val="3"/>
          <c:order val="3"/>
          <c:tx>
            <c:strRef>
              <c:f>target!$E$1:$E$2</c:f>
              <c:strCache>
                <c:ptCount val="2"/>
                <c:pt idx="0">
                  <c:v>GP</c:v>
                </c:pt>
                <c:pt idx="1">
                  <c:v>Actual</c:v>
                </c:pt>
              </c:strCache>
            </c:strRef>
          </c:tx>
          <c:spPr>
            <a:solidFill>
              <a:schemeClr val="accent4"/>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target!$E$3:$E$27</c:f>
              <c:numCache>
                <c:formatCode>General</c:formatCode>
                <c:ptCount val="25"/>
                <c:pt idx="0">
                  <c:v>108</c:v>
                </c:pt>
                <c:pt idx="2">
                  <c:v>50</c:v>
                </c:pt>
                <c:pt idx="3">
                  <c:v>54</c:v>
                </c:pt>
                <c:pt idx="5">
                  <c:v>106</c:v>
                </c:pt>
                <c:pt idx="9">
                  <c:v>14</c:v>
                </c:pt>
                <c:pt idx="11">
                  <c:v>1</c:v>
                </c:pt>
                <c:pt idx="12">
                  <c:v>20</c:v>
                </c:pt>
                <c:pt idx="14">
                  <c:v>51</c:v>
                </c:pt>
                <c:pt idx="16">
                  <c:v>73</c:v>
                </c:pt>
                <c:pt idx="17">
                  <c:v>68</c:v>
                </c:pt>
                <c:pt idx="18">
                  <c:v>32</c:v>
                </c:pt>
                <c:pt idx="20">
                  <c:v>3</c:v>
                </c:pt>
                <c:pt idx="22">
                  <c:v>148</c:v>
                </c:pt>
              </c:numCache>
            </c:numRef>
          </c:val>
          <c:extLst xmlns:c16r2="http://schemas.microsoft.com/office/drawing/2015/06/chart">
            <c:ext xmlns:c16="http://schemas.microsoft.com/office/drawing/2014/chart" uri="{C3380CC4-5D6E-409C-BE32-E72D297353CC}">
              <c16:uniqueId val="{00000003-8C64-4988-8AEC-4C433F117F97}"/>
            </c:ext>
          </c:extLst>
        </c:ser>
        <c:ser>
          <c:idx val="4"/>
          <c:order val="4"/>
          <c:tx>
            <c:strRef>
              <c:f>target!$F$1:$F$2</c:f>
              <c:strCache>
                <c:ptCount val="2"/>
                <c:pt idx="0">
                  <c:v>GP</c:v>
                </c:pt>
                <c:pt idx="1">
                  <c:v>Target</c:v>
                </c:pt>
              </c:strCache>
            </c:strRef>
          </c:tx>
          <c:spPr>
            <a:solidFill>
              <a:schemeClr val="accent5"/>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target!$F$3:$F$27</c:f>
              <c:numCache>
                <c:formatCode>General</c:formatCode>
                <c:ptCount val="25"/>
                <c:pt idx="0">
                  <c:v>7</c:v>
                </c:pt>
                <c:pt idx="2">
                  <c:v>140</c:v>
                </c:pt>
                <c:pt idx="3">
                  <c:v>14</c:v>
                </c:pt>
                <c:pt idx="4">
                  <c:v>14</c:v>
                </c:pt>
                <c:pt idx="5">
                  <c:v>573</c:v>
                </c:pt>
                <c:pt idx="10">
                  <c:v>0</c:v>
                </c:pt>
                <c:pt idx="11">
                  <c:v>14</c:v>
                </c:pt>
                <c:pt idx="13">
                  <c:v>14</c:v>
                </c:pt>
                <c:pt idx="16">
                  <c:v>14</c:v>
                </c:pt>
                <c:pt idx="17">
                  <c:v>352</c:v>
                </c:pt>
                <c:pt idx="18">
                  <c:v>148</c:v>
                </c:pt>
                <c:pt idx="20">
                  <c:v>13</c:v>
                </c:pt>
                <c:pt idx="21">
                  <c:v>14</c:v>
                </c:pt>
                <c:pt idx="24">
                  <c:v>57</c:v>
                </c:pt>
              </c:numCache>
            </c:numRef>
          </c:val>
          <c:extLst xmlns:c16r2="http://schemas.microsoft.com/office/drawing/2015/06/chart">
            <c:ext xmlns:c16="http://schemas.microsoft.com/office/drawing/2014/chart" uri="{C3380CC4-5D6E-409C-BE32-E72D297353CC}">
              <c16:uniqueId val="{00000004-8C64-4988-8AEC-4C433F117F97}"/>
            </c:ext>
          </c:extLst>
        </c:ser>
        <c:ser>
          <c:idx val="5"/>
          <c:order val="5"/>
          <c:tx>
            <c:strRef>
              <c:f>target!$G$1:$G$2</c:f>
              <c:strCache>
                <c:ptCount val="2"/>
                <c:pt idx="0">
                  <c:v>KZN</c:v>
                </c:pt>
                <c:pt idx="1">
                  <c:v>Actual</c:v>
                </c:pt>
              </c:strCache>
            </c:strRef>
          </c:tx>
          <c:spPr>
            <a:solidFill>
              <a:schemeClr val="accent6"/>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target!$G$3:$G$27</c:f>
              <c:numCache>
                <c:formatCode>General</c:formatCode>
                <c:ptCount val="25"/>
                <c:pt idx="0">
                  <c:v>13</c:v>
                </c:pt>
                <c:pt idx="1">
                  <c:v>1</c:v>
                </c:pt>
                <c:pt idx="2">
                  <c:v>23</c:v>
                </c:pt>
                <c:pt idx="3">
                  <c:v>82</c:v>
                </c:pt>
                <c:pt idx="4">
                  <c:v>1</c:v>
                </c:pt>
                <c:pt idx="5">
                  <c:v>639</c:v>
                </c:pt>
                <c:pt idx="8">
                  <c:v>1</c:v>
                </c:pt>
                <c:pt idx="9">
                  <c:v>10</c:v>
                </c:pt>
                <c:pt idx="12">
                  <c:v>8</c:v>
                </c:pt>
                <c:pt idx="14">
                  <c:v>15</c:v>
                </c:pt>
                <c:pt idx="15">
                  <c:v>11</c:v>
                </c:pt>
                <c:pt idx="16">
                  <c:v>24</c:v>
                </c:pt>
                <c:pt idx="17">
                  <c:v>35</c:v>
                </c:pt>
                <c:pt idx="18">
                  <c:v>56</c:v>
                </c:pt>
                <c:pt idx="20">
                  <c:v>10</c:v>
                </c:pt>
                <c:pt idx="22">
                  <c:v>4</c:v>
                </c:pt>
              </c:numCache>
            </c:numRef>
          </c:val>
          <c:extLst xmlns:c16r2="http://schemas.microsoft.com/office/drawing/2015/06/chart">
            <c:ext xmlns:c16="http://schemas.microsoft.com/office/drawing/2014/chart" uri="{C3380CC4-5D6E-409C-BE32-E72D297353CC}">
              <c16:uniqueId val="{00000005-8C64-4988-8AEC-4C433F117F97}"/>
            </c:ext>
          </c:extLst>
        </c:ser>
        <c:ser>
          <c:idx val="6"/>
          <c:order val="6"/>
          <c:tx>
            <c:strRef>
              <c:f>target!$H$1:$H$2</c:f>
              <c:strCache>
                <c:ptCount val="2"/>
                <c:pt idx="0">
                  <c:v>KZN</c:v>
                </c:pt>
                <c:pt idx="1">
                  <c:v>Target</c:v>
                </c:pt>
              </c:strCache>
            </c:strRef>
          </c:tx>
          <c:spPr>
            <a:solidFill>
              <a:schemeClr val="accent1">
                <a:lumMod val="6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target!$H$3:$H$27</c:f>
              <c:numCache>
                <c:formatCode>General</c:formatCode>
                <c:ptCount val="25"/>
                <c:pt idx="0">
                  <c:v>93</c:v>
                </c:pt>
                <c:pt idx="2">
                  <c:v>69</c:v>
                </c:pt>
                <c:pt idx="3">
                  <c:v>21</c:v>
                </c:pt>
                <c:pt idx="5">
                  <c:v>105</c:v>
                </c:pt>
                <c:pt idx="7">
                  <c:v>36</c:v>
                </c:pt>
                <c:pt idx="9">
                  <c:v>63</c:v>
                </c:pt>
                <c:pt idx="12">
                  <c:v>57</c:v>
                </c:pt>
                <c:pt idx="13">
                  <c:v>42</c:v>
                </c:pt>
                <c:pt idx="14">
                  <c:v>96</c:v>
                </c:pt>
                <c:pt idx="16">
                  <c:v>156</c:v>
                </c:pt>
                <c:pt idx="17">
                  <c:v>189</c:v>
                </c:pt>
                <c:pt idx="18">
                  <c:v>249</c:v>
                </c:pt>
                <c:pt idx="20">
                  <c:v>39</c:v>
                </c:pt>
                <c:pt idx="21">
                  <c:v>63</c:v>
                </c:pt>
                <c:pt idx="22">
                  <c:v>147</c:v>
                </c:pt>
              </c:numCache>
            </c:numRef>
          </c:val>
          <c:extLst xmlns:c16r2="http://schemas.microsoft.com/office/drawing/2015/06/chart">
            <c:ext xmlns:c16="http://schemas.microsoft.com/office/drawing/2014/chart" uri="{C3380CC4-5D6E-409C-BE32-E72D297353CC}">
              <c16:uniqueId val="{00000006-8C64-4988-8AEC-4C433F117F97}"/>
            </c:ext>
          </c:extLst>
        </c:ser>
        <c:ser>
          <c:idx val="7"/>
          <c:order val="7"/>
          <c:tx>
            <c:strRef>
              <c:f>target!$I$1:$I$2</c:f>
              <c:strCache>
                <c:ptCount val="2"/>
                <c:pt idx="0">
                  <c:v>KZN</c:v>
                </c:pt>
                <c:pt idx="1">
                  <c:v>Actual</c:v>
                </c:pt>
              </c:strCache>
            </c:strRef>
          </c:tx>
          <c:spPr>
            <a:solidFill>
              <a:schemeClr val="accent2">
                <a:lumMod val="6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target!$I$3:$I$27</c:f>
              <c:numCache>
                <c:formatCode>General</c:formatCode>
                <c:ptCount val="25"/>
                <c:pt idx="0">
                  <c:v>17</c:v>
                </c:pt>
                <c:pt idx="2">
                  <c:v>19</c:v>
                </c:pt>
                <c:pt idx="3">
                  <c:v>51</c:v>
                </c:pt>
                <c:pt idx="5">
                  <c:v>892</c:v>
                </c:pt>
                <c:pt idx="7">
                  <c:v>0</c:v>
                </c:pt>
                <c:pt idx="8">
                  <c:v>8</c:v>
                </c:pt>
                <c:pt idx="9">
                  <c:v>1</c:v>
                </c:pt>
                <c:pt idx="11">
                  <c:v>1</c:v>
                </c:pt>
                <c:pt idx="12">
                  <c:v>1</c:v>
                </c:pt>
                <c:pt idx="13">
                  <c:v>1</c:v>
                </c:pt>
                <c:pt idx="14">
                  <c:v>14</c:v>
                </c:pt>
                <c:pt idx="16">
                  <c:v>16</c:v>
                </c:pt>
                <c:pt idx="17">
                  <c:v>262</c:v>
                </c:pt>
                <c:pt idx="18">
                  <c:v>93</c:v>
                </c:pt>
                <c:pt idx="20">
                  <c:v>0</c:v>
                </c:pt>
                <c:pt idx="21">
                  <c:v>14</c:v>
                </c:pt>
                <c:pt idx="22">
                  <c:v>84</c:v>
                </c:pt>
              </c:numCache>
            </c:numRef>
          </c:val>
          <c:extLst xmlns:c16r2="http://schemas.microsoft.com/office/drawing/2015/06/chart">
            <c:ext xmlns:c16="http://schemas.microsoft.com/office/drawing/2014/chart" uri="{C3380CC4-5D6E-409C-BE32-E72D297353CC}">
              <c16:uniqueId val="{00000007-8C64-4988-8AEC-4C433F117F97}"/>
            </c:ext>
          </c:extLst>
        </c:ser>
        <c:ser>
          <c:idx val="8"/>
          <c:order val="8"/>
          <c:tx>
            <c:strRef>
              <c:f>target!$J$1:$J$2</c:f>
              <c:strCache>
                <c:ptCount val="2"/>
                <c:pt idx="0">
                  <c:v>LP</c:v>
                </c:pt>
                <c:pt idx="1">
                  <c:v>Target</c:v>
                </c:pt>
              </c:strCache>
            </c:strRef>
          </c:tx>
          <c:spPr>
            <a:solidFill>
              <a:schemeClr val="accent3">
                <a:lumMod val="6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target!$J$3:$J$27</c:f>
              <c:numCache>
                <c:formatCode>General</c:formatCode>
                <c:ptCount val="25"/>
                <c:pt idx="0">
                  <c:v>44</c:v>
                </c:pt>
                <c:pt idx="2">
                  <c:v>15</c:v>
                </c:pt>
                <c:pt idx="4">
                  <c:v>5</c:v>
                </c:pt>
                <c:pt idx="5">
                  <c:v>35</c:v>
                </c:pt>
                <c:pt idx="8">
                  <c:v>5</c:v>
                </c:pt>
                <c:pt idx="10">
                  <c:v>5</c:v>
                </c:pt>
                <c:pt idx="12">
                  <c:v>13</c:v>
                </c:pt>
                <c:pt idx="13">
                  <c:v>5</c:v>
                </c:pt>
                <c:pt idx="15">
                  <c:v>12</c:v>
                </c:pt>
                <c:pt idx="17">
                  <c:v>20</c:v>
                </c:pt>
                <c:pt idx="18">
                  <c:v>45</c:v>
                </c:pt>
                <c:pt idx="21">
                  <c:v>1</c:v>
                </c:pt>
                <c:pt idx="22">
                  <c:v>61</c:v>
                </c:pt>
                <c:pt idx="23">
                  <c:v>136</c:v>
                </c:pt>
              </c:numCache>
            </c:numRef>
          </c:val>
          <c:extLst xmlns:c16r2="http://schemas.microsoft.com/office/drawing/2015/06/chart">
            <c:ext xmlns:c16="http://schemas.microsoft.com/office/drawing/2014/chart" uri="{C3380CC4-5D6E-409C-BE32-E72D297353CC}">
              <c16:uniqueId val="{00000008-8C64-4988-8AEC-4C433F117F97}"/>
            </c:ext>
          </c:extLst>
        </c:ser>
        <c:ser>
          <c:idx val="9"/>
          <c:order val="9"/>
          <c:tx>
            <c:strRef>
              <c:f>target!$K$1:$K$2</c:f>
              <c:strCache>
                <c:ptCount val="2"/>
                <c:pt idx="0">
                  <c:v>LP</c:v>
                </c:pt>
                <c:pt idx="1">
                  <c:v>Actual</c:v>
                </c:pt>
              </c:strCache>
            </c:strRef>
          </c:tx>
          <c:spPr>
            <a:solidFill>
              <a:schemeClr val="accent4">
                <a:lumMod val="6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target!$K$3:$K$27</c:f>
              <c:numCache>
                <c:formatCode>General</c:formatCode>
                <c:ptCount val="25"/>
                <c:pt idx="0">
                  <c:v>58</c:v>
                </c:pt>
                <c:pt idx="2">
                  <c:v>24</c:v>
                </c:pt>
                <c:pt idx="4">
                  <c:v>3</c:v>
                </c:pt>
                <c:pt idx="5">
                  <c:v>112</c:v>
                </c:pt>
                <c:pt idx="12">
                  <c:v>6</c:v>
                </c:pt>
                <c:pt idx="16">
                  <c:v>29</c:v>
                </c:pt>
                <c:pt idx="17">
                  <c:v>17</c:v>
                </c:pt>
                <c:pt idx="21">
                  <c:v>3</c:v>
                </c:pt>
                <c:pt idx="22">
                  <c:v>74</c:v>
                </c:pt>
                <c:pt idx="23">
                  <c:v>83</c:v>
                </c:pt>
              </c:numCache>
            </c:numRef>
          </c:val>
          <c:extLst xmlns:c16r2="http://schemas.microsoft.com/office/drawing/2015/06/chart">
            <c:ext xmlns:c16="http://schemas.microsoft.com/office/drawing/2014/chart" uri="{C3380CC4-5D6E-409C-BE32-E72D297353CC}">
              <c16:uniqueId val="{00000009-8C64-4988-8AEC-4C433F117F97}"/>
            </c:ext>
          </c:extLst>
        </c:ser>
        <c:ser>
          <c:idx val="10"/>
          <c:order val="10"/>
          <c:tx>
            <c:strRef>
              <c:f>target!$L$1:$L$2</c:f>
              <c:strCache>
                <c:ptCount val="2"/>
                <c:pt idx="0">
                  <c:v>MP</c:v>
                </c:pt>
                <c:pt idx="1">
                  <c:v>Target</c:v>
                </c:pt>
              </c:strCache>
            </c:strRef>
          </c:tx>
          <c:spPr>
            <a:solidFill>
              <a:schemeClr val="accent5">
                <a:lumMod val="6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target!$L$3:$L$27</c:f>
              <c:numCache>
                <c:formatCode>General</c:formatCode>
                <c:ptCount val="25"/>
                <c:pt idx="0">
                  <c:v>48</c:v>
                </c:pt>
                <c:pt idx="5">
                  <c:v>107</c:v>
                </c:pt>
                <c:pt idx="17">
                  <c:v>115</c:v>
                </c:pt>
                <c:pt idx="18">
                  <c:v>78</c:v>
                </c:pt>
              </c:numCache>
            </c:numRef>
          </c:val>
          <c:extLst xmlns:c16r2="http://schemas.microsoft.com/office/drawing/2015/06/chart">
            <c:ext xmlns:c16="http://schemas.microsoft.com/office/drawing/2014/chart" uri="{C3380CC4-5D6E-409C-BE32-E72D297353CC}">
              <c16:uniqueId val="{0000000A-8C64-4988-8AEC-4C433F117F97}"/>
            </c:ext>
          </c:extLst>
        </c:ser>
        <c:ser>
          <c:idx val="11"/>
          <c:order val="11"/>
          <c:tx>
            <c:strRef>
              <c:f>target!$M$1:$M$2</c:f>
              <c:strCache>
                <c:ptCount val="2"/>
                <c:pt idx="0">
                  <c:v>MP</c:v>
                </c:pt>
                <c:pt idx="1">
                  <c:v>Actual</c:v>
                </c:pt>
              </c:strCache>
            </c:strRef>
          </c:tx>
          <c:spPr>
            <a:solidFill>
              <a:schemeClr val="accent6">
                <a:lumMod val="6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target!$M$3:$M$27</c:f>
              <c:numCache>
                <c:formatCode>General</c:formatCode>
                <c:ptCount val="25"/>
                <c:pt idx="0">
                  <c:v>70</c:v>
                </c:pt>
                <c:pt idx="2">
                  <c:v>5</c:v>
                </c:pt>
                <c:pt idx="3">
                  <c:v>49</c:v>
                </c:pt>
                <c:pt idx="4">
                  <c:v>12</c:v>
                </c:pt>
                <c:pt idx="5">
                  <c:v>101</c:v>
                </c:pt>
                <c:pt idx="13">
                  <c:v>38</c:v>
                </c:pt>
                <c:pt idx="14">
                  <c:v>3</c:v>
                </c:pt>
                <c:pt idx="16">
                  <c:v>17</c:v>
                </c:pt>
                <c:pt idx="17">
                  <c:v>29</c:v>
                </c:pt>
                <c:pt idx="18">
                  <c:v>11</c:v>
                </c:pt>
                <c:pt idx="20">
                  <c:v>3</c:v>
                </c:pt>
                <c:pt idx="21">
                  <c:v>50</c:v>
                </c:pt>
                <c:pt idx="22">
                  <c:v>1</c:v>
                </c:pt>
              </c:numCache>
            </c:numRef>
          </c:val>
          <c:extLst xmlns:c16r2="http://schemas.microsoft.com/office/drawing/2015/06/chart">
            <c:ext xmlns:c16="http://schemas.microsoft.com/office/drawing/2014/chart" uri="{C3380CC4-5D6E-409C-BE32-E72D297353CC}">
              <c16:uniqueId val="{0000000B-8C64-4988-8AEC-4C433F117F97}"/>
            </c:ext>
          </c:extLst>
        </c:ser>
        <c:ser>
          <c:idx val="12"/>
          <c:order val="12"/>
          <c:tx>
            <c:strRef>
              <c:f>target!$N$1:$N$2</c:f>
              <c:strCache>
                <c:ptCount val="2"/>
                <c:pt idx="0">
                  <c:v>NC</c:v>
                </c:pt>
                <c:pt idx="1">
                  <c:v>Target</c:v>
                </c:pt>
              </c:strCache>
            </c:strRef>
          </c:tx>
          <c:spPr>
            <a:solidFill>
              <a:schemeClr val="accent1">
                <a:lumMod val="80000"/>
                <a:lumOff val="2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target!$N$3:$N$27</c:f>
              <c:numCache>
                <c:formatCode>General</c:formatCode>
                <c:ptCount val="25"/>
                <c:pt idx="0">
                  <c:v>21</c:v>
                </c:pt>
                <c:pt idx="2">
                  <c:v>11</c:v>
                </c:pt>
                <c:pt idx="3">
                  <c:v>39</c:v>
                </c:pt>
                <c:pt idx="5">
                  <c:v>49</c:v>
                </c:pt>
                <c:pt idx="14">
                  <c:v>49</c:v>
                </c:pt>
                <c:pt idx="16">
                  <c:v>12</c:v>
                </c:pt>
                <c:pt idx="17">
                  <c:v>11</c:v>
                </c:pt>
                <c:pt idx="18">
                  <c:v>12</c:v>
                </c:pt>
              </c:numCache>
            </c:numRef>
          </c:val>
          <c:extLst xmlns:c16r2="http://schemas.microsoft.com/office/drawing/2015/06/chart">
            <c:ext xmlns:c16="http://schemas.microsoft.com/office/drawing/2014/chart" uri="{C3380CC4-5D6E-409C-BE32-E72D297353CC}">
              <c16:uniqueId val="{0000000C-8C64-4988-8AEC-4C433F117F97}"/>
            </c:ext>
          </c:extLst>
        </c:ser>
        <c:ser>
          <c:idx val="13"/>
          <c:order val="13"/>
          <c:tx>
            <c:strRef>
              <c:f>target!$O$1:$O$2</c:f>
              <c:strCache>
                <c:ptCount val="2"/>
                <c:pt idx="0">
                  <c:v>NC</c:v>
                </c:pt>
                <c:pt idx="1">
                  <c:v>Actual</c:v>
                </c:pt>
              </c:strCache>
            </c:strRef>
          </c:tx>
          <c:spPr>
            <a:solidFill>
              <a:schemeClr val="accent2">
                <a:lumMod val="80000"/>
                <a:lumOff val="2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target!$O$3:$O$27</c:f>
              <c:numCache>
                <c:formatCode>General</c:formatCode>
                <c:ptCount val="25"/>
                <c:pt idx="0">
                  <c:v>6</c:v>
                </c:pt>
                <c:pt idx="2">
                  <c:v>4</c:v>
                </c:pt>
                <c:pt idx="3">
                  <c:v>11</c:v>
                </c:pt>
                <c:pt idx="5">
                  <c:v>13</c:v>
                </c:pt>
                <c:pt idx="14">
                  <c:v>1</c:v>
                </c:pt>
                <c:pt idx="16">
                  <c:v>19</c:v>
                </c:pt>
                <c:pt idx="17">
                  <c:v>25</c:v>
                </c:pt>
                <c:pt idx="18">
                  <c:v>14</c:v>
                </c:pt>
                <c:pt idx="21">
                  <c:v>30</c:v>
                </c:pt>
                <c:pt idx="22">
                  <c:v>1</c:v>
                </c:pt>
              </c:numCache>
            </c:numRef>
          </c:val>
          <c:extLst xmlns:c16r2="http://schemas.microsoft.com/office/drawing/2015/06/chart">
            <c:ext xmlns:c16="http://schemas.microsoft.com/office/drawing/2014/chart" uri="{C3380CC4-5D6E-409C-BE32-E72D297353CC}">
              <c16:uniqueId val="{0000000D-8C64-4988-8AEC-4C433F117F97}"/>
            </c:ext>
          </c:extLst>
        </c:ser>
        <c:ser>
          <c:idx val="14"/>
          <c:order val="14"/>
          <c:tx>
            <c:strRef>
              <c:f>target!$P$1:$P$2</c:f>
              <c:strCache>
                <c:ptCount val="2"/>
                <c:pt idx="0">
                  <c:v>NW</c:v>
                </c:pt>
                <c:pt idx="1">
                  <c:v>Target</c:v>
                </c:pt>
              </c:strCache>
            </c:strRef>
          </c:tx>
          <c:spPr>
            <a:solidFill>
              <a:schemeClr val="accent3">
                <a:lumMod val="80000"/>
                <a:lumOff val="2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target!$P$3:$P$27</c:f>
              <c:numCache>
                <c:formatCode>General</c:formatCode>
                <c:ptCount val="25"/>
                <c:pt idx="0">
                  <c:v>30</c:v>
                </c:pt>
                <c:pt idx="2">
                  <c:v>30</c:v>
                </c:pt>
                <c:pt idx="3">
                  <c:v>6</c:v>
                </c:pt>
                <c:pt idx="4">
                  <c:v>3</c:v>
                </c:pt>
                <c:pt idx="5">
                  <c:v>60</c:v>
                </c:pt>
                <c:pt idx="8">
                  <c:v>6</c:v>
                </c:pt>
                <c:pt idx="12">
                  <c:v>6</c:v>
                </c:pt>
                <c:pt idx="14">
                  <c:v>9</c:v>
                </c:pt>
                <c:pt idx="15">
                  <c:v>4</c:v>
                </c:pt>
                <c:pt idx="16">
                  <c:v>15</c:v>
                </c:pt>
                <c:pt idx="17">
                  <c:v>60</c:v>
                </c:pt>
                <c:pt idx="18">
                  <c:v>30</c:v>
                </c:pt>
                <c:pt idx="20">
                  <c:v>3</c:v>
                </c:pt>
                <c:pt idx="22">
                  <c:v>32</c:v>
                </c:pt>
                <c:pt idx="23">
                  <c:v>45</c:v>
                </c:pt>
              </c:numCache>
            </c:numRef>
          </c:val>
          <c:extLst xmlns:c16r2="http://schemas.microsoft.com/office/drawing/2015/06/chart">
            <c:ext xmlns:c16="http://schemas.microsoft.com/office/drawing/2014/chart" uri="{C3380CC4-5D6E-409C-BE32-E72D297353CC}">
              <c16:uniqueId val="{0000000E-8C64-4988-8AEC-4C433F117F97}"/>
            </c:ext>
          </c:extLst>
        </c:ser>
        <c:ser>
          <c:idx val="15"/>
          <c:order val="15"/>
          <c:tx>
            <c:strRef>
              <c:f>target!$Q$1:$Q$2</c:f>
              <c:strCache>
                <c:ptCount val="2"/>
                <c:pt idx="0">
                  <c:v>NW</c:v>
                </c:pt>
                <c:pt idx="1">
                  <c:v>Actual</c:v>
                </c:pt>
              </c:strCache>
            </c:strRef>
          </c:tx>
          <c:spPr>
            <a:solidFill>
              <a:schemeClr val="accent4">
                <a:lumMod val="80000"/>
                <a:lumOff val="2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target!$Q$3:$Q$27</c:f>
              <c:numCache>
                <c:formatCode>General</c:formatCode>
                <c:ptCount val="25"/>
                <c:pt idx="0">
                  <c:v>18</c:v>
                </c:pt>
                <c:pt idx="2">
                  <c:v>26</c:v>
                </c:pt>
                <c:pt idx="3">
                  <c:v>4</c:v>
                </c:pt>
                <c:pt idx="4">
                  <c:v>3</c:v>
                </c:pt>
                <c:pt idx="5">
                  <c:v>62</c:v>
                </c:pt>
                <c:pt idx="8">
                  <c:v>1</c:v>
                </c:pt>
                <c:pt idx="12">
                  <c:v>6</c:v>
                </c:pt>
                <c:pt idx="14">
                  <c:v>13</c:v>
                </c:pt>
                <c:pt idx="15">
                  <c:v>5</c:v>
                </c:pt>
                <c:pt idx="16">
                  <c:v>8</c:v>
                </c:pt>
                <c:pt idx="17">
                  <c:v>117</c:v>
                </c:pt>
                <c:pt idx="18">
                  <c:v>38</c:v>
                </c:pt>
                <c:pt idx="20">
                  <c:v>2</c:v>
                </c:pt>
                <c:pt idx="22">
                  <c:v>49</c:v>
                </c:pt>
                <c:pt idx="23">
                  <c:v>31</c:v>
                </c:pt>
              </c:numCache>
            </c:numRef>
          </c:val>
          <c:extLst xmlns:c16r2="http://schemas.microsoft.com/office/drawing/2015/06/chart">
            <c:ext xmlns:c16="http://schemas.microsoft.com/office/drawing/2014/chart" uri="{C3380CC4-5D6E-409C-BE32-E72D297353CC}">
              <c16:uniqueId val="{0000000F-8C64-4988-8AEC-4C433F117F97}"/>
            </c:ext>
          </c:extLst>
        </c:ser>
        <c:ser>
          <c:idx val="16"/>
          <c:order val="16"/>
          <c:tx>
            <c:strRef>
              <c:f>target!$R$1:$R$2</c:f>
              <c:strCache>
                <c:ptCount val="2"/>
                <c:pt idx="0">
                  <c:v>WC</c:v>
                </c:pt>
                <c:pt idx="1">
                  <c:v>Target</c:v>
                </c:pt>
              </c:strCache>
            </c:strRef>
          </c:tx>
          <c:spPr>
            <a:solidFill>
              <a:schemeClr val="accent5">
                <a:lumMod val="80000"/>
                <a:lumOff val="2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target!$R$3:$R$27</c:f>
              <c:numCache>
                <c:formatCode>General</c:formatCode>
                <c:ptCount val="25"/>
                <c:pt idx="0">
                  <c:v>151</c:v>
                </c:pt>
                <c:pt idx="2">
                  <c:v>151</c:v>
                </c:pt>
                <c:pt idx="5">
                  <c:v>300</c:v>
                </c:pt>
                <c:pt idx="17">
                  <c:v>151</c:v>
                </c:pt>
              </c:numCache>
            </c:numRef>
          </c:val>
          <c:extLst xmlns:c16r2="http://schemas.microsoft.com/office/drawing/2015/06/chart">
            <c:ext xmlns:c16="http://schemas.microsoft.com/office/drawing/2014/chart" uri="{C3380CC4-5D6E-409C-BE32-E72D297353CC}">
              <c16:uniqueId val="{00000010-8C64-4988-8AEC-4C433F117F97}"/>
            </c:ext>
          </c:extLst>
        </c:ser>
        <c:ser>
          <c:idx val="17"/>
          <c:order val="17"/>
          <c:tx>
            <c:strRef>
              <c:f>target!$S$1:$S$2</c:f>
              <c:strCache>
                <c:ptCount val="2"/>
                <c:pt idx="0">
                  <c:v>WC</c:v>
                </c:pt>
                <c:pt idx="1">
                  <c:v>Actual</c:v>
                </c:pt>
              </c:strCache>
            </c:strRef>
          </c:tx>
          <c:spPr>
            <a:solidFill>
              <a:schemeClr val="accent6">
                <a:lumMod val="80000"/>
                <a:lumOff val="2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target!$S$3:$S$27</c:f>
              <c:numCache>
                <c:formatCode>General</c:formatCode>
                <c:ptCount val="25"/>
                <c:pt idx="0">
                  <c:v>61</c:v>
                </c:pt>
                <c:pt idx="5">
                  <c:v>444</c:v>
                </c:pt>
                <c:pt idx="17">
                  <c:v>12</c:v>
                </c:pt>
                <c:pt idx="24">
                  <c:v>324</c:v>
                </c:pt>
              </c:numCache>
            </c:numRef>
          </c:val>
          <c:extLst xmlns:c16r2="http://schemas.microsoft.com/office/drawing/2015/06/chart">
            <c:ext xmlns:c16="http://schemas.microsoft.com/office/drawing/2014/chart" uri="{C3380CC4-5D6E-409C-BE32-E72D297353CC}">
              <c16:uniqueId val="{00000011-8C64-4988-8AEC-4C433F117F97}"/>
            </c:ext>
          </c:extLst>
        </c:ser>
        <c:ser>
          <c:idx val="18"/>
          <c:order val="18"/>
          <c:tx>
            <c:strRef>
              <c:f>target!$T$1:$T$2</c:f>
              <c:strCache>
                <c:ptCount val="2"/>
                <c:pt idx="0">
                  <c:v>HO</c:v>
                </c:pt>
                <c:pt idx="1">
                  <c:v>Target</c:v>
                </c:pt>
              </c:strCache>
            </c:strRef>
          </c:tx>
          <c:spPr>
            <a:solidFill>
              <a:schemeClr val="accent1">
                <a:lumMod val="8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target!$T$3:$T$27</c:f>
              <c:numCache>
                <c:formatCode>General</c:formatCode>
                <c:ptCount val="25"/>
                <c:pt idx="6">
                  <c:v>36</c:v>
                </c:pt>
                <c:pt idx="24">
                  <c:v>36</c:v>
                </c:pt>
              </c:numCache>
            </c:numRef>
          </c:val>
          <c:extLst xmlns:c16r2="http://schemas.microsoft.com/office/drawing/2015/06/chart">
            <c:ext xmlns:c16="http://schemas.microsoft.com/office/drawing/2014/chart" uri="{C3380CC4-5D6E-409C-BE32-E72D297353CC}">
              <c16:uniqueId val="{00000012-8C64-4988-8AEC-4C433F117F97}"/>
            </c:ext>
          </c:extLst>
        </c:ser>
        <c:ser>
          <c:idx val="19"/>
          <c:order val="19"/>
          <c:tx>
            <c:strRef>
              <c:f>target!$U$1:$U$2</c:f>
              <c:strCache>
                <c:ptCount val="2"/>
                <c:pt idx="0">
                  <c:v>HO</c:v>
                </c:pt>
                <c:pt idx="1">
                  <c:v>Actual</c:v>
                </c:pt>
              </c:strCache>
            </c:strRef>
          </c:tx>
          <c:spPr>
            <a:solidFill>
              <a:schemeClr val="accent2">
                <a:lumMod val="80000"/>
              </a:schemeClr>
            </a:solidFill>
            <a:ln>
              <a:noFill/>
            </a:ln>
            <a:effectLst/>
          </c:spPr>
          <c:cat>
            <c:strRef>
              <c:f>target!$A$3:$A$27</c:f>
              <c:strCache>
                <c:ptCount val="25"/>
                <c:pt idx="0">
                  <c:v>Agriculture</c:v>
                </c:pt>
                <c:pt idx="1">
                  <c:v>Air conditioning</c:v>
                </c:pt>
                <c:pt idx="2">
                  <c:v>Chemical</c:v>
                </c:pt>
                <c:pt idx="3">
                  <c:v>Community</c:v>
                </c:pt>
                <c:pt idx="4">
                  <c:v>Contract Cleaning</c:v>
                </c:pt>
                <c:pt idx="5">
                  <c:v>Construction</c:v>
                </c:pt>
                <c:pt idx="6">
                  <c:v>Diving</c:v>
                </c:pt>
                <c:pt idx="7">
                  <c:v>Domestic/Private Household</c:v>
                </c:pt>
                <c:pt idx="8">
                  <c:v>Education</c:v>
                </c:pt>
                <c:pt idx="9">
                  <c:v>Electricity</c:v>
                </c:pt>
                <c:pt idx="10">
                  <c:v>EPWP</c:v>
                </c:pt>
                <c:pt idx="11">
                  <c:v>Finance</c:v>
                </c:pt>
                <c:pt idx="12">
                  <c:v>Food &amp; Bev</c:v>
                </c:pt>
                <c:pt idx="13">
                  <c:v>Forestry</c:v>
                </c:pt>
                <c:pt idx="14">
                  <c:v>Government</c:v>
                </c:pt>
                <c:pt idx="15">
                  <c:v>Hospital </c:v>
                </c:pt>
                <c:pt idx="16">
                  <c:v>Hospitality</c:v>
                </c:pt>
                <c:pt idx="17">
                  <c:v>Iron &amp; Steel</c:v>
                </c:pt>
                <c:pt idx="18">
                  <c:v>Manufacturing</c:v>
                </c:pt>
                <c:pt idx="19">
                  <c:v>Mining</c:v>
                </c:pt>
                <c:pt idx="20">
                  <c:v>Private Security</c:v>
                </c:pt>
                <c:pt idx="21">
                  <c:v>Road &amp; Freight</c:v>
                </c:pt>
                <c:pt idx="22">
                  <c:v>Wholesale &amp;Retail</c:v>
                </c:pt>
                <c:pt idx="23">
                  <c:v>Other</c:v>
                </c:pt>
                <c:pt idx="24">
                  <c:v>Entities</c:v>
                </c:pt>
              </c:strCache>
            </c:strRef>
          </c:cat>
          <c:val>
            <c:numRef>
              <c:f>target!$U$3:$U$27</c:f>
              <c:numCache>
                <c:formatCode>General</c:formatCode>
                <c:ptCount val="25"/>
                <c:pt idx="6">
                  <c:v>15</c:v>
                </c:pt>
                <c:pt idx="24">
                  <c:v>66</c:v>
                </c:pt>
              </c:numCache>
            </c:numRef>
          </c:val>
          <c:extLst xmlns:c16r2="http://schemas.microsoft.com/office/drawing/2015/06/chart">
            <c:ext xmlns:c16="http://schemas.microsoft.com/office/drawing/2014/chart" uri="{C3380CC4-5D6E-409C-BE32-E72D297353CC}">
              <c16:uniqueId val="{00000013-8C64-4988-8AEC-4C433F117F97}"/>
            </c:ext>
          </c:extLst>
        </c:ser>
        <c:dLbls/>
        <c:gapWidth val="219"/>
        <c:overlap val="-27"/>
        <c:axId val="82530304"/>
        <c:axId val="82531840"/>
      </c:barChart>
      <c:catAx>
        <c:axId val="82530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2531840"/>
        <c:crosses val="autoZero"/>
        <c:auto val="1"/>
        <c:lblAlgn val="ctr"/>
        <c:lblOffset val="100"/>
      </c:catAx>
      <c:valAx>
        <c:axId val="825318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253030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4984855837976975E-2"/>
          <c:y val="2.602142350699729E-2"/>
          <c:w val="0.95754543248606949"/>
          <c:h val="0.97321144693405581"/>
        </c:manualLayout>
      </c:layout>
      <c:pie3DChart>
        <c:varyColors val="1"/>
        <c:dLbls>
          <c:showVal val="1"/>
          <c:showCatName val="1"/>
        </c:dLbls>
      </c:pie3DChart>
      <c:spPr>
        <a:noFill/>
        <a:ln w="25400">
          <a:noFill/>
        </a:ln>
      </c:spPr>
    </c:plotArea>
    <c:plotVisOnly val="1"/>
    <c:dispBlanksAs val="zero"/>
  </c:chart>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Economic!$A$134</c:f>
              <c:strCache>
                <c:ptCount val="1"/>
                <c:pt idx="0">
                  <c:v>Opportunities</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Economic!$B$133:$T$133</c:f>
              <c:strCache>
                <c:ptCount val="19"/>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Information Technology</c:v>
                </c:pt>
                <c:pt idx="10">
                  <c:v>Insurance</c:v>
                </c:pt>
                <c:pt idx="11">
                  <c:v>Local government</c:v>
                </c:pt>
                <c:pt idx="12">
                  <c:v>Mining</c:v>
                </c:pt>
                <c:pt idx="13">
                  <c:v>Manufacturing</c:v>
                </c:pt>
                <c:pt idx="14">
                  <c:v>Safety &amp; security</c:v>
                </c:pt>
                <c:pt idx="15">
                  <c:v>Agriculture</c:v>
                </c:pt>
                <c:pt idx="16">
                  <c:v>Public</c:v>
                </c:pt>
                <c:pt idx="17">
                  <c:v>Transport</c:v>
                </c:pt>
                <c:pt idx="18">
                  <c:v>Services</c:v>
                </c:pt>
              </c:strCache>
            </c:strRef>
          </c:cat>
          <c:val>
            <c:numRef>
              <c:f>Economic!$B$134:$T$134</c:f>
              <c:numCache>
                <c:formatCode>#,##0;\-\ #,##0</c:formatCode>
                <c:ptCount val="19"/>
                <c:pt idx="0">
                  <c:v>430</c:v>
                </c:pt>
                <c:pt idx="1">
                  <c:v>336</c:v>
                </c:pt>
                <c:pt idx="2">
                  <c:v>58</c:v>
                </c:pt>
                <c:pt idx="3">
                  <c:v>7</c:v>
                </c:pt>
                <c:pt idx="4">
                  <c:v>195</c:v>
                </c:pt>
                <c:pt idx="5">
                  <c:v>3193</c:v>
                </c:pt>
                <c:pt idx="6">
                  <c:v>187</c:v>
                </c:pt>
                <c:pt idx="7">
                  <c:v>113</c:v>
                </c:pt>
                <c:pt idx="8">
                  <c:v>140</c:v>
                </c:pt>
                <c:pt idx="9">
                  <c:v>77</c:v>
                </c:pt>
                <c:pt idx="10">
                  <c:v>401</c:v>
                </c:pt>
                <c:pt idx="11">
                  <c:v>2</c:v>
                </c:pt>
                <c:pt idx="12">
                  <c:v>137</c:v>
                </c:pt>
                <c:pt idx="13">
                  <c:v>7054</c:v>
                </c:pt>
                <c:pt idx="14" formatCode="#,##0">
                  <c:v>815</c:v>
                </c:pt>
                <c:pt idx="15" formatCode="#,##0">
                  <c:v>551</c:v>
                </c:pt>
                <c:pt idx="16" formatCode="#,##0">
                  <c:v>110</c:v>
                </c:pt>
                <c:pt idx="17" formatCode="#,##0">
                  <c:v>6</c:v>
                </c:pt>
                <c:pt idx="18">
                  <c:v>699</c:v>
                </c:pt>
              </c:numCache>
            </c:numRef>
          </c:val>
          <c:extLst xmlns:c16r2="http://schemas.microsoft.com/office/drawing/2015/06/chart">
            <c:ext xmlns:c16="http://schemas.microsoft.com/office/drawing/2014/chart" uri="{C3380CC4-5D6E-409C-BE32-E72D297353CC}">
              <c16:uniqueId val="{00000000-9DDF-4C02-8E94-BF84EA8AF687}"/>
            </c:ext>
          </c:extLst>
        </c:ser>
        <c:ser>
          <c:idx val="1"/>
          <c:order val="1"/>
          <c:tx>
            <c:strRef>
              <c:f>Economic!$A$135</c:f>
              <c:strCache>
                <c:ptCount val="1"/>
                <c:pt idx="0">
                  <c:v>Placements</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Economic!$B$133:$T$133</c:f>
              <c:strCache>
                <c:ptCount val="19"/>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Information Technology</c:v>
                </c:pt>
                <c:pt idx="10">
                  <c:v>Insurance</c:v>
                </c:pt>
                <c:pt idx="11">
                  <c:v>Local government</c:v>
                </c:pt>
                <c:pt idx="12">
                  <c:v>Mining</c:v>
                </c:pt>
                <c:pt idx="13">
                  <c:v>Manufacturing</c:v>
                </c:pt>
                <c:pt idx="14">
                  <c:v>Safety &amp; security</c:v>
                </c:pt>
                <c:pt idx="15">
                  <c:v>Agriculture</c:v>
                </c:pt>
                <c:pt idx="16">
                  <c:v>Public</c:v>
                </c:pt>
                <c:pt idx="17">
                  <c:v>Transport</c:v>
                </c:pt>
                <c:pt idx="18">
                  <c:v>Services</c:v>
                </c:pt>
              </c:strCache>
            </c:strRef>
          </c:cat>
          <c:val>
            <c:numRef>
              <c:f>Economic!$B$135:$T$135</c:f>
              <c:numCache>
                <c:formatCode>General</c:formatCode>
                <c:ptCount val="19"/>
                <c:pt idx="0">
                  <c:v>140</c:v>
                </c:pt>
                <c:pt idx="1">
                  <c:v>326</c:v>
                </c:pt>
                <c:pt idx="2">
                  <c:v>15</c:v>
                </c:pt>
                <c:pt idx="3">
                  <c:v>0</c:v>
                </c:pt>
                <c:pt idx="4">
                  <c:v>120</c:v>
                </c:pt>
                <c:pt idx="5">
                  <c:v>542</c:v>
                </c:pt>
                <c:pt idx="6">
                  <c:v>28</c:v>
                </c:pt>
                <c:pt idx="7">
                  <c:v>12</c:v>
                </c:pt>
                <c:pt idx="8">
                  <c:v>0</c:v>
                </c:pt>
                <c:pt idx="9">
                  <c:v>5</c:v>
                </c:pt>
                <c:pt idx="10">
                  <c:v>294</c:v>
                </c:pt>
                <c:pt idx="11">
                  <c:v>0</c:v>
                </c:pt>
                <c:pt idx="12">
                  <c:v>178</c:v>
                </c:pt>
                <c:pt idx="13">
                  <c:v>958</c:v>
                </c:pt>
                <c:pt idx="14">
                  <c:v>453</c:v>
                </c:pt>
                <c:pt idx="15">
                  <c:v>83</c:v>
                </c:pt>
                <c:pt idx="16">
                  <c:v>55</c:v>
                </c:pt>
                <c:pt idx="17">
                  <c:v>0</c:v>
                </c:pt>
                <c:pt idx="18">
                  <c:v>99</c:v>
                </c:pt>
              </c:numCache>
            </c:numRef>
          </c:val>
          <c:extLst xmlns:c16r2="http://schemas.microsoft.com/office/drawing/2015/06/chart">
            <c:ext xmlns:c16="http://schemas.microsoft.com/office/drawing/2014/chart" uri="{C3380CC4-5D6E-409C-BE32-E72D297353CC}">
              <c16:uniqueId val="{00000001-9DDF-4C02-8E94-BF84EA8AF687}"/>
            </c:ext>
          </c:extLst>
        </c:ser>
        <c:dLbls>
          <c:showVal val="1"/>
        </c:dLbls>
        <c:gapWidth val="75"/>
        <c:axId val="92174592"/>
        <c:axId val="92180480"/>
      </c:barChart>
      <c:catAx>
        <c:axId val="92174592"/>
        <c:scaling>
          <c:orientation val="minMax"/>
        </c:scaling>
        <c:axPos val="b"/>
        <c:numFmt formatCode="General" sourceLinked="0"/>
        <c:majorTickMark val="none"/>
        <c:tickLblPos val="nextTo"/>
        <c:crossAx val="92180480"/>
        <c:crosses val="autoZero"/>
        <c:auto val="1"/>
        <c:lblAlgn val="ctr"/>
        <c:lblOffset val="100"/>
      </c:catAx>
      <c:valAx>
        <c:axId val="92180480"/>
        <c:scaling>
          <c:orientation val="minMax"/>
        </c:scaling>
        <c:axPos val="l"/>
        <c:numFmt formatCode="#,##0;\-\ #,##0" sourceLinked="1"/>
        <c:majorTickMark val="none"/>
        <c:tickLblPos val="nextTo"/>
        <c:crossAx val="92174592"/>
        <c:crosses val="autoZero"/>
        <c:crossBetween val="between"/>
      </c:valAx>
    </c:plotArea>
    <c:legend>
      <c:legendPos val="b"/>
      <c:txPr>
        <a:bodyPr/>
        <a:lstStyle/>
        <a:p>
          <a:pPr>
            <a:defRPr sz="1200"/>
          </a:pPr>
          <a:endParaRPr lang="en-US"/>
        </a:p>
      </c:txPr>
    </c:legend>
    <c:plotVisOnly val="1"/>
    <c:dispBlanksAs val="gap"/>
  </c:chart>
  <c:txPr>
    <a:bodyPr/>
    <a:lstStyle/>
    <a:p>
      <a:pPr>
        <a:defRPr b="1"/>
      </a:pPr>
      <a:endParaRPr lang="en-US"/>
    </a:p>
  </c:tx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20874167346038236"/>
          <c:y val="2.6576194730265887E-2"/>
          <c:w val="0.7407786146884584"/>
          <c:h val="0.84728580386045382"/>
        </c:manualLayout>
      </c:layout>
      <c:barChart>
        <c:barDir val="bar"/>
        <c:grouping val="clustered"/>
        <c:ser>
          <c:idx val="0"/>
          <c:order val="0"/>
          <c:tx>
            <c:strRef>
              <c:f>WS!$B$37</c:f>
              <c:strCache>
                <c:ptCount val="1"/>
                <c:pt idx="0">
                  <c:v>Workseekers registered</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WS!$A$38:$A$47</c:f>
              <c:strCache>
                <c:ptCount val="10"/>
                <c:pt idx="0">
                  <c:v>Eastern Cape</c:v>
                </c:pt>
                <c:pt idx="1">
                  <c:v>Free State</c:v>
                </c:pt>
                <c:pt idx="2">
                  <c:v>Gauteng</c:v>
                </c:pt>
                <c:pt idx="3">
                  <c:v>KwaZulu Natal</c:v>
                </c:pt>
                <c:pt idx="4">
                  <c:v>Limpopo</c:v>
                </c:pt>
                <c:pt idx="5">
                  <c:v>Mpumalanga</c:v>
                </c:pt>
                <c:pt idx="6">
                  <c:v>Northern Cape</c:v>
                </c:pt>
                <c:pt idx="7">
                  <c:v>North West</c:v>
                </c:pt>
                <c:pt idx="8">
                  <c:v>Western Cape</c:v>
                </c:pt>
                <c:pt idx="9">
                  <c:v>Online</c:v>
                </c:pt>
              </c:strCache>
            </c:strRef>
          </c:cat>
          <c:val>
            <c:numRef>
              <c:f>WS!$B$38:$B$47</c:f>
              <c:numCache>
                <c:formatCode>#,##0</c:formatCode>
                <c:ptCount val="10"/>
                <c:pt idx="0">
                  <c:v>26416</c:v>
                </c:pt>
                <c:pt idx="1">
                  <c:v>14691</c:v>
                </c:pt>
                <c:pt idx="2">
                  <c:v>50793</c:v>
                </c:pt>
                <c:pt idx="3">
                  <c:v>32350</c:v>
                </c:pt>
                <c:pt idx="4">
                  <c:v>17661</c:v>
                </c:pt>
                <c:pt idx="5">
                  <c:v>16396</c:v>
                </c:pt>
                <c:pt idx="6">
                  <c:v>7154</c:v>
                </c:pt>
                <c:pt idx="7">
                  <c:v>12572</c:v>
                </c:pt>
                <c:pt idx="8">
                  <c:v>28125</c:v>
                </c:pt>
                <c:pt idx="9">
                  <c:v>14693</c:v>
                </c:pt>
              </c:numCache>
            </c:numRef>
          </c:val>
          <c:extLst xmlns:c16r2="http://schemas.microsoft.com/office/drawing/2015/06/chart">
            <c:ext xmlns:c16="http://schemas.microsoft.com/office/drawing/2014/chart" uri="{C3380CC4-5D6E-409C-BE32-E72D297353CC}">
              <c16:uniqueId val="{00000000-43A7-4E19-AC04-B1EC0B9C0A52}"/>
            </c:ext>
          </c:extLst>
        </c:ser>
        <c:ser>
          <c:idx val="1"/>
          <c:order val="1"/>
          <c:tx>
            <c:strRef>
              <c:f>WS!$C$37</c:f>
              <c:strCache>
                <c:ptCount val="1"/>
                <c:pt idx="0">
                  <c:v>Employment counselling</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WS!$A$38:$A$47</c:f>
              <c:strCache>
                <c:ptCount val="10"/>
                <c:pt idx="0">
                  <c:v>Eastern Cape</c:v>
                </c:pt>
                <c:pt idx="1">
                  <c:v>Free State</c:v>
                </c:pt>
                <c:pt idx="2">
                  <c:v>Gauteng</c:v>
                </c:pt>
                <c:pt idx="3">
                  <c:v>KwaZulu Natal</c:v>
                </c:pt>
                <c:pt idx="4">
                  <c:v>Limpopo</c:v>
                </c:pt>
                <c:pt idx="5">
                  <c:v>Mpumalanga</c:v>
                </c:pt>
                <c:pt idx="6">
                  <c:v>Northern Cape</c:v>
                </c:pt>
                <c:pt idx="7">
                  <c:v>North West</c:v>
                </c:pt>
                <c:pt idx="8">
                  <c:v>Western Cape</c:v>
                </c:pt>
                <c:pt idx="9">
                  <c:v>Online</c:v>
                </c:pt>
              </c:strCache>
            </c:strRef>
          </c:cat>
          <c:val>
            <c:numRef>
              <c:f>WS!$C$38:$C$47</c:f>
              <c:numCache>
                <c:formatCode>#,##0</c:formatCode>
                <c:ptCount val="10"/>
                <c:pt idx="0">
                  <c:v>9701</c:v>
                </c:pt>
                <c:pt idx="1">
                  <c:v>5644</c:v>
                </c:pt>
                <c:pt idx="2">
                  <c:v>13232</c:v>
                </c:pt>
                <c:pt idx="3">
                  <c:v>9362</c:v>
                </c:pt>
                <c:pt idx="4">
                  <c:v>7051</c:v>
                </c:pt>
                <c:pt idx="5">
                  <c:v>9038</c:v>
                </c:pt>
                <c:pt idx="6">
                  <c:v>3431</c:v>
                </c:pt>
                <c:pt idx="7">
                  <c:v>5164</c:v>
                </c:pt>
                <c:pt idx="8">
                  <c:v>5074</c:v>
                </c:pt>
                <c:pt idx="9">
                  <c:v>2389</c:v>
                </c:pt>
              </c:numCache>
            </c:numRef>
          </c:val>
          <c:extLst xmlns:c16r2="http://schemas.microsoft.com/office/drawing/2015/06/chart">
            <c:ext xmlns:c16="http://schemas.microsoft.com/office/drawing/2014/chart" uri="{C3380CC4-5D6E-409C-BE32-E72D297353CC}">
              <c16:uniqueId val="{00000001-43A7-4E19-AC04-B1EC0B9C0A52}"/>
            </c:ext>
          </c:extLst>
        </c:ser>
        <c:dLbls>
          <c:showVal val="1"/>
        </c:dLbls>
        <c:gapWidth val="75"/>
        <c:axId val="91884544"/>
        <c:axId val="92214016"/>
      </c:barChart>
      <c:catAx>
        <c:axId val="91884544"/>
        <c:scaling>
          <c:orientation val="minMax"/>
        </c:scaling>
        <c:axPos val="l"/>
        <c:numFmt formatCode="General" sourceLinked="0"/>
        <c:majorTickMark val="none"/>
        <c:tickLblPos val="nextTo"/>
        <c:crossAx val="92214016"/>
        <c:crosses val="autoZero"/>
        <c:auto val="1"/>
        <c:lblAlgn val="ctr"/>
        <c:lblOffset val="100"/>
      </c:catAx>
      <c:valAx>
        <c:axId val="92214016"/>
        <c:scaling>
          <c:orientation val="minMax"/>
        </c:scaling>
        <c:axPos val="b"/>
        <c:numFmt formatCode="#,##0" sourceLinked="1"/>
        <c:majorTickMark val="none"/>
        <c:tickLblPos val="nextTo"/>
        <c:crossAx val="91884544"/>
        <c:crosses val="autoZero"/>
        <c:crossBetween val="between"/>
      </c:valAx>
    </c:plotArea>
    <c:legend>
      <c:legendPos val="b"/>
    </c:legend>
    <c:plotVisOnly val="1"/>
    <c:dispBlanksAs val="gap"/>
  </c:chart>
  <c:txPr>
    <a:bodyPr/>
    <a:lstStyle/>
    <a:p>
      <a:pPr>
        <a:defRPr sz="1100" b="1"/>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Workseekers registered</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Sheet1!$B$2:$B$11</c:f>
              <c:numCache>
                <c:formatCode>#,##0</c:formatCode>
                <c:ptCount val="10"/>
                <c:pt idx="0">
                  <c:v>26416</c:v>
                </c:pt>
                <c:pt idx="1">
                  <c:v>14691</c:v>
                </c:pt>
                <c:pt idx="2">
                  <c:v>50793</c:v>
                </c:pt>
                <c:pt idx="3">
                  <c:v>32350</c:v>
                </c:pt>
                <c:pt idx="4">
                  <c:v>17661</c:v>
                </c:pt>
                <c:pt idx="5">
                  <c:v>16396</c:v>
                </c:pt>
                <c:pt idx="6">
                  <c:v>7154</c:v>
                </c:pt>
                <c:pt idx="7">
                  <c:v>12572</c:v>
                </c:pt>
                <c:pt idx="8">
                  <c:v>28125</c:v>
                </c:pt>
                <c:pt idx="9">
                  <c:v>14693</c:v>
                </c:pt>
              </c:numCache>
            </c:numRef>
          </c:val>
          <c:extLst xmlns:c16r2="http://schemas.microsoft.com/office/drawing/2015/06/chart">
            <c:ext xmlns:c16="http://schemas.microsoft.com/office/drawing/2014/chart" uri="{C3380CC4-5D6E-409C-BE32-E72D297353CC}">
              <c16:uniqueId val="{00000000-CDB7-4F97-9C76-918985AD67E3}"/>
            </c:ext>
          </c:extLst>
        </c:ser>
        <c:ser>
          <c:idx val="1"/>
          <c:order val="1"/>
          <c:tx>
            <c:strRef>
              <c:f>Sheet1!$C$1</c:f>
              <c:strCache>
                <c:ptCount val="1"/>
                <c:pt idx="0">
                  <c:v>Employment counselling</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Sheet1!$C$2:$C$11</c:f>
              <c:numCache>
                <c:formatCode>#,##0</c:formatCode>
                <c:ptCount val="10"/>
                <c:pt idx="0">
                  <c:v>9701</c:v>
                </c:pt>
                <c:pt idx="1">
                  <c:v>5644</c:v>
                </c:pt>
                <c:pt idx="2">
                  <c:v>13232</c:v>
                </c:pt>
                <c:pt idx="3">
                  <c:v>9362</c:v>
                </c:pt>
                <c:pt idx="4">
                  <c:v>7051</c:v>
                </c:pt>
                <c:pt idx="5">
                  <c:v>9038</c:v>
                </c:pt>
                <c:pt idx="6">
                  <c:v>3431</c:v>
                </c:pt>
                <c:pt idx="7">
                  <c:v>5164</c:v>
                </c:pt>
                <c:pt idx="8">
                  <c:v>5074</c:v>
                </c:pt>
                <c:pt idx="9">
                  <c:v>2389</c:v>
                </c:pt>
              </c:numCache>
            </c:numRef>
          </c:val>
          <c:extLst xmlns:c16r2="http://schemas.microsoft.com/office/drawing/2015/06/chart">
            <c:ext xmlns:c16="http://schemas.microsoft.com/office/drawing/2014/chart" uri="{C3380CC4-5D6E-409C-BE32-E72D297353CC}">
              <c16:uniqueId val="{00000001-CDB7-4F97-9C76-918985AD67E3}"/>
            </c:ext>
          </c:extLst>
        </c:ser>
        <c:ser>
          <c:idx val="2"/>
          <c:order val="2"/>
          <c:tx>
            <c:strRef>
              <c:f>Sheet1!$D$1</c:f>
              <c:strCache>
                <c:ptCount val="1"/>
                <c:pt idx="0">
                  <c:v>Opportunities registered</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Sheet1!$D$2:$D$11</c:f>
              <c:numCache>
                <c:formatCode>#,##0</c:formatCode>
                <c:ptCount val="10"/>
                <c:pt idx="0">
                  <c:v>6329</c:v>
                </c:pt>
                <c:pt idx="1">
                  <c:v>5633</c:v>
                </c:pt>
                <c:pt idx="2">
                  <c:v>8354</c:v>
                </c:pt>
                <c:pt idx="3">
                  <c:v>7800</c:v>
                </c:pt>
                <c:pt idx="4">
                  <c:v>7326</c:v>
                </c:pt>
                <c:pt idx="5">
                  <c:v>2814</c:v>
                </c:pt>
                <c:pt idx="6">
                  <c:v>5786</c:v>
                </c:pt>
                <c:pt idx="7">
                  <c:v>4685</c:v>
                </c:pt>
                <c:pt idx="8">
                  <c:v>4093</c:v>
                </c:pt>
                <c:pt idx="9">
                  <c:v>74</c:v>
                </c:pt>
              </c:numCache>
            </c:numRef>
          </c:val>
          <c:extLst xmlns:c16r2="http://schemas.microsoft.com/office/drawing/2015/06/chart">
            <c:ext xmlns:c16="http://schemas.microsoft.com/office/drawing/2014/chart" uri="{C3380CC4-5D6E-409C-BE32-E72D297353CC}">
              <c16:uniqueId val="{00000002-CDB7-4F97-9C76-918985AD67E3}"/>
            </c:ext>
          </c:extLst>
        </c:ser>
        <c:ser>
          <c:idx val="3"/>
          <c:order val="3"/>
          <c:tx>
            <c:strRef>
              <c:f>Sheet1!$E$1</c:f>
              <c:strCache>
                <c:ptCount val="1"/>
                <c:pt idx="0">
                  <c:v>Placement</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Sheet1!$E$2:$E$11</c:f>
              <c:numCache>
                <c:formatCode>#,##0</c:formatCode>
                <c:ptCount val="10"/>
                <c:pt idx="0">
                  <c:v>2906</c:v>
                </c:pt>
                <c:pt idx="1">
                  <c:v>1544</c:v>
                </c:pt>
                <c:pt idx="2">
                  <c:v>3320</c:v>
                </c:pt>
                <c:pt idx="3">
                  <c:v>2258</c:v>
                </c:pt>
                <c:pt idx="4">
                  <c:v>3940</c:v>
                </c:pt>
                <c:pt idx="5">
                  <c:v>876</c:v>
                </c:pt>
                <c:pt idx="6">
                  <c:v>713</c:v>
                </c:pt>
                <c:pt idx="7">
                  <c:v>882</c:v>
                </c:pt>
                <c:pt idx="8">
                  <c:v>1687</c:v>
                </c:pt>
                <c:pt idx="9">
                  <c:v>0</c:v>
                </c:pt>
              </c:numCache>
            </c:numRef>
          </c:val>
          <c:extLst xmlns:c16r2="http://schemas.microsoft.com/office/drawing/2015/06/chart">
            <c:ext xmlns:c16="http://schemas.microsoft.com/office/drawing/2014/chart" uri="{C3380CC4-5D6E-409C-BE32-E72D297353CC}">
              <c16:uniqueId val="{00000003-CDB7-4F97-9C76-918985AD67E3}"/>
            </c:ext>
          </c:extLst>
        </c:ser>
        <c:dLbls/>
        <c:axId val="92289280"/>
        <c:axId val="92311552"/>
      </c:barChart>
      <c:catAx>
        <c:axId val="92289280"/>
        <c:scaling>
          <c:orientation val="minMax"/>
        </c:scaling>
        <c:axPos val="b"/>
        <c:numFmt formatCode="General" sourceLinked="0"/>
        <c:majorTickMark val="none"/>
        <c:tickLblPos val="nextTo"/>
        <c:crossAx val="92311552"/>
        <c:crosses val="autoZero"/>
        <c:auto val="1"/>
        <c:lblAlgn val="ctr"/>
        <c:lblOffset val="100"/>
      </c:catAx>
      <c:valAx>
        <c:axId val="92311552"/>
        <c:scaling>
          <c:orientation val="minMax"/>
        </c:scaling>
        <c:axPos val="l"/>
        <c:majorGridlines/>
        <c:numFmt formatCode="#,##0" sourceLinked="1"/>
        <c:majorTickMark val="none"/>
        <c:tickLblPos val="nextTo"/>
        <c:crossAx val="92289280"/>
        <c:crosses val="autoZero"/>
        <c:crossBetween val="between"/>
      </c:valAx>
      <c:dTable>
        <c:showHorzBorder val="1"/>
        <c:showVertBorder val="1"/>
        <c:showOutline val="1"/>
        <c:showKeys val="1"/>
      </c:dTable>
    </c:plotArea>
    <c:plotVisOnly val="1"/>
    <c:dispBlanksAs val="gap"/>
  </c:chart>
  <c:txPr>
    <a:bodyPr/>
    <a:lstStyle/>
    <a:p>
      <a:pPr>
        <a:defRPr sz="11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800" b="1" dirty="0">
                <a:solidFill>
                  <a:schemeClr val="tx1"/>
                </a:solidFill>
              </a:rPr>
              <a:t>Non complying sectors per province</a:t>
            </a:r>
          </a:p>
        </c:rich>
      </c:tx>
      <c:spPr>
        <a:noFill/>
        <a:ln>
          <a:noFill/>
        </a:ln>
        <a:effectLst/>
      </c:spPr>
    </c:title>
    <c:plotArea>
      <c:layout/>
      <c:barChart>
        <c:barDir val="col"/>
        <c:grouping val="clustered"/>
        <c:ser>
          <c:idx val="0"/>
          <c:order val="0"/>
          <c:tx>
            <c:strRef>
              <c:f>Sheet4!$B$2</c:f>
              <c:strCache>
                <c:ptCount val="1"/>
                <c:pt idx="0">
                  <c:v>EC</c:v>
                </c:pt>
              </c:strCache>
            </c:strRef>
          </c:tx>
          <c:spPr>
            <a:solidFill>
              <a:schemeClr val="accent1"/>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Sheet4!$B$3:$B$25</c:f>
              <c:numCache>
                <c:formatCode>General</c:formatCode>
                <c:ptCount val="23"/>
                <c:pt idx="0">
                  <c:v>16</c:v>
                </c:pt>
                <c:pt idx="1">
                  <c:v>12</c:v>
                </c:pt>
                <c:pt idx="2">
                  <c:v>0</c:v>
                </c:pt>
                <c:pt idx="3">
                  <c:v>0</c:v>
                </c:pt>
                <c:pt idx="4">
                  <c:v>35</c:v>
                </c:pt>
                <c:pt idx="5">
                  <c:v>0</c:v>
                </c:pt>
                <c:pt idx="6">
                  <c:v>0</c:v>
                </c:pt>
                <c:pt idx="7">
                  <c:v>0</c:v>
                </c:pt>
                <c:pt idx="8">
                  <c:v>0</c:v>
                </c:pt>
                <c:pt idx="9">
                  <c:v>0</c:v>
                </c:pt>
                <c:pt idx="10">
                  <c:v>0</c:v>
                </c:pt>
                <c:pt idx="11">
                  <c:v>0</c:v>
                </c:pt>
                <c:pt idx="12">
                  <c:v>0</c:v>
                </c:pt>
                <c:pt idx="13">
                  <c:v>0</c:v>
                </c:pt>
                <c:pt idx="14">
                  <c:v>59</c:v>
                </c:pt>
                <c:pt idx="15">
                  <c:v>0</c:v>
                </c:pt>
                <c:pt idx="16">
                  <c:v>0</c:v>
                </c:pt>
                <c:pt idx="17">
                  <c:v>0</c:v>
                </c:pt>
                <c:pt idx="18">
                  <c:v>0</c:v>
                </c:pt>
                <c:pt idx="19">
                  <c:v>0</c:v>
                </c:pt>
                <c:pt idx="20">
                  <c:v>0</c:v>
                </c:pt>
                <c:pt idx="21">
                  <c:v>0</c:v>
                </c:pt>
                <c:pt idx="22">
                  <c:v>0</c:v>
                </c:pt>
              </c:numCache>
            </c:numRef>
          </c:val>
          <c:extLst xmlns:c16r2="http://schemas.microsoft.com/office/drawing/2015/06/chart">
            <c:ext xmlns:c16="http://schemas.microsoft.com/office/drawing/2014/chart" uri="{C3380CC4-5D6E-409C-BE32-E72D297353CC}">
              <c16:uniqueId val="{00000000-54EE-4C6C-AFE6-448BE70E5C40}"/>
            </c:ext>
          </c:extLst>
        </c:ser>
        <c:ser>
          <c:idx val="1"/>
          <c:order val="1"/>
          <c:tx>
            <c:strRef>
              <c:f>Sheet4!$C$2</c:f>
              <c:strCache>
                <c:ptCount val="1"/>
                <c:pt idx="0">
                  <c:v>FS</c:v>
                </c:pt>
              </c:strCache>
            </c:strRef>
          </c:tx>
          <c:spPr>
            <a:solidFill>
              <a:schemeClr val="accent2"/>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Sheet4!$C$3:$C$25</c:f>
              <c:numCache>
                <c:formatCode>General</c:formatCode>
                <c:ptCount val="23"/>
                <c:pt idx="0">
                  <c:v>10</c:v>
                </c:pt>
                <c:pt idx="1">
                  <c:v>9</c:v>
                </c:pt>
                <c:pt idx="3">
                  <c:v>25</c:v>
                </c:pt>
                <c:pt idx="4">
                  <c:v>29</c:v>
                </c:pt>
                <c:pt idx="7">
                  <c:v>2</c:v>
                </c:pt>
                <c:pt idx="10">
                  <c:v>5</c:v>
                </c:pt>
                <c:pt idx="12">
                  <c:v>39</c:v>
                </c:pt>
                <c:pt idx="13">
                  <c:v>21</c:v>
                </c:pt>
                <c:pt idx="14">
                  <c:v>18</c:v>
                </c:pt>
                <c:pt idx="15">
                  <c:v>18</c:v>
                </c:pt>
                <c:pt idx="17">
                  <c:v>3</c:v>
                </c:pt>
                <c:pt idx="19">
                  <c:v>53</c:v>
                </c:pt>
              </c:numCache>
            </c:numRef>
          </c:val>
          <c:extLst xmlns:c16r2="http://schemas.microsoft.com/office/drawing/2015/06/chart">
            <c:ext xmlns:c16="http://schemas.microsoft.com/office/drawing/2014/chart" uri="{C3380CC4-5D6E-409C-BE32-E72D297353CC}">
              <c16:uniqueId val="{00000001-54EE-4C6C-AFE6-448BE70E5C40}"/>
            </c:ext>
          </c:extLst>
        </c:ser>
        <c:ser>
          <c:idx val="2"/>
          <c:order val="2"/>
          <c:tx>
            <c:strRef>
              <c:f>Sheet4!$D$2</c:f>
              <c:strCache>
                <c:ptCount val="1"/>
                <c:pt idx="0">
                  <c:v>GP</c:v>
                </c:pt>
              </c:strCache>
            </c:strRef>
          </c:tx>
          <c:spPr>
            <a:solidFill>
              <a:schemeClr val="accent3"/>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Sheet4!$D$3:$D$25</c:f>
              <c:numCache>
                <c:formatCode>General</c:formatCode>
                <c:ptCount val="23"/>
                <c:pt idx="0">
                  <c:v>7</c:v>
                </c:pt>
                <c:pt idx="1">
                  <c:v>9</c:v>
                </c:pt>
                <c:pt idx="2">
                  <c:v>1</c:v>
                </c:pt>
                <c:pt idx="3">
                  <c:v>34</c:v>
                </c:pt>
                <c:pt idx="4">
                  <c:v>109</c:v>
                </c:pt>
                <c:pt idx="5">
                  <c:v>0</c:v>
                </c:pt>
                <c:pt idx="6">
                  <c:v>1</c:v>
                </c:pt>
                <c:pt idx="7">
                  <c:v>1</c:v>
                </c:pt>
                <c:pt idx="8">
                  <c:v>0</c:v>
                </c:pt>
                <c:pt idx="9">
                  <c:v>0</c:v>
                </c:pt>
                <c:pt idx="10">
                  <c:v>0</c:v>
                </c:pt>
                <c:pt idx="11">
                  <c:v>0</c:v>
                </c:pt>
                <c:pt idx="12">
                  <c:v>0</c:v>
                </c:pt>
                <c:pt idx="13">
                  <c:v>15</c:v>
                </c:pt>
                <c:pt idx="14">
                  <c:v>20</c:v>
                </c:pt>
                <c:pt idx="15">
                  <c:v>22</c:v>
                </c:pt>
                <c:pt idx="16">
                  <c:v>0</c:v>
                </c:pt>
                <c:pt idx="17">
                  <c:v>0</c:v>
                </c:pt>
                <c:pt idx="18">
                  <c:v>0</c:v>
                </c:pt>
                <c:pt idx="19">
                  <c:v>12</c:v>
                </c:pt>
                <c:pt idx="20">
                  <c:v>1</c:v>
                </c:pt>
                <c:pt idx="21">
                  <c:v>0</c:v>
                </c:pt>
                <c:pt idx="22">
                  <c:v>0</c:v>
                </c:pt>
              </c:numCache>
            </c:numRef>
          </c:val>
          <c:extLst xmlns:c16r2="http://schemas.microsoft.com/office/drawing/2015/06/chart">
            <c:ext xmlns:c16="http://schemas.microsoft.com/office/drawing/2014/chart" uri="{C3380CC4-5D6E-409C-BE32-E72D297353CC}">
              <c16:uniqueId val="{00000002-54EE-4C6C-AFE6-448BE70E5C40}"/>
            </c:ext>
          </c:extLst>
        </c:ser>
        <c:ser>
          <c:idx val="3"/>
          <c:order val="3"/>
          <c:tx>
            <c:strRef>
              <c:f>Sheet4!$E$2</c:f>
              <c:strCache>
                <c:ptCount val="1"/>
                <c:pt idx="0">
                  <c:v>NW</c:v>
                </c:pt>
              </c:strCache>
            </c:strRef>
          </c:tx>
          <c:spPr>
            <a:solidFill>
              <a:schemeClr val="accent4"/>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Sheet4!$E$3:$E$25</c:f>
              <c:numCache>
                <c:formatCode>General</c:formatCode>
                <c:ptCount val="23"/>
                <c:pt idx="0">
                  <c:v>8</c:v>
                </c:pt>
                <c:pt idx="1">
                  <c:v>6</c:v>
                </c:pt>
                <c:pt idx="2">
                  <c:v>1</c:v>
                </c:pt>
                <c:pt idx="3">
                  <c:v>4</c:v>
                </c:pt>
                <c:pt idx="4">
                  <c:v>22</c:v>
                </c:pt>
                <c:pt idx="5">
                  <c:v>0</c:v>
                </c:pt>
                <c:pt idx="6">
                  <c:v>0</c:v>
                </c:pt>
                <c:pt idx="7">
                  <c:v>0</c:v>
                </c:pt>
                <c:pt idx="8">
                  <c:v>0</c:v>
                </c:pt>
                <c:pt idx="9">
                  <c:v>0</c:v>
                </c:pt>
                <c:pt idx="10">
                  <c:v>0</c:v>
                </c:pt>
                <c:pt idx="11">
                  <c:v>0</c:v>
                </c:pt>
                <c:pt idx="12">
                  <c:v>5</c:v>
                </c:pt>
                <c:pt idx="13">
                  <c:v>10</c:v>
                </c:pt>
                <c:pt idx="14">
                  <c:v>36</c:v>
                </c:pt>
                <c:pt idx="15">
                  <c:v>27</c:v>
                </c:pt>
                <c:pt idx="16">
                  <c:v>0</c:v>
                </c:pt>
                <c:pt idx="17">
                  <c:v>2</c:v>
                </c:pt>
                <c:pt idx="18">
                  <c:v>0</c:v>
                </c:pt>
                <c:pt idx="19">
                  <c:v>15</c:v>
                </c:pt>
                <c:pt idx="20">
                  <c:v>0</c:v>
                </c:pt>
                <c:pt idx="21">
                  <c:v>2</c:v>
                </c:pt>
                <c:pt idx="22">
                  <c:v>0</c:v>
                </c:pt>
              </c:numCache>
            </c:numRef>
          </c:val>
          <c:extLst xmlns:c16r2="http://schemas.microsoft.com/office/drawing/2015/06/chart">
            <c:ext xmlns:c16="http://schemas.microsoft.com/office/drawing/2014/chart" uri="{C3380CC4-5D6E-409C-BE32-E72D297353CC}">
              <c16:uniqueId val="{00000003-54EE-4C6C-AFE6-448BE70E5C40}"/>
            </c:ext>
          </c:extLst>
        </c:ser>
        <c:ser>
          <c:idx val="4"/>
          <c:order val="4"/>
          <c:tx>
            <c:strRef>
              <c:f>Sheet4!$F$2</c:f>
              <c:strCache>
                <c:ptCount val="1"/>
                <c:pt idx="0">
                  <c:v>LP</c:v>
                </c:pt>
              </c:strCache>
            </c:strRef>
          </c:tx>
          <c:spPr>
            <a:solidFill>
              <a:schemeClr val="accent5"/>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Sheet4!$F$3:$F$25</c:f>
              <c:numCache>
                <c:formatCode>General</c:formatCode>
                <c:ptCount val="23"/>
                <c:pt idx="0">
                  <c:v>33</c:v>
                </c:pt>
                <c:pt idx="1">
                  <c:v>21</c:v>
                </c:pt>
                <c:pt idx="2">
                  <c:v>2</c:v>
                </c:pt>
                <c:pt idx="3">
                  <c:v>0</c:v>
                </c:pt>
                <c:pt idx="4">
                  <c:v>80</c:v>
                </c:pt>
                <c:pt idx="5">
                  <c:v>0</c:v>
                </c:pt>
                <c:pt idx="6">
                  <c:v>0</c:v>
                </c:pt>
                <c:pt idx="7">
                  <c:v>0</c:v>
                </c:pt>
                <c:pt idx="8">
                  <c:v>0</c:v>
                </c:pt>
                <c:pt idx="9">
                  <c:v>0</c:v>
                </c:pt>
                <c:pt idx="10">
                  <c:v>3</c:v>
                </c:pt>
                <c:pt idx="11">
                  <c:v>0</c:v>
                </c:pt>
                <c:pt idx="12">
                  <c:v>0</c:v>
                </c:pt>
                <c:pt idx="13">
                  <c:v>26</c:v>
                </c:pt>
                <c:pt idx="14">
                  <c:v>12</c:v>
                </c:pt>
                <c:pt idx="15">
                  <c:v>0</c:v>
                </c:pt>
                <c:pt idx="16">
                  <c:v>0</c:v>
                </c:pt>
                <c:pt idx="17">
                  <c:v>0</c:v>
                </c:pt>
                <c:pt idx="18">
                  <c:v>0</c:v>
                </c:pt>
                <c:pt idx="19">
                  <c:v>104</c:v>
                </c:pt>
                <c:pt idx="20">
                  <c:v>2</c:v>
                </c:pt>
                <c:pt idx="21">
                  <c:v>46</c:v>
                </c:pt>
                <c:pt idx="22">
                  <c:v>0</c:v>
                </c:pt>
              </c:numCache>
            </c:numRef>
          </c:val>
          <c:extLst xmlns:c16r2="http://schemas.microsoft.com/office/drawing/2015/06/chart">
            <c:ext xmlns:c16="http://schemas.microsoft.com/office/drawing/2014/chart" uri="{C3380CC4-5D6E-409C-BE32-E72D297353CC}">
              <c16:uniqueId val="{00000004-54EE-4C6C-AFE6-448BE70E5C40}"/>
            </c:ext>
          </c:extLst>
        </c:ser>
        <c:ser>
          <c:idx val="5"/>
          <c:order val="5"/>
          <c:tx>
            <c:strRef>
              <c:f>Sheet4!$G$2</c:f>
              <c:strCache>
                <c:ptCount val="1"/>
                <c:pt idx="0">
                  <c:v>WC </c:v>
                </c:pt>
              </c:strCache>
            </c:strRef>
          </c:tx>
          <c:spPr>
            <a:solidFill>
              <a:schemeClr val="accent6"/>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Sheet4!$G$3:$G$25</c:f>
              <c:numCache>
                <c:formatCode>General</c:formatCode>
                <c:ptCount val="23"/>
                <c:pt idx="0">
                  <c:v>47</c:v>
                </c:pt>
                <c:pt idx="1">
                  <c:v>0</c:v>
                </c:pt>
                <c:pt idx="2">
                  <c:v>0</c:v>
                </c:pt>
                <c:pt idx="3">
                  <c:v>0</c:v>
                </c:pt>
                <c:pt idx="4">
                  <c:v>97</c:v>
                </c:pt>
                <c:pt idx="5">
                  <c:v>0</c:v>
                </c:pt>
                <c:pt idx="6">
                  <c:v>0</c:v>
                </c:pt>
                <c:pt idx="7">
                  <c:v>0</c:v>
                </c:pt>
                <c:pt idx="8">
                  <c:v>0</c:v>
                </c:pt>
                <c:pt idx="9">
                  <c:v>0</c:v>
                </c:pt>
                <c:pt idx="10">
                  <c:v>0</c:v>
                </c:pt>
                <c:pt idx="11">
                  <c:v>0</c:v>
                </c:pt>
                <c:pt idx="12">
                  <c:v>0</c:v>
                </c:pt>
                <c:pt idx="13">
                  <c:v>0</c:v>
                </c:pt>
                <c:pt idx="14">
                  <c:v>3</c:v>
                </c:pt>
                <c:pt idx="15">
                  <c:v>0</c:v>
                </c:pt>
                <c:pt idx="16">
                  <c:v>0</c:v>
                </c:pt>
                <c:pt idx="17">
                  <c:v>0</c:v>
                </c:pt>
                <c:pt idx="18">
                  <c:v>0</c:v>
                </c:pt>
                <c:pt idx="19">
                  <c:v>0</c:v>
                </c:pt>
                <c:pt idx="20">
                  <c:v>0</c:v>
                </c:pt>
                <c:pt idx="21">
                  <c:v>153</c:v>
                </c:pt>
                <c:pt idx="22">
                  <c:v>0</c:v>
                </c:pt>
              </c:numCache>
            </c:numRef>
          </c:val>
          <c:extLst xmlns:c16r2="http://schemas.microsoft.com/office/drawing/2015/06/chart">
            <c:ext xmlns:c16="http://schemas.microsoft.com/office/drawing/2014/chart" uri="{C3380CC4-5D6E-409C-BE32-E72D297353CC}">
              <c16:uniqueId val="{00000005-54EE-4C6C-AFE6-448BE70E5C40}"/>
            </c:ext>
          </c:extLst>
        </c:ser>
        <c:ser>
          <c:idx val="6"/>
          <c:order val="6"/>
          <c:tx>
            <c:strRef>
              <c:f>Sheet4!$H$2</c:f>
              <c:strCache>
                <c:ptCount val="1"/>
                <c:pt idx="0">
                  <c:v>NC</c:v>
                </c:pt>
              </c:strCache>
            </c:strRef>
          </c:tx>
          <c:spPr>
            <a:solidFill>
              <a:schemeClr val="accent1">
                <a:lumMod val="60000"/>
              </a:schemeClr>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Sheet4!$H$3:$H$25</c:f>
              <c:numCache>
                <c:formatCode>General</c:formatCode>
                <c:ptCount val="23"/>
                <c:pt idx="0">
                  <c:v>5</c:v>
                </c:pt>
                <c:pt idx="1">
                  <c:v>3</c:v>
                </c:pt>
                <c:pt idx="3">
                  <c:v>8</c:v>
                </c:pt>
                <c:pt idx="4">
                  <c:v>5</c:v>
                </c:pt>
                <c:pt idx="5">
                  <c:v>0</c:v>
                </c:pt>
                <c:pt idx="6">
                  <c:v>0</c:v>
                </c:pt>
                <c:pt idx="7">
                  <c:v>0</c:v>
                </c:pt>
                <c:pt idx="8">
                  <c:v>0</c:v>
                </c:pt>
                <c:pt idx="9">
                  <c:v>0</c:v>
                </c:pt>
                <c:pt idx="10">
                  <c:v>0</c:v>
                </c:pt>
                <c:pt idx="11">
                  <c:v>0</c:v>
                </c:pt>
                <c:pt idx="12">
                  <c:v>1</c:v>
                </c:pt>
                <c:pt idx="13">
                  <c:v>13</c:v>
                </c:pt>
                <c:pt idx="14">
                  <c:v>19</c:v>
                </c:pt>
                <c:pt idx="15">
                  <c:v>10</c:v>
                </c:pt>
                <c:pt idx="16">
                  <c:v>0</c:v>
                </c:pt>
                <c:pt idx="17">
                  <c:v>0</c:v>
                </c:pt>
                <c:pt idx="18">
                  <c:v>0</c:v>
                </c:pt>
                <c:pt idx="19">
                  <c:v>20</c:v>
                </c:pt>
                <c:pt idx="20">
                  <c:v>0</c:v>
                </c:pt>
                <c:pt idx="21">
                  <c:v>0</c:v>
                </c:pt>
                <c:pt idx="22">
                  <c:v>1</c:v>
                </c:pt>
              </c:numCache>
            </c:numRef>
          </c:val>
          <c:extLst xmlns:c16r2="http://schemas.microsoft.com/office/drawing/2015/06/chart">
            <c:ext xmlns:c16="http://schemas.microsoft.com/office/drawing/2014/chart" uri="{C3380CC4-5D6E-409C-BE32-E72D297353CC}">
              <c16:uniqueId val="{00000006-54EE-4C6C-AFE6-448BE70E5C40}"/>
            </c:ext>
          </c:extLst>
        </c:ser>
        <c:ser>
          <c:idx val="7"/>
          <c:order val="7"/>
          <c:tx>
            <c:strRef>
              <c:f>Sheet4!$I$2</c:f>
              <c:strCache>
                <c:ptCount val="1"/>
                <c:pt idx="0">
                  <c:v>KZN</c:v>
                </c:pt>
              </c:strCache>
            </c:strRef>
          </c:tx>
          <c:spPr>
            <a:solidFill>
              <a:schemeClr val="accent2">
                <a:lumMod val="60000"/>
              </a:schemeClr>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Sheet4!$I$3:$I$25</c:f>
              <c:numCache>
                <c:formatCode>0</c:formatCode>
                <c:ptCount val="23"/>
                <c:pt idx="0">
                  <c:v>8</c:v>
                </c:pt>
                <c:pt idx="1">
                  <c:v>5</c:v>
                </c:pt>
                <c:pt idx="2" formatCode="General">
                  <c:v>0</c:v>
                </c:pt>
                <c:pt idx="3">
                  <c:v>29</c:v>
                </c:pt>
                <c:pt idx="4">
                  <c:v>172</c:v>
                </c:pt>
                <c:pt idx="5" formatCode="General">
                  <c:v>0</c:v>
                </c:pt>
                <c:pt idx="6">
                  <c:v>0</c:v>
                </c:pt>
                <c:pt idx="7">
                  <c:v>0</c:v>
                </c:pt>
                <c:pt idx="8" formatCode="General">
                  <c:v>0</c:v>
                </c:pt>
                <c:pt idx="9">
                  <c:v>0</c:v>
                </c:pt>
                <c:pt idx="10">
                  <c:v>1</c:v>
                </c:pt>
                <c:pt idx="11">
                  <c:v>1</c:v>
                </c:pt>
                <c:pt idx="12">
                  <c:v>11</c:v>
                </c:pt>
                <c:pt idx="13">
                  <c:v>10</c:v>
                </c:pt>
                <c:pt idx="14">
                  <c:v>143</c:v>
                </c:pt>
                <c:pt idx="15">
                  <c:v>66</c:v>
                </c:pt>
                <c:pt idx="16" formatCode="General">
                  <c:v>0</c:v>
                </c:pt>
                <c:pt idx="17">
                  <c:v>0</c:v>
                </c:pt>
                <c:pt idx="18">
                  <c:v>0</c:v>
                </c:pt>
                <c:pt idx="19">
                  <c:v>1</c:v>
                </c:pt>
                <c:pt idx="20">
                  <c:v>81</c:v>
                </c:pt>
                <c:pt idx="21">
                  <c:v>0</c:v>
                </c:pt>
                <c:pt idx="22">
                  <c:v>0</c:v>
                </c:pt>
              </c:numCache>
            </c:numRef>
          </c:val>
          <c:extLst xmlns:c16r2="http://schemas.microsoft.com/office/drawing/2015/06/chart">
            <c:ext xmlns:c16="http://schemas.microsoft.com/office/drawing/2014/chart" uri="{C3380CC4-5D6E-409C-BE32-E72D297353CC}">
              <c16:uniqueId val="{00000007-54EE-4C6C-AFE6-448BE70E5C40}"/>
            </c:ext>
          </c:extLst>
        </c:ser>
        <c:ser>
          <c:idx val="8"/>
          <c:order val="8"/>
          <c:tx>
            <c:strRef>
              <c:f>Sheet4!$J$2</c:f>
              <c:strCache>
                <c:ptCount val="1"/>
                <c:pt idx="0">
                  <c:v>MP</c:v>
                </c:pt>
              </c:strCache>
            </c:strRef>
          </c:tx>
          <c:spPr>
            <a:solidFill>
              <a:schemeClr val="accent3">
                <a:lumMod val="60000"/>
              </a:schemeClr>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Sheet4!$J$3:$J$25</c:f>
              <c:numCache>
                <c:formatCode>General</c:formatCode>
                <c:ptCount val="23"/>
                <c:pt idx="0">
                  <c:v>52</c:v>
                </c:pt>
                <c:pt idx="1">
                  <c:v>1</c:v>
                </c:pt>
                <c:pt idx="2">
                  <c:v>4</c:v>
                </c:pt>
                <c:pt idx="3">
                  <c:v>23</c:v>
                </c:pt>
                <c:pt idx="4">
                  <c:v>33</c:v>
                </c:pt>
                <c:pt idx="5">
                  <c:v>0</c:v>
                </c:pt>
                <c:pt idx="6">
                  <c:v>0</c:v>
                </c:pt>
                <c:pt idx="7">
                  <c:v>0</c:v>
                </c:pt>
                <c:pt idx="8">
                  <c:v>0</c:v>
                </c:pt>
                <c:pt idx="9">
                  <c:v>0</c:v>
                </c:pt>
                <c:pt idx="10">
                  <c:v>0</c:v>
                </c:pt>
                <c:pt idx="11">
                  <c:v>32</c:v>
                </c:pt>
                <c:pt idx="12">
                  <c:v>3</c:v>
                </c:pt>
                <c:pt idx="13">
                  <c:v>9</c:v>
                </c:pt>
                <c:pt idx="14">
                  <c:v>8</c:v>
                </c:pt>
                <c:pt idx="15">
                  <c:v>10</c:v>
                </c:pt>
                <c:pt idx="16">
                  <c:v>0</c:v>
                </c:pt>
                <c:pt idx="17">
                  <c:v>0</c:v>
                </c:pt>
                <c:pt idx="18">
                  <c:v>1</c:v>
                </c:pt>
                <c:pt idx="19">
                  <c:v>23</c:v>
                </c:pt>
                <c:pt idx="20">
                  <c:v>0</c:v>
                </c:pt>
                <c:pt idx="21">
                  <c:v>0</c:v>
                </c:pt>
                <c:pt idx="22">
                  <c:v>0</c:v>
                </c:pt>
              </c:numCache>
            </c:numRef>
          </c:val>
          <c:extLst xmlns:c16r2="http://schemas.microsoft.com/office/drawing/2015/06/chart">
            <c:ext xmlns:c16="http://schemas.microsoft.com/office/drawing/2014/chart" uri="{C3380CC4-5D6E-409C-BE32-E72D297353CC}">
              <c16:uniqueId val="{00000008-54EE-4C6C-AFE6-448BE70E5C40}"/>
            </c:ext>
          </c:extLst>
        </c:ser>
        <c:ser>
          <c:idx val="9"/>
          <c:order val="9"/>
          <c:tx>
            <c:strRef>
              <c:f>Sheet4!$K$2</c:f>
              <c:strCache>
                <c:ptCount val="1"/>
                <c:pt idx="0">
                  <c:v>HQ</c:v>
                </c:pt>
              </c:strCache>
            </c:strRef>
          </c:tx>
          <c:spPr>
            <a:solidFill>
              <a:schemeClr val="accent4">
                <a:lumMod val="60000"/>
              </a:schemeClr>
            </a:solidFill>
            <a:ln>
              <a:noFill/>
            </a:ln>
            <a:effectLst/>
          </c:spPr>
          <c:cat>
            <c:strRef>
              <c:f>Sheet4!$A$3:$A$25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Sheet4!$K$3:$K$25</c:f>
              <c:numCache>
                <c:formatCode>General</c:formatCode>
                <c:ptCount val="23"/>
                <c:pt idx="0">
                  <c:v>0</c:v>
                </c:pt>
                <c:pt idx="1">
                  <c:v>0</c:v>
                </c:pt>
                <c:pt idx="2">
                  <c:v>0</c:v>
                </c:pt>
                <c:pt idx="3">
                  <c:v>0</c:v>
                </c:pt>
                <c:pt idx="4">
                  <c:v>8</c:v>
                </c:pt>
                <c:pt idx="5">
                  <c:v>7</c:v>
                </c:pt>
                <c:pt idx="6">
                  <c:v>0</c:v>
                </c:pt>
                <c:pt idx="7">
                  <c:v>0</c:v>
                </c:pt>
                <c:pt idx="8">
                  <c:v>2</c:v>
                </c:pt>
                <c:pt idx="9">
                  <c:v>0</c:v>
                </c:pt>
                <c:pt idx="11">
                  <c:v>0</c:v>
                </c:pt>
                <c:pt idx="12">
                  <c:v>0</c:v>
                </c:pt>
                <c:pt idx="13">
                  <c:v>0</c:v>
                </c:pt>
                <c:pt idx="14">
                  <c:v>0</c:v>
                </c:pt>
                <c:pt idx="15">
                  <c:v>1</c:v>
                </c:pt>
                <c:pt idx="16">
                  <c:v>1</c:v>
                </c:pt>
                <c:pt idx="17">
                  <c:v>0</c:v>
                </c:pt>
                <c:pt idx="18">
                  <c:v>0</c:v>
                </c:pt>
                <c:pt idx="19">
                  <c:v>0</c:v>
                </c:pt>
                <c:pt idx="20">
                  <c:v>0</c:v>
                </c:pt>
                <c:pt idx="21">
                  <c:v>0</c:v>
                </c:pt>
                <c:pt idx="22">
                  <c:v>0</c:v>
                </c:pt>
              </c:numCache>
            </c:numRef>
          </c:val>
          <c:extLst xmlns:c16r2="http://schemas.microsoft.com/office/drawing/2015/06/chart">
            <c:ext xmlns:c16="http://schemas.microsoft.com/office/drawing/2014/chart" uri="{C3380CC4-5D6E-409C-BE32-E72D297353CC}">
              <c16:uniqueId val="{00000009-54EE-4C6C-AFE6-448BE70E5C40}"/>
            </c:ext>
          </c:extLst>
        </c:ser>
        <c:dLbls/>
        <c:gapWidth val="219"/>
        <c:overlap val="-27"/>
        <c:axId val="84338560"/>
        <c:axId val="84340096"/>
      </c:barChart>
      <c:catAx>
        <c:axId val="84338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4340096"/>
        <c:crosses val="autoZero"/>
        <c:auto val="1"/>
        <c:lblAlgn val="ctr"/>
        <c:lblOffset val="100"/>
      </c:catAx>
      <c:valAx>
        <c:axId val="843400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43385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ZA" sz="1600" b="1">
                <a:solidFill>
                  <a:schemeClr val="tx1"/>
                </a:solidFill>
              </a:rPr>
              <a:t>Most</a:t>
            </a:r>
            <a:r>
              <a:rPr lang="en-ZA" sz="1600" b="1" baseline="0">
                <a:solidFill>
                  <a:schemeClr val="tx1"/>
                </a:solidFill>
              </a:rPr>
              <a:t> non-complying sectors</a:t>
            </a:r>
            <a:endParaRPr lang="en-ZA" sz="1600" b="1">
              <a:solidFill>
                <a:schemeClr val="tx1"/>
              </a:solidFill>
            </a:endParaRPr>
          </a:p>
        </c:rich>
      </c:tx>
      <c:spPr>
        <a:noFill/>
        <a:ln>
          <a:noFill/>
        </a:ln>
        <a:effectLst/>
      </c:spPr>
    </c:title>
    <c:plotArea>
      <c:layout>
        <c:manualLayout>
          <c:layoutTarget val="inner"/>
          <c:xMode val="edge"/>
          <c:yMode val="edge"/>
          <c:x val="0.11603937007874016"/>
          <c:y val="0.19209499854184894"/>
          <c:w val="0.75272365570492172"/>
          <c:h val="0.40514508603091276"/>
        </c:manualLayout>
      </c:layout>
      <c:barChart>
        <c:barDir val="col"/>
        <c:grouping val="clustered"/>
        <c:ser>
          <c:idx val="0"/>
          <c:order val="0"/>
          <c:spPr>
            <a:solidFill>
              <a:schemeClr val="accent1"/>
            </a:solidFill>
            <a:ln>
              <a:noFill/>
            </a:ln>
            <a:effectLst/>
          </c:spPr>
          <c:dPt>
            <c:idx val="0"/>
            <c:spPr>
              <a:solidFill>
                <a:srgbClr val="FFC50D"/>
              </a:solidFill>
              <a:ln>
                <a:solidFill>
                  <a:srgbClr val="FFC50D"/>
                </a:solidFill>
              </a:ln>
              <a:effectLst/>
            </c:spPr>
            <c:extLst xmlns:c16r2="http://schemas.microsoft.com/office/drawing/2015/06/chart">
              <c:ext xmlns:c16="http://schemas.microsoft.com/office/drawing/2014/chart" uri="{C3380CC4-5D6E-409C-BE32-E72D297353CC}">
                <c16:uniqueId val="{00000001-1847-4FF4-8EE8-873F904F3235}"/>
              </c:ext>
            </c:extLst>
          </c:dPt>
          <c:dPt>
            <c:idx val="4"/>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3-1847-4FF4-8EE8-873F904F3235}"/>
              </c:ext>
            </c:extLst>
          </c:dPt>
          <c:dPt>
            <c:idx val="13"/>
            <c:spPr>
              <a:solidFill>
                <a:schemeClr val="bg2">
                  <a:lumMod val="50000"/>
                </a:schemeClr>
              </a:solidFill>
              <a:ln>
                <a:noFill/>
              </a:ln>
              <a:effectLst/>
            </c:spPr>
            <c:extLst xmlns:c16r2="http://schemas.microsoft.com/office/drawing/2015/06/chart">
              <c:ext xmlns:c16="http://schemas.microsoft.com/office/drawing/2014/chart" uri="{C3380CC4-5D6E-409C-BE32-E72D297353CC}">
                <c16:uniqueId val="{00000005-1847-4FF4-8EE8-873F904F3235}"/>
              </c:ext>
            </c:extLst>
          </c:dPt>
          <c:dPt>
            <c:idx val="14"/>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7-1847-4FF4-8EE8-873F904F3235}"/>
              </c:ext>
            </c:extLst>
          </c:dPt>
          <c:dPt>
            <c:idx val="19"/>
            <c:spPr>
              <a:solidFill>
                <a:srgbClr val="FFC000"/>
              </a:solidFill>
              <a:ln>
                <a:noFill/>
              </a:ln>
              <a:effectLst/>
            </c:spPr>
            <c:extLst xmlns:c16r2="http://schemas.microsoft.com/office/drawing/2015/06/chart">
              <c:ext xmlns:c16="http://schemas.microsoft.com/office/drawing/2014/chart" uri="{C3380CC4-5D6E-409C-BE32-E72D297353CC}">
                <c16:uniqueId val="{00000009-1847-4FF4-8EE8-873F904F3235}"/>
              </c:ext>
            </c:extLst>
          </c:dPt>
          <c:dPt>
            <c:idx val="21"/>
            <c:spPr>
              <a:solidFill>
                <a:srgbClr val="7030A0"/>
              </a:solidFill>
              <a:ln>
                <a:noFill/>
              </a:ln>
              <a:effectLst/>
            </c:spPr>
            <c:extLst xmlns:c16r2="http://schemas.microsoft.com/office/drawing/2015/06/chart">
              <c:ext xmlns:c16="http://schemas.microsoft.com/office/drawing/2014/chart" uri="{C3380CC4-5D6E-409C-BE32-E72D297353CC}">
                <c16:uniqueId val="{0000000B-1847-4FF4-8EE8-873F904F3235}"/>
              </c:ext>
            </c:extLst>
          </c:dPt>
          <c:cat>
            <c:strRef>
              <c:f>Sheet4!$P$3:$P$25</c:f>
              <c:strCache>
                <c:ptCount val="23"/>
                <c:pt idx="0">
                  <c:v> Agriculture</c:v>
                </c:pt>
                <c:pt idx="1">
                  <c:v>Chemical</c:v>
                </c:pt>
                <c:pt idx="2">
                  <c:v>Cleaning service</c:v>
                </c:pt>
                <c:pt idx="3">
                  <c:v>Community</c:v>
                </c:pt>
                <c:pt idx="4">
                  <c:v>Construction </c:v>
                </c:pt>
                <c:pt idx="5">
                  <c:v>Diving</c:v>
                </c:pt>
                <c:pt idx="6">
                  <c:v>Education</c:v>
                </c:pt>
                <c:pt idx="7">
                  <c:v>Electricity</c:v>
                </c:pt>
                <c:pt idx="8">
                  <c:v>Energy</c:v>
                </c:pt>
                <c:pt idx="9">
                  <c:v>Finance</c:v>
                </c:pt>
                <c:pt idx="10">
                  <c:v>Food and Beverages</c:v>
                </c:pt>
                <c:pt idx="11">
                  <c:v>Forestry</c:v>
                </c:pt>
                <c:pt idx="12">
                  <c:v>Government</c:v>
                </c:pt>
                <c:pt idx="13">
                  <c:v>Hospitality</c:v>
                </c:pt>
                <c:pt idx="14">
                  <c:v>Iron &amp; Steel</c:v>
                </c:pt>
                <c:pt idx="15">
                  <c:v>Manufacturing</c:v>
                </c:pt>
                <c:pt idx="16">
                  <c:v>Pharmaceutical</c:v>
                </c:pt>
                <c:pt idx="17">
                  <c:v>Private Security</c:v>
                </c:pt>
                <c:pt idx="18">
                  <c:v>Proffessional Services</c:v>
                </c:pt>
                <c:pt idx="19">
                  <c:v>Wholesale &amp; Retail</c:v>
                </c:pt>
                <c:pt idx="20">
                  <c:v>Transport</c:v>
                </c:pt>
                <c:pt idx="21">
                  <c:v>Other</c:v>
                </c:pt>
                <c:pt idx="22">
                  <c:v>OHS</c:v>
                </c:pt>
              </c:strCache>
            </c:strRef>
          </c:cat>
          <c:val>
            <c:numRef>
              <c:f>Sheet4!$Q$3:$Q$25</c:f>
              <c:numCache>
                <c:formatCode>0.0</c:formatCode>
                <c:ptCount val="23"/>
                <c:pt idx="0">
                  <c:v>8.5164835164835182</c:v>
                </c:pt>
                <c:pt idx="1">
                  <c:v>3.0219780219780215</c:v>
                </c:pt>
                <c:pt idx="2">
                  <c:v>0.36630036630036639</c:v>
                </c:pt>
                <c:pt idx="3">
                  <c:v>5.6318681318681332</c:v>
                </c:pt>
                <c:pt idx="4">
                  <c:v>27.014652014652018</c:v>
                </c:pt>
                <c:pt idx="5">
                  <c:v>0.32051282051282054</c:v>
                </c:pt>
                <c:pt idx="6">
                  <c:v>4.5787545787545778E-2</c:v>
                </c:pt>
                <c:pt idx="7">
                  <c:v>0.1373626373626374</c:v>
                </c:pt>
                <c:pt idx="8">
                  <c:v>9.1575091575091597E-2</c:v>
                </c:pt>
                <c:pt idx="9">
                  <c:v>0</c:v>
                </c:pt>
                <c:pt idx="10">
                  <c:v>0.41208791208791218</c:v>
                </c:pt>
                <c:pt idx="11">
                  <c:v>1.5109890109890107</c:v>
                </c:pt>
                <c:pt idx="12">
                  <c:v>2.7014652014652012</c:v>
                </c:pt>
                <c:pt idx="13">
                  <c:v>4.7619047619047619</c:v>
                </c:pt>
                <c:pt idx="14">
                  <c:v>14.560439560439564</c:v>
                </c:pt>
                <c:pt idx="15">
                  <c:v>7.0512820512820511</c:v>
                </c:pt>
                <c:pt idx="16">
                  <c:v>4.5787545787545778E-2</c:v>
                </c:pt>
                <c:pt idx="17">
                  <c:v>0.22893772893772896</c:v>
                </c:pt>
                <c:pt idx="18">
                  <c:v>4.5787545787545778E-2</c:v>
                </c:pt>
                <c:pt idx="19">
                  <c:v>10.439560439560442</c:v>
                </c:pt>
                <c:pt idx="20">
                  <c:v>3.8461538461538463</c:v>
                </c:pt>
                <c:pt idx="21">
                  <c:v>9.2032967032967026</c:v>
                </c:pt>
                <c:pt idx="22">
                  <c:v>4.5787545787545778E-2</c:v>
                </c:pt>
              </c:numCache>
            </c:numRef>
          </c:val>
          <c:extLst xmlns:c16r2="http://schemas.microsoft.com/office/drawing/2015/06/chart">
            <c:ext xmlns:c16="http://schemas.microsoft.com/office/drawing/2014/chart" uri="{C3380CC4-5D6E-409C-BE32-E72D297353CC}">
              <c16:uniqueId val="{0000000C-1847-4FF4-8EE8-873F904F3235}"/>
            </c:ext>
          </c:extLst>
        </c:ser>
        <c:dLbls/>
        <c:gapWidth val="219"/>
        <c:overlap val="-27"/>
        <c:axId val="84387712"/>
        <c:axId val="84389248"/>
      </c:barChart>
      <c:catAx>
        <c:axId val="843877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84389248"/>
        <c:crosses val="autoZero"/>
        <c:auto val="1"/>
        <c:lblAlgn val="ctr"/>
        <c:lblOffset val="100"/>
      </c:catAx>
      <c:valAx>
        <c:axId val="84389248"/>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438771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dirty="0" smtClean="0">
                <a:solidFill>
                  <a:schemeClr val="tx1"/>
                </a:solidFill>
              </a:rPr>
              <a:t>INCIDENTS RECEIVED AN D FINALISED</a:t>
            </a:r>
            <a:endParaRPr lang="en-ZA" b="1" dirty="0">
              <a:solidFill>
                <a:schemeClr val="tx1"/>
              </a:solidFill>
            </a:endParaRP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INCIDENTS!$X$30</c:f>
              <c:strCache>
                <c:ptCount val="1"/>
                <c:pt idx="0">
                  <c:v>RECEIVED</c:v>
                </c:pt>
              </c:strCache>
            </c:strRef>
          </c:tx>
          <c:spPr>
            <a:solidFill>
              <a:schemeClr val="accent1"/>
            </a:solidFill>
            <a:ln>
              <a:noFill/>
            </a:ln>
            <a:effectLst/>
            <a:sp3d/>
          </c:spPr>
          <c:cat>
            <c:strRef>
              <c:f>INCIDENTS!$W$31:$W$53</c:f>
              <c:strCache>
                <c:ptCount val="23"/>
                <c:pt idx="0">
                  <c:v>Agriculture</c:v>
                </c:pt>
                <c:pt idx="1">
                  <c:v>Chemical</c:v>
                </c:pt>
                <c:pt idx="2">
                  <c:v>Community</c:v>
                </c:pt>
                <c:pt idx="3">
                  <c:v>Contract Cleaning</c:v>
                </c:pt>
                <c:pt idx="4">
                  <c:v>Construction</c:v>
                </c:pt>
                <c:pt idx="5">
                  <c:v>Diving</c:v>
                </c:pt>
                <c:pt idx="6">
                  <c:v>Domestic/Private Household</c:v>
                </c:pt>
                <c:pt idx="7">
                  <c:v>Education</c:v>
                </c:pt>
                <c:pt idx="8">
                  <c:v>Electricity</c:v>
                </c:pt>
                <c:pt idx="9">
                  <c:v>EPWP</c:v>
                </c:pt>
                <c:pt idx="10">
                  <c:v>Finance</c:v>
                </c:pt>
                <c:pt idx="11">
                  <c:v>Food &amp; Bev</c:v>
                </c:pt>
                <c:pt idx="12">
                  <c:v>Forestry</c:v>
                </c:pt>
                <c:pt idx="13">
                  <c:v>Government</c:v>
                </c:pt>
                <c:pt idx="14">
                  <c:v>Hospital </c:v>
                </c:pt>
                <c:pt idx="15">
                  <c:v>Hospitality</c:v>
                </c:pt>
                <c:pt idx="16">
                  <c:v>Iron &amp; Steel</c:v>
                </c:pt>
                <c:pt idx="17">
                  <c:v>Manufacturing</c:v>
                </c:pt>
                <c:pt idx="18">
                  <c:v>Private Security</c:v>
                </c:pt>
                <c:pt idx="19">
                  <c:v>Road &amp; Freight</c:v>
                </c:pt>
                <c:pt idx="20">
                  <c:v>Wholesale &amp;Retail</c:v>
                </c:pt>
                <c:pt idx="21">
                  <c:v>Other</c:v>
                </c:pt>
                <c:pt idx="22">
                  <c:v>Fishing </c:v>
                </c:pt>
              </c:strCache>
            </c:strRef>
          </c:cat>
          <c:val>
            <c:numRef>
              <c:f>INCIDENTS!$X$31:$X$53</c:f>
              <c:numCache>
                <c:formatCode>General</c:formatCode>
                <c:ptCount val="23"/>
                <c:pt idx="0">
                  <c:v>23</c:v>
                </c:pt>
                <c:pt idx="1">
                  <c:v>0</c:v>
                </c:pt>
                <c:pt idx="2">
                  <c:v>16</c:v>
                </c:pt>
                <c:pt idx="3">
                  <c:v>4</c:v>
                </c:pt>
                <c:pt idx="4">
                  <c:v>35</c:v>
                </c:pt>
                <c:pt idx="5">
                  <c:v>0</c:v>
                </c:pt>
                <c:pt idx="6">
                  <c:v>0</c:v>
                </c:pt>
                <c:pt idx="7">
                  <c:v>0</c:v>
                </c:pt>
                <c:pt idx="8">
                  <c:v>3</c:v>
                </c:pt>
                <c:pt idx="9">
                  <c:v>0</c:v>
                </c:pt>
                <c:pt idx="10">
                  <c:v>0</c:v>
                </c:pt>
                <c:pt idx="11">
                  <c:v>1</c:v>
                </c:pt>
                <c:pt idx="12">
                  <c:v>1</c:v>
                </c:pt>
                <c:pt idx="13">
                  <c:v>4</c:v>
                </c:pt>
                <c:pt idx="14">
                  <c:v>0</c:v>
                </c:pt>
                <c:pt idx="15">
                  <c:v>2</c:v>
                </c:pt>
                <c:pt idx="16">
                  <c:v>18</c:v>
                </c:pt>
                <c:pt idx="17">
                  <c:v>42</c:v>
                </c:pt>
                <c:pt idx="18">
                  <c:v>1</c:v>
                </c:pt>
                <c:pt idx="19">
                  <c:v>6</c:v>
                </c:pt>
                <c:pt idx="20">
                  <c:v>2</c:v>
                </c:pt>
                <c:pt idx="21">
                  <c:v>31</c:v>
                </c:pt>
                <c:pt idx="22">
                  <c:v>1</c:v>
                </c:pt>
              </c:numCache>
            </c:numRef>
          </c:val>
          <c:extLst xmlns:c16r2="http://schemas.microsoft.com/office/drawing/2015/06/chart">
            <c:ext xmlns:c16="http://schemas.microsoft.com/office/drawing/2014/chart" uri="{C3380CC4-5D6E-409C-BE32-E72D297353CC}">
              <c16:uniqueId val="{00000000-1E75-442C-B540-7AE36E3B2E6B}"/>
            </c:ext>
          </c:extLst>
        </c:ser>
        <c:ser>
          <c:idx val="1"/>
          <c:order val="1"/>
          <c:tx>
            <c:strRef>
              <c:f>INCIDENTS!$Y$30</c:f>
              <c:strCache>
                <c:ptCount val="1"/>
                <c:pt idx="0">
                  <c:v>Finalised</c:v>
                </c:pt>
              </c:strCache>
            </c:strRef>
          </c:tx>
          <c:spPr>
            <a:solidFill>
              <a:schemeClr val="accent2"/>
            </a:solidFill>
            <a:ln>
              <a:noFill/>
            </a:ln>
            <a:effectLst/>
            <a:sp3d/>
          </c:spPr>
          <c:cat>
            <c:strRef>
              <c:f>INCIDENTS!$W$31:$W$53</c:f>
              <c:strCache>
                <c:ptCount val="23"/>
                <c:pt idx="0">
                  <c:v>Agriculture</c:v>
                </c:pt>
                <c:pt idx="1">
                  <c:v>Chemical</c:v>
                </c:pt>
                <c:pt idx="2">
                  <c:v>Community</c:v>
                </c:pt>
                <c:pt idx="3">
                  <c:v>Contract Cleaning</c:v>
                </c:pt>
                <c:pt idx="4">
                  <c:v>Construction</c:v>
                </c:pt>
                <c:pt idx="5">
                  <c:v>Diving</c:v>
                </c:pt>
                <c:pt idx="6">
                  <c:v>Domestic/Private Household</c:v>
                </c:pt>
                <c:pt idx="7">
                  <c:v>Education</c:v>
                </c:pt>
                <c:pt idx="8">
                  <c:v>Electricity</c:v>
                </c:pt>
                <c:pt idx="9">
                  <c:v>EPWP</c:v>
                </c:pt>
                <c:pt idx="10">
                  <c:v>Finance</c:v>
                </c:pt>
                <c:pt idx="11">
                  <c:v>Food &amp; Bev</c:v>
                </c:pt>
                <c:pt idx="12">
                  <c:v>Forestry</c:v>
                </c:pt>
                <c:pt idx="13">
                  <c:v>Government</c:v>
                </c:pt>
                <c:pt idx="14">
                  <c:v>Hospital </c:v>
                </c:pt>
                <c:pt idx="15">
                  <c:v>Hospitality</c:v>
                </c:pt>
                <c:pt idx="16">
                  <c:v>Iron &amp; Steel</c:v>
                </c:pt>
                <c:pt idx="17">
                  <c:v>Manufacturing</c:v>
                </c:pt>
                <c:pt idx="18">
                  <c:v>Private Security</c:v>
                </c:pt>
                <c:pt idx="19">
                  <c:v>Road &amp; Freight</c:v>
                </c:pt>
                <c:pt idx="20">
                  <c:v>Wholesale &amp;Retail</c:v>
                </c:pt>
                <c:pt idx="21">
                  <c:v>Other</c:v>
                </c:pt>
                <c:pt idx="22">
                  <c:v>Fishing </c:v>
                </c:pt>
              </c:strCache>
            </c:strRef>
          </c:cat>
          <c:val>
            <c:numRef>
              <c:f>INCIDENTS!$Y$31:$Y$53</c:f>
              <c:numCache>
                <c:formatCode>General</c:formatCode>
                <c:ptCount val="23"/>
                <c:pt idx="0">
                  <c:v>15</c:v>
                </c:pt>
                <c:pt idx="1">
                  <c:v>1</c:v>
                </c:pt>
                <c:pt idx="2">
                  <c:v>6</c:v>
                </c:pt>
                <c:pt idx="3">
                  <c:v>0</c:v>
                </c:pt>
                <c:pt idx="4">
                  <c:v>17</c:v>
                </c:pt>
                <c:pt idx="5">
                  <c:v>0</c:v>
                </c:pt>
                <c:pt idx="6">
                  <c:v>0</c:v>
                </c:pt>
                <c:pt idx="7">
                  <c:v>0</c:v>
                </c:pt>
                <c:pt idx="8">
                  <c:v>4</c:v>
                </c:pt>
                <c:pt idx="9">
                  <c:v>0</c:v>
                </c:pt>
                <c:pt idx="10">
                  <c:v>0</c:v>
                </c:pt>
                <c:pt idx="11">
                  <c:v>1</c:v>
                </c:pt>
                <c:pt idx="12">
                  <c:v>1</c:v>
                </c:pt>
                <c:pt idx="13">
                  <c:v>0</c:v>
                </c:pt>
                <c:pt idx="14">
                  <c:v>0</c:v>
                </c:pt>
                <c:pt idx="15">
                  <c:v>0</c:v>
                </c:pt>
                <c:pt idx="16">
                  <c:v>11</c:v>
                </c:pt>
                <c:pt idx="17">
                  <c:v>24</c:v>
                </c:pt>
                <c:pt idx="18">
                  <c:v>0</c:v>
                </c:pt>
                <c:pt idx="19">
                  <c:v>2</c:v>
                </c:pt>
                <c:pt idx="20">
                  <c:v>2</c:v>
                </c:pt>
                <c:pt idx="21">
                  <c:v>30</c:v>
                </c:pt>
                <c:pt idx="22">
                  <c:v>1</c:v>
                </c:pt>
              </c:numCache>
            </c:numRef>
          </c:val>
          <c:extLst xmlns:c16r2="http://schemas.microsoft.com/office/drawing/2015/06/chart">
            <c:ext xmlns:c16="http://schemas.microsoft.com/office/drawing/2014/chart" uri="{C3380CC4-5D6E-409C-BE32-E72D297353CC}">
              <c16:uniqueId val="{00000001-1E75-442C-B540-7AE36E3B2E6B}"/>
            </c:ext>
          </c:extLst>
        </c:ser>
        <c:dLbls/>
        <c:shape val="box"/>
        <c:axId val="151478656"/>
        <c:axId val="151480192"/>
        <c:axId val="0"/>
      </c:bar3DChart>
      <c:catAx>
        <c:axId val="15147865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1480192"/>
        <c:crosses val="autoZero"/>
        <c:auto val="1"/>
        <c:lblAlgn val="ctr"/>
        <c:lblOffset val="100"/>
      </c:catAx>
      <c:valAx>
        <c:axId val="1514801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14786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84659200"/>
        <c:axId val="84706048"/>
      </c:barChart>
      <c:catAx>
        <c:axId val="84659200"/>
        <c:scaling>
          <c:orientation val="minMax"/>
        </c:scaling>
        <c:axPos val="b"/>
        <c:majorTickMark val="none"/>
        <c:tickLblPos val="nextTo"/>
        <c:crossAx val="84706048"/>
        <c:crosses val="autoZero"/>
        <c:auto val="1"/>
        <c:lblAlgn val="ctr"/>
        <c:lblOffset val="100"/>
      </c:catAx>
      <c:valAx>
        <c:axId val="84706048"/>
        <c:scaling>
          <c:orientation val="minMax"/>
        </c:scaling>
        <c:axPos val="l"/>
        <c:numFmt formatCode="#,##0" sourceLinked="1"/>
        <c:majorTickMark val="none"/>
        <c:tickLblPos val="nextTo"/>
        <c:crossAx val="84659200"/>
        <c:crosses val="autoZero"/>
        <c:crossBetween val="between"/>
      </c:valAx>
    </c:plotArea>
    <c:plotVisOnly val="1"/>
    <c:dispBlanksAs val="gap"/>
  </c:chart>
  <c:txPr>
    <a:bodyPr/>
    <a:lstStyle/>
    <a:p>
      <a:pPr>
        <a:defRPr sz="1100" b="1">
          <a:solidFill>
            <a:schemeClr val="tx1"/>
          </a:solidFill>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txPr>
    <a:bodyPr/>
    <a:lstStyle/>
    <a:p>
      <a:pPr>
        <a:defRPr sz="1100" b="0"/>
      </a:pPr>
      <a:endParaRPr lang="en-US"/>
    </a:p>
  </c:txPr>
  <c:externalData r:id="rId2"/>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8.png"/></Relationships>
</file>

<file path=ppt/drawings/_rels/drawing4.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472608" cy="518457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1.04083E-17</cdr:x>
      <cdr:y>2.77556E-17</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 y="50800"/>
          <a:ext cx="3884613" cy="364251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0.01122</cdr:y>
    </cdr:from>
    <cdr:to>
      <cdr:x>1</cdr:x>
      <cdr:y>0.97183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57363"/>
          <a:ext cx="5040560" cy="491118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0.1157</cdr:x>
      <cdr:y>0.05572</cdr:y>
    </cdr:from>
    <cdr:to>
      <cdr:x>0.5971</cdr:x>
      <cdr:y>0.14155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8112" y="288951"/>
          <a:ext cx="4194412" cy="44504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sz="quarter" idx="1"/>
          </p:nvPr>
        </p:nvSpPr>
        <p:spPr>
          <a:xfrm>
            <a:off x="3850445" y="0"/>
            <a:ext cx="2945659" cy="496332"/>
          </a:xfrm>
          <a:prstGeom prst="rect">
            <a:avLst/>
          </a:prstGeom>
        </p:spPr>
        <p:txBody>
          <a:bodyPr vert="horz" lIns="91294" tIns="45647" rIns="91294" bIns="45647" rtlCol="0"/>
          <a:lstStyle>
            <a:lvl1pPr algn="r">
              <a:defRPr sz="1200"/>
            </a:lvl1pPr>
          </a:lstStyle>
          <a:p>
            <a:fld id="{DDABFB02-BABE-40C6-973F-A6FCD770DE74}" type="datetimeFigureOut">
              <a:rPr lang="en-ZA" smtClean="0"/>
              <a:pPr/>
              <a:t>2019/11/14</a:t>
            </a:fld>
            <a:endParaRPr lang="en-ZA"/>
          </a:p>
        </p:txBody>
      </p:sp>
      <p:sp>
        <p:nvSpPr>
          <p:cNvPr id="4" name="Footer Placeholder 3"/>
          <p:cNvSpPr>
            <a:spLocks noGrp="1"/>
          </p:cNvSpPr>
          <p:nvPr>
            <p:ph type="ftr" sz="quarter" idx="2"/>
          </p:nvPr>
        </p:nvSpPr>
        <p:spPr>
          <a:xfrm>
            <a:off x="1" y="9428583"/>
            <a:ext cx="2945659" cy="496332"/>
          </a:xfrm>
          <a:prstGeom prst="rect">
            <a:avLst/>
          </a:prstGeom>
        </p:spPr>
        <p:txBody>
          <a:bodyPr vert="horz" lIns="91294" tIns="45647" rIns="91294" bIns="45647" rtlCol="0" anchor="b"/>
          <a:lstStyle>
            <a:lvl1pPr algn="l">
              <a:defRPr sz="1200"/>
            </a:lvl1pPr>
          </a:lstStyle>
          <a:p>
            <a:endParaRPr lang="en-ZA"/>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294" tIns="45647" rIns="91294" bIns="45647"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idx="1"/>
          </p:nvPr>
        </p:nvSpPr>
        <p:spPr>
          <a:xfrm>
            <a:off x="3850445" y="0"/>
            <a:ext cx="2945659" cy="496332"/>
          </a:xfrm>
          <a:prstGeom prst="rect">
            <a:avLst/>
          </a:prstGeom>
        </p:spPr>
        <p:txBody>
          <a:bodyPr vert="horz" lIns="91294" tIns="45647" rIns="91294" bIns="45647" rtlCol="0"/>
          <a:lstStyle>
            <a:lvl1pPr algn="r">
              <a:defRPr sz="1200"/>
            </a:lvl1pPr>
          </a:lstStyle>
          <a:p>
            <a:fld id="{8FD1F4CF-9162-42C9-96F2-47DAB2DBAB68}" type="datetimeFigureOut">
              <a:rPr lang="en-ZA" smtClean="0"/>
              <a:pPr/>
              <a:t>2019/11/14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4" tIns="45647" rIns="91294" bIns="45647"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294" tIns="45647" rIns="91294" bIns="45647"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294" tIns="45647" rIns="91294" bIns="45647"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defTabSz="912937">
              <a:defRPr/>
            </a:pPr>
            <a:fld id="{EC51E9CA-5B58-498E-A8E4-5FC911A9A582}" type="slidenum">
              <a:rPr lang="en-US">
                <a:solidFill>
                  <a:prstClr val="black"/>
                </a:solidFill>
                <a:latin typeface="Calibri"/>
              </a:rPr>
              <a:pPr defTabSz="912937">
                <a:defRPr/>
              </a:pPr>
              <a:t>5</a:t>
            </a:fld>
            <a:endParaRPr lang="en-US">
              <a:solidFill>
                <a:prstClr val="black"/>
              </a:solidFill>
              <a:latin typeface="Calibri"/>
            </a:endParaRPr>
          </a:p>
        </p:txBody>
      </p:sp>
    </p:spTree>
    <p:extLst>
      <p:ext uri="{BB962C8B-B14F-4D97-AF65-F5344CB8AC3E}">
        <p14:creationId xmlns:p14="http://schemas.microsoft.com/office/powerpoint/2010/main" xmlns="" val="138957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1761" indent="-285293" eaLnBrk="0" hangingPunct="0">
              <a:defRPr>
                <a:solidFill>
                  <a:schemeClr val="tx1"/>
                </a:solidFill>
                <a:latin typeface="Arial" charset="0"/>
                <a:ea typeface="ＭＳ Ｐゴシック" pitchFamily="34" charset="-128"/>
              </a:defRPr>
            </a:lvl2pPr>
            <a:lvl3pPr marL="1141171" indent="-228234" eaLnBrk="0" hangingPunct="0">
              <a:defRPr>
                <a:solidFill>
                  <a:schemeClr val="tx1"/>
                </a:solidFill>
                <a:latin typeface="Arial" charset="0"/>
                <a:ea typeface="ＭＳ Ｐゴシック" pitchFamily="34" charset="-128"/>
              </a:defRPr>
            </a:lvl3pPr>
            <a:lvl4pPr marL="1597640" indent="-228234" eaLnBrk="0" hangingPunct="0">
              <a:defRPr>
                <a:solidFill>
                  <a:schemeClr val="tx1"/>
                </a:solidFill>
                <a:latin typeface="Arial" charset="0"/>
                <a:ea typeface="ＭＳ Ｐゴシック" pitchFamily="34" charset="-128"/>
              </a:defRPr>
            </a:lvl4pPr>
            <a:lvl5pPr marL="2054108" indent="-228234" eaLnBrk="0" hangingPunct="0">
              <a:defRPr>
                <a:solidFill>
                  <a:schemeClr val="tx1"/>
                </a:solidFill>
                <a:latin typeface="Arial" charset="0"/>
                <a:ea typeface="ＭＳ Ｐゴシック" pitchFamily="34" charset="-128"/>
              </a:defRPr>
            </a:lvl5pPr>
            <a:lvl6pPr marL="2510577" indent="-228234" defTabSz="456468" eaLnBrk="0" fontAlgn="base" hangingPunct="0">
              <a:spcBef>
                <a:spcPct val="0"/>
              </a:spcBef>
              <a:spcAft>
                <a:spcPct val="0"/>
              </a:spcAft>
              <a:defRPr>
                <a:solidFill>
                  <a:schemeClr val="tx1"/>
                </a:solidFill>
                <a:latin typeface="Arial" charset="0"/>
                <a:ea typeface="ＭＳ Ｐゴシック" pitchFamily="34" charset="-128"/>
              </a:defRPr>
            </a:lvl6pPr>
            <a:lvl7pPr marL="2967045" indent="-228234" defTabSz="456468" eaLnBrk="0" fontAlgn="base" hangingPunct="0">
              <a:spcBef>
                <a:spcPct val="0"/>
              </a:spcBef>
              <a:spcAft>
                <a:spcPct val="0"/>
              </a:spcAft>
              <a:defRPr>
                <a:solidFill>
                  <a:schemeClr val="tx1"/>
                </a:solidFill>
                <a:latin typeface="Arial" charset="0"/>
                <a:ea typeface="ＭＳ Ｐゴシック" pitchFamily="34" charset="-128"/>
              </a:defRPr>
            </a:lvl7pPr>
            <a:lvl8pPr marL="3423514" indent="-228234" defTabSz="456468" eaLnBrk="0" fontAlgn="base" hangingPunct="0">
              <a:spcBef>
                <a:spcPct val="0"/>
              </a:spcBef>
              <a:spcAft>
                <a:spcPct val="0"/>
              </a:spcAft>
              <a:defRPr>
                <a:solidFill>
                  <a:schemeClr val="tx1"/>
                </a:solidFill>
                <a:latin typeface="Arial" charset="0"/>
                <a:ea typeface="ＭＳ Ｐゴシック" pitchFamily="34" charset="-128"/>
              </a:defRPr>
            </a:lvl8pPr>
            <a:lvl9pPr marL="3879982" indent="-228234" defTabSz="456468" eaLnBrk="0" fontAlgn="base" hangingPunct="0">
              <a:spcBef>
                <a:spcPct val="0"/>
              </a:spcBef>
              <a:spcAft>
                <a:spcPct val="0"/>
              </a:spcAft>
              <a:defRPr>
                <a:solidFill>
                  <a:schemeClr val="tx1"/>
                </a:solidFill>
                <a:latin typeface="Arial" charset="0"/>
                <a:ea typeface="ＭＳ Ｐゴシック" pitchFamily="34" charset="-128"/>
              </a:defRPr>
            </a:lvl9pPr>
          </a:lstStyle>
          <a:p>
            <a:pPr defTabSz="912937" eaLnBrk="1" hangingPunct="1">
              <a:defRPr/>
            </a:pPr>
            <a:fld id="{DC6A74D0-C62B-4D88-85C5-4BFA57DC88C1}" type="slidenum">
              <a:rPr lang="en-ZA" altLang="en-US">
                <a:solidFill>
                  <a:prstClr val="black"/>
                </a:solidFill>
              </a:rPr>
              <a:pPr defTabSz="912937" eaLnBrk="1" hangingPunct="1">
                <a:defRPr/>
              </a:pPr>
              <a:t>10</a:t>
            </a:fld>
            <a:endParaRPr lang="en-ZA" altLang="en-US">
              <a:solidFill>
                <a:prstClr val="black"/>
              </a:solidFill>
            </a:endParaRPr>
          </a:p>
        </p:txBody>
      </p:sp>
    </p:spTree>
    <p:extLst>
      <p:ext uri="{BB962C8B-B14F-4D97-AF65-F5344CB8AC3E}">
        <p14:creationId xmlns:p14="http://schemas.microsoft.com/office/powerpoint/2010/main" xmlns="" val="88333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2937">
              <a:defRPr/>
            </a:pPr>
            <a:fld id="{00B0B14A-3DA4-4294-B78D-FE62D9387E6A}" type="slidenum">
              <a:rPr lang="en-ZA">
                <a:solidFill>
                  <a:prstClr val="black"/>
                </a:solidFill>
                <a:latin typeface="Calibri"/>
              </a:rPr>
              <a:pPr defTabSz="912937">
                <a:defRPr/>
              </a:pPr>
              <a:t>42</a:t>
            </a:fld>
            <a:endParaRPr lang="en-ZA">
              <a:solidFill>
                <a:prstClr val="black"/>
              </a:solidFill>
              <a:latin typeface="Calibri"/>
            </a:endParaRPr>
          </a:p>
        </p:txBody>
      </p:sp>
    </p:spTree>
    <p:extLst>
      <p:ext uri="{BB962C8B-B14F-4D97-AF65-F5344CB8AC3E}">
        <p14:creationId xmlns:p14="http://schemas.microsoft.com/office/powerpoint/2010/main" xmlns="" val="382390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2937">
              <a:defRPr/>
            </a:pPr>
            <a:fld id="{00B0B14A-3DA4-4294-B78D-FE62D9387E6A}" type="slidenum">
              <a:rPr lang="en-ZA">
                <a:solidFill>
                  <a:prstClr val="black"/>
                </a:solidFill>
                <a:latin typeface="Calibri"/>
              </a:rPr>
              <a:pPr defTabSz="912937">
                <a:defRPr/>
              </a:pPr>
              <a:t>43</a:t>
            </a:fld>
            <a:endParaRPr lang="en-ZA">
              <a:solidFill>
                <a:prstClr val="black"/>
              </a:solidFill>
              <a:latin typeface="Calibri"/>
            </a:endParaRPr>
          </a:p>
        </p:txBody>
      </p:sp>
    </p:spTree>
    <p:extLst>
      <p:ext uri="{BB962C8B-B14F-4D97-AF65-F5344CB8AC3E}">
        <p14:creationId xmlns:p14="http://schemas.microsoft.com/office/powerpoint/2010/main" xmlns="" val="402207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761" indent="-285293" eaLnBrk="0" hangingPunct="0">
              <a:spcBef>
                <a:spcPct val="30000"/>
              </a:spcBef>
              <a:defRPr sz="1200">
                <a:solidFill>
                  <a:schemeClr val="tx1"/>
                </a:solidFill>
                <a:latin typeface="Calibri" pitchFamily="34" charset="0"/>
              </a:defRPr>
            </a:lvl2pPr>
            <a:lvl3pPr marL="1142757" indent="-228234" eaLnBrk="0" hangingPunct="0">
              <a:spcBef>
                <a:spcPct val="30000"/>
              </a:spcBef>
              <a:defRPr sz="1200">
                <a:solidFill>
                  <a:schemeClr val="tx1"/>
                </a:solidFill>
                <a:latin typeface="Calibri" pitchFamily="34" charset="0"/>
              </a:defRPr>
            </a:lvl3pPr>
            <a:lvl4pPr marL="1599225" indent="-228234" eaLnBrk="0" hangingPunct="0">
              <a:spcBef>
                <a:spcPct val="30000"/>
              </a:spcBef>
              <a:defRPr sz="1200">
                <a:solidFill>
                  <a:schemeClr val="tx1"/>
                </a:solidFill>
                <a:latin typeface="Calibri" pitchFamily="34" charset="0"/>
              </a:defRPr>
            </a:lvl4pPr>
            <a:lvl5pPr marL="2055694" indent="-228234" eaLnBrk="0" hangingPunct="0">
              <a:spcBef>
                <a:spcPct val="30000"/>
              </a:spcBef>
              <a:defRPr sz="1200">
                <a:solidFill>
                  <a:schemeClr val="tx1"/>
                </a:solidFill>
                <a:latin typeface="Calibri" pitchFamily="34" charset="0"/>
              </a:defRPr>
            </a:lvl5pPr>
            <a:lvl6pPr marL="2512162" indent="-228234" defTabSz="456468" eaLnBrk="0" fontAlgn="base" hangingPunct="0">
              <a:spcBef>
                <a:spcPct val="30000"/>
              </a:spcBef>
              <a:spcAft>
                <a:spcPct val="0"/>
              </a:spcAft>
              <a:defRPr sz="1200">
                <a:solidFill>
                  <a:schemeClr val="tx1"/>
                </a:solidFill>
                <a:latin typeface="Calibri" pitchFamily="34" charset="0"/>
              </a:defRPr>
            </a:lvl6pPr>
            <a:lvl7pPr marL="2968631" indent="-228234" defTabSz="456468" eaLnBrk="0" fontAlgn="base" hangingPunct="0">
              <a:spcBef>
                <a:spcPct val="30000"/>
              </a:spcBef>
              <a:spcAft>
                <a:spcPct val="0"/>
              </a:spcAft>
              <a:defRPr sz="1200">
                <a:solidFill>
                  <a:schemeClr val="tx1"/>
                </a:solidFill>
                <a:latin typeface="Calibri" pitchFamily="34" charset="0"/>
              </a:defRPr>
            </a:lvl7pPr>
            <a:lvl8pPr marL="3425099" indent="-228234" defTabSz="456468" eaLnBrk="0" fontAlgn="base" hangingPunct="0">
              <a:spcBef>
                <a:spcPct val="30000"/>
              </a:spcBef>
              <a:spcAft>
                <a:spcPct val="0"/>
              </a:spcAft>
              <a:defRPr sz="1200">
                <a:solidFill>
                  <a:schemeClr val="tx1"/>
                </a:solidFill>
                <a:latin typeface="Calibri" pitchFamily="34" charset="0"/>
              </a:defRPr>
            </a:lvl8pPr>
            <a:lvl9pPr marL="3881568" indent="-228234" defTabSz="456468" eaLnBrk="0" fontAlgn="base" hangingPunct="0">
              <a:spcBef>
                <a:spcPct val="30000"/>
              </a:spcBef>
              <a:spcAft>
                <a:spcPct val="0"/>
              </a:spcAft>
              <a:defRPr sz="1200">
                <a:solidFill>
                  <a:schemeClr val="tx1"/>
                </a:solidFill>
                <a:latin typeface="Calibri" pitchFamily="34" charset="0"/>
              </a:defRPr>
            </a:lvl9pPr>
          </a:lstStyle>
          <a:p>
            <a:pPr defTabSz="912937" eaLnBrk="1" hangingPunct="1">
              <a:spcBef>
                <a:spcPct val="0"/>
              </a:spcBef>
              <a:defRPr/>
            </a:pPr>
            <a:fld id="{1389D85B-0078-4522-9D84-193F95FECC0A}" type="slidenum">
              <a:rPr lang="en-ZA" altLang="en-US">
                <a:solidFill>
                  <a:prstClr val="black"/>
                </a:solidFill>
                <a:latin typeface="Arial" pitchFamily="34" charset="0"/>
                <a:ea typeface="MS PGothic" pitchFamily="34" charset="-128"/>
              </a:rPr>
              <a:pPr defTabSz="912937" eaLnBrk="1" hangingPunct="1">
                <a:spcBef>
                  <a:spcPct val="0"/>
                </a:spcBef>
                <a:defRPr/>
              </a:pPr>
              <a:t>64</a:t>
            </a:fld>
            <a:endParaRPr lang="en-ZA" altLang="en-US">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xmlns="" val="231707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F82322-4F06-427E-AE9E-53F2B74C1CD3}" type="datetime1">
              <a:rPr lang="en-US" smtClean="0"/>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A2331A1-4707-4C44-AEED-05CB9E0C4CB6}" type="datetime1">
              <a:rPr lang="en-US" smtClean="0"/>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527123B-43F5-4BEA-AA14-9EEB7F809B36}" type="datetime1">
              <a:rPr lang="en-US" smtClean="0"/>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E0192D8-34CE-497F-B587-1B1C340C3CB2}"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0FBE0B9-5FC1-482B-8CA8-EB853B01E3B8}"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23D7E462-886B-4376-A303-32E472107B3E}"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9B331169-DB64-4CE1-844C-801A8ABA5EE4}"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804D9E8B-4F9E-4F8E-AAF8-35FF4FC6A36F}" type="datetime1">
              <a:rPr lang="en-US" smtClean="0"/>
              <a:pPr/>
              <a:t>11/14/2019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C4F100-A9F8-41C3-B1E1-577B13A24D99}" type="datetime1">
              <a:rPr lang="en-US" smtClean="0"/>
              <a:pPr/>
              <a:t>11/14/2019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CDE215E-E736-4367-A9DF-128EA6F77D44}" type="datetime1">
              <a:rPr lang="en-US" smtClean="0"/>
              <a:pPr/>
              <a:t>11/14/2019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7C7A1F5-A1B7-4142-9E55-AFA8F2DC52BE}"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08245B4-7F71-4129-93F7-E56E1B65C076}" type="datetime1">
              <a:rPr lang="en-US" smtClean="0"/>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26D0D07-7B0D-4EA9-A59C-9B7536C7390D}"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126581D-4974-4B50-AC72-40168110C447}"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E9FF77C-CD22-4CF9-9CAD-D1AFD215D137}"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A89A237-21E6-4AFA-8068-C05C9DE94F5D}"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EF60580-C01A-40FE-A548-F03E45C6F143}"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pPr/>
              <a:t>‹#›</a:t>
            </a:fld>
            <a:endParaRPr lang="en-US" dirty="0"/>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9B59221-D9A1-4976-A636-B7758189288B}"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CCA733F1-0705-4DCB-B524-C05F991C9A71}"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042E827A-FD71-44D4-853F-A153204F6C81}" type="datetime1">
              <a:rPr lang="en-US" smtClean="0"/>
              <a:pPr/>
              <a:t>11/14/2019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2D49AA3-D353-4126-8E07-A73ABA48E913}" type="datetime1">
              <a:rPr lang="en-US" smtClean="0"/>
              <a:pPr/>
              <a:t>11/14/2019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66C213D-3014-447B-87FA-E4307C1F48EB}" type="datetime1">
              <a:rPr lang="en-US" smtClean="0"/>
              <a:pPr/>
              <a:t>11/14/2019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A767D2F5-0634-48CA-8A87-EAE043C3025E}" type="datetime1">
              <a:rPr lang="en-US" smtClean="0"/>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3E1CEBEE-4CB1-4EB0-9AC5-9BAE7B5138C1}"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CC3821B-F348-40C0-A820-9970A4308F4D}"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D1D22A3-256A-4457-BC57-6F5FAC5CC1AC}"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3DD4A49A-CEAC-42E6-A023-F43B8DF41F4D}"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0EDED63-45C9-47B9-BB35-36FDEEAA4DA8}"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64020925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0EB49CB-3480-4995-9932-EAF12FF0BEA2}"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26174026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D91A30FD-BB43-4A05-83EE-5E7D5EE3BF37}"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230649128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51EE2E49-D74B-4B7F-8BF6-0AFF03032227}"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29175283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E05CF55D-DA3C-4BAD-A77B-1ABA8651E210}" type="datetime1">
              <a:rPr lang="en-US" smtClean="0"/>
              <a:pPr/>
              <a:t>11/14/2019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4649179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34B972A-80C6-4B96-B352-8068E7CA5E44}" type="datetime1">
              <a:rPr lang="en-US" smtClean="0"/>
              <a:pPr/>
              <a:t>11/14/2019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9717585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DA9B7F1D-A569-424B-86C1-296F3D793AE1}" type="datetime1">
              <a:rPr lang="en-US" smtClean="0"/>
              <a:pPr>
                <a:defRPr/>
              </a:pPr>
              <a:t>11/14/2019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B38EBB-D3A1-4B82-89E5-9A7111CA54FB}" type="datetime1">
              <a:rPr lang="en-US" smtClean="0"/>
              <a:pPr/>
              <a:t>11/14/2019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4366927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31C4AFB-4B86-43CF-BE0A-D9F52FD15766}"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344842249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62136B7-CCF1-49C1-AC75-DACF16823A87}"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6015694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79566BE-FCFE-4DA0-97A1-C324F880118D}"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258617595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B30BD90-3D3F-48E2-B533-0784C147E02D}"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42424032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C4269A0-F049-4411-B749-7EBA9DF27DED}"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78216175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A61156E8-5D3E-4605-B2EE-E4C5357F3FFD}"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7762313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C56FAA7D-AB5E-46BC-ABA7-C67912B168B8}"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324407436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DFBBA539-46E1-4E2B-8E90-A028B3260BCA}"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138938186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1C9E034B-7F47-4E83-95F8-D5EBACE50267}" type="datetime1">
              <a:rPr lang="en-US" smtClean="0"/>
              <a:pPr/>
              <a:t>11/14/2019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50087316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B96FF248-7D69-4730-BC69-034CA4DA3CB0}" type="datetime1">
              <a:rPr lang="en-US" smtClean="0"/>
              <a:pPr>
                <a:defRPr/>
              </a:pPr>
              <a:t>11/14/2019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17BD409-F121-4559-B07E-B4B8A34E621A}" type="datetime1">
              <a:rPr lang="en-US" smtClean="0"/>
              <a:pPr/>
              <a:t>11/14/2019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25781550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B8507F2-5B78-4DAC-92C6-12B7489A2DDB}" type="datetime1">
              <a:rPr lang="en-US" smtClean="0"/>
              <a:pPr/>
              <a:t>11/14/2019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37271844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D59FB4D-49A6-46E1-8743-CC6847EEE7D4}"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33988781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31816727-9E50-491C-B818-B8CC0AB33DE9}" type="datetime1">
              <a:rPr lang="en-US" smtClean="0"/>
              <a:pPr/>
              <a:t>11/14/2019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304258015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480BF0D-83E9-4BAD-B519-DBAB5CF9030F}"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266316408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84D0F3E5-39CE-424A-BC7A-8704560EF5A2}" type="datetime1">
              <a:rPr lang="en-US" smtClean="0"/>
              <a:pPr/>
              <a:t>11/14/2019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98231797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2479769-2035-4DBE-9B6D-3A44B59608B9}" type="datetime1">
              <a:rPr lang="en-US" smtClean="0"/>
              <a:pPr>
                <a:defRPr/>
              </a:pPr>
              <a:t>11/14/2019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A8BBE6-8102-4C7C-880E-A0808A5172C8}" type="datetime1">
              <a:rPr lang="en-US" smtClean="0"/>
              <a:pPr>
                <a:defRPr/>
              </a:pPr>
              <a:t>11/14/2019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07C07C6-9EDA-4EC2-8405-86A8538E0C75}" type="datetime1">
              <a:rPr lang="en-US" smtClean="0"/>
              <a:pPr>
                <a:defRPr/>
              </a:pPr>
              <a:t>11/14/2019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96FFA79-320B-4863-B11B-367AD6DF56E9}" type="datetime1">
              <a:rPr lang="en-US" smtClean="0"/>
              <a:pPr>
                <a:defRPr/>
              </a:pPr>
              <a:t>11/14/2019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9B518B39-C859-4921-8538-5AC6CABB8252}" type="datetime1">
              <a:rPr lang="en-US" smtClean="0"/>
              <a:pPr defTabSz="457200" fontAlgn="base">
                <a:spcBef>
                  <a:spcPct val="0"/>
                </a:spcBef>
                <a:spcAft>
                  <a:spcPct val="0"/>
                </a:spcAft>
                <a:defRPr/>
              </a:pPr>
              <a:t>11/14/2019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2FADD22-4A28-4D27-ACB2-64004AD91611}" type="datetime1">
              <a:rPr lang="en-US" smtClean="0">
                <a:ea typeface="ＭＳ Ｐゴシック" pitchFamily="-111" charset="-128"/>
              </a:rPr>
              <a:pPr defTabSz="457200" fontAlgn="base">
                <a:spcBef>
                  <a:spcPct val="0"/>
                </a:spcBef>
                <a:spcAft>
                  <a:spcPct val="0"/>
                </a:spcAft>
              </a:pPr>
              <a:t>11/14/2019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8761ED8B-6A6C-4E1C-BFD2-E0210CEFA13D}" type="datetime1">
              <a:rPr lang="en-US" smtClean="0">
                <a:ea typeface="ＭＳ Ｐゴシック" pitchFamily="-111" charset="-128"/>
              </a:rPr>
              <a:pPr defTabSz="457200" fontAlgn="base">
                <a:spcBef>
                  <a:spcPct val="0"/>
                </a:spcBef>
                <a:spcAft>
                  <a:spcPct val="0"/>
                </a:spcAft>
              </a:pPr>
              <a:t>11/14/2019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A08BDA5-63B5-410F-8F0B-D0A1F45CAE66}" type="datetime1">
              <a:rPr lang="en-US" smtClean="0">
                <a:ea typeface="ＭＳ Ｐゴシック" pitchFamily="-111" charset="-128"/>
              </a:rPr>
              <a:pPr defTabSz="457200" fontAlgn="base">
                <a:spcBef>
                  <a:spcPct val="0"/>
                </a:spcBef>
                <a:spcAft>
                  <a:spcPct val="0"/>
                </a:spcAft>
              </a:pPr>
              <a:t>11/14/2019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25856533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0972B9D5-D5C5-45CE-ADE5-41BF432D1AB8}" type="datetime1">
              <a:rPr lang="en-US" smtClean="0">
                <a:ea typeface="ＭＳ Ｐゴシック" pitchFamily="-111" charset="-128"/>
              </a:rPr>
              <a:pPr defTabSz="457200" fontAlgn="base">
                <a:spcBef>
                  <a:spcPct val="0"/>
                </a:spcBef>
                <a:spcAft>
                  <a:spcPct val="0"/>
                </a:spcAft>
              </a:pPr>
              <a:t>11/14/2019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19359740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8.xml"/><Relationship Id="rId4" Type="http://schemas.openxmlformats.org/officeDocument/2006/relationships/chart" Target="../charts/char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683568" y="404664"/>
            <a:ext cx="7920880" cy="2689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3200" b="1" dirty="0" smtClean="0">
                <a:effectLst>
                  <a:outerShdw blurRad="38100" dist="38100" dir="2700000" algn="tl">
                    <a:srgbClr val="000000">
                      <a:alpha val="43137"/>
                    </a:srgbClr>
                  </a:outerShdw>
                </a:effectLst>
                <a:latin typeface="Arial" pitchFamily="34" charset="0"/>
                <a:ea typeface="+mn-ea"/>
                <a:cs typeface="Arial" pitchFamily="34" charset="0"/>
              </a:rPr>
              <a:t>DEPARTMENT OF EMPLOYMENT AND LABOUR</a:t>
            </a:r>
          </a:p>
          <a:p>
            <a:pPr algn="ctr" fontAlgn="base">
              <a:spcBef>
                <a:spcPct val="0"/>
              </a:spcBef>
              <a:spcAft>
                <a:spcPct val="0"/>
              </a:spcAft>
            </a:pPr>
            <a:endParaRPr lang="en-US" sz="20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effectLst>
                  <a:outerShdw blurRad="38100" dist="38100" dir="2700000" algn="tl">
                    <a:srgbClr val="000000">
                      <a:alpha val="43137"/>
                    </a:srgbClr>
                  </a:outerShdw>
                </a:effectLst>
                <a:latin typeface="Arial" pitchFamily="34" charset="0"/>
                <a:ea typeface="+mn-ea"/>
                <a:cs typeface="Arial" pitchFamily="34" charset="0"/>
              </a:rPr>
              <a:t>QUARTER 1: IMPACT ANALYSIS REPORT</a:t>
            </a:r>
          </a:p>
          <a:p>
            <a:pPr algn="ctr" fontAlgn="base">
              <a:spcBef>
                <a:spcPct val="0"/>
              </a:spcBef>
              <a:spcAft>
                <a:spcPct val="0"/>
              </a:spcAft>
            </a:pPr>
            <a:r>
              <a:rPr lang="en-US" sz="2000" b="1" dirty="0" smtClean="0">
                <a:effectLst>
                  <a:outerShdw blurRad="38100" dist="38100" dir="2700000" algn="tl">
                    <a:srgbClr val="000000">
                      <a:alpha val="43137"/>
                    </a:srgbClr>
                  </a:outerShdw>
                </a:effectLst>
                <a:latin typeface="Arial" pitchFamily="34" charset="0"/>
                <a:ea typeface="+mn-ea"/>
                <a:cs typeface="Arial" pitchFamily="34" charset="0"/>
              </a:rPr>
              <a:t>ANNUAL PERFORMANCE PLAN 2019/20</a:t>
            </a:r>
          </a:p>
          <a:p>
            <a:pPr algn="ctr" fontAlgn="base">
              <a:spcBef>
                <a:spcPct val="0"/>
              </a:spcBef>
              <a:spcAft>
                <a:spcPct val="0"/>
              </a:spcAft>
            </a:pPr>
            <a:endParaRPr lang="en-US" sz="18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sz="1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EMPLOYMENT AND LABOUR PORTFOLIO COMMITTEE</a:t>
            </a:r>
            <a:endParaRPr lang="en-ZA" sz="1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17"/>
          <p:cNvSpPr txBox="1">
            <a:spLocks/>
          </p:cNvSpPr>
          <p:nvPr/>
        </p:nvSpPr>
        <p:spPr bwMode="auto">
          <a:xfrm>
            <a:off x="144016" y="2786063"/>
            <a:ext cx="186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 typeface="Arial" pitchFamily="34" charset="0"/>
              <a:buNone/>
            </a:pPr>
            <a:r>
              <a:rPr lang="en-US" altLang="en-US" sz="1400" b="1" dirty="0" smtClean="0">
                <a:solidFill>
                  <a:srgbClr val="404040"/>
                </a:solidFill>
                <a:latin typeface="Arial Bold" pitchFamily="32" charset="0"/>
              </a:rPr>
              <a:t> 13 November 2019</a:t>
            </a:r>
            <a:endParaRPr lang="en-US" altLang="en-US" sz="1400" b="1" dirty="0">
              <a:solidFill>
                <a:srgbClr val="404040"/>
              </a:solidFill>
              <a:latin typeface="Arial Bold" pitchFamily="32" charset="0"/>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tretch>
            <a:fillRect/>
          </a:stretch>
        </p:blipFill>
        <p:spPr>
          <a:xfrm>
            <a:off x="1" y="5733256"/>
            <a:ext cx="3491880" cy="1124743"/>
          </a:xfrm>
          <a:prstGeom prst="rect">
            <a:avLst/>
          </a:prstGeom>
        </p:spPr>
      </p:pic>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400" b="1" dirty="0" smtClean="0">
                <a:ea typeface="ＭＳ Ｐゴシック" pitchFamily="34" charset="-128"/>
                <a:cs typeface="Arial" charset="0"/>
              </a:rPr>
              <a:t>MEDIA LIAISON, MONITORING AND RESEARCH </a:t>
            </a:r>
          </a:p>
        </p:txBody>
      </p:sp>
      <p:sp>
        <p:nvSpPr>
          <p:cNvPr id="3" name="Content Placeholder 2"/>
          <p:cNvSpPr>
            <a:spLocks noGrp="1"/>
          </p:cNvSpPr>
          <p:nvPr>
            <p:ph idx="1"/>
          </p:nvPr>
        </p:nvSpPr>
        <p:spPr>
          <a:xfrm>
            <a:off x="225425" y="1417638"/>
            <a:ext cx="8648700" cy="5178425"/>
          </a:xfrm>
        </p:spPr>
        <p:txBody>
          <a:bodyPr/>
          <a:lstStyle/>
          <a:p>
            <a:pPr marL="0" indent="0" algn="just">
              <a:buFont typeface="Arial" charset="0"/>
              <a:buNone/>
              <a:defRPr/>
            </a:pPr>
            <a:r>
              <a:rPr lang="en-ZA" sz="1800" b="1" dirty="0" smtClean="0">
                <a:cs typeface="Arial" panose="020B0604020202020204" pitchFamily="34" charset="0"/>
              </a:rPr>
              <a:t>2. 100% of Departmental </a:t>
            </a:r>
            <a:r>
              <a:rPr lang="en-ZA" sz="1800" b="1" dirty="0">
                <a:cs typeface="Arial" panose="020B0604020202020204" pitchFamily="34" charset="0"/>
              </a:rPr>
              <a:t>(Minister, DG and programmes) media coverage </a:t>
            </a:r>
            <a:r>
              <a:rPr lang="en-ZA" sz="1800" b="1" dirty="0" smtClean="0">
                <a:cs typeface="Arial" panose="020B0604020202020204" pitchFamily="34" charset="0"/>
              </a:rPr>
              <a:t>monitored </a:t>
            </a:r>
            <a:r>
              <a:rPr lang="en-ZA" sz="1800" b="1" dirty="0">
                <a:cs typeface="Arial" panose="020B0604020202020204" pitchFamily="34" charset="0"/>
              </a:rPr>
              <a:t>daily</a:t>
            </a:r>
            <a:r>
              <a:rPr lang="en-ZA" sz="1800" b="1" dirty="0" smtClean="0">
                <a:cs typeface="Arial" panose="020B0604020202020204" pitchFamily="34" charset="0"/>
              </a:rPr>
              <a:t>. Also, escalated media enquiries.</a:t>
            </a:r>
            <a:endParaRPr lang="en-ZA" sz="1800" b="1" dirty="0">
              <a:cs typeface="Arial" panose="020B0604020202020204" pitchFamily="34" charset="0"/>
            </a:endParaRPr>
          </a:p>
          <a:p>
            <a:pPr marL="285750" indent="-285750" algn="just">
              <a:buFont typeface="Arial" pitchFamily="34" charset="0"/>
              <a:buChar char="•"/>
              <a:defRPr/>
            </a:pPr>
            <a:r>
              <a:rPr lang="en-ZA" sz="1800" dirty="0" smtClean="0">
                <a:cs typeface="Arial" panose="020B0604020202020204" pitchFamily="34" charset="0"/>
              </a:rPr>
              <a:t>All </a:t>
            </a:r>
            <a:r>
              <a:rPr lang="en-ZA" sz="1800" dirty="0">
                <a:cs typeface="Arial" panose="020B0604020202020204" pitchFamily="34" charset="0"/>
              </a:rPr>
              <a:t>Departmental (Minister, DG and programmes) media coverage managed daily. Also, escalated media enquiries.</a:t>
            </a:r>
          </a:p>
          <a:p>
            <a:pPr marL="536575" lvl="1" indent="-136525">
              <a:buFont typeface="Arial" charset="0"/>
              <a:buNone/>
              <a:defRPr/>
            </a:pPr>
            <a:r>
              <a:rPr lang="en-ZA" sz="1800" dirty="0">
                <a:cs typeface="Arial" panose="020B0604020202020204" pitchFamily="34" charset="0"/>
              </a:rPr>
              <a:t> -</a:t>
            </a:r>
            <a:r>
              <a:rPr lang="en-ZA" sz="1800" b="1" dirty="0">
                <a:cs typeface="Arial" panose="020B0604020202020204" pitchFamily="34" charset="0"/>
              </a:rPr>
              <a:t>Media monitoring and tracking was done successfully and the following reports  were produced:</a:t>
            </a:r>
          </a:p>
          <a:p>
            <a:pPr lvl="1">
              <a:buFont typeface="Arial" panose="020B0604020202020204" pitchFamily="34" charset="0"/>
              <a:buChar char="•"/>
              <a:defRPr/>
            </a:pPr>
            <a:r>
              <a:rPr lang="en-ZA" sz="1800" dirty="0" smtClean="0">
                <a:cs typeface="Arial" panose="020B0604020202020204" pitchFamily="34" charset="0"/>
              </a:rPr>
              <a:t>media </a:t>
            </a:r>
            <a:r>
              <a:rPr lang="en-ZA" sz="1800" dirty="0">
                <a:cs typeface="Arial" panose="020B0604020202020204" pitchFamily="34" charset="0"/>
              </a:rPr>
              <a:t>clips </a:t>
            </a:r>
            <a:r>
              <a:rPr lang="en-ZA" sz="1800" dirty="0" smtClean="0">
                <a:cs typeface="Arial" panose="020B0604020202020204" pitchFamily="34" charset="0"/>
              </a:rPr>
              <a:t>:54</a:t>
            </a:r>
            <a:endParaRPr lang="en-ZA" sz="1800" dirty="0">
              <a:cs typeface="Arial" panose="020B0604020202020204" pitchFamily="34" charset="0"/>
            </a:endParaRPr>
          </a:p>
          <a:p>
            <a:pPr lvl="1">
              <a:buFont typeface="Arial" panose="020B0604020202020204" pitchFamily="34" charset="0"/>
              <a:buChar char="•"/>
              <a:defRPr/>
            </a:pPr>
            <a:r>
              <a:rPr lang="en-ZA" sz="1800" dirty="0" smtClean="0">
                <a:cs typeface="Arial" panose="020B0604020202020204" pitchFamily="34" charset="0"/>
              </a:rPr>
              <a:t>Weekly snippets :10</a:t>
            </a:r>
            <a:endParaRPr lang="en-ZA" sz="1800" dirty="0">
              <a:cs typeface="Arial" panose="020B0604020202020204" pitchFamily="34" charset="0"/>
            </a:endParaRPr>
          </a:p>
          <a:p>
            <a:pPr lvl="1">
              <a:buFont typeface="Arial" panose="020B0604020202020204" pitchFamily="34" charset="0"/>
              <a:buChar char="•"/>
              <a:defRPr/>
            </a:pPr>
            <a:r>
              <a:rPr lang="en-ZA" sz="1800" dirty="0" smtClean="0">
                <a:cs typeface="Arial" panose="020B0604020202020204" pitchFamily="34" charset="0"/>
              </a:rPr>
              <a:t>monthly snippets: 3</a:t>
            </a:r>
          </a:p>
          <a:p>
            <a:pPr lvl="1">
              <a:buFont typeface="Arial" panose="020B0604020202020204" pitchFamily="34" charset="0"/>
              <a:buChar char="•"/>
              <a:defRPr/>
            </a:pPr>
            <a:r>
              <a:rPr lang="en-ZA" sz="1800" dirty="0" smtClean="0">
                <a:cs typeface="Arial" panose="020B0604020202020204" pitchFamily="34" charset="0"/>
              </a:rPr>
              <a:t>Quarterly snippets:1</a:t>
            </a:r>
          </a:p>
          <a:p>
            <a:pPr lvl="1">
              <a:buFont typeface="Arial" panose="020B0604020202020204" pitchFamily="34" charset="0"/>
              <a:buChar char="•"/>
              <a:defRPr/>
            </a:pPr>
            <a:r>
              <a:rPr lang="en-ZA" sz="1800" dirty="0" smtClean="0">
                <a:cs typeface="Arial" panose="020B0604020202020204" pitchFamily="34" charset="0"/>
              </a:rPr>
              <a:t>Special Report: AMCU Deregistration: 1</a:t>
            </a:r>
            <a:endParaRPr lang="en-ZA" sz="1800" dirty="0"/>
          </a:p>
          <a:p>
            <a:pPr marL="457200" lvl="1" indent="0">
              <a:buNone/>
              <a:defRPr/>
            </a:pPr>
            <a:r>
              <a:rPr lang="en-ZA" sz="1800" b="1" dirty="0" smtClean="0">
                <a:cs typeface="Arial" panose="020B0604020202020204" pitchFamily="34" charset="0"/>
              </a:rPr>
              <a:t> </a:t>
            </a:r>
            <a:r>
              <a:rPr lang="en-ZA" sz="1800" b="1" dirty="0">
                <a:cs typeface="Arial" panose="020B0604020202020204" pitchFamily="34" charset="0"/>
              </a:rPr>
              <a:t>Achieved </a:t>
            </a:r>
          </a:p>
          <a:p>
            <a:pPr marL="0" indent="0">
              <a:buFont typeface="Arial" charset="0"/>
              <a:buNone/>
              <a:defRPr/>
            </a:pPr>
            <a:endParaRPr lang="en-ZA" sz="1800" dirty="0" smtClean="0">
              <a:cs typeface="Arial" panose="020B0604020202020204" pitchFamily="34" charset="0"/>
            </a:endParaRPr>
          </a:p>
          <a:p>
            <a:pPr marL="0" indent="0">
              <a:buFont typeface="Arial" charset="0"/>
              <a:buNone/>
              <a:defRPr/>
            </a:pPr>
            <a:r>
              <a:rPr lang="en-ZA" sz="1800" dirty="0" smtClean="0">
                <a:cs typeface="Arial" panose="020B0604020202020204" pitchFamily="34" charset="0"/>
              </a:rPr>
              <a:t>Other activities:</a:t>
            </a:r>
          </a:p>
          <a:p>
            <a:pPr>
              <a:buFontTx/>
              <a:buChar char="-"/>
              <a:defRPr/>
            </a:pPr>
            <a:r>
              <a:rPr lang="en-ZA" sz="1800" dirty="0" smtClean="0">
                <a:cs typeface="Arial" panose="020B0604020202020204" pitchFamily="34" charset="0"/>
              </a:rPr>
              <a:t>In the first quarter produced three newsletters (April, May and June 2019 issues/editions)   </a:t>
            </a:r>
            <a:endParaRPr lang="en-ZA" sz="1800" dirty="0"/>
          </a:p>
          <a:p>
            <a:pPr>
              <a:buFontTx/>
              <a:buChar char="-"/>
              <a:defRPr/>
            </a:pPr>
            <a:endParaRPr lang="en-ZA" sz="1800" dirty="0" smtClean="0"/>
          </a:p>
          <a:p>
            <a:pPr>
              <a:buFontTx/>
              <a:buChar char="-"/>
              <a:defRPr/>
            </a:pPr>
            <a:endParaRPr lang="en-ZA" sz="1800" dirty="0" smtClean="0"/>
          </a:p>
          <a:p>
            <a:pPr marL="0" indent="0">
              <a:buFont typeface="Arial" charset="0"/>
              <a:buNone/>
              <a:defRPr/>
            </a:pPr>
            <a:endParaRPr lang="en-ZA" sz="1800" dirty="0" smtClean="0"/>
          </a:p>
          <a:p>
            <a:pPr marL="0" indent="0">
              <a:buFont typeface="Arial" charset="0"/>
              <a:buNone/>
              <a:defRPr/>
            </a:pPr>
            <a:endParaRPr lang="en-ZA" sz="1800" dirty="0" smtClean="0"/>
          </a:p>
          <a:p>
            <a:pPr marL="0" indent="0">
              <a:buFont typeface="Arial" charset="0"/>
              <a:buNone/>
              <a:defRPr/>
            </a:pPr>
            <a:endParaRPr lang="en-ZA" sz="1800" dirty="0" smtClean="0"/>
          </a:p>
          <a:p>
            <a:pPr>
              <a:defRPr/>
            </a:pPr>
            <a:endParaRPr lang="en-ZA" sz="1800" dirty="0"/>
          </a:p>
          <a:p>
            <a:pPr>
              <a:defRPr/>
            </a:pPr>
            <a:endParaRPr lang="en-ZA" sz="1800" dirty="0" smtClean="0"/>
          </a:p>
          <a:p>
            <a:pPr>
              <a:defRPr/>
            </a:pPr>
            <a:endParaRPr lang="en-ZA" sz="1800" dirty="0"/>
          </a:p>
          <a:p>
            <a:pPr>
              <a:buFontTx/>
              <a:buChar char="-"/>
              <a:defRPr/>
            </a:pPr>
            <a:endParaRPr lang="en-ZA" sz="1800" dirty="0" smtClean="0"/>
          </a:p>
        </p:txBody>
      </p:sp>
      <p:sp>
        <p:nvSpPr>
          <p:cNvPr id="7172" name="Oval 5"/>
          <p:cNvSpPr>
            <a:spLocks noChangeAspect="1" noChangeArrowheads="1"/>
          </p:cNvSpPr>
          <p:nvPr/>
        </p:nvSpPr>
        <p:spPr bwMode="auto">
          <a:xfrm>
            <a:off x="2267744" y="5013176"/>
            <a:ext cx="776808" cy="753689"/>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xmlns="" val="1466641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54000"/>
            <a:ext cx="8229600" cy="1143000"/>
          </a:xfrm>
        </p:spPr>
        <p:txBody>
          <a:bodyPr/>
          <a:lstStyle/>
          <a:p>
            <a:r>
              <a:rPr lang="en-ZA" altLang="en-US" sz="2400" b="1" dirty="0" smtClean="0">
                <a:ea typeface="ＭＳ Ｐゴシック" pitchFamily="34" charset="-128"/>
              </a:rPr>
              <a:t>MEDIA INTERVIEWS/ENQUIRIES</a:t>
            </a:r>
          </a:p>
        </p:txBody>
      </p:sp>
      <p:sp>
        <p:nvSpPr>
          <p:cNvPr id="8195" name="Content Placeholder 2"/>
          <p:cNvSpPr>
            <a:spLocks noGrp="1"/>
          </p:cNvSpPr>
          <p:nvPr>
            <p:ph idx="1"/>
          </p:nvPr>
        </p:nvSpPr>
        <p:spPr>
          <a:xfrm>
            <a:off x="-1093788" y="1417638"/>
            <a:ext cx="8229601" cy="4525962"/>
          </a:xfrm>
        </p:spPr>
        <p:txBody>
          <a:bodyPr/>
          <a:lstStyle/>
          <a:p>
            <a:pPr eaLnBrk="1" fontAlgn="t" hangingPunct="1"/>
            <a:endParaRPr lang="en-US" altLang="en-US" b="1" smtClean="0">
              <a:ea typeface="ＭＳ Ｐゴシック" pitchFamily="34" charset="-128"/>
            </a:endParaRPr>
          </a:p>
          <a:p>
            <a:endParaRPr lang="en-ZA" altLang="en-US" smtClean="0">
              <a:ea typeface="ＭＳ Ｐゴシック" pitchFamily="34" charset="-128"/>
            </a:endParaRPr>
          </a:p>
        </p:txBody>
      </p:sp>
      <p:graphicFrame>
        <p:nvGraphicFramePr>
          <p:cNvPr id="4" name="Table 3"/>
          <p:cNvGraphicFramePr>
            <a:graphicFrameLocks noGrp="1"/>
          </p:cNvGraphicFramePr>
          <p:nvPr/>
        </p:nvGraphicFramePr>
        <p:xfrm>
          <a:off x="323529" y="1371601"/>
          <a:ext cx="8568951" cy="5225750"/>
        </p:xfrm>
        <a:graphic>
          <a:graphicData uri="http://schemas.openxmlformats.org/drawingml/2006/table">
            <a:tbl>
              <a:tblPr firstRow="1" bandRow="1">
                <a:tableStyleId>{5C22544A-7EE6-4342-B048-85BDC9FD1C3A}</a:tableStyleId>
              </a:tblPr>
              <a:tblGrid>
                <a:gridCol w="2606915">
                  <a:extLst>
                    <a:ext uri="{9D8B030D-6E8A-4147-A177-3AD203B41FA5}">
                      <a16:colId xmlns:a16="http://schemas.microsoft.com/office/drawing/2014/main" xmlns="" val="20000"/>
                    </a:ext>
                  </a:extLst>
                </a:gridCol>
                <a:gridCol w="2602440">
                  <a:extLst>
                    <a:ext uri="{9D8B030D-6E8A-4147-A177-3AD203B41FA5}">
                      <a16:colId xmlns:a16="http://schemas.microsoft.com/office/drawing/2014/main" xmlns="" val="20001"/>
                    </a:ext>
                  </a:extLst>
                </a:gridCol>
                <a:gridCol w="3359596">
                  <a:extLst>
                    <a:ext uri="{9D8B030D-6E8A-4147-A177-3AD203B41FA5}">
                      <a16:colId xmlns:a16="http://schemas.microsoft.com/office/drawing/2014/main" xmlns="" val="20002"/>
                    </a:ext>
                  </a:extLst>
                </a:gridCol>
              </a:tblGrid>
              <a:tr h="906478">
                <a:tc>
                  <a:txBody>
                    <a:bodyPr/>
                    <a:lstStyle/>
                    <a:p>
                      <a:r>
                        <a:rPr lang="en-ZA" sz="1800" dirty="0" smtClean="0"/>
                        <a:t>INTERVIEW DATE </a:t>
                      </a:r>
                      <a:endParaRPr lang="en-ZA" sz="1800" dirty="0"/>
                    </a:p>
                  </a:txBody>
                  <a:tcPr marL="91427" marR="91427" marT="45667" marB="45667"/>
                </a:tc>
                <a:tc>
                  <a:txBody>
                    <a:bodyPr/>
                    <a:lstStyle/>
                    <a:p>
                      <a:r>
                        <a:rPr lang="en-ZA" sz="1800" dirty="0" smtClean="0"/>
                        <a:t>RADIO/TV/PUBLICATION AND/OR MEDIA</a:t>
                      </a:r>
                      <a:r>
                        <a:rPr lang="en-ZA" sz="1800" baseline="0" dirty="0" smtClean="0"/>
                        <a:t> INQUIRY </a:t>
                      </a:r>
                      <a:endParaRPr lang="en-ZA" sz="1800" dirty="0"/>
                    </a:p>
                  </a:txBody>
                  <a:tcPr marL="91427" marR="91427" marT="45667" marB="45667"/>
                </a:tc>
                <a:tc>
                  <a:txBody>
                    <a:bodyPr/>
                    <a:lstStyle/>
                    <a:p>
                      <a:r>
                        <a:rPr lang="en-ZA" sz="1800" dirty="0" smtClean="0"/>
                        <a:t>TOPIC </a:t>
                      </a:r>
                      <a:endParaRPr lang="en-ZA" sz="1800" dirty="0"/>
                    </a:p>
                  </a:txBody>
                  <a:tcPr marL="91427" marR="91427" marT="45667" marB="45667"/>
                </a:tc>
                <a:extLst>
                  <a:ext uri="{0D108BD9-81ED-4DB2-BD59-A6C34878D82A}">
                    <a16:rowId xmlns:a16="http://schemas.microsoft.com/office/drawing/2014/main" xmlns="" val="10000"/>
                  </a:ext>
                </a:extLst>
              </a:tr>
              <a:tr h="634503">
                <a:tc>
                  <a:txBody>
                    <a:bodyPr/>
                    <a:lstStyle/>
                    <a:p>
                      <a:r>
                        <a:rPr lang="en-ZA" sz="1800" dirty="0" smtClean="0"/>
                        <a:t>22 May 2019 </a:t>
                      </a:r>
                      <a:endParaRPr lang="en-ZA" sz="1800" dirty="0"/>
                    </a:p>
                  </a:txBody>
                  <a:tcPr marL="91427" marR="91427" marT="45667" marB="45667"/>
                </a:tc>
                <a:tc>
                  <a:txBody>
                    <a:bodyPr/>
                    <a:lstStyle/>
                    <a:p>
                      <a:r>
                        <a:rPr lang="en-ZA" sz="1800" dirty="0" smtClean="0"/>
                        <a:t>Business Day </a:t>
                      </a:r>
                      <a:endParaRPr lang="en-ZA" sz="1800" dirty="0"/>
                    </a:p>
                  </a:txBody>
                  <a:tcPr marL="91427" marR="91427" marT="45667" marB="45667"/>
                </a:tc>
                <a:tc>
                  <a:txBody>
                    <a:bodyPr/>
                    <a:lstStyle/>
                    <a:p>
                      <a:r>
                        <a:rPr lang="en-ZA" sz="1800" dirty="0" err="1" smtClean="0"/>
                        <a:t>Numsa</a:t>
                      </a:r>
                      <a:r>
                        <a:rPr lang="en-ZA" sz="1800" baseline="0" dirty="0" smtClean="0"/>
                        <a:t> threat of deregistration </a:t>
                      </a:r>
                      <a:endParaRPr lang="en-ZA" sz="1800" dirty="0"/>
                    </a:p>
                  </a:txBody>
                  <a:tcPr marL="91427" marR="91427" marT="45667" marB="45667"/>
                </a:tc>
                <a:extLst>
                  <a:ext uri="{0D108BD9-81ED-4DB2-BD59-A6C34878D82A}">
                    <a16:rowId xmlns:a16="http://schemas.microsoft.com/office/drawing/2014/main" xmlns="" val="10001"/>
                  </a:ext>
                </a:extLst>
              </a:tr>
              <a:tr h="667058">
                <a:tc>
                  <a:txBody>
                    <a:bodyPr/>
                    <a:lstStyle/>
                    <a:p>
                      <a:r>
                        <a:rPr lang="en-ZA" sz="1800" dirty="0" smtClean="0"/>
                        <a:t>24 May 2019 </a:t>
                      </a:r>
                      <a:endParaRPr lang="en-ZA" sz="1800" dirty="0"/>
                    </a:p>
                  </a:txBody>
                  <a:tcPr marL="91427" marR="91427" marT="45667" marB="45667"/>
                </a:tc>
                <a:tc>
                  <a:txBody>
                    <a:bodyPr/>
                    <a:lstStyle/>
                    <a:p>
                      <a:r>
                        <a:rPr lang="en-ZA" sz="1800" dirty="0" smtClean="0"/>
                        <a:t>SABC Radio </a:t>
                      </a:r>
                      <a:endParaRPr lang="en-ZA" sz="1800" dirty="0"/>
                    </a:p>
                  </a:txBody>
                  <a:tcPr marL="91427" marR="91427" marT="45667" marB="45667"/>
                </a:tc>
                <a:tc>
                  <a:txBody>
                    <a:bodyPr/>
                    <a:lstStyle/>
                    <a:p>
                      <a:r>
                        <a:rPr lang="en-ZA" sz="1800" dirty="0" smtClean="0"/>
                        <a:t>Diesel spillage at the SABC, Auckland Park</a:t>
                      </a:r>
                      <a:endParaRPr lang="en-ZA" sz="1800" dirty="0"/>
                    </a:p>
                  </a:txBody>
                  <a:tcPr marL="91427" marR="91427" marT="45667" marB="45667"/>
                </a:tc>
                <a:extLst>
                  <a:ext uri="{0D108BD9-81ED-4DB2-BD59-A6C34878D82A}">
                    <a16:rowId xmlns:a16="http://schemas.microsoft.com/office/drawing/2014/main" xmlns="" val="10002"/>
                  </a:ext>
                </a:extLst>
              </a:tr>
              <a:tr h="707223">
                <a:tc>
                  <a:txBody>
                    <a:bodyPr/>
                    <a:lstStyle/>
                    <a:p>
                      <a:r>
                        <a:rPr lang="en-ZA" sz="1800" dirty="0" smtClean="0"/>
                        <a:t>31 May 2019 </a:t>
                      </a:r>
                      <a:endParaRPr lang="en-ZA" sz="1800" dirty="0"/>
                    </a:p>
                  </a:txBody>
                  <a:tcPr marL="91427" marR="91427" marT="45667" marB="45667"/>
                </a:tc>
                <a:tc>
                  <a:txBody>
                    <a:bodyPr/>
                    <a:lstStyle/>
                    <a:p>
                      <a:r>
                        <a:rPr lang="en-ZA" sz="1800" dirty="0" smtClean="0"/>
                        <a:t>SABC – </a:t>
                      </a:r>
                      <a:r>
                        <a:rPr lang="en-ZA" sz="1800" dirty="0" err="1" smtClean="0"/>
                        <a:t>Ikwekwezi</a:t>
                      </a:r>
                      <a:r>
                        <a:rPr lang="en-ZA" sz="1800" baseline="0" dirty="0" smtClean="0"/>
                        <a:t> </a:t>
                      </a:r>
                      <a:endParaRPr lang="en-ZA" sz="1800" dirty="0"/>
                    </a:p>
                  </a:txBody>
                  <a:tcPr marL="91427" marR="91427" marT="45667" marB="45667"/>
                </a:tc>
                <a:tc>
                  <a:txBody>
                    <a:bodyPr/>
                    <a:lstStyle/>
                    <a:p>
                      <a:r>
                        <a:rPr lang="en-ZA" sz="1800" dirty="0" smtClean="0"/>
                        <a:t>Contracts of employment </a:t>
                      </a:r>
                      <a:endParaRPr lang="en-ZA" sz="1800" dirty="0"/>
                    </a:p>
                  </a:txBody>
                  <a:tcPr marL="91427" marR="91427" marT="45667" marB="45667"/>
                </a:tc>
                <a:extLst>
                  <a:ext uri="{0D108BD9-81ED-4DB2-BD59-A6C34878D82A}">
                    <a16:rowId xmlns:a16="http://schemas.microsoft.com/office/drawing/2014/main" xmlns="" val="10003"/>
                  </a:ext>
                </a:extLst>
              </a:tr>
              <a:tr h="952988">
                <a:tc>
                  <a:txBody>
                    <a:bodyPr/>
                    <a:lstStyle/>
                    <a:p>
                      <a:r>
                        <a:rPr lang="en-ZA" sz="1800" dirty="0" smtClean="0"/>
                        <a:t>21 June</a:t>
                      </a:r>
                      <a:r>
                        <a:rPr lang="en-ZA" sz="1800" baseline="0" dirty="0" smtClean="0"/>
                        <a:t>  2019 </a:t>
                      </a:r>
                      <a:endParaRPr lang="en-ZA" sz="1800" dirty="0"/>
                    </a:p>
                  </a:txBody>
                  <a:tcPr marL="91427" marR="91427" marT="45667" marB="45667"/>
                </a:tc>
                <a:tc>
                  <a:txBody>
                    <a:bodyPr/>
                    <a:lstStyle/>
                    <a:p>
                      <a:r>
                        <a:rPr lang="en-ZA" sz="1800" dirty="0" smtClean="0"/>
                        <a:t>Mail &amp;</a:t>
                      </a:r>
                      <a:r>
                        <a:rPr lang="en-ZA" sz="1800" baseline="0" dirty="0" smtClean="0"/>
                        <a:t> </a:t>
                      </a:r>
                      <a:r>
                        <a:rPr lang="en-ZA" sz="1800" dirty="0" smtClean="0"/>
                        <a:t>Guardian </a:t>
                      </a:r>
                      <a:endParaRPr lang="en-ZA" sz="1800" dirty="0"/>
                    </a:p>
                  </a:txBody>
                  <a:tcPr marL="91427" marR="91427" marT="45667" marB="45667"/>
                </a:tc>
                <a:tc>
                  <a:txBody>
                    <a:bodyPr/>
                    <a:lstStyle/>
                    <a:p>
                      <a:r>
                        <a:rPr lang="en-ZA" sz="1800" dirty="0" smtClean="0"/>
                        <a:t>Inquiry on number</a:t>
                      </a:r>
                      <a:r>
                        <a:rPr lang="en-ZA" sz="1800" baseline="0" dirty="0" smtClean="0"/>
                        <a:t> of employers who applied to be exempted from NMW</a:t>
                      </a:r>
                      <a:endParaRPr lang="en-ZA" sz="1800" dirty="0"/>
                    </a:p>
                  </a:txBody>
                  <a:tcPr marL="91427" marR="91427" marT="45667" marB="45667"/>
                </a:tc>
                <a:extLst>
                  <a:ext uri="{0D108BD9-81ED-4DB2-BD59-A6C34878D82A}">
                    <a16:rowId xmlns:a16="http://schemas.microsoft.com/office/drawing/2014/main" xmlns="" val="10004"/>
                  </a:ext>
                </a:extLst>
              </a:tr>
              <a:tr h="892335">
                <a:tc>
                  <a:txBody>
                    <a:bodyPr/>
                    <a:lstStyle/>
                    <a:p>
                      <a:r>
                        <a:rPr lang="en-ZA" sz="1800" dirty="0" smtClean="0"/>
                        <a:t>27 June 2019 </a:t>
                      </a:r>
                      <a:endParaRPr lang="en-ZA" sz="1800" dirty="0"/>
                    </a:p>
                  </a:txBody>
                  <a:tcPr marL="91427" marR="91427" marT="45667" marB="45667"/>
                </a:tc>
                <a:tc>
                  <a:txBody>
                    <a:bodyPr/>
                    <a:lstStyle/>
                    <a:p>
                      <a:r>
                        <a:rPr lang="en-ZA" sz="1800" dirty="0" smtClean="0"/>
                        <a:t>Kaya FM </a:t>
                      </a:r>
                      <a:endParaRPr lang="en-ZA" sz="1800" dirty="0"/>
                    </a:p>
                  </a:txBody>
                  <a:tcPr marL="91427" marR="91427" marT="45667" marB="45667"/>
                </a:tc>
                <a:tc>
                  <a:txBody>
                    <a:bodyPr/>
                    <a:lstStyle/>
                    <a:p>
                      <a:r>
                        <a:rPr lang="en-ZA" sz="1800" dirty="0" smtClean="0"/>
                        <a:t>Private Security and NMW compliance </a:t>
                      </a:r>
                      <a:endParaRPr lang="en-ZA" sz="1800" dirty="0"/>
                    </a:p>
                  </a:txBody>
                  <a:tcPr marL="91427" marR="91427" marT="45667" marB="45667"/>
                </a:tc>
                <a:extLst>
                  <a:ext uri="{0D108BD9-81ED-4DB2-BD59-A6C34878D82A}">
                    <a16:rowId xmlns:a16="http://schemas.microsoft.com/office/drawing/2014/main" xmlns="" val="10005"/>
                  </a:ext>
                </a:extLst>
              </a:tr>
              <a:tr h="465165">
                <a:tc>
                  <a:txBody>
                    <a:bodyPr/>
                    <a:lstStyle/>
                    <a:p>
                      <a:endParaRPr lang="en-ZA" sz="1800" dirty="0"/>
                    </a:p>
                  </a:txBody>
                  <a:tcPr marL="91427" marR="91427" marT="45667" marB="45667"/>
                </a:tc>
                <a:tc>
                  <a:txBody>
                    <a:bodyPr/>
                    <a:lstStyle/>
                    <a:p>
                      <a:endParaRPr lang="en-ZA" sz="1800" dirty="0"/>
                    </a:p>
                  </a:txBody>
                  <a:tcPr marL="91427" marR="91427" marT="45667" marB="45667"/>
                </a:tc>
                <a:tc>
                  <a:txBody>
                    <a:bodyPr/>
                    <a:lstStyle/>
                    <a:p>
                      <a:endParaRPr lang="en-ZA" sz="1800" dirty="0"/>
                    </a:p>
                  </a:txBody>
                  <a:tcPr marL="91427" marR="91427" marT="45667" marB="45667"/>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xmlns="" val="139551676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54000"/>
            <a:ext cx="8229600" cy="1143000"/>
          </a:xfrm>
        </p:spPr>
        <p:txBody>
          <a:bodyPr/>
          <a:lstStyle/>
          <a:p>
            <a:r>
              <a:rPr lang="en-ZA" altLang="en-US" sz="2400" b="1" dirty="0" smtClean="0">
                <a:ea typeface="ＭＳ Ｐゴシック" pitchFamily="34" charset="-128"/>
              </a:rPr>
              <a:t>MEDIA INTERVIEWS/ENQUIRIES  </a:t>
            </a:r>
          </a:p>
        </p:txBody>
      </p:sp>
      <p:sp>
        <p:nvSpPr>
          <p:cNvPr id="9219" name="Content Placeholder 2"/>
          <p:cNvSpPr>
            <a:spLocks noGrp="1"/>
          </p:cNvSpPr>
          <p:nvPr>
            <p:ph idx="1"/>
          </p:nvPr>
        </p:nvSpPr>
        <p:spPr>
          <a:xfrm>
            <a:off x="-1093788" y="1417638"/>
            <a:ext cx="8229601" cy="4525962"/>
          </a:xfrm>
        </p:spPr>
        <p:txBody>
          <a:bodyPr/>
          <a:lstStyle/>
          <a:p>
            <a:pPr eaLnBrk="1" fontAlgn="t" hangingPunct="1"/>
            <a:endParaRPr lang="en-US" altLang="en-US" b="1" smtClean="0">
              <a:ea typeface="ＭＳ Ｐゴシック" pitchFamily="34" charset="-128"/>
            </a:endParaRPr>
          </a:p>
          <a:p>
            <a:endParaRPr lang="en-ZA" altLang="en-US" smtClean="0">
              <a:ea typeface="ＭＳ Ｐゴシック" pitchFamily="34" charset="-128"/>
            </a:endParaRPr>
          </a:p>
        </p:txBody>
      </p:sp>
      <p:graphicFrame>
        <p:nvGraphicFramePr>
          <p:cNvPr id="4" name="Table 3"/>
          <p:cNvGraphicFramePr>
            <a:graphicFrameLocks noGrp="1"/>
          </p:cNvGraphicFramePr>
          <p:nvPr/>
        </p:nvGraphicFramePr>
        <p:xfrm>
          <a:off x="251521" y="1397001"/>
          <a:ext cx="8640960" cy="5128343"/>
        </p:xfrm>
        <a:graphic>
          <a:graphicData uri="http://schemas.openxmlformats.org/drawingml/2006/table">
            <a:tbl>
              <a:tblPr firstRow="1" bandRow="1">
                <a:tableStyleId>{5C22544A-7EE6-4342-B048-85BDC9FD1C3A}</a:tableStyleId>
              </a:tblPr>
              <a:tblGrid>
                <a:gridCol w="2867680">
                  <a:extLst>
                    <a:ext uri="{9D8B030D-6E8A-4147-A177-3AD203B41FA5}">
                      <a16:colId xmlns:a16="http://schemas.microsoft.com/office/drawing/2014/main" xmlns="" val="20000"/>
                    </a:ext>
                  </a:extLst>
                </a:gridCol>
                <a:gridCol w="2562166">
                  <a:extLst>
                    <a:ext uri="{9D8B030D-6E8A-4147-A177-3AD203B41FA5}">
                      <a16:colId xmlns:a16="http://schemas.microsoft.com/office/drawing/2014/main" xmlns="" val="20001"/>
                    </a:ext>
                  </a:extLst>
                </a:gridCol>
                <a:gridCol w="3211114">
                  <a:extLst>
                    <a:ext uri="{9D8B030D-6E8A-4147-A177-3AD203B41FA5}">
                      <a16:colId xmlns:a16="http://schemas.microsoft.com/office/drawing/2014/main" xmlns="" val="20002"/>
                    </a:ext>
                  </a:extLst>
                </a:gridCol>
              </a:tblGrid>
              <a:tr h="914278">
                <a:tc>
                  <a:txBody>
                    <a:bodyPr/>
                    <a:lstStyle/>
                    <a:p>
                      <a:r>
                        <a:rPr lang="en-ZA" sz="1800" dirty="0" smtClean="0"/>
                        <a:t>INTERVIEW DATE </a:t>
                      </a:r>
                      <a:endParaRPr lang="en-ZA" sz="1800" dirty="0"/>
                    </a:p>
                  </a:txBody>
                  <a:tcPr marL="91422" marR="91422" marT="45659" marB="45659"/>
                </a:tc>
                <a:tc>
                  <a:txBody>
                    <a:bodyPr/>
                    <a:lstStyle/>
                    <a:p>
                      <a:r>
                        <a:rPr lang="en-ZA" sz="1800" dirty="0" smtClean="0"/>
                        <a:t>RADIO/TV/PUBLICATION AND/OR MEDIA INQUIRY </a:t>
                      </a:r>
                      <a:endParaRPr lang="en-ZA" sz="1800" dirty="0"/>
                    </a:p>
                  </a:txBody>
                  <a:tcPr marL="91422" marR="91422" marT="45659" marB="45659"/>
                </a:tc>
                <a:tc>
                  <a:txBody>
                    <a:bodyPr/>
                    <a:lstStyle/>
                    <a:p>
                      <a:r>
                        <a:rPr lang="en-ZA" sz="1800" dirty="0" smtClean="0"/>
                        <a:t>TOPIC </a:t>
                      </a:r>
                      <a:endParaRPr lang="en-ZA" sz="1800" dirty="0"/>
                    </a:p>
                  </a:txBody>
                  <a:tcPr marL="91422" marR="91422" marT="45659" marB="45659"/>
                </a:tc>
                <a:extLst>
                  <a:ext uri="{0D108BD9-81ED-4DB2-BD59-A6C34878D82A}">
                    <a16:rowId xmlns:a16="http://schemas.microsoft.com/office/drawing/2014/main" xmlns="" val="10000"/>
                  </a:ext>
                </a:extLst>
              </a:tr>
              <a:tr h="914278">
                <a:tc>
                  <a:txBody>
                    <a:bodyPr/>
                    <a:lstStyle/>
                    <a:p>
                      <a:r>
                        <a:rPr lang="en-ZA" sz="1800" dirty="0" smtClean="0"/>
                        <a:t>26</a:t>
                      </a:r>
                      <a:r>
                        <a:rPr lang="en-ZA" sz="1800" baseline="0" dirty="0" smtClean="0"/>
                        <a:t> April 2019 </a:t>
                      </a:r>
                      <a:endParaRPr lang="en-ZA" sz="1800" dirty="0"/>
                    </a:p>
                  </a:txBody>
                  <a:tcPr marL="91422" marR="91422" marT="45659" marB="45659"/>
                </a:tc>
                <a:tc>
                  <a:txBody>
                    <a:bodyPr/>
                    <a:lstStyle/>
                    <a:p>
                      <a:r>
                        <a:rPr lang="en-ZA" sz="1800" dirty="0" err="1" smtClean="0"/>
                        <a:t>eNCA</a:t>
                      </a:r>
                      <a:r>
                        <a:rPr lang="en-ZA" sz="1800" dirty="0" smtClean="0"/>
                        <a:t> </a:t>
                      </a:r>
                      <a:endParaRPr lang="en-ZA" sz="1800" dirty="0"/>
                    </a:p>
                  </a:txBody>
                  <a:tcPr marL="91422" marR="91422" marT="45659" marB="45659"/>
                </a:tc>
                <a:tc>
                  <a:txBody>
                    <a:bodyPr/>
                    <a:lstStyle/>
                    <a:p>
                      <a:r>
                        <a:rPr lang="en-ZA" sz="1800" baseline="0" dirty="0" smtClean="0"/>
                        <a:t>Deregistration of AMCU (Registrar of Labour Relations </a:t>
                      </a:r>
                      <a:r>
                        <a:rPr lang="en-ZA" sz="1800" baseline="0" smtClean="0"/>
                        <a:t>– Adv.  </a:t>
                      </a:r>
                      <a:r>
                        <a:rPr lang="en-ZA" sz="1800" baseline="0" dirty="0" err="1" smtClean="0"/>
                        <a:t>Molefe</a:t>
                      </a:r>
                      <a:r>
                        <a:rPr lang="en-ZA" sz="1800" baseline="0" dirty="0" smtClean="0"/>
                        <a:t>)   </a:t>
                      </a:r>
                      <a:endParaRPr lang="en-ZA" sz="1800" dirty="0"/>
                    </a:p>
                  </a:txBody>
                  <a:tcPr marL="91422" marR="91422" marT="45659" marB="45659"/>
                </a:tc>
                <a:extLst>
                  <a:ext uri="{0D108BD9-81ED-4DB2-BD59-A6C34878D82A}">
                    <a16:rowId xmlns:a16="http://schemas.microsoft.com/office/drawing/2014/main" xmlns="" val="10001"/>
                  </a:ext>
                </a:extLst>
              </a:tr>
              <a:tr h="894480">
                <a:tc>
                  <a:txBody>
                    <a:bodyPr/>
                    <a:lstStyle/>
                    <a:p>
                      <a:r>
                        <a:rPr lang="en-ZA" sz="1800" dirty="0" smtClean="0"/>
                        <a:t>15 April 2019 </a:t>
                      </a:r>
                      <a:endParaRPr lang="en-ZA" sz="1800" dirty="0"/>
                    </a:p>
                  </a:txBody>
                  <a:tcPr marL="91422" marR="91422" marT="45659" marB="45659"/>
                </a:tc>
                <a:tc>
                  <a:txBody>
                    <a:bodyPr/>
                    <a:lstStyle/>
                    <a:p>
                      <a:r>
                        <a:rPr lang="en-ZA" sz="1800" dirty="0" smtClean="0"/>
                        <a:t>SABC TV/radio</a:t>
                      </a:r>
                      <a:r>
                        <a:rPr lang="en-ZA" sz="1800" baseline="0" dirty="0" smtClean="0"/>
                        <a:t> and local newspapers  interviews</a:t>
                      </a:r>
                      <a:endParaRPr lang="en-ZA" sz="1800" dirty="0"/>
                    </a:p>
                  </a:txBody>
                  <a:tcPr marL="91422" marR="91422" marT="45659" marB="45659"/>
                </a:tc>
                <a:tc>
                  <a:txBody>
                    <a:bodyPr/>
                    <a:lstStyle/>
                    <a:p>
                      <a:r>
                        <a:rPr lang="en-ZA" sz="1800" dirty="0" smtClean="0"/>
                        <a:t>UIF LAP programme launch in </a:t>
                      </a:r>
                      <a:r>
                        <a:rPr lang="en-ZA" sz="1800" dirty="0" err="1" smtClean="0"/>
                        <a:t>Mqanduli</a:t>
                      </a:r>
                      <a:r>
                        <a:rPr lang="en-ZA" sz="1800" dirty="0" smtClean="0"/>
                        <a:t> </a:t>
                      </a:r>
                      <a:endParaRPr lang="en-ZA" sz="1800" dirty="0"/>
                    </a:p>
                  </a:txBody>
                  <a:tcPr marL="91422" marR="91422" marT="45659" marB="45659"/>
                </a:tc>
                <a:extLst>
                  <a:ext uri="{0D108BD9-81ED-4DB2-BD59-A6C34878D82A}">
                    <a16:rowId xmlns:a16="http://schemas.microsoft.com/office/drawing/2014/main" xmlns="" val="10002"/>
                  </a:ext>
                </a:extLst>
              </a:tr>
              <a:tr h="894480">
                <a:tc>
                  <a:txBody>
                    <a:bodyPr/>
                    <a:lstStyle/>
                    <a:p>
                      <a:r>
                        <a:rPr lang="en-ZA" sz="1800" dirty="0" smtClean="0"/>
                        <a:t>29 April 2019 </a:t>
                      </a:r>
                      <a:endParaRPr lang="en-ZA" sz="1800" dirty="0"/>
                    </a:p>
                  </a:txBody>
                  <a:tcPr marL="91422" marR="91422" marT="45659" marB="45659"/>
                </a:tc>
                <a:tc>
                  <a:txBody>
                    <a:bodyPr/>
                    <a:lstStyle/>
                    <a:p>
                      <a:r>
                        <a:rPr lang="en-ZA" sz="1800" dirty="0" smtClean="0"/>
                        <a:t>SABC and Local newspapers</a:t>
                      </a:r>
                      <a:r>
                        <a:rPr lang="en-ZA" sz="1800" baseline="0" dirty="0" smtClean="0"/>
                        <a:t> interviews </a:t>
                      </a:r>
                      <a:endParaRPr lang="en-ZA" sz="1800" dirty="0"/>
                    </a:p>
                  </a:txBody>
                  <a:tcPr marL="91422" marR="91422" marT="45659" marB="45659"/>
                </a:tc>
                <a:tc>
                  <a:txBody>
                    <a:bodyPr/>
                    <a:lstStyle/>
                    <a:p>
                      <a:r>
                        <a:rPr lang="en-ZA" sz="1800" dirty="0" smtClean="0"/>
                        <a:t>Launch of SEE factory</a:t>
                      </a:r>
                      <a:r>
                        <a:rPr lang="en-ZA" sz="1800" baseline="0" dirty="0" smtClean="0"/>
                        <a:t> in </a:t>
                      </a:r>
                      <a:r>
                        <a:rPr lang="en-ZA" sz="1800" baseline="0" dirty="0" err="1" smtClean="0"/>
                        <a:t>Seshego</a:t>
                      </a:r>
                      <a:r>
                        <a:rPr lang="en-ZA" sz="1800" baseline="0" dirty="0" smtClean="0"/>
                        <a:t> </a:t>
                      </a:r>
                      <a:endParaRPr lang="en-ZA" sz="1800" dirty="0"/>
                    </a:p>
                  </a:txBody>
                  <a:tcPr marL="91422" marR="91422" marT="45659" marB="45659"/>
                </a:tc>
                <a:extLst>
                  <a:ext uri="{0D108BD9-81ED-4DB2-BD59-A6C34878D82A}">
                    <a16:rowId xmlns:a16="http://schemas.microsoft.com/office/drawing/2014/main" xmlns="" val="10003"/>
                  </a:ext>
                </a:extLst>
              </a:tr>
              <a:tr h="493775">
                <a:tc>
                  <a:txBody>
                    <a:bodyPr/>
                    <a:lstStyle/>
                    <a:p>
                      <a:r>
                        <a:rPr lang="en-ZA" sz="1800" dirty="0" smtClean="0"/>
                        <a:t>29 April 2019 </a:t>
                      </a:r>
                      <a:endParaRPr lang="en-ZA" sz="1800" dirty="0"/>
                    </a:p>
                  </a:txBody>
                  <a:tcPr marL="91422" marR="91422" marT="45659" marB="45659"/>
                </a:tc>
                <a:tc>
                  <a:txBody>
                    <a:bodyPr/>
                    <a:lstStyle/>
                    <a:p>
                      <a:r>
                        <a:rPr lang="en-ZA" sz="1800" dirty="0" err="1" smtClean="0"/>
                        <a:t>Powerfm</a:t>
                      </a:r>
                      <a:r>
                        <a:rPr lang="en-ZA" sz="1800" dirty="0" smtClean="0"/>
                        <a:t> </a:t>
                      </a:r>
                      <a:endParaRPr lang="en-ZA" sz="1800" dirty="0"/>
                    </a:p>
                  </a:txBody>
                  <a:tcPr marL="91422" marR="91422" marT="45659" marB="45659"/>
                </a:tc>
                <a:tc>
                  <a:txBody>
                    <a:bodyPr/>
                    <a:lstStyle/>
                    <a:p>
                      <a:r>
                        <a:rPr lang="en-ZA" sz="1800" dirty="0" smtClean="0"/>
                        <a:t>Deregistration</a:t>
                      </a:r>
                      <a:r>
                        <a:rPr lang="en-ZA" sz="1800" baseline="0" dirty="0" smtClean="0"/>
                        <a:t> of AMCU </a:t>
                      </a:r>
                      <a:endParaRPr lang="en-ZA" sz="1800" dirty="0"/>
                    </a:p>
                  </a:txBody>
                  <a:tcPr marL="91422" marR="91422" marT="45659" marB="45659"/>
                </a:tc>
                <a:extLst>
                  <a:ext uri="{0D108BD9-81ED-4DB2-BD59-A6C34878D82A}">
                    <a16:rowId xmlns:a16="http://schemas.microsoft.com/office/drawing/2014/main" xmlns="" val="10004"/>
                  </a:ext>
                </a:extLst>
              </a:tr>
              <a:tr h="1017052">
                <a:tc>
                  <a:txBody>
                    <a:bodyPr/>
                    <a:lstStyle/>
                    <a:p>
                      <a:r>
                        <a:rPr lang="en-ZA" sz="1800" dirty="0" smtClean="0"/>
                        <a:t>02</a:t>
                      </a:r>
                      <a:r>
                        <a:rPr lang="en-ZA" sz="1800" baseline="0" dirty="0" smtClean="0"/>
                        <a:t> April 2019</a:t>
                      </a:r>
                      <a:endParaRPr lang="en-ZA" sz="1800" dirty="0"/>
                    </a:p>
                  </a:txBody>
                  <a:tcPr marL="91422" marR="91422" marT="45659" marB="45659"/>
                </a:tc>
                <a:tc>
                  <a:txBody>
                    <a:bodyPr/>
                    <a:lstStyle/>
                    <a:p>
                      <a:r>
                        <a:rPr lang="en-ZA" sz="1800" dirty="0" smtClean="0"/>
                        <a:t>Radio 702 </a:t>
                      </a:r>
                      <a:endParaRPr lang="en-ZA" sz="1800" dirty="0"/>
                    </a:p>
                  </a:txBody>
                  <a:tcPr marL="91422" marR="91422" marT="45659" marB="45659"/>
                </a:tc>
                <a:tc>
                  <a:txBody>
                    <a:bodyPr/>
                    <a:lstStyle/>
                    <a:p>
                      <a:r>
                        <a:rPr lang="en-ZA" sz="1800" dirty="0" smtClean="0"/>
                        <a:t>Labour Registrar interview on the state of union in SA </a:t>
                      </a:r>
                      <a:endParaRPr lang="en-ZA" sz="1800" dirty="0"/>
                    </a:p>
                  </a:txBody>
                  <a:tcPr marL="91422" marR="91422" marT="45659" marB="45659"/>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xmlns="" val="253506984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ZA" altLang="en-US" sz="2400" b="1" dirty="0" smtClean="0">
                <a:ea typeface="ＭＳ Ｐゴシック" pitchFamily="34" charset="-128"/>
              </a:rPr>
              <a:t>STAKEHOLDER RELATIONS  </a:t>
            </a:r>
          </a:p>
        </p:txBody>
      </p:sp>
      <p:sp>
        <p:nvSpPr>
          <p:cNvPr id="3" name="Content Placeholder 2"/>
          <p:cNvSpPr>
            <a:spLocks noGrp="1"/>
          </p:cNvSpPr>
          <p:nvPr>
            <p:ph idx="1"/>
          </p:nvPr>
        </p:nvSpPr>
        <p:spPr>
          <a:xfrm>
            <a:off x="457200" y="1600200"/>
            <a:ext cx="8229600" cy="4925144"/>
          </a:xfrm>
        </p:spPr>
        <p:txBody>
          <a:bodyPr/>
          <a:lstStyle/>
          <a:p>
            <a:pPr marL="0" indent="0">
              <a:buFont typeface="Arial" charset="0"/>
              <a:buNone/>
              <a:defRPr/>
            </a:pPr>
            <a:r>
              <a:rPr lang="en-ZA" sz="1800" b="1" u="sng" dirty="0" smtClean="0">
                <a:cs typeface="Arial" panose="020B0604020202020204" pitchFamily="34" charset="0"/>
              </a:rPr>
              <a:t>Key </a:t>
            </a:r>
            <a:r>
              <a:rPr lang="en-ZA" sz="1800" b="1" u="sng" dirty="0">
                <a:cs typeface="Arial" panose="020B0604020202020204" pitchFamily="34" charset="0"/>
              </a:rPr>
              <a:t>performance indicator </a:t>
            </a:r>
            <a:endParaRPr lang="en-ZA" altLang="en-US" sz="1800" b="1" dirty="0" smtClean="0">
              <a:ea typeface="ＭＳ Ｐゴシック" pitchFamily="34" charset="-128"/>
              <a:cs typeface="Arial" charset="0"/>
            </a:endParaRPr>
          </a:p>
          <a:p>
            <a:pPr marL="0" indent="0">
              <a:buFont typeface="Arial" charset="0"/>
              <a:buNone/>
              <a:defRPr/>
            </a:pPr>
            <a:r>
              <a:rPr lang="en-US" sz="1800" b="1" dirty="0">
                <a:cs typeface="Arial" panose="020B0604020202020204" pitchFamily="34" charset="0"/>
              </a:rPr>
              <a:t>100% integrated communication support for all </a:t>
            </a:r>
            <a:r>
              <a:rPr lang="en-US" sz="1800" b="1" dirty="0" err="1">
                <a:cs typeface="Arial" panose="020B0604020202020204" pitchFamily="34" charset="0"/>
              </a:rPr>
              <a:t>programmes</a:t>
            </a:r>
            <a:r>
              <a:rPr lang="en-US" sz="1800" b="1" dirty="0">
                <a:cs typeface="Arial" panose="020B0604020202020204" pitchFamily="34" charset="0"/>
              </a:rPr>
              <a:t> is provided through, exhibitions and dissemination of publications, posters and advocacy campaigns</a:t>
            </a:r>
            <a:endParaRPr lang="en-ZA" altLang="en-US" sz="1800" b="1" dirty="0" smtClean="0">
              <a:ea typeface="ＭＳ Ｐゴシック" pitchFamily="34" charset="-128"/>
              <a:cs typeface="Arial" panose="020B0604020202020204" pitchFamily="34" charset="0"/>
            </a:endParaRPr>
          </a:p>
          <a:p>
            <a:pPr>
              <a:defRPr/>
            </a:pPr>
            <a:r>
              <a:rPr lang="en-ZA" sz="1800" b="1" dirty="0" smtClean="0">
                <a:cs typeface="Arial" panose="020B0604020202020204" pitchFamily="34" charset="0"/>
              </a:rPr>
              <a:t>DG’s project on taking services to the people in Gauteng Province on the 28</a:t>
            </a:r>
            <a:r>
              <a:rPr lang="en-ZA" sz="1800" b="1" baseline="30000" dirty="0" smtClean="0">
                <a:cs typeface="Arial" panose="020B0604020202020204" pitchFamily="34" charset="0"/>
              </a:rPr>
              <a:t>th</a:t>
            </a:r>
            <a:r>
              <a:rPr lang="en-ZA" sz="1800" b="1" dirty="0" smtClean="0">
                <a:cs typeface="Arial" panose="020B0604020202020204" pitchFamily="34" charset="0"/>
              </a:rPr>
              <a:t> – 29</a:t>
            </a:r>
            <a:r>
              <a:rPr lang="en-ZA" sz="1800" b="1" baseline="30000" dirty="0" smtClean="0">
                <a:cs typeface="Arial" panose="020B0604020202020204" pitchFamily="34" charset="0"/>
              </a:rPr>
              <a:t>th</a:t>
            </a:r>
            <a:r>
              <a:rPr lang="en-ZA" sz="1800" b="1" dirty="0" smtClean="0">
                <a:cs typeface="Arial" panose="020B0604020202020204" pitchFamily="34" charset="0"/>
              </a:rPr>
              <a:t> June and 19</a:t>
            </a:r>
            <a:r>
              <a:rPr lang="en-ZA" sz="1800" b="1" baseline="30000" dirty="0" smtClean="0">
                <a:cs typeface="Arial" panose="020B0604020202020204" pitchFamily="34" charset="0"/>
              </a:rPr>
              <a:t>th</a:t>
            </a:r>
            <a:r>
              <a:rPr lang="en-ZA" sz="1800" b="1" dirty="0" smtClean="0">
                <a:cs typeface="Arial" panose="020B0604020202020204" pitchFamily="34" charset="0"/>
              </a:rPr>
              <a:t> – 20</a:t>
            </a:r>
            <a:r>
              <a:rPr lang="en-ZA" sz="1800" b="1" baseline="30000" dirty="0" smtClean="0">
                <a:cs typeface="Arial" panose="020B0604020202020204" pitchFamily="34" charset="0"/>
              </a:rPr>
              <a:t>th</a:t>
            </a:r>
            <a:r>
              <a:rPr lang="en-ZA" sz="1800" b="1" dirty="0" smtClean="0">
                <a:cs typeface="Arial" panose="020B0604020202020204" pitchFamily="34" charset="0"/>
              </a:rPr>
              <a:t> respectively.</a:t>
            </a:r>
          </a:p>
          <a:p>
            <a:pPr>
              <a:buFont typeface="Wingdings" panose="05000000000000000000" pitchFamily="2" charset="2"/>
              <a:buChar char="Ø"/>
              <a:defRPr/>
            </a:pPr>
            <a:r>
              <a:rPr lang="en-ZA" sz="1800" dirty="0" smtClean="0">
                <a:cs typeface="Arial" panose="020B0604020202020204" pitchFamily="34" charset="0"/>
              </a:rPr>
              <a:t>Invite, engage with Stakeholder and create an ongoing mutual relationship with them. These are some we engage with:  Municipality (National, Provincial and Local), Potential employers for pledging of job opportunities, Local and National Media Houses</a:t>
            </a:r>
            <a:r>
              <a:rPr lang="en-ZA" sz="1800" b="1" dirty="0" smtClean="0">
                <a:cs typeface="Arial" panose="020B0604020202020204" pitchFamily="34" charset="0"/>
              </a:rPr>
              <a:t>, </a:t>
            </a:r>
            <a:r>
              <a:rPr lang="en-ZA" sz="1800" dirty="0" smtClean="0">
                <a:cs typeface="Arial" panose="020B0604020202020204" pitchFamily="34" charset="0"/>
              </a:rPr>
              <a:t>Government Departments, </a:t>
            </a:r>
            <a:r>
              <a:rPr lang="en-ZA" sz="1800" dirty="0" err="1" smtClean="0">
                <a:cs typeface="Arial" panose="020B0604020202020204" pitchFamily="34" charset="0"/>
              </a:rPr>
              <a:t>etc</a:t>
            </a:r>
            <a:endParaRPr lang="en-ZA" sz="1800" dirty="0" smtClean="0">
              <a:cs typeface="Arial" panose="020B0604020202020204" pitchFamily="34" charset="0"/>
            </a:endParaRPr>
          </a:p>
          <a:p>
            <a:pPr>
              <a:buFont typeface="Arial" panose="020B0604020202020204" pitchFamily="34" charset="0"/>
              <a:buChar char="•"/>
              <a:defRPr/>
            </a:pPr>
            <a:r>
              <a:rPr lang="en-ZA" sz="1800" b="1" dirty="0" smtClean="0">
                <a:cs typeface="Arial" panose="020B0604020202020204" pitchFamily="34" charset="0"/>
              </a:rPr>
              <a:t>Major Communication Campaign in the Eastern Cape</a:t>
            </a:r>
          </a:p>
          <a:p>
            <a:pPr>
              <a:buFont typeface="Wingdings" panose="05000000000000000000" pitchFamily="2" charset="2"/>
              <a:buChar char="Ø"/>
              <a:defRPr/>
            </a:pPr>
            <a:r>
              <a:rPr lang="en-ZA" sz="1800" dirty="0" smtClean="0">
                <a:cs typeface="Arial" panose="020B0604020202020204" pitchFamily="34" charset="0"/>
              </a:rPr>
              <a:t>Stakeholder Relations and Engagement with Local Municipality, Communities, Work seekers, Employers, NGO’s, Media </a:t>
            </a:r>
            <a:r>
              <a:rPr lang="en-ZA" sz="1800" dirty="0" err="1" smtClean="0">
                <a:cs typeface="Arial" panose="020B0604020202020204" pitchFamily="34" charset="0"/>
              </a:rPr>
              <a:t>etc</a:t>
            </a:r>
            <a:endParaRPr lang="en-ZA" sz="1800" dirty="0" smtClean="0">
              <a:cs typeface="Arial" panose="020B0604020202020204" pitchFamily="34" charset="0"/>
            </a:endParaRPr>
          </a:p>
          <a:p>
            <a:pPr marL="0" indent="0">
              <a:buFont typeface="Arial" charset="0"/>
              <a:buNone/>
              <a:defRPr/>
            </a:pPr>
            <a:endParaRPr lang="en-ZA" sz="1800" b="1" dirty="0" smtClean="0">
              <a:cs typeface="Arial" panose="020B0604020202020204" pitchFamily="34" charset="0"/>
            </a:endParaRPr>
          </a:p>
          <a:p>
            <a:pPr marL="0" indent="0">
              <a:buFont typeface="Arial" charset="0"/>
              <a:buNone/>
              <a:defRPr/>
            </a:pPr>
            <a:r>
              <a:rPr lang="en-ZA" sz="1800" b="1" dirty="0" smtClean="0">
                <a:cs typeface="Arial" panose="020B0604020202020204" pitchFamily="34" charset="0"/>
              </a:rPr>
              <a:t>Achieved</a:t>
            </a:r>
            <a:endParaRPr lang="en-ZA" sz="1800" b="1" dirty="0">
              <a:cs typeface="Arial" panose="020B0604020202020204" pitchFamily="34" charset="0"/>
            </a:endParaRPr>
          </a:p>
        </p:txBody>
      </p:sp>
      <p:sp>
        <p:nvSpPr>
          <p:cNvPr id="3076" name="Oval 5"/>
          <p:cNvSpPr>
            <a:spLocks noChangeAspect="1" noChangeArrowheads="1"/>
          </p:cNvSpPr>
          <p:nvPr/>
        </p:nvSpPr>
        <p:spPr bwMode="auto">
          <a:xfrm>
            <a:off x="1907704" y="5589240"/>
            <a:ext cx="840432" cy="815419"/>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xmlns="" val="265498414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altLang="en-US" sz="2400" b="1" dirty="0" smtClean="0">
                <a:ea typeface="ＭＳ Ｐゴシック" pitchFamily="34" charset="-128"/>
                <a:cs typeface="Arial" charset="0"/>
              </a:rPr>
              <a:t>STAKEHOLDER RELATIONS </a:t>
            </a:r>
          </a:p>
        </p:txBody>
      </p:sp>
      <p:sp>
        <p:nvSpPr>
          <p:cNvPr id="3" name="Content Placeholder 2"/>
          <p:cNvSpPr>
            <a:spLocks noGrp="1"/>
          </p:cNvSpPr>
          <p:nvPr>
            <p:ph idx="1"/>
          </p:nvPr>
        </p:nvSpPr>
        <p:spPr/>
        <p:txBody>
          <a:bodyPr/>
          <a:lstStyle/>
          <a:p>
            <a:pPr marL="0" indent="0" eaLnBrk="1" hangingPunct="1">
              <a:lnSpc>
                <a:spcPct val="80000"/>
              </a:lnSpc>
              <a:buFont typeface="Arial" charset="0"/>
              <a:buNone/>
              <a:defRPr/>
            </a:pPr>
            <a:r>
              <a:rPr lang="en-ZA" sz="1800" b="1" u="sng" dirty="0">
                <a:cs typeface="Arial" panose="020B0604020202020204" pitchFamily="34" charset="0"/>
              </a:rPr>
              <a:t>Key performance indicator </a:t>
            </a:r>
            <a:endParaRPr lang="en-ZA" altLang="en-US" sz="1800" b="1" dirty="0">
              <a:ea typeface="ＭＳ Ｐゴシック" pitchFamily="34" charset="-128"/>
              <a:cs typeface="Arial" charset="0"/>
            </a:endParaRPr>
          </a:p>
          <a:p>
            <a:pPr marL="0" indent="0" eaLnBrk="1" hangingPunct="1">
              <a:lnSpc>
                <a:spcPct val="80000"/>
              </a:lnSpc>
              <a:buFont typeface="Arial" charset="0"/>
              <a:buNone/>
              <a:defRPr/>
            </a:pPr>
            <a:endParaRPr lang="en-US" sz="1800" b="1" dirty="0"/>
          </a:p>
          <a:p>
            <a:pPr marL="0" indent="0" eaLnBrk="1" hangingPunct="1">
              <a:lnSpc>
                <a:spcPct val="80000"/>
              </a:lnSpc>
              <a:buFont typeface="Arial" charset="0"/>
              <a:buNone/>
              <a:defRPr/>
            </a:pPr>
            <a:r>
              <a:rPr lang="en-US" sz="1800" b="1" dirty="0" smtClean="0"/>
              <a:t>100</a:t>
            </a:r>
            <a:r>
              <a:rPr lang="en-US" sz="1800" b="1" dirty="0"/>
              <a:t>% communication support for Ministerial projects e.g. budget vote and </a:t>
            </a:r>
            <a:r>
              <a:rPr lang="en-US" sz="1800" b="1" dirty="0" err="1"/>
              <a:t>Imbizo</a:t>
            </a:r>
            <a:r>
              <a:rPr lang="en-US" sz="1800" b="1" dirty="0"/>
              <a:t> provided and Departmental projects like Rand show, Career Expos and Communication campaigns </a:t>
            </a:r>
            <a:r>
              <a:rPr lang="en-US" sz="1800" b="1" dirty="0" smtClean="0"/>
              <a:t>promoted</a:t>
            </a:r>
          </a:p>
          <a:p>
            <a:pPr marL="0" indent="0" eaLnBrk="1" hangingPunct="1">
              <a:lnSpc>
                <a:spcPct val="80000"/>
              </a:lnSpc>
              <a:buFont typeface="Arial" charset="0"/>
              <a:buNone/>
              <a:defRPr/>
            </a:pPr>
            <a:endParaRPr lang="en-ZA" sz="1800" dirty="0"/>
          </a:p>
          <a:p>
            <a:pPr eaLnBrk="1" hangingPunct="1">
              <a:lnSpc>
                <a:spcPct val="80000"/>
              </a:lnSpc>
              <a:buFont typeface="Arial" panose="020B0604020202020204" pitchFamily="34" charset="0"/>
              <a:buChar char="•"/>
              <a:defRPr/>
            </a:pPr>
            <a:r>
              <a:rPr lang="en-ZA" sz="1800" b="1" dirty="0" smtClean="0">
                <a:cs typeface="Arial" panose="020B0604020202020204" pitchFamily="34" charset="0"/>
              </a:rPr>
              <a:t>ACTIVITIES:</a:t>
            </a:r>
          </a:p>
          <a:p>
            <a:pPr eaLnBrk="1" hangingPunct="1">
              <a:lnSpc>
                <a:spcPct val="80000"/>
              </a:lnSpc>
              <a:buFont typeface="Wingdings" panose="05000000000000000000" pitchFamily="2" charset="2"/>
              <a:buChar char="Ø"/>
              <a:defRPr/>
            </a:pPr>
            <a:r>
              <a:rPr lang="en-ZA" sz="1800" dirty="0" smtClean="0">
                <a:cs typeface="Arial" panose="020B0604020202020204" pitchFamily="34" charset="0"/>
              </a:rPr>
              <a:t>SAP Project Launch in </a:t>
            </a:r>
            <a:r>
              <a:rPr lang="en-ZA" sz="1800" dirty="0" err="1" smtClean="0">
                <a:cs typeface="Arial" panose="020B0604020202020204" pitchFamily="34" charset="0"/>
              </a:rPr>
              <a:t>Menlyn</a:t>
            </a:r>
            <a:r>
              <a:rPr lang="en-ZA" sz="1800" dirty="0" smtClean="0">
                <a:cs typeface="Arial" panose="020B0604020202020204" pitchFamily="34" charset="0"/>
              </a:rPr>
              <a:t> on the 8</a:t>
            </a:r>
            <a:r>
              <a:rPr lang="en-ZA" sz="1800" baseline="30000" dirty="0" smtClean="0">
                <a:cs typeface="Arial" panose="020B0604020202020204" pitchFamily="34" charset="0"/>
              </a:rPr>
              <a:t>th</a:t>
            </a:r>
            <a:r>
              <a:rPr lang="en-ZA" sz="1800" dirty="0" smtClean="0">
                <a:cs typeface="Arial" panose="020B0604020202020204" pitchFamily="34" charset="0"/>
              </a:rPr>
              <a:t> April 2019</a:t>
            </a:r>
          </a:p>
          <a:p>
            <a:pPr eaLnBrk="1" hangingPunct="1">
              <a:lnSpc>
                <a:spcPct val="80000"/>
              </a:lnSpc>
              <a:buFont typeface="Wingdings" panose="05000000000000000000" pitchFamily="2" charset="2"/>
              <a:buChar char="Ø"/>
              <a:defRPr/>
            </a:pPr>
            <a:r>
              <a:rPr lang="en-ZA" sz="1800" dirty="0" smtClean="0">
                <a:cs typeface="Arial" panose="020B0604020202020204" pitchFamily="34" charset="0"/>
              </a:rPr>
              <a:t>Rand Easter Show in </a:t>
            </a:r>
            <a:r>
              <a:rPr lang="en-ZA" sz="1800" dirty="0" err="1" smtClean="0">
                <a:cs typeface="Arial" panose="020B0604020202020204" pitchFamily="34" charset="0"/>
              </a:rPr>
              <a:t>Nasrec</a:t>
            </a:r>
            <a:r>
              <a:rPr lang="en-ZA" sz="1800" dirty="0" smtClean="0">
                <a:cs typeface="Arial" panose="020B0604020202020204" pitchFamily="34" charset="0"/>
              </a:rPr>
              <a:t> Soweto on the 19</a:t>
            </a:r>
            <a:r>
              <a:rPr lang="en-ZA" sz="1800" baseline="30000" dirty="0" smtClean="0">
                <a:cs typeface="Arial" panose="020B0604020202020204" pitchFamily="34" charset="0"/>
              </a:rPr>
              <a:t>th</a:t>
            </a:r>
            <a:r>
              <a:rPr lang="en-ZA" sz="1800" dirty="0" smtClean="0">
                <a:cs typeface="Arial" panose="020B0604020202020204" pitchFamily="34" charset="0"/>
              </a:rPr>
              <a:t> – 28</a:t>
            </a:r>
            <a:r>
              <a:rPr lang="en-ZA" sz="1800" baseline="30000" dirty="0" smtClean="0">
                <a:cs typeface="Arial" panose="020B0604020202020204" pitchFamily="34" charset="0"/>
              </a:rPr>
              <a:t>th</a:t>
            </a:r>
            <a:r>
              <a:rPr lang="en-ZA" sz="1800" dirty="0" smtClean="0">
                <a:cs typeface="Arial" panose="020B0604020202020204" pitchFamily="34" charset="0"/>
              </a:rPr>
              <a:t> April 2019</a:t>
            </a:r>
          </a:p>
          <a:p>
            <a:pPr eaLnBrk="1" hangingPunct="1">
              <a:lnSpc>
                <a:spcPct val="80000"/>
              </a:lnSpc>
              <a:buFont typeface="Wingdings" panose="05000000000000000000" pitchFamily="2" charset="2"/>
              <a:buChar char="Ø"/>
              <a:defRPr/>
            </a:pPr>
            <a:r>
              <a:rPr lang="en-ZA" sz="1800" dirty="0" smtClean="0">
                <a:cs typeface="Arial" panose="020B0604020202020204" pitchFamily="34" charset="0"/>
              </a:rPr>
              <a:t>LAP Launch in Cape Town on the 3</a:t>
            </a:r>
            <a:r>
              <a:rPr lang="en-ZA" sz="1800" baseline="30000" dirty="0" smtClean="0">
                <a:cs typeface="Arial" panose="020B0604020202020204" pitchFamily="34" charset="0"/>
              </a:rPr>
              <a:t>rd</a:t>
            </a:r>
            <a:r>
              <a:rPr lang="en-ZA" sz="1800" dirty="0" smtClean="0">
                <a:cs typeface="Arial" panose="020B0604020202020204" pitchFamily="34" charset="0"/>
              </a:rPr>
              <a:t> May 2019</a:t>
            </a:r>
          </a:p>
          <a:p>
            <a:pPr eaLnBrk="1" hangingPunct="1">
              <a:lnSpc>
                <a:spcPct val="80000"/>
              </a:lnSpc>
              <a:buFont typeface="Wingdings" panose="05000000000000000000" pitchFamily="2" charset="2"/>
              <a:buChar char="Ø"/>
              <a:defRPr/>
            </a:pPr>
            <a:r>
              <a:rPr lang="en-ZA" sz="1800" dirty="0" smtClean="0">
                <a:cs typeface="Arial" panose="020B0604020202020204" pitchFamily="34" charset="0"/>
              </a:rPr>
              <a:t>Private Security Seminar in </a:t>
            </a:r>
            <a:r>
              <a:rPr lang="en-ZA" sz="1800" dirty="0" err="1" smtClean="0">
                <a:cs typeface="Arial" panose="020B0604020202020204" pitchFamily="34" charset="0"/>
              </a:rPr>
              <a:t>Parktonian</a:t>
            </a:r>
            <a:r>
              <a:rPr lang="en-ZA" sz="1800" dirty="0" smtClean="0">
                <a:cs typeface="Arial" panose="020B0604020202020204" pitchFamily="34" charset="0"/>
              </a:rPr>
              <a:t> Hotel on the 26</a:t>
            </a:r>
            <a:r>
              <a:rPr lang="en-ZA" sz="1800" baseline="30000" dirty="0" smtClean="0">
                <a:cs typeface="Arial" panose="020B0604020202020204" pitchFamily="34" charset="0"/>
              </a:rPr>
              <a:t>th</a:t>
            </a:r>
            <a:r>
              <a:rPr lang="en-ZA" sz="1800" dirty="0" smtClean="0">
                <a:cs typeface="Arial" panose="020B0604020202020204" pitchFamily="34" charset="0"/>
              </a:rPr>
              <a:t> June 2019 </a:t>
            </a:r>
          </a:p>
          <a:p>
            <a:pPr eaLnBrk="1" hangingPunct="1">
              <a:lnSpc>
                <a:spcPct val="80000"/>
              </a:lnSpc>
              <a:buFontTx/>
              <a:buChar char="-"/>
              <a:defRPr/>
            </a:pPr>
            <a:endParaRPr lang="en-ZA" sz="1800" dirty="0">
              <a:latin typeface="Arial" panose="020B0604020202020204" pitchFamily="34" charset="0"/>
              <a:cs typeface="Arial" panose="020B0604020202020204" pitchFamily="34" charset="0"/>
            </a:endParaRPr>
          </a:p>
          <a:p>
            <a:pPr eaLnBrk="1" hangingPunct="1">
              <a:lnSpc>
                <a:spcPct val="80000"/>
              </a:lnSpc>
              <a:buFontTx/>
              <a:buChar char="-"/>
              <a:defRPr/>
            </a:pPr>
            <a:endParaRPr lang="en-ZA" sz="1800" dirty="0" smtClean="0">
              <a:latin typeface="Arial" panose="020B0604020202020204" pitchFamily="34" charset="0"/>
              <a:cs typeface="Arial" panose="020B0604020202020204" pitchFamily="34" charset="0"/>
            </a:endParaRPr>
          </a:p>
          <a:p>
            <a:pPr marL="0" indent="0" algn="just" eaLnBrk="1" hangingPunct="1">
              <a:lnSpc>
                <a:spcPct val="80000"/>
              </a:lnSpc>
              <a:buFont typeface="Arial" charset="0"/>
              <a:buNone/>
              <a:defRPr/>
            </a:pPr>
            <a:r>
              <a:rPr lang="en-ZA" sz="1800" dirty="0" smtClean="0">
                <a:latin typeface="Arial" panose="020B0604020202020204" pitchFamily="34" charset="0"/>
                <a:cs typeface="Arial" panose="020B0604020202020204" pitchFamily="34" charset="0"/>
              </a:rPr>
              <a:t> </a:t>
            </a:r>
            <a:r>
              <a:rPr lang="en-ZA" sz="1800" b="1" dirty="0" smtClean="0">
                <a:latin typeface="Arial" panose="020B0604020202020204" pitchFamily="34" charset="0"/>
                <a:cs typeface="Arial" panose="020B0604020202020204" pitchFamily="34" charset="0"/>
              </a:rPr>
              <a:t>Achieved  </a:t>
            </a:r>
          </a:p>
          <a:p>
            <a:pPr marL="0" indent="0" algn="just" eaLnBrk="1" hangingPunct="1">
              <a:lnSpc>
                <a:spcPct val="80000"/>
              </a:lnSpc>
              <a:defRPr/>
            </a:pPr>
            <a:endParaRPr lang="en-ZA" sz="1800" dirty="0">
              <a:cs typeface="Arial" pitchFamily="34" charset="0"/>
            </a:endParaRPr>
          </a:p>
          <a:p>
            <a:pPr>
              <a:defRPr/>
            </a:pPr>
            <a:endParaRPr lang="en-ZA" dirty="0"/>
          </a:p>
        </p:txBody>
      </p:sp>
      <p:sp>
        <p:nvSpPr>
          <p:cNvPr id="4100" name="Oval 5"/>
          <p:cNvSpPr>
            <a:spLocks noChangeAspect="1" noChangeArrowheads="1"/>
          </p:cNvSpPr>
          <p:nvPr/>
        </p:nvSpPr>
        <p:spPr bwMode="auto">
          <a:xfrm>
            <a:off x="1907704" y="4725144"/>
            <a:ext cx="684620" cy="664244"/>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xmlns="" val="20177551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81251020"/>
              </p:ext>
            </p:extLst>
          </p:nvPr>
        </p:nvGraphicFramePr>
        <p:xfrm>
          <a:off x="251520" y="1412775"/>
          <a:ext cx="8640960" cy="5063967"/>
        </p:xfrm>
        <a:graphic>
          <a:graphicData uri="http://schemas.openxmlformats.org/drawingml/2006/table">
            <a:tbl>
              <a:tblPr firstRow="1" bandRow="1">
                <a:tableStyleId>{93296810-A885-4BE3-A3E7-6D5BEEA58F35}</a:tableStyleId>
              </a:tblPr>
              <a:tblGrid>
                <a:gridCol w="8640960">
                  <a:extLst>
                    <a:ext uri="{9D8B030D-6E8A-4147-A177-3AD203B41FA5}">
                      <a16:colId xmlns:a16="http://schemas.microsoft.com/office/drawing/2014/main" xmlns="" val="20000"/>
                    </a:ext>
                  </a:extLst>
                </a:gridCol>
              </a:tblGrid>
              <a:tr h="431135">
                <a:tc>
                  <a:txBody>
                    <a:bodyPr/>
                    <a:lstStyle/>
                    <a:p>
                      <a:pPr algn="ctr"/>
                      <a:r>
                        <a:rPr lang="en-US" altLang="en-US" sz="1400" dirty="0">
                          <a:solidFill>
                            <a:schemeClr val="tx1"/>
                          </a:solidFill>
                          <a:latin typeface="+mn-lt"/>
                        </a:rPr>
                        <a:t>PUBLICATIONS: THE DESIGN STUDIO HAS PRODUCED A TOTAL OF 155 PUBLICATIONS. THESE INCLUDE:</a:t>
                      </a:r>
                      <a:endParaRPr lang="en-ZA" sz="1400" spc="0" dirty="0">
                        <a:solidFill>
                          <a:schemeClr val="tx1"/>
                        </a:solidFill>
                        <a:latin typeface="+mn-lt"/>
                      </a:endParaRPr>
                    </a:p>
                  </a:txBody>
                  <a:tcPr marL="91437" marR="91437" marT="45712" marB="45712" anchor="ctr">
                    <a:solidFill>
                      <a:schemeClr val="accent6">
                        <a:lumMod val="75000"/>
                      </a:schemeClr>
                    </a:solidFill>
                  </a:tcPr>
                </a:tc>
                <a:extLst>
                  <a:ext uri="{0D108BD9-81ED-4DB2-BD59-A6C34878D82A}">
                    <a16:rowId xmlns:a16="http://schemas.microsoft.com/office/drawing/2014/main" xmlns="" val="10000"/>
                  </a:ext>
                </a:extLst>
              </a:tr>
              <a:tr h="333922">
                <a:tc>
                  <a:txBody>
                    <a:bodyPr/>
                    <a:lstStyle/>
                    <a:p>
                      <a:pPr eaLnBrk="1" hangingPunct="1">
                        <a:spcBef>
                          <a:spcPct val="0"/>
                        </a:spcBef>
                        <a:buFont typeface="Wingdings" charset="2"/>
                        <a:buNone/>
                      </a:pPr>
                      <a:r>
                        <a:rPr lang="en-US" altLang="en-US" sz="1600" b="1" spc="0" dirty="0">
                          <a:latin typeface="+mn-lt"/>
                          <a:ea typeface="Calibri" charset="0"/>
                          <a:cs typeface="Calibri" charset="0"/>
                        </a:rPr>
                        <a:t>ANNUAL REPORTS/ BOOKLETS/ BROCHURES</a:t>
                      </a: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1"/>
                  </a:ext>
                </a:extLst>
              </a:tr>
              <a:tr h="4519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spc="0" dirty="0">
                          <a:latin typeface="+mn-lt"/>
                          <a:ea typeface="Calibri" charset="0"/>
                          <a:cs typeface="Calibri" charset="0"/>
                        </a:rPr>
                        <a:t>•19</a:t>
                      </a:r>
                      <a:r>
                        <a:rPr lang="en-ZA" sz="1600" b="0" spc="0" baseline="30000" dirty="0">
                          <a:latin typeface="+mn-lt"/>
                          <a:ea typeface="Calibri" charset="0"/>
                          <a:cs typeface="Calibri" charset="0"/>
                        </a:rPr>
                        <a:t>th</a:t>
                      </a:r>
                      <a:r>
                        <a:rPr lang="en-ZA" sz="1600" b="0" spc="0" dirty="0">
                          <a:latin typeface="+mn-lt"/>
                          <a:ea typeface="Calibri" charset="0"/>
                          <a:cs typeface="Calibri" charset="0"/>
                        </a:rPr>
                        <a:t> CEE Report  •Industrial Action Report. • Annual Performance Plan 2019-20. •Annual Administrative Statistics </a:t>
                      </a:r>
                      <a:r>
                        <a:rPr lang="en-ZA" sz="1600" b="0" spc="0" dirty="0" smtClean="0">
                          <a:latin typeface="+mn-lt"/>
                          <a:ea typeface="Calibri" charset="0"/>
                          <a:cs typeface="Calibri" charset="0"/>
                        </a:rPr>
                        <a:t>Report</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600" b="0" spc="0" dirty="0">
                        <a:solidFill>
                          <a:schemeClr val="tx1"/>
                        </a:solidFill>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2"/>
                  </a:ext>
                </a:extLst>
              </a:tr>
              <a:tr h="3339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u-HU" altLang="en-US" sz="1600" b="1" dirty="0">
                          <a:latin typeface="+mn-lt"/>
                          <a:ea typeface="Calibri" charset="0"/>
                          <a:cs typeface="Calibri" charset="0"/>
                        </a:rPr>
                        <a:t>INVITATIONS / </a:t>
                      </a:r>
                      <a:r>
                        <a:rPr lang="en-US" altLang="en-US" sz="1600" b="1" spc="0" dirty="0">
                          <a:latin typeface="+mn-lt"/>
                          <a:ea typeface="Calibri" charset="0"/>
                          <a:cs typeface="Calibri" charset="0"/>
                        </a:rPr>
                        <a:t>FLYERS</a:t>
                      </a:r>
                      <a:endParaRPr lang="en-ZA" sz="16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3"/>
                  </a:ext>
                </a:extLst>
              </a:tr>
              <a:tr h="7791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spc="0" dirty="0">
                          <a:latin typeface="+mn-lt"/>
                          <a:ea typeface="Calibri" charset="0"/>
                          <a:cs typeface="Calibri" charset="0"/>
                        </a:rPr>
                        <a:t>•PTA Labour Centre Employment Advocacy Campaign invite. •UIF Media Networking Session Invite. •EC Communication Campaign flyers  •Service Delivery Campaign Work-seekers and Ex-Mine workers  • Ex-Mine workers flyers.  •CF Commissioner’s Breakfast Networking Session Invite. •SEE Factory Launch Invite.  •Domestic Workers’ Information Session  </a:t>
                      </a:r>
                      <a:r>
                        <a:rPr lang="en-ZA" sz="1600" spc="0" dirty="0" smtClean="0">
                          <a:latin typeface="+mn-lt"/>
                          <a:ea typeface="Calibri" charset="0"/>
                          <a:cs typeface="Calibri" charset="0"/>
                        </a:rPr>
                        <a:t>Invites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6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4"/>
                  </a:ext>
                </a:extLst>
              </a:tr>
              <a:tr h="3339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latin typeface="+mn-lt"/>
                          <a:ea typeface="Calibri" charset="0"/>
                          <a:cs typeface="Calibri" charset="0"/>
                        </a:rPr>
                        <a:t>NEWSLETTERS</a:t>
                      </a:r>
                      <a:endParaRPr lang="en-ZA" sz="16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5"/>
                  </a:ext>
                </a:extLst>
              </a:tr>
              <a:tr h="3339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spc="0" dirty="0">
                          <a:latin typeface="+mn-lt"/>
                          <a:ea typeface="Calibri" charset="0"/>
                          <a:cs typeface="Calibri" charset="0"/>
                        </a:rPr>
                        <a:t>•</a:t>
                      </a:r>
                      <a:r>
                        <a:rPr lang="en-ZA" sz="1600" spc="0" dirty="0" err="1">
                          <a:latin typeface="+mn-lt"/>
                          <a:ea typeface="Calibri" charset="0"/>
                          <a:cs typeface="Calibri" charset="0"/>
                        </a:rPr>
                        <a:t>iDol</a:t>
                      </a:r>
                      <a:r>
                        <a:rPr lang="en-ZA" sz="1600" spc="0" dirty="0">
                          <a:latin typeface="+mn-lt"/>
                          <a:ea typeface="Calibri" charset="0"/>
                          <a:cs typeface="Calibri" charset="0"/>
                        </a:rPr>
                        <a:t> Newsletter – Issue</a:t>
                      </a:r>
                      <a:r>
                        <a:rPr lang="en-ZA" sz="1600" spc="0" baseline="0" dirty="0">
                          <a:latin typeface="+mn-lt"/>
                          <a:ea typeface="Calibri" charset="0"/>
                          <a:cs typeface="Calibri" charset="0"/>
                        </a:rPr>
                        <a:t> 04; 05; 06. •NEDLAC Newsletter template (Executive Director’s Desk</a:t>
                      </a:r>
                      <a:r>
                        <a:rPr lang="en-ZA" sz="1600" spc="0" baseline="0" dirty="0" smtClean="0">
                          <a:latin typeface="+mn-lt"/>
                          <a:ea typeface="Calibri" charset="0"/>
                          <a:cs typeface="Calibri"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6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6"/>
                  </a:ext>
                </a:extLst>
              </a:tr>
              <a:tr h="333922">
                <a:tc>
                  <a:txBody>
                    <a:bodyPr/>
                    <a:lstStyle/>
                    <a:p>
                      <a:r>
                        <a:rPr lang="en-US" altLang="en-US" sz="1600" b="1" dirty="0">
                          <a:latin typeface="+mn-lt"/>
                          <a:ea typeface="Calibri" charset="0"/>
                          <a:cs typeface="Calibri" charset="0"/>
                        </a:rPr>
                        <a:t>CAMPAIGNS</a:t>
                      </a:r>
                      <a:endParaRPr lang="en-ZA" sz="16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7"/>
                  </a:ext>
                </a:extLst>
              </a:tr>
              <a:tr h="5565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spc="0" dirty="0">
                          <a:latin typeface="+mn-lt"/>
                          <a:ea typeface="Calibri" charset="0"/>
                          <a:cs typeface="Calibri" charset="0"/>
                        </a:rPr>
                        <a:t>• Domestic and Farm Workers’ Imbizo (Flyer, poster and pick up point flyer).  •OHS National Conference (Invites, Accreditation Tags, Programme)</a:t>
                      </a:r>
                    </a:p>
                  </a:txBody>
                  <a:tcPr marL="91437" marR="91437" marT="45712" marB="45712">
                    <a:noFill/>
                  </a:tcPr>
                </a:tc>
                <a:extLst>
                  <a:ext uri="{0D108BD9-81ED-4DB2-BD59-A6C34878D82A}">
                    <a16:rowId xmlns:a16="http://schemas.microsoft.com/office/drawing/2014/main" xmlns="" val="10008"/>
                  </a:ext>
                </a:extLst>
              </a:tr>
            </a:tbl>
          </a:graphicData>
        </a:graphic>
      </p:graphicFrame>
      <p:sp>
        <p:nvSpPr>
          <p:cNvPr id="5" name="Rectangle 4"/>
          <p:cNvSpPr>
            <a:spLocks noChangeArrowheads="1"/>
          </p:cNvSpPr>
          <p:nvPr/>
        </p:nvSpPr>
        <p:spPr bwMode="auto">
          <a:xfrm>
            <a:off x="643347" y="476672"/>
            <a:ext cx="7924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MEDIA PRODUCTION ACTIVITIES: </a:t>
            </a:r>
          </a:p>
          <a:p>
            <a:pPr marL="0" marR="0" lvl="0" indent="0" algn="ctr" defTabSz="9144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QUARTER 1</a:t>
            </a: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xmlns="" val="210601622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MEDIA PRODUCTION </a:t>
            </a:r>
            <a:r>
              <a:rPr kumimoji="0" lang="en-US" altLang="en-US" sz="24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ACTIVITIES: </a:t>
            </a:r>
          </a:p>
          <a:p>
            <a:pPr marL="0" marR="0" lvl="0" indent="0" algn="ctr" defTabSz="9144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QUARTER 1</a:t>
            </a:r>
          </a:p>
        </p:txBody>
      </p:sp>
      <p:graphicFrame>
        <p:nvGraphicFramePr>
          <p:cNvPr id="2" name="Table 1"/>
          <p:cNvGraphicFramePr>
            <a:graphicFrameLocks noGrp="1"/>
          </p:cNvGraphicFramePr>
          <p:nvPr>
            <p:extLst>
              <p:ext uri="{D42A27DB-BD31-4B8C-83A1-F6EECF244321}">
                <p14:modId xmlns:p14="http://schemas.microsoft.com/office/powerpoint/2010/main" xmlns="" val="1713019431"/>
              </p:ext>
            </p:extLst>
          </p:nvPr>
        </p:nvGraphicFramePr>
        <p:xfrm>
          <a:off x="251520" y="1314169"/>
          <a:ext cx="8712968" cy="5115570"/>
        </p:xfrm>
        <a:graphic>
          <a:graphicData uri="http://schemas.openxmlformats.org/drawingml/2006/table">
            <a:tbl>
              <a:tblPr firstRow="1" bandRow="1">
                <a:tableStyleId>{93296810-A885-4BE3-A3E7-6D5BEEA58F35}</a:tableStyleId>
              </a:tblPr>
              <a:tblGrid>
                <a:gridCol w="8712968">
                  <a:extLst>
                    <a:ext uri="{9D8B030D-6E8A-4147-A177-3AD203B41FA5}">
                      <a16:colId xmlns:a16="http://schemas.microsoft.com/office/drawing/2014/main" xmlns="" val="20000"/>
                    </a:ext>
                  </a:extLst>
                </a:gridCol>
              </a:tblGrid>
              <a:tr h="365731">
                <a:tc>
                  <a:txBody>
                    <a:bodyPr/>
                    <a:lstStyle/>
                    <a:p>
                      <a:pPr algn="ctr"/>
                      <a:r>
                        <a:rPr lang="en-US" altLang="en-US" sz="1400" dirty="0">
                          <a:solidFill>
                            <a:schemeClr val="tx1"/>
                          </a:solidFill>
                          <a:latin typeface="+mn-lt"/>
                          <a:ea typeface="Calibri" charset="0"/>
                          <a:cs typeface="Calibri" charset="0"/>
                        </a:rPr>
                        <a:t>PUBLICATIONS: THE DESIGN STUDIO HAS PRODUCED A TOTAL OF </a:t>
                      </a:r>
                      <a:r>
                        <a:rPr lang="en-US" altLang="en-US" sz="1400" dirty="0">
                          <a:solidFill>
                            <a:schemeClr val="tx1"/>
                          </a:solidFill>
                          <a:latin typeface="+mn-lt"/>
                        </a:rPr>
                        <a:t>155 </a:t>
                      </a:r>
                      <a:r>
                        <a:rPr lang="en-US" altLang="en-US" sz="1400" dirty="0">
                          <a:solidFill>
                            <a:schemeClr val="tx1"/>
                          </a:solidFill>
                          <a:latin typeface="+mn-lt"/>
                          <a:ea typeface="Calibri" charset="0"/>
                          <a:cs typeface="Calibri" charset="0"/>
                        </a:rPr>
                        <a:t>PUBLICATIONS. THESE INCLUDE:</a:t>
                      </a:r>
                      <a:endParaRPr lang="en-ZA" sz="1400" spc="0" dirty="0">
                        <a:solidFill>
                          <a:schemeClr val="tx1"/>
                        </a:solidFill>
                        <a:latin typeface="+mn-lt"/>
                        <a:ea typeface="Calibri" charset="0"/>
                        <a:cs typeface="Calibri" charset="0"/>
                      </a:endParaRPr>
                    </a:p>
                  </a:txBody>
                  <a:tcPr marL="91437" marR="91437" marT="45712" marB="45712" anchor="ctr">
                    <a:solidFill>
                      <a:schemeClr val="accent6">
                        <a:lumMod val="75000"/>
                      </a:schemeClr>
                    </a:solidFill>
                  </a:tcPr>
                </a:tc>
                <a:extLst>
                  <a:ext uri="{0D108BD9-81ED-4DB2-BD59-A6C34878D82A}">
                    <a16:rowId xmlns:a16="http://schemas.microsoft.com/office/drawing/2014/main" xmlns="" val="10000"/>
                  </a:ext>
                </a:extLst>
              </a:tr>
              <a:tr h="271602">
                <a:tc>
                  <a:txBody>
                    <a:bodyPr/>
                    <a:lstStyle/>
                    <a:p>
                      <a:pPr eaLnBrk="1" hangingPunct="1">
                        <a:lnSpc>
                          <a:spcPct val="80000"/>
                        </a:lnSpc>
                        <a:spcBef>
                          <a:spcPct val="0"/>
                        </a:spcBef>
                        <a:buFont typeface="Wingdings" charset="2"/>
                        <a:buNone/>
                      </a:pPr>
                      <a:r>
                        <a:rPr lang="en-US" altLang="en-US" sz="1400" b="1" dirty="0">
                          <a:latin typeface="+mn-lt"/>
                          <a:ea typeface="Calibri" charset="0"/>
                          <a:cs typeface="Calibri" charset="0"/>
                        </a:rPr>
                        <a:t>BUSINESS CARDS:</a:t>
                      </a: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1"/>
                  </a:ext>
                </a:extLst>
              </a:tr>
              <a:tr h="314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a:latin typeface="+mn-lt"/>
                          <a:ea typeface="Calibri" charset="0"/>
                          <a:cs typeface="Calibri" charset="0"/>
                        </a:rPr>
                        <a:t>• x2 Individuals - Business</a:t>
                      </a:r>
                      <a:r>
                        <a:rPr lang="en-ZA" sz="1400" spc="0" baseline="0" dirty="0">
                          <a:latin typeface="+mn-lt"/>
                          <a:ea typeface="Calibri" charset="0"/>
                          <a:cs typeface="Calibri" charset="0"/>
                        </a:rPr>
                        <a:t> cards</a:t>
                      </a:r>
                      <a:endParaRPr lang="en-ZA" sz="1400" spc="0" dirty="0">
                        <a:solidFill>
                          <a:schemeClr val="tx1"/>
                        </a:solidFill>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2"/>
                  </a:ext>
                </a:extLst>
              </a:tr>
              <a:tr h="317308">
                <a:tc>
                  <a:txBody>
                    <a:bodyPr/>
                    <a:lstStyle/>
                    <a:p>
                      <a:r>
                        <a:rPr lang="en-US" altLang="en-US" sz="1400" b="1" dirty="0">
                          <a:latin typeface="+mn-lt"/>
                          <a:ea typeface="Calibri" charset="0"/>
                          <a:cs typeface="Calibri" charset="0"/>
                        </a:rPr>
                        <a:t>BRANDING/SIGNAGE/BANNERS:</a:t>
                      </a:r>
                      <a:endParaRPr lang="en-ZA" sz="14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3"/>
                  </a:ext>
                </a:extLst>
              </a:tr>
              <a:tr h="5350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dirty="0">
                          <a:latin typeface="+mn-lt"/>
                          <a:ea typeface="Calibri" charset="0"/>
                          <a:cs typeface="Calibri" charset="0"/>
                        </a:rPr>
                        <a:t>•PES Youth Centre Wall Murals </a:t>
                      </a:r>
                      <a:r>
                        <a:rPr lang="en-GB" altLang="en-US" sz="1400" baseline="0" dirty="0">
                          <a:latin typeface="+mn-lt"/>
                          <a:ea typeface="Calibri" charset="0"/>
                          <a:cs typeface="Calibri" charset="0"/>
                        </a:rPr>
                        <a:t>•Labour Centre Branding (Mpumalanga). •Update Branding material (gazebo, table cloth, banners)  •IES Inspectors and NMW Ambassadors Vehicle Branding</a:t>
                      </a:r>
                      <a:endParaRPr lang="en-ZA" sz="14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4"/>
                  </a:ext>
                </a:extLst>
              </a:tr>
              <a:tr h="314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a:latin typeface="+mn-lt"/>
                          <a:ea typeface="Calibri" charset="0"/>
                          <a:cs typeface="Calibri" charset="0"/>
                        </a:rPr>
                        <a:t>ADVERTS</a:t>
                      </a:r>
                      <a:endParaRPr lang="en-ZA" sz="14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5"/>
                  </a:ext>
                </a:extLst>
              </a:tr>
              <a:tr h="446939">
                <a:tc>
                  <a:txBody>
                    <a:bodyPr/>
                    <a:lstStyle/>
                    <a:p>
                      <a:pPr eaLnBrk="1" hangingPunct="1">
                        <a:lnSpc>
                          <a:spcPct val="80000"/>
                        </a:lnSpc>
                        <a:spcBef>
                          <a:spcPct val="0"/>
                        </a:spcBef>
                        <a:buFont typeface="Wingdings" charset="2"/>
                        <a:buNone/>
                      </a:pPr>
                      <a:r>
                        <a:rPr lang="en-ZA" sz="1400" spc="0" baseline="0" dirty="0">
                          <a:latin typeface="+mn-lt"/>
                          <a:ea typeface="Calibri" charset="0"/>
                          <a:cs typeface="Calibri" charset="0"/>
                        </a:rPr>
                        <a:t>• UI Amendment Act Benefits adverts (x2)   •UIF Compliance Certificate Poster. •NMW Information Session for Employers Advert</a:t>
                      </a:r>
                      <a:endParaRPr lang="is-IS" altLang="en-US" sz="140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6"/>
                  </a:ext>
                </a:extLst>
              </a:tr>
              <a:tr h="314741">
                <a:tc>
                  <a:txBody>
                    <a:bodyPr/>
                    <a:lstStyle/>
                    <a:p>
                      <a:r>
                        <a:rPr lang="en-US" altLang="en-US" sz="1400" b="1" spc="0" dirty="0">
                          <a:latin typeface="+mn-lt"/>
                          <a:ea typeface="Calibri" charset="0"/>
                          <a:cs typeface="Calibri" charset="0"/>
                        </a:rPr>
                        <a:t>POSTERS: </a:t>
                      </a:r>
                      <a:endParaRPr lang="en-ZA" sz="14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7"/>
                  </a:ext>
                </a:extLst>
              </a:tr>
              <a:tr h="755402">
                <a:tc>
                  <a:txBody>
                    <a:bodyPr/>
                    <a:lstStyle/>
                    <a:p>
                      <a:pPr eaLnBrk="1" hangingPunct="1">
                        <a:spcBef>
                          <a:spcPct val="0"/>
                        </a:spcBef>
                        <a:buFont typeface="Wingdings" charset="2"/>
                        <a:buNone/>
                      </a:pPr>
                      <a:r>
                        <a:rPr lang="en-ZA" sz="1400" spc="0" dirty="0">
                          <a:latin typeface="+mn-lt"/>
                          <a:ea typeface="Calibri" charset="0"/>
                          <a:cs typeface="Calibri" charset="0"/>
                        </a:rPr>
                        <a:t>• Labour Activation Programme Posters (x2).  •Labour Centre early closure poster. •NMW Poster  •SAP/4HANA poster. •Youth Month Poster. •Youth Jobs Indaba Dialogue Poster. •U-Filing Frequently asked Questions Poster.  •Taking Services to the People (</a:t>
                      </a:r>
                      <a:r>
                        <a:rPr lang="en-ZA" sz="1400" spc="0" dirty="0" err="1">
                          <a:latin typeface="+mn-lt"/>
                          <a:ea typeface="Calibri" charset="0"/>
                          <a:cs typeface="Calibri" charset="0"/>
                        </a:rPr>
                        <a:t>Hammanskraal</a:t>
                      </a:r>
                      <a:r>
                        <a:rPr lang="en-ZA" sz="1400" spc="0" dirty="0">
                          <a:latin typeface="+mn-lt"/>
                          <a:ea typeface="Calibri" charset="0"/>
                          <a:cs typeface="Calibri" charset="0"/>
                        </a:rPr>
                        <a:t>, </a:t>
                      </a:r>
                      <a:r>
                        <a:rPr lang="en-ZA" sz="1400" spc="0" dirty="0" err="1">
                          <a:latin typeface="+mn-lt"/>
                          <a:ea typeface="Calibri" charset="0"/>
                          <a:cs typeface="Calibri" charset="0"/>
                        </a:rPr>
                        <a:t>Ratanda</a:t>
                      </a:r>
                      <a:r>
                        <a:rPr lang="en-ZA" sz="1400" spc="0" dirty="0">
                          <a:latin typeface="+mn-lt"/>
                          <a:ea typeface="Calibri" charset="0"/>
                          <a:cs typeface="Calibri" charset="0"/>
                        </a:rPr>
                        <a:t> &amp; Sedibeng). </a:t>
                      </a:r>
                    </a:p>
                  </a:txBody>
                  <a:tcPr marL="91437" marR="91437" marT="45712" marB="45712">
                    <a:noFill/>
                  </a:tcPr>
                </a:tc>
                <a:extLst>
                  <a:ext uri="{0D108BD9-81ED-4DB2-BD59-A6C34878D82A}">
                    <a16:rowId xmlns:a16="http://schemas.microsoft.com/office/drawing/2014/main" xmlns="" val="10008"/>
                  </a:ext>
                </a:extLst>
              </a:tr>
              <a:tr h="314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1" dirty="0">
                          <a:latin typeface="+mn-lt"/>
                          <a:ea typeface="Calibri" charset="0"/>
                          <a:cs typeface="Calibri" charset="0"/>
                        </a:rPr>
                        <a:t>STATIONERY/PROGRAMMES/TEMPLATES</a:t>
                      </a:r>
                      <a:endParaRPr lang="en-ZA" sz="14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9"/>
                  </a:ext>
                </a:extLst>
              </a:tr>
              <a:tr h="5350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spc="0" dirty="0">
                          <a:latin typeface="+mn-lt"/>
                          <a:ea typeface="Calibri" charset="0"/>
                          <a:cs typeface="Calibri" charset="0"/>
                        </a:rPr>
                        <a:t>• Labour Activation Programme Accreditation Tags  •Youth Jobs Indaba Dialogue Programme.   •NMW Private Security Seminar Accreditation Tags</a:t>
                      </a:r>
                    </a:p>
                  </a:txBody>
                  <a:tcPr marL="91437" marR="91437" marT="45712" marB="45712">
                    <a:noFill/>
                  </a:tcPr>
                </a:tc>
                <a:extLst>
                  <a:ext uri="{0D108BD9-81ED-4DB2-BD59-A6C34878D82A}">
                    <a16:rowId xmlns:a16="http://schemas.microsoft.com/office/drawing/2014/main" xmlns="" val="10010"/>
                  </a:ext>
                </a:extLst>
              </a:tr>
              <a:tr h="314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spc="0" dirty="0">
                          <a:latin typeface="+mn-lt"/>
                          <a:ea typeface="Calibri" charset="0"/>
                          <a:cs typeface="Calibri" charset="0"/>
                        </a:rPr>
                        <a:t>PHOTO SHOOTS:</a:t>
                      </a: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13"/>
                  </a:ext>
                </a:extLst>
              </a:tr>
              <a:tr h="314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400" dirty="0">
                          <a:latin typeface="+mn-lt"/>
                          <a:ea typeface="Calibri" charset="0"/>
                          <a:cs typeface="Calibri" charset="0"/>
                        </a:rPr>
                        <a:t>• Ministers Handover</a:t>
                      </a:r>
                      <a:endParaRPr lang="en-ZA" sz="14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xmlns="" val="3803185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MEDIA PRODUCTION: ELECTRONIC</a:t>
            </a:r>
          </a:p>
        </p:txBody>
      </p:sp>
      <p:graphicFrame>
        <p:nvGraphicFramePr>
          <p:cNvPr id="2" name="Table 1"/>
          <p:cNvGraphicFramePr>
            <a:graphicFrameLocks noGrp="1"/>
          </p:cNvGraphicFramePr>
          <p:nvPr>
            <p:extLst>
              <p:ext uri="{D42A27DB-BD31-4B8C-83A1-F6EECF244321}">
                <p14:modId xmlns:p14="http://schemas.microsoft.com/office/powerpoint/2010/main" xmlns="" val="3222755115"/>
              </p:ext>
            </p:extLst>
          </p:nvPr>
        </p:nvGraphicFramePr>
        <p:xfrm>
          <a:off x="251520" y="1412777"/>
          <a:ext cx="8640960" cy="4152764"/>
        </p:xfrm>
        <a:graphic>
          <a:graphicData uri="http://schemas.openxmlformats.org/drawingml/2006/table">
            <a:tbl>
              <a:tblPr firstRow="1" bandRow="1">
                <a:tableStyleId>{5C22544A-7EE6-4342-B048-85BDC9FD1C3A}</a:tableStyleId>
              </a:tblPr>
              <a:tblGrid>
                <a:gridCol w="3126409">
                  <a:extLst>
                    <a:ext uri="{9D8B030D-6E8A-4147-A177-3AD203B41FA5}">
                      <a16:colId xmlns:a16="http://schemas.microsoft.com/office/drawing/2014/main" xmlns="" val="20000"/>
                    </a:ext>
                  </a:extLst>
                </a:gridCol>
                <a:gridCol w="1748338">
                  <a:extLst>
                    <a:ext uri="{9D8B030D-6E8A-4147-A177-3AD203B41FA5}">
                      <a16:colId xmlns:a16="http://schemas.microsoft.com/office/drawing/2014/main" xmlns="" val="20001"/>
                    </a:ext>
                  </a:extLst>
                </a:gridCol>
                <a:gridCol w="3766213">
                  <a:extLst>
                    <a:ext uri="{9D8B030D-6E8A-4147-A177-3AD203B41FA5}">
                      <a16:colId xmlns:a16="http://schemas.microsoft.com/office/drawing/2014/main" xmlns="" val="20002"/>
                    </a:ext>
                  </a:extLst>
                </a:gridCol>
              </a:tblGrid>
              <a:tr h="495416">
                <a:tc>
                  <a:txBody>
                    <a:bodyPr/>
                    <a:lstStyle/>
                    <a:p>
                      <a:r>
                        <a:rPr lang="en-ZA" sz="1800" dirty="0" smtClean="0"/>
                        <a:t>Type of activity:</a:t>
                      </a:r>
                      <a:endParaRPr lang="en-ZA" sz="1800" dirty="0"/>
                    </a:p>
                  </a:txBody>
                  <a:tcPr marL="91437" marR="91437" marT="45712" marB="45712"/>
                </a:tc>
                <a:tc>
                  <a:txBody>
                    <a:bodyPr/>
                    <a:lstStyle/>
                    <a:p>
                      <a:r>
                        <a:rPr lang="en-ZA" sz="1800" dirty="0" smtClean="0"/>
                        <a:t>Number:</a:t>
                      </a:r>
                      <a:endParaRPr lang="en-ZA" sz="1800" dirty="0"/>
                    </a:p>
                  </a:txBody>
                  <a:tcPr marL="91437" marR="91437" marT="45712" marB="45712"/>
                </a:tc>
                <a:tc>
                  <a:txBody>
                    <a:bodyPr/>
                    <a:lstStyle/>
                    <a:p>
                      <a:r>
                        <a:rPr lang="en-ZA" sz="1800" dirty="0" smtClean="0"/>
                        <a:t>Topics: </a:t>
                      </a:r>
                      <a:endParaRPr lang="en-ZA" sz="1800" dirty="0"/>
                    </a:p>
                  </a:txBody>
                  <a:tcPr marL="91437" marR="91437" marT="45712" marB="45712"/>
                </a:tc>
                <a:extLst>
                  <a:ext uri="{0D108BD9-81ED-4DB2-BD59-A6C34878D82A}">
                    <a16:rowId xmlns:a16="http://schemas.microsoft.com/office/drawing/2014/main" xmlns="" val="10000"/>
                  </a:ext>
                </a:extLst>
              </a:tr>
              <a:tr h="1232775">
                <a:tc>
                  <a:txBody>
                    <a:bodyPr/>
                    <a:lstStyle/>
                    <a:p>
                      <a:r>
                        <a:rPr lang="en-ZA" sz="1800" dirty="0" smtClean="0"/>
                        <a:t>Website updated </a:t>
                      </a:r>
                      <a:endParaRPr lang="en-ZA" sz="1800" dirty="0"/>
                    </a:p>
                  </a:txBody>
                  <a:tcPr marL="91437" marR="91437" marT="45712" marB="45712"/>
                </a:tc>
                <a:tc>
                  <a:txBody>
                    <a:bodyPr/>
                    <a:lstStyle/>
                    <a:p>
                      <a:r>
                        <a:rPr lang="en-ZA" sz="1800" dirty="0" smtClean="0">
                          <a:solidFill>
                            <a:schemeClr val="tx1"/>
                          </a:solidFill>
                        </a:rPr>
                        <a:t>157 items added </a:t>
                      </a:r>
                      <a:endParaRPr lang="en-ZA" sz="1800" dirty="0">
                        <a:solidFill>
                          <a:schemeClr val="tx1"/>
                        </a:solidFill>
                      </a:endParaRPr>
                    </a:p>
                  </a:txBody>
                  <a:tcPr marL="91437" marR="91437" marT="45712" marB="45712"/>
                </a:tc>
                <a:tc>
                  <a:txBody>
                    <a:bodyPr/>
                    <a:lstStyle/>
                    <a:p>
                      <a:r>
                        <a:rPr lang="en-ZA" sz="1800" dirty="0" smtClean="0">
                          <a:solidFill>
                            <a:schemeClr val="tx1"/>
                          </a:solidFill>
                        </a:rPr>
                        <a:t>Website  (65 </a:t>
                      </a:r>
                      <a:r>
                        <a:rPr lang="en-ZA" sz="1800" baseline="0" dirty="0" smtClean="0">
                          <a:solidFill>
                            <a:schemeClr val="tx1"/>
                          </a:solidFill>
                        </a:rPr>
                        <a:t>vacancies, 33 tenders, 15 Documents, 40 media statements, 4 speech)</a:t>
                      </a:r>
                      <a:endParaRPr lang="en-ZA" sz="1800" dirty="0">
                        <a:solidFill>
                          <a:schemeClr val="tx1"/>
                        </a:solidFill>
                      </a:endParaRPr>
                    </a:p>
                  </a:txBody>
                  <a:tcPr marL="91437" marR="91437" marT="45712" marB="45712"/>
                </a:tc>
                <a:extLst>
                  <a:ext uri="{0D108BD9-81ED-4DB2-BD59-A6C34878D82A}">
                    <a16:rowId xmlns:a16="http://schemas.microsoft.com/office/drawing/2014/main" xmlns="" val="10001"/>
                  </a:ext>
                </a:extLst>
              </a:tr>
              <a:tr h="936104">
                <a:tc>
                  <a:txBody>
                    <a:bodyPr/>
                    <a:lstStyle/>
                    <a:p>
                      <a:r>
                        <a:rPr lang="en-ZA" sz="1800" dirty="0" smtClean="0"/>
                        <a:t>Intranet</a:t>
                      </a:r>
                      <a:r>
                        <a:rPr lang="en-ZA" sz="1800" baseline="0" dirty="0" smtClean="0"/>
                        <a:t> updated </a:t>
                      </a:r>
                      <a:endParaRPr lang="en-ZA" sz="1800" dirty="0"/>
                    </a:p>
                  </a:txBody>
                  <a:tcPr marL="91437" marR="91437" marT="45712" marB="45712"/>
                </a:tc>
                <a:tc>
                  <a:txBody>
                    <a:bodyPr/>
                    <a:lstStyle/>
                    <a:p>
                      <a:r>
                        <a:rPr lang="en-ZA" sz="1800" dirty="0" smtClean="0">
                          <a:solidFill>
                            <a:schemeClr val="tx1"/>
                          </a:solidFill>
                        </a:rPr>
                        <a:t>71 </a:t>
                      </a:r>
                      <a:r>
                        <a:rPr lang="en-ZA" sz="1800" baseline="0" dirty="0" smtClean="0">
                          <a:solidFill>
                            <a:schemeClr val="tx1"/>
                          </a:solidFill>
                        </a:rPr>
                        <a:t> items added </a:t>
                      </a:r>
                      <a:endParaRPr lang="en-ZA" sz="1800" dirty="0">
                        <a:solidFill>
                          <a:schemeClr val="tx1"/>
                        </a:solidFill>
                      </a:endParaRPr>
                    </a:p>
                  </a:txBody>
                  <a:tcPr marL="91437" marR="91437" marT="45712" marB="45712"/>
                </a:tc>
                <a:tc>
                  <a:txBody>
                    <a:bodyPr/>
                    <a:lstStyle/>
                    <a:p>
                      <a:r>
                        <a:rPr lang="en-ZA" sz="1800" dirty="0" smtClean="0">
                          <a:solidFill>
                            <a:schemeClr val="tx1"/>
                          </a:solidFill>
                        </a:rPr>
                        <a:t>Intranet</a:t>
                      </a:r>
                      <a:r>
                        <a:rPr lang="en-ZA" sz="1800" baseline="0" dirty="0" smtClean="0">
                          <a:solidFill>
                            <a:schemeClr val="tx1"/>
                          </a:solidFill>
                        </a:rPr>
                        <a:t> </a:t>
                      </a:r>
                      <a:endParaRPr lang="en-ZA" sz="1800" dirty="0">
                        <a:solidFill>
                          <a:schemeClr val="tx1"/>
                        </a:solidFill>
                      </a:endParaRPr>
                    </a:p>
                  </a:txBody>
                  <a:tcPr marL="91437" marR="91437" marT="45712" marB="45712"/>
                </a:tc>
                <a:extLst>
                  <a:ext uri="{0D108BD9-81ED-4DB2-BD59-A6C34878D82A}">
                    <a16:rowId xmlns:a16="http://schemas.microsoft.com/office/drawing/2014/main" xmlns="" val="10002"/>
                  </a:ext>
                </a:extLst>
              </a:tr>
              <a:tr h="1488469">
                <a:tc>
                  <a:txBody>
                    <a:bodyPr/>
                    <a:lstStyle/>
                    <a:p>
                      <a:r>
                        <a:rPr lang="en-ZA" sz="1800" dirty="0" smtClean="0"/>
                        <a:t>Social medial</a:t>
                      </a:r>
                      <a:r>
                        <a:rPr lang="en-ZA" sz="1800" baseline="0" dirty="0" smtClean="0"/>
                        <a:t> updated</a:t>
                      </a:r>
                      <a:endParaRPr lang="en-ZA" sz="1800" dirty="0"/>
                    </a:p>
                  </a:txBody>
                  <a:tcPr marL="91437" marR="91437" marT="45712" marB="45712"/>
                </a:tc>
                <a:tc>
                  <a:txBody>
                    <a:bodyPr/>
                    <a:lstStyle/>
                    <a:p>
                      <a:r>
                        <a:rPr lang="en-ZA" sz="1800" dirty="0" smtClean="0">
                          <a:solidFill>
                            <a:schemeClr val="tx1"/>
                          </a:solidFill>
                        </a:rPr>
                        <a:t>1,353 posts/</a:t>
                      </a:r>
                      <a:r>
                        <a:rPr lang="en-ZA" sz="1800" baseline="0" dirty="0" smtClean="0">
                          <a:solidFill>
                            <a:schemeClr val="tx1"/>
                          </a:solidFill>
                        </a:rPr>
                        <a:t> tweets added </a:t>
                      </a:r>
                      <a:endParaRPr lang="en-ZA" sz="1800" dirty="0">
                        <a:solidFill>
                          <a:schemeClr val="tx1"/>
                        </a:solidFill>
                      </a:endParaRPr>
                    </a:p>
                  </a:txBody>
                  <a:tcPr marL="91437" marR="91437" marT="45712" marB="45712"/>
                </a:tc>
                <a:tc>
                  <a:txBody>
                    <a:bodyPr/>
                    <a:lstStyle/>
                    <a:p>
                      <a:r>
                        <a:rPr lang="en-ZA" sz="1800" dirty="0" smtClean="0">
                          <a:solidFill>
                            <a:schemeClr val="tx1"/>
                          </a:solidFill>
                        </a:rPr>
                        <a:t>414</a:t>
                      </a:r>
                      <a:r>
                        <a:rPr lang="en-ZA" sz="1800" baseline="0" dirty="0" smtClean="0">
                          <a:solidFill>
                            <a:schemeClr val="tx1"/>
                          </a:solidFill>
                        </a:rPr>
                        <a:t> posts </a:t>
                      </a:r>
                      <a:r>
                        <a:rPr lang="en-ZA" sz="1800" baseline="0" dirty="0" err="1" smtClean="0">
                          <a:solidFill>
                            <a:schemeClr val="tx1"/>
                          </a:solidFill>
                        </a:rPr>
                        <a:t>facebook</a:t>
                      </a:r>
                      <a:r>
                        <a:rPr lang="en-ZA" sz="1800" baseline="0" dirty="0" smtClean="0">
                          <a:solidFill>
                            <a:schemeClr val="tx1"/>
                          </a:solidFill>
                        </a:rPr>
                        <a:t>, 872 on twitter and 67 posts on </a:t>
                      </a:r>
                      <a:r>
                        <a:rPr lang="en-ZA" sz="1800" baseline="0" dirty="0" err="1" smtClean="0">
                          <a:solidFill>
                            <a:schemeClr val="tx1"/>
                          </a:solidFill>
                        </a:rPr>
                        <a:t>instagram</a:t>
                      </a:r>
                      <a:endParaRPr lang="en-ZA" sz="1800" baseline="0" dirty="0" smtClean="0">
                        <a:solidFill>
                          <a:schemeClr val="tx1"/>
                        </a:solidFill>
                      </a:endParaRPr>
                    </a:p>
                    <a:p>
                      <a:r>
                        <a:rPr lang="en-ZA" sz="1800" dirty="0" smtClean="0">
                          <a:solidFill>
                            <a:schemeClr val="tx1"/>
                          </a:solidFill>
                        </a:rPr>
                        <a:t>1,745 new followers</a:t>
                      </a:r>
                      <a:r>
                        <a:rPr lang="en-ZA" sz="1800" baseline="0" dirty="0" smtClean="0">
                          <a:solidFill>
                            <a:schemeClr val="tx1"/>
                          </a:solidFill>
                        </a:rPr>
                        <a:t> on twitter and 3,082  on </a:t>
                      </a:r>
                      <a:r>
                        <a:rPr lang="en-ZA" sz="1800" baseline="0" dirty="0" err="1" smtClean="0">
                          <a:solidFill>
                            <a:schemeClr val="tx1"/>
                          </a:solidFill>
                        </a:rPr>
                        <a:t>facebook</a:t>
                      </a:r>
                      <a:r>
                        <a:rPr lang="en-ZA" sz="1800" baseline="0" dirty="0" smtClean="0">
                          <a:solidFill>
                            <a:schemeClr val="tx1"/>
                          </a:solidFill>
                        </a:rPr>
                        <a:t> during the period.</a:t>
                      </a:r>
                    </a:p>
                  </a:txBody>
                  <a:tcPr marL="91437" marR="91437" marT="45712" marB="45712"/>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xmlns="" val="321093167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ZA" altLang="en-US" sz="2400" b="1" dirty="0" smtClean="0">
                <a:ea typeface="ＭＳ Ｐゴシック" pitchFamily="34" charset="-128"/>
              </a:rPr>
              <a:t>MARKETING &amp; ADVERTISING WORKPLAN 2019 - 2020</a:t>
            </a:r>
          </a:p>
        </p:txBody>
      </p:sp>
      <p:sp>
        <p:nvSpPr>
          <p:cNvPr id="3" name="Content Placeholder 2"/>
          <p:cNvSpPr>
            <a:spLocks noGrp="1"/>
          </p:cNvSpPr>
          <p:nvPr>
            <p:ph idx="1"/>
          </p:nvPr>
        </p:nvSpPr>
        <p:spPr>
          <a:xfrm>
            <a:off x="457200" y="1417639"/>
            <a:ext cx="8229600" cy="4819650"/>
          </a:xfrm>
        </p:spPr>
        <p:txBody>
          <a:bodyPr/>
          <a:lstStyle/>
          <a:p>
            <a:pPr marL="0" indent="0">
              <a:buFont typeface="Arial" charset="0"/>
              <a:buNone/>
              <a:defRPr/>
            </a:pPr>
            <a:r>
              <a:rPr lang="en-ZA" sz="2000" b="1" u="sng" dirty="0" smtClean="0"/>
              <a:t>Key Performance Indicator:</a:t>
            </a:r>
          </a:p>
          <a:p>
            <a:pPr marL="514350" indent="-514350">
              <a:buFont typeface="+mj-lt"/>
              <a:buAutoNum type="arabicPeriod"/>
              <a:defRPr/>
            </a:pPr>
            <a:r>
              <a:rPr lang="en-ZA" sz="2000" dirty="0" smtClean="0"/>
              <a:t>100% of the Department and Ministry’s approved activities are accurately promoted and profiled between three and four weeks upon receiving request</a:t>
            </a:r>
          </a:p>
          <a:p>
            <a:pPr>
              <a:defRPr/>
            </a:pPr>
            <a:r>
              <a:rPr lang="en-ZA" sz="2000" dirty="0" smtClean="0"/>
              <a:t>A comprehensive Marketing Plan  was developed and  approved.</a:t>
            </a:r>
          </a:p>
          <a:p>
            <a:pPr>
              <a:defRPr/>
            </a:pPr>
            <a:r>
              <a:rPr lang="en-ZA" sz="2000" dirty="0" smtClean="0"/>
              <a:t>Media Buying Brief was developed  and sent to GCIS for the National Minimum Wage (NMW)  Phase2 </a:t>
            </a:r>
            <a:r>
              <a:rPr lang="en-ZA" sz="2000" dirty="0" err="1" smtClean="0"/>
              <a:t>Impimpa</a:t>
            </a:r>
            <a:r>
              <a:rPr lang="en-ZA" sz="2000" dirty="0" smtClean="0"/>
              <a:t> Hotline campaign.</a:t>
            </a:r>
          </a:p>
          <a:p>
            <a:pPr marL="0" indent="0">
              <a:buFont typeface="Arial" charset="0"/>
              <a:buNone/>
              <a:defRPr/>
            </a:pPr>
            <a:endParaRPr lang="en-ZA" sz="2000" dirty="0" smtClean="0"/>
          </a:p>
          <a:p>
            <a:pPr marL="0" indent="0">
              <a:buNone/>
              <a:defRPr/>
            </a:pPr>
            <a:endParaRPr lang="en-ZA" sz="2000" dirty="0"/>
          </a:p>
          <a:p>
            <a:pPr marL="0" indent="0">
              <a:buFont typeface="Arial" charset="0"/>
              <a:buNone/>
              <a:defRPr/>
            </a:pPr>
            <a:endParaRPr lang="en-ZA" sz="2000" dirty="0"/>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xmlns="" val="37277025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2554545"/>
          </a:xfrm>
          <a:prstGeom prst="rect">
            <a:avLst/>
          </a:prstGeom>
        </p:spPr>
        <p:txBody>
          <a:bodyPr wrap="square">
            <a:spAutoFit/>
          </a:bodyPr>
          <a:lstStyle/>
          <a:p>
            <a:pPr algn="ctr"/>
            <a:r>
              <a:rPr lang="en-ZA" sz="3200" b="1" dirty="0" smtClean="0"/>
              <a:t>PROGRAMME 2: </a:t>
            </a:r>
          </a:p>
          <a:p>
            <a:pPr algn="ctr"/>
            <a:r>
              <a:rPr lang="en-ZA" sz="3200" b="1" dirty="0" smtClean="0"/>
              <a:t>INSPECTION AND ENFORCEMENT SERVICES </a:t>
            </a:r>
          </a:p>
          <a:p>
            <a:pPr algn="ctr"/>
            <a:r>
              <a:rPr lang="en-ZA" sz="3200" b="1" dirty="0" smtClean="0"/>
              <a:t>(IES)</a:t>
            </a:r>
          </a:p>
          <a:p>
            <a:pPr algn="ctr"/>
            <a:endParaRPr lang="en-ZA" sz="3200" b="1" dirty="0" smtClean="0"/>
          </a:p>
          <a:p>
            <a:pPr algn="ctr"/>
            <a:r>
              <a:rPr lang="en-ZA" sz="3200" b="1" dirty="0" smtClean="0">
                <a:solidFill>
                  <a:srgbClr val="C00000"/>
                </a:solidFill>
              </a:rPr>
              <a:t>QUARTER 1: PERFORMANCE: 2019/20</a:t>
            </a:r>
            <a:endParaRPr lang="en-ZA" sz="3200" b="1" dirty="0">
              <a:solidFill>
                <a:srgbClr val="C00000"/>
              </a:solidFill>
            </a:endParaRPr>
          </a:p>
        </p:txBody>
      </p:sp>
    </p:spTree>
    <p:extLst>
      <p:ext uri="{BB962C8B-B14F-4D97-AF65-F5344CB8AC3E}">
        <p14:creationId xmlns:p14="http://schemas.microsoft.com/office/powerpoint/2010/main" xmlns="" val="5929676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Index</a:t>
            </a:r>
            <a:endParaRPr lang="en-ZA" dirty="0"/>
          </a:p>
        </p:txBody>
      </p:sp>
      <p:sp>
        <p:nvSpPr>
          <p:cNvPr id="3" name="Content Placeholder 2"/>
          <p:cNvSpPr>
            <a:spLocks noGrp="1"/>
          </p:cNvSpPr>
          <p:nvPr>
            <p:ph idx="1"/>
          </p:nvPr>
        </p:nvSpPr>
        <p:spPr>
          <a:xfrm>
            <a:off x="467544" y="1484784"/>
            <a:ext cx="8280920" cy="4525963"/>
          </a:xfrm>
        </p:spPr>
        <p:txBody>
          <a:bodyPr/>
          <a:lstStyle/>
          <a:p>
            <a:r>
              <a:rPr lang="en-ZA" sz="2400" dirty="0" smtClean="0"/>
              <a:t>Purpose</a:t>
            </a:r>
          </a:p>
          <a:p>
            <a:endParaRPr lang="en-ZA" sz="2000" dirty="0" smtClean="0"/>
          </a:p>
          <a:p>
            <a:r>
              <a:rPr lang="en-ZA" sz="2400" b="1" dirty="0" smtClean="0">
                <a:solidFill>
                  <a:srgbClr val="C00000"/>
                </a:solidFill>
              </a:rPr>
              <a:t>Overview of QPR1: 2019/20 performance</a:t>
            </a:r>
          </a:p>
          <a:p>
            <a:endParaRPr lang="en-ZA" sz="2000" b="1" dirty="0" smtClean="0">
              <a:solidFill>
                <a:srgbClr val="C00000"/>
              </a:solidFill>
            </a:endParaRPr>
          </a:p>
          <a:p>
            <a:r>
              <a:rPr lang="en-ZA" sz="2400" dirty="0" smtClean="0"/>
              <a:t>Programme 1: Administration</a:t>
            </a:r>
          </a:p>
          <a:p>
            <a:endParaRPr lang="en-ZA" sz="2000" dirty="0" smtClean="0"/>
          </a:p>
          <a:p>
            <a:r>
              <a:rPr lang="en-ZA" sz="2400" dirty="0" smtClean="0"/>
              <a:t>Programme 2: Inspection and Enforcement Service (IES)</a:t>
            </a:r>
          </a:p>
          <a:p>
            <a:endParaRPr lang="en-ZA" sz="2000" dirty="0" smtClean="0"/>
          </a:p>
          <a:p>
            <a:r>
              <a:rPr lang="en-ZA" sz="2400" dirty="0" smtClean="0"/>
              <a:t>Programme 3: Public Employment Service (PES)</a:t>
            </a:r>
          </a:p>
          <a:p>
            <a:endParaRPr lang="en-ZA" sz="2000" dirty="0" smtClean="0"/>
          </a:p>
          <a:p>
            <a:r>
              <a:rPr lang="en-ZA" sz="2400" dirty="0" smtClean="0"/>
              <a:t>Programme 4: Labour Policy and Industrial Relations (LP&amp;IR)</a:t>
            </a:r>
            <a:endParaRPr lang="en-ZA" sz="24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a:t>
            </a:fld>
            <a:endParaRPr lang="en-US" dirty="0"/>
          </a:p>
        </p:txBody>
      </p:sp>
    </p:spTree>
    <p:extLst>
      <p:ext uri="{BB962C8B-B14F-4D97-AF65-F5344CB8AC3E}">
        <p14:creationId xmlns:p14="http://schemas.microsoft.com/office/powerpoint/2010/main" xmlns="" val="25122693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FIRST QUARTER OVERALL PERFOMANCE</a:t>
            </a:r>
            <a:endParaRPr lang="en-ZA" sz="2400" b="1" dirty="0"/>
          </a:p>
        </p:txBody>
      </p:sp>
      <p:sp>
        <p:nvSpPr>
          <p:cNvPr id="3" name="Content Placeholder 2"/>
          <p:cNvSpPr>
            <a:spLocks noGrp="1"/>
          </p:cNvSpPr>
          <p:nvPr>
            <p:ph idx="1"/>
          </p:nvPr>
        </p:nvSpPr>
        <p:spPr>
          <a:xfrm>
            <a:off x="251520" y="1412776"/>
            <a:ext cx="8435280" cy="5256584"/>
          </a:xfrm>
        </p:spPr>
        <p:txBody>
          <a:bodyPr/>
          <a:lstStyle/>
          <a:p>
            <a:pPr marL="0" indent="0" algn="just">
              <a:buNone/>
            </a:pPr>
            <a:r>
              <a:rPr lang="en-ZA" sz="1800" dirty="0" smtClean="0">
                <a:cs typeface="Arial" panose="020B0604020202020204" pitchFamily="34" charset="0"/>
              </a:rPr>
              <a:t>The target for the Quarter 1 was </a:t>
            </a:r>
            <a:r>
              <a:rPr lang="en-ZA" sz="1800" b="1" dirty="0">
                <a:cs typeface="Arial" panose="020B0604020202020204" pitchFamily="34" charset="0"/>
              </a:rPr>
              <a:t>55 </a:t>
            </a:r>
            <a:r>
              <a:rPr lang="en-ZA" sz="1800" b="1" dirty="0" smtClean="0">
                <a:cs typeface="Arial" panose="020B0604020202020204" pitchFamily="34" charset="0"/>
              </a:rPr>
              <a:t>173 </a:t>
            </a:r>
            <a:r>
              <a:rPr lang="en-ZA" sz="1800" dirty="0" smtClean="0">
                <a:cs typeface="Arial" panose="020B0604020202020204" pitchFamily="34" charset="0"/>
              </a:rPr>
              <a:t>inspections and </a:t>
            </a:r>
            <a:r>
              <a:rPr lang="en-ZA" sz="1800" b="1" dirty="0">
                <a:cs typeface="Arial" panose="020B0604020202020204" pitchFamily="34" charset="0"/>
              </a:rPr>
              <a:t>52 </a:t>
            </a:r>
            <a:r>
              <a:rPr lang="en-ZA" sz="1800" b="1" dirty="0" smtClean="0">
                <a:cs typeface="Arial" panose="020B0604020202020204" pitchFamily="34" charset="0"/>
              </a:rPr>
              <a:t>257 </a:t>
            </a:r>
            <a:r>
              <a:rPr lang="en-ZA" sz="1800" dirty="0" smtClean="0">
                <a:cs typeface="Arial" panose="020B0604020202020204" pitchFamily="34" charset="0"/>
              </a:rPr>
              <a:t>inspections were conducted which constitutes </a:t>
            </a:r>
            <a:r>
              <a:rPr lang="en-ZA" sz="1800" b="1" dirty="0" smtClean="0">
                <a:cs typeface="Arial" panose="020B0604020202020204" pitchFamily="34" charset="0"/>
              </a:rPr>
              <a:t>95%. </a:t>
            </a:r>
            <a:r>
              <a:rPr lang="en-ZA" sz="1800" dirty="0" smtClean="0">
                <a:cs typeface="Arial" panose="020B0604020202020204" pitchFamily="34" charset="0"/>
              </a:rPr>
              <a:t>Of those inspected </a:t>
            </a:r>
            <a:r>
              <a:rPr lang="en-ZA" sz="1800" b="1" dirty="0" smtClean="0">
                <a:cs typeface="Arial" panose="020B0604020202020204" pitchFamily="34" charset="0"/>
              </a:rPr>
              <a:t>42 416 </a:t>
            </a:r>
            <a:r>
              <a:rPr lang="en-ZA" sz="1800" dirty="0" smtClean="0">
                <a:cs typeface="Arial" panose="020B0604020202020204" pitchFamily="34" charset="0"/>
              </a:rPr>
              <a:t>were found compliant and </a:t>
            </a:r>
            <a:r>
              <a:rPr lang="en-ZA" sz="1800" b="1" dirty="0" smtClean="0">
                <a:cs typeface="Arial" panose="020B0604020202020204" pitchFamily="34" charset="0"/>
              </a:rPr>
              <a:t>9 841 </a:t>
            </a:r>
            <a:r>
              <a:rPr lang="en-ZA" sz="1800" dirty="0" smtClean="0">
                <a:cs typeface="Arial" panose="020B0604020202020204" pitchFamily="34" charset="0"/>
              </a:rPr>
              <a:t>were non-compliant as a result were all issued with enforcement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073297672"/>
              </p:ext>
            </p:extLst>
          </p:nvPr>
        </p:nvGraphicFramePr>
        <p:xfrm>
          <a:off x="251520" y="2360840"/>
          <a:ext cx="8640960" cy="4092501"/>
        </p:xfrm>
        <a:graphic>
          <a:graphicData uri="http://schemas.openxmlformats.org/drawingml/2006/table">
            <a:tbl>
              <a:tblPr>
                <a:tableStyleId>{E8B1032C-EA38-4F05-BA0D-38AFFFC7BED3}</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668806">
                <a:tc>
                  <a:txBody>
                    <a:bodyPr/>
                    <a:lstStyle/>
                    <a:p>
                      <a:pPr algn="l" fontAlgn="b"/>
                      <a:r>
                        <a:rPr lang="en-ZA" sz="1800" b="1" u="none" strike="noStrike" dirty="0">
                          <a:effectLst/>
                          <a:latin typeface="+mn-lt"/>
                        </a:rPr>
                        <a:t>PROVINCE</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latin typeface="+mn-lt"/>
                        </a:rPr>
                        <a:t>TARGET</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latin typeface="+mn-lt"/>
                        </a:rPr>
                        <a:t>ACTUAL</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i="0" u="none" strike="noStrike" dirty="0" smtClean="0">
                          <a:solidFill>
                            <a:srgbClr val="000000"/>
                          </a:solidFill>
                          <a:effectLst/>
                          <a:latin typeface="+mn-lt"/>
                        </a:rPr>
                        <a:t>VARIANCE</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latin typeface="+mn-lt"/>
                        </a:rPr>
                        <a:t>COMPLIED</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latin typeface="+mn-lt"/>
                        </a:rPr>
                        <a:t>NON-COMPLIED</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311245">
                <a:tc>
                  <a:txBody>
                    <a:bodyPr/>
                    <a:lstStyle/>
                    <a:p>
                      <a:pPr algn="l" fontAlgn="b"/>
                      <a:r>
                        <a:rPr lang="en-ZA" sz="1800" b="1" u="none" strike="noStrike" dirty="0">
                          <a:effectLst/>
                          <a:latin typeface="+mn-lt"/>
                          <a:cs typeface="Arial" panose="020B0604020202020204" pitchFamily="34" charset="0"/>
                        </a:rPr>
                        <a:t>EC</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dirty="0">
                          <a:solidFill>
                            <a:srgbClr val="000000"/>
                          </a:solidFill>
                          <a:effectLst/>
                          <a:latin typeface="+mn-lt"/>
                        </a:rPr>
                        <a:t>5 997</a:t>
                      </a:r>
                    </a:p>
                  </a:txBody>
                  <a:tcPr marL="9525" marR="9525" marT="9525" marB="0" anchor="b"/>
                </a:tc>
                <a:tc>
                  <a:txBody>
                    <a:bodyPr/>
                    <a:lstStyle/>
                    <a:p>
                      <a:pPr algn="ctr" fontAlgn="b"/>
                      <a:r>
                        <a:rPr lang="en-ZA" sz="1800" b="0" i="0" u="none" strike="noStrike" dirty="0" smtClean="0">
                          <a:solidFill>
                            <a:srgbClr val="000000"/>
                          </a:solidFill>
                          <a:effectLst/>
                          <a:latin typeface="+mn-lt"/>
                        </a:rPr>
                        <a:t>6 151</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154</a:t>
                      </a:r>
                    </a:p>
                  </a:txBody>
                  <a:tcPr marL="9525" marR="9525" marT="9525" marB="0" anchor="b"/>
                </a:tc>
                <a:tc>
                  <a:txBody>
                    <a:bodyPr/>
                    <a:lstStyle/>
                    <a:p>
                      <a:pPr algn="ctr" fontAlgn="b"/>
                      <a:r>
                        <a:rPr lang="en-ZA" sz="1800" b="0" i="0" u="none" strike="noStrike" dirty="0" smtClean="0">
                          <a:solidFill>
                            <a:srgbClr val="000000"/>
                          </a:solidFill>
                          <a:effectLst/>
                          <a:latin typeface="+mn-lt"/>
                        </a:rPr>
                        <a:t>5 244</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907</a:t>
                      </a:r>
                    </a:p>
                  </a:txBody>
                  <a:tcPr marL="9525" marR="9525" marT="9525" marB="0" anchor="b"/>
                </a:tc>
                <a:extLst>
                  <a:ext uri="{0D108BD9-81ED-4DB2-BD59-A6C34878D82A}">
                    <a16:rowId xmlns:a16="http://schemas.microsoft.com/office/drawing/2014/main" xmlns="" val="10001"/>
                  </a:ext>
                </a:extLst>
              </a:tr>
              <a:tr h="311245">
                <a:tc>
                  <a:txBody>
                    <a:bodyPr/>
                    <a:lstStyle/>
                    <a:p>
                      <a:pPr algn="l" fontAlgn="b"/>
                      <a:r>
                        <a:rPr lang="en-ZA" sz="1800" b="1" u="none" strike="noStrike" dirty="0">
                          <a:effectLst/>
                          <a:latin typeface="+mn-lt"/>
                          <a:cs typeface="Arial" panose="020B0604020202020204" pitchFamily="34" charset="0"/>
                        </a:rPr>
                        <a:t>FS</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dirty="0">
                          <a:solidFill>
                            <a:srgbClr val="000000"/>
                          </a:solidFill>
                          <a:effectLst/>
                          <a:latin typeface="+mn-lt"/>
                        </a:rPr>
                        <a:t>4 689</a:t>
                      </a:r>
                    </a:p>
                  </a:txBody>
                  <a:tcPr marL="9525" marR="9525" marT="9525" marB="0" anchor="b"/>
                </a:tc>
                <a:tc>
                  <a:txBody>
                    <a:bodyPr/>
                    <a:lstStyle/>
                    <a:p>
                      <a:pPr algn="ctr" fontAlgn="b"/>
                      <a:r>
                        <a:rPr lang="en-ZA" sz="1800" b="0" i="0" u="none" strike="noStrike" dirty="0" smtClean="0">
                          <a:solidFill>
                            <a:srgbClr val="000000"/>
                          </a:solidFill>
                          <a:effectLst/>
                          <a:latin typeface="+mn-lt"/>
                        </a:rPr>
                        <a:t>4 812</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123</a:t>
                      </a:r>
                    </a:p>
                  </a:txBody>
                  <a:tcPr marL="9525" marR="9525" marT="9525" marB="0" anchor="b"/>
                </a:tc>
                <a:tc>
                  <a:txBody>
                    <a:bodyPr/>
                    <a:lstStyle/>
                    <a:p>
                      <a:pPr algn="ctr" fontAlgn="b"/>
                      <a:r>
                        <a:rPr lang="en-ZA" sz="1800" b="0" i="0" u="none" strike="noStrike" dirty="0" smtClean="0">
                          <a:solidFill>
                            <a:srgbClr val="000000"/>
                          </a:solidFill>
                          <a:effectLst/>
                          <a:latin typeface="+mn-lt"/>
                        </a:rPr>
                        <a:t>4 050</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762</a:t>
                      </a:r>
                    </a:p>
                  </a:txBody>
                  <a:tcPr marL="9525" marR="9525" marT="9525" marB="0" anchor="b"/>
                </a:tc>
                <a:extLst>
                  <a:ext uri="{0D108BD9-81ED-4DB2-BD59-A6C34878D82A}">
                    <a16:rowId xmlns:a16="http://schemas.microsoft.com/office/drawing/2014/main" xmlns="" val="10002"/>
                  </a:ext>
                </a:extLst>
              </a:tr>
              <a:tr h="311245">
                <a:tc>
                  <a:txBody>
                    <a:bodyPr/>
                    <a:lstStyle/>
                    <a:p>
                      <a:pPr algn="l" fontAlgn="b"/>
                      <a:r>
                        <a:rPr lang="en-ZA" sz="1800" b="1" u="none" strike="noStrike" dirty="0">
                          <a:effectLst/>
                          <a:latin typeface="+mn-lt"/>
                          <a:cs typeface="Arial" panose="020B0604020202020204" pitchFamily="34" charset="0"/>
                        </a:rPr>
                        <a:t>GP</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11 880</a:t>
                      </a:r>
                    </a:p>
                  </a:txBody>
                  <a:tcPr marL="9525" marR="9525" marT="9525" marB="0" anchor="b"/>
                </a:tc>
                <a:tc>
                  <a:txBody>
                    <a:bodyPr/>
                    <a:lstStyle/>
                    <a:p>
                      <a:pPr algn="ctr" fontAlgn="b"/>
                      <a:r>
                        <a:rPr lang="en-ZA" sz="1800" b="0" i="0" u="none" strike="noStrike" dirty="0" smtClean="0">
                          <a:solidFill>
                            <a:srgbClr val="000000"/>
                          </a:solidFill>
                          <a:effectLst/>
                          <a:latin typeface="+mn-lt"/>
                        </a:rPr>
                        <a:t>10 426</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-1 454</a:t>
                      </a:r>
                    </a:p>
                  </a:txBody>
                  <a:tcPr marL="9525" marR="9525" marT="9525" marB="0" anchor="b"/>
                </a:tc>
                <a:tc>
                  <a:txBody>
                    <a:bodyPr/>
                    <a:lstStyle/>
                    <a:p>
                      <a:pPr algn="ctr" fontAlgn="b"/>
                      <a:r>
                        <a:rPr lang="en-ZA" sz="1800" b="0" i="0" u="none" strike="noStrike" dirty="0" smtClean="0">
                          <a:solidFill>
                            <a:srgbClr val="000000"/>
                          </a:solidFill>
                          <a:effectLst/>
                          <a:latin typeface="+mn-lt"/>
                        </a:rPr>
                        <a:t>9 074</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smtClean="0">
                          <a:solidFill>
                            <a:srgbClr val="000000"/>
                          </a:solidFill>
                          <a:effectLst/>
                          <a:latin typeface="+mn-lt"/>
                        </a:rPr>
                        <a:t>1 352</a:t>
                      </a:r>
                      <a:endParaRPr lang="en-ZA"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3"/>
                  </a:ext>
                </a:extLst>
              </a:tr>
              <a:tr h="311245">
                <a:tc>
                  <a:txBody>
                    <a:bodyPr/>
                    <a:lstStyle/>
                    <a:p>
                      <a:pPr algn="l" fontAlgn="b"/>
                      <a:r>
                        <a:rPr lang="en-ZA" sz="1800" b="1" u="none" strike="noStrike" dirty="0">
                          <a:effectLst/>
                          <a:latin typeface="+mn-lt"/>
                          <a:cs typeface="Arial" panose="020B0604020202020204" pitchFamily="34" charset="0"/>
                        </a:rPr>
                        <a:t>KZN</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11 229</a:t>
                      </a:r>
                    </a:p>
                  </a:txBody>
                  <a:tcPr marL="9525" marR="9525" marT="9525" marB="0" anchor="b"/>
                </a:tc>
                <a:tc>
                  <a:txBody>
                    <a:bodyPr/>
                    <a:lstStyle/>
                    <a:p>
                      <a:pPr algn="ctr" fontAlgn="b"/>
                      <a:r>
                        <a:rPr lang="en-ZA" sz="1800" b="0" i="0" u="none" strike="noStrike" dirty="0" smtClean="0">
                          <a:solidFill>
                            <a:srgbClr val="000000"/>
                          </a:solidFill>
                          <a:effectLst/>
                          <a:latin typeface="+mn-lt"/>
                        </a:rPr>
                        <a:t>10 738</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-491</a:t>
                      </a:r>
                    </a:p>
                  </a:txBody>
                  <a:tcPr marL="9525" marR="9525" marT="9525" marB="0" anchor="b"/>
                </a:tc>
                <a:tc>
                  <a:txBody>
                    <a:bodyPr/>
                    <a:lstStyle/>
                    <a:p>
                      <a:pPr algn="ctr" fontAlgn="b"/>
                      <a:r>
                        <a:rPr lang="en-ZA" sz="1800" b="0" i="0" u="none" strike="noStrike" dirty="0" smtClean="0">
                          <a:solidFill>
                            <a:srgbClr val="000000"/>
                          </a:solidFill>
                          <a:effectLst/>
                          <a:latin typeface="+mn-lt"/>
                        </a:rPr>
                        <a:t>8 500</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smtClean="0">
                          <a:solidFill>
                            <a:srgbClr val="000000"/>
                          </a:solidFill>
                          <a:effectLst/>
                          <a:latin typeface="+mn-lt"/>
                        </a:rPr>
                        <a:t>2 238</a:t>
                      </a:r>
                      <a:endParaRPr lang="en-ZA"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4"/>
                  </a:ext>
                </a:extLst>
              </a:tr>
              <a:tr h="311245">
                <a:tc>
                  <a:txBody>
                    <a:bodyPr/>
                    <a:lstStyle/>
                    <a:p>
                      <a:pPr algn="l" fontAlgn="b"/>
                      <a:r>
                        <a:rPr lang="en-ZA" sz="1800" b="1" u="none" strike="noStrike" dirty="0">
                          <a:effectLst/>
                          <a:latin typeface="+mn-lt"/>
                          <a:cs typeface="Arial" panose="020B0604020202020204" pitchFamily="34" charset="0"/>
                        </a:rPr>
                        <a:t>LP</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5 178</a:t>
                      </a:r>
                    </a:p>
                  </a:txBody>
                  <a:tcPr marL="9525" marR="9525" marT="9525" marB="0" anchor="b"/>
                </a:tc>
                <a:tc>
                  <a:txBody>
                    <a:bodyPr/>
                    <a:lstStyle/>
                    <a:p>
                      <a:pPr algn="ctr" fontAlgn="b"/>
                      <a:r>
                        <a:rPr lang="en-ZA" sz="1800" b="0" i="0" u="none" strike="noStrike" dirty="0" smtClean="0">
                          <a:solidFill>
                            <a:srgbClr val="000000"/>
                          </a:solidFill>
                          <a:effectLst/>
                          <a:latin typeface="+mn-lt"/>
                        </a:rPr>
                        <a:t>4 674</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-504</a:t>
                      </a:r>
                    </a:p>
                  </a:txBody>
                  <a:tcPr marL="9525" marR="9525" marT="9525" marB="0" anchor="b"/>
                </a:tc>
                <a:tc>
                  <a:txBody>
                    <a:bodyPr/>
                    <a:lstStyle/>
                    <a:p>
                      <a:pPr algn="ctr" fontAlgn="b"/>
                      <a:r>
                        <a:rPr lang="en-ZA" sz="1800" b="0" i="0" u="none" strike="noStrike" dirty="0" smtClean="0">
                          <a:solidFill>
                            <a:srgbClr val="000000"/>
                          </a:solidFill>
                          <a:effectLst/>
                          <a:latin typeface="+mn-lt"/>
                        </a:rPr>
                        <a:t>3 591</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smtClean="0">
                          <a:solidFill>
                            <a:srgbClr val="000000"/>
                          </a:solidFill>
                          <a:effectLst/>
                          <a:latin typeface="+mn-lt"/>
                        </a:rPr>
                        <a:t>1 083</a:t>
                      </a:r>
                      <a:endParaRPr lang="en-ZA"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5"/>
                  </a:ext>
                </a:extLst>
              </a:tr>
              <a:tr h="311245">
                <a:tc>
                  <a:txBody>
                    <a:bodyPr/>
                    <a:lstStyle/>
                    <a:p>
                      <a:pPr algn="l" fontAlgn="b"/>
                      <a:r>
                        <a:rPr lang="en-ZA" sz="1800" b="1" u="none" strike="noStrike" dirty="0">
                          <a:effectLst/>
                          <a:latin typeface="+mn-lt"/>
                          <a:cs typeface="Arial" panose="020B0604020202020204" pitchFamily="34" charset="0"/>
                        </a:rPr>
                        <a:t>MP</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4 272</a:t>
                      </a:r>
                    </a:p>
                  </a:txBody>
                  <a:tcPr marL="9525" marR="9525" marT="9525" marB="0" anchor="b"/>
                </a:tc>
                <a:tc>
                  <a:txBody>
                    <a:bodyPr/>
                    <a:lstStyle/>
                    <a:p>
                      <a:pPr algn="ctr" fontAlgn="b"/>
                      <a:r>
                        <a:rPr lang="en-ZA" sz="1800" b="0" i="0" u="none" strike="noStrike" dirty="0" smtClean="0">
                          <a:solidFill>
                            <a:srgbClr val="000000"/>
                          </a:solidFill>
                          <a:effectLst/>
                          <a:latin typeface="+mn-lt"/>
                        </a:rPr>
                        <a:t>3 722</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-550</a:t>
                      </a:r>
                    </a:p>
                  </a:txBody>
                  <a:tcPr marL="9525" marR="9525" marT="9525" marB="0" anchor="b"/>
                </a:tc>
                <a:tc>
                  <a:txBody>
                    <a:bodyPr/>
                    <a:lstStyle/>
                    <a:p>
                      <a:pPr algn="ctr" fontAlgn="b"/>
                      <a:r>
                        <a:rPr lang="en-ZA" sz="1800" b="0" i="0" u="none" strike="noStrike" dirty="0" smtClean="0">
                          <a:solidFill>
                            <a:srgbClr val="000000"/>
                          </a:solidFill>
                          <a:effectLst/>
                          <a:latin typeface="+mn-lt"/>
                        </a:rPr>
                        <a:t>2 858</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864</a:t>
                      </a:r>
                    </a:p>
                  </a:txBody>
                  <a:tcPr marL="9525" marR="9525" marT="9525" marB="0" anchor="b"/>
                </a:tc>
                <a:extLst>
                  <a:ext uri="{0D108BD9-81ED-4DB2-BD59-A6C34878D82A}">
                    <a16:rowId xmlns:a16="http://schemas.microsoft.com/office/drawing/2014/main" xmlns="" val="10006"/>
                  </a:ext>
                </a:extLst>
              </a:tr>
              <a:tr h="311245">
                <a:tc>
                  <a:txBody>
                    <a:bodyPr/>
                    <a:lstStyle/>
                    <a:p>
                      <a:pPr algn="l" fontAlgn="b"/>
                      <a:r>
                        <a:rPr lang="en-ZA" sz="1800" b="1" u="none" strike="noStrike" dirty="0">
                          <a:effectLst/>
                          <a:latin typeface="+mn-lt"/>
                          <a:cs typeface="Arial" panose="020B0604020202020204" pitchFamily="34" charset="0"/>
                        </a:rPr>
                        <a:t>NC</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2 469</a:t>
                      </a:r>
                    </a:p>
                  </a:txBody>
                  <a:tcPr marL="9525" marR="9525" marT="9525" marB="0" anchor="b"/>
                </a:tc>
                <a:tc>
                  <a:txBody>
                    <a:bodyPr/>
                    <a:lstStyle/>
                    <a:p>
                      <a:pPr algn="ctr" fontAlgn="b"/>
                      <a:r>
                        <a:rPr lang="en-ZA" sz="1800" b="0" i="0" u="none" strike="noStrike" dirty="0" smtClean="0">
                          <a:solidFill>
                            <a:srgbClr val="000000"/>
                          </a:solidFill>
                          <a:effectLst/>
                          <a:latin typeface="+mn-lt"/>
                        </a:rPr>
                        <a:t>2 065</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-404</a:t>
                      </a:r>
                    </a:p>
                  </a:txBody>
                  <a:tcPr marL="9525" marR="9525" marT="9525" marB="0" anchor="b"/>
                </a:tc>
                <a:tc>
                  <a:txBody>
                    <a:bodyPr/>
                    <a:lstStyle/>
                    <a:p>
                      <a:pPr algn="ctr" fontAlgn="b"/>
                      <a:r>
                        <a:rPr lang="en-ZA" sz="1800" b="0" i="0" u="none" strike="noStrike" dirty="0" smtClean="0">
                          <a:solidFill>
                            <a:srgbClr val="000000"/>
                          </a:solidFill>
                          <a:effectLst/>
                          <a:latin typeface="+mn-lt"/>
                        </a:rPr>
                        <a:t>1 409</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656</a:t>
                      </a:r>
                    </a:p>
                  </a:txBody>
                  <a:tcPr marL="9525" marR="9525" marT="9525" marB="0" anchor="b"/>
                </a:tc>
                <a:extLst>
                  <a:ext uri="{0D108BD9-81ED-4DB2-BD59-A6C34878D82A}">
                    <a16:rowId xmlns:a16="http://schemas.microsoft.com/office/drawing/2014/main" xmlns="" val="10007"/>
                  </a:ext>
                </a:extLst>
              </a:tr>
              <a:tr h="311245">
                <a:tc>
                  <a:txBody>
                    <a:bodyPr/>
                    <a:lstStyle/>
                    <a:p>
                      <a:pPr algn="l" fontAlgn="b"/>
                      <a:r>
                        <a:rPr lang="en-ZA" sz="1800" b="1" u="none" strike="noStrike" dirty="0">
                          <a:effectLst/>
                          <a:latin typeface="+mn-lt"/>
                          <a:cs typeface="Arial" panose="020B0604020202020204" pitchFamily="34" charset="0"/>
                        </a:rPr>
                        <a:t>NW</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3 537</a:t>
                      </a:r>
                    </a:p>
                  </a:txBody>
                  <a:tcPr marL="9525" marR="9525" marT="9525" marB="0" anchor="b"/>
                </a:tc>
                <a:tc>
                  <a:txBody>
                    <a:bodyPr/>
                    <a:lstStyle/>
                    <a:p>
                      <a:pPr algn="ctr" fontAlgn="b"/>
                      <a:r>
                        <a:rPr lang="en-ZA" sz="1800" b="0" i="0" u="none" strike="noStrike" dirty="0" smtClean="0">
                          <a:solidFill>
                            <a:srgbClr val="000000"/>
                          </a:solidFill>
                          <a:effectLst/>
                          <a:latin typeface="+mn-lt"/>
                        </a:rPr>
                        <a:t>3 668</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131</a:t>
                      </a:r>
                    </a:p>
                  </a:txBody>
                  <a:tcPr marL="9525" marR="9525" marT="9525" marB="0" anchor="b"/>
                </a:tc>
                <a:tc>
                  <a:txBody>
                    <a:bodyPr/>
                    <a:lstStyle/>
                    <a:p>
                      <a:pPr algn="ctr" fontAlgn="b"/>
                      <a:r>
                        <a:rPr lang="en-ZA" sz="1800" b="0" i="0" u="none" strike="noStrike" dirty="0" smtClean="0">
                          <a:solidFill>
                            <a:srgbClr val="000000"/>
                          </a:solidFill>
                          <a:effectLst/>
                          <a:latin typeface="+mn-lt"/>
                        </a:rPr>
                        <a:t>3 005</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663</a:t>
                      </a:r>
                    </a:p>
                  </a:txBody>
                  <a:tcPr marL="9525" marR="9525" marT="9525" marB="0" anchor="b"/>
                </a:tc>
                <a:extLst>
                  <a:ext uri="{0D108BD9-81ED-4DB2-BD59-A6C34878D82A}">
                    <a16:rowId xmlns:a16="http://schemas.microsoft.com/office/drawing/2014/main" xmlns="" val="10008"/>
                  </a:ext>
                </a:extLst>
              </a:tr>
              <a:tr h="311245">
                <a:tc>
                  <a:txBody>
                    <a:bodyPr/>
                    <a:lstStyle/>
                    <a:p>
                      <a:pPr algn="l" fontAlgn="b"/>
                      <a:r>
                        <a:rPr lang="en-ZA" sz="1800" b="1" u="none" strike="noStrike" dirty="0">
                          <a:effectLst/>
                          <a:latin typeface="+mn-lt"/>
                          <a:cs typeface="Arial" panose="020B0604020202020204" pitchFamily="34" charset="0"/>
                        </a:rPr>
                        <a:t>WC</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5 850</a:t>
                      </a:r>
                    </a:p>
                  </a:txBody>
                  <a:tcPr marL="9525" marR="9525" marT="9525" marB="0" anchor="b"/>
                </a:tc>
                <a:tc>
                  <a:txBody>
                    <a:bodyPr/>
                    <a:lstStyle/>
                    <a:p>
                      <a:pPr algn="ctr" fontAlgn="b"/>
                      <a:r>
                        <a:rPr lang="en-ZA" sz="1800" b="0" i="0" u="none" strike="noStrike" dirty="0" smtClean="0">
                          <a:solidFill>
                            <a:srgbClr val="000000"/>
                          </a:solidFill>
                          <a:effectLst/>
                          <a:latin typeface="+mn-lt"/>
                        </a:rPr>
                        <a:t>5 920</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a:solidFill>
                            <a:srgbClr val="000000"/>
                          </a:solidFill>
                          <a:effectLst/>
                          <a:latin typeface="+mn-lt"/>
                        </a:rPr>
                        <a:t>70</a:t>
                      </a:r>
                    </a:p>
                  </a:txBody>
                  <a:tcPr marL="9525" marR="9525" marT="9525" marB="0" anchor="b"/>
                </a:tc>
                <a:tc>
                  <a:txBody>
                    <a:bodyPr/>
                    <a:lstStyle/>
                    <a:p>
                      <a:pPr algn="ctr" fontAlgn="b"/>
                      <a:r>
                        <a:rPr lang="en-ZA" sz="1800" b="0" i="0" u="none" strike="noStrike" dirty="0" smtClean="0">
                          <a:solidFill>
                            <a:srgbClr val="000000"/>
                          </a:solidFill>
                          <a:effectLst/>
                          <a:latin typeface="+mn-lt"/>
                        </a:rPr>
                        <a:t>4 623</a:t>
                      </a:r>
                      <a:endParaRPr lang="en-ZA" sz="1800" b="0" i="0" u="none" strike="noStrike" dirty="0">
                        <a:solidFill>
                          <a:srgbClr val="000000"/>
                        </a:solidFill>
                        <a:effectLst/>
                        <a:latin typeface="+mn-lt"/>
                      </a:endParaRPr>
                    </a:p>
                  </a:txBody>
                  <a:tcPr marL="9525" marR="9525" marT="9525" marB="0" anchor="b"/>
                </a:tc>
                <a:tc>
                  <a:txBody>
                    <a:bodyPr/>
                    <a:lstStyle/>
                    <a:p>
                      <a:pPr algn="ctr" fontAlgn="b"/>
                      <a:r>
                        <a:rPr lang="en-ZA" sz="1800" b="0" i="0" u="none" strike="noStrike" dirty="0" smtClean="0">
                          <a:solidFill>
                            <a:srgbClr val="000000"/>
                          </a:solidFill>
                          <a:effectLst/>
                          <a:latin typeface="+mn-lt"/>
                        </a:rPr>
                        <a:t>1 297</a:t>
                      </a:r>
                      <a:endParaRPr lang="en-ZA"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9"/>
                  </a:ext>
                </a:extLst>
              </a:tr>
              <a:tr h="311245">
                <a:tc>
                  <a:txBody>
                    <a:bodyPr/>
                    <a:lstStyle/>
                    <a:p>
                      <a:pPr algn="l" fontAlgn="b"/>
                      <a:r>
                        <a:rPr lang="en-ZA" sz="1800" b="1" u="none" strike="noStrike" dirty="0">
                          <a:effectLst/>
                          <a:latin typeface="+mn-lt"/>
                          <a:cs typeface="Arial" panose="020B0604020202020204" pitchFamily="34" charset="0"/>
                        </a:rPr>
                        <a:t>HO</a:t>
                      </a:r>
                      <a:endParaRPr lang="en-ZA" sz="18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mn-lt"/>
                        </a:rPr>
                        <a:t>72</a:t>
                      </a:r>
                    </a:p>
                  </a:txBody>
                  <a:tcPr marL="9525" marR="9525" marT="9525" marB="0" anchor="b"/>
                </a:tc>
                <a:tc>
                  <a:txBody>
                    <a:bodyPr/>
                    <a:lstStyle/>
                    <a:p>
                      <a:pPr algn="ctr" fontAlgn="b"/>
                      <a:r>
                        <a:rPr lang="en-ZA" sz="1800" b="0" i="0" u="none" strike="noStrike">
                          <a:solidFill>
                            <a:srgbClr val="000000"/>
                          </a:solidFill>
                          <a:effectLst/>
                          <a:latin typeface="+mn-lt"/>
                        </a:rPr>
                        <a:t>81</a:t>
                      </a:r>
                    </a:p>
                  </a:txBody>
                  <a:tcPr marL="9525" marR="9525" marT="9525" marB="0" anchor="b"/>
                </a:tc>
                <a:tc>
                  <a:txBody>
                    <a:bodyPr/>
                    <a:lstStyle/>
                    <a:p>
                      <a:pPr algn="ctr" fontAlgn="b"/>
                      <a:r>
                        <a:rPr lang="en-ZA" sz="1800" b="0" i="0" u="none" strike="noStrike" dirty="0">
                          <a:solidFill>
                            <a:srgbClr val="000000"/>
                          </a:solidFill>
                          <a:effectLst/>
                          <a:latin typeface="+mn-lt"/>
                        </a:rPr>
                        <a:t>9</a:t>
                      </a:r>
                    </a:p>
                  </a:txBody>
                  <a:tcPr marL="9525" marR="9525" marT="9525" marB="0" anchor="b"/>
                </a:tc>
                <a:tc>
                  <a:txBody>
                    <a:bodyPr/>
                    <a:lstStyle/>
                    <a:p>
                      <a:pPr algn="ctr" fontAlgn="b"/>
                      <a:r>
                        <a:rPr lang="en-ZA" sz="1800" b="0" i="0" u="none" strike="noStrike" dirty="0">
                          <a:solidFill>
                            <a:srgbClr val="000000"/>
                          </a:solidFill>
                          <a:effectLst/>
                          <a:latin typeface="+mn-lt"/>
                        </a:rPr>
                        <a:t>62</a:t>
                      </a:r>
                    </a:p>
                  </a:txBody>
                  <a:tcPr marL="9525" marR="9525" marT="9525" marB="0" anchor="b"/>
                </a:tc>
                <a:tc>
                  <a:txBody>
                    <a:bodyPr/>
                    <a:lstStyle/>
                    <a:p>
                      <a:pPr algn="ctr" fontAlgn="b"/>
                      <a:r>
                        <a:rPr lang="en-ZA" sz="1800" b="0" i="0" u="none" strike="noStrike" dirty="0">
                          <a:solidFill>
                            <a:srgbClr val="000000"/>
                          </a:solidFill>
                          <a:effectLst/>
                          <a:latin typeface="+mn-lt"/>
                        </a:rPr>
                        <a:t>19</a:t>
                      </a:r>
                    </a:p>
                  </a:txBody>
                  <a:tcPr marL="9525" marR="9525" marT="9525" marB="0" anchor="b"/>
                </a:tc>
                <a:extLst>
                  <a:ext uri="{0D108BD9-81ED-4DB2-BD59-A6C34878D82A}">
                    <a16:rowId xmlns:a16="http://schemas.microsoft.com/office/drawing/2014/main" xmlns="" val="10010"/>
                  </a:ext>
                </a:extLst>
              </a:tr>
              <a:tr h="311245">
                <a:tc>
                  <a:txBody>
                    <a:bodyPr/>
                    <a:lstStyle/>
                    <a:p>
                      <a:pPr algn="l" fontAlgn="b"/>
                      <a:r>
                        <a:rPr lang="en-ZA" sz="1800" b="1" u="none" strike="noStrike" dirty="0">
                          <a:effectLst/>
                          <a:latin typeface="+mn-lt"/>
                          <a:cs typeface="Arial" panose="020B0604020202020204" pitchFamily="34" charset="0"/>
                        </a:rPr>
                        <a:t>TOTAL</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55 173</a:t>
                      </a:r>
                    </a:p>
                  </a:txBody>
                  <a:tcPr marL="9525" marR="9525" marT="9525"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52 257</a:t>
                      </a:r>
                    </a:p>
                  </a:txBody>
                  <a:tcPr marL="9525" marR="9525" marT="9525"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-2 916</a:t>
                      </a: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42 416</a:t>
                      </a:r>
                      <a:endParaRPr lang="en-ZA" sz="18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9 841</a:t>
                      </a:r>
                      <a:endParaRPr lang="en-ZA" sz="1800" b="1" i="0" u="none" strike="noStrike" dirty="0">
                        <a:solidFill>
                          <a:srgbClr val="000000"/>
                        </a:solidFill>
                        <a:effectLst/>
                        <a:latin typeface="+mn-lt"/>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1"/>
                  </a:ext>
                </a:extLst>
              </a:tr>
            </a:tbl>
          </a:graphicData>
        </a:graphic>
      </p:graphicFrame>
      <p:sp>
        <p:nvSpPr>
          <p:cNvPr id="5" name="Slide Number Placeholder 4"/>
          <p:cNvSpPr>
            <a:spLocks noGrp="1"/>
          </p:cNvSpPr>
          <p:nvPr>
            <p:ph type="sldNum" sz="quarter" idx="12"/>
          </p:nvPr>
        </p:nvSpPr>
        <p:spPr>
          <a:xfrm>
            <a:off x="7010400" y="-52172"/>
            <a:ext cx="2133600" cy="365125"/>
          </a:xfrm>
        </p:spPr>
        <p:txBody>
          <a:bodyPr/>
          <a:lstStyle/>
          <a:p>
            <a:fld id="{96CA8298-9D91-4CF9-AB6A-504DBB769D5D}"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xmlns="" val="224104007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EQUITY PROCEDURAL</a:t>
            </a:r>
            <a:endParaRPr lang="en-ZA" sz="2400" b="1" dirty="0"/>
          </a:p>
        </p:txBody>
      </p:sp>
      <p:sp>
        <p:nvSpPr>
          <p:cNvPr id="5" name="Content Placeholder 4"/>
          <p:cNvSpPr>
            <a:spLocks noGrp="1"/>
          </p:cNvSpPr>
          <p:nvPr>
            <p:ph idx="1"/>
          </p:nvPr>
        </p:nvSpPr>
        <p:spPr>
          <a:xfrm>
            <a:off x="251520" y="1340768"/>
            <a:ext cx="8712968" cy="5328592"/>
          </a:xfrm>
        </p:spPr>
        <p:txBody>
          <a:bodyPr/>
          <a:lstStyle/>
          <a:p>
            <a:pPr algn="just"/>
            <a:r>
              <a:rPr lang="en-ZA" sz="1600" dirty="0" smtClean="0">
                <a:cs typeface="Arial" panose="020B0604020202020204" pitchFamily="34" charset="0"/>
              </a:rPr>
              <a:t>The target for the 1</a:t>
            </a:r>
            <a:r>
              <a:rPr lang="en-ZA" sz="1600" baseline="30000" dirty="0" smtClean="0">
                <a:cs typeface="Arial" panose="020B0604020202020204" pitchFamily="34" charset="0"/>
              </a:rPr>
              <a:t>st</a:t>
            </a:r>
            <a:r>
              <a:rPr lang="en-ZA" sz="1600" dirty="0" smtClean="0">
                <a:cs typeface="Arial" panose="020B0604020202020204" pitchFamily="34" charset="0"/>
              </a:rPr>
              <a:t> Quarter was </a:t>
            </a:r>
            <a:r>
              <a:rPr lang="en-ZA" sz="1600" b="1" dirty="0" smtClean="0">
                <a:cs typeface="Arial" panose="020B0604020202020204" pitchFamily="34" charset="0"/>
              </a:rPr>
              <a:t>410 </a:t>
            </a:r>
            <a:r>
              <a:rPr lang="en-ZA" sz="1600" dirty="0" smtClean="0">
                <a:cs typeface="Arial" panose="020B0604020202020204" pitchFamily="34" charset="0"/>
              </a:rPr>
              <a:t>and </a:t>
            </a:r>
            <a:r>
              <a:rPr lang="en-ZA" sz="1600" b="1" dirty="0" smtClean="0">
                <a:cs typeface="Arial" panose="020B0604020202020204" pitchFamily="34" charset="0"/>
              </a:rPr>
              <a:t>639 </a:t>
            </a:r>
            <a:r>
              <a:rPr lang="en-ZA" sz="1600" dirty="0" smtClean="0">
                <a:cs typeface="Arial" panose="020B0604020202020204" pitchFamily="34" charset="0"/>
              </a:rPr>
              <a:t>employers were inspected which constitutes 155%, </a:t>
            </a:r>
            <a:r>
              <a:rPr lang="en-ZA" sz="1600" b="1" dirty="0" smtClean="0">
                <a:cs typeface="Arial" panose="020B0604020202020204" pitchFamily="34" charset="0"/>
              </a:rPr>
              <a:t>434</a:t>
            </a:r>
            <a:r>
              <a:rPr lang="en-ZA" sz="1600" dirty="0" smtClean="0">
                <a:cs typeface="Arial" panose="020B0604020202020204" pitchFamily="34" charset="0"/>
              </a:rPr>
              <a:t> of those inspected were found compliant and </a:t>
            </a:r>
            <a:r>
              <a:rPr lang="en-ZA" sz="1600" b="1" dirty="0" smtClean="0">
                <a:cs typeface="Arial" panose="020B0604020202020204" pitchFamily="34" charset="0"/>
              </a:rPr>
              <a:t>205</a:t>
            </a:r>
            <a:r>
              <a:rPr lang="en-ZA" sz="1600" dirty="0" smtClean="0">
                <a:cs typeface="Arial" panose="020B0604020202020204" pitchFamily="34" charset="0"/>
              </a:rPr>
              <a:t> were found to be non-compliant. All non-complying employers were issued with notices</a:t>
            </a:r>
            <a:r>
              <a:rPr lang="en-ZA" sz="1600" dirty="0">
                <a:cs typeface="Arial" panose="020B0604020202020204" pitchFamily="34" charset="0"/>
              </a:rPr>
              <a:t> </a:t>
            </a:r>
            <a:r>
              <a:rPr lang="en-ZA" sz="1600" dirty="0" smtClean="0">
                <a:cs typeface="Arial" panose="020B0604020202020204" pitchFamily="34" charset="0"/>
              </a:rPr>
              <a:t>to comply within 14 days.</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690963133"/>
              </p:ext>
            </p:extLst>
          </p:nvPr>
        </p:nvGraphicFramePr>
        <p:xfrm>
          <a:off x="179512" y="2232612"/>
          <a:ext cx="8784976" cy="4373009"/>
        </p:xfrm>
        <a:graphic>
          <a:graphicData uri="http://schemas.openxmlformats.org/drawingml/2006/table">
            <a:tbl>
              <a:tblPr>
                <a:tableStyleId>{16D9F66E-5EB9-4882-86FB-DCBF35E3C3E4}</a:tableStyleId>
              </a:tblPr>
              <a:tblGrid>
                <a:gridCol w="1380155">
                  <a:extLst>
                    <a:ext uri="{9D8B030D-6E8A-4147-A177-3AD203B41FA5}">
                      <a16:colId xmlns:a16="http://schemas.microsoft.com/office/drawing/2014/main" xmlns="" val="20000"/>
                    </a:ext>
                  </a:extLst>
                </a:gridCol>
                <a:gridCol w="1452161">
                  <a:extLst>
                    <a:ext uri="{9D8B030D-6E8A-4147-A177-3AD203B41FA5}">
                      <a16:colId xmlns:a16="http://schemas.microsoft.com/office/drawing/2014/main" xmlns="" val="20001"/>
                    </a:ext>
                  </a:extLst>
                </a:gridCol>
                <a:gridCol w="1452161">
                  <a:extLst>
                    <a:ext uri="{9D8B030D-6E8A-4147-A177-3AD203B41FA5}">
                      <a16:colId xmlns:a16="http://schemas.microsoft.com/office/drawing/2014/main" xmlns="" val="20002"/>
                    </a:ext>
                  </a:extLst>
                </a:gridCol>
                <a:gridCol w="1452161">
                  <a:extLst>
                    <a:ext uri="{9D8B030D-6E8A-4147-A177-3AD203B41FA5}">
                      <a16:colId xmlns:a16="http://schemas.microsoft.com/office/drawing/2014/main" xmlns="" val="20003"/>
                    </a:ext>
                  </a:extLst>
                </a:gridCol>
                <a:gridCol w="1452161">
                  <a:extLst>
                    <a:ext uri="{9D8B030D-6E8A-4147-A177-3AD203B41FA5}">
                      <a16:colId xmlns:a16="http://schemas.microsoft.com/office/drawing/2014/main" xmlns="" val="20004"/>
                    </a:ext>
                  </a:extLst>
                </a:gridCol>
                <a:gridCol w="1596177">
                  <a:extLst>
                    <a:ext uri="{9D8B030D-6E8A-4147-A177-3AD203B41FA5}">
                      <a16:colId xmlns:a16="http://schemas.microsoft.com/office/drawing/2014/main" xmlns="" val="20005"/>
                    </a:ext>
                  </a:extLst>
                </a:gridCol>
              </a:tblGrid>
              <a:tr h="855233">
                <a:tc>
                  <a:txBody>
                    <a:bodyPr/>
                    <a:lstStyle/>
                    <a:p>
                      <a:pPr algn="l" fontAlgn="b"/>
                      <a:r>
                        <a:rPr lang="en-ZA" sz="1800" b="1" u="none" strike="noStrike" dirty="0" smtClean="0">
                          <a:effectLst/>
                          <a:latin typeface="+mn-lt"/>
                        </a:rPr>
                        <a:t>PROVINCE</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latin typeface="+mn-lt"/>
                        </a:rPr>
                        <a:t>TARGET</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latin typeface="+mn-lt"/>
                        </a:rPr>
                        <a:t>ACTUAL</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latin typeface="+mn-lt"/>
                        </a:rPr>
                        <a:t>VARIANCE</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latin typeface="+mn-lt"/>
                        </a:rPr>
                        <a:t>COMPLIANT</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latin typeface="+mn-lt"/>
                        </a:rPr>
                        <a:t>NON-COMPLIANT</a:t>
                      </a:r>
                      <a:endParaRPr lang="en-ZA" sz="1800" b="1" i="0" u="none" strike="noStrike" dirty="0">
                        <a:solidFill>
                          <a:srgbClr val="000000"/>
                        </a:solidFill>
                        <a:effectLst/>
                        <a:latin typeface="+mn-lt"/>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320760">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45</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a:solidFill>
                            <a:schemeClr val="tx1"/>
                          </a:solidFill>
                          <a:effectLst/>
                          <a:latin typeface="+mn-lt"/>
                        </a:rPr>
                        <a:t>36</a:t>
                      </a:r>
                    </a:p>
                  </a:txBody>
                  <a:tcPr marL="9525" marR="9525" marT="9525" marB="0" anchor="b"/>
                </a:tc>
                <a:tc>
                  <a:txBody>
                    <a:bodyPr/>
                    <a:lstStyle/>
                    <a:p>
                      <a:pPr algn="ctr" fontAlgn="b"/>
                      <a:r>
                        <a:rPr lang="en-ZA" sz="1800" b="0" i="0" u="none" strike="noStrike" dirty="0" smtClean="0">
                          <a:solidFill>
                            <a:schemeClr val="tx1"/>
                          </a:solidFill>
                          <a:effectLst/>
                          <a:latin typeface="+mn-lt"/>
                        </a:rPr>
                        <a:t>-10</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24</a:t>
                      </a:r>
                    </a:p>
                  </a:txBody>
                  <a:tcPr marL="9525" marR="9525" marT="9525" marB="0" anchor="b"/>
                </a:tc>
                <a:tc>
                  <a:txBody>
                    <a:bodyPr/>
                    <a:lstStyle/>
                    <a:p>
                      <a:pPr algn="ctr" fontAlgn="b"/>
                      <a:r>
                        <a:rPr lang="en-ZA" sz="1800" b="0" i="0" u="none" strike="noStrike">
                          <a:solidFill>
                            <a:schemeClr val="tx1"/>
                          </a:solidFill>
                          <a:effectLst/>
                          <a:latin typeface="+mn-lt"/>
                        </a:rPr>
                        <a:t>12</a:t>
                      </a:r>
                    </a:p>
                  </a:txBody>
                  <a:tcPr marL="9525" marR="9525" marT="9525" marB="0" anchor="b"/>
                </a:tc>
                <a:extLst>
                  <a:ext uri="{0D108BD9-81ED-4DB2-BD59-A6C34878D82A}">
                    <a16:rowId xmlns:a16="http://schemas.microsoft.com/office/drawing/2014/main" xmlns="" val="10001"/>
                  </a:ext>
                </a:extLst>
              </a:tr>
              <a:tr h="320760">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19</a:t>
                      </a:r>
                    </a:p>
                  </a:txBody>
                  <a:tcPr marL="68580" marR="68580" marT="0" marB="0"/>
                </a:tc>
                <a:tc>
                  <a:txBody>
                    <a:bodyPr/>
                    <a:lstStyle/>
                    <a:p>
                      <a:pPr algn="ctr" fontAlgn="b"/>
                      <a:r>
                        <a:rPr lang="en-ZA" sz="1800" b="0" i="0" u="none" strike="noStrike">
                          <a:solidFill>
                            <a:schemeClr val="tx1"/>
                          </a:solidFill>
                          <a:effectLst/>
                          <a:latin typeface="+mn-lt"/>
                        </a:rPr>
                        <a:t>22</a:t>
                      </a:r>
                    </a:p>
                  </a:txBody>
                  <a:tcPr marL="9525" marR="9525" marT="9525" marB="0" anchor="b"/>
                </a:tc>
                <a:tc>
                  <a:txBody>
                    <a:bodyPr/>
                    <a:lstStyle/>
                    <a:p>
                      <a:pPr algn="ctr" fontAlgn="b"/>
                      <a:r>
                        <a:rPr lang="en-ZA" sz="1800" b="0" i="0" u="none" strike="noStrike" dirty="0" smtClean="0">
                          <a:solidFill>
                            <a:schemeClr val="tx1"/>
                          </a:solidFill>
                          <a:effectLst/>
                          <a:latin typeface="+mn-lt"/>
                        </a:rPr>
                        <a:t>3</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12</a:t>
                      </a:r>
                    </a:p>
                  </a:txBody>
                  <a:tcPr marL="9525" marR="9525" marT="9525" marB="0" anchor="b"/>
                </a:tc>
                <a:tc>
                  <a:txBody>
                    <a:bodyPr/>
                    <a:lstStyle/>
                    <a:p>
                      <a:pPr algn="ctr" fontAlgn="b"/>
                      <a:r>
                        <a:rPr lang="en-ZA" sz="1800" b="0" i="0" u="none" strike="noStrike">
                          <a:solidFill>
                            <a:schemeClr val="tx1"/>
                          </a:solidFill>
                          <a:effectLst/>
                          <a:latin typeface="+mn-lt"/>
                        </a:rPr>
                        <a:t>10</a:t>
                      </a:r>
                    </a:p>
                  </a:txBody>
                  <a:tcPr marL="9525" marR="9525" marT="9525" marB="0" anchor="b"/>
                </a:tc>
                <a:extLst>
                  <a:ext uri="{0D108BD9-81ED-4DB2-BD59-A6C34878D82A}">
                    <a16:rowId xmlns:a16="http://schemas.microsoft.com/office/drawing/2014/main" xmlns="" val="10002"/>
                  </a:ext>
                </a:extLst>
              </a:tr>
              <a:tr h="320760">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106</a:t>
                      </a:r>
                    </a:p>
                  </a:txBody>
                  <a:tcPr marL="68580" marR="68580" marT="0" marB="0"/>
                </a:tc>
                <a:tc>
                  <a:txBody>
                    <a:bodyPr/>
                    <a:lstStyle/>
                    <a:p>
                      <a:pPr algn="ctr" fontAlgn="b"/>
                      <a:r>
                        <a:rPr lang="en-ZA" sz="1800" b="0" i="0" u="none" strike="noStrike" dirty="0">
                          <a:solidFill>
                            <a:schemeClr val="tx1"/>
                          </a:solidFill>
                          <a:effectLst/>
                          <a:latin typeface="+mn-lt"/>
                        </a:rPr>
                        <a:t>301</a:t>
                      </a:r>
                    </a:p>
                  </a:txBody>
                  <a:tcPr marL="9525" marR="9525" marT="9525" marB="0" anchor="b"/>
                </a:tc>
                <a:tc>
                  <a:txBody>
                    <a:bodyPr/>
                    <a:lstStyle/>
                    <a:p>
                      <a:pPr algn="ctr" fontAlgn="b"/>
                      <a:r>
                        <a:rPr lang="en-ZA" sz="1800" b="0" i="0" u="none" strike="noStrike" dirty="0" smtClean="0">
                          <a:solidFill>
                            <a:schemeClr val="tx1"/>
                          </a:solidFill>
                          <a:effectLst/>
                          <a:latin typeface="+mn-lt"/>
                        </a:rPr>
                        <a:t>195</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223</a:t>
                      </a:r>
                    </a:p>
                  </a:txBody>
                  <a:tcPr marL="9525" marR="9525" marT="9525" marB="0" anchor="b"/>
                </a:tc>
                <a:tc>
                  <a:txBody>
                    <a:bodyPr/>
                    <a:lstStyle/>
                    <a:p>
                      <a:pPr algn="ctr" fontAlgn="b"/>
                      <a:r>
                        <a:rPr lang="en-ZA" sz="1800" b="0" i="0" u="none" strike="noStrike">
                          <a:solidFill>
                            <a:schemeClr val="tx1"/>
                          </a:solidFill>
                          <a:effectLst/>
                          <a:latin typeface="+mn-lt"/>
                        </a:rPr>
                        <a:t>78</a:t>
                      </a:r>
                    </a:p>
                  </a:txBody>
                  <a:tcPr marL="9525" marR="9525" marT="9525" marB="0" anchor="b"/>
                </a:tc>
                <a:extLst>
                  <a:ext uri="{0D108BD9-81ED-4DB2-BD59-A6C34878D82A}">
                    <a16:rowId xmlns:a16="http://schemas.microsoft.com/office/drawing/2014/main" xmlns="" val="10003"/>
                  </a:ext>
                </a:extLst>
              </a:tr>
              <a:tr h="320760">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51</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dirty="0">
                          <a:solidFill>
                            <a:schemeClr val="tx1"/>
                          </a:solidFill>
                          <a:effectLst/>
                          <a:latin typeface="+mn-lt"/>
                        </a:rPr>
                        <a:t>60</a:t>
                      </a:r>
                    </a:p>
                  </a:txBody>
                  <a:tcPr marL="9525" marR="9525" marT="9525" marB="0" anchor="b"/>
                </a:tc>
                <a:tc>
                  <a:txBody>
                    <a:bodyPr/>
                    <a:lstStyle/>
                    <a:p>
                      <a:pPr algn="ctr" fontAlgn="b"/>
                      <a:r>
                        <a:rPr lang="en-ZA" sz="1800" b="0" i="0" u="none" strike="noStrike" dirty="0" smtClean="0">
                          <a:solidFill>
                            <a:schemeClr val="tx1"/>
                          </a:solidFill>
                          <a:effectLst/>
                          <a:latin typeface="+mn-lt"/>
                        </a:rPr>
                        <a:t>9</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18</a:t>
                      </a:r>
                    </a:p>
                  </a:txBody>
                  <a:tcPr marL="9525" marR="9525" marT="9525" marB="0" anchor="b"/>
                </a:tc>
                <a:tc>
                  <a:txBody>
                    <a:bodyPr/>
                    <a:lstStyle/>
                    <a:p>
                      <a:pPr algn="ctr" fontAlgn="b"/>
                      <a:r>
                        <a:rPr lang="en-ZA" sz="1800" b="0" i="0" u="none" strike="noStrike">
                          <a:solidFill>
                            <a:schemeClr val="tx1"/>
                          </a:solidFill>
                          <a:effectLst/>
                          <a:latin typeface="+mn-lt"/>
                        </a:rPr>
                        <a:t>42</a:t>
                      </a:r>
                    </a:p>
                  </a:txBody>
                  <a:tcPr marL="9525" marR="9525" marT="9525" marB="0" anchor="b"/>
                </a:tc>
                <a:extLst>
                  <a:ext uri="{0D108BD9-81ED-4DB2-BD59-A6C34878D82A}">
                    <a16:rowId xmlns:a16="http://schemas.microsoft.com/office/drawing/2014/main" xmlns="" val="10004"/>
                  </a:ext>
                </a:extLst>
              </a:tr>
              <a:tr h="320760">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42</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dirty="0">
                          <a:solidFill>
                            <a:schemeClr val="tx1"/>
                          </a:solidFill>
                          <a:effectLst/>
                          <a:latin typeface="+mn-lt"/>
                        </a:rPr>
                        <a:t>27</a:t>
                      </a:r>
                    </a:p>
                  </a:txBody>
                  <a:tcPr marL="9525" marR="9525" marT="9525" marB="0" anchor="b"/>
                </a:tc>
                <a:tc>
                  <a:txBody>
                    <a:bodyPr/>
                    <a:lstStyle/>
                    <a:p>
                      <a:pPr algn="ctr" fontAlgn="b"/>
                      <a:r>
                        <a:rPr lang="en-ZA" sz="1800" b="0" i="0" u="none" strike="noStrike" dirty="0" smtClean="0">
                          <a:solidFill>
                            <a:schemeClr val="tx1"/>
                          </a:solidFill>
                          <a:effectLst/>
                          <a:latin typeface="+mn-lt"/>
                        </a:rPr>
                        <a:t>-15</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17</a:t>
                      </a:r>
                    </a:p>
                  </a:txBody>
                  <a:tcPr marL="9525" marR="9525" marT="9525" marB="0" anchor="b"/>
                </a:tc>
                <a:tc>
                  <a:txBody>
                    <a:bodyPr/>
                    <a:lstStyle/>
                    <a:p>
                      <a:pPr algn="ctr" fontAlgn="b"/>
                      <a:r>
                        <a:rPr lang="en-ZA" sz="1800" b="0" i="0" u="none" strike="noStrike">
                          <a:solidFill>
                            <a:schemeClr val="tx1"/>
                          </a:solidFill>
                          <a:effectLst/>
                          <a:latin typeface="+mn-lt"/>
                        </a:rPr>
                        <a:t>10</a:t>
                      </a:r>
                    </a:p>
                  </a:txBody>
                  <a:tcPr marL="9525" marR="9525" marT="9525" marB="0" anchor="b"/>
                </a:tc>
                <a:extLst>
                  <a:ext uri="{0D108BD9-81ED-4DB2-BD59-A6C34878D82A}">
                    <a16:rowId xmlns:a16="http://schemas.microsoft.com/office/drawing/2014/main" xmlns="" val="10005"/>
                  </a:ext>
                </a:extLst>
              </a:tr>
              <a:tr h="320760">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40</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dirty="0">
                          <a:solidFill>
                            <a:schemeClr val="tx1"/>
                          </a:solidFill>
                          <a:effectLst/>
                          <a:latin typeface="+mn-lt"/>
                        </a:rPr>
                        <a:t>37</a:t>
                      </a:r>
                    </a:p>
                  </a:txBody>
                  <a:tcPr marL="9525" marR="9525" marT="9525" marB="0" anchor="b"/>
                </a:tc>
                <a:tc>
                  <a:txBody>
                    <a:bodyPr/>
                    <a:lstStyle/>
                    <a:p>
                      <a:pPr algn="ctr" fontAlgn="b"/>
                      <a:r>
                        <a:rPr lang="en-ZA" sz="1800" b="0" i="0" u="none" strike="noStrike" dirty="0" smtClean="0">
                          <a:solidFill>
                            <a:schemeClr val="tx1"/>
                          </a:solidFill>
                          <a:effectLst/>
                          <a:latin typeface="+mn-lt"/>
                        </a:rPr>
                        <a:t>-3</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28</a:t>
                      </a:r>
                    </a:p>
                  </a:txBody>
                  <a:tcPr marL="9525" marR="9525" marT="9525" marB="0" anchor="b"/>
                </a:tc>
                <a:tc>
                  <a:txBody>
                    <a:bodyPr/>
                    <a:lstStyle/>
                    <a:p>
                      <a:pPr algn="ctr" fontAlgn="b"/>
                      <a:r>
                        <a:rPr lang="en-ZA" sz="1800" b="0" i="0" u="none" strike="noStrike">
                          <a:solidFill>
                            <a:schemeClr val="tx1"/>
                          </a:solidFill>
                          <a:effectLst/>
                          <a:latin typeface="+mn-lt"/>
                        </a:rPr>
                        <a:t>9</a:t>
                      </a:r>
                    </a:p>
                  </a:txBody>
                  <a:tcPr marL="9525" marR="9525" marT="9525" marB="0" anchor="b"/>
                </a:tc>
                <a:extLst>
                  <a:ext uri="{0D108BD9-81ED-4DB2-BD59-A6C34878D82A}">
                    <a16:rowId xmlns:a16="http://schemas.microsoft.com/office/drawing/2014/main" xmlns="" val="10006"/>
                  </a:ext>
                </a:extLst>
              </a:tr>
              <a:tr h="320760">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30</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a:solidFill>
                            <a:schemeClr val="tx1"/>
                          </a:solidFill>
                          <a:effectLst/>
                          <a:latin typeface="+mn-lt"/>
                        </a:rPr>
                        <a:t>111</a:t>
                      </a:r>
                    </a:p>
                  </a:txBody>
                  <a:tcPr marL="9525" marR="9525" marT="9525" marB="0" anchor="b"/>
                </a:tc>
                <a:tc>
                  <a:txBody>
                    <a:bodyPr/>
                    <a:lstStyle/>
                    <a:p>
                      <a:pPr algn="ctr" fontAlgn="b"/>
                      <a:r>
                        <a:rPr lang="en-ZA" sz="1800" b="0" i="0" u="none" strike="noStrike" dirty="0" smtClean="0">
                          <a:solidFill>
                            <a:schemeClr val="tx1"/>
                          </a:solidFill>
                          <a:effectLst/>
                          <a:latin typeface="+mn-lt"/>
                        </a:rPr>
                        <a:t>81</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a:solidFill>
                            <a:schemeClr val="tx1"/>
                          </a:solidFill>
                          <a:effectLst/>
                          <a:latin typeface="+mn-lt"/>
                        </a:rPr>
                        <a:t>79</a:t>
                      </a:r>
                    </a:p>
                  </a:txBody>
                  <a:tcPr marL="9525" marR="9525" marT="9525" marB="0" anchor="b"/>
                </a:tc>
                <a:tc>
                  <a:txBody>
                    <a:bodyPr/>
                    <a:lstStyle/>
                    <a:p>
                      <a:pPr algn="ctr" fontAlgn="b"/>
                      <a:r>
                        <a:rPr lang="en-ZA" sz="1800" b="0" i="0" u="none" strike="noStrike">
                          <a:solidFill>
                            <a:schemeClr val="tx1"/>
                          </a:solidFill>
                          <a:effectLst/>
                          <a:latin typeface="+mn-lt"/>
                        </a:rPr>
                        <a:t>32</a:t>
                      </a:r>
                    </a:p>
                  </a:txBody>
                  <a:tcPr marL="9525" marR="9525" marT="9525" marB="0" anchor="b"/>
                </a:tc>
                <a:extLst>
                  <a:ext uri="{0D108BD9-81ED-4DB2-BD59-A6C34878D82A}">
                    <a16:rowId xmlns:a16="http://schemas.microsoft.com/office/drawing/2014/main" xmlns="" val="10007"/>
                  </a:ext>
                </a:extLst>
              </a:tr>
              <a:tr h="320760">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19</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a:solidFill>
                            <a:schemeClr val="tx1"/>
                          </a:solidFill>
                          <a:effectLst/>
                          <a:latin typeface="+mn-lt"/>
                        </a:rPr>
                        <a:t>23</a:t>
                      </a:r>
                    </a:p>
                  </a:txBody>
                  <a:tcPr marL="9525" marR="9525" marT="9525" marB="0" anchor="b"/>
                </a:tc>
                <a:tc>
                  <a:txBody>
                    <a:bodyPr/>
                    <a:lstStyle/>
                    <a:p>
                      <a:pPr algn="ctr" fontAlgn="b"/>
                      <a:r>
                        <a:rPr lang="en-ZA" sz="1800" b="0" i="0" u="none" strike="noStrike" dirty="0" smtClean="0">
                          <a:solidFill>
                            <a:schemeClr val="tx1"/>
                          </a:solidFill>
                          <a:effectLst/>
                          <a:latin typeface="+mn-lt"/>
                        </a:rPr>
                        <a:t>4</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dirty="0">
                          <a:solidFill>
                            <a:schemeClr val="tx1"/>
                          </a:solidFill>
                          <a:effectLst/>
                          <a:latin typeface="+mn-lt"/>
                        </a:rPr>
                        <a:t>20</a:t>
                      </a:r>
                    </a:p>
                  </a:txBody>
                  <a:tcPr marL="9525" marR="9525" marT="9525" marB="0" anchor="b"/>
                </a:tc>
                <a:tc>
                  <a:txBody>
                    <a:bodyPr/>
                    <a:lstStyle/>
                    <a:p>
                      <a:pPr algn="ctr" fontAlgn="b"/>
                      <a:r>
                        <a:rPr lang="en-ZA" sz="1800" b="0" i="0" u="none" strike="noStrike">
                          <a:solidFill>
                            <a:schemeClr val="tx1"/>
                          </a:solidFill>
                          <a:effectLst/>
                          <a:latin typeface="+mn-lt"/>
                        </a:rPr>
                        <a:t>3</a:t>
                      </a:r>
                    </a:p>
                  </a:txBody>
                  <a:tcPr marL="9525" marR="9525" marT="9525" marB="0" anchor="b"/>
                </a:tc>
                <a:extLst>
                  <a:ext uri="{0D108BD9-81ED-4DB2-BD59-A6C34878D82A}">
                    <a16:rowId xmlns:a16="http://schemas.microsoft.com/office/drawing/2014/main" xmlns="" val="10008"/>
                  </a:ext>
                </a:extLst>
              </a:tr>
              <a:tr h="320760">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800" dirty="0" smtClean="0">
                          <a:solidFill>
                            <a:schemeClr val="tx1"/>
                          </a:solidFill>
                          <a:effectLst/>
                          <a:latin typeface="+mn-lt"/>
                          <a:ea typeface="Calibri"/>
                          <a:cs typeface="Times New Roman"/>
                        </a:rPr>
                        <a:t>58</a:t>
                      </a:r>
                      <a:endParaRPr lang="en-ZA" sz="1800" dirty="0">
                        <a:solidFill>
                          <a:schemeClr val="tx1"/>
                        </a:solidFill>
                        <a:effectLst/>
                        <a:latin typeface="+mn-lt"/>
                        <a:ea typeface="Calibri"/>
                        <a:cs typeface="Times New Roman"/>
                      </a:endParaRPr>
                    </a:p>
                  </a:txBody>
                  <a:tcPr marL="68580" marR="68580" marT="0" marB="0"/>
                </a:tc>
                <a:tc>
                  <a:txBody>
                    <a:bodyPr/>
                    <a:lstStyle/>
                    <a:p>
                      <a:pPr algn="ctr" fontAlgn="b"/>
                      <a:r>
                        <a:rPr lang="en-ZA" sz="1800" b="0" i="0" u="none" strike="noStrike" dirty="0">
                          <a:solidFill>
                            <a:schemeClr val="tx1"/>
                          </a:solidFill>
                          <a:effectLst/>
                          <a:latin typeface="+mn-lt"/>
                        </a:rPr>
                        <a:t>22</a:t>
                      </a:r>
                    </a:p>
                  </a:txBody>
                  <a:tcPr marL="9525" marR="9525" marT="9525" marB="0" anchor="b"/>
                </a:tc>
                <a:tc>
                  <a:txBody>
                    <a:bodyPr/>
                    <a:lstStyle/>
                    <a:p>
                      <a:pPr algn="ctr" fontAlgn="b"/>
                      <a:r>
                        <a:rPr lang="en-ZA" sz="1800" b="0" i="0" u="none" strike="noStrike" dirty="0" smtClean="0">
                          <a:solidFill>
                            <a:schemeClr val="tx1"/>
                          </a:solidFill>
                          <a:effectLst/>
                          <a:latin typeface="+mn-lt"/>
                        </a:rPr>
                        <a:t>-36</a:t>
                      </a:r>
                      <a:endParaRPr lang="en-ZA" sz="1800" b="0" i="0" u="none" strike="noStrike" dirty="0">
                        <a:solidFill>
                          <a:schemeClr val="tx1"/>
                        </a:solidFill>
                        <a:effectLst/>
                        <a:latin typeface="+mn-lt"/>
                      </a:endParaRPr>
                    </a:p>
                  </a:txBody>
                  <a:tcPr marL="9525" marR="9525" marT="9525" marB="0" anchor="b"/>
                </a:tc>
                <a:tc>
                  <a:txBody>
                    <a:bodyPr/>
                    <a:lstStyle/>
                    <a:p>
                      <a:pPr algn="ctr" fontAlgn="b"/>
                      <a:r>
                        <a:rPr lang="en-ZA" sz="1800" b="0" i="0" u="none" strike="noStrike" dirty="0">
                          <a:solidFill>
                            <a:schemeClr val="tx1"/>
                          </a:solidFill>
                          <a:effectLst/>
                          <a:latin typeface="+mn-lt"/>
                        </a:rPr>
                        <a:t>13</a:t>
                      </a:r>
                    </a:p>
                  </a:txBody>
                  <a:tcPr marL="9525" marR="9525" marT="9525" marB="0" anchor="b"/>
                </a:tc>
                <a:tc>
                  <a:txBody>
                    <a:bodyPr/>
                    <a:lstStyle/>
                    <a:p>
                      <a:pPr algn="ctr" fontAlgn="b"/>
                      <a:r>
                        <a:rPr lang="en-ZA" sz="1800" b="0" i="0" u="none" strike="noStrike" dirty="0">
                          <a:solidFill>
                            <a:schemeClr val="tx1"/>
                          </a:solidFill>
                          <a:effectLst/>
                          <a:latin typeface="+mn-lt"/>
                        </a:rPr>
                        <a:t>9</a:t>
                      </a:r>
                    </a:p>
                  </a:txBody>
                  <a:tcPr marL="9525" marR="9525" marT="9525" marB="0" anchor="b"/>
                </a:tc>
                <a:extLst>
                  <a:ext uri="{0D108BD9-81ED-4DB2-BD59-A6C34878D82A}">
                    <a16:rowId xmlns:a16="http://schemas.microsoft.com/office/drawing/2014/main" xmlns="" val="10009"/>
                  </a:ext>
                </a:extLst>
              </a:tr>
              <a:tr h="622666">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endParaRPr lang="en-ZA" sz="1800" b="1" dirty="0" smtClean="0">
                        <a:solidFill>
                          <a:schemeClr val="tx1"/>
                        </a:solidFill>
                        <a:effectLst/>
                        <a:latin typeface="+mn-lt"/>
                        <a:ea typeface="Calibri"/>
                        <a:cs typeface="Times New Roman"/>
                      </a:endParaRPr>
                    </a:p>
                    <a:p>
                      <a:pPr algn="ctr">
                        <a:lnSpc>
                          <a:spcPct val="115000"/>
                        </a:lnSpc>
                        <a:spcAft>
                          <a:spcPts val="0"/>
                        </a:spcAft>
                      </a:pPr>
                      <a:r>
                        <a:rPr lang="en-ZA" sz="1800" b="1" dirty="0" smtClean="0">
                          <a:solidFill>
                            <a:schemeClr val="tx1"/>
                          </a:solidFill>
                          <a:effectLst/>
                          <a:latin typeface="+mn-lt"/>
                          <a:ea typeface="Calibri"/>
                          <a:cs typeface="Times New Roman"/>
                        </a:rPr>
                        <a:t>410</a:t>
                      </a:r>
                      <a:endParaRPr lang="en-ZA" sz="1800" b="1" dirty="0">
                        <a:solidFill>
                          <a:schemeClr val="tx1"/>
                        </a:solidFill>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800" b="1" i="0" u="none" strike="noStrike" dirty="0" smtClean="0">
                          <a:solidFill>
                            <a:schemeClr val="tx1"/>
                          </a:solidFill>
                          <a:effectLst/>
                          <a:latin typeface="+mn-lt"/>
                        </a:rPr>
                        <a:t>639</a:t>
                      </a:r>
                      <a:endParaRPr lang="en-ZA" sz="1800" b="1" i="0" u="none" strike="noStrike" dirty="0">
                        <a:solidFill>
                          <a:schemeClr val="tx1"/>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chemeClr val="tx1"/>
                          </a:solidFill>
                          <a:effectLst/>
                          <a:latin typeface="+mn-lt"/>
                        </a:rPr>
                        <a:t>228</a:t>
                      </a:r>
                      <a:endParaRPr lang="en-ZA" sz="1800" b="1" i="0" u="none" strike="noStrike" dirty="0">
                        <a:solidFill>
                          <a:schemeClr val="tx1"/>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chemeClr val="tx1"/>
                          </a:solidFill>
                          <a:effectLst/>
                          <a:latin typeface="+mn-lt"/>
                        </a:rPr>
                        <a:t>434</a:t>
                      </a:r>
                      <a:endParaRPr lang="en-ZA" sz="1800" b="1" i="0" u="none" strike="noStrike" dirty="0">
                        <a:solidFill>
                          <a:schemeClr val="tx1"/>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chemeClr val="tx1"/>
                          </a:solidFill>
                          <a:effectLst/>
                          <a:latin typeface="+mn-lt"/>
                        </a:rPr>
                        <a:t>205</a:t>
                      </a:r>
                      <a:endParaRPr lang="en-ZA" sz="1800" b="1" i="0" u="none" strike="noStrike" dirty="0">
                        <a:solidFill>
                          <a:schemeClr val="tx1"/>
                        </a:solidFill>
                        <a:effectLst/>
                        <a:latin typeface="+mn-lt"/>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a:xfrm>
            <a:off x="7010400" y="-22818"/>
            <a:ext cx="2133600" cy="365125"/>
          </a:xfrm>
        </p:spPr>
        <p:txBody>
          <a:bodyPr/>
          <a:lstStyle/>
          <a:p>
            <a:fld id="{96CA8298-9D91-4CF9-AB6A-504DBB769D5D}"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xmlns="" val="15809292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395536" y="1484784"/>
            <a:ext cx="8229600" cy="4997152"/>
          </a:xfrm>
        </p:spPr>
        <p:txBody>
          <a:bodyPr/>
          <a:lstStyle/>
          <a:p>
            <a:pPr marL="355600" indent="-355600" algn="just" defTabSz="914400" eaLnBrk="1" hangingPunct="1">
              <a:lnSpc>
                <a:spcPct val="150000"/>
              </a:lnSpc>
              <a:spcBef>
                <a:spcPct val="0"/>
              </a:spcBef>
              <a:spcAft>
                <a:spcPct val="120000"/>
              </a:spcAft>
              <a:buFont typeface="Wingdings" pitchFamily="2" charset="2"/>
              <a:buChar char="§"/>
              <a:defRPr/>
            </a:pPr>
            <a:r>
              <a:rPr lang="en-ZA" sz="1800" kern="0" dirty="0" smtClean="0">
                <a:ea typeface="ＭＳ Ｐゴシック" pitchFamily="80" charset="-128"/>
              </a:rPr>
              <a:t>Assigned </a:t>
            </a:r>
            <a:r>
              <a:rPr lang="en-ZA" sz="1800" kern="0" dirty="0">
                <a:ea typeface="ＭＳ Ｐゴシック" pitchFamily="80" charset="-128"/>
              </a:rPr>
              <a:t>Senior EE Managers assigned are junior staff who do not have the necessary authority or resources to execute their mandate as required by </a:t>
            </a:r>
            <a:r>
              <a:rPr lang="en-ZA" sz="1800" kern="0" dirty="0" smtClean="0">
                <a:ea typeface="ＭＳ Ｐゴシック" pitchFamily="80" charset="-128"/>
              </a:rPr>
              <a:t>S24.</a:t>
            </a:r>
            <a:endParaRPr lang="en-ZA" sz="1800" kern="0" dirty="0">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ZA" sz="1800" kern="0" dirty="0" smtClean="0">
                <a:ea typeface="ＭＳ Ｐゴシック" pitchFamily="80" charset="-128"/>
              </a:rPr>
              <a:t>There </a:t>
            </a:r>
            <a:r>
              <a:rPr lang="en-ZA" sz="1800" kern="0" dirty="0">
                <a:ea typeface="ＭＳ Ｐゴシック" pitchFamily="80" charset="-128"/>
              </a:rPr>
              <a:t>are </a:t>
            </a:r>
            <a:r>
              <a:rPr lang="en-ZA" sz="1800" kern="0" dirty="0" smtClean="0">
                <a:ea typeface="ＭＳ Ｐゴシック" pitchFamily="80" charset="-128"/>
              </a:rPr>
              <a:t> </a:t>
            </a:r>
            <a:r>
              <a:rPr lang="en-ZA" sz="1800" kern="0" dirty="0">
                <a:ea typeface="ＭＳ Ｐゴシック" pitchFamily="80" charset="-128"/>
              </a:rPr>
              <a:t>consultative forums </a:t>
            </a:r>
            <a:r>
              <a:rPr lang="en-ZA" sz="1800" kern="0" dirty="0" smtClean="0">
                <a:ea typeface="ＭＳ Ｐゴシック" pitchFamily="80" charset="-128"/>
              </a:rPr>
              <a:t>however not </a:t>
            </a:r>
            <a:r>
              <a:rPr lang="en-ZA" sz="1800" kern="0" dirty="0">
                <a:ea typeface="ＭＳ Ｐゴシック" pitchFamily="80" charset="-128"/>
              </a:rPr>
              <a:t>properly constituted as required by </a:t>
            </a:r>
            <a:r>
              <a:rPr lang="en-ZA" sz="1800" kern="0" dirty="0" smtClean="0">
                <a:ea typeface="ＭＳ Ｐゴシック" pitchFamily="80" charset="-128"/>
              </a:rPr>
              <a:t>S16 read with 17 </a:t>
            </a:r>
            <a:r>
              <a:rPr lang="en-ZA" sz="1800" kern="0" dirty="0">
                <a:ea typeface="ＭＳ Ｐゴシック" pitchFamily="80" charset="-128"/>
              </a:rPr>
              <a:t>of the EE </a:t>
            </a:r>
            <a:r>
              <a:rPr lang="en-ZA" sz="1800" kern="0" dirty="0" smtClean="0">
                <a:ea typeface="ＭＳ Ｐゴシック" pitchFamily="80" charset="-128"/>
              </a:rPr>
              <a:t>Act.</a:t>
            </a:r>
            <a:endParaRPr lang="en-ZA" sz="1800" kern="0" dirty="0">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ZA" sz="1800" kern="0" dirty="0" smtClean="0">
                <a:ea typeface="ＭＳ Ｐゴシック" pitchFamily="80" charset="-128"/>
              </a:rPr>
              <a:t>Employers </a:t>
            </a:r>
            <a:r>
              <a:rPr lang="en-ZA" sz="1800" kern="0" dirty="0">
                <a:ea typeface="ＭＳ Ｐゴシック" pitchFamily="80" charset="-128"/>
              </a:rPr>
              <a:t>are </a:t>
            </a:r>
            <a:r>
              <a:rPr lang="en-ZA" sz="1800" kern="0" dirty="0" smtClean="0">
                <a:ea typeface="ＭＳ Ｐゴシック" pitchFamily="80" charset="-128"/>
              </a:rPr>
              <a:t>failing to prepare an Employment Equity Plan and the enforcement process in that regard is defective as this non is neither accommodated under sections 36 and 37 dealing with Undertakings and Compliance Orders respectively.</a:t>
            </a:r>
            <a:endParaRPr lang="en-ZA" sz="1800" kern="0" dirty="0">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US" sz="1800" kern="0" dirty="0" smtClean="0">
                <a:ea typeface="ＭＳ Ｐゴシック" pitchFamily="80" charset="-128"/>
              </a:rPr>
              <a:t>There </a:t>
            </a:r>
            <a:r>
              <a:rPr lang="en-US" sz="1800" kern="0" dirty="0">
                <a:ea typeface="ＭＳ Ｐゴシック" pitchFamily="80" charset="-128"/>
              </a:rPr>
              <a:t>are no communication strategies in place to inform the employees of the EE </a:t>
            </a:r>
            <a:r>
              <a:rPr lang="en-US" sz="1800" kern="0" dirty="0" smtClean="0">
                <a:ea typeface="ＭＳ Ｐゴシック" pitchFamily="80" charset="-128"/>
              </a:rPr>
              <a:t>Act as required by section 25.</a:t>
            </a:r>
            <a:endParaRPr lang="en-US" sz="1800" kern="0" dirty="0">
              <a:ea typeface="ＭＳ Ｐゴシック" pitchFamily="80" charset="-128"/>
            </a:endParaRPr>
          </a:p>
          <a:p>
            <a:pPr marL="0" indent="0">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92280" y="1"/>
            <a:ext cx="2051720"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136793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p:txBody>
          <a:bodyPr/>
          <a:lstStyle/>
          <a:p>
            <a:pPr lvl="0" algn="just">
              <a:buFont typeface="Wingdings" panose="05000000000000000000" pitchFamily="2" charset="2"/>
              <a:buChar char="§"/>
            </a:pPr>
            <a:r>
              <a:rPr lang="en-ZA" sz="1800" dirty="0" smtClean="0">
                <a:solidFill>
                  <a:prstClr val="black"/>
                </a:solidFill>
                <a:ea typeface="ＭＳ Ｐゴシック" pitchFamily="-111" charset="-128"/>
                <a:cs typeface="Arial" panose="020B0604020202020204" pitchFamily="34" charset="0"/>
              </a:rPr>
              <a:t>Monitoring due dates for employers to comply with DG Recommendations.</a:t>
            </a:r>
          </a:p>
          <a:p>
            <a:pPr marL="0" lvl="0" indent="0" algn="just">
              <a:buNone/>
            </a:pPr>
            <a:endParaRPr lang="en-ZA" sz="1800" dirty="0" smtClean="0">
              <a:solidFill>
                <a:prstClr val="black"/>
              </a:solidFill>
              <a:ea typeface="ＭＳ Ｐゴシック" pitchFamily="-111" charset="-128"/>
              <a:cs typeface="Arial" panose="020B0604020202020204" pitchFamily="34" charset="0"/>
            </a:endParaRPr>
          </a:p>
          <a:p>
            <a:pPr lvl="0" algn="just">
              <a:buFont typeface="Wingdings" panose="05000000000000000000" pitchFamily="2" charset="2"/>
              <a:buChar char="§"/>
            </a:pPr>
            <a:r>
              <a:rPr lang="en-ZA" sz="1800" dirty="0" smtClean="0">
                <a:solidFill>
                  <a:prstClr val="black"/>
                </a:solidFill>
                <a:ea typeface="ＭＳ Ｐゴシック" pitchFamily="-111" charset="-128"/>
                <a:cs typeface="Arial" panose="020B0604020202020204" pitchFamily="34" charset="0"/>
              </a:rPr>
              <a:t>Serve </a:t>
            </a:r>
            <a:r>
              <a:rPr lang="en-ZA" sz="1800" dirty="0">
                <a:solidFill>
                  <a:prstClr val="black"/>
                </a:solidFill>
                <a:ea typeface="ＭＳ Ｐゴシック" pitchFamily="-111" charset="-128"/>
                <a:cs typeface="Arial" panose="020B0604020202020204" pitchFamily="34" charset="0"/>
              </a:rPr>
              <a:t>confirmatory letters to employers who fail to comply within timeframe and employers who fail to comply with sections invoking direct referral for prosecution</a:t>
            </a:r>
            <a:r>
              <a:rPr lang="en-ZA" sz="1800" dirty="0" smtClean="0">
                <a:solidFill>
                  <a:prstClr val="black"/>
                </a:solidFill>
                <a:ea typeface="ＭＳ Ｐゴシック" pitchFamily="-111" charset="-128"/>
                <a:cs typeface="Arial" panose="020B0604020202020204" pitchFamily="34" charset="0"/>
              </a:rPr>
              <a:t>.</a:t>
            </a:r>
          </a:p>
          <a:p>
            <a:pPr marL="0" lvl="0" indent="0" algn="just">
              <a:buNone/>
            </a:pPr>
            <a:endParaRPr lang="en-ZA" sz="1800" dirty="0">
              <a:solidFill>
                <a:prstClr val="black"/>
              </a:solidFill>
              <a:ea typeface="ＭＳ Ｐゴシック" pitchFamily="-111" charset="-128"/>
              <a:cs typeface="Arial" panose="020B0604020202020204" pitchFamily="34" charset="0"/>
            </a:endParaRPr>
          </a:p>
        </p:txBody>
      </p:sp>
      <p:sp>
        <p:nvSpPr>
          <p:cNvPr id="4" name="Slide Number Placeholder 3"/>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456979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6990"/>
          </a:xfrm>
        </p:spPr>
        <p:txBody>
          <a:bodyPr/>
          <a:lstStyle/>
          <a:p>
            <a:pPr algn="l"/>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DIRECTOR-GENERAL </a:t>
            </a:r>
            <a:r>
              <a:rPr lang="en-ZA" sz="2400" b="1" dirty="0"/>
              <a:t>REVIEW PERFORMANCE</a:t>
            </a:r>
            <a:r>
              <a:rPr lang="en-ZA" sz="2400" b="1" dirty="0" smtClean="0"/>
              <a:t/>
            </a:r>
            <a:br>
              <a:rPr lang="en-ZA" sz="2400" b="1" dirty="0" smtClean="0"/>
            </a:br>
            <a:r>
              <a:rPr lang="en-ZA" sz="2400" b="1" dirty="0" smtClean="0"/>
              <a:t/>
            </a:r>
            <a:br>
              <a:rPr lang="en-ZA" sz="2400" b="1" dirty="0" smtClean="0"/>
            </a:br>
            <a:r>
              <a:rPr lang="en-ZA" sz="1600" dirty="0" smtClean="0">
                <a:latin typeface="+mn-lt"/>
                <a:cs typeface="Arial" panose="020B0604020202020204" pitchFamily="34" charset="0"/>
              </a:rPr>
              <a:t>The target for quarter 1 was </a:t>
            </a:r>
            <a:r>
              <a:rPr lang="en-ZA" sz="1600" b="1" dirty="0" smtClean="0">
                <a:latin typeface="+mn-lt"/>
                <a:cs typeface="Arial" panose="020B0604020202020204" pitchFamily="34" charset="0"/>
              </a:rPr>
              <a:t>410</a:t>
            </a:r>
            <a:r>
              <a:rPr lang="en-ZA" sz="1600" dirty="0" smtClean="0">
                <a:latin typeface="+mn-lt"/>
                <a:cs typeface="Arial" panose="020B0604020202020204" pitchFamily="34" charset="0"/>
              </a:rPr>
              <a:t> Director General Reviews and 153 were conducted which constitutes 97.1%. Only 4 were found to be compliant and 149 that failed to comply were issued with Director-General Recommendation with which to comply within 60 days</a:t>
            </a:r>
            <a:br>
              <a:rPr lang="en-ZA" sz="1600" dirty="0" smtClean="0">
                <a:latin typeface="+mn-lt"/>
                <a:cs typeface="Arial" panose="020B0604020202020204" pitchFamily="34" charset="0"/>
              </a:rPr>
            </a:br>
            <a:endParaRPr lang="en-ZA" sz="16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5224567"/>
              </p:ext>
            </p:extLst>
          </p:nvPr>
        </p:nvGraphicFramePr>
        <p:xfrm>
          <a:off x="251519" y="2420886"/>
          <a:ext cx="8640961" cy="4176465"/>
        </p:xfrm>
        <a:graphic>
          <a:graphicData uri="http://schemas.openxmlformats.org/drawingml/2006/table">
            <a:tbl>
              <a:tblPr>
                <a:tableStyleId>{E8B1032C-EA38-4F05-BA0D-38AFFFC7BED3}</a:tableStyleId>
              </a:tblPr>
              <a:tblGrid>
                <a:gridCol w="1171886">
                  <a:extLst>
                    <a:ext uri="{9D8B030D-6E8A-4147-A177-3AD203B41FA5}">
                      <a16:colId xmlns:a16="http://schemas.microsoft.com/office/drawing/2014/main" xmlns="" val="20000"/>
                    </a:ext>
                  </a:extLst>
                </a:gridCol>
                <a:gridCol w="1179549">
                  <a:extLst>
                    <a:ext uri="{9D8B030D-6E8A-4147-A177-3AD203B41FA5}">
                      <a16:colId xmlns:a16="http://schemas.microsoft.com/office/drawing/2014/main" xmlns="" val="20001"/>
                    </a:ext>
                  </a:extLst>
                </a:gridCol>
                <a:gridCol w="1208277">
                  <a:extLst>
                    <a:ext uri="{9D8B030D-6E8A-4147-A177-3AD203B41FA5}">
                      <a16:colId xmlns:a16="http://schemas.microsoft.com/office/drawing/2014/main" xmlns="" val="20002"/>
                    </a:ext>
                  </a:extLst>
                </a:gridCol>
                <a:gridCol w="1210572">
                  <a:extLst>
                    <a:ext uri="{9D8B030D-6E8A-4147-A177-3AD203B41FA5}">
                      <a16:colId xmlns:a16="http://schemas.microsoft.com/office/drawing/2014/main" xmlns="" val="20003"/>
                    </a:ext>
                  </a:extLst>
                </a:gridCol>
                <a:gridCol w="1134373">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gridCol w="1512168">
                  <a:extLst>
                    <a:ext uri="{9D8B030D-6E8A-4147-A177-3AD203B41FA5}">
                      <a16:colId xmlns:a16="http://schemas.microsoft.com/office/drawing/2014/main" xmlns="" val="20006"/>
                    </a:ext>
                  </a:extLst>
                </a:gridCol>
              </a:tblGrid>
              <a:tr h="1038139">
                <a:tc>
                  <a:txBody>
                    <a:bodyPr/>
                    <a:lstStyle/>
                    <a:p>
                      <a:pPr algn="l" fontAlgn="b"/>
                      <a:r>
                        <a:rPr lang="en-ZA" sz="1400" b="1" u="none" strike="noStrike" dirty="0">
                          <a:solidFill>
                            <a:schemeClr val="tx1"/>
                          </a:solidFill>
                          <a:effectLst/>
                          <a:latin typeface="+mn-lt"/>
                        </a:rPr>
                        <a:t>PROVINCE</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solidFill>
                            <a:schemeClr val="tx1"/>
                          </a:solidFill>
                          <a:effectLst/>
                          <a:latin typeface="+mn-lt"/>
                        </a:rPr>
                        <a:t>TARGET</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solidFill>
                            <a:schemeClr val="tx1"/>
                          </a:solidFill>
                          <a:effectLst/>
                          <a:latin typeface="+mn-lt"/>
                        </a:rPr>
                        <a:t>ACTUAL</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solidFill>
                            <a:schemeClr val="tx1"/>
                          </a:solidFill>
                          <a:effectLst/>
                          <a:latin typeface="+mn-lt"/>
                        </a:rPr>
                        <a:t>VARIANCE</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solidFill>
                            <a:schemeClr val="tx1"/>
                          </a:solidFill>
                          <a:effectLst/>
                          <a:latin typeface="+mn-lt"/>
                        </a:rPr>
                        <a:t>COMPLIANT</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solidFill>
                            <a:schemeClr val="tx1"/>
                          </a:solidFill>
                          <a:effectLst/>
                          <a:latin typeface="+mn-lt"/>
                        </a:rPr>
                        <a:t>NON-COMPLIANT</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solidFill>
                            <a:schemeClr val="tx1"/>
                          </a:solidFill>
                          <a:effectLst/>
                          <a:latin typeface="+mn-lt"/>
                        </a:rPr>
                        <a:t>NO </a:t>
                      </a:r>
                      <a:r>
                        <a:rPr lang="en-ZA" sz="1400" b="1" u="none" strike="noStrike" dirty="0" smtClean="0">
                          <a:solidFill>
                            <a:schemeClr val="tx1"/>
                          </a:solidFill>
                          <a:effectLst/>
                          <a:latin typeface="+mn-lt"/>
                        </a:rPr>
                        <a:t>ISSUED </a:t>
                      </a:r>
                      <a:r>
                        <a:rPr lang="en-ZA" sz="1400" b="1" u="none" strike="noStrike" baseline="0" dirty="0" smtClean="0">
                          <a:solidFill>
                            <a:schemeClr val="tx1"/>
                          </a:solidFill>
                          <a:effectLst/>
                          <a:latin typeface="+mn-lt"/>
                        </a:rPr>
                        <a:t>WITH </a:t>
                      </a:r>
                      <a:r>
                        <a:rPr lang="en-ZA" sz="1400" b="1" u="none" strike="noStrike" baseline="0" dirty="0">
                          <a:solidFill>
                            <a:schemeClr val="tx1"/>
                          </a:solidFill>
                          <a:effectLst/>
                          <a:latin typeface="+mn-lt"/>
                        </a:rPr>
                        <a:t>RECOMMENDATIONS</a:t>
                      </a:r>
                      <a:endParaRPr lang="en-ZA" sz="1400" b="1" i="0" u="none" strike="noStrike" dirty="0">
                        <a:solidFill>
                          <a:schemeClr val="tx1"/>
                        </a:solidFill>
                        <a:effectLst/>
                        <a:latin typeface="+mn-lt"/>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466099">
                <a:tc>
                  <a:txBody>
                    <a:bodyPr/>
                    <a:lstStyle/>
                    <a:p>
                      <a:pPr algn="l" fontAlgn="b"/>
                      <a:r>
                        <a:rPr lang="en-ZA" sz="1600" b="1" u="none" strike="noStrike" dirty="0">
                          <a:solidFill>
                            <a:schemeClr val="tx1"/>
                          </a:solidFill>
                          <a:effectLst/>
                          <a:latin typeface="+mn-lt"/>
                          <a:cs typeface="Arial" panose="020B0604020202020204" pitchFamily="34" charset="0"/>
                        </a:rPr>
                        <a:t>EC</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45</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39</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-6</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dirty="0">
                          <a:solidFill>
                            <a:schemeClr val="tx1"/>
                          </a:solidFill>
                          <a:effectLst/>
                          <a:latin typeface="+mn-lt"/>
                        </a:rPr>
                        <a:t>0</a:t>
                      </a:r>
                    </a:p>
                  </a:txBody>
                  <a:tcPr marL="9525" marR="9525" marT="9525" marB="0" anchor="ctr"/>
                </a:tc>
                <a:tc>
                  <a:txBody>
                    <a:bodyPr/>
                    <a:lstStyle/>
                    <a:p>
                      <a:pPr algn="ctr" fontAlgn="b"/>
                      <a:r>
                        <a:rPr lang="en-ZA" sz="1600" b="0" i="0" u="none" strike="noStrike">
                          <a:solidFill>
                            <a:schemeClr val="tx1"/>
                          </a:solidFill>
                          <a:effectLst/>
                          <a:latin typeface="+mn-lt"/>
                        </a:rPr>
                        <a:t>39</a:t>
                      </a:r>
                    </a:p>
                  </a:txBody>
                  <a:tcPr marL="9525" marR="9525" marT="9525" marB="0" anchor="ctr"/>
                </a:tc>
                <a:tc>
                  <a:txBody>
                    <a:bodyPr/>
                    <a:lstStyle/>
                    <a:p>
                      <a:pPr algn="ctr" fontAlgn="b"/>
                      <a:r>
                        <a:rPr lang="en-ZA" sz="1600" b="0" i="0" u="none" strike="noStrike">
                          <a:solidFill>
                            <a:schemeClr val="tx1"/>
                          </a:solidFill>
                          <a:effectLst/>
                          <a:latin typeface="+mn-lt"/>
                        </a:rPr>
                        <a:t>39</a:t>
                      </a:r>
                    </a:p>
                  </a:txBody>
                  <a:tcPr marL="9525" marR="9525" marT="9525" marB="0" anchor="ctr"/>
                </a:tc>
                <a:extLst>
                  <a:ext uri="{0D108BD9-81ED-4DB2-BD59-A6C34878D82A}">
                    <a16:rowId xmlns:a16="http://schemas.microsoft.com/office/drawing/2014/main" xmlns="" val="10001"/>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FS</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19</a:t>
                      </a:r>
                    </a:p>
                  </a:txBody>
                  <a:tcPr marL="68580" marR="68580" marT="0" marB="0" anchor="ctr"/>
                </a:tc>
                <a:tc>
                  <a:txBody>
                    <a:bodyPr/>
                    <a:lstStyle/>
                    <a:p>
                      <a:pPr algn="ctr" fontAlgn="b"/>
                      <a:r>
                        <a:rPr lang="en-ZA" sz="1600" b="0" i="0" u="none" strike="noStrike" dirty="0">
                          <a:solidFill>
                            <a:schemeClr val="tx1"/>
                          </a:solidFill>
                          <a:effectLst/>
                          <a:latin typeface="+mn-lt"/>
                        </a:rPr>
                        <a:t>20</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1</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dirty="0">
                          <a:solidFill>
                            <a:schemeClr val="tx1"/>
                          </a:solidFill>
                          <a:effectLst/>
                          <a:latin typeface="+mn-lt"/>
                        </a:rPr>
                        <a:t>0</a:t>
                      </a:r>
                    </a:p>
                  </a:txBody>
                  <a:tcPr marL="9525" marR="9525" marT="9525" marB="0" anchor="ctr"/>
                </a:tc>
                <a:tc>
                  <a:txBody>
                    <a:bodyPr/>
                    <a:lstStyle/>
                    <a:p>
                      <a:pPr algn="ctr" fontAlgn="b"/>
                      <a:r>
                        <a:rPr lang="en-ZA" sz="1600" b="0" i="0" u="none" strike="noStrike">
                          <a:solidFill>
                            <a:schemeClr val="tx1"/>
                          </a:solidFill>
                          <a:effectLst/>
                          <a:latin typeface="+mn-lt"/>
                        </a:rPr>
                        <a:t>20</a:t>
                      </a:r>
                    </a:p>
                  </a:txBody>
                  <a:tcPr marL="9525" marR="9525" marT="9525" marB="0" anchor="ctr"/>
                </a:tc>
                <a:tc>
                  <a:txBody>
                    <a:bodyPr/>
                    <a:lstStyle/>
                    <a:p>
                      <a:pPr algn="ctr" fontAlgn="b"/>
                      <a:r>
                        <a:rPr lang="en-ZA" sz="1600" b="0" i="0" u="none" strike="noStrike">
                          <a:solidFill>
                            <a:schemeClr val="tx1"/>
                          </a:solidFill>
                          <a:effectLst/>
                          <a:latin typeface="+mn-lt"/>
                        </a:rPr>
                        <a:t>20</a:t>
                      </a:r>
                    </a:p>
                  </a:txBody>
                  <a:tcPr marL="9525" marR="9525" marT="9525" marB="0" anchor="ctr"/>
                </a:tc>
                <a:extLst>
                  <a:ext uri="{0D108BD9-81ED-4DB2-BD59-A6C34878D82A}">
                    <a16:rowId xmlns:a16="http://schemas.microsoft.com/office/drawing/2014/main" xmlns="" val="10002"/>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GP</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106</a:t>
                      </a:r>
                    </a:p>
                  </a:txBody>
                  <a:tcPr marL="68580" marR="68580" marT="0" marB="0" anchor="ctr"/>
                </a:tc>
                <a:tc>
                  <a:txBody>
                    <a:bodyPr/>
                    <a:lstStyle/>
                    <a:p>
                      <a:pPr algn="ctr" fontAlgn="b"/>
                      <a:r>
                        <a:rPr lang="en-ZA" sz="1600" b="0" i="0" u="none" strike="noStrike" dirty="0">
                          <a:solidFill>
                            <a:schemeClr val="tx1"/>
                          </a:solidFill>
                          <a:effectLst/>
                          <a:latin typeface="+mn-lt"/>
                        </a:rPr>
                        <a:t>1</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-105</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dirty="0">
                          <a:solidFill>
                            <a:schemeClr val="tx1"/>
                          </a:solidFill>
                          <a:effectLst/>
                          <a:latin typeface="+mn-lt"/>
                        </a:rPr>
                        <a:t>0</a:t>
                      </a:r>
                    </a:p>
                  </a:txBody>
                  <a:tcPr marL="9525" marR="9525" marT="9525" marB="0" anchor="ctr"/>
                </a:tc>
                <a:tc>
                  <a:txBody>
                    <a:bodyPr/>
                    <a:lstStyle/>
                    <a:p>
                      <a:pPr algn="ctr" fontAlgn="b"/>
                      <a:r>
                        <a:rPr lang="en-ZA" sz="1600" b="0" i="0" u="none" strike="noStrike" dirty="0">
                          <a:solidFill>
                            <a:schemeClr val="tx1"/>
                          </a:solidFill>
                          <a:effectLst/>
                          <a:latin typeface="+mn-lt"/>
                        </a:rPr>
                        <a:t>1</a:t>
                      </a:r>
                    </a:p>
                  </a:txBody>
                  <a:tcPr marL="9525" marR="9525" marT="9525" marB="0" anchor="ctr"/>
                </a:tc>
                <a:tc>
                  <a:txBody>
                    <a:bodyPr/>
                    <a:lstStyle/>
                    <a:p>
                      <a:pPr algn="ctr" fontAlgn="b"/>
                      <a:r>
                        <a:rPr lang="en-ZA" sz="1600" b="0" i="0" u="none" strike="noStrike" dirty="0">
                          <a:solidFill>
                            <a:schemeClr val="tx1"/>
                          </a:solidFill>
                          <a:effectLst/>
                          <a:latin typeface="+mn-lt"/>
                        </a:rPr>
                        <a:t>1</a:t>
                      </a:r>
                    </a:p>
                  </a:txBody>
                  <a:tcPr marL="9525" marR="9525" marT="9525" marB="0" anchor="ctr"/>
                </a:tc>
                <a:extLst>
                  <a:ext uri="{0D108BD9-81ED-4DB2-BD59-A6C34878D82A}">
                    <a16:rowId xmlns:a16="http://schemas.microsoft.com/office/drawing/2014/main" xmlns="" val="10003"/>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KZN</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51</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10</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-41</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dirty="0">
                          <a:solidFill>
                            <a:schemeClr val="tx1"/>
                          </a:solidFill>
                          <a:effectLst/>
                          <a:latin typeface="+mn-lt"/>
                        </a:rPr>
                        <a:t>0</a:t>
                      </a:r>
                    </a:p>
                  </a:txBody>
                  <a:tcPr marL="9525" marR="9525" marT="9525" marB="0" anchor="ctr"/>
                </a:tc>
                <a:tc>
                  <a:txBody>
                    <a:bodyPr/>
                    <a:lstStyle/>
                    <a:p>
                      <a:pPr algn="ctr" fontAlgn="b"/>
                      <a:r>
                        <a:rPr lang="en-ZA" sz="1600" b="0" i="0" u="none" strike="noStrike" dirty="0">
                          <a:solidFill>
                            <a:schemeClr val="tx1"/>
                          </a:solidFill>
                          <a:effectLst/>
                          <a:latin typeface="+mn-lt"/>
                        </a:rPr>
                        <a:t>10</a:t>
                      </a:r>
                    </a:p>
                  </a:txBody>
                  <a:tcPr marL="9525" marR="9525" marT="9525" marB="0" anchor="ctr"/>
                </a:tc>
                <a:tc>
                  <a:txBody>
                    <a:bodyPr/>
                    <a:lstStyle/>
                    <a:p>
                      <a:pPr algn="ctr" fontAlgn="b"/>
                      <a:r>
                        <a:rPr lang="en-ZA" sz="1600" b="0" i="0" u="none" strike="noStrike" dirty="0">
                          <a:solidFill>
                            <a:schemeClr val="tx1"/>
                          </a:solidFill>
                          <a:effectLst/>
                          <a:latin typeface="+mn-lt"/>
                        </a:rPr>
                        <a:t>10</a:t>
                      </a:r>
                    </a:p>
                  </a:txBody>
                  <a:tcPr marL="9525" marR="9525" marT="9525" marB="0" anchor="ctr"/>
                </a:tc>
                <a:extLst>
                  <a:ext uri="{0D108BD9-81ED-4DB2-BD59-A6C34878D82A}">
                    <a16:rowId xmlns:a16="http://schemas.microsoft.com/office/drawing/2014/main" xmlns="" val="10004"/>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LP</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42</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19</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-23</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dirty="0">
                          <a:solidFill>
                            <a:schemeClr val="tx1"/>
                          </a:solidFill>
                          <a:effectLst/>
                          <a:latin typeface="+mn-lt"/>
                        </a:rPr>
                        <a:t>0</a:t>
                      </a:r>
                    </a:p>
                  </a:txBody>
                  <a:tcPr marL="9525" marR="9525" marT="9525" marB="0" anchor="ctr"/>
                </a:tc>
                <a:tc>
                  <a:txBody>
                    <a:bodyPr/>
                    <a:lstStyle/>
                    <a:p>
                      <a:pPr algn="ctr" fontAlgn="b"/>
                      <a:r>
                        <a:rPr lang="en-ZA" sz="1600" b="0" i="0" u="none" strike="noStrike" dirty="0">
                          <a:solidFill>
                            <a:schemeClr val="tx1"/>
                          </a:solidFill>
                          <a:effectLst/>
                          <a:latin typeface="+mn-lt"/>
                        </a:rPr>
                        <a:t>19</a:t>
                      </a:r>
                    </a:p>
                  </a:txBody>
                  <a:tcPr marL="9525" marR="9525" marT="9525" marB="0" anchor="ctr"/>
                </a:tc>
                <a:tc>
                  <a:txBody>
                    <a:bodyPr/>
                    <a:lstStyle/>
                    <a:p>
                      <a:pPr algn="ctr" fontAlgn="b"/>
                      <a:r>
                        <a:rPr lang="en-ZA" sz="1600" b="0" i="0" u="none" strike="noStrike" dirty="0">
                          <a:solidFill>
                            <a:schemeClr val="tx1"/>
                          </a:solidFill>
                          <a:effectLst/>
                          <a:latin typeface="+mn-lt"/>
                        </a:rPr>
                        <a:t>19</a:t>
                      </a:r>
                    </a:p>
                  </a:txBody>
                  <a:tcPr marL="9525" marR="9525" marT="9525" marB="0" anchor="ctr"/>
                </a:tc>
                <a:extLst>
                  <a:ext uri="{0D108BD9-81ED-4DB2-BD59-A6C34878D82A}">
                    <a16:rowId xmlns:a16="http://schemas.microsoft.com/office/drawing/2014/main" xmlns="" val="10005"/>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MP</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40</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25</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-15</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a:solidFill>
                            <a:schemeClr val="tx1"/>
                          </a:solidFill>
                          <a:effectLst/>
                          <a:latin typeface="+mn-lt"/>
                        </a:rPr>
                        <a:t>0</a:t>
                      </a:r>
                    </a:p>
                  </a:txBody>
                  <a:tcPr marL="9525" marR="9525" marT="9525" marB="0" anchor="ctr"/>
                </a:tc>
                <a:tc>
                  <a:txBody>
                    <a:bodyPr/>
                    <a:lstStyle/>
                    <a:p>
                      <a:pPr algn="ctr" fontAlgn="b"/>
                      <a:r>
                        <a:rPr lang="en-ZA" sz="1600" b="0" i="0" u="none" strike="noStrike" dirty="0">
                          <a:solidFill>
                            <a:schemeClr val="tx1"/>
                          </a:solidFill>
                          <a:effectLst/>
                          <a:latin typeface="+mn-lt"/>
                        </a:rPr>
                        <a:t>25</a:t>
                      </a:r>
                    </a:p>
                  </a:txBody>
                  <a:tcPr marL="9525" marR="9525" marT="9525" marB="0" anchor="ctr"/>
                </a:tc>
                <a:tc>
                  <a:txBody>
                    <a:bodyPr/>
                    <a:lstStyle/>
                    <a:p>
                      <a:pPr algn="ctr" fontAlgn="b"/>
                      <a:r>
                        <a:rPr lang="en-ZA" sz="1600" b="0" i="0" u="none" strike="noStrike" dirty="0">
                          <a:solidFill>
                            <a:schemeClr val="tx1"/>
                          </a:solidFill>
                          <a:effectLst/>
                          <a:latin typeface="+mn-lt"/>
                        </a:rPr>
                        <a:t>25</a:t>
                      </a:r>
                    </a:p>
                  </a:txBody>
                  <a:tcPr marL="9525" marR="9525" marT="9525" marB="0" anchor="ctr"/>
                </a:tc>
                <a:extLst>
                  <a:ext uri="{0D108BD9-81ED-4DB2-BD59-A6C34878D82A}">
                    <a16:rowId xmlns:a16="http://schemas.microsoft.com/office/drawing/2014/main" xmlns="" val="10006"/>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NC</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30</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2</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-28</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a:solidFill>
                            <a:schemeClr val="tx1"/>
                          </a:solidFill>
                          <a:effectLst/>
                          <a:latin typeface="+mn-lt"/>
                        </a:rPr>
                        <a:t>0</a:t>
                      </a:r>
                    </a:p>
                  </a:txBody>
                  <a:tcPr marL="9525" marR="9525" marT="9525" marB="0" anchor="ctr"/>
                </a:tc>
                <a:tc>
                  <a:txBody>
                    <a:bodyPr/>
                    <a:lstStyle/>
                    <a:p>
                      <a:pPr algn="ctr" fontAlgn="b"/>
                      <a:r>
                        <a:rPr lang="en-ZA" sz="1600" b="0" i="0" u="none" strike="noStrike" dirty="0">
                          <a:solidFill>
                            <a:schemeClr val="tx1"/>
                          </a:solidFill>
                          <a:effectLst/>
                          <a:latin typeface="+mn-lt"/>
                        </a:rPr>
                        <a:t>2</a:t>
                      </a:r>
                    </a:p>
                  </a:txBody>
                  <a:tcPr marL="9525" marR="9525" marT="9525" marB="0" anchor="ctr"/>
                </a:tc>
                <a:tc>
                  <a:txBody>
                    <a:bodyPr/>
                    <a:lstStyle/>
                    <a:p>
                      <a:pPr algn="ctr" fontAlgn="b"/>
                      <a:r>
                        <a:rPr lang="en-ZA" sz="1600" b="0" i="0" u="none" strike="noStrike" dirty="0">
                          <a:solidFill>
                            <a:schemeClr val="tx1"/>
                          </a:solidFill>
                          <a:effectLst/>
                          <a:latin typeface="+mn-lt"/>
                        </a:rPr>
                        <a:t>2</a:t>
                      </a:r>
                    </a:p>
                  </a:txBody>
                  <a:tcPr marL="9525" marR="9525" marT="9525" marB="0" anchor="ctr"/>
                </a:tc>
                <a:extLst>
                  <a:ext uri="{0D108BD9-81ED-4DB2-BD59-A6C34878D82A}">
                    <a16:rowId xmlns:a16="http://schemas.microsoft.com/office/drawing/2014/main" xmlns="" val="10007"/>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NW</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19</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18</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-1</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a:solidFill>
                            <a:schemeClr val="tx1"/>
                          </a:solidFill>
                          <a:effectLst/>
                          <a:latin typeface="+mn-lt"/>
                        </a:rPr>
                        <a:t>0</a:t>
                      </a:r>
                    </a:p>
                  </a:txBody>
                  <a:tcPr marL="9525" marR="9525" marT="9525" marB="0" anchor="ctr"/>
                </a:tc>
                <a:tc>
                  <a:txBody>
                    <a:bodyPr/>
                    <a:lstStyle/>
                    <a:p>
                      <a:pPr algn="ctr" fontAlgn="b"/>
                      <a:r>
                        <a:rPr lang="en-ZA" sz="1600" b="0" i="0" u="none" strike="noStrike" dirty="0">
                          <a:solidFill>
                            <a:schemeClr val="tx1"/>
                          </a:solidFill>
                          <a:effectLst/>
                          <a:latin typeface="+mn-lt"/>
                        </a:rPr>
                        <a:t>18</a:t>
                      </a:r>
                    </a:p>
                  </a:txBody>
                  <a:tcPr marL="9525" marR="9525" marT="9525" marB="0" anchor="ctr"/>
                </a:tc>
                <a:tc>
                  <a:txBody>
                    <a:bodyPr/>
                    <a:lstStyle/>
                    <a:p>
                      <a:pPr algn="ctr" fontAlgn="b"/>
                      <a:r>
                        <a:rPr lang="en-ZA" sz="1600" b="0" i="0" u="none" strike="noStrike" dirty="0">
                          <a:solidFill>
                            <a:schemeClr val="tx1"/>
                          </a:solidFill>
                          <a:effectLst/>
                          <a:latin typeface="+mn-lt"/>
                        </a:rPr>
                        <a:t>18</a:t>
                      </a:r>
                    </a:p>
                  </a:txBody>
                  <a:tcPr marL="9525" marR="9525" marT="9525" marB="0" anchor="ctr"/>
                </a:tc>
                <a:extLst>
                  <a:ext uri="{0D108BD9-81ED-4DB2-BD59-A6C34878D82A}">
                    <a16:rowId xmlns:a16="http://schemas.microsoft.com/office/drawing/2014/main" xmlns="" val="10008"/>
                  </a:ext>
                </a:extLst>
              </a:tr>
              <a:tr h="293783">
                <a:tc>
                  <a:txBody>
                    <a:bodyPr/>
                    <a:lstStyle/>
                    <a:p>
                      <a:pPr algn="l" fontAlgn="b"/>
                      <a:r>
                        <a:rPr lang="en-ZA" sz="1600" b="1" u="none" strike="noStrike" dirty="0">
                          <a:solidFill>
                            <a:schemeClr val="tx1"/>
                          </a:solidFill>
                          <a:effectLst/>
                          <a:latin typeface="+mn-lt"/>
                          <a:cs typeface="Arial" panose="020B0604020202020204" pitchFamily="34" charset="0"/>
                        </a:rPr>
                        <a:t>WC</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58</a:t>
                      </a:r>
                      <a:endParaRPr lang="en-ZA" sz="1600" dirty="0">
                        <a:solidFill>
                          <a:schemeClr val="tx1"/>
                        </a:solidFill>
                        <a:effectLst/>
                        <a:latin typeface="+mn-lt"/>
                        <a:ea typeface="Calibri"/>
                        <a:cs typeface="Times New Roman"/>
                      </a:endParaRPr>
                    </a:p>
                  </a:txBody>
                  <a:tcPr marL="68580" marR="68580" marT="0" marB="0" anchor="ctr"/>
                </a:tc>
                <a:tc>
                  <a:txBody>
                    <a:bodyPr/>
                    <a:lstStyle/>
                    <a:p>
                      <a:pPr algn="ctr" fontAlgn="b"/>
                      <a:r>
                        <a:rPr lang="en-ZA" sz="1600" b="0" i="0" u="none" strike="noStrike" dirty="0">
                          <a:solidFill>
                            <a:schemeClr val="tx1"/>
                          </a:solidFill>
                          <a:effectLst/>
                          <a:latin typeface="+mn-lt"/>
                        </a:rPr>
                        <a:t>19</a:t>
                      </a:r>
                    </a:p>
                  </a:txBody>
                  <a:tcPr marL="9525" marR="9525" marT="9525" marB="0" anchor="ctr"/>
                </a:tc>
                <a:tc>
                  <a:txBody>
                    <a:bodyPr/>
                    <a:lstStyle/>
                    <a:p>
                      <a:pPr algn="ctr" fontAlgn="b"/>
                      <a:r>
                        <a:rPr lang="en-ZA" sz="1600" b="0" i="0" u="none" strike="noStrike" dirty="0" smtClean="0">
                          <a:solidFill>
                            <a:schemeClr val="tx1"/>
                          </a:solidFill>
                          <a:effectLst/>
                          <a:latin typeface="+mn-lt"/>
                          <a:cs typeface="Arial" panose="020B0604020202020204" pitchFamily="34" charset="0"/>
                        </a:rPr>
                        <a:t>-39</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600" b="0" i="0" u="none" strike="noStrike" dirty="0">
                          <a:solidFill>
                            <a:schemeClr val="tx1"/>
                          </a:solidFill>
                          <a:effectLst/>
                          <a:latin typeface="+mn-lt"/>
                        </a:rPr>
                        <a:t>4</a:t>
                      </a:r>
                    </a:p>
                  </a:txBody>
                  <a:tcPr marL="9525" marR="9525" marT="9525" marB="0" anchor="ctr"/>
                </a:tc>
                <a:tc>
                  <a:txBody>
                    <a:bodyPr/>
                    <a:lstStyle/>
                    <a:p>
                      <a:pPr algn="ctr" fontAlgn="b"/>
                      <a:r>
                        <a:rPr lang="en-ZA" sz="1600" b="0" i="0" u="none" strike="noStrike" dirty="0">
                          <a:solidFill>
                            <a:schemeClr val="tx1"/>
                          </a:solidFill>
                          <a:effectLst/>
                          <a:latin typeface="+mn-lt"/>
                        </a:rPr>
                        <a:t>15</a:t>
                      </a:r>
                    </a:p>
                  </a:txBody>
                  <a:tcPr marL="9525" marR="9525" marT="9525" marB="0" anchor="ctr"/>
                </a:tc>
                <a:tc>
                  <a:txBody>
                    <a:bodyPr/>
                    <a:lstStyle/>
                    <a:p>
                      <a:pPr algn="ctr" fontAlgn="b"/>
                      <a:r>
                        <a:rPr lang="en-ZA" sz="1600" b="0" i="0" u="none" strike="noStrike" dirty="0">
                          <a:solidFill>
                            <a:schemeClr val="tx1"/>
                          </a:solidFill>
                          <a:effectLst/>
                          <a:latin typeface="+mn-lt"/>
                        </a:rPr>
                        <a:t>15</a:t>
                      </a:r>
                    </a:p>
                  </a:txBody>
                  <a:tcPr marL="9525" marR="9525" marT="9525" marB="0" anchor="ctr"/>
                </a:tc>
                <a:extLst>
                  <a:ext uri="{0D108BD9-81ED-4DB2-BD59-A6C34878D82A}">
                    <a16:rowId xmlns:a16="http://schemas.microsoft.com/office/drawing/2014/main" xmlns="" val="10009"/>
                  </a:ext>
                </a:extLst>
              </a:tr>
              <a:tr h="321963">
                <a:tc>
                  <a:txBody>
                    <a:bodyPr/>
                    <a:lstStyle/>
                    <a:p>
                      <a:pPr algn="l" fontAlgn="b"/>
                      <a:r>
                        <a:rPr lang="en-ZA" sz="1600" b="1" u="none" strike="noStrike" dirty="0">
                          <a:solidFill>
                            <a:schemeClr val="tx1"/>
                          </a:solidFill>
                          <a:effectLst/>
                          <a:latin typeface="+mn-lt"/>
                          <a:cs typeface="Arial" panose="020B0604020202020204" pitchFamily="34" charset="0"/>
                        </a:rPr>
                        <a:t>TOTAL</a:t>
                      </a:r>
                      <a:endParaRPr lang="en-ZA" sz="16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600" b="0" dirty="0" smtClean="0">
                          <a:solidFill>
                            <a:schemeClr val="tx1"/>
                          </a:solidFill>
                          <a:effectLst/>
                          <a:latin typeface="+mn-lt"/>
                          <a:ea typeface="Calibri"/>
                          <a:cs typeface="Times New Roman"/>
                        </a:rPr>
                        <a:t>410</a:t>
                      </a:r>
                      <a:endParaRPr lang="en-ZA" sz="1600" b="0" dirty="0">
                        <a:solidFill>
                          <a:schemeClr val="tx1"/>
                        </a:solidFill>
                        <a:effectLst/>
                        <a:latin typeface="+mn-lt"/>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en-ZA" sz="1600" b="0" dirty="0" smtClean="0">
                          <a:solidFill>
                            <a:schemeClr val="tx1"/>
                          </a:solidFill>
                          <a:effectLst/>
                          <a:latin typeface="+mn-lt"/>
                          <a:ea typeface="Calibri"/>
                          <a:cs typeface="Times New Roman"/>
                        </a:rPr>
                        <a:t>153</a:t>
                      </a:r>
                      <a:endParaRPr lang="en-ZA" sz="1600" b="0" dirty="0">
                        <a:solidFill>
                          <a:schemeClr val="tx1"/>
                        </a:solidFill>
                        <a:effectLst/>
                        <a:latin typeface="+mn-lt"/>
                        <a:ea typeface="Calibri"/>
                        <a:cs typeface="Times New Roman"/>
                      </a:endParaRPr>
                    </a:p>
                  </a:txBody>
                  <a:tcPr marL="68580" marR="68580" marT="0" marB="0" anchor="ctr">
                    <a:solidFill>
                      <a:schemeClr val="accent6">
                        <a:lumMod val="40000"/>
                        <a:lumOff val="60000"/>
                      </a:schemeClr>
                    </a:solidFill>
                  </a:tcPr>
                </a:tc>
                <a:tc>
                  <a:txBody>
                    <a:bodyPr/>
                    <a:lstStyle/>
                    <a:p>
                      <a:pPr algn="ctr" fontAlgn="b"/>
                      <a:r>
                        <a:rPr lang="en-ZA" sz="1600" b="0" i="0" u="none" strike="noStrike" dirty="0" smtClean="0">
                          <a:solidFill>
                            <a:schemeClr val="tx1"/>
                          </a:solidFill>
                          <a:effectLst/>
                          <a:latin typeface="+mn-lt"/>
                          <a:cs typeface="Arial" panose="020B0604020202020204" pitchFamily="34" charset="0"/>
                        </a:rPr>
                        <a:t>-257</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0" i="0" u="none" strike="noStrike" dirty="0" smtClean="0">
                          <a:solidFill>
                            <a:schemeClr val="tx1"/>
                          </a:solidFill>
                          <a:effectLst/>
                          <a:latin typeface="+mn-lt"/>
                          <a:cs typeface="Arial" panose="020B0604020202020204" pitchFamily="34" charset="0"/>
                        </a:rPr>
                        <a:t>4</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0" i="0" u="none" strike="noStrike" dirty="0" smtClean="0">
                          <a:solidFill>
                            <a:schemeClr val="tx1"/>
                          </a:solidFill>
                          <a:effectLst/>
                          <a:latin typeface="+mn-lt"/>
                          <a:cs typeface="Arial" panose="020B0604020202020204" pitchFamily="34" charset="0"/>
                        </a:rPr>
                        <a:t>149</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0" i="0" u="none" strike="noStrike" dirty="0" smtClean="0">
                          <a:solidFill>
                            <a:schemeClr val="tx1"/>
                          </a:solidFill>
                          <a:effectLst/>
                          <a:latin typeface="+mn-lt"/>
                          <a:cs typeface="Arial" panose="020B0604020202020204" pitchFamily="34" charset="0"/>
                        </a:rPr>
                        <a:t>149</a:t>
                      </a:r>
                      <a:endParaRPr lang="en-ZA" sz="1600" b="0" i="0" u="none" strike="noStrike" dirty="0">
                        <a:solidFill>
                          <a:schemeClr val="tx1"/>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26186370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smtClean="0"/>
              <a:t>SECTORS REVIEWED</a:t>
            </a:r>
            <a:endParaRPr lang="en-ZA"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261827661"/>
              </p:ext>
            </p:extLst>
          </p:nvPr>
        </p:nvGraphicFramePr>
        <p:xfrm>
          <a:off x="251520" y="1417639"/>
          <a:ext cx="8640960" cy="4603649"/>
        </p:xfrm>
        <a:graphic>
          <a:graphicData uri="http://schemas.openxmlformats.org/drawingml/2006/table">
            <a:tbl>
              <a:tblPr firstRow="1" bandRow="1">
                <a:tableStyleId>{E8B1032C-EA38-4F05-BA0D-38AFFFC7BED3}</a:tableStyleId>
              </a:tblPr>
              <a:tblGrid>
                <a:gridCol w="3799043">
                  <a:extLst>
                    <a:ext uri="{9D8B030D-6E8A-4147-A177-3AD203B41FA5}">
                      <a16:colId xmlns:a16="http://schemas.microsoft.com/office/drawing/2014/main" xmlns="" val="20000"/>
                    </a:ext>
                  </a:extLst>
                </a:gridCol>
                <a:gridCol w="4841917">
                  <a:extLst>
                    <a:ext uri="{9D8B030D-6E8A-4147-A177-3AD203B41FA5}">
                      <a16:colId xmlns:a16="http://schemas.microsoft.com/office/drawing/2014/main" xmlns="" val="20001"/>
                    </a:ext>
                  </a:extLst>
                </a:gridCol>
              </a:tblGrid>
              <a:tr h="523288">
                <a:tc>
                  <a:txBody>
                    <a:bodyPr/>
                    <a:lstStyle/>
                    <a:p>
                      <a:r>
                        <a:rPr lang="en-ZA" dirty="0" smtClean="0">
                          <a:latin typeface="+mn-lt"/>
                        </a:rPr>
                        <a:t>SECTOR</a:t>
                      </a:r>
                      <a:endParaRPr lang="en-ZA" dirty="0">
                        <a:latin typeface="+mn-lt"/>
                      </a:endParaRPr>
                    </a:p>
                  </a:txBody>
                  <a:tcPr/>
                </a:tc>
                <a:tc>
                  <a:txBody>
                    <a:bodyPr/>
                    <a:lstStyle/>
                    <a:p>
                      <a:r>
                        <a:rPr lang="en-ZA" dirty="0" smtClean="0">
                          <a:latin typeface="+mn-lt"/>
                        </a:rPr>
                        <a:t>SECTIONS CONTRAVENED</a:t>
                      </a:r>
                      <a:endParaRPr lang="en-ZA" dirty="0">
                        <a:latin typeface="+mn-lt"/>
                      </a:endParaRPr>
                    </a:p>
                  </a:txBody>
                  <a:tcPr/>
                </a:tc>
                <a:extLst>
                  <a:ext uri="{0D108BD9-81ED-4DB2-BD59-A6C34878D82A}">
                    <a16:rowId xmlns:a16="http://schemas.microsoft.com/office/drawing/2014/main" xmlns="" val="10000"/>
                  </a:ext>
                </a:extLst>
              </a:tr>
              <a:tr h="479961">
                <a:tc>
                  <a:txBody>
                    <a:bodyPr/>
                    <a:lstStyle/>
                    <a:p>
                      <a:pPr algn="l" fontAlgn="b"/>
                      <a:r>
                        <a:rPr lang="en-ZA" sz="1600" b="1" u="none" strike="noStrike" dirty="0" smtClean="0">
                          <a:effectLst/>
                          <a:latin typeface="+mn-lt"/>
                          <a:cs typeface="Arial" panose="020B0604020202020204" pitchFamily="34" charset="0"/>
                        </a:rPr>
                        <a:t>Community</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24, 25, 26</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04056">
                <a:tc>
                  <a:txBody>
                    <a:bodyPr/>
                    <a:lstStyle/>
                    <a:p>
                      <a:pPr algn="l" fontAlgn="b"/>
                      <a:r>
                        <a:rPr lang="en-ZA" sz="1600" b="1" u="none" strike="noStrike" dirty="0" smtClean="0">
                          <a:effectLst/>
                          <a:latin typeface="+mn-lt"/>
                          <a:cs typeface="Arial" panose="020B0604020202020204" pitchFamily="34" charset="0"/>
                        </a:rPr>
                        <a:t>Manufacturing</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17,19 20, 2425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04056">
                <a:tc>
                  <a:txBody>
                    <a:bodyPr/>
                    <a:lstStyle/>
                    <a:p>
                      <a:pPr algn="l" fontAlgn="b"/>
                      <a:r>
                        <a:rPr lang="en-ZA" sz="1600" b="1" i="0" u="none" strike="noStrike" dirty="0" smtClean="0">
                          <a:solidFill>
                            <a:schemeClr val="tx1"/>
                          </a:solidFill>
                          <a:effectLst/>
                          <a:latin typeface="+mn-lt"/>
                          <a:cs typeface="Arial" panose="020B0604020202020204" pitchFamily="34" charset="0"/>
                        </a:rPr>
                        <a:t>Agriculture</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04056">
                <a:tc>
                  <a:txBody>
                    <a:bodyPr/>
                    <a:lstStyle/>
                    <a:p>
                      <a:pPr algn="l" fontAlgn="b"/>
                      <a:r>
                        <a:rPr lang="en-ZA" sz="1600" b="1" u="none" strike="noStrike" dirty="0" smtClean="0">
                          <a:effectLst/>
                          <a:latin typeface="+mn-lt"/>
                          <a:cs typeface="Arial" panose="020B0604020202020204" pitchFamily="34" charset="0"/>
                        </a:rPr>
                        <a:t>Mining</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4577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u="none" strike="noStrike" dirty="0" smtClean="0">
                          <a:effectLst/>
                          <a:latin typeface="+mn-lt"/>
                          <a:cs typeface="Arial" panose="020B0604020202020204" pitchFamily="34" charset="0"/>
                        </a:rPr>
                        <a:t>Catering, Accommodation</a:t>
                      </a:r>
                      <a:endParaRPr lang="en-ZA" sz="1600" b="1" i="0" u="none" strike="noStrike" dirty="0" smtClean="0">
                        <a:solidFill>
                          <a:srgbClr val="000000"/>
                        </a:solidFill>
                        <a:effectLst/>
                        <a:latin typeface="+mn-lt"/>
                        <a:cs typeface="Arial" panose="020B0604020202020204" pitchFamily="34" charset="0"/>
                      </a:endParaRPr>
                    </a:p>
                    <a:p>
                      <a:pPr algn="l" fontAlgn="b"/>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49879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u="none" strike="noStrike" dirty="0" smtClean="0">
                          <a:effectLst/>
                          <a:latin typeface="+mn-lt"/>
                          <a:cs typeface="Arial" panose="020B0604020202020204" pitchFamily="34" charset="0"/>
                        </a:rPr>
                        <a:t>Finance and Business</a:t>
                      </a:r>
                      <a:endParaRPr lang="en-ZA" sz="1600" b="1" i="0" u="none" strike="noStrike" dirty="0" smtClean="0">
                        <a:solidFill>
                          <a:srgbClr val="000000"/>
                        </a:solidFill>
                        <a:effectLst/>
                        <a:latin typeface="+mn-lt"/>
                        <a:cs typeface="Arial" panose="020B0604020202020204" pitchFamily="34" charset="0"/>
                      </a:endParaRPr>
                    </a:p>
                    <a:p>
                      <a:pPr algn="l" fontAlgn="b"/>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24,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25692">
                <a:tc>
                  <a:txBody>
                    <a:bodyPr/>
                    <a:lstStyle/>
                    <a:p>
                      <a:pPr algn="l" fontAlgn="b"/>
                      <a:r>
                        <a:rPr lang="en-ZA" sz="1600" b="1" i="0" u="none" strike="noStrike" dirty="0" smtClean="0">
                          <a:solidFill>
                            <a:srgbClr val="000000"/>
                          </a:solidFill>
                          <a:effectLst/>
                          <a:latin typeface="+mn-lt"/>
                          <a:cs typeface="Arial" panose="020B0604020202020204" pitchFamily="34" charset="0"/>
                        </a:rPr>
                        <a:t>Wholesale &amp; Trade</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76064">
                <a:tc>
                  <a:txBody>
                    <a:bodyPr/>
                    <a:lstStyle/>
                    <a:p>
                      <a:pPr algn="l" fontAlgn="b"/>
                      <a:r>
                        <a:rPr lang="en-ZA" sz="1600" b="1" u="none" strike="noStrike" dirty="0" smtClean="0">
                          <a:effectLst/>
                          <a:latin typeface="+mn-lt"/>
                          <a:cs typeface="Arial" panose="020B0604020202020204" pitchFamily="34" charset="0"/>
                        </a:rPr>
                        <a:t>Community,  Special &amp; Personal Services</a:t>
                      </a:r>
                      <a:endParaRPr lang="en-ZA" sz="16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l" fontAlgn="ctr"/>
                      <a:r>
                        <a:rPr lang="en-ZA" sz="1600" u="none" strike="noStrike" dirty="0" smtClean="0">
                          <a:effectLst/>
                          <a:latin typeface="+mn-lt"/>
                          <a:cs typeface="Arial" panose="020B0604020202020204" pitchFamily="34" charset="0"/>
                        </a:rPr>
                        <a:t>Sections 16, 19 20, 25</a:t>
                      </a:r>
                      <a:endParaRPr lang="en-ZA" sz="16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F8AA9-DFB0-4371-BB00-DC18305C6D98}"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80864513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412776"/>
            <a:ext cx="8229600" cy="5184576"/>
          </a:xfrm>
        </p:spPr>
        <p:txBody>
          <a:bodyPr/>
          <a:lstStyle/>
          <a:p>
            <a:pPr algn="just" defTabSz="914400" eaLnBrk="1" hangingPunct="1">
              <a:lnSpc>
                <a:spcPct val="150000"/>
              </a:lnSpc>
              <a:spcBef>
                <a:spcPct val="0"/>
              </a:spcBef>
              <a:spcAft>
                <a:spcPct val="120000"/>
              </a:spcAft>
              <a:buFont typeface="Wingdings" panose="05000000000000000000" pitchFamily="2" charset="2"/>
              <a:buChar char="§"/>
              <a:defRPr/>
            </a:pPr>
            <a:r>
              <a:rPr lang="en-ZA" sz="1600" kern="0" dirty="0" smtClean="0">
                <a:ea typeface="ＭＳ Ｐゴシック" pitchFamily="80" charset="-128"/>
              </a:rPr>
              <a:t>Assigned </a:t>
            </a:r>
            <a:r>
              <a:rPr lang="en-ZA" sz="1600" kern="0" dirty="0">
                <a:ea typeface="ＭＳ Ｐゴシック" pitchFamily="80" charset="-128"/>
              </a:rPr>
              <a:t>Senior EE Managers assigned are junior staff who do not have the necessary authority or resources to execute their mandate as required by </a:t>
            </a:r>
            <a:r>
              <a:rPr lang="en-ZA" sz="1600" kern="0" dirty="0" smtClean="0">
                <a:ea typeface="ＭＳ Ｐゴシック" pitchFamily="80" charset="-128"/>
              </a:rPr>
              <a:t>S24</a:t>
            </a:r>
            <a:endParaRPr lang="en-ZA" sz="1600" kern="0" dirty="0">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ea typeface="ＭＳ Ｐゴシック" pitchFamily="80" charset="-128"/>
              </a:rPr>
              <a:t>There </a:t>
            </a:r>
            <a:r>
              <a:rPr lang="en-ZA" sz="1600" kern="0" dirty="0">
                <a:ea typeface="ＭＳ Ｐゴシック" pitchFamily="80" charset="-128"/>
              </a:rPr>
              <a:t>are </a:t>
            </a:r>
            <a:r>
              <a:rPr lang="en-ZA" sz="1600" kern="0" dirty="0" smtClean="0">
                <a:ea typeface="ＭＳ Ｐゴシック" pitchFamily="80" charset="-128"/>
              </a:rPr>
              <a:t> </a:t>
            </a:r>
            <a:r>
              <a:rPr lang="en-ZA" sz="1600" kern="0" dirty="0">
                <a:ea typeface="ＭＳ Ｐゴシック" pitchFamily="80" charset="-128"/>
              </a:rPr>
              <a:t>consultative forums </a:t>
            </a:r>
            <a:r>
              <a:rPr lang="en-ZA" sz="1600" kern="0" dirty="0" smtClean="0">
                <a:ea typeface="ＭＳ Ｐゴシック" pitchFamily="80" charset="-128"/>
              </a:rPr>
              <a:t>however not </a:t>
            </a:r>
            <a:r>
              <a:rPr lang="en-ZA" sz="1600" kern="0" dirty="0">
                <a:ea typeface="ＭＳ Ｐゴシック" pitchFamily="80" charset="-128"/>
              </a:rPr>
              <a:t>properly constituted as required by </a:t>
            </a:r>
            <a:r>
              <a:rPr lang="en-ZA" sz="1600" kern="0" dirty="0" smtClean="0">
                <a:ea typeface="ＭＳ Ｐゴシック" pitchFamily="80" charset="-128"/>
              </a:rPr>
              <a:t>S16 read with 17 </a:t>
            </a:r>
            <a:r>
              <a:rPr lang="en-ZA" sz="1600" kern="0" dirty="0">
                <a:ea typeface="ＭＳ Ｐゴシック" pitchFamily="80" charset="-128"/>
              </a:rPr>
              <a:t>of the EE Act</a:t>
            </a: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ea typeface="ＭＳ Ｐゴシック" pitchFamily="80" charset="-128"/>
              </a:rPr>
              <a:t>Employers </a:t>
            </a:r>
            <a:r>
              <a:rPr lang="en-ZA" sz="1600" kern="0" dirty="0">
                <a:ea typeface="ＭＳ Ｐゴシック" pitchFamily="80" charset="-128"/>
              </a:rPr>
              <a:t>are preparing </a:t>
            </a:r>
            <a:r>
              <a:rPr lang="en-ZA" sz="1600" kern="0" dirty="0" smtClean="0">
                <a:ea typeface="ＭＳ Ｐゴシック" pitchFamily="80" charset="-128"/>
              </a:rPr>
              <a:t>Employment Equity </a:t>
            </a:r>
            <a:r>
              <a:rPr lang="en-ZA" sz="1600" kern="0" dirty="0">
                <a:ea typeface="ＭＳ Ｐゴシック" pitchFamily="80" charset="-128"/>
              </a:rPr>
              <a:t>Plans that are not informed by a proper audit &amp; analysis as required by S19</a:t>
            </a: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ea typeface="ＭＳ Ｐゴシック" pitchFamily="80" charset="-128"/>
              </a:rPr>
              <a:t>Employment Equity Plans prepared do </a:t>
            </a:r>
            <a:r>
              <a:rPr lang="en-ZA" sz="1600" kern="0" dirty="0">
                <a:ea typeface="ＭＳ Ｐゴシック" pitchFamily="80" charset="-128"/>
              </a:rPr>
              <a:t>not comply with the requirements of </a:t>
            </a:r>
            <a:r>
              <a:rPr lang="en-ZA" sz="1600" kern="0" dirty="0" smtClean="0">
                <a:ea typeface="ＭＳ Ｐゴシック" pitchFamily="80" charset="-128"/>
              </a:rPr>
              <a:t>S20 and no implementation where there is compliance</a:t>
            </a:r>
            <a:endParaRPr lang="en-ZA" sz="1600" kern="0" dirty="0">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ea typeface="ＭＳ Ｐゴシック" pitchFamily="80" charset="-128"/>
              </a:rPr>
              <a:t>Employment Equity Reports (EEA 2) as required by S21 are </a:t>
            </a:r>
            <a:r>
              <a:rPr lang="en-ZA" sz="1600" kern="0" dirty="0">
                <a:ea typeface="ＭＳ Ｐゴシック" pitchFamily="80" charset="-128"/>
              </a:rPr>
              <a:t>not informed by an EE Plan and submitted to the Director-General without proper consultation</a:t>
            </a:r>
          </a:p>
          <a:p>
            <a:pPr marL="0" indent="0">
              <a:lnSpc>
                <a:spcPct val="150000"/>
              </a:lnSpc>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7770" y="-5471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689706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lvl="0" algn="just"/>
            <a:r>
              <a:rPr lang="en-ZA" sz="1800" dirty="0" smtClean="0">
                <a:ea typeface="ＭＳ Ｐゴシック" pitchFamily="-111" charset="-128"/>
                <a:cs typeface="Arial" panose="020B0604020202020204" pitchFamily="34" charset="0"/>
              </a:rPr>
              <a:t>Conduct advocacy  sessions with employers and their EE Forums</a:t>
            </a:r>
          </a:p>
          <a:p>
            <a:pPr marL="0" lvl="0" indent="0" algn="just">
              <a:buNone/>
            </a:pPr>
            <a:endParaRPr lang="en-ZA" sz="1800" dirty="0" smtClean="0">
              <a:ea typeface="ＭＳ Ｐゴシック" pitchFamily="-111" charset="-128"/>
              <a:cs typeface="Arial" panose="020B0604020202020204" pitchFamily="34" charset="0"/>
            </a:endParaRPr>
          </a:p>
          <a:p>
            <a:pPr lvl="0" algn="just"/>
            <a:r>
              <a:rPr lang="en-ZA" sz="1800" dirty="0" smtClean="0">
                <a:ea typeface="ＭＳ Ｐゴシック" pitchFamily="-111" charset="-128"/>
                <a:cs typeface="Arial" panose="020B0604020202020204" pitchFamily="34" charset="0"/>
              </a:rPr>
              <a:t>Serve </a:t>
            </a:r>
            <a:r>
              <a:rPr lang="en-ZA" sz="1800" dirty="0">
                <a:ea typeface="ＭＳ Ｐゴシック" pitchFamily="-111" charset="-128"/>
                <a:cs typeface="Arial" panose="020B0604020202020204" pitchFamily="34" charset="0"/>
              </a:rPr>
              <a:t>confirmatory letters to employers who fail to comply </a:t>
            </a:r>
            <a:r>
              <a:rPr lang="en-ZA" sz="1800" dirty="0" smtClean="0">
                <a:ea typeface="ＭＳ Ｐゴシック" pitchFamily="-111" charset="-128"/>
                <a:cs typeface="Arial" panose="020B0604020202020204" pitchFamily="34" charset="0"/>
              </a:rPr>
              <a:t>notices within timeframe</a:t>
            </a:r>
          </a:p>
          <a:p>
            <a:pPr marL="0" lvl="0" indent="0" algn="just">
              <a:buNone/>
            </a:pPr>
            <a:endParaRPr lang="en-ZA" sz="1800" dirty="0" smtClean="0">
              <a:ea typeface="ＭＳ Ｐゴシック" pitchFamily="-111" charset="-128"/>
              <a:cs typeface="Arial" panose="020B0604020202020204" pitchFamily="34" charset="0"/>
            </a:endParaRPr>
          </a:p>
          <a:p>
            <a:pPr lvl="0" algn="just"/>
            <a:r>
              <a:rPr lang="en-ZA" sz="1800" dirty="0" smtClean="0">
                <a:ea typeface="ＭＳ Ｐゴシック" pitchFamily="-111" charset="-128"/>
                <a:cs typeface="Arial" panose="020B0604020202020204" pitchFamily="34" charset="0"/>
              </a:rPr>
              <a:t>Invoking </a:t>
            </a:r>
            <a:r>
              <a:rPr lang="en-ZA" sz="1800" dirty="0">
                <a:ea typeface="ＭＳ Ｐゴシック" pitchFamily="-111" charset="-128"/>
                <a:cs typeface="Arial" panose="020B0604020202020204" pitchFamily="34" charset="0"/>
              </a:rPr>
              <a:t>direct referral for </a:t>
            </a:r>
            <a:r>
              <a:rPr lang="en-ZA" sz="1800" dirty="0" smtClean="0">
                <a:ea typeface="ＭＳ Ｐゴシック" pitchFamily="-111" charset="-128"/>
                <a:cs typeface="Arial" panose="020B0604020202020204" pitchFamily="34" charset="0"/>
              </a:rPr>
              <a:t>prosecution for those </a:t>
            </a:r>
            <a:r>
              <a:rPr lang="en-ZA" sz="1800" dirty="0">
                <a:ea typeface="ＭＳ Ｐゴシック" pitchFamily="-111" charset="-128"/>
                <a:cs typeface="Arial" panose="020B0604020202020204" pitchFamily="34" charset="0"/>
              </a:rPr>
              <a:t>employers </a:t>
            </a:r>
            <a:r>
              <a:rPr lang="en-ZA" sz="1800" dirty="0" smtClean="0">
                <a:ea typeface="ＭＳ Ｐゴシック" pitchFamily="-111" charset="-128"/>
                <a:cs typeface="Arial" panose="020B0604020202020204" pitchFamily="34" charset="0"/>
              </a:rPr>
              <a:t>who were found to be operating without an Employment Equity Plan </a:t>
            </a:r>
            <a:endParaRPr lang="en-ZA" sz="1800" dirty="0">
              <a:ea typeface="ＭＳ Ｐゴシック" pitchFamily="-111" charset="-128"/>
              <a:cs typeface="Arial" panose="020B0604020202020204" pitchFamily="34" charset="0"/>
            </a:endParaRPr>
          </a:p>
          <a:p>
            <a:endParaRPr lang="en-ZA" dirty="0"/>
          </a:p>
        </p:txBody>
      </p:sp>
      <p:sp>
        <p:nvSpPr>
          <p:cNvPr id="4" name="Slide Number Placeholder 3"/>
          <p:cNvSpPr>
            <a:spLocks noGrp="1"/>
          </p:cNvSpPr>
          <p:nvPr>
            <p:ph type="sldNum" sz="quarter" idx="12"/>
          </p:nvPr>
        </p:nvSpPr>
        <p:spPr>
          <a:xfrm>
            <a:off x="6981665" y="-748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441257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363272" cy="1008112"/>
          </a:xfrm>
        </p:spPr>
        <p:txBody>
          <a:bodyPr/>
          <a:lstStyle/>
          <a:p>
            <a:pPr algn="l"/>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RE-ASSESSMENTS</a:t>
            </a:r>
            <a:br>
              <a:rPr lang="en-ZA" sz="2400" b="1" dirty="0" smtClean="0"/>
            </a:br>
            <a:r>
              <a:rPr lang="en-ZA" sz="2400" b="1" dirty="0" smtClean="0"/>
              <a:t/>
            </a:r>
            <a:br>
              <a:rPr lang="en-ZA" sz="2400" b="1" dirty="0" smtClean="0"/>
            </a:br>
            <a:r>
              <a:rPr lang="en-ZA" sz="1600" dirty="0" smtClean="0">
                <a:latin typeface="+mn-lt"/>
                <a:cs typeface="Arial" panose="020B0604020202020204" pitchFamily="34" charset="0"/>
              </a:rPr>
              <a:t>The target for quarter 1 was </a:t>
            </a:r>
            <a:r>
              <a:rPr lang="en-ZA" sz="1600" b="1" dirty="0" smtClean="0">
                <a:latin typeface="+mn-lt"/>
                <a:cs typeface="Arial" panose="020B0604020202020204" pitchFamily="34" charset="0"/>
              </a:rPr>
              <a:t>410</a:t>
            </a:r>
            <a:r>
              <a:rPr lang="en-ZA" sz="1600" dirty="0" smtClean="0">
                <a:latin typeface="+mn-lt"/>
                <a:cs typeface="Arial" panose="020B0604020202020204" pitchFamily="34" charset="0"/>
              </a:rPr>
              <a:t> Re-assessments and </a:t>
            </a:r>
            <a:r>
              <a:rPr lang="en-ZA" sz="1600" b="1" dirty="0" smtClean="0">
                <a:latin typeface="+mn-lt"/>
                <a:cs typeface="Arial" panose="020B0604020202020204" pitchFamily="34" charset="0"/>
              </a:rPr>
              <a:t>124</a:t>
            </a:r>
            <a:r>
              <a:rPr lang="en-ZA" sz="1600" dirty="0" smtClean="0">
                <a:latin typeface="+mn-lt"/>
                <a:cs typeface="Arial" panose="020B0604020202020204" pitchFamily="34" charset="0"/>
              </a:rPr>
              <a:t> were conducted which constitutes 30%. Only </a:t>
            </a:r>
            <a:r>
              <a:rPr lang="en-ZA" sz="1600" b="1" dirty="0" smtClean="0">
                <a:latin typeface="+mn-lt"/>
                <a:cs typeface="Arial" panose="020B0604020202020204" pitchFamily="34" charset="0"/>
              </a:rPr>
              <a:t>114</a:t>
            </a:r>
            <a:r>
              <a:rPr lang="en-ZA" sz="1600" dirty="0" smtClean="0">
                <a:latin typeface="+mn-lt"/>
                <a:cs typeface="Arial" panose="020B0604020202020204" pitchFamily="34" charset="0"/>
              </a:rPr>
              <a:t> were found to be compliant and </a:t>
            </a:r>
            <a:r>
              <a:rPr lang="en-ZA" sz="1600" b="1" dirty="0" smtClean="0">
                <a:latin typeface="+mn-lt"/>
                <a:cs typeface="Arial" panose="020B0604020202020204" pitchFamily="34" charset="0"/>
              </a:rPr>
              <a:t>10</a:t>
            </a:r>
            <a:r>
              <a:rPr lang="en-ZA" sz="1600" dirty="0" smtClean="0">
                <a:latin typeface="+mn-lt"/>
                <a:cs typeface="Arial" panose="020B0604020202020204" pitchFamily="34" charset="0"/>
              </a:rPr>
              <a:t> that failed to comply were issued with Director-General Recommendation with which to comply within 60 days</a:t>
            </a:r>
            <a:br>
              <a:rPr lang="en-ZA" sz="1600" dirty="0" smtClean="0">
                <a:latin typeface="+mn-lt"/>
                <a:cs typeface="Arial" panose="020B0604020202020204" pitchFamily="34" charset="0"/>
              </a:rPr>
            </a:br>
            <a:endParaRPr lang="en-ZA" sz="16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02073199"/>
              </p:ext>
            </p:extLst>
          </p:nvPr>
        </p:nvGraphicFramePr>
        <p:xfrm>
          <a:off x="323528" y="2636912"/>
          <a:ext cx="8352928" cy="3789045"/>
        </p:xfrm>
        <a:graphic>
          <a:graphicData uri="http://schemas.openxmlformats.org/drawingml/2006/table">
            <a:tbl>
              <a:tblPr>
                <a:tableStyleId>{E8B1032C-EA38-4F05-BA0D-38AFFFC7BED3}</a:tableStyleId>
              </a:tblPr>
              <a:tblGrid>
                <a:gridCol w="1182718">
                  <a:extLst>
                    <a:ext uri="{9D8B030D-6E8A-4147-A177-3AD203B41FA5}">
                      <a16:colId xmlns:a16="http://schemas.microsoft.com/office/drawing/2014/main" xmlns="" val="20000"/>
                    </a:ext>
                  </a:extLst>
                </a:gridCol>
                <a:gridCol w="1119355">
                  <a:extLst>
                    <a:ext uri="{9D8B030D-6E8A-4147-A177-3AD203B41FA5}">
                      <a16:colId xmlns:a16="http://schemas.microsoft.com/office/drawing/2014/main" xmlns="" val="20001"/>
                    </a:ext>
                  </a:extLst>
                </a:gridCol>
                <a:gridCol w="1151036">
                  <a:extLst>
                    <a:ext uri="{9D8B030D-6E8A-4147-A177-3AD203B41FA5}">
                      <a16:colId xmlns:a16="http://schemas.microsoft.com/office/drawing/2014/main" xmlns="" val="20002"/>
                    </a:ext>
                  </a:extLst>
                </a:gridCol>
                <a:gridCol w="1151036">
                  <a:extLst>
                    <a:ext uri="{9D8B030D-6E8A-4147-A177-3AD203B41FA5}">
                      <a16:colId xmlns:a16="http://schemas.microsoft.com/office/drawing/2014/main" xmlns="" val="20003"/>
                    </a:ext>
                  </a:extLst>
                </a:gridCol>
                <a:gridCol w="1151036">
                  <a:extLst>
                    <a:ext uri="{9D8B030D-6E8A-4147-A177-3AD203B41FA5}">
                      <a16:colId xmlns:a16="http://schemas.microsoft.com/office/drawing/2014/main" xmlns="" val="20004"/>
                    </a:ext>
                  </a:extLst>
                </a:gridCol>
                <a:gridCol w="1151036">
                  <a:extLst>
                    <a:ext uri="{9D8B030D-6E8A-4147-A177-3AD203B41FA5}">
                      <a16:colId xmlns:a16="http://schemas.microsoft.com/office/drawing/2014/main" xmlns="" val="20005"/>
                    </a:ext>
                  </a:extLst>
                </a:gridCol>
                <a:gridCol w="1446711">
                  <a:extLst>
                    <a:ext uri="{9D8B030D-6E8A-4147-A177-3AD203B41FA5}">
                      <a16:colId xmlns:a16="http://schemas.microsoft.com/office/drawing/2014/main" xmlns="" val="20006"/>
                    </a:ext>
                  </a:extLst>
                </a:gridCol>
              </a:tblGrid>
              <a:tr h="858782">
                <a:tc>
                  <a:txBody>
                    <a:bodyPr/>
                    <a:lstStyle/>
                    <a:p>
                      <a:pPr algn="l" fontAlgn="b"/>
                      <a:r>
                        <a:rPr lang="en-ZA" sz="1600" b="1" u="none" strike="noStrike" dirty="0">
                          <a:solidFill>
                            <a:schemeClr val="tx1"/>
                          </a:solidFill>
                          <a:effectLst/>
                          <a:latin typeface="+mn-lt"/>
                        </a:rPr>
                        <a:t>PROVINCE</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latin typeface="+mn-lt"/>
                        </a:rPr>
                        <a:t>TARGET</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latin typeface="+mn-lt"/>
                        </a:rPr>
                        <a:t>ACTUAL</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latin typeface="+mn-lt"/>
                        </a:rPr>
                        <a:t>VARIANCE</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latin typeface="+mn-lt"/>
                        </a:rPr>
                        <a:t>COMPLIANT</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latin typeface="+mn-lt"/>
                        </a:rPr>
                        <a:t>NON-COMPLIANT</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latin typeface="+mn-lt"/>
                        </a:rPr>
                        <a:t>NO </a:t>
                      </a:r>
                      <a:r>
                        <a:rPr lang="en-ZA" sz="1600" b="1" u="none" strike="noStrike" dirty="0" smtClean="0">
                          <a:solidFill>
                            <a:schemeClr val="tx1"/>
                          </a:solidFill>
                          <a:effectLst/>
                          <a:latin typeface="+mn-lt"/>
                        </a:rPr>
                        <a:t>ISSUED </a:t>
                      </a:r>
                      <a:r>
                        <a:rPr lang="en-ZA" sz="1600" b="1" u="none" strike="noStrike" baseline="0" dirty="0" smtClean="0">
                          <a:solidFill>
                            <a:schemeClr val="tx1"/>
                          </a:solidFill>
                          <a:effectLst/>
                          <a:latin typeface="+mn-lt"/>
                        </a:rPr>
                        <a:t>WITH CONFIRMATORY NOTICES</a:t>
                      </a:r>
                      <a:endParaRPr lang="en-ZA" sz="1600" b="1" i="0" u="none" strike="noStrike" dirty="0">
                        <a:solidFill>
                          <a:schemeClr val="tx1"/>
                        </a:solidFill>
                        <a:effectLst/>
                        <a:latin typeface="+mn-lt"/>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EC</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45</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dirty="0">
                          <a:solidFill>
                            <a:schemeClr val="tx1"/>
                          </a:solidFill>
                          <a:effectLst/>
                          <a:latin typeface="+mn-lt"/>
                        </a:rPr>
                        <a:t>32</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-13</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chemeClr val="tx1"/>
                          </a:solidFill>
                          <a:effectLst/>
                          <a:latin typeface="+mn-lt"/>
                        </a:rPr>
                        <a:t>32</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extLst>
                  <a:ext uri="{0D108BD9-81ED-4DB2-BD59-A6C34878D82A}">
                    <a16:rowId xmlns:a16="http://schemas.microsoft.com/office/drawing/2014/main" xmlns="" val="10001"/>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FS</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19</a:t>
                      </a:r>
                    </a:p>
                  </a:txBody>
                  <a:tcPr marL="68580" marR="68580" marT="0" marB="0"/>
                </a:tc>
                <a:tc>
                  <a:txBody>
                    <a:bodyPr/>
                    <a:lstStyle/>
                    <a:p>
                      <a:pPr algn="ctr" fontAlgn="b"/>
                      <a:r>
                        <a:rPr lang="en-ZA" sz="1600" b="0" i="0" u="none" strike="noStrike" dirty="0">
                          <a:solidFill>
                            <a:schemeClr val="tx1"/>
                          </a:solidFill>
                          <a:effectLst/>
                          <a:latin typeface="+mn-lt"/>
                        </a:rPr>
                        <a:t>15</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-4</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chemeClr val="tx1"/>
                          </a:solidFill>
                          <a:effectLst/>
                          <a:latin typeface="+mn-lt"/>
                        </a:rPr>
                        <a:t>10</a:t>
                      </a:r>
                    </a:p>
                  </a:txBody>
                  <a:tcPr marL="9525" marR="9525" marT="9525" marB="0" anchor="b"/>
                </a:tc>
                <a:tc>
                  <a:txBody>
                    <a:bodyPr/>
                    <a:lstStyle/>
                    <a:p>
                      <a:pPr algn="ctr" fontAlgn="b"/>
                      <a:r>
                        <a:rPr lang="en-ZA" sz="1600" b="0" i="0" u="none" strike="noStrike" dirty="0">
                          <a:solidFill>
                            <a:schemeClr val="tx1"/>
                          </a:solidFill>
                          <a:effectLst/>
                          <a:latin typeface="+mn-lt"/>
                        </a:rPr>
                        <a:t>5</a:t>
                      </a:r>
                    </a:p>
                  </a:txBody>
                  <a:tcPr marL="9525" marR="9525" marT="9525" marB="0" anchor="b"/>
                </a:tc>
                <a:tc>
                  <a:txBody>
                    <a:bodyPr/>
                    <a:lstStyle/>
                    <a:p>
                      <a:pPr algn="ctr" fontAlgn="b"/>
                      <a:r>
                        <a:rPr lang="en-ZA" sz="1600" b="0" i="0" u="none" strike="noStrike" dirty="0">
                          <a:solidFill>
                            <a:schemeClr val="tx1"/>
                          </a:solidFill>
                          <a:effectLst/>
                          <a:latin typeface="+mn-lt"/>
                        </a:rPr>
                        <a:t>5</a:t>
                      </a:r>
                    </a:p>
                  </a:txBody>
                  <a:tcPr marL="9525" marR="9525" marT="9525" marB="0" anchor="b"/>
                </a:tc>
                <a:extLst>
                  <a:ext uri="{0D108BD9-81ED-4DB2-BD59-A6C34878D82A}">
                    <a16:rowId xmlns:a16="http://schemas.microsoft.com/office/drawing/2014/main" xmlns="" val="10002"/>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GP</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106</a:t>
                      </a:r>
                    </a:p>
                  </a:txBody>
                  <a:tcPr marL="68580" marR="68580" marT="0" marB="0"/>
                </a:tc>
                <a:tc>
                  <a:txBody>
                    <a:bodyPr/>
                    <a:lstStyle/>
                    <a:p>
                      <a:pPr algn="ctr" fontAlgn="b"/>
                      <a:r>
                        <a:rPr lang="en-ZA" sz="1600" b="0" i="0" u="none" strike="noStrike" dirty="0">
                          <a:solidFill>
                            <a:schemeClr val="tx1"/>
                          </a:solidFill>
                          <a:effectLst/>
                          <a:latin typeface="+mn-lt"/>
                        </a:rPr>
                        <a:t>1</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-105</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chemeClr val="tx1"/>
                          </a:solidFill>
                          <a:effectLst/>
                          <a:latin typeface="+mn-lt"/>
                        </a:rPr>
                        <a:t>1</a:t>
                      </a:r>
                    </a:p>
                  </a:txBody>
                  <a:tcPr marL="9525" marR="9525" marT="9525" marB="0" anchor="b"/>
                </a:tc>
                <a:tc>
                  <a:txBody>
                    <a:bodyPr/>
                    <a:lstStyle/>
                    <a:p>
                      <a:pPr algn="ctr" fontAlgn="b"/>
                      <a:r>
                        <a:rPr lang="en-ZA" sz="1600" b="0" i="0" u="none" strike="noStrike" dirty="0">
                          <a:solidFill>
                            <a:schemeClr val="tx1"/>
                          </a:solidFill>
                          <a:effectLst/>
                          <a:latin typeface="+mn-lt"/>
                        </a:rPr>
                        <a:t> </a:t>
                      </a:r>
                    </a:p>
                  </a:txBody>
                  <a:tcPr marL="9525" marR="9525" marT="9525" marB="0" anchor="b"/>
                </a:tc>
                <a:tc>
                  <a:txBody>
                    <a:bodyPr/>
                    <a:lstStyle/>
                    <a:p>
                      <a:pPr algn="ctr" fontAlgn="b"/>
                      <a:r>
                        <a:rPr lang="en-ZA" sz="1600" b="0" i="0" u="none" strike="noStrike" dirty="0">
                          <a:solidFill>
                            <a:schemeClr val="tx1"/>
                          </a:solidFill>
                          <a:effectLst/>
                          <a:latin typeface="+mn-lt"/>
                        </a:rPr>
                        <a:t> </a:t>
                      </a:r>
                      <a:r>
                        <a:rPr lang="en-ZA" sz="1600" b="0" i="0" u="none" strike="noStrike" dirty="0" smtClean="0">
                          <a:solidFill>
                            <a:schemeClr val="tx1"/>
                          </a:solidFill>
                          <a:effectLst/>
                          <a:latin typeface="+mn-lt"/>
                        </a:rPr>
                        <a:t>0</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0003"/>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KZN</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51</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a:solidFill>
                            <a:schemeClr val="tx1"/>
                          </a:solidFill>
                          <a:effectLst/>
                          <a:latin typeface="+mn-lt"/>
                        </a:rPr>
                        <a:t>11</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-40</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chemeClr val="tx1"/>
                          </a:solidFill>
                          <a:effectLst/>
                          <a:latin typeface="+mn-lt"/>
                        </a:rPr>
                        <a:t>8</a:t>
                      </a:r>
                    </a:p>
                  </a:txBody>
                  <a:tcPr marL="9525" marR="9525" marT="9525" marB="0" anchor="b"/>
                </a:tc>
                <a:tc>
                  <a:txBody>
                    <a:bodyPr/>
                    <a:lstStyle/>
                    <a:p>
                      <a:pPr algn="ctr" fontAlgn="b"/>
                      <a:r>
                        <a:rPr lang="en-ZA" sz="1600" b="0" i="0" u="none" strike="noStrike" dirty="0">
                          <a:solidFill>
                            <a:schemeClr val="tx1"/>
                          </a:solidFill>
                          <a:effectLst/>
                          <a:latin typeface="+mn-lt"/>
                        </a:rPr>
                        <a:t>3</a:t>
                      </a:r>
                    </a:p>
                  </a:txBody>
                  <a:tcPr marL="9525" marR="9525" marT="9525" marB="0" anchor="b"/>
                </a:tc>
                <a:tc>
                  <a:txBody>
                    <a:bodyPr/>
                    <a:lstStyle/>
                    <a:p>
                      <a:pPr algn="ctr" fontAlgn="b"/>
                      <a:r>
                        <a:rPr lang="en-ZA" sz="1600" b="0" i="0" u="none" strike="noStrike" dirty="0">
                          <a:solidFill>
                            <a:schemeClr val="tx1"/>
                          </a:solidFill>
                          <a:effectLst/>
                          <a:latin typeface="+mn-lt"/>
                        </a:rPr>
                        <a:t>3</a:t>
                      </a:r>
                    </a:p>
                  </a:txBody>
                  <a:tcPr marL="9525" marR="9525" marT="9525" marB="0" anchor="b"/>
                </a:tc>
                <a:extLst>
                  <a:ext uri="{0D108BD9-81ED-4DB2-BD59-A6C34878D82A}">
                    <a16:rowId xmlns:a16="http://schemas.microsoft.com/office/drawing/2014/main" xmlns="" val="10004"/>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LP</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42</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a:solidFill>
                            <a:schemeClr val="tx1"/>
                          </a:solidFill>
                          <a:effectLst/>
                          <a:latin typeface="+mn-lt"/>
                        </a:rPr>
                        <a:t>15</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-27</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chemeClr val="tx1"/>
                          </a:solidFill>
                          <a:effectLst/>
                          <a:latin typeface="+mn-lt"/>
                        </a:rPr>
                        <a:t>15</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extLst>
                  <a:ext uri="{0D108BD9-81ED-4DB2-BD59-A6C34878D82A}">
                    <a16:rowId xmlns:a16="http://schemas.microsoft.com/office/drawing/2014/main" xmlns="" val="10005"/>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MP</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40</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a:solidFill>
                            <a:schemeClr val="tx1"/>
                          </a:solidFill>
                          <a:effectLst/>
                          <a:latin typeface="+mn-lt"/>
                        </a:rPr>
                        <a:t>8</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-32</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chemeClr val="tx1"/>
                          </a:solidFill>
                          <a:effectLst/>
                          <a:latin typeface="+mn-lt"/>
                        </a:rPr>
                        <a:t>8</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extLst>
                  <a:ext uri="{0D108BD9-81ED-4DB2-BD59-A6C34878D82A}">
                    <a16:rowId xmlns:a16="http://schemas.microsoft.com/office/drawing/2014/main" xmlns="" val="10006"/>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NC</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30</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a:solidFill>
                            <a:schemeClr val="tx1"/>
                          </a:solidFill>
                          <a:effectLst/>
                          <a:latin typeface="+mn-lt"/>
                        </a:rPr>
                        <a:t>3</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-27</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chemeClr val="tx1"/>
                          </a:solidFill>
                          <a:effectLst/>
                          <a:latin typeface="+mn-lt"/>
                        </a:rPr>
                        <a:t>3</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extLst>
                  <a:ext uri="{0D108BD9-81ED-4DB2-BD59-A6C34878D82A}">
                    <a16:rowId xmlns:a16="http://schemas.microsoft.com/office/drawing/2014/main" xmlns="" val="10007"/>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NW</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19</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a:solidFill>
                            <a:schemeClr val="tx1"/>
                          </a:solidFill>
                          <a:effectLst/>
                          <a:latin typeface="+mn-lt"/>
                        </a:rPr>
                        <a:t>20</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1</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chemeClr val="tx1"/>
                          </a:solidFill>
                          <a:effectLst/>
                          <a:latin typeface="+mn-lt"/>
                        </a:rPr>
                        <a:t>18</a:t>
                      </a:r>
                    </a:p>
                  </a:txBody>
                  <a:tcPr marL="9525" marR="9525" marT="9525" marB="0" anchor="b"/>
                </a:tc>
                <a:tc>
                  <a:txBody>
                    <a:bodyPr/>
                    <a:lstStyle/>
                    <a:p>
                      <a:pPr algn="ctr" fontAlgn="b"/>
                      <a:r>
                        <a:rPr lang="en-ZA" sz="1600" b="0" i="0" u="none" strike="noStrike" dirty="0">
                          <a:solidFill>
                            <a:schemeClr val="tx1"/>
                          </a:solidFill>
                          <a:effectLst/>
                          <a:latin typeface="+mn-lt"/>
                        </a:rPr>
                        <a:t>2</a:t>
                      </a:r>
                    </a:p>
                  </a:txBody>
                  <a:tcPr marL="9525" marR="9525" marT="9525" marB="0" anchor="b"/>
                </a:tc>
                <a:tc>
                  <a:txBody>
                    <a:bodyPr/>
                    <a:lstStyle/>
                    <a:p>
                      <a:pPr algn="ctr" fontAlgn="b"/>
                      <a:r>
                        <a:rPr lang="en-ZA" sz="1600" b="0" i="0" u="none" strike="noStrike" dirty="0">
                          <a:solidFill>
                            <a:schemeClr val="tx1"/>
                          </a:solidFill>
                          <a:effectLst/>
                          <a:latin typeface="+mn-lt"/>
                        </a:rPr>
                        <a:t>2</a:t>
                      </a:r>
                    </a:p>
                  </a:txBody>
                  <a:tcPr marL="9525" marR="9525" marT="9525" marB="0" anchor="b"/>
                </a:tc>
                <a:extLst>
                  <a:ext uri="{0D108BD9-81ED-4DB2-BD59-A6C34878D82A}">
                    <a16:rowId xmlns:a16="http://schemas.microsoft.com/office/drawing/2014/main" xmlns="" val="10008"/>
                  </a:ext>
                </a:extLst>
              </a:tr>
              <a:tr h="243027">
                <a:tc>
                  <a:txBody>
                    <a:bodyPr/>
                    <a:lstStyle/>
                    <a:p>
                      <a:pPr algn="l" fontAlgn="b"/>
                      <a:r>
                        <a:rPr lang="en-ZA" sz="1600" b="1" u="none" strike="noStrike" dirty="0">
                          <a:solidFill>
                            <a:schemeClr val="tx1"/>
                          </a:solidFill>
                          <a:effectLst/>
                          <a:latin typeface="+mn-lt"/>
                          <a:cs typeface="Arial" panose="020B0604020202020204" pitchFamily="34" charset="0"/>
                        </a:rPr>
                        <a:t>WC</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58</a:t>
                      </a:r>
                      <a:endParaRPr lang="en-ZA" sz="1600" dirty="0">
                        <a:solidFill>
                          <a:schemeClr val="tx1"/>
                        </a:solidFill>
                        <a:effectLst/>
                        <a:latin typeface="+mn-lt"/>
                        <a:ea typeface="Calibri"/>
                        <a:cs typeface="Times New Roman"/>
                      </a:endParaRPr>
                    </a:p>
                  </a:txBody>
                  <a:tcPr marL="68580" marR="68580" marT="0" marB="0"/>
                </a:tc>
                <a:tc>
                  <a:txBody>
                    <a:bodyPr/>
                    <a:lstStyle/>
                    <a:p>
                      <a:pPr algn="ctr" fontAlgn="b"/>
                      <a:r>
                        <a:rPr lang="en-ZA" sz="1600" b="0" i="0" u="none" strike="noStrike" dirty="0">
                          <a:solidFill>
                            <a:schemeClr val="tx1"/>
                          </a:solidFill>
                          <a:effectLst/>
                          <a:latin typeface="+mn-lt"/>
                        </a:rPr>
                        <a:t>19</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-39</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chemeClr val="tx1"/>
                          </a:solidFill>
                          <a:effectLst/>
                          <a:latin typeface="+mn-lt"/>
                        </a:rPr>
                        <a:t>19</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tc>
                  <a:txBody>
                    <a:bodyPr/>
                    <a:lstStyle/>
                    <a:p>
                      <a:pPr algn="ctr" fontAlgn="b"/>
                      <a:r>
                        <a:rPr lang="en-ZA" sz="1600" b="0" i="0" u="none" strike="noStrike" dirty="0">
                          <a:solidFill>
                            <a:schemeClr val="tx1"/>
                          </a:solidFill>
                          <a:effectLst/>
                          <a:latin typeface="+mn-lt"/>
                        </a:rPr>
                        <a:t>0</a:t>
                      </a:r>
                    </a:p>
                  </a:txBody>
                  <a:tcPr marL="9525" marR="9525" marT="9525" marB="0" anchor="b"/>
                </a:tc>
                <a:extLst>
                  <a:ext uri="{0D108BD9-81ED-4DB2-BD59-A6C34878D82A}">
                    <a16:rowId xmlns:a16="http://schemas.microsoft.com/office/drawing/2014/main" xmlns="" val="10009"/>
                  </a:ext>
                </a:extLst>
              </a:tr>
              <a:tr h="266338">
                <a:tc>
                  <a:txBody>
                    <a:bodyPr/>
                    <a:lstStyle/>
                    <a:p>
                      <a:pPr algn="l" fontAlgn="b"/>
                      <a:r>
                        <a:rPr lang="en-ZA" sz="1600" b="1" u="none" strike="noStrike" dirty="0">
                          <a:solidFill>
                            <a:schemeClr val="tx1"/>
                          </a:solidFill>
                          <a:effectLst/>
                          <a:latin typeface="+mn-lt"/>
                          <a:cs typeface="Arial" panose="020B0604020202020204" pitchFamily="34" charset="0"/>
                        </a:rPr>
                        <a:t>TOTAL</a:t>
                      </a:r>
                      <a:endParaRPr lang="en-ZA" sz="16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600" dirty="0" smtClean="0">
                          <a:solidFill>
                            <a:schemeClr val="tx1"/>
                          </a:solidFill>
                          <a:effectLst/>
                          <a:latin typeface="+mn-lt"/>
                          <a:ea typeface="Calibri"/>
                          <a:cs typeface="Times New Roman"/>
                        </a:rPr>
                        <a:t>410</a:t>
                      </a:r>
                      <a:endParaRPr lang="en-ZA" sz="1600" dirty="0">
                        <a:solidFill>
                          <a:schemeClr val="tx1"/>
                        </a:solidFill>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Times New Roman"/>
                        </a:rPr>
                        <a:t>124</a:t>
                      </a:r>
                      <a:endParaRPr lang="en-ZA" sz="1600" b="1" dirty="0">
                        <a:solidFill>
                          <a:schemeClr val="tx1"/>
                        </a:solidFill>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cs typeface="Arial" panose="020B0604020202020204" pitchFamily="34" charset="0"/>
                        </a:rPr>
                        <a:t>-286</a:t>
                      </a:r>
                      <a:endParaRPr lang="en-ZA" sz="16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cs typeface="Arial" panose="020B0604020202020204" pitchFamily="34" charset="0"/>
                        </a:rPr>
                        <a:t>114</a:t>
                      </a:r>
                      <a:endParaRPr lang="en-ZA" sz="16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cs typeface="Arial" panose="020B0604020202020204" pitchFamily="34" charset="0"/>
                        </a:rPr>
                        <a:t>10</a:t>
                      </a:r>
                      <a:endParaRPr lang="en-ZA" sz="16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cs typeface="Arial" panose="020B0604020202020204" pitchFamily="34" charset="0"/>
                        </a:rPr>
                        <a:t>10</a:t>
                      </a:r>
                      <a:endParaRPr lang="en-ZA" sz="16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89384689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BASIC CONDTIONS OF EMPLOYMENT ACT</a:t>
            </a:r>
            <a:endParaRPr lang="en-ZA" sz="2400" b="1" dirty="0"/>
          </a:p>
        </p:txBody>
      </p:sp>
      <p:sp>
        <p:nvSpPr>
          <p:cNvPr id="3" name="Content Placeholder 2"/>
          <p:cNvSpPr>
            <a:spLocks noGrp="1"/>
          </p:cNvSpPr>
          <p:nvPr>
            <p:ph idx="1"/>
          </p:nvPr>
        </p:nvSpPr>
        <p:spPr>
          <a:xfrm>
            <a:off x="251520" y="1484784"/>
            <a:ext cx="8640960" cy="5184576"/>
          </a:xfrm>
        </p:spPr>
        <p:txBody>
          <a:bodyPr/>
          <a:lstStyle/>
          <a:p>
            <a:pPr marL="0" indent="0" algn="just">
              <a:buNone/>
            </a:pPr>
            <a:r>
              <a:rPr lang="en-ZA" sz="1800" b="1" dirty="0" smtClean="0">
                <a:cs typeface="Arial" panose="020B0604020202020204" pitchFamily="34" charset="0"/>
              </a:rPr>
              <a:t>39 994 </a:t>
            </a:r>
            <a:r>
              <a:rPr lang="en-ZA" sz="1800" dirty="0" smtClean="0">
                <a:cs typeface="Arial" panose="020B0604020202020204" pitchFamily="34" charset="0"/>
              </a:rPr>
              <a:t>workplaces inspected against a target of </a:t>
            </a:r>
            <a:r>
              <a:rPr lang="en-ZA" sz="1800" b="1" dirty="0" smtClean="0">
                <a:cs typeface="Arial" panose="020B0604020202020204" pitchFamily="34" charset="0"/>
              </a:rPr>
              <a:t>41 790. 96.% </a:t>
            </a:r>
            <a:r>
              <a:rPr lang="en-ZA" sz="1800" dirty="0" smtClean="0">
                <a:cs typeface="Arial" panose="020B0604020202020204" pitchFamily="34" charset="0"/>
              </a:rPr>
              <a:t>Of those inspected were found to be compliant and 11% were classified as non-compliant and issued with enforcement notices to comply within 14 days.</a:t>
            </a:r>
          </a:p>
        </p:txBody>
      </p:sp>
      <p:graphicFrame>
        <p:nvGraphicFramePr>
          <p:cNvPr id="4" name="Table 3"/>
          <p:cNvGraphicFramePr>
            <a:graphicFrameLocks noGrp="1"/>
          </p:cNvGraphicFramePr>
          <p:nvPr>
            <p:extLst>
              <p:ext uri="{D42A27DB-BD31-4B8C-83A1-F6EECF244321}">
                <p14:modId xmlns:p14="http://schemas.microsoft.com/office/powerpoint/2010/main" xmlns="" val="4245987894"/>
              </p:ext>
            </p:extLst>
          </p:nvPr>
        </p:nvGraphicFramePr>
        <p:xfrm>
          <a:off x="251520" y="2708920"/>
          <a:ext cx="8640960" cy="3851105"/>
        </p:xfrm>
        <a:graphic>
          <a:graphicData uri="http://schemas.openxmlformats.org/drawingml/2006/table">
            <a:tbl>
              <a:tblPr>
                <a:tableStyleId>{E8B1032C-EA38-4F05-BA0D-38AFFFC7BED3}</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766529">
                <a:tc>
                  <a:txBody>
                    <a:bodyPr/>
                    <a:lstStyle/>
                    <a:p>
                      <a:pPr algn="l" fontAlgn="b"/>
                      <a:r>
                        <a:rPr lang="en-ZA" sz="1600" b="1" u="none" strike="noStrike" dirty="0">
                          <a:solidFill>
                            <a:schemeClr val="tx1"/>
                          </a:solidFill>
                          <a:effectLst/>
                        </a:rPr>
                        <a:t>PROVINCE</a:t>
                      </a:r>
                      <a:endParaRPr lang="en-ZA" sz="1600" b="1" i="0" u="none" strike="noStrike" dirty="0">
                        <a:solidFill>
                          <a:schemeClr val="tx1"/>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rPr>
                        <a:t>TARGET</a:t>
                      </a:r>
                      <a:endParaRPr lang="en-ZA" sz="1600" b="1" i="0" u="none" strike="noStrike" dirty="0">
                        <a:solidFill>
                          <a:schemeClr val="tx1"/>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rPr>
                        <a:t>ACTUAL</a:t>
                      </a:r>
                      <a:endParaRPr lang="en-ZA" sz="1600" b="1" i="0" u="none" strike="noStrike" dirty="0">
                        <a:solidFill>
                          <a:schemeClr val="tx1"/>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rPr>
                        <a:t>VARIANCE</a:t>
                      </a:r>
                      <a:endParaRPr lang="en-ZA" sz="1600" b="1" i="0" u="none" strike="noStrike" dirty="0">
                        <a:solidFill>
                          <a:schemeClr val="tx1"/>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rPr>
                        <a:t>COMPLIANT</a:t>
                      </a:r>
                      <a:endParaRPr lang="en-ZA" sz="1600" b="1" i="0" u="none" strike="noStrike" dirty="0">
                        <a:solidFill>
                          <a:schemeClr val="tx1"/>
                        </a:solidFill>
                        <a:effectLst/>
                        <a:latin typeface="Calibri"/>
                      </a:endParaRPr>
                    </a:p>
                  </a:txBody>
                  <a:tcPr marL="9525" marR="9525" marT="9525" marB="0" anchor="b">
                    <a:solidFill>
                      <a:schemeClr val="accent6">
                        <a:lumMod val="20000"/>
                        <a:lumOff val="80000"/>
                      </a:schemeClr>
                    </a:solidFill>
                  </a:tcPr>
                </a:tc>
                <a:tc>
                  <a:txBody>
                    <a:bodyPr/>
                    <a:lstStyle/>
                    <a:p>
                      <a:pPr algn="l" fontAlgn="b"/>
                      <a:r>
                        <a:rPr lang="en-ZA" sz="1600" b="1" u="none" strike="noStrike" dirty="0">
                          <a:solidFill>
                            <a:schemeClr val="tx1"/>
                          </a:solidFill>
                          <a:effectLst/>
                        </a:rPr>
                        <a:t>NON-COMPLIANT</a:t>
                      </a:r>
                      <a:endParaRPr lang="en-ZA" sz="1600" b="1" i="0" u="none" strike="noStrike" dirty="0">
                        <a:solidFill>
                          <a:schemeClr val="tx1"/>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78573">
                <a:tc>
                  <a:txBody>
                    <a:bodyPr/>
                    <a:lstStyle/>
                    <a:p>
                      <a:pPr algn="l" fontAlgn="b"/>
                      <a:r>
                        <a:rPr lang="en-ZA" sz="1600" b="1" u="none" strike="noStrike" dirty="0">
                          <a:solidFill>
                            <a:schemeClr val="tx1"/>
                          </a:solidFill>
                          <a:effectLst/>
                        </a:rPr>
                        <a:t>EC</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4 827</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4 892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65</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4 289</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chemeClr val="tx1"/>
                          </a:solidFill>
                          <a:effectLst/>
                          <a:latin typeface="Calibri"/>
                        </a:rPr>
                        <a:t>603</a:t>
                      </a:r>
                    </a:p>
                  </a:txBody>
                  <a:tcPr marL="9525" marR="9525" marT="9525" marB="0" anchor="b"/>
                </a:tc>
                <a:extLst>
                  <a:ext uri="{0D108BD9-81ED-4DB2-BD59-A6C34878D82A}">
                    <a16:rowId xmlns:a16="http://schemas.microsoft.com/office/drawing/2014/main" xmlns="" val="10001"/>
                  </a:ext>
                </a:extLst>
              </a:tr>
              <a:tr h="278573">
                <a:tc>
                  <a:txBody>
                    <a:bodyPr/>
                    <a:lstStyle/>
                    <a:p>
                      <a:pPr algn="l" fontAlgn="b"/>
                      <a:r>
                        <a:rPr lang="en-ZA" sz="1600" b="1" u="none" strike="noStrike" dirty="0">
                          <a:solidFill>
                            <a:schemeClr val="tx1"/>
                          </a:solidFill>
                          <a:effectLst/>
                        </a:rPr>
                        <a:t>FS</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3 342</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3 504</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162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3 257</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chemeClr val="tx1"/>
                          </a:solidFill>
                          <a:effectLst/>
                          <a:latin typeface="Calibri"/>
                        </a:rPr>
                        <a:t>247</a:t>
                      </a:r>
                    </a:p>
                  </a:txBody>
                  <a:tcPr marL="9525" marR="9525" marT="9525" marB="0" anchor="b"/>
                </a:tc>
                <a:extLst>
                  <a:ext uri="{0D108BD9-81ED-4DB2-BD59-A6C34878D82A}">
                    <a16:rowId xmlns:a16="http://schemas.microsoft.com/office/drawing/2014/main" xmlns="" val="10002"/>
                  </a:ext>
                </a:extLst>
              </a:tr>
              <a:tr h="278573">
                <a:tc>
                  <a:txBody>
                    <a:bodyPr/>
                    <a:lstStyle/>
                    <a:p>
                      <a:pPr algn="l" fontAlgn="b"/>
                      <a:r>
                        <a:rPr lang="en-ZA" sz="1600" b="1" u="none" strike="noStrike" dirty="0">
                          <a:solidFill>
                            <a:schemeClr val="tx1"/>
                          </a:solidFill>
                          <a:effectLst/>
                        </a:rPr>
                        <a:t>GP</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9 129</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8 520</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-609</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7 997</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chemeClr val="tx1"/>
                          </a:solidFill>
                          <a:effectLst/>
                          <a:latin typeface="Calibri"/>
                        </a:rPr>
                        <a:t>523</a:t>
                      </a:r>
                    </a:p>
                  </a:txBody>
                  <a:tcPr marL="9525" marR="9525" marT="9525" marB="0" anchor="b"/>
                </a:tc>
                <a:extLst>
                  <a:ext uri="{0D108BD9-81ED-4DB2-BD59-A6C34878D82A}">
                    <a16:rowId xmlns:a16="http://schemas.microsoft.com/office/drawing/2014/main" xmlns="" val="10003"/>
                  </a:ext>
                </a:extLst>
              </a:tr>
              <a:tr h="278573">
                <a:tc>
                  <a:txBody>
                    <a:bodyPr/>
                    <a:lstStyle/>
                    <a:p>
                      <a:pPr algn="l" fontAlgn="b"/>
                      <a:r>
                        <a:rPr lang="en-ZA" sz="1600" b="1" u="none" strike="noStrike" dirty="0">
                          <a:solidFill>
                            <a:schemeClr val="tx1"/>
                          </a:solidFill>
                          <a:effectLst/>
                        </a:rPr>
                        <a:t>KZN</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8 829</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8 252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-577</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7 080</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chemeClr val="tx1"/>
                          </a:solidFill>
                          <a:effectLst/>
                          <a:latin typeface="Calibri"/>
                        </a:rPr>
                        <a:t>1172</a:t>
                      </a:r>
                    </a:p>
                  </a:txBody>
                  <a:tcPr marL="9525" marR="9525" marT="9525" marB="0" anchor="b"/>
                </a:tc>
                <a:extLst>
                  <a:ext uri="{0D108BD9-81ED-4DB2-BD59-A6C34878D82A}">
                    <a16:rowId xmlns:a16="http://schemas.microsoft.com/office/drawing/2014/main" xmlns="" val="10004"/>
                  </a:ext>
                </a:extLst>
              </a:tr>
              <a:tr h="278573">
                <a:tc>
                  <a:txBody>
                    <a:bodyPr/>
                    <a:lstStyle/>
                    <a:p>
                      <a:pPr algn="l" fontAlgn="b"/>
                      <a:r>
                        <a:rPr lang="en-ZA" sz="1600" b="1" u="none" strike="noStrike" dirty="0">
                          <a:solidFill>
                            <a:schemeClr val="tx1"/>
                          </a:solidFill>
                          <a:effectLst/>
                        </a:rPr>
                        <a:t>LP</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4 062</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3 757</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-305</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3 212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chemeClr val="tx1"/>
                          </a:solidFill>
                          <a:effectLst/>
                          <a:latin typeface="Calibri"/>
                        </a:rPr>
                        <a:t>545</a:t>
                      </a:r>
                    </a:p>
                  </a:txBody>
                  <a:tcPr marL="9525" marR="9525" marT="9525" marB="0" anchor="b"/>
                </a:tc>
                <a:extLst>
                  <a:ext uri="{0D108BD9-81ED-4DB2-BD59-A6C34878D82A}">
                    <a16:rowId xmlns:a16="http://schemas.microsoft.com/office/drawing/2014/main" xmlns="" val="10005"/>
                  </a:ext>
                </a:extLst>
              </a:tr>
              <a:tr h="278573">
                <a:tc>
                  <a:txBody>
                    <a:bodyPr/>
                    <a:lstStyle/>
                    <a:p>
                      <a:pPr algn="l" fontAlgn="b"/>
                      <a:r>
                        <a:rPr lang="en-ZA" sz="1600" b="1" u="none" strike="noStrike" dirty="0">
                          <a:solidFill>
                            <a:schemeClr val="tx1"/>
                          </a:solidFill>
                          <a:effectLst/>
                        </a:rPr>
                        <a:t>MP</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3 195</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2 850</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-345</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2 426</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chemeClr val="tx1"/>
                          </a:solidFill>
                          <a:effectLst/>
                          <a:latin typeface="Calibri"/>
                        </a:rPr>
                        <a:t>424</a:t>
                      </a:r>
                    </a:p>
                  </a:txBody>
                  <a:tcPr marL="9525" marR="9525" marT="9525" marB="0" anchor="b"/>
                </a:tc>
                <a:extLst>
                  <a:ext uri="{0D108BD9-81ED-4DB2-BD59-A6C34878D82A}">
                    <a16:rowId xmlns:a16="http://schemas.microsoft.com/office/drawing/2014/main" xmlns="" val="10006"/>
                  </a:ext>
                </a:extLst>
              </a:tr>
              <a:tr h="278573">
                <a:tc>
                  <a:txBody>
                    <a:bodyPr/>
                    <a:lstStyle/>
                    <a:p>
                      <a:pPr algn="l" fontAlgn="b"/>
                      <a:r>
                        <a:rPr lang="en-ZA" sz="1600" b="1" u="none" strike="noStrike" dirty="0" smtClean="0">
                          <a:solidFill>
                            <a:schemeClr val="tx1"/>
                          </a:solidFill>
                          <a:effectLst/>
                        </a:rPr>
                        <a:t>NC</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1 575</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1 383</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kern="1200" dirty="0" smtClean="0">
                          <a:solidFill>
                            <a:schemeClr val="tx1"/>
                          </a:solidFill>
                          <a:effectLst/>
                          <a:latin typeface="+mn-lt"/>
                          <a:ea typeface="+mn-ea"/>
                          <a:cs typeface="+mn-cs"/>
                        </a:rPr>
                        <a:t>-192</a:t>
                      </a:r>
                      <a:endParaRPr lang="en-ZA" sz="160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1 164</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chemeClr val="tx1"/>
                          </a:solidFill>
                          <a:effectLst/>
                          <a:latin typeface="Calibri"/>
                        </a:rPr>
                        <a:t>219</a:t>
                      </a:r>
                    </a:p>
                  </a:txBody>
                  <a:tcPr marL="9525" marR="9525" marT="9525" marB="0" anchor="b"/>
                </a:tc>
                <a:extLst>
                  <a:ext uri="{0D108BD9-81ED-4DB2-BD59-A6C34878D82A}">
                    <a16:rowId xmlns:a16="http://schemas.microsoft.com/office/drawing/2014/main" xmlns="" val="10007"/>
                  </a:ext>
                </a:extLst>
              </a:tr>
              <a:tr h="278573">
                <a:tc>
                  <a:txBody>
                    <a:bodyPr/>
                    <a:lstStyle/>
                    <a:p>
                      <a:pPr algn="l" fontAlgn="b"/>
                      <a:r>
                        <a:rPr lang="en-ZA" sz="1600" b="1" u="none" strike="noStrike" dirty="0" smtClean="0">
                          <a:solidFill>
                            <a:schemeClr val="tx1"/>
                          </a:solidFill>
                          <a:effectLst/>
                        </a:rPr>
                        <a:t>NW</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2 778</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2 736</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kern="1200" dirty="0" smtClean="0">
                          <a:solidFill>
                            <a:schemeClr val="tx1"/>
                          </a:solidFill>
                          <a:effectLst/>
                          <a:latin typeface="+mn-lt"/>
                          <a:ea typeface="+mn-ea"/>
                          <a:cs typeface="+mn-cs"/>
                        </a:rPr>
                        <a:t>-42</a:t>
                      </a:r>
                    </a:p>
                  </a:txBody>
                  <a:tcPr marL="9525" marR="9525" marT="9525" marB="0" anchor="b"/>
                </a:tc>
                <a:tc>
                  <a:txBody>
                    <a:bodyPr/>
                    <a:lstStyle/>
                    <a:p>
                      <a:pPr algn="ctr" fontAlgn="b"/>
                      <a:r>
                        <a:rPr lang="en-ZA" sz="1600" b="0" i="0" u="none" strike="noStrike" dirty="0" smtClean="0">
                          <a:solidFill>
                            <a:schemeClr val="tx1"/>
                          </a:solidFill>
                          <a:effectLst/>
                          <a:latin typeface="Calibri"/>
                        </a:rPr>
                        <a:t>2 423</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chemeClr val="tx1"/>
                          </a:solidFill>
                          <a:effectLst/>
                          <a:latin typeface="Calibri"/>
                        </a:rPr>
                        <a:t>313</a:t>
                      </a:r>
                    </a:p>
                  </a:txBody>
                  <a:tcPr marL="9525" marR="9525" marT="9525" marB="0" anchor="b"/>
                </a:tc>
                <a:extLst>
                  <a:ext uri="{0D108BD9-81ED-4DB2-BD59-A6C34878D82A}">
                    <a16:rowId xmlns:a16="http://schemas.microsoft.com/office/drawing/2014/main" xmlns="" val="10008"/>
                  </a:ext>
                </a:extLst>
              </a:tr>
              <a:tr h="278573">
                <a:tc>
                  <a:txBody>
                    <a:bodyPr/>
                    <a:lstStyle/>
                    <a:p>
                      <a:pPr algn="l" fontAlgn="b"/>
                      <a:r>
                        <a:rPr lang="en-ZA" sz="1600" b="1" u="none" strike="noStrike" dirty="0">
                          <a:solidFill>
                            <a:schemeClr val="tx1"/>
                          </a:solidFill>
                          <a:effectLst/>
                        </a:rPr>
                        <a:t>WC</a:t>
                      </a:r>
                      <a:endParaRPr lang="en-ZA" sz="16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600" dirty="0" smtClean="0">
                          <a:solidFill>
                            <a:schemeClr val="tx1"/>
                          </a:solidFill>
                          <a:effectLst/>
                          <a:latin typeface="Calibri"/>
                          <a:ea typeface="Calibri"/>
                          <a:cs typeface="Times New Roman"/>
                        </a:rPr>
                        <a:t>4 053</a:t>
                      </a:r>
                      <a:endParaRPr lang="en-ZA" sz="1600" dirty="0">
                        <a:solidFill>
                          <a:schemeClr val="tx1"/>
                        </a:solidFill>
                        <a:effectLst/>
                        <a:latin typeface="Calibri"/>
                        <a:ea typeface="Calibri"/>
                        <a:cs typeface="Times New Roman"/>
                      </a:endParaRPr>
                    </a:p>
                  </a:txBody>
                  <a:tcPr marL="68580" marR="68580" marT="0" marB="0"/>
                </a:tc>
                <a:tc>
                  <a:txBody>
                    <a:bodyPr/>
                    <a:lstStyle/>
                    <a:p>
                      <a:pPr algn="ctr" fontAlgn="b"/>
                      <a:r>
                        <a:rPr lang="en-ZA" sz="1600" b="0" i="0" u="none" strike="noStrike" dirty="0" smtClean="0">
                          <a:solidFill>
                            <a:schemeClr val="tx1"/>
                          </a:solidFill>
                          <a:effectLst/>
                          <a:latin typeface="Calibri"/>
                        </a:rPr>
                        <a:t>4 100</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47</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smtClean="0">
                          <a:solidFill>
                            <a:schemeClr val="tx1"/>
                          </a:solidFill>
                          <a:effectLst/>
                          <a:latin typeface="Calibri"/>
                        </a:rPr>
                        <a:t>3 686</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chemeClr val="tx1"/>
                          </a:solidFill>
                          <a:effectLst/>
                          <a:latin typeface="Calibri"/>
                        </a:rPr>
                        <a:t>414</a:t>
                      </a:r>
                    </a:p>
                  </a:txBody>
                  <a:tcPr marL="9525" marR="9525" marT="9525" marB="0" anchor="b"/>
                </a:tc>
                <a:extLst>
                  <a:ext uri="{0D108BD9-81ED-4DB2-BD59-A6C34878D82A}">
                    <a16:rowId xmlns:a16="http://schemas.microsoft.com/office/drawing/2014/main" xmlns="" val="10009"/>
                  </a:ext>
                </a:extLst>
              </a:tr>
              <a:tr h="542735">
                <a:tc>
                  <a:txBody>
                    <a:bodyPr/>
                    <a:lstStyle/>
                    <a:p>
                      <a:pPr algn="l" fontAlgn="b"/>
                      <a:r>
                        <a:rPr lang="en-ZA" sz="1600" b="1" u="none" strike="noStrike" dirty="0">
                          <a:solidFill>
                            <a:schemeClr val="tx1"/>
                          </a:solidFill>
                          <a:effectLst/>
                        </a:rPr>
                        <a:t>TOTAL</a:t>
                      </a:r>
                      <a:endParaRPr lang="en-ZA" sz="1600" b="1" i="0" u="none" strike="noStrike" dirty="0">
                        <a:solidFill>
                          <a:schemeClr val="tx1"/>
                        </a:solidFill>
                        <a:effectLst/>
                        <a:latin typeface="Calibri"/>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endParaRPr lang="en-ZA" sz="1600" b="1" dirty="0" smtClean="0">
                        <a:solidFill>
                          <a:schemeClr val="tx1"/>
                        </a:solidFill>
                        <a:effectLst/>
                        <a:latin typeface="Calibri"/>
                        <a:ea typeface="Calibri"/>
                        <a:cs typeface="Times New Roman"/>
                      </a:endParaRPr>
                    </a:p>
                    <a:p>
                      <a:pPr algn="ctr">
                        <a:lnSpc>
                          <a:spcPct val="115000"/>
                        </a:lnSpc>
                        <a:spcAft>
                          <a:spcPts val="0"/>
                        </a:spcAft>
                      </a:pPr>
                      <a:r>
                        <a:rPr lang="en-ZA" sz="1600" b="1" dirty="0" smtClean="0">
                          <a:solidFill>
                            <a:schemeClr val="tx1"/>
                          </a:solidFill>
                          <a:effectLst/>
                          <a:latin typeface="Calibri"/>
                          <a:ea typeface="Calibri"/>
                          <a:cs typeface="Times New Roman"/>
                        </a:rPr>
                        <a:t>41 790</a:t>
                      </a:r>
                      <a:endParaRPr lang="en-ZA" sz="1600" b="1"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Calibri"/>
                        </a:rPr>
                        <a:t>39 994</a:t>
                      </a:r>
                      <a:endParaRPr lang="en-ZA" sz="1600" b="1" i="0" u="none" strike="noStrike" dirty="0">
                        <a:solidFill>
                          <a:schemeClr val="tx1"/>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Calibri"/>
                        </a:rPr>
                        <a:t>-1 796</a:t>
                      </a:r>
                      <a:endParaRPr lang="en-ZA" sz="1600" b="1" i="0" u="none" strike="noStrike" dirty="0">
                        <a:solidFill>
                          <a:schemeClr val="tx1"/>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Calibri"/>
                        </a:rPr>
                        <a:t>35 534</a:t>
                      </a:r>
                      <a:endParaRPr lang="en-ZA" sz="1600" b="1" i="0" u="none" strike="noStrike" dirty="0">
                        <a:solidFill>
                          <a:schemeClr val="tx1"/>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Calibri"/>
                        </a:rPr>
                        <a:t>4 460</a:t>
                      </a:r>
                      <a:endParaRPr lang="en-ZA" sz="1600" b="1" i="0" u="none" strike="noStrike" dirty="0">
                        <a:solidFill>
                          <a:schemeClr val="tx1"/>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7007629" y="-90487"/>
            <a:ext cx="2133600" cy="365125"/>
          </a:xfrm>
        </p:spPr>
        <p:txBody>
          <a:bodyPr/>
          <a:lstStyle/>
          <a:p>
            <a:fld id="{96CA8298-9D91-4CF9-AB6A-504DBB769D5D}"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xmlns="" val="271489848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PURPOSE OF THE PRESENTATION</a:t>
            </a:r>
            <a:endParaRPr lang="en-ZA" sz="32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dirty="0">
              <a:solidFill>
                <a:prstClr val="black"/>
              </a:solidFill>
            </a:endParaRPr>
          </a:p>
          <a:p>
            <a:pPr marL="0" indent="0" algn="ctr">
              <a:buNone/>
            </a:pPr>
            <a:r>
              <a:rPr lang="en-US" dirty="0">
                <a:solidFill>
                  <a:prstClr val="black"/>
                </a:solidFill>
              </a:rPr>
              <a:t>....</a:t>
            </a:r>
            <a:r>
              <a:rPr lang="en-US" sz="2800" b="1" i="1" dirty="0">
                <a:solidFill>
                  <a:prstClr val="black"/>
                </a:solidFill>
              </a:rPr>
              <a:t>To give feedback on the </a:t>
            </a:r>
            <a:r>
              <a:rPr lang="en-US" sz="2800" b="1" i="1" dirty="0" smtClean="0">
                <a:solidFill>
                  <a:srgbClr val="C00000"/>
                </a:solidFill>
              </a:rPr>
              <a:t>QUARTER 1</a:t>
            </a:r>
            <a:r>
              <a:rPr lang="en-US" sz="2800" b="1" i="1" dirty="0" smtClean="0">
                <a:solidFill>
                  <a:prstClr val="black"/>
                </a:solidFill>
              </a:rPr>
              <a:t> performance, impact analysis and  </a:t>
            </a:r>
            <a:r>
              <a:rPr lang="en-US" sz="2800" b="1" i="1" dirty="0">
                <a:solidFill>
                  <a:prstClr val="black"/>
                </a:solidFill>
              </a:rPr>
              <a:t>strategies intended </a:t>
            </a:r>
            <a:endParaRPr lang="en-US" sz="2800" b="1" i="1" dirty="0" smtClean="0">
              <a:solidFill>
                <a:prstClr val="black"/>
              </a:solidFill>
            </a:endParaRPr>
          </a:p>
          <a:p>
            <a:pPr marL="0" indent="0" algn="ctr">
              <a:buNone/>
            </a:pPr>
            <a:r>
              <a:rPr lang="en-US" sz="2800" b="1" i="1" dirty="0" smtClean="0">
                <a:solidFill>
                  <a:prstClr val="black"/>
                </a:solidFill>
              </a:rPr>
              <a:t>to </a:t>
            </a:r>
            <a:r>
              <a:rPr lang="en-US" sz="2800" b="1" i="1" dirty="0">
                <a:solidFill>
                  <a:prstClr val="black"/>
                </a:solidFill>
              </a:rPr>
              <a:t>achieve </a:t>
            </a:r>
            <a:r>
              <a:rPr lang="en-US" sz="2800" b="1" i="1" dirty="0" smtClean="0">
                <a:solidFill>
                  <a:prstClr val="black"/>
                </a:solidFill>
              </a:rPr>
              <a:t>Q1 </a:t>
            </a:r>
            <a:r>
              <a:rPr lang="en-US" sz="2800" b="1" i="1" dirty="0">
                <a:solidFill>
                  <a:prstClr val="black"/>
                </a:solidFill>
              </a:rPr>
              <a:t>set </a:t>
            </a:r>
            <a:r>
              <a:rPr lang="en-US" sz="2800" b="1" i="1" dirty="0" smtClean="0">
                <a:solidFill>
                  <a:prstClr val="black"/>
                </a:solidFill>
              </a:rPr>
              <a:t>targets </a:t>
            </a:r>
            <a:r>
              <a:rPr lang="en-US" sz="2800" b="1" i="1" dirty="0">
                <a:solidFill>
                  <a:prstClr val="black"/>
                </a:solidFill>
              </a:rPr>
              <a:t>with focus </a:t>
            </a:r>
            <a:endParaRPr lang="en-US" sz="2800" b="1" i="1" dirty="0" smtClean="0">
              <a:solidFill>
                <a:prstClr val="black"/>
              </a:solidFill>
            </a:endParaRPr>
          </a:p>
          <a:p>
            <a:pPr marL="0" indent="0" algn="ctr">
              <a:buNone/>
            </a:pPr>
            <a:r>
              <a:rPr lang="en-US" sz="2800" b="1" i="1" dirty="0" smtClean="0">
                <a:solidFill>
                  <a:prstClr val="black"/>
                </a:solidFill>
              </a:rPr>
              <a:t>on procedural </a:t>
            </a:r>
            <a:r>
              <a:rPr lang="en-US" sz="2800" b="1" i="1" dirty="0">
                <a:solidFill>
                  <a:prstClr val="black"/>
                </a:solidFill>
              </a:rPr>
              <a:t>and </a:t>
            </a:r>
            <a:endParaRPr lang="en-US" sz="2800" b="1" i="1" dirty="0" smtClean="0">
              <a:solidFill>
                <a:prstClr val="black"/>
              </a:solidFill>
            </a:endParaRPr>
          </a:p>
          <a:p>
            <a:pPr marL="0" indent="0" algn="ctr">
              <a:buNone/>
            </a:pPr>
            <a:r>
              <a:rPr lang="en-US" sz="2800" b="1" i="1" dirty="0" smtClean="0">
                <a:solidFill>
                  <a:prstClr val="black"/>
                </a:solidFill>
              </a:rPr>
              <a:t>substantive </a:t>
            </a:r>
            <a:r>
              <a:rPr lang="en-US" sz="2800" b="1" i="1" dirty="0">
                <a:solidFill>
                  <a:prstClr val="black"/>
                </a:solidFill>
              </a:rPr>
              <a:t>	aspects........</a:t>
            </a:r>
            <a:endParaRPr lang="en-ZA" sz="2800" b="1" i="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3</a:t>
            </a:fld>
            <a:endParaRPr lang="en-US"/>
          </a:p>
        </p:txBody>
      </p:sp>
    </p:spTree>
    <p:extLst>
      <p:ext uri="{BB962C8B-B14F-4D97-AF65-F5344CB8AC3E}">
        <p14:creationId xmlns:p14="http://schemas.microsoft.com/office/powerpoint/2010/main" xmlns="" val="18327856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BCEA NON-COMPLIANCE</a:t>
            </a:r>
            <a:endParaRPr lang="en-ZA" sz="2400" b="1" dirty="0"/>
          </a:p>
        </p:txBody>
      </p:sp>
      <p:sp>
        <p:nvSpPr>
          <p:cNvPr id="3" name="Content Placeholder 2"/>
          <p:cNvSpPr>
            <a:spLocks noGrp="1"/>
          </p:cNvSpPr>
          <p:nvPr>
            <p:ph idx="1"/>
          </p:nvPr>
        </p:nvSpPr>
        <p:spPr>
          <a:xfrm>
            <a:off x="251520" y="1340768"/>
            <a:ext cx="8496944" cy="4968552"/>
          </a:xfrm>
        </p:spPr>
        <p:txBody>
          <a:bodyPr/>
          <a:lstStyle/>
          <a:p>
            <a:pPr marL="0" indent="0" algn="just">
              <a:buNone/>
            </a:pPr>
            <a:r>
              <a:rPr lang="en-ZA" sz="2000" dirty="0" smtClean="0">
                <a:cs typeface="Arial" panose="020B0604020202020204" pitchFamily="34" charset="0"/>
              </a:rPr>
              <a:t>Of those workplaces inspected in </a:t>
            </a:r>
            <a:r>
              <a:rPr lang="en-ZA" sz="2000" b="1" dirty="0" smtClean="0">
                <a:cs typeface="Arial" panose="020B0604020202020204" pitchFamily="34" charset="0"/>
              </a:rPr>
              <a:t>Q1</a:t>
            </a:r>
            <a:r>
              <a:rPr lang="en-ZA" sz="2000" dirty="0" smtClean="0">
                <a:cs typeface="Arial" panose="020B0604020202020204" pitchFamily="34" charset="0"/>
              </a:rPr>
              <a:t>,  </a:t>
            </a:r>
            <a:r>
              <a:rPr lang="en-ZA" sz="2000" b="1" dirty="0" smtClean="0">
                <a:cs typeface="Arial" panose="020B0604020202020204" pitchFamily="34" charset="0"/>
              </a:rPr>
              <a:t>4 460 </a:t>
            </a:r>
            <a:r>
              <a:rPr lang="en-ZA" sz="2000" dirty="0" smtClean="0">
                <a:cs typeface="Arial" panose="020B0604020202020204" pitchFamily="34" charset="0"/>
              </a:rPr>
              <a:t>were found to be non-compliant.</a:t>
            </a:r>
          </a:p>
          <a:p>
            <a:pPr marL="0" indent="0" algn="just">
              <a:buNone/>
            </a:pPr>
            <a:endParaRPr lang="en-ZA" sz="2000" dirty="0" smtClean="0">
              <a:cs typeface="Arial" panose="020B0604020202020204" pitchFamily="34" charset="0"/>
            </a:endParaRPr>
          </a:p>
          <a:p>
            <a:pPr marL="0" indent="0" algn="just">
              <a:buNone/>
            </a:pPr>
            <a:r>
              <a:rPr lang="en-ZA" sz="2000" b="1" dirty="0" smtClean="0">
                <a:cs typeface="Arial" panose="020B0604020202020204" pitchFamily="34" charset="0"/>
              </a:rPr>
              <a:t>Major non-compliance was found in the following sectors:</a:t>
            </a:r>
          </a:p>
          <a:p>
            <a:pPr marL="0" indent="0" algn="just">
              <a:buNone/>
            </a:pPr>
            <a:endParaRPr lang="en-ZA" sz="2000" dirty="0" smtClean="0">
              <a:cs typeface="Arial" panose="020B0604020202020204" pitchFamily="34" charset="0"/>
            </a:endParaRPr>
          </a:p>
          <a:p>
            <a:pPr algn="just"/>
            <a:r>
              <a:rPr lang="en-ZA" sz="2000" dirty="0" smtClean="0">
                <a:cs typeface="Arial" panose="020B0604020202020204" pitchFamily="34" charset="0"/>
              </a:rPr>
              <a:t>Wholesale </a:t>
            </a:r>
            <a:r>
              <a:rPr lang="en-ZA" sz="2000" dirty="0">
                <a:cs typeface="Arial" panose="020B0604020202020204" pitchFamily="34" charset="0"/>
              </a:rPr>
              <a:t>and Retail </a:t>
            </a:r>
            <a:r>
              <a:rPr lang="en-ZA" sz="2000" dirty="0" smtClean="0">
                <a:cs typeface="Arial" panose="020B0604020202020204" pitchFamily="34" charset="0"/>
              </a:rPr>
              <a:t>Sector;</a:t>
            </a:r>
          </a:p>
          <a:p>
            <a:pPr algn="just"/>
            <a:r>
              <a:rPr lang="en-ZA" sz="2000" dirty="0" smtClean="0">
                <a:cs typeface="Arial" panose="020B0604020202020204" pitchFamily="34" charset="0"/>
              </a:rPr>
              <a:t>Domestic Sector</a:t>
            </a:r>
          </a:p>
          <a:p>
            <a:pPr algn="just"/>
            <a:r>
              <a:rPr lang="en-ZA" sz="2000" dirty="0" smtClean="0">
                <a:cs typeface="Arial" panose="020B0604020202020204" pitchFamily="34" charset="0"/>
              </a:rPr>
              <a:t>Hospitality </a:t>
            </a:r>
            <a:r>
              <a:rPr lang="en-ZA" sz="2000" dirty="0">
                <a:cs typeface="Arial" panose="020B0604020202020204" pitchFamily="34" charset="0"/>
              </a:rPr>
              <a:t>Sector </a:t>
            </a:r>
            <a:r>
              <a:rPr lang="en-ZA" sz="2000" dirty="0" smtClean="0">
                <a:cs typeface="Arial" panose="020B0604020202020204" pitchFamily="34" charset="0"/>
              </a:rPr>
              <a:t>;</a:t>
            </a:r>
          </a:p>
          <a:p>
            <a:pPr algn="just"/>
            <a:r>
              <a:rPr lang="en-ZA" sz="2000" dirty="0" smtClean="0">
                <a:cs typeface="Arial" panose="020B0604020202020204" pitchFamily="34" charset="0"/>
              </a:rPr>
              <a:t>Farm Worker Sector; and</a:t>
            </a:r>
          </a:p>
          <a:p>
            <a:pPr algn="just"/>
            <a:r>
              <a:rPr lang="en-ZA" sz="2000" dirty="0" smtClean="0">
                <a:cs typeface="Arial" panose="020B0604020202020204" pitchFamily="34" charset="0"/>
              </a:rPr>
              <a:t>Private Security</a:t>
            </a:r>
            <a:endParaRPr lang="en-ZA" sz="2000" dirty="0">
              <a:cs typeface="Arial" panose="020B0604020202020204" pitchFamily="34" charset="0"/>
            </a:endParaRPr>
          </a:p>
          <a:p>
            <a:endParaRPr lang="en-ZA" sz="2800" dirty="0"/>
          </a:p>
          <a:p>
            <a:pPr marL="0" indent="0">
              <a:buNone/>
            </a:pPr>
            <a:endParaRPr lang="en-ZA" sz="2800" dirty="0"/>
          </a:p>
          <a:p>
            <a:endParaRPr lang="en-ZA" dirty="0" smtClean="0"/>
          </a:p>
          <a:p>
            <a:pPr marL="0" indent="0">
              <a:buNone/>
            </a:pPr>
            <a:endParaRPr lang="en-ZA" dirty="0" smtClean="0"/>
          </a:p>
          <a:p>
            <a:pPr marL="0" indent="0">
              <a:buNone/>
            </a:pPr>
            <a:endParaRPr lang="en-ZA" dirty="0"/>
          </a:p>
        </p:txBody>
      </p:sp>
      <p:sp>
        <p:nvSpPr>
          <p:cNvPr id="4" name="Slide Number Placeholder 3"/>
          <p:cNvSpPr>
            <a:spLocks noGrp="1"/>
          </p:cNvSpPr>
          <p:nvPr>
            <p:ph type="sldNum" sz="quarter" idx="12"/>
          </p:nvPr>
        </p:nvSpPr>
        <p:spPr>
          <a:xfrm>
            <a:off x="7010400" y="-54719"/>
            <a:ext cx="2133600" cy="365125"/>
          </a:xfrm>
        </p:spPr>
        <p:txBody>
          <a:bodyPr/>
          <a:lstStyle/>
          <a:p>
            <a:fld id="{96CA8298-9D91-4CF9-AB6A-504DBB769D5D}"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xmlns="" val="402597822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340768"/>
            <a:ext cx="8435280" cy="5256584"/>
          </a:xfrm>
        </p:spPr>
        <p:txBody>
          <a:bodyPr/>
          <a:lstStyle/>
          <a:p>
            <a:pPr marL="0" indent="0" algn="just">
              <a:buNone/>
            </a:pPr>
            <a:r>
              <a:rPr lang="en-ZA" sz="2000" b="1" dirty="0" smtClean="0">
                <a:cs typeface="Arial" panose="020B0604020202020204" pitchFamily="34" charset="0"/>
              </a:rPr>
              <a:t>The areas of non compliance are as follows:</a:t>
            </a:r>
          </a:p>
          <a:p>
            <a:pPr marL="0" indent="0" algn="just">
              <a:buNone/>
            </a:pPr>
            <a:endParaRPr lang="en-ZA" sz="2000" dirty="0" smtClean="0">
              <a:cs typeface="Arial" panose="020B0604020202020204" pitchFamily="34" charset="0"/>
            </a:endParaRPr>
          </a:p>
          <a:p>
            <a:pPr algn="just">
              <a:buFont typeface="Wingdings" panose="05000000000000000000" pitchFamily="2" charset="2"/>
              <a:buChar char="§"/>
            </a:pPr>
            <a:r>
              <a:rPr lang="en-ZA" sz="2000" dirty="0" smtClean="0">
                <a:cs typeface="Arial" panose="020B0604020202020204" pitchFamily="34" charset="0"/>
              </a:rPr>
              <a:t>Underpayment of wages</a:t>
            </a:r>
          </a:p>
          <a:p>
            <a:pPr algn="just">
              <a:buFont typeface="Wingdings" panose="05000000000000000000" pitchFamily="2" charset="2"/>
              <a:buChar char="§"/>
            </a:pPr>
            <a:r>
              <a:rPr lang="en-ZA" sz="2000" dirty="0" smtClean="0">
                <a:cs typeface="Arial" panose="020B0604020202020204" pitchFamily="34" charset="0"/>
              </a:rPr>
              <a:t>Non issuing of payslips</a:t>
            </a:r>
          </a:p>
          <a:p>
            <a:pPr algn="just">
              <a:buFont typeface="Wingdings" panose="05000000000000000000" pitchFamily="2" charset="2"/>
              <a:buChar char="§"/>
            </a:pPr>
            <a:r>
              <a:rPr lang="en-ZA" sz="2000" dirty="0" smtClean="0">
                <a:cs typeface="Arial" panose="020B0604020202020204" pitchFamily="34" charset="0"/>
              </a:rPr>
              <a:t>Illegal deductions</a:t>
            </a:r>
          </a:p>
          <a:p>
            <a:pPr algn="just">
              <a:buFont typeface="Wingdings" panose="05000000000000000000" pitchFamily="2" charset="2"/>
              <a:buChar char="§"/>
            </a:pPr>
            <a:r>
              <a:rPr lang="en-ZA" sz="2000" dirty="0" smtClean="0">
                <a:cs typeface="Arial" panose="020B0604020202020204" pitchFamily="34" charset="0"/>
              </a:rPr>
              <a:t>Non issuing of particulars of employment</a:t>
            </a:r>
          </a:p>
          <a:p>
            <a:pPr algn="just">
              <a:buFont typeface="Wingdings" panose="05000000000000000000" pitchFamily="2" charset="2"/>
              <a:buChar char="§"/>
            </a:pPr>
            <a:r>
              <a:rPr lang="en-ZA" sz="2000" dirty="0" smtClean="0">
                <a:cs typeface="Arial" panose="020B0604020202020204" pitchFamily="34" charset="0"/>
              </a:rPr>
              <a:t>Non signing of attendance to prove working hours including overti</a:t>
            </a:r>
            <a:r>
              <a:rPr lang="en-ZA" sz="2000" dirty="0" smtClean="0">
                <a:latin typeface="Arial" panose="020B0604020202020204" pitchFamily="34" charset="0"/>
                <a:cs typeface="Arial" panose="020B0604020202020204" pitchFamily="34" charset="0"/>
              </a:rPr>
              <a:t>me.</a:t>
            </a:r>
          </a:p>
        </p:txBody>
      </p:sp>
      <p:sp>
        <p:nvSpPr>
          <p:cNvPr id="4" name="Slide Number Placeholder 3"/>
          <p:cNvSpPr>
            <a:spLocks noGrp="1"/>
          </p:cNvSpPr>
          <p:nvPr>
            <p:ph type="sldNum" sz="quarter" idx="12"/>
          </p:nvPr>
        </p:nvSpPr>
        <p:spPr>
          <a:xfrm>
            <a:off x="7010400" y="-5722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667228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251520" y="1417638"/>
            <a:ext cx="8435280" cy="5251722"/>
          </a:xfrm>
        </p:spPr>
        <p:txBody>
          <a:bodyPr/>
          <a:lstStyle/>
          <a:p>
            <a:pPr algn="just">
              <a:lnSpc>
                <a:spcPct val="150000"/>
              </a:lnSpc>
            </a:pPr>
            <a:r>
              <a:rPr lang="en-ZA" sz="2000" dirty="0" smtClean="0">
                <a:cs typeface="Arial" panose="020B0604020202020204" pitchFamily="34" charset="0"/>
              </a:rPr>
              <a:t>Conduct project based inspections to determine areas of non compliance in sectors.</a:t>
            </a:r>
          </a:p>
          <a:p>
            <a:pPr algn="just">
              <a:lnSpc>
                <a:spcPct val="150000"/>
              </a:lnSpc>
            </a:pPr>
            <a:r>
              <a:rPr lang="en-ZA" sz="2000" dirty="0" smtClean="0">
                <a:cs typeface="Arial" panose="020B0604020202020204" pitchFamily="34" charset="0"/>
              </a:rPr>
              <a:t>Establish sector specific forums to engage stakeholders.</a:t>
            </a:r>
          </a:p>
          <a:p>
            <a:pPr algn="just">
              <a:lnSpc>
                <a:spcPct val="150000"/>
              </a:lnSpc>
            </a:pPr>
            <a:r>
              <a:rPr lang="en-ZA" sz="2000" dirty="0" smtClean="0">
                <a:cs typeface="Arial" panose="020B0604020202020204" pitchFamily="34" charset="0"/>
              </a:rPr>
              <a:t>Create awareness through radio talk shows and advocacy.</a:t>
            </a:r>
          </a:p>
          <a:p>
            <a:pPr algn="just">
              <a:lnSpc>
                <a:spcPct val="150000"/>
              </a:lnSpc>
            </a:pPr>
            <a:r>
              <a:rPr lang="en-ZA" sz="2000" dirty="0" smtClean="0">
                <a:cs typeface="Arial" panose="020B0604020202020204" pitchFamily="34" charset="0"/>
              </a:rPr>
              <a:t>Structured Advocacy Sessions to be reintroduced and strengthened under BCEA and to deepen the employers and workers understanding of BCEA and National Minimum Wage Act including the Sectoral Determinations.</a:t>
            </a:r>
          </a:p>
          <a:p>
            <a:endParaRPr lang="en-ZA" sz="2000" dirty="0"/>
          </a:p>
        </p:txBody>
      </p:sp>
      <p:sp>
        <p:nvSpPr>
          <p:cNvPr id="4" name="Slide Number Placeholder 3"/>
          <p:cNvSpPr>
            <a:spLocks noGrp="1"/>
          </p:cNvSpPr>
          <p:nvPr>
            <p:ph type="sldNum" sz="quarter" idx="12"/>
          </p:nvPr>
        </p:nvSpPr>
        <p:spPr>
          <a:xfrm>
            <a:off x="7010400" y="-2785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62338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lstStyle/>
          <a:p>
            <a:r>
              <a:rPr lang="en-ZA" sz="2400" b="1" dirty="0" smtClean="0"/>
              <a:t>OCCUPATIONAL HEALTH AND SAFETY</a:t>
            </a:r>
            <a:br>
              <a:rPr lang="en-ZA" sz="2400" b="1" dirty="0" smtClean="0"/>
            </a:br>
            <a:r>
              <a:rPr lang="en-ZA" sz="2400" b="1" dirty="0" smtClean="0"/>
              <a:t>NUMBER OF EMPLOYERS/USERS INSPECTED</a:t>
            </a:r>
            <a:endParaRPr lang="en-ZA" sz="2400" dirty="0"/>
          </a:p>
        </p:txBody>
      </p:sp>
      <p:sp>
        <p:nvSpPr>
          <p:cNvPr id="3" name="Content Placeholder 2"/>
          <p:cNvSpPr>
            <a:spLocks noGrp="1"/>
          </p:cNvSpPr>
          <p:nvPr>
            <p:ph idx="1"/>
          </p:nvPr>
        </p:nvSpPr>
        <p:spPr>
          <a:xfrm>
            <a:off x="396949" y="1739740"/>
            <a:ext cx="8229600" cy="4525963"/>
          </a:xfrm>
        </p:spPr>
        <p:txBody>
          <a:bodyPr/>
          <a:lstStyle/>
          <a:p>
            <a:pPr>
              <a:buFont typeface="Wingdings" panose="05000000000000000000" pitchFamily="2" charset="2"/>
              <a:buChar char="Ø"/>
            </a:pPr>
            <a:endParaRPr lang="en-ZA" dirty="0" smtClean="0"/>
          </a:p>
          <a:p>
            <a:pPr>
              <a:buFont typeface="Wingdings" panose="05000000000000000000" pitchFamily="2" charset="2"/>
              <a:buChar char="Ø"/>
            </a:pPr>
            <a:endParaRPr lang="en-ZA" dirty="0" smtClean="0"/>
          </a:p>
          <a:p>
            <a:pPr>
              <a:buFont typeface="Wingdings" panose="05000000000000000000" pitchFamily="2" charset="2"/>
              <a:buChar char="Ø"/>
            </a:pPr>
            <a:r>
              <a:rPr lang="en-ZA" sz="2800" dirty="0" smtClean="0"/>
              <a:t>Q1: Not achieved</a:t>
            </a:r>
          </a:p>
          <a:p>
            <a:pPr>
              <a:buFont typeface="Wingdings" panose="05000000000000000000" pitchFamily="2" charset="2"/>
              <a:buChar char="Ø"/>
            </a:pPr>
            <a:r>
              <a:rPr lang="en-ZA" sz="2800" dirty="0" smtClean="0"/>
              <a:t>Provinces contributing to negative variance:</a:t>
            </a:r>
          </a:p>
          <a:p>
            <a:pPr marL="0" indent="0">
              <a:buNone/>
            </a:pPr>
            <a:endParaRPr lang="en-ZA" dirty="0" smtClean="0"/>
          </a:p>
          <a:p>
            <a:pPr marL="0" indent="0">
              <a:buNone/>
            </a:pPr>
            <a:endParaRPr lang="en-ZA" dirty="0"/>
          </a:p>
        </p:txBody>
      </p:sp>
      <p:sp>
        <p:nvSpPr>
          <p:cNvPr id="4" name="Slide Number Placeholder 3"/>
          <p:cNvSpPr>
            <a:spLocks noGrp="1"/>
          </p:cNvSpPr>
          <p:nvPr>
            <p:ph type="sldNum" sz="quarter" idx="12"/>
          </p:nvPr>
        </p:nvSpPr>
        <p:spPr>
          <a:xfrm>
            <a:off x="7010400" y="1"/>
            <a:ext cx="2133600"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555389364"/>
              </p:ext>
            </p:extLst>
          </p:nvPr>
        </p:nvGraphicFramePr>
        <p:xfrm>
          <a:off x="1331640" y="1508285"/>
          <a:ext cx="6096000" cy="1056619"/>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xmlns="" val="2364433805"/>
                    </a:ext>
                  </a:extLst>
                </a:gridCol>
                <a:gridCol w="2144464">
                  <a:extLst>
                    <a:ext uri="{9D8B030D-6E8A-4147-A177-3AD203B41FA5}">
                      <a16:colId xmlns:a16="http://schemas.microsoft.com/office/drawing/2014/main" xmlns="" val="2233724327"/>
                    </a:ext>
                  </a:extLst>
                </a:gridCol>
                <a:gridCol w="1919536">
                  <a:extLst>
                    <a:ext uri="{9D8B030D-6E8A-4147-A177-3AD203B41FA5}">
                      <a16:colId xmlns:a16="http://schemas.microsoft.com/office/drawing/2014/main" xmlns="" val="915557046"/>
                    </a:ext>
                  </a:extLst>
                </a:gridCol>
              </a:tblGrid>
              <a:tr h="669015">
                <a:tc>
                  <a:txBody>
                    <a:bodyPr/>
                    <a:lstStyle/>
                    <a:p>
                      <a:pPr algn="ctr"/>
                      <a:r>
                        <a:rPr lang="en-ZA" dirty="0" smtClean="0"/>
                        <a:t>NATIONAL TARGET</a:t>
                      </a:r>
                      <a:endParaRPr lang="en-ZA" dirty="0"/>
                    </a:p>
                  </a:txBody>
                  <a:tcPr/>
                </a:tc>
                <a:tc>
                  <a:txBody>
                    <a:bodyPr/>
                    <a:lstStyle/>
                    <a:p>
                      <a:pPr algn="ctr"/>
                      <a:r>
                        <a:rPr lang="en-ZA" dirty="0" smtClean="0"/>
                        <a:t>ACTUAL CONDUCTED</a:t>
                      </a:r>
                      <a:endParaRPr lang="en-ZA" dirty="0"/>
                    </a:p>
                  </a:txBody>
                  <a:tcPr/>
                </a:tc>
                <a:tc>
                  <a:txBody>
                    <a:bodyPr/>
                    <a:lstStyle/>
                    <a:p>
                      <a:r>
                        <a:rPr lang="en-ZA" dirty="0" smtClean="0"/>
                        <a:t>VARIANCE</a:t>
                      </a:r>
                      <a:endParaRPr lang="en-ZA" dirty="0"/>
                    </a:p>
                  </a:txBody>
                  <a:tcPr/>
                </a:tc>
                <a:extLst>
                  <a:ext uri="{0D108BD9-81ED-4DB2-BD59-A6C34878D82A}">
                    <a16:rowId xmlns:a16="http://schemas.microsoft.com/office/drawing/2014/main" xmlns="" val="1776510811"/>
                  </a:ext>
                </a:extLst>
              </a:tr>
              <a:tr h="387604">
                <a:tc>
                  <a:txBody>
                    <a:bodyPr/>
                    <a:lstStyle/>
                    <a:p>
                      <a:pPr algn="ctr"/>
                      <a:r>
                        <a:rPr lang="en-ZA" dirty="0" smtClean="0"/>
                        <a:t>5 904</a:t>
                      </a:r>
                      <a:endParaRPr lang="en-ZA" dirty="0"/>
                    </a:p>
                  </a:txBody>
                  <a:tcPr/>
                </a:tc>
                <a:tc>
                  <a:txBody>
                    <a:bodyPr/>
                    <a:lstStyle/>
                    <a:p>
                      <a:pPr algn="ctr"/>
                      <a:r>
                        <a:rPr lang="en-ZA" dirty="0" smtClean="0"/>
                        <a:t>5 811</a:t>
                      </a:r>
                      <a:endParaRPr lang="en-ZA" dirty="0"/>
                    </a:p>
                  </a:txBody>
                  <a:tcPr/>
                </a:tc>
                <a:tc>
                  <a:txBody>
                    <a:bodyPr/>
                    <a:lstStyle/>
                    <a:p>
                      <a:pPr algn="ctr"/>
                      <a:r>
                        <a:rPr lang="en-ZA" dirty="0" smtClean="0"/>
                        <a:t>-93</a:t>
                      </a:r>
                      <a:endParaRPr lang="en-ZA" dirty="0"/>
                    </a:p>
                  </a:txBody>
                  <a:tcPr/>
                </a:tc>
                <a:extLst>
                  <a:ext uri="{0D108BD9-81ED-4DB2-BD59-A6C34878D82A}">
                    <a16:rowId xmlns:a16="http://schemas.microsoft.com/office/drawing/2014/main" xmlns="" val="234428776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045028910"/>
              </p:ext>
            </p:extLst>
          </p:nvPr>
        </p:nvGraphicFramePr>
        <p:xfrm>
          <a:off x="1302312" y="4238387"/>
          <a:ext cx="6510048" cy="1381760"/>
        </p:xfrm>
        <a:graphic>
          <a:graphicData uri="http://schemas.openxmlformats.org/drawingml/2006/table">
            <a:tbl>
              <a:tblPr firstRow="1" bandRow="1">
                <a:tableStyleId>{93296810-A885-4BE3-A3E7-6D5BEEA58F35}</a:tableStyleId>
              </a:tblPr>
              <a:tblGrid>
                <a:gridCol w="1469488">
                  <a:extLst>
                    <a:ext uri="{9D8B030D-6E8A-4147-A177-3AD203B41FA5}">
                      <a16:colId xmlns:a16="http://schemas.microsoft.com/office/drawing/2014/main" xmlns="" val="3736001394"/>
                    </a:ext>
                  </a:extLst>
                </a:gridCol>
                <a:gridCol w="1885106">
                  <a:extLst>
                    <a:ext uri="{9D8B030D-6E8A-4147-A177-3AD203B41FA5}">
                      <a16:colId xmlns:a16="http://schemas.microsoft.com/office/drawing/2014/main" xmlns="" val="1237310153"/>
                    </a:ext>
                  </a:extLst>
                </a:gridCol>
                <a:gridCol w="1469707">
                  <a:extLst>
                    <a:ext uri="{9D8B030D-6E8A-4147-A177-3AD203B41FA5}">
                      <a16:colId xmlns:a16="http://schemas.microsoft.com/office/drawing/2014/main" xmlns="" val="3876737135"/>
                    </a:ext>
                  </a:extLst>
                </a:gridCol>
                <a:gridCol w="1685747">
                  <a:extLst>
                    <a:ext uri="{9D8B030D-6E8A-4147-A177-3AD203B41FA5}">
                      <a16:colId xmlns:a16="http://schemas.microsoft.com/office/drawing/2014/main" xmlns="" val="3581881089"/>
                    </a:ext>
                  </a:extLst>
                </a:gridCol>
              </a:tblGrid>
              <a:tr h="370840">
                <a:tc>
                  <a:txBody>
                    <a:bodyPr/>
                    <a:lstStyle/>
                    <a:p>
                      <a:r>
                        <a:rPr lang="en-ZA" dirty="0" smtClean="0"/>
                        <a:t>PROVINCE</a:t>
                      </a:r>
                      <a:endParaRPr lang="en-ZA" dirty="0"/>
                    </a:p>
                  </a:txBody>
                  <a:tcPr/>
                </a:tc>
                <a:tc>
                  <a:txBody>
                    <a:bodyPr/>
                    <a:lstStyle/>
                    <a:p>
                      <a:r>
                        <a:rPr lang="en-ZA" dirty="0" smtClean="0"/>
                        <a:t>PROVINCIAL</a:t>
                      </a:r>
                      <a:r>
                        <a:rPr lang="en-ZA" baseline="0" dirty="0" smtClean="0"/>
                        <a:t> T</a:t>
                      </a:r>
                      <a:r>
                        <a:rPr lang="en-ZA" dirty="0" smtClean="0"/>
                        <a:t>ARGET</a:t>
                      </a:r>
                      <a:endParaRPr lang="en-ZA" dirty="0"/>
                    </a:p>
                  </a:txBody>
                  <a:tcPr/>
                </a:tc>
                <a:tc>
                  <a:txBody>
                    <a:bodyPr/>
                    <a:lstStyle/>
                    <a:p>
                      <a:r>
                        <a:rPr lang="en-ZA" dirty="0" smtClean="0"/>
                        <a:t>ACTUAL CONDUCTED</a:t>
                      </a:r>
                      <a:endParaRPr lang="en-ZA" dirty="0"/>
                    </a:p>
                  </a:txBody>
                  <a:tcPr/>
                </a:tc>
                <a:tc>
                  <a:txBody>
                    <a:bodyPr/>
                    <a:lstStyle/>
                    <a:p>
                      <a:r>
                        <a:rPr lang="en-ZA" dirty="0" smtClean="0"/>
                        <a:t>VARIANCE</a:t>
                      </a:r>
                      <a:endParaRPr lang="en-ZA" dirty="0"/>
                    </a:p>
                  </a:txBody>
                  <a:tcPr/>
                </a:tc>
                <a:extLst>
                  <a:ext uri="{0D108BD9-81ED-4DB2-BD59-A6C34878D82A}">
                    <a16:rowId xmlns:a16="http://schemas.microsoft.com/office/drawing/2014/main" xmlns="" val="744267902"/>
                  </a:ext>
                </a:extLst>
              </a:tr>
              <a:tr h="370840">
                <a:tc>
                  <a:txBody>
                    <a:bodyPr/>
                    <a:lstStyle/>
                    <a:p>
                      <a:r>
                        <a:rPr lang="en-ZA" sz="1800" dirty="0" smtClean="0"/>
                        <a:t>GP</a:t>
                      </a:r>
                      <a:endParaRPr lang="en-ZA" sz="1800" dirty="0">
                        <a:solidFill>
                          <a:schemeClr val="tx1"/>
                        </a:solidFill>
                      </a:endParaRPr>
                    </a:p>
                  </a:txBody>
                  <a:tcPr/>
                </a:tc>
                <a:tc>
                  <a:txBody>
                    <a:bodyPr/>
                    <a:lstStyle/>
                    <a:p>
                      <a:pPr algn="ctr" fontAlgn="b"/>
                      <a:r>
                        <a:rPr lang="en-ZA" sz="1800" u="none" strike="noStrike" dirty="0" smtClean="0">
                          <a:effectLst/>
                        </a:rPr>
                        <a:t>1 374</a:t>
                      </a:r>
                      <a:endParaRPr lang="en-ZA" sz="18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fontAlgn="b"/>
                      <a:r>
                        <a:rPr lang="en-ZA" sz="1800" u="none" strike="noStrike" dirty="0">
                          <a:effectLst/>
                        </a:rPr>
                        <a:t>933</a:t>
                      </a:r>
                      <a:endParaRPr lang="en-ZA" sz="18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a:r>
                        <a:rPr lang="en-ZA" sz="1800" dirty="0" smtClean="0"/>
                        <a:t>-441</a:t>
                      </a:r>
                      <a:endParaRPr lang="en-ZA" sz="1800" dirty="0">
                        <a:solidFill>
                          <a:schemeClr val="tx1"/>
                        </a:solidFill>
                      </a:endParaRPr>
                    </a:p>
                  </a:txBody>
                  <a:tcPr/>
                </a:tc>
                <a:extLst>
                  <a:ext uri="{0D108BD9-81ED-4DB2-BD59-A6C34878D82A}">
                    <a16:rowId xmlns:a16="http://schemas.microsoft.com/office/drawing/2014/main" xmlns="" val="3215021099"/>
                  </a:ext>
                </a:extLst>
              </a:tr>
              <a:tr h="370840">
                <a:tc>
                  <a:txBody>
                    <a:bodyPr/>
                    <a:lstStyle/>
                    <a:p>
                      <a:r>
                        <a:rPr lang="en-ZA" sz="1800" dirty="0" smtClean="0"/>
                        <a:t>NC</a:t>
                      </a:r>
                      <a:endParaRPr lang="en-ZA" sz="1800" dirty="0">
                        <a:solidFill>
                          <a:schemeClr val="tx1"/>
                        </a:solidFill>
                      </a:endParaRPr>
                    </a:p>
                  </a:txBody>
                  <a:tcPr/>
                </a:tc>
                <a:tc>
                  <a:txBody>
                    <a:bodyPr/>
                    <a:lstStyle/>
                    <a:p>
                      <a:pPr algn="ctr" fontAlgn="b"/>
                      <a:r>
                        <a:rPr lang="en-ZA" sz="1800" u="none" strike="noStrike" dirty="0">
                          <a:effectLst/>
                        </a:rPr>
                        <a:t>204</a:t>
                      </a:r>
                      <a:endParaRPr lang="en-ZA" sz="18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fontAlgn="b"/>
                      <a:r>
                        <a:rPr lang="en-ZA" sz="1800" u="none" strike="noStrike" dirty="0">
                          <a:effectLst/>
                        </a:rPr>
                        <a:t>124</a:t>
                      </a:r>
                      <a:endParaRPr lang="en-ZA" sz="18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a:r>
                        <a:rPr lang="en-ZA" sz="1800" dirty="0" smtClean="0"/>
                        <a:t>-80</a:t>
                      </a:r>
                      <a:endParaRPr lang="en-ZA" sz="1800" dirty="0">
                        <a:solidFill>
                          <a:schemeClr val="tx1"/>
                        </a:solidFill>
                      </a:endParaRPr>
                    </a:p>
                  </a:txBody>
                  <a:tcPr/>
                </a:tc>
                <a:extLst>
                  <a:ext uri="{0D108BD9-81ED-4DB2-BD59-A6C34878D82A}">
                    <a16:rowId xmlns:a16="http://schemas.microsoft.com/office/drawing/2014/main" xmlns="" val="1003628645"/>
                  </a:ext>
                </a:extLst>
              </a:tr>
            </a:tbl>
          </a:graphicData>
        </a:graphic>
      </p:graphicFrame>
    </p:spTree>
    <p:extLst>
      <p:ext uri="{BB962C8B-B14F-4D97-AF65-F5344CB8AC3E}">
        <p14:creationId xmlns:p14="http://schemas.microsoft.com/office/powerpoint/2010/main" xmlns="" val="3177527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NUMBER OF EMPLOYERS/USERS INSPECTED</a:t>
            </a:r>
            <a:endParaRPr lang="en-ZA" sz="24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ZA" sz="2400" b="1" dirty="0" smtClean="0"/>
              <a:t>1 and figure 1 indicates that:</a:t>
            </a:r>
          </a:p>
          <a:p>
            <a:pPr lvl="1">
              <a:buFont typeface="Wingdings" panose="05000000000000000000" pitchFamily="2" charset="2"/>
              <a:buChar char="ü"/>
            </a:pPr>
            <a:r>
              <a:rPr lang="en-ZA" sz="2400" dirty="0" smtClean="0"/>
              <a:t>Bulk of the targets were set in the construction sector similar to the inspections conducted.</a:t>
            </a:r>
          </a:p>
          <a:p>
            <a:pPr marL="457200" lvl="1" indent="0">
              <a:buNone/>
            </a:pPr>
            <a:endParaRPr lang="en-ZA" sz="2400" dirty="0" smtClean="0"/>
          </a:p>
          <a:p>
            <a:pPr lvl="1">
              <a:buFont typeface="Wingdings" panose="05000000000000000000" pitchFamily="2" charset="2"/>
              <a:buChar char="ü"/>
            </a:pPr>
            <a:r>
              <a:rPr lang="en-ZA" sz="2400" dirty="0" smtClean="0"/>
              <a:t>Inspections conducted in sectors where no targets were set.</a:t>
            </a:r>
          </a:p>
          <a:p>
            <a:pPr>
              <a:buFont typeface="Wingdings" panose="05000000000000000000" pitchFamily="2" charset="2"/>
              <a:buChar char="Ø"/>
            </a:pPr>
            <a:endParaRPr lang="en-ZA" dirty="0" smtClean="0"/>
          </a:p>
          <a:p>
            <a:endParaRPr lang="en-ZA" dirty="0"/>
          </a:p>
        </p:txBody>
      </p:sp>
      <p:sp>
        <p:nvSpPr>
          <p:cNvPr id="4" name="Slide Number Placeholder 3"/>
          <p:cNvSpPr>
            <a:spLocks noGrp="1"/>
          </p:cNvSpPr>
          <p:nvPr>
            <p:ph type="sldNum" sz="quarter" idx="12"/>
          </p:nvPr>
        </p:nvSpPr>
        <p:spPr>
          <a:xfrm>
            <a:off x="7010400" y="-7899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207407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NUMBER OF EMPLOYERS/USERS INSPECTED</a:t>
            </a:r>
            <a:endParaRPr lang="en-ZA" sz="2400" dirty="0"/>
          </a:p>
        </p:txBody>
      </p:sp>
      <p:sp>
        <p:nvSpPr>
          <p:cNvPr id="3" name="Content Placeholder 2"/>
          <p:cNvSpPr>
            <a:spLocks noGrp="1"/>
          </p:cNvSpPr>
          <p:nvPr>
            <p:ph idx="1"/>
          </p:nvPr>
        </p:nvSpPr>
        <p:spPr>
          <a:xfrm>
            <a:off x="179512" y="1600200"/>
            <a:ext cx="8640960" cy="4525963"/>
          </a:xfrm>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pPr marL="0" indent="0">
              <a:buNone/>
            </a:pPr>
            <a:endParaRPr lang="en-ZA" sz="2800" dirty="0" smtClean="0"/>
          </a:p>
          <a:p>
            <a:pPr marL="0" indent="0">
              <a:buNone/>
            </a:pPr>
            <a:endParaRPr lang="en-ZA" sz="800" dirty="0" smtClean="0"/>
          </a:p>
          <a:p>
            <a:pPr marL="0" indent="0">
              <a:buNone/>
            </a:pPr>
            <a:r>
              <a:rPr lang="en-ZA" sz="1400" b="1" dirty="0" smtClean="0"/>
              <a:t>Table1: Sector targets vs actual inspections per sector</a:t>
            </a:r>
            <a:endParaRPr lang="en-ZA" sz="1400" b="1" dirty="0"/>
          </a:p>
        </p:txBody>
      </p:sp>
      <p:graphicFrame>
        <p:nvGraphicFramePr>
          <p:cNvPr id="6" name="Table 5"/>
          <p:cNvGraphicFramePr>
            <a:graphicFrameLocks noGrp="1"/>
          </p:cNvGraphicFramePr>
          <p:nvPr>
            <p:extLst>
              <p:ext uri="{D42A27DB-BD31-4B8C-83A1-F6EECF244321}">
                <p14:modId xmlns:p14="http://schemas.microsoft.com/office/powerpoint/2010/main" xmlns="" val="1638438510"/>
              </p:ext>
            </p:extLst>
          </p:nvPr>
        </p:nvGraphicFramePr>
        <p:xfrm>
          <a:off x="215517" y="1338406"/>
          <a:ext cx="8676963" cy="4841149"/>
        </p:xfrm>
        <a:graphic>
          <a:graphicData uri="http://schemas.openxmlformats.org/drawingml/2006/table">
            <a:tbl>
              <a:tblPr>
                <a:tableStyleId>{E8B1032C-EA38-4F05-BA0D-38AFFFC7BED3}</a:tableStyleId>
              </a:tblPr>
              <a:tblGrid>
                <a:gridCol w="1083744">
                  <a:extLst>
                    <a:ext uri="{9D8B030D-6E8A-4147-A177-3AD203B41FA5}">
                      <a16:colId xmlns:a16="http://schemas.microsoft.com/office/drawing/2014/main" xmlns="" val="3594778459"/>
                    </a:ext>
                  </a:extLst>
                </a:gridCol>
                <a:gridCol w="320411">
                  <a:extLst>
                    <a:ext uri="{9D8B030D-6E8A-4147-A177-3AD203B41FA5}">
                      <a16:colId xmlns:a16="http://schemas.microsoft.com/office/drawing/2014/main" xmlns="" val="2737967223"/>
                    </a:ext>
                  </a:extLst>
                </a:gridCol>
                <a:gridCol w="360040">
                  <a:extLst>
                    <a:ext uri="{9D8B030D-6E8A-4147-A177-3AD203B41FA5}">
                      <a16:colId xmlns:a16="http://schemas.microsoft.com/office/drawing/2014/main" xmlns="" val="1127526153"/>
                    </a:ext>
                  </a:extLst>
                </a:gridCol>
                <a:gridCol w="360040">
                  <a:extLst>
                    <a:ext uri="{9D8B030D-6E8A-4147-A177-3AD203B41FA5}">
                      <a16:colId xmlns:a16="http://schemas.microsoft.com/office/drawing/2014/main" xmlns="" val="3214746066"/>
                    </a:ext>
                  </a:extLst>
                </a:gridCol>
                <a:gridCol w="360040">
                  <a:extLst>
                    <a:ext uri="{9D8B030D-6E8A-4147-A177-3AD203B41FA5}">
                      <a16:colId xmlns:a16="http://schemas.microsoft.com/office/drawing/2014/main" xmlns="" val="2429727106"/>
                    </a:ext>
                  </a:extLst>
                </a:gridCol>
                <a:gridCol w="360040">
                  <a:extLst>
                    <a:ext uri="{9D8B030D-6E8A-4147-A177-3AD203B41FA5}">
                      <a16:colId xmlns:a16="http://schemas.microsoft.com/office/drawing/2014/main" xmlns="" val="1662161180"/>
                    </a:ext>
                  </a:extLst>
                </a:gridCol>
                <a:gridCol w="360040">
                  <a:extLst>
                    <a:ext uri="{9D8B030D-6E8A-4147-A177-3AD203B41FA5}">
                      <a16:colId xmlns:a16="http://schemas.microsoft.com/office/drawing/2014/main" xmlns="" val="4204780664"/>
                    </a:ext>
                  </a:extLst>
                </a:gridCol>
                <a:gridCol w="360040">
                  <a:extLst>
                    <a:ext uri="{9D8B030D-6E8A-4147-A177-3AD203B41FA5}">
                      <a16:colId xmlns:a16="http://schemas.microsoft.com/office/drawing/2014/main" xmlns="" val="3031118450"/>
                    </a:ext>
                  </a:extLst>
                </a:gridCol>
                <a:gridCol w="360040">
                  <a:extLst>
                    <a:ext uri="{9D8B030D-6E8A-4147-A177-3AD203B41FA5}">
                      <a16:colId xmlns:a16="http://schemas.microsoft.com/office/drawing/2014/main" xmlns="" val="194961633"/>
                    </a:ext>
                  </a:extLst>
                </a:gridCol>
                <a:gridCol w="432048">
                  <a:extLst>
                    <a:ext uri="{9D8B030D-6E8A-4147-A177-3AD203B41FA5}">
                      <a16:colId xmlns:a16="http://schemas.microsoft.com/office/drawing/2014/main" xmlns="" val="1958552265"/>
                    </a:ext>
                  </a:extLst>
                </a:gridCol>
                <a:gridCol w="432048">
                  <a:extLst>
                    <a:ext uri="{9D8B030D-6E8A-4147-A177-3AD203B41FA5}">
                      <a16:colId xmlns:a16="http://schemas.microsoft.com/office/drawing/2014/main" xmlns="" val="3044202747"/>
                    </a:ext>
                  </a:extLst>
                </a:gridCol>
                <a:gridCol w="360040">
                  <a:extLst>
                    <a:ext uri="{9D8B030D-6E8A-4147-A177-3AD203B41FA5}">
                      <a16:colId xmlns:a16="http://schemas.microsoft.com/office/drawing/2014/main" xmlns="" val="754795347"/>
                    </a:ext>
                  </a:extLst>
                </a:gridCol>
                <a:gridCol w="360040">
                  <a:extLst>
                    <a:ext uri="{9D8B030D-6E8A-4147-A177-3AD203B41FA5}">
                      <a16:colId xmlns:a16="http://schemas.microsoft.com/office/drawing/2014/main" xmlns="" val="3013005733"/>
                    </a:ext>
                  </a:extLst>
                </a:gridCol>
                <a:gridCol w="360040">
                  <a:extLst>
                    <a:ext uri="{9D8B030D-6E8A-4147-A177-3AD203B41FA5}">
                      <a16:colId xmlns:a16="http://schemas.microsoft.com/office/drawing/2014/main" xmlns="" val="802536412"/>
                    </a:ext>
                  </a:extLst>
                </a:gridCol>
                <a:gridCol w="360040">
                  <a:extLst>
                    <a:ext uri="{9D8B030D-6E8A-4147-A177-3AD203B41FA5}">
                      <a16:colId xmlns:a16="http://schemas.microsoft.com/office/drawing/2014/main" xmlns="" val="1241270152"/>
                    </a:ext>
                  </a:extLst>
                </a:gridCol>
                <a:gridCol w="432048">
                  <a:extLst>
                    <a:ext uri="{9D8B030D-6E8A-4147-A177-3AD203B41FA5}">
                      <a16:colId xmlns:a16="http://schemas.microsoft.com/office/drawing/2014/main" xmlns="" val="1958583646"/>
                    </a:ext>
                  </a:extLst>
                </a:gridCol>
                <a:gridCol w="360040">
                  <a:extLst>
                    <a:ext uri="{9D8B030D-6E8A-4147-A177-3AD203B41FA5}">
                      <a16:colId xmlns:a16="http://schemas.microsoft.com/office/drawing/2014/main" xmlns="" val="2250183957"/>
                    </a:ext>
                  </a:extLst>
                </a:gridCol>
                <a:gridCol w="432048">
                  <a:extLst>
                    <a:ext uri="{9D8B030D-6E8A-4147-A177-3AD203B41FA5}">
                      <a16:colId xmlns:a16="http://schemas.microsoft.com/office/drawing/2014/main" xmlns="" val="2076120419"/>
                    </a:ext>
                  </a:extLst>
                </a:gridCol>
                <a:gridCol w="360040">
                  <a:extLst>
                    <a:ext uri="{9D8B030D-6E8A-4147-A177-3AD203B41FA5}">
                      <a16:colId xmlns:a16="http://schemas.microsoft.com/office/drawing/2014/main" xmlns="" val="3695174500"/>
                    </a:ext>
                  </a:extLst>
                </a:gridCol>
                <a:gridCol w="504056">
                  <a:extLst>
                    <a:ext uri="{9D8B030D-6E8A-4147-A177-3AD203B41FA5}">
                      <a16:colId xmlns:a16="http://schemas.microsoft.com/office/drawing/2014/main" xmlns="" val="2552659775"/>
                    </a:ext>
                  </a:extLst>
                </a:gridCol>
                <a:gridCol w="360040">
                  <a:extLst>
                    <a:ext uri="{9D8B030D-6E8A-4147-A177-3AD203B41FA5}">
                      <a16:colId xmlns:a16="http://schemas.microsoft.com/office/drawing/2014/main" xmlns="" val="2275784331"/>
                    </a:ext>
                  </a:extLst>
                </a:gridCol>
              </a:tblGrid>
              <a:tr h="788934">
                <a:tc>
                  <a:txBody>
                    <a:bodyPr/>
                    <a:lstStyle/>
                    <a:p>
                      <a:pPr algn="l" fontAlgn="b"/>
                      <a:r>
                        <a:rPr lang="en-ZA" sz="1100" u="none" strike="noStrike" dirty="0">
                          <a:effectLst/>
                        </a:rPr>
                        <a:t> </a:t>
                      </a:r>
                      <a:r>
                        <a:rPr lang="en-ZA" sz="1400" b="1" u="none" strike="noStrike" dirty="0" smtClean="0">
                          <a:effectLst/>
                        </a:rPr>
                        <a:t>PROVINCE</a:t>
                      </a:r>
                      <a:endParaRPr lang="en-ZA" sz="1400" b="1" i="0" u="none" strike="noStrike" dirty="0">
                        <a:solidFill>
                          <a:srgbClr val="000000"/>
                        </a:solidFill>
                        <a:effectLst/>
                        <a:latin typeface="Calibri" panose="020F0502020204030204" pitchFamily="34" charset="0"/>
                      </a:endParaRPr>
                    </a:p>
                  </a:txBody>
                  <a:tcPr marL="3690" marR="3690" marT="3690" marB="0" anchor="b"/>
                </a:tc>
                <a:tc gridSpan="2">
                  <a:txBody>
                    <a:bodyPr/>
                    <a:lstStyle/>
                    <a:p>
                      <a:pPr algn="ctr" fontAlgn="b"/>
                      <a:r>
                        <a:rPr lang="en-ZA" sz="1400" b="1" u="none" strike="noStrike" dirty="0" smtClean="0">
                          <a:effectLst/>
                        </a:rPr>
                        <a:t>EC</a:t>
                      </a:r>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solidFill>
                      <a:schemeClr val="accent6">
                        <a:lumMod val="20000"/>
                        <a:lumOff val="80000"/>
                      </a:schemeClr>
                    </a:solidFill>
                  </a:tcPr>
                </a:tc>
                <a:tc gridSpan="2">
                  <a:txBody>
                    <a:bodyPr/>
                    <a:lstStyle/>
                    <a:p>
                      <a:pPr algn="ctr" fontAlgn="b"/>
                      <a:r>
                        <a:rPr lang="en-ZA" sz="1400" b="1" u="none" strike="noStrike" dirty="0" smtClean="0">
                          <a:effectLst/>
                        </a:rPr>
                        <a:t>FS</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fontAlgn="b"/>
                      <a:r>
                        <a:rPr lang="en-ZA" sz="1400" b="1" i="0" u="none" strike="noStrike" dirty="0" smtClean="0">
                          <a:solidFill>
                            <a:srgbClr val="000000"/>
                          </a:solidFill>
                          <a:effectLst/>
                          <a:latin typeface="Calibri" panose="020F0502020204030204" pitchFamily="34" charset="0"/>
                        </a:rPr>
                        <a:t>GP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a:endParaRPr lang="en-ZA" sz="1400" b="1"/>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a:r>
                        <a:rPr lang="en-ZA" sz="1400" b="1" dirty="0" smtClean="0"/>
                        <a:t>KZN</a:t>
                      </a:r>
                      <a:endParaRPr lang="en-ZA" sz="1400" b="1" dirty="0"/>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fontAlgn="b"/>
                      <a:r>
                        <a:rPr lang="en-ZA" sz="1400" b="1" u="none" strike="noStrike" dirty="0">
                          <a:effectLst/>
                        </a:rPr>
                        <a:t>LP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dirty="0"/>
                    </a:p>
                  </a:txBody>
                  <a:tcPr/>
                </a:tc>
                <a:tc gridSpan="2">
                  <a:txBody>
                    <a:bodyPr/>
                    <a:lstStyle/>
                    <a:p>
                      <a:pPr algn="ctr" fontAlgn="b"/>
                      <a:r>
                        <a:rPr lang="en-ZA" sz="1400" b="1" u="none" strike="noStrike" dirty="0">
                          <a:effectLst/>
                        </a:rPr>
                        <a:t>MP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NC</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NW</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WC</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HO</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2722160781"/>
                  </a:ext>
                </a:extLst>
              </a:tr>
              <a:tr h="788934">
                <a:tc>
                  <a:txBody>
                    <a:bodyPr/>
                    <a:lstStyle/>
                    <a:p>
                      <a:pPr algn="l" fontAlgn="b"/>
                      <a:r>
                        <a:rPr lang="en-ZA" sz="1400" b="1" u="none" strike="noStrike" dirty="0">
                          <a:effectLst/>
                        </a:rPr>
                        <a:t> </a:t>
                      </a:r>
                      <a:r>
                        <a:rPr lang="en-ZA" sz="1400" b="1" u="none" strike="noStrike" dirty="0" smtClean="0">
                          <a:effectLst/>
                        </a:rPr>
                        <a:t>SECTOR</a:t>
                      </a:r>
                      <a:endParaRPr lang="en-ZA" sz="1400" b="1" i="0" u="none" strike="noStrike" dirty="0">
                        <a:solidFill>
                          <a:srgbClr val="000000"/>
                        </a:solidFill>
                        <a:effectLst/>
                        <a:latin typeface="Calibri" panose="020F0502020204030204" pitchFamily="34" charset="0"/>
                      </a:endParaRPr>
                    </a:p>
                  </a:txBody>
                  <a:tcPr marL="3690" marR="3690" marT="3690" marB="0" anchor="b">
                    <a:no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a:effectLst/>
                        </a:rPr>
                        <a:t>Target</a:t>
                      </a:r>
                      <a:endParaRPr lang="en-ZA" sz="900" b="1"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solidFill>
                      <a:schemeClr val="accent6">
                        <a:lumMod val="40000"/>
                        <a:lumOff val="60000"/>
                      </a:schemeClr>
                    </a:solidFill>
                  </a:tcPr>
                </a:tc>
                <a:extLst>
                  <a:ext uri="{0D108BD9-81ED-4DB2-BD59-A6C34878D82A}">
                    <a16:rowId xmlns:a16="http://schemas.microsoft.com/office/drawing/2014/main" xmlns="" val="1401460063"/>
                  </a:ext>
                </a:extLst>
              </a:tr>
              <a:tr h="368710">
                <a:tc>
                  <a:txBody>
                    <a:bodyPr/>
                    <a:lstStyle/>
                    <a:p>
                      <a:pPr algn="l" fontAlgn="b"/>
                      <a:r>
                        <a:rPr lang="en-ZA" sz="1200" u="none" strike="noStrike" dirty="0">
                          <a:effectLst/>
                        </a:rPr>
                        <a:t>Agriculture</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81</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105</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114</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108</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7</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13</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93</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17</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44</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58</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48</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70</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21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6</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30</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18</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151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61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631053246"/>
                  </a:ext>
                </a:extLst>
              </a:tr>
              <a:tr h="361954">
                <a:tc>
                  <a:txBody>
                    <a:bodyPr/>
                    <a:lstStyle/>
                    <a:p>
                      <a:pPr algn="l" fontAlgn="b"/>
                      <a:r>
                        <a:rPr lang="en-ZA" sz="1200" u="none" strike="noStrike" dirty="0">
                          <a:effectLst/>
                        </a:rPr>
                        <a:t>Air conditioning</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228087041"/>
                  </a:ext>
                </a:extLst>
              </a:tr>
              <a:tr h="361954">
                <a:tc>
                  <a:txBody>
                    <a:bodyPr/>
                    <a:lstStyle/>
                    <a:p>
                      <a:pPr algn="l" fontAlgn="b"/>
                      <a:r>
                        <a:rPr lang="en-ZA" sz="1200" u="none" strike="noStrike" dirty="0">
                          <a:effectLst/>
                        </a:rPr>
                        <a:t>Chemical</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17</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22</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40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50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140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69</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19</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5</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30</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26</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151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1109024572"/>
                  </a:ext>
                </a:extLst>
              </a:tr>
              <a:tr h="361954">
                <a:tc>
                  <a:txBody>
                    <a:bodyPr/>
                    <a:lstStyle/>
                    <a:p>
                      <a:pPr algn="l" fontAlgn="b"/>
                      <a:r>
                        <a:rPr lang="en-ZA" sz="1200" u="none" strike="noStrike" dirty="0">
                          <a:effectLst/>
                        </a:rPr>
                        <a:t>Community</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42</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54</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14</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82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21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51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49</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279078692"/>
                  </a:ext>
                </a:extLst>
              </a:tr>
              <a:tr h="361954">
                <a:tc>
                  <a:txBody>
                    <a:bodyPr/>
                    <a:lstStyle/>
                    <a:p>
                      <a:pPr algn="l" fontAlgn="b"/>
                      <a:r>
                        <a:rPr lang="en-ZA" sz="1200" u="none" strike="noStrike" dirty="0">
                          <a:effectLst/>
                        </a:rPr>
                        <a:t>Contract Cleaning</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14</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3</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1461091458"/>
                  </a:ext>
                </a:extLst>
              </a:tr>
              <a:tr h="361954">
                <a:tc>
                  <a:txBody>
                    <a:bodyPr/>
                    <a:lstStyle/>
                    <a:p>
                      <a:pPr algn="l" fontAlgn="b"/>
                      <a:r>
                        <a:rPr lang="en-ZA" sz="1200" u="none" strike="noStrike" dirty="0">
                          <a:effectLst/>
                        </a:rPr>
                        <a:t>Construction</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a:effectLst/>
                        </a:rPr>
                        <a:t>172</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206</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106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106</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573</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639</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105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892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35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112</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107</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101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60</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62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300</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444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148287469"/>
                  </a:ext>
                </a:extLst>
              </a:tr>
              <a:tr h="361954">
                <a:tc>
                  <a:txBody>
                    <a:bodyPr/>
                    <a:lstStyle/>
                    <a:p>
                      <a:pPr algn="l" fontAlgn="b"/>
                      <a:r>
                        <a:rPr lang="en-ZA" sz="1200" u="none" strike="noStrike" dirty="0">
                          <a:effectLst/>
                        </a:rPr>
                        <a:t>Diving</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15</a:t>
                      </a:r>
                      <a:endParaRPr lang="en-ZA" sz="1200" b="0" i="0" u="none" strike="noStrike">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2532554448"/>
                  </a:ext>
                </a:extLst>
              </a:tr>
              <a:tr h="715351">
                <a:tc>
                  <a:txBody>
                    <a:bodyPr/>
                    <a:lstStyle/>
                    <a:p>
                      <a:pPr algn="l" fontAlgn="b"/>
                      <a:r>
                        <a:rPr lang="en-ZA" sz="1200" u="none" strike="noStrike" dirty="0">
                          <a:effectLst/>
                        </a:rPr>
                        <a:t>Domestic/Private Household</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36</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2392883311"/>
                  </a:ext>
                </a:extLst>
              </a:tr>
            </a:tbl>
          </a:graphicData>
        </a:graphic>
      </p:graphicFrame>
      <p:sp>
        <p:nvSpPr>
          <p:cNvPr id="4" name="Slide Number Placeholder 3"/>
          <p:cNvSpPr>
            <a:spLocks noGrp="1"/>
          </p:cNvSpPr>
          <p:nvPr>
            <p:ph type="sldNum" sz="quarter" idx="12"/>
          </p:nvPr>
        </p:nvSpPr>
        <p:spPr>
          <a:xfrm>
            <a:off x="7010400" y="-66678"/>
            <a:ext cx="2133600" cy="365125"/>
          </a:xfrm>
        </p:spPr>
        <p:txBody>
          <a:bodyPr/>
          <a:lstStyle/>
          <a:p>
            <a:pPr>
              <a:defRPr/>
            </a:pPr>
            <a:fld id="{416AF1B2-E7A4-446A-84DC-90AA83BA6A19}" type="slidenum">
              <a:rPr lang="en-US" smtClean="0">
                <a:solidFill>
                  <a:schemeClr val="bg1"/>
                </a:solidFill>
              </a:rPr>
              <a:pPr>
                <a:defRPr/>
              </a:pPr>
              <a:t>35</a:t>
            </a:fld>
            <a:endParaRPr lang="en-US" dirty="0">
              <a:solidFill>
                <a:schemeClr val="bg1"/>
              </a:solidFill>
            </a:endParaRPr>
          </a:p>
        </p:txBody>
      </p:sp>
    </p:spTree>
    <p:extLst>
      <p:ext uri="{BB962C8B-B14F-4D97-AF65-F5344CB8AC3E}">
        <p14:creationId xmlns:p14="http://schemas.microsoft.com/office/powerpoint/2010/main" xmlns="" val="2529198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NUMBER OF EMPLOYERS/USERS INSPECTED</a:t>
            </a:r>
            <a:endParaRPr lang="en-ZA" sz="2400" dirty="0"/>
          </a:p>
        </p:txBody>
      </p:sp>
      <p:sp>
        <p:nvSpPr>
          <p:cNvPr id="3" name="Content Placeholder 2"/>
          <p:cNvSpPr>
            <a:spLocks noGrp="1"/>
          </p:cNvSpPr>
          <p:nvPr>
            <p:ph idx="1"/>
          </p:nvPr>
        </p:nvSpPr>
        <p:spPr>
          <a:xfrm>
            <a:off x="179512" y="1600200"/>
            <a:ext cx="8640960" cy="4525963"/>
          </a:xfrm>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pPr marL="0" indent="0">
              <a:buNone/>
            </a:pPr>
            <a:endParaRPr lang="en-ZA" sz="2800" dirty="0" smtClean="0"/>
          </a:p>
          <a:p>
            <a:pPr marL="0" indent="0">
              <a:buNone/>
            </a:pPr>
            <a:endParaRPr lang="en-ZA" sz="800" dirty="0" smtClean="0"/>
          </a:p>
          <a:p>
            <a:pPr marL="0" indent="0">
              <a:buNone/>
            </a:pPr>
            <a:r>
              <a:rPr lang="en-ZA" sz="1400" b="1" dirty="0" smtClean="0"/>
              <a:t>Table1: Sector targets vs actual inspections per sector</a:t>
            </a:r>
            <a:endParaRPr lang="en-ZA" sz="1400" b="1" dirty="0"/>
          </a:p>
        </p:txBody>
      </p:sp>
      <p:graphicFrame>
        <p:nvGraphicFramePr>
          <p:cNvPr id="6" name="Table 5"/>
          <p:cNvGraphicFramePr>
            <a:graphicFrameLocks noGrp="1"/>
          </p:cNvGraphicFramePr>
          <p:nvPr>
            <p:extLst>
              <p:ext uri="{D42A27DB-BD31-4B8C-83A1-F6EECF244321}">
                <p14:modId xmlns:p14="http://schemas.microsoft.com/office/powerpoint/2010/main" xmlns="" val="1811877262"/>
              </p:ext>
            </p:extLst>
          </p:nvPr>
        </p:nvGraphicFramePr>
        <p:xfrm>
          <a:off x="215517" y="1338406"/>
          <a:ext cx="8676963" cy="4833653"/>
        </p:xfrm>
        <a:graphic>
          <a:graphicData uri="http://schemas.openxmlformats.org/drawingml/2006/table">
            <a:tbl>
              <a:tblPr>
                <a:tableStyleId>{E8B1032C-EA38-4F05-BA0D-38AFFFC7BED3}</a:tableStyleId>
              </a:tblPr>
              <a:tblGrid>
                <a:gridCol w="1083744">
                  <a:extLst>
                    <a:ext uri="{9D8B030D-6E8A-4147-A177-3AD203B41FA5}">
                      <a16:colId xmlns:a16="http://schemas.microsoft.com/office/drawing/2014/main" xmlns="" val="3594778459"/>
                    </a:ext>
                  </a:extLst>
                </a:gridCol>
                <a:gridCol w="320411">
                  <a:extLst>
                    <a:ext uri="{9D8B030D-6E8A-4147-A177-3AD203B41FA5}">
                      <a16:colId xmlns:a16="http://schemas.microsoft.com/office/drawing/2014/main" xmlns="" val="2737967223"/>
                    </a:ext>
                  </a:extLst>
                </a:gridCol>
                <a:gridCol w="360040">
                  <a:extLst>
                    <a:ext uri="{9D8B030D-6E8A-4147-A177-3AD203B41FA5}">
                      <a16:colId xmlns:a16="http://schemas.microsoft.com/office/drawing/2014/main" xmlns="" val="1127526153"/>
                    </a:ext>
                  </a:extLst>
                </a:gridCol>
                <a:gridCol w="360040">
                  <a:extLst>
                    <a:ext uri="{9D8B030D-6E8A-4147-A177-3AD203B41FA5}">
                      <a16:colId xmlns:a16="http://schemas.microsoft.com/office/drawing/2014/main" xmlns="" val="3214746066"/>
                    </a:ext>
                  </a:extLst>
                </a:gridCol>
                <a:gridCol w="360040">
                  <a:extLst>
                    <a:ext uri="{9D8B030D-6E8A-4147-A177-3AD203B41FA5}">
                      <a16:colId xmlns:a16="http://schemas.microsoft.com/office/drawing/2014/main" xmlns="" val="2429727106"/>
                    </a:ext>
                  </a:extLst>
                </a:gridCol>
                <a:gridCol w="360040">
                  <a:extLst>
                    <a:ext uri="{9D8B030D-6E8A-4147-A177-3AD203B41FA5}">
                      <a16:colId xmlns:a16="http://schemas.microsoft.com/office/drawing/2014/main" xmlns="" val="1662161180"/>
                    </a:ext>
                  </a:extLst>
                </a:gridCol>
                <a:gridCol w="360040">
                  <a:extLst>
                    <a:ext uri="{9D8B030D-6E8A-4147-A177-3AD203B41FA5}">
                      <a16:colId xmlns:a16="http://schemas.microsoft.com/office/drawing/2014/main" xmlns="" val="4204780664"/>
                    </a:ext>
                  </a:extLst>
                </a:gridCol>
                <a:gridCol w="360040">
                  <a:extLst>
                    <a:ext uri="{9D8B030D-6E8A-4147-A177-3AD203B41FA5}">
                      <a16:colId xmlns:a16="http://schemas.microsoft.com/office/drawing/2014/main" xmlns="" val="3031118450"/>
                    </a:ext>
                  </a:extLst>
                </a:gridCol>
                <a:gridCol w="360040">
                  <a:extLst>
                    <a:ext uri="{9D8B030D-6E8A-4147-A177-3AD203B41FA5}">
                      <a16:colId xmlns:a16="http://schemas.microsoft.com/office/drawing/2014/main" xmlns="" val="194961633"/>
                    </a:ext>
                  </a:extLst>
                </a:gridCol>
                <a:gridCol w="432048">
                  <a:extLst>
                    <a:ext uri="{9D8B030D-6E8A-4147-A177-3AD203B41FA5}">
                      <a16:colId xmlns:a16="http://schemas.microsoft.com/office/drawing/2014/main" xmlns="" val="1958552265"/>
                    </a:ext>
                  </a:extLst>
                </a:gridCol>
                <a:gridCol w="432048">
                  <a:extLst>
                    <a:ext uri="{9D8B030D-6E8A-4147-A177-3AD203B41FA5}">
                      <a16:colId xmlns:a16="http://schemas.microsoft.com/office/drawing/2014/main" xmlns="" val="3044202747"/>
                    </a:ext>
                  </a:extLst>
                </a:gridCol>
                <a:gridCol w="360040">
                  <a:extLst>
                    <a:ext uri="{9D8B030D-6E8A-4147-A177-3AD203B41FA5}">
                      <a16:colId xmlns:a16="http://schemas.microsoft.com/office/drawing/2014/main" xmlns="" val="754795347"/>
                    </a:ext>
                  </a:extLst>
                </a:gridCol>
                <a:gridCol w="360040">
                  <a:extLst>
                    <a:ext uri="{9D8B030D-6E8A-4147-A177-3AD203B41FA5}">
                      <a16:colId xmlns:a16="http://schemas.microsoft.com/office/drawing/2014/main" xmlns="" val="3013005733"/>
                    </a:ext>
                  </a:extLst>
                </a:gridCol>
                <a:gridCol w="360040">
                  <a:extLst>
                    <a:ext uri="{9D8B030D-6E8A-4147-A177-3AD203B41FA5}">
                      <a16:colId xmlns:a16="http://schemas.microsoft.com/office/drawing/2014/main" xmlns="" val="802536412"/>
                    </a:ext>
                  </a:extLst>
                </a:gridCol>
                <a:gridCol w="360040">
                  <a:extLst>
                    <a:ext uri="{9D8B030D-6E8A-4147-A177-3AD203B41FA5}">
                      <a16:colId xmlns:a16="http://schemas.microsoft.com/office/drawing/2014/main" xmlns="" val="1241270152"/>
                    </a:ext>
                  </a:extLst>
                </a:gridCol>
                <a:gridCol w="432048">
                  <a:extLst>
                    <a:ext uri="{9D8B030D-6E8A-4147-A177-3AD203B41FA5}">
                      <a16:colId xmlns:a16="http://schemas.microsoft.com/office/drawing/2014/main" xmlns="" val="1958583646"/>
                    </a:ext>
                  </a:extLst>
                </a:gridCol>
                <a:gridCol w="360040">
                  <a:extLst>
                    <a:ext uri="{9D8B030D-6E8A-4147-A177-3AD203B41FA5}">
                      <a16:colId xmlns:a16="http://schemas.microsoft.com/office/drawing/2014/main" xmlns="" val="2250183957"/>
                    </a:ext>
                  </a:extLst>
                </a:gridCol>
                <a:gridCol w="432048">
                  <a:extLst>
                    <a:ext uri="{9D8B030D-6E8A-4147-A177-3AD203B41FA5}">
                      <a16:colId xmlns:a16="http://schemas.microsoft.com/office/drawing/2014/main" xmlns="" val="2076120419"/>
                    </a:ext>
                  </a:extLst>
                </a:gridCol>
                <a:gridCol w="360040">
                  <a:extLst>
                    <a:ext uri="{9D8B030D-6E8A-4147-A177-3AD203B41FA5}">
                      <a16:colId xmlns:a16="http://schemas.microsoft.com/office/drawing/2014/main" xmlns="" val="3695174500"/>
                    </a:ext>
                  </a:extLst>
                </a:gridCol>
                <a:gridCol w="504056">
                  <a:extLst>
                    <a:ext uri="{9D8B030D-6E8A-4147-A177-3AD203B41FA5}">
                      <a16:colId xmlns:a16="http://schemas.microsoft.com/office/drawing/2014/main" xmlns="" val="2552659775"/>
                    </a:ext>
                  </a:extLst>
                </a:gridCol>
                <a:gridCol w="360040">
                  <a:extLst>
                    <a:ext uri="{9D8B030D-6E8A-4147-A177-3AD203B41FA5}">
                      <a16:colId xmlns:a16="http://schemas.microsoft.com/office/drawing/2014/main" xmlns="" val="2275784331"/>
                    </a:ext>
                  </a:extLst>
                </a:gridCol>
              </a:tblGrid>
              <a:tr h="788934">
                <a:tc>
                  <a:txBody>
                    <a:bodyPr/>
                    <a:lstStyle/>
                    <a:p>
                      <a:pPr algn="l" fontAlgn="b"/>
                      <a:r>
                        <a:rPr lang="en-ZA" sz="1100" u="none" strike="noStrike" dirty="0">
                          <a:effectLst/>
                        </a:rPr>
                        <a:t> </a:t>
                      </a:r>
                      <a:r>
                        <a:rPr lang="en-ZA" sz="1400" b="1" u="none" strike="noStrike" dirty="0" smtClean="0">
                          <a:effectLst/>
                        </a:rPr>
                        <a:t>PROVINCE</a:t>
                      </a:r>
                      <a:endParaRPr lang="en-ZA" sz="1400" b="1" i="0" u="none" strike="noStrike" dirty="0">
                        <a:solidFill>
                          <a:srgbClr val="000000"/>
                        </a:solidFill>
                        <a:effectLst/>
                        <a:latin typeface="Calibri" panose="020F0502020204030204" pitchFamily="34" charset="0"/>
                      </a:endParaRPr>
                    </a:p>
                  </a:txBody>
                  <a:tcPr marL="3690" marR="3690" marT="3690" marB="0" anchor="b"/>
                </a:tc>
                <a:tc gridSpan="2">
                  <a:txBody>
                    <a:bodyPr/>
                    <a:lstStyle/>
                    <a:p>
                      <a:pPr algn="ctr" fontAlgn="b"/>
                      <a:r>
                        <a:rPr lang="en-ZA" sz="1400" b="1" u="none" strike="noStrike" dirty="0" smtClean="0">
                          <a:effectLst/>
                        </a:rPr>
                        <a:t>EC</a:t>
                      </a:r>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solidFill>
                      <a:schemeClr val="accent6">
                        <a:lumMod val="20000"/>
                        <a:lumOff val="80000"/>
                      </a:schemeClr>
                    </a:solidFill>
                  </a:tcPr>
                </a:tc>
                <a:tc gridSpan="2">
                  <a:txBody>
                    <a:bodyPr/>
                    <a:lstStyle/>
                    <a:p>
                      <a:pPr algn="ctr" fontAlgn="b"/>
                      <a:r>
                        <a:rPr lang="en-ZA" sz="1400" b="1" u="none" strike="noStrike" dirty="0" smtClean="0">
                          <a:effectLst/>
                        </a:rPr>
                        <a:t>FS</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fontAlgn="b"/>
                      <a:r>
                        <a:rPr lang="en-ZA" sz="1400" b="1" i="0" u="none" strike="noStrike" dirty="0" smtClean="0">
                          <a:solidFill>
                            <a:srgbClr val="000000"/>
                          </a:solidFill>
                          <a:effectLst/>
                          <a:latin typeface="Calibri" panose="020F0502020204030204" pitchFamily="34" charset="0"/>
                        </a:rPr>
                        <a:t>GP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a:endParaRPr lang="en-ZA" sz="1400" b="1"/>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a:r>
                        <a:rPr lang="en-ZA" sz="1400" b="1" dirty="0" smtClean="0"/>
                        <a:t>KZN</a:t>
                      </a:r>
                      <a:endParaRPr lang="en-ZA" sz="1400" b="1" dirty="0"/>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fontAlgn="b"/>
                      <a:r>
                        <a:rPr lang="en-ZA" sz="1400" b="1" u="none" strike="noStrike" dirty="0">
                          <a:effectLst/>
                        </a:rPr>
                        <a:t>LP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dirty="0"/>
                    </a:p>
                  </a:txBody>
                  <a:tcPr/>
                </a:tc>
                <a:tc gridSpan="2">
                  <a:txBody>
                    <a:bodyPr/>
                    <a:lstStyle/>
                    <a:p>
                      <a:pPr algn="ctr" fontAlgn="b"/>
                      <a:r>
                        <a:rPr lang="en-ZA" sz="1400" b="1" u="none" strike="noStrike" dirty="0">
                          <a:effectLst/>
                        </a:rPr>
                        <a:t>MP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NC</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NW</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WC</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HO</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2722160781"/>
                  </a:ext>
                </a:extLst>
              </a:tr>
              <a:tr h="788934">
                <a:tc>
                  <a:txBody>
                    <a:bodyPr/>
                    <a:lstStyle/>
                    <a:p>
                      <a:pPr algn="l" fontAlgn="b"/>
                      <a:r>
                        <a:rPr lang="en-ZA" sz="1400" b="1" u="none" strike="noStrike" dirty="0">
                          <a:effectLst/>
                        </a:rPr>
                        <a:t> </a:t>
                      </a:r>
                      <a:r>
                        <a:rPr lang="en-ZA" sz="1400" b="1" u="none" strike="noStrike" dirty="0" smtClean="0">
                          <a:effectLst/>
                        </a:rPr>
                        <a:t>SECTOR</a:t>
                      </a:r>
                      <a:endParaRPr lang="en-ZA" sz="1400" b="1" i="0" u="none" strike="noStrike" dirty="0">
                        <a:solidFill>
                          <a:srgbClr val="000000"/>
                        </a:solidFill>
                        <a:effectLst/>
                        <a:latin typeface="Calibri" panose="020F0502020204030204" pitchFamily="34" charset="0"/>
                      </a:endParaRPr>
                    </a:p>
                  </a:txBody>
                  <a:tcPr marL="3690" marR="3690" marT="3690" marB="0" anchor="b">
                    <a:no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a:effectLst/>
                        </a:rPr>
                        <a:t>Target</a:t>
                      </a:r>
                      <a:endParaRPr lang="en-ZA" sz="900" b="1"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solidFill>
                      <a:schemeClr val="accent6">
                        <a:lumMod val="40000"/>
                        <a:lumOff val="60000"/>
                      </a:schemeClr>
                    </a:solidFill>
                  </a:tcPr>
                </a:tc>
                <a:extLst>
                  <a:ext uri="{0D108BD9-81ED-4DB2-BD59-A6C34878D82A}">
                    <a16:rowId xmlns:a16="http://schemas.microsoft.com/office/drawing/2014/main" xmlns="" val="1401460063"/>
                  </a:ext>
                </a:extLst>
              </a:tr>
              <a:tr h="368710">
                <a:tc>
                  <a:txBody>
                    <a:bodyPr/>
                    <a:lstStyle/>
                    <a:p>
                      <a:pPr algn="l" fontAlgn="b"/>
                      <a:r>
                        <a:rPr lang="en-ZA" sz="1200" u="none" strike="noStrike" dirty="0">
                          <a:effectLst/>
                        </a:rPr>
                        <a:t>Education</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8</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5</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631053246"/>
                  </a:ext>
                </a:extLst>
              </a:tr>
              <a:tr h="361954">
                <a:tc>
                  <a:txBody>
                    <a:bodyPr/>
                    <a:lstStyle/>
                    <a:p>
                      <a:pPr algn="l" fontAlgn="b"/>
                      <a:r>
                        <a:rPr lang="en-ZA" sz="1200" u="none" strike="noStrike" dirty="0">
                          <a:effectLst/>
                        </a:rPr>
                        <a:t>Electricity</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18</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14</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10</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63</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228087041"/>
                  </a:ext>
                </a:extLst>
              </a:tr>
              <a:tr h="361954">
                <a:tc>
                  <a:txBody>
                    <a:bodyPr/>
                    <a:lstStyle/>
                    <a:p>
                      <a:pPr algn="l" fontAlgn="b"/>
                      <a:r>
                        <a:rPr lang="en-ZA" sz="1200" u="none" strike="noStrike">
                          <a:effectLst/>
                        </a:rPr>
                        <a:t>EPWP</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1109024572"/>
                  </a:ext>
                </a:extLst>
              </a:tr>
              <a:tr h="361954">
                <a:tc>
                  <a:txBody>
                    <a:bodyPr/>
                    <a:lstStyle/>
                    <a:p>
                      <a:pPr algn="l" fontAlgn="b"/>
                      <a:r>
                        <a:rPr lang="en-ZA" sz="1200" u="none" strike="noStrike">
                          <a:effectLst/>
                        </a:rPr>
                        <a:t>Finance</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14</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279078692"/>
                  </a:ext>
                </a:extLst>
              </a:tr>
              <a:tr h="361954">
                <a:tc>
                  <a:txBody>
                    <a:bodyPr/>
                    <a:lstStyle/>
                    <a:p>
                      <a:pPr algn="l" fontAlgn="b"/>
                      <a:r>
                        <a:rPr lang="en-ZA" sz="1200" u="none" strike="noStrike">
                          <a:effectLst/>
                        </a:rPr>
                        <a:t>Food &amp; Bev</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21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20</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8</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57</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13</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6</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6</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1461091458"/>
                  </a:ext>
                </a:extLst>
              </a:tr>
              <a:tr h="361954">
                <a:tc>
                  <a:txBody>
                    <a:bodyPr/>
                    <a:lstStyle/>
                    <a:p>
                      <a:pPr algn="l" fontAlgn="b"/>
                      <a:r>
                        <a:rPr lang="en-ZA" sz="1200" u="none" strike="noStrike">
                          <a:effectLst/>
                        </a:rPr>
                        <a:t>Forestry</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14</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42</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38</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148287469"/>
                  </a:ext>
                </a:extLst>
              </a:tr>
              <a:tr h="361954">
                <a:tc>
                  <a:txBody>
                    <a:bodyPr/>
                    <a:lstStyle/>
                    <a:p>
                      <a:pPr algn="l" fontAlgn="b"/>
                      <a:r>
                        <a:rPr lang="en-ZA" sz="1200" u="none" strike="noStrike">
                          <a:effectLst/>
                        </a:rPr>
                        <a:t>Government</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47</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51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15</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96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3</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13</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2532554448"/>
                  </a:ext>
                </a:extLst>
              </a:tr>
              <a:tr h="715351">
                <a:tc>
                  <a:txBody>
                    <a:bodyPr/>
                    <a:lstStyle/>
                    <a:p>
                      <a:pPr algn="l" fontAlgn="b"/>
                      <a:r>
                        <a:rPr lang="en-ZA" sz="1200" u="none" strike="noStrike">
                          <a:effectLst/>
                        </a:rPr>
                        <a:t>Hospital </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12</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4</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5</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2392883311"/>
                  </a:ext>
                </a:extLst>
              </a:tr>
            </a:tbl>
          </a:graphicData>
        </a:graphic>
      </p:graphicFrame>
      <p:sp>
        <p:nvSpPr>
          <p:cNvPr id="4" name="Slide Number Placeholder 3"/>
          <p:cNvSpPr>
            <a:spLocks noGrp="1"/>
          </p:cNvSpPr>
          <p:nvPr>
            <p:ph type="sldNum" sz="quarter" idx="12"/>
          </p:nvPr>
        </p:nvSpPr>
        <p:spPr>
          <a:xfrm>
            <a:off x="7010400" y="-66678"/>
            <a:ext cx="2133600" cy="365125"/>
          </a:xfrm>
        </p:spPr>
        <p:txBody>
          <a:bodyPr/>
          <a:lstStyle/>
          <a:p>
            <a:pPr>
              <a:defRPr/>
            </a:pPr>
            <a:fld id="{416AF1B2-E7A4-446A-84DC-90AA83BA6A19}" type="slidenum">
              <a:rPr lang="en-US" smtClean="0">
                <a:solidFill>
                  <a:schemeClr val="bg1"/>
                </a:solidFill>
              </a:rPr>
              <a:pPr>
                <a:defRPr/>
              </a:pPr>
              <a:t>36</a:t>
            </a:fld>
            <a:endParaRPr lang="en-US" dirty="0">
              <a:solidFill>
                <a:schemeClr val="bg1"/>
              </a:solidFill>
            </a:endParaRPr>
          </a:p>
        </p:txBody>
      </p:sp>
    </p:spTree>
    <p:extLst>
      <p:ext uri="{BB962C8B-B14F-4D97-AF65-F5344CB8AC3E}">
        <p14:creationId xmlns:p14="http://schemas.microsoft.com/office/powerpoint/2010/main" xmlns="" val="843413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NUMBER OF EMPLOYERS/USERS INSPECTED</a:t>
            </a:r>
            <a:endParaRPr lang="en-ZA" sz="2400" dirty="0"/>
          </a:p>
        </p:txBody>
      </p:sp>
      <p:sp>
        <p:nvSpPr>
          <p:cNvPr id="3" name="Content Placeholder 2"/>
          <p:cNvSpPr>
            <a:spLocks noGrp="1"/>
          </p:cNvSpPr>
          <p:nvPr>
            <p:ph idx="1"/>
          </p:nvPr>
        </p:nvSpPr>
        <p:spPr>
          <a:xfrm>
            <a:off x="179512" y="1600200"/>
            <a:ext cx="8640960" cy="4525963"/>
          </a:xfrm>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pPr marL="0" indent="0">
              <a:buNone/>
            </a:pPr>
            <a:endParaRPr lang="en-ZA" sz="2800" dirty="0" smtClean="0"/>
          </a:p>
          <a:p>
            <a:pPr marL="0" indent="0">
              <a:buNone/>
            </a:pPr>
            <a:endParaRPr lang="en-ZA" sz="800" dirty="0" smtClean="0"/>
          </a:p>
          <a:p>
            <a:pPr marL="0" indent="0">
              <a:buNone/>
            </a:pPr>
            <a:r>
              <a:rPr lang="en-ZA" sz="1400" b="1" dirty="0" smtClean="0"/>
              <a:t>Table1: Sector targets vs actual inspections per sector</a:t>
            </a:r>
            <a:endParaRPr lang="en-ZA" sz="1400" b="1" dirty="0"/>
          </a:p>
        </p:txBody>
      </p:sp>
      <p:graphicFrame>
        <p:nvGraphicFramePr>
          <p:cNvPr id="6" name="Table 5"/>
          <p:cNvGraphicFramePr>
            <a:graphicFrameLocks noGrp="1"/>
          </p:cNvGraphicFramePr>
          <p:nvPr>
            <p:extLst>
              <p:ext uri="{D42A27DB-BD31-4B8C-83A1-F6EECF244321}">
                <p14:modId xmlns:p14="http://schemas.microsoft.com/office/powerpoint/2010/main" xmlns="" val="1108178784"/>
              </p:ext>
            </p:extLst>
          </p:nvPr>
        </p:nvGraphicFramePr>
        <p:xfrm>
          <a:off x="215517" y="1338406"/>
          <a:ext cx="8676963" cy="4841150"/>
        </p:xfrm>
        <a:graphic>
          <a:graphicData uri="http://schemas.openxmlformats.org/drawingml/2006/table">
            <a:tbl>
              <a:tblPr>
                <a:tableStyleId>{E8B1032C-EA38-4F05-BA0D-38AFFFC7BED3}</a:tableStyleId>
              </a:tblPr>
              <a:tblGrid>
                <a:gridCol w="1083744">
                  <a:extLst>
                    <a:ext uri="{9D8B030D-6E8A-4147-A177-3AD203B41FA5}">
                      <a16:colId xmlns:a16="http://schemas.microsoft.com/office/drawing/2014/main" xmlns="" val="3594778459"/>
                    </a:ext>
                  </a:extLst>
                </a:gridCol>
                <a:gridCol w="320411">
                  <a:extLst>
                    <a:ext uri="{9D8B030D-6E8A-4147-A177-3AD203B41FA5}">
                      <a16:colId xmlns:a16="http://schemas.microsoft.com/office/drawing/2014/main" xmlns="" val="2737967223"/>
                    </a:ext>
                  </a:extLst>
                </a:gridCol>
                <a:gridCol w="360040">
                  <a:extLst>
                    <a:ext uri="{9D8B030D-6E8A-4147-A177-3AD203B41FA5}">
                      <a16:colId xmlns:a16="http://schemas.microsoft.com/office/drawing/2014/main" xmlns="" val="1127526153"/>
                    </a:ext>
                  </a:extLst>
                </a:gridCol>
                <a:gridCol w="360040">
                  <a:extLst>
                    <a:ext uri="{9D8B030D-6E8A-4147-A177-3AD203B41FA5}">
                      <a16:colId xmlns:a16="http://schemas.microsoft.com/office/drawing/2014/main" xmlns="" val="3214746066"/>
                    </a:ext>
                  </a:extLst>
                </a:gridCol>
                <a:gridCol w="360040">
                  <a:extLst>
                    <a:ext uri="{9D8B030D-6E8A-4147-A177-3AD203B41FA5}">
                      <a16:colId xmlns:a16="http://schemas.microsoft.com/office/drawing/2014/main" xmlns="" val="2429727106"/>
                    </a:ext>
                  </a:extLst>
                </a:gridCol>
                <a:gridCol w="360040">
                  <a:extLst>
                    <a:ext uri="{9D8B030D-6E8A-4147-A177-3AD203B41FA5}">
                      <a16:colId xmlns:a16="http://schemas.microsoft.com/office/drawing/2014/main" xmlns="" val="1662161180"/>
                    </a:ext>
                  </a:extLst>
                </a:gridCol>
                <a:gridCol w="360040">
                  <a:extLst>
                    <a:ext uri="{9D8B030D-6E8A-4147-A177-3AD203B41FA5}">
                      <a16:colId xmlns:a16="http://schemas.microsoft.com/office/drawing/2014/main" xmlns="" val="4204780664"/>
                    </a:ext>
                  </a:extLst>
                </a:gridCol>
                <a:gridCol w="360040">
                  <a:extLst>
                    <a:ext uri="{9D8B030D-6E8A-4147-A177-3AD203B41FA5}">
                      <a16:colId xmlns:a16="http://schemas.microsoft.com/office/drawing/2014/main" xmlns="" val="3031118450"/>
                    </a:ext>
                  </a:extLst>
                </a:gridCol>
                <a:gridCol w="360040">
                  <a:extLst>
                    <a:ext uri="{9D8B030D-6E8A-4147-A177-3AD203B41FA5}">
                      <a16:colId xmlns:a16="http://schemas.microsoft.com/office/drawing/2014/main" xmlns="" val="194961633"/>
                    </a:ext>
                  </a:extLst>
                </a:gridCol>
                <a:gridCol w="432048">
                  <a:extLst>
                    <a:ext uri="{9D8B030D-6E8A-4147-A177-3AD203B41FA5}">
                      <a16:colId xmlns:a16="http://schemas.microsoft.com/office/drawing/2014/main" xmlns="" val="1958552265"/>
                    </a:ext>
                  </a:extLst>
                </a:gridCol>
                <a:gridCol w="432048">
                  <a:extLst>
                    <a:ext uri="{9D8B030D-6E8A-4147-A177-3AD203B41FA5}">
                      <a16:colId xmlns:a16="http://schemas.microsoft.com/office/drawing/2014/main" xmlns="" val="3044202747"/>
                    </a:ext>
                  </a:extLst>
                </a:gridCol>
                <a:gridCol w="360040">
                  <a:extLst>
                    <a:ext uri="{9D8B030D-6E8A-4147-A177-3AD203B41FA5}">
                      <a16:colId xmlns:a16="http://schemas.microsoft.com/office/drawing/2014/main" xmlns="" val="754795347"/>
                    </a:ext>
                  </a:extLst>
                </a:gridCol>
                <a:gridCol w="360040">
                  <a:extLst>
                    <a:ext uri="{9D8B030D-6E8A-4147-A177-3AD203B41FA5}">
                      <a16:colId xmlns:a16="http://schemas.microsoft.com/office/drawing/2014/main" xmlns="" val="3013005733"/>
                    </a:ext>
                  </a:extLst>
                </a:gridCol>
                <a:gridCol w="360040">
                  <a:extLst>
                    <a:ext uri="{9D8B030D-6E8A-4147-A177-3AD203B41FA5}">
                      <a16:colId xmlns:a16="http://schemas.microsoft.com/office/drawing/2014/main" xmlns="" val="802536412"/>
                    </a:ext>
                  </a:extLst>
                </a:gridCol>
                <a:gridCol w="360040">
                  <a:extLst>
                    <a:ext uri="{9D8B030D-6E8A-4147-A177-3AD203B41FA5}">
                      <a16:colId xmlns:a16="http://schemas.microsoft.com/office/drawing/2014/main" xmlns="" val="1241270152"/>
                    </a:ext>
                  </a:extLst>
                </a:gridCol>
                <a:gridCol w="432048">
                  <a:extLst>
                    <a:ext uri="{9D8B030D-6E8A-4147-A177-3AD203B41FA5}">
                      <a16:colId xmlns:a16="http://schemas.microsoft.com/office/drawing/2014/main" xmlns="" val="1958583646"/>
                    </a:ext>
                  </a:extLst>
                </a:gridCol>
                <a:gridCol w="360040">
                  <a:extLst>
                    <a:ext uri="{9D8B030D-6E8A-4147-A177-3AD203B41FA5}">
                      <a16:colId xmlns:a16="http://schemas.microsoft.com/office/drawing/2014/main" xmlns="" val="2250183957"/>
                    </a:ext>
                  </a:extLst>
                </a:gridCol>
                <a:gridCol w="432048">
                  <a:extLst>
                    <a:ext uri="{9D8B030D-6E8A-4147-A177-3AD203B41FA5}">
                      <a16:colId xmlns:a16="http://schemas.microsoft.com/office/drawing/2014/main" xmlns="" val="2076120419"/>
                    </a:ext>
                  </a:extLst>
                </a:gridCol>
                <a:gridCol w="360040">
                  <a:extLst>
                    <a:ext uri="{9D8B030D-6E8A-4147-A177-3AD203B41FA5}">
                      <a16:colId xmlns:a16="http://schemas.microsoft.com/office/drawing/2014/main" xmlns="" val="3695174500"/>
                    </a:ext>
                  </a:extLst>
                </a:gridCol>
                <a:gridCol w="504056">
                  <a:extLst>
                    <a:ext uri="{9D8B030D-6E8A-4147-A177-3AD203B41FA5}">
                      <a16:colId xmlns:a16="http://schemas.microsoft.com/office/drawing/2014/main" xmlns="" val="2552659775"/>
                    </a:ext>
                  </a:extLst>
                </a:gridCol>
                <a:gridCol w="360040">
                  <a:extLst>
                    <a:ext uri="{9D8B030D-6E8A-4147-A177-3AD203B41FA5}">
                      <a16:colId xmlns:a16="http://schemas.microsoft.com/office/drawing/2014/main" xmlns="" val="2275784331"/>
                    </a:ext>
                  </a:extLst>
                </a:gridCol>
              </a:tblGrid>
              <a:tr h="788934">
                <a:tc>
                  <a:txBody>
                    <a:bodyPr/>
                    <a:lstStyle/>
                    <a:p>
                      <a:pPr algn="l" fontAlgn="b"/>
                      <a:r>
                        <a:rPr lang="en-ZA" sz="1100" u="none" strike="noStrike" dirty="0">
                          <a:effectLst/>
                        </a:rPr>
                        <a:t> </a:t>
                      </a:r>
                      <a:r>
                        <a:rPr lang="en-ZA" sz="1400" b="1" u="none" strike="noStrike" dirty="0" smtClean="0">
                          <a:effectLst/>
                        </a:rPr>
                        <a:t>PROVINCE</a:t>
                      </a:r>
                      <a:endParaRPr lang="en-ZA" sz="1400" b="1" i="0" u="none" strike="noStrike" dirty="0">
                        <a:solidFill>
                          <a:srgbClr val="000000"/>
                        </a:solidFill>
                        <a:effectLst/>
                        <a:latin typeface="Calibri" panose="020F0502020204030204" pitchFamily="34" charset="0"/>
                      </a:endParaRPr>
                    </a:p>
                  </a:txBody>
                  <a:tcPr marL="3690" marR="3690" marT="3690" marB="0" anchor="b"/>
                </a:tc>
                <a:tc gridSpan="2">
                  <a:txBody>
                    <a:bodyPr/>
                    <a:lstStyle/>
                    <a:p>
                      <a:pPr algn="ctr" fontAlgn="b"/>
                      <a:r>
                        <a:rPr lang="en-ZA" sz="1400" b="1" u="none" strike="noStrike" dirty="0" smtClean="0">
                          <a:effectLst/>
                        </a:rPr>
                        <a:t>EC</a:t>
                      </a:r>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solidFill>
                      <a:schemeClr val="accent6">
                        <a:lumMod val="20000"/>
                        <a:lumOff val="80000"/>
                      </a:schemeClr>
                    </a:solidFill>
                  </a:tcPr>
                </a:tc>
                <a:tc gridSpan="2">
                  <a:txBody>
                    <a:bodyPr/>
                    <a:lstStyle/>
                    <a:p>
                      <a:pPr algn="ctr" fontAlgn="b"/>
                      <a:r>
                        <a:rPr lang="en-ZA" sz="1400" b="1" u="none" strike="noStrike" dirty="0" smtClean="0">
                          <a:effectLst/>
                        </a:rPr>
                        <a:t>FS</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fontAlgn="b"/>
                      <a:r>
                        <a:rPr lang="en-ZA" sz="1400" b="1" i="0" u="none" strike="noStrike" dirty="0" smtClean="0">
                          <a:solidFill>
                            <a:srgbClr val="000000"/>
                          </a:solidFill>
                          <a:effectLst/>
                          <a:latin typeface="Calibri" panose="020F0502020204030204" pitchFamily="34" charset="0"/>
                        </a:rPr>
                        <a:t>GP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a:endParaRPr lang="en-ZA" sz="1400" b="1"/>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a:r>
                        <a:rPr lang="en-ZA" sz="1400" b="1" dirty="0" smtClean="0"/>
                        <a:t>KZN</a:t>
                      </a:r>
                      <a:endParaRPr lang="en-ZA" sz="1400" b="1" dirty="0"/>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accent6">
                          <a:lumMod val="75000"/>
                        </a:schemeClr>
                      </a:solidFill>
                      <a:prstDash val="solid"/>
                      <a:round/>
                      <a:headEnd type="none" w="med" len="med"/>
                      <a:tailEnd type="none" w="med" len="med"/>
                    </a:lnR>
                    <a:solidFill>
                      <a:schemeClr val="accent6">
                        <a:lumMod val="20000"/>
                        <a:lumOff val="80000"/>
                      </a:schemeClr>
                    </a:solidFill>
                  </a:tcPr>
                </a:tc>
                <a:tc gridSpan="2">
                  <a:txBody>
                    <a:bodyPr/>
                    <a:lstStyle/>
                    <a:p>
                      <a:pPr algn="ctr" fontAlgn="b"/>
                      <a:r>
                        <a:rPr lang="en-ZA" sz="1400" b="1" u="none" strike="noStrike" dirty="0">
                          <a:effectLst/>
                        </a:rPr>
                        <a:t>LP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dirty="0"/>
                    </a:p>
                  </a:txBody>
                  <a:tcPr/>
                </a:tc>
                <a:tc gridSpan="2">
                  <a:txBody>
                    <a:bodyPr/>
                    <a:lstStyle/>
                    <a:p>
                      <a:pPr algn="ctr" fontAlgn="b"/>
                      <a:r>
                        <a:rPr lang="en-ZA" sz="1400" b="1" u="none" strike="noStrike" dirty="0">
                          <a:effectLst/>
                        </a:rPr>
                        <a:t>MP</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NC</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NW</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WC</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gridSpan="2">
                  <a:txBody>
                    <a:bodyPr/>
                    <a:lstStyle/>
                    <a:p>
                      <a:pPr algn="ctr" fontAlgn="b"/>
                      <a:r>
                        <a:rPr lang="en-ZA" sz="1400" b="1" u="none" strike="noStrike" dirty="0">
                          <a:effectLst/>
                        </a:rPr>
                        <a:t>HO</a:t>
                      </a:r>
                      <a:endParaRPr lang="en-ZA" sz="14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20000"/>
                        <a:lumOff val="80000"/>
                      </a:schemeClr>
                    </a:solidFill>
                  </a:tcPr>
                </a:tc>
                <a:tc hMerge="1">
                  <a:txBody>
                    <a:bodyPr/>
                    <a:lstStyle/>
                    <a:p>
                      <a:endParaRPr lang="en-ZA"/>
                    </a:p>
                  </a:txBody>
                  <a:tcPr/>
                </a:tc>
                <a:extLst>
                  <a:ext uri="{0D108BD9-81ED-4DB2-BD59-A6C34878D82A}">
                    <a16:rowId xmlns:a16="http://schemas.microsoft.com/office/drawing/2014/main" xmlns="" val="2722160781"/>
                  </a:ext>
                </a:extLst>
              </a:tr>
              <a:tr h="788934">
                <a:tc>
                  <a:txBody>
                    <a:bodyPr/>
                    <a:lstStyle/>
                    <a:p>
                      <a:pPr algn="l" fontAlgn="b"/>
                      <a:r>
                        <a:rPr lang="en-ZA" sz="1400" b="1" u="none" strike="noStrike" dirty="0">
                          <a:effectLst/>
                        </a:rPr>
                        <a:t> </a:t>
                      </a:r>
                      <a:r>
                        <a:rPr lang="en-ZA" sz="1400" b="1" u="none" strike="noStrike" dirty="0" smtClean="0">
                          <a:effectLst/>
                        </a:rPr>
                        <a:t>SECTOR</a:t>
                      </a:r>
                      <a:endParaRPr lang="en-ZA" sz="1400" b="1" i="0" u="none" strike="noStrike" dirty="0">
                        <a:solidFill>
                          <a:srgbClr val="000000"/>
                        </a:solidFill>
                        <a:effectLst/>
                        <a:latin typeface="Calibri" panose="020F0502020204030204" pitchFamily="34" charset="0"/>
                      </a:endParaRPr>
                    </a:p>
                  </a:txBody>
                  <a:tcPr marL="3690" marR="3690" marT="3690" marB="0" anchor="b">
                    <a:no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a:effectLst/>
                        </a:rPr>
                        <a:t>Target</a:t>
                      </a:r>
                      <a:endParaRPr lang="en-ZA" sz="900" b="1"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900" b="1" u="none" strike="noStrike" dirty="0">
                          <a:effectLst/>
                        </a:rPr>
                        <a:t>Target</a:t>
                      </a:r>
                      <a:endParaRPr lang="en-ZA" sz="900" b="1"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n-ZA" sz="900" b="1" u="none" strike="noStrike" dirty="0">
                          <a:effectLst/>
                        </a:rPr>
                        <a:t>Actual</a:t>
                      </a:r>
                      <a:endParaRPr lang="en-ZA" sz="900" b="1" i="0" u="none" strike="noStrike" dirty="0">
                        <a:solidFill>
                          <a:srgbClr val="000000"/>
                        </a:solidFill>
                        <a:effectLst/>
                        <a:latin typeface="Calibri" panose="020F0502020204030204" pitchFamily="34" charset="0"/>
                      </a:endParaRPr>
                    </a:p>
                  </a:txBody>
                  <a:tcPr marL="3690" marR="3690" marT="3690" marB="0" anchor="b">
                    <a:solidFill>
                      <a:schemeClr val="accent6">
                        <a:lumMod val="40000"/>
                        <a:lumOff val="60000"/>
                      </a:schemeClr>
                    </a:solidFill>
                  </a:tcPr>
                </a:tc>
                <a:extLst>
                  <a:ext uri="{0D108BD9-81ED-4DB2-BD59-A6C34878D82A}">
                    <a16:rowId xmlns:a16="http://schemas.microsoft.com/office/drawing/2014/main" xmlns="" val="1401460063"/>
                  </a:ext>
                </a:extLst>
              </a:tr>
              <a:tr h="368710">
                <a:tc>
                  <a:txBody>
                    <a:bodyPr/>
                    <a:lstStyle/>
                    <a:p>
                      <a:pPr algn="ctr" fontAlgn="b"/>
                      <a:r>
                        <a:rPr lang="en-ZA" sz="1200" u="none" strike="noStrike" dirty="0">
                          <a:effectLst/>
                        </a:rPr>
                        <a:t>Hospitality</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73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14</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156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16</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29</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17</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12</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19</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15</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8</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631053246"/>
                  </a:ext>
                </a:extLst>
              </a:tr>
              <a:tr h="361954">
                <a:tc>
                  <a:txBody>
                    <a:bodyPr/>
                    <a:lstStyle/>
                    <a:p>
                      <a:pPr algn="ctr" fontAlgn="b"/>
                      <a:r>
                        <a:rPr lang="en-ZA" sz="1200" u="none" strike="noStrike">
                          <a:effectLst/>
                        </a:rPr>
                        <a:t>Iron &amp; Steel</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a:effectLst/>
                        </a:rPr>
                        <a:t>111</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a:effectLst/>
                        </a:rPr>
                        <a:t>116</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82</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68</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352</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35</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189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262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20</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17</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115</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29</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11</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25</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60</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117</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151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228087041"/>
                  </a:ext>
                </a:extLst>
              </a:tr>
              <a:tr h="361954">
                <a:tc>
                  <a:txBody>
                    <a:bodyPr/>
                    <a:lstStyle/>
                    <a:p>
                      <a:pPr algn="ctr" fontAlgn="b"/>
                      <a:r>
                        <a:rPr lang="en-ZA" sz="1200" u="none" strike="noStrike" dirty="0">
                          <a:effectLst/>
                        </a:rPr>
                        <a:t>Manufacturing</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17</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32</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148</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56</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249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93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45</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78</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12</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14</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30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38</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1109024572"/>
                  </a:ext>
                </a:extLst>
              </a:tr>
              <a:tr h="361954">
                <a:tc>
                  <a:txBody>
                    <a:bodyPr/>
                    <a:lstStyle/>
                    <a:p>
                      <a:pPr algn="ctr" fontAlgn="b"/>
                      <a:r>
                        <a:rPr lang="en-ZA" sz="1200" u="none" strike="noStrike">
                          <a:effectLst/>
                        </a:rPr>
                        <a:t>Mining</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279078692"/>
                  </a:ext>
                </a:extLst>
              </a:tr>
              <a:tr h="361954">
                <a:tc>
                  <a:txBody>
                    <a:bodyPr/>
                    <a:lstStyle/>
                    <a:p>
                      <a:pPr algn="ctr" fontAlgn="b"/>
                      <a:r>
                        <a:rPr lang="en-ZA" sz="1200" u="none" strike="noStrike">
                          <a:effectLst/>
                        </a:rPr>
                        <a:t>Private Security</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13</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39</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3</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2</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1461091458"/>
                  </a:ext>
                </a:extLst>
              </a:tr>
              <a:tr h="361954">
                <a:tc>
                  <a:txBody>
                    <a:bodyPr/>
                    <a:lstStyle/>
                    <a:p>
                      <a:pPr algn="ctr" fontAlgn="b"/>
                      <a:r>
                        <a:rPr lang="en-ZA" sz="1200" u="none" strike="noStrike">
                          <a:effectLst/>
                        </a:rPr>
                        <a:t>Road &amp; Freight</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14</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63</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3</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50</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30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3148287469"/>
                  </a:ext>
                </a:extLst>
              </a:tr>
              <a:tr h="361954">
                <a:tc>
                  <a:txBody>
                    <a:bodyPr/>
                    <a:lstStyle/>
                    <a:p>
                      <a:pPr algn="ctr" fontAlgn="b"/>
                      <a:r>
                        <a:rPr lang="en-ZA" sz="1200" u="none" strike="noStrike">
                          <a:effectLst/>
                        </a:rPr>
                        <a:t>Wholesale &amp;Retail</a:t>
                      </a:r>
                      <a:endParaRPr lang="en-ZA" sz="1200" b="0" i="0" u="none" strike="noStrike">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115</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148</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147</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84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61</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74</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1</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a:effectLst/>
                        </a:rPr>
                        <a:t>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a:effectLst/>
                        </a:rPr>
                        <a:t>32</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a:effectLst/>
                        </a:rPr>
                        <a:t>49</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tc>
                <a:extLst>
                  <a:ext uri="{0D108BD9-81ED-4DB2-BD59-A6C34878D82A}">
                    <a16:rowId xmlns:a16="http://schemas.microsoft.com/office/drawing/2014/main" xmlns="" val="2532554448"/>
                  </a:ext>
                </a:extLst>
              </a:tr>
              <a:tr h="357676">
                <a:tc>
                  <a:txBody>
                    <a:bodyPr/>
                    <a:lstStyle/>
                    <a:p>
                      <a:pPr algn="ctr" fontAlgn="b"/>
                      <a:r>
                        <a:rPr lang="en-ZA" sz="1200" u="none" strike="noStrike">
                          <a:effectLst/>
                        </a:rPr>
                        <a:t>Other</a:t>
                      </a:r>
                      <a:endParaRPr lang="en-ZA" sz="1200" b="0" i="0" u="none" strike="noStrike">
                        <a:solidFill>
                          <a:srgbClr val="000000"/>
                        </a:solidFill>
                        <a:effectLst/>
                        <a:latin typeface="Calibri" panose="020F0502020204030204" pitchFamily="34" charset="0"/>
                      </a:endParaRPr>
                    </a:p>
                  </a:txBody>
                  <a:tcPr marL="3690" marR="3690" marT="3690" marB="0" anchor="b">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a:effectLst/>
                        </a:rPr>
                        <a:t>136</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a:effectLst/>
                        </a:rPr>
                        <a:t>83</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a:effectLst/>
                        </a:rPr>
                        <a:t>45</a:t>
                      </a:r>
                      <a:endParaRPr lang="en-ZA" sz="1200" b="0" i="0" u="none" strike="noStrike">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a:effectLst/>
                        </a:rPr>
                        <a:t>31</a:t>
                      </a:r>
                      <a:endParaRPr lang="en-ZA" sz="1200" b="0" i="0" u="none" strike="noStrike">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B w="3175" cap="flat" cmpd="sng" algn="ctr">
                      <a:solidFill>
                        <a:schemeClr val="accent6">
                          <a:lumMod val="75000"/>
                        </a:schemeClr>
                      </a:solidFill>
                      <a:prstDash val="solid"/>
                      <a:round/>
                      <a:headEnd type="none" w="med" len="med"/>
                      <a:tailEnd type="none" w="med" len="med"/>
                    </a:lnB>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2392883311"/>
                  </a:ext>
                </a:extLst>
              </a:tr>
              <a:tr h="357676">
                <a:tc>
                  <a:txBody>
                    <a:bodyPr/>
                    <a:lstStyle/>
                    <a:p>
                      <a:pPr algn="ctr" fontAlgn="b"/>
                      <a:r>
                        <a:rPr lang="en-ZA" sz="1200" u="none" strike="noStrike">
                          <a:effectLst/>
                        </a:rPr>
                        <a:t>Entities</a:t>
                      </a:r>
                      <a:endParaRPr lang="en-ZA" sz="1200" b="0" i="0" u="none" strike="noStrike">
                        <a:solidFill>
                          <a:srgbClr val="000000"/>
                        </a:solidFill>
                        <a:effectLst/>
                        <a:latin typeface="Calibri" panose="020F0502020204030204" pitchFamily="34" charset="0"/>
                      </a:endParaRPr>
                    </a:p>
                  </a:txBody>
                  <a:tcPr marL="3690" marR="3690" marT="3690" marB="0" anchor="b">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57</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smtClean="0">
                          <a:effectLst/>
                        </a:rPr>
                        <a:t>0</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 </a:t>
                      </a:r>
                      <a:r>
                        <a:rPr lang="en-ZA" sz="1200" u="none" strike="noStrike" dirty="0" smtClean="0">
                          <a:effectLst/>
                        </a:rPr>
                        <a:t>0</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324</a:t>
                      </a:r>
                      <a:endParaRPr lang="en-ZA" sz="1200" b="0" i="0" u="none" strike="noStrike" dirty="0">
                        <a:solidFill>
                          <a:srgbClr val="000000"/>
                        </a:solidFill>
                        <a:effectLst/>
                        <a:latin typeface="Calibri" panose="020F0502020204030204" pitchFamily="34" charset="0"/>
                      </a:endParaRPr>
                    </a:p>
                  </a:txBody>
                  <a:tcPr marL="3690" marR="3690" marT="3690" marB="0" anchor="b">
                    <a:lnR w="28575" cap="flat" cmpd="sng" algn="ctr">
                      <a:solidFill>
                        <a:schemeClr val="tx1"/>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36</a:t>
                      </a:r>
                      <a:endParaRPr lang="en-ZA" sz="1200" b="0" i="0" u="none" strike="noStrike" dirty="0">
                        <a:solidFill>
                          <a:srgbClr val="000000"/>
                        </a:solidFill>
                        <a:effectLst/>
                        <a:latin typeface="Calibri" panose="020F0502020204030204" pitchFamily="34" charset="0"/>
                      </a:endParaRPr>
                    </a:p>
                  </a:txBody>
                  <a:tcPr marL="3690" marR="3690" marT="3690" marB="0" anchor="b">
                    <a:lnL w="28575" cap="flat" cmpd="sng" algn="ctr">
                      <a:solidFill>
                        <a:schemeClr val="tx1"/>
                      </a:solidFill>
                      <a:prstDash val="solid"/>
                      <a:round/>
                      <a:headEnd type="none" w="med" len="med"/>
                      <a:tailEnd type="none" w="med" len="med"/>
                    </a:lnL>
                    <a:lnT w="3175" cap="flat" cmpd="sng" algn="ctr">
                      <a:solidFill>
                        <a:schemeClr val="accent6">
                          <a:lumMod val="75000"/>
                        </a:schemeClr>
                      </a:solidFill>
                      <a:prstDash val="solid"/>
                      <a:round/>
                      <a:headEnd type="none" w="med" len="med"/>
                      <a:tailEnd type="none" w="med" len="med"/>
                    </a:lnT>
                  </a:tcPr>
                </a:tc>
                <a:tc>
                  <a:txBody>
                    <a:bodyPr/>
                    <a:lstStyle/>
                    <a:p>
                      <a:pPr algn="ctr" fontAlgn="b"/>
                      <a:r>
                        <a:rPr lang="en-ZA" sz="1200" u="none" strike="noStrike" dirty="0">
                          <a:effectLst/>
                        </a:rPr>
                        <a:t>66</a:t>
                      </a:r>
                      <a:endParaRPr lang="en-ZA" sz="1200" b="0" i="0" u="none" strike="noStrike" dirty="0">
                        <a:solidFill>
                          <a:srgbClr val="000000"/>
                        </a:solidFill>
                        <a:effectLst/>
                        <a:latin typeface="Calibri" panose="020F0502020204030204" pitchFamily="34" charset="0"/>
                      </a:endParaRPr>
                    </a:p>
                  </a:txBody>
                  <a:tcPr marL="3690" marR="3690" marT="3690" marB="0" anchor="b">
                    <a:lnT w="3175" cap="flat" cmpd="sng" algn="ctr">
                      <a:solidFill>
                        <a:schemeClr val="accent6">
                          <a:lumMod val="75000"/>
                        </a:schemeClr>
                      </a:solidFill>
                      <a:prstDash val="solid"/>
                      <a:round/>
                      <a:headEnd type="none" w="med" len="med"/>
                      <a:tailEnd type="none" w="med" len="med"/>
                    </a:lnT>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a:xfrm>
            <a:off x="7010400" y="-66678"/>
            <a:ext cx="2133600" cy="365125"/>
          </a:xfrm>
        </p:spPr>
        <p:txBody>
          <a:bodyPr/>
          <a:lstStyle/>
          <a:p>
            <a:pPr>
              <a:defRPr/>
            </a:pPr>
            <a:fld id="{416AF1B2-E7A4-446A-84DC-90AA83BA6A19}" type="slidenum">
              <a:rPr lang="en-US" smtClean="0">
                <a:solidFill>
                  <a:schemeClr val="bg1"/>
                </a:solidFill>
              </a:rPr>
              <a:pPr>
                <a:defRPr/>
              </a:pPr>
              <a:t>37</a:t>
            </a:fld>
            <a:endParaRPr lang="en-US" dirty="0">
              <a:solidFill>
                <a:schemeClr val="bg1"/>
              </a:solidFill>
            </a:endParaRPr>
          </a:p>
        </p:txBody>
      </p:sp>
    </p:spTree>
    <p:extLst>
      <p:ext uri="{BB962C8B-B14F-4D97-AF65-F5344CB8AC3E}">
        <p14:creationId xmlns:p14="http://schemas.microsoft.com/office/powerpoint/2010/main" xmlns="" val="941118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NUMBER OF EMPLOYERS/USERS INSPECTED</a:t>
            </a:r>
            <a:endParaRPr lang="en-ZA" sz="2400" dirty="0"/>
          </a:p>
        </p:txBody>
      </p:sp>
      <p:sp>
        <p:nvSpPr>
          <p:cNvPr id="3" name="Content Placeholder 2"/>
          <p:cNvSpPr>
            <a:spLocks noGrp="1"/>
          </p:cNvSpPr>
          <p:nvPr>
            <p:ph idx="1"/>
          </p:nvPr>
        </p:nvSpPr>
        <p:spPr>
          <a:xfrm>
            <a:off x="457200" y="1600200"/>
            <a:ext cx="8229600" cy="4853135"/>
          </a:xfrm>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p:txBody>
      </p:sp>
      <p:sp>
        <p:nvSpPr>
          <p:cNvPr id="4" name="Slide Number Placeholder 3"/>
          <p:cNvSpPr>
            <a:spLocks noGrp="1"/>
          </p:cNvSpPr>
          <p:nvPr>
            <p:ph type="sldNum" sz="quarter" idx="12"/>
          </p:nvPr>
        </p:nvSpPr>
        <p:spPr>
          <a:xfrm>
            <a:off x="7010400" y="-6992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xmlns="" val="3251360917"/>
              </p:ext>
            </p:extLst>
          </p:nvPr>
        </p:nvGraphicFramePr>
        <p:xfrm>
          <a:off x="251520" y="1417638"/>
          <a:ext cx="8568952" cy="5179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9670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NON-COMPLYING EMPLOYERS/USERS</a:t>
            </a:r>
            <a:endParaRPr lang="en-ZA" sz="2400" b="1" dirty="0"/>
          </a:p>
        </p:txBody>
      </p:sp>
      <p:sp>
        <p:nvSpPr>
          <p:cNvPr id="3" name="Content Placeholder 2"/>
          <p:cNvSpPr>
            <a:spLocks noGrp="1"/>
          </p:cNvSpPr>
          <p:nvPr>
            <p:ph idx="1"/>
          </p:nvPr>
        </p:nvSpPr>
        <p:spPr>
          <a:xfrm>
            <a:off x="251520" y="1417638"/>
            <a:ext cx="8640960" cy="4819674"/>
          </a:xfrm>
        </p:spPr>
        <p:txBody>
          <a:bodyPr/>
          <a:lstStyle/>
          <a:p>
            <a:pPr>
              <a:buFont typeface="Wingdings" panose="05000000000000000000" pitchFamily="2" charset="2"/>
              <a:buChar char="Ø"/>
            </a:pPr>
            <a:r>
              <a:rPr lang="en-ZA" sz="2000" dirty="0" smtClean="0">
                <a:cs typeface="Arial" panose="020B0604020202020204" pitchFamily="34" charset="0"/>
              </a:rPr>
              <a:t>Out of the  </a:t>
            </a:r>
            <a:r>
              <a:rPr lang="en-ZA" sz="2000" b="1" dirty="0" smtClean="0">
                <a:cs typeface="Arial" panose="020B0604020202020204" pitchFamily="34" charset="0"/>
              </a:rPr>
              <a:t>5 811</a:t>
            </a:r>
            <a:r>
              <a:rPr lang="en-ZA" sz="2000" dirty="0" smtClean="0">
                <a:cs typeface="Arial" panose="020B0604020202020204" pitchFamily="34" charset="0"/>
              </a:rPr>
              <a:t> OHS inspections conducted, a </a:t>
            </a:r>
            <a:r>
              <a:rPr lang="en-ZA" sz="2000" dirty="0">
                <a:cs typeface="Arial" panose="020B0604020202020204" pitchFamily="34" charset="0"/>
              </a:rPr>
              <a:t>total of </a:t>
            </a:r>
            <a:r>
              <a:rPr lang="en-ZA" sz="2000" b="1" dirty="0" smtClean="0">
                <a:cs typeface="Arial" panose="020B0604020202020204" pitchFamily="34" charset="0"/>
              </a:rPr>
              <a:t>2 184 </a:t>
            </a:r>
            <a:r>
              <a:rPr lang="en-ZA" sz="2000" dirty="0" smtClean="0">
                <a:cs typeface="Arial" panose="020B0604020202020204" pitchFamily="34" charset="0"/>
              </a:rPr>
              <a:t>employers were non-compliant </a:t>
            </a:r>
            <a:r>
              <a:rPr lang="en-ZA" sz="2000" dirty="0">
                <a:cs typeface="Arial" panose="020B0604020202020204" pitchFamily="34" charset="0"/>
              </a:rPr>
              <a:t>and issued with </a:t>
            </a:r>
            <a:r>
              <a:rPr lang="en-ZA" sz="2000" dirty="0" smtClean="0">
                <a:cs typeface="Arial" panose="020B0604020202020204" pitchFamily="34" charset="0"/>
              </a:rPr>
              <a:t>relevant notices.  </a:t>
            </a:r>
          </a:p>
          <a:p>
            <a:pPr>
              <a:buFont typeface="Wingdings" panose="05000000000000000000" pitchFamily="2" charset="2"/>
              <a:buChar char="Ø"/>
            </a:pPr>
            <a:endParaRPr lang="en-ZA" sz="1200" dirty="0" smtClean="0">
              <a:cs typeface="Arial" panose="020B0604020202020204" pitchFamily="34" charset="0"/>
            </a:endParaRPr>
          </a:p>
          <a:p>
            <a:pPr>
              <a:buFont typeface="Wingdings" panose="05000000000000000000" pitchFamily="2" charset="2"/>
              <a:buChar char="Ø"/>
            </a:pPr>
            <a:r>
              <a:rPr lang="en-ZA" sz="2000" dirty="0" smtClean="0">
                <a:cs typeface="Arial" panose="020B0604020202020204" pitchFamily="34" charset="0"/>
              </a:rPr>
              <a:t>Approximately 1 in every 3 employers is not complying with the OHSA.</a:t>
            </a:r>
          </a:p>
          <a:p>
            <a:pPr>
              <a:buFont typeface="Wingdings" panose="05000000000000000000" pitchFamily="2" charset="2"/>
              <a:buChar char="Ø"/>
            </a:pPr>
            <a:endParaRPr lang="en-ZA" sz="1200" dirty="0" smtClean="0">
              <a:cs typeface="Arial" panose="020B0604020202020204" pitchFamily="34" charset="0"/>
            </a:endParaRPr>
          </a:p>
          <a:p>
            <a:pPr>
              <a:buFont typeface="Wingdings" panose="05000000000000000000" pitchFamily="2" charset="2"/>
              <a:buChar char="Ø"/>
            </a:pPr>
            <a:r>
              <a:rPr lang="en-ZA" sz="2000" b="1" dirty="0" smtClean="0">
                <a:cs typeface="Arial" panose="020B0604020202020204" pitchFamily="34" charset="0"/>
              </a:rPr>
              <a:t>The most non complying sectors both provincially and nationally were (figures 2 &amp; 3):</a:t>
            </a:r>
          </a:p>
          <a:p>
            <a:pPr lvl="1">
              <a:buFont typeface="Wingdings" panose="05000000000000000000" pitchFamily="2" charset="2"/>
              <a:buChar char="ü"/>
            </a:pPr>
            <a:r>
              <a:rPr lang="en-ZA" sz="2000" dirty="0" smtClean="0">
                <a:cs typeface="Arial" panose="020B0604020202020204" pitchFamily="34" charset="0"/>
              </a:rPr>
              <a:t>Construction</a:t>
            </a:r>
          </a:p>
          <a:p>
            <a:pPr lvl="1">
              <a:buFont typeface="Wingdings" panose="05000000000000000000" pitchFamily="2" charset="2"/>
              <a:buChar char="ü"/>
            </a:pPr>
            <a:r>
              <a:rPr lang="en-ZA" sz="2000" dirty="0" smtClean="0">
                <a:cs typeface="Arial" panose="020B0604020202020204" pitchFamily="34" charset="0"/>
              </a:rPr>
              <a:t>Iron </a:t>
            </a:r>
            <a:r>
              <a:rPr lang="en-ZA" sz="2000" dirty="0">
                <a:cs typeface="Arial" panose="020B0604020202020204" pitchFamily="34" charset="0"/>
              </a:rPr>
              <a:t>&amp; </a:t>
            </a:r>
            <a:r>
              <a:rPr lang="en-ZA" sz="2000" dirty="0" smtClean="0">
                <a:cs typeface="Arial" panose="020B0604020202020204" pitchFamily="34" charset="0"/>
              </a:rPr>
              <a:t>Steel</a:t>
            </a:r>
          </a:p>
          <a:p>
            <a:pPr lvl="1">
              <a:buFont typeface="Wingdings" panose="05000000000000000000" pitchFamily="2" charset="2"/>
              <a:buChar char="ü"/>
            </a:pPr>
            <a:r>
              <a:rPr lang="en-ZA" sz="2000" dirty="0">
                <a:cs typeface="Arial" panose="020B0604020202020204" pitchFamily="34" charset="0"/>
              </a:rPr>
              <a:t>Wholesale &amp; Retail</a:t>
            </a:r>
          </a:p>
          <a:p>
            <a:pPr lvl="1">
              <a:buFont typeface="Wingdings" panose="05000000000000000000" pitchFamily="2" charset="2"/>
              <a:buChar char="ü"/>
            </a:pPr>
            <a:r>
              <a:rPr lang="en-ZA" sz="2000" dirty="0" smtClean="0">
                <a:cs typeface="Arial" panose="020B0604020202020204" pitchFamily="34" charset="0"/>
              </a:rPr>
              <a:t>Agriculture</a:t>
            </a:r>
          </a:p>
          <a:p>
            <a:pPr lvl="1">
              <a:buFont typeface="Wingdings" panose="05000000000000000000" pitchFamily="2" charset="2"/>
              <a:buChar char="ü"/>
            </a:pPr>
            <a:r>
              <a:rPr lang="en-ZA" sz="2000" dirty="0" smtClean="0">
                <a:cs typeface="Arial" panose="020B0604020202020204" pitchFamily="34" charset="0"/>
              </a:rPr>
              <a:t>Manufacturing</a:t>
            </a:r>
          </a:p>
          <a:p>
            <a:pPr lvl="1">
              <a:buFont typeface="Wingdings" panose="05000000000000000000" pitchFamily="2" charset="2"/>
              <a:buChar char="ü"/>
            </a:pPr>
            <a:endParaRPr lang="en-ZA" sz="1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000" dirty="0"/>
              <a:t>Most inspections are conducted in the Construction </a:t>
            </a:r>
            <a:r>
              <a:rPr lang="en-GB" sz="2000" b="1" dirty="0"/>
              <a:t>(44%); </a:t>
            </a:r>
            <a:r>
              <a:rPr lang="en-GB" sz="2000" dirty="0"/>
              <a:t>Iron &amp; Steel </a:t>
            </a:r>
            <a:r>
              <a:rPr lang="en-GB" sz="2000" b="1" dirty="0"/>
              <a:t>(12%</a:t>
            </a:r>
            <a:r>
              <a:rPr lang="en-GB" sz="2000" dirty="0"/>
              <a:t>) and Agriculture</a:t>
            </a:r>
            <a:r>
              <a:rPr lang="en-GB" sz="2000" b="1" dirty="0"/>
              <a:t> (8%) </a:t>
            </a:r>
            <a:r>
              <a:rPr lang="en-GB" sz="2000" dirty="0"/>
              <a:t>sectors.</a:t>
            </a:r>
          </a:p>
          <a:p>
            <a:pPr marL="0" indent="0">
              <a:buNone/>
            </a:pPr>
            <a:endParaRPr lang="en-ZA"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400" dirty="0"/>
          </a:p>
        </p:txBody>
      </p:sp>
      <p:sp>
        <p:nvSpPr>
          <p:cNvPr id="4" name="Slide Number Placeholder 3"/>
          <p:cNvSpPr>
            <a:spLocks noGrp="1"/>
          </p:cNvSpPr>
          <p:nvPr>
            <p:ph type="sldNum" sz="quarter" idx="12"/>
          </p:nvPr>
        </p:nvSpPr>
        <p:spPr>
          <a:xfrm>
            <a:off x="7021895" y="-6560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03674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97070" y="2780928"/>
            <a:ext cx="7735369" cy="1569660"/>
          </a:xfrm>
          <a:prstGeom prst="rect">
            <a:avLst/>
          </a:prstGeom>
        </p:spPr>
        <p:txBody>
          <a:bodyPr wrap="square">
            <a:spAutoFit/>
          </a:bodyPr>
          <a:lstStyle/>
          <a:p>
            <a:pPr algn="ctr"/>
            <a:r>
              <a:rPr lang="en-ZA" sz="3200" b="1" dirty="0" smtClean="0"/>
              <a:t>PROGRAMME 1: ADMINISTRATION</a:t>
            </a:r>
          </a:p>
          <a:p>
            <a:pPr algn="ctr"/>
            <a:endParaRPr lang="en-ZA" sz="3200" b="1" dirty="0" smtClean="0"/>
          </a:p>
          <a:p>
            <a:pPr algn="ctr"/>
            <a:r>
              <a:rPr lang="en-ZA" sz="3200" b="1" dirty="0" smtClean="0">
                <a:solidFill>
                  <a:srgbClr val="C00000"/>
                </a:solidFill>
              </a:rPr>
              <a:t>QUARTER 1: PERFORMANCE: 2019/20</a:t>
            </a:r>
            <a:endParaRPr lang="en-ZA" sz="3200" b="1" dirty="0">
              <a:solidFill>
                <a:srgbClr val="C00000"/>
              </a:solidFill>
            </a:endParaRPr>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NON-COMPLYING SECTORS</a:t>
            </a:r>
            <a:endParaRPr lang="en-ZA" sz="2400" b="1" dirty="0"/>
          </a:p>
        </p:txBody>
      </p:sp>
      <p:sp>
        <p:nvSpPr>
          <p:cNvPr id="4" name="Slide Number Placeholder 3"/>
          <p:cNvSpPr>
            <a:spLocks noGrp="1"/>
          </p:cNvSpPr>
          <p:nvPr>
            <p:ph type="sldNum" sz="quarter" idx="12"/>
          </p:nvPr>
        </p:nvSpPr>
        <p:spPr>
          <a:xfrm>
            <a:off x="7010400" y="-2116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2611855736"/>
              </p:ext>
            </p:extLst>
          </p:nvPr>
        </p:nvGraphicFramePr>
        <p:xfrm>
          <a:off x="251522" y="1319501"/>
          <a:ext cx="8640957" cy="5286323"/>
        </p:xfrm>
        <a:graphic>
          <a:graphicData uri="http://schemas.openxmlformats.org/drawingml/2006/table">
            <a:tbl>
              <a:tblPr>
                <a:tableStyleId>{E8B1032C-EA38-4F05-BA0D-38AFFFC7BED3}</a:tableStyleId>
              </a:tblPr>
              <a:tblGrid>
                <a:gridCol w="1589297">
                  <a:extLst>
                    <a:ext uri="{9D8B030D-6E8A-4147-A177-3AD203B41FA5}">
                      <a16:colId xmlns:a16="http://schemas.microsoft.com/office/drawing/2014/main" xmlns="" val="2431913701"/>
                    </a:ext>
                  </a:extLst>
                </a:gridCol>
                <a:gridCol w="641060">
                  <a:extLst>
                    <a:ext uri="{9D8B030D-6E8A-4147-A177-3AD203B41FA5}">
                      <a16:colId xmlns:a16="http://schemas.microsoft.com/office/drawing/2014/main" xmlns="" val="4011587848"/>
                    </a:ext>
                  </a:extLst>
                </a:gridCol>
                <a:gridCol w="641060">
                  <a:extLst>
                    <a:ext uri="{9D8B030D-6E8A-4147-A177-3AD203B41FA5}">
                      <a16:colId xmlns:a16="http://schemas.microsoft.com/office/drawing/2014/main" xmlns="" val="1563201790"/>
                    </a:ext>
                  </a:extLst>
                </a:gridCol>
                <a:gridCol w="641060">
                  <a:extLst>
                    <a:ext uri="{9D8B030D-6E8A-4147-A177-3AD203B41FA5}">
                      <a16:colId xmlns:a16="http://schemas.microsoft.com/office/drawing/2014/main" xmlns="" val="200685688"/>
                    </a:ext>
                  </a:extLst>
                </a:gridCol>
                <a:gridCol w="641060">
                  <a:extLst>
                    <a:ext uri="{9D8B030D-6E8A-4147-A177-3AD203B41FA5}">
                      <a16:colId xmlns:a16="http://schemas.microsoft.com/office/drawing/2014/main" xmlns="" val="2135208335"/>
                    </a:ext>
                  </a:extLst>
                </a:gridCol>
                <a:gridCol w="641060">
                  <a:extLst>
                    <a:ext uri="{9D8B030D-6E8A-4147-A177-3AD203B41FA5}">
                      <a16:colId xmlns:a16="http://schemas.microsoft.com/office/drawing/2014/main" xmlns="" val="3317622143"/>
                    </a:ext>
                  </a:extLst>
                </a:gridCol>
                <a:gridCol w="641060">
                  <a:extLst>
                    <a:ext uri="{9D8B030D-6E8A-4147-A177-3AD203B41FA5}">
                      <a16:colId xmlns:a16="http://schemas.microsoft.com/office/drawing/2014/main" xmlns="" val="2074878735"/>
                    </a:ext>
                  </a:extLst>
                </a:gridCol>
                <a:gridCol w="641060">
                  <a:extLst>
                    <a:ext uri="{9D8B030D-6E8A-4147-A177-3AD203B41FA5}">
                      <a16:colId xmlns:a16="http://schemas.microsoft.com/office/drawing/2014/main" xmlns="" val="1071564890"/>
                    </a:ext>
                  </a:extLst>
                </a:gridCol>
                <a:gridCol w="641060">
                  <a:extLst>
                    <a:ext uri="{9D8B030D-6E8A-4147-A177-3AD203B41FA5}">
                      <a16:colId xmlns:a16="http://schemas.microsoft.com/office/drawing/2014/main" xmlns="" val="643740138"/>
                    </a:ext>
                  </a:extLst>
                </a:gridCol>
                <a:gridCol w="641060">
                  <a:extLst>
                    <a:ext uri="{9D8B030D-6E8A-4147-A177-3AD203B41FA5}">
                      <a16:colId xmlns:a16="http://schemas.microsoft.com/office/drawing/2014/main" xmlns="" val="4220129496"/>
                    </a:ext>
                  </a:extLst>
                </a:gridCol>
                <a:gridCol w="641060">
                  <a:extLst>
                    <a:ext uri="{9D8B030D-6E8A-4147-A177-3AD203B41FA5}">
                      <a16:colId xmlns:a16="http://schemas.microsoft.com/office/drawing/2014/main" xmlns="" val="1247685404"/>
                    </a:ext>
                  </a:extLst>
                </a:gridCol>
                <a:gridCol w="641060">
                  <a:extLst>
                    <a:ext uri="{9D8B030D-6E8A-4147-A177-3AD203B41FA5}">
                      <a16:colId xmlns:a16="http://schemas.microsoft.com/office/drawing/2014/main" xmlns="" val="547307531"/>
                    </a:ext>
                  </a:extLst>
                </a:gridCol>
              </a:tblGrid>
              <a:tr h="213027">
                <a:tc>
                  <a:txBody>
                    <a:bodyPr/>
                    <a:lstStyle/>
                    <a:p>
                      <a:pPr algn="l" fontAlgn="b"/>
                      <a:r>
                        <a:rPr lang="en-ZA" sz="1200" b="1" u="none" strike="noStrike" dirty="0">
                          <a:effectLst/>
                        </a:rPr>
                        <a:t> </a:t>
                      </a:r>
                      <a:r>
                        <a:rPr lang="en-ZA" sz="1200" b="1" u="none" strike="noStrike" dirty="0" smtClean="0">
                          <a:effectLst/>
                        </a:rPr>
                        <a:t>SECTOR</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EC</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a:effectLst/>
                        </a:rPr>
                        <a:t>FS</a:t>
                      </a:r>
                      <a:endParaRPr lang="en-ZA" sz="1200" b="1" i="0" u="none" strike="noStrike">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GP</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NW</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LP</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WC </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a:effectLst/>
                        </a:rPr>
                        <a:t>NC</a:t>
                      </a:r>
                      <a:endParaRPr lang="en-ZA" sz="1200" b="1" i="0" u="none" strike="noStrike">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KZN</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a:effectLst/>
                        </a:rPr>
                        <a:t>MP</a:t>
                      </a:r>
                      <a:endParaRPr lang="en-ZA" sz="1200" b="1" i="0" u="none" strike="noStrike">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HQ</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tc>
                  <a:txBody>
                    <a:bodyPr/>
                    <a:lstStyle/>
                    <a:p>
                      <a:pPr algn="ctr" fontAlgn="b"/>
                      <a:r>
                        <a:rPr lang="en-ZA" sz="1200" b="1" u="none" strike="noStrike" dirty="0">
                          <a:effectLst/>
                        </a:rPr>
                        <a:t>Total</a:t>
                      </a:r>
                      <a:endParaRPr lang="en-ZA" sz="1200" b="1" i="0" u="none" strike="noStrike" dirty="0">
                        <a:solidFill>
                          <a:srgbClr val="000000"/>
                        </a:solidFill>
                        <a:effectLst/>
                        <a:latin typeface="Calibri" panose="020F0502020204030204" pitchFamily="34" charset="0"/>
                      </a:endParaRPr>
                    </a:p>
                  </a:txBody>
                  <a:tcPr marL="6035" marR="6035" marT="6035" marB="0" anchor="b">
                    <a:solidFill>
                      <a:schemeClr val="accent6">
                        <a:lumMod val="50000"/>
                      </a:schemeClr>
                    </a:solidFill>
                  </a:tcPr>
                </a:tc>
                <a:extLst>
                  <a:ext uri="{0D108BD9-81ED-4DB2-BD59-A6C34878D82A}">
                    <a16:rowId xmlns:a16="http://schemas.microsoft.com/office/drawing/2014/main" xmlns="" val="3330617947"/>
                  </a:ext>
                </a:extLst>
              </a:tr>
              <a:tr h="213027">
                <a:tc>
                  <a:txBody>
                    <a:bodyPr/>
                    <a:lstStyle/>
                    <a:p>
                      <a:pPr algn="l" fontAlgn="ctr"/>
                      <a:r>
                        <a:rPr lang="en-ZA" sz="1100" u="none" strike="noStrike" dirty="0">
                          <a:effectLst/>
                        </a:rPr>
                        <a:t> Agriculture</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16</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10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33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47</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52</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186</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970004871"/>
                  </a:ext>
                </a:extLst>
              </a:tr>
              <a:tr h="213027">
                <a:tc>
                  <a:txBody>
                    <a:bodyPr/>
                    <a:lstStyle/>
                    <a:p>
                      <a:pPr algn="l" fontAlgn="ctr"/>
                      <a:r>
                        <a:rPr lang="en-ZA" sz="1100" u="none" strike="noStrike" dirty="0">
                          <a:effectLst/>
                        </a:rPr>
                        <a:t>Chemical</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ctr"/>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6</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21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66</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393347804"/>
                  </a:ext>
                </a:extLst>
              </a:tr>
              <a:tr h="213027">
                <a:tc>
                  <a:txBody>
                    <a:bodyPr/>
                    <a:lstStyle/>
                    <a:p>
                      <a:pPr algn="l" fontAlgn="ctr"/>
                      <a:r>
                        <a:rPr lang="en-ZA" sz="1100" u="none" strike="noStrike" dirty="0">
                          <a:effectLst/>
                        </a:rPr>
                        <a:t>Cleaning service</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dirty="0" smtClean="0">
                          <a:effectLst/>
                        </a:rPr>
                        <a:t>0</a:t>
                      </a:r>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ctr"/>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0</a:t>
                      </a:r>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4</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445156721"/>
                  </a:ext>
                </a:extLst>
              </a:tr>
              <a:tr h="213027">
                <a:tc>
                  <a:txBody>
                    <a:bodyPr/>
                    <a:lstStyle/>
                    <a:p>
                      <a:pPr algn="l" fontAlgn="ctr"/>
                      <a:r>
                        <a:rPr lang="en-ZA" sz="1100" u="none" strike="noStrike" dirty="0">
                          <a:effectLst/>
                        </a:rPr>
                        <a:t>Community</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34</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4</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29</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123</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4053749873"/>
                  </a:ext>
                </a:extLst>
              </a:tr>
              <a:tr h="213027">
                <a:tc>
                  <a:txBody>
                    <a:bodyPr/>
                    <a:lstStyle/>
                    <a:p>
                      <a:pPr algn="l" fontAlgn="ctr"/>
                      <a:r>
                        <a:rPr lang="en-ZA" sz="1100" u="none" strike="noStrike" dirty="0">
                          <a:effectLst/>
                        </a:rPr>
                        <a:t>Construction </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35</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29</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ctr"/>
                      <a:r>
                        <a:rPr lang="en-ZA" sz="1100" u="none" strike="noStrike" dirty="0">
                          <a:effectLst/>
                        </a:rPr>
                        <a:t>109</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80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97</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5</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172</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33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590</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138504240"/>
                  </a:ext>
                </a:extLst>
              </a:tr>
              <a:tr h="213027">
                <a:tc>
                  <a:txBody>
                    <a:bodyPr/>
                    <a:lstStyle/>
                    <a:p>
                      <a:pPr algn="l" fontAlgn="ctr"/>
                      <a:r>
                        <a:rPr lang="en-ZA" sz="1100" u="none" strike="noStrike" dirty="0">
                          <a:effectLst/>
                        </a:rPr>
                        <a:t>Diving</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334643405"/>
                  </a:ext>
                </a:extLst>
              </a:tr>
              <a:tr h="213027">
                <a:tc>
                  <a:txBody>
                    <a:bodyPr/>
                    <a:lstStyle/>
                    <a:p>
                      <a:pPr algn="l" fontAlgn="ctr"/>
                      <a:r>
                        <a:rPr lang="en-ZA" sz="1100" u="none" strike="noStrike" dirty="0">
                          <a:effectLst/>
                        </a:rPr>
                        <a:t>Education</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dirty="0" smtClean="0">
                          <a:effectLst/>
                        </a:rPr>
                        <a:t>0</a:t>
                      </a:r>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ctr"/>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331911952"/>
                  </a:ext>
                </a:extLst>
              </a:tr>
              <a:tr h="213027">
                <a:tc>
                  <a:txBody>
                    <a:bodyPr/>
                    <a:lstStyle/>
                    <a:p>
                      <a:pPr algn="l" fontAlgn="ctr"/>
                      <a:r>
                        <a:rPr lang="en-ZA" sz="1100" u="none" strike="noStrike" dirty="0">
                          <a:effectLst/>
                        </a:rPr>
                        <a:t>Electricity</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2</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3241495593"/>
                  </a:ext>
                </a:extLst>
              </a:tr>
              <a:tr h="213027">
                <a:tc>
                  <a:txBody>
                    <a:bodyPr/>
                    <a:lstStyle/>
                    <a:p>
                      <a:pPr algn="l" fontAlgn="ctr"/>
                      <a:r>
                        <a:rPr lang="en-ZA" sz="1100" u="none" strike="noStrike" dirty="0">
                          <a:effectLst/>
                        </a:rPr>
                        <a:t>Energy</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kumimoji="0" lang="en-ZA" sz="1100" b="0" i="0" u="none" strike="noStrike" kern="1200" cap="none" spc="0" normalizeH="0" baseline="0" noProof="0" dirty="0" smtClean="0">
                          <a:ln>
                            <a:noFill/>
                          </a:ln>
                          <a:solidFill>
                            <a:prstClr val="black"/>
                          </a:solidFill>
                          <a:effectLst/>
                          <a:uLnTx/>
                          <a:uFillTx/>
                          <a:latin typeface="Calibri"/>
                          <a:ea typeface="+mn-ea"/>
                          <a:cs typeface="+mn-cs"/>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577909988"/>
                  </a:ext>
                </a:extLst>
              </a:tr>
              <a:tr h="213027">
                <a:tc>
                  <a:txBody>
                    <a:bodyPr/>
                    <a:lstStyle/>
                    <a:p>
                      <a:pPr algn="l" fontAlgn="ctr"/>
                      <a:r>
                        <a:rPr lang="en-ZA" sz="1100" u="none" strike="noStrike" dirty="0">
                          <a:effectLst/>
                        </a:rPr>
                        <a:t>Finance</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kumimoji="0" lang="en-ZA" sz="1100" b="0" i="0" u="none" strike="noStrike" kern="1200" cap="none" spc="0" normalizeH="0" baseline="0" noProof="0" dirty="0" smtClean="0">
                          <a:ln>
                            <a:noFill/>
                          </a:ln>
                          <a:solidFill>
                            <a:prstClr val="black"/>
                          </a:solidFill>
                          <a:effectLst/>
                          <a:uLnTx/>
                          <a:uFillTx/>
                          <a:latin typeface="Calibri"/>
                          <a:ea typeface="+mn-ea"/>
                          <a:cs typeface="+mn-cs"/>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3006068043"/>
                  </a:ext>
                </a:extLst>
              </a:tr>
              <a:tr h="213027">
                <a:tc>
                  <a:txBody>
                    <a:bodyPr/>
                    <a:lstStyle/>
                    <a:p>
                      <a:pPr algn="l" fontAlgn="ctr"/>
                      <a:r>
                        <a:rPr lang="en-ZA" sz="1100" u="none" strike="noStrike" dirty="0">
                          <a:effectLst/>
                        </a:rPr>
                        <a:t>Food and Beverages</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ctr"/>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a:effectLst/>
                        </a:rPr>
                        <a:t> </a:t>
                      </a:r>
                      <a:r>
                        <a:rPr lang="en-ZA" sz="1100" u="none" strike="noStrike" dirty="0"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432780598"/>
                  </a:ext>
                </a:extLst>
              </a:tr>
              <a:tr h="213027">
                <a:tc>
                  <a:txBody>
                    <a:bodyPr/>
                    <a:lstStyle/>
                    <a:p>
                      <a:pPr algn="l" fontAlgn="ctr"/>
                      <a:r>
                        <a:rPr lang="en-ZA" sz="1100" u="none" strike="noStrike" dirty="0" smtClean="0">
                          <a:effectLst/>
                        </a:rPr>
                        <a:t>Forestry</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0 </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1</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dirty="0" smtClean="0">
                          <a:effectLst/>
                        </a:rPr>
                        <a:t>32</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33</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259275381"/>
                  </a:ext>
                </a:extLst>
              </a:tr>
              <a:tr h="213027">
                <a:tc>
                  <a:txBody>
                    <a:bodyPr/>
                    <a:lstStyle/>
                    <a:p>
                      <a:pPr algn="l" fontAlgn="ctr"/>
                      <a:r>
                        <a:rPr lang="en-ZA" sz="1100" u="none" strike="noStrike" smtClean="0">
                          <a:effectLst/>
                        </a:rPr>
                        <a:t>Government</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39</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5</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11</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59</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2430143845"/>
                  </a:ext>
                </a:extLst>
              </a:tr>
              <a:tr h="213027">
                <a:tc>
                  <a:txBody>
                    <a:bodyPr/>
                    <a:lstStyle/>
                    <a:p>
                      <a:pPr algn="l" fontAlgn="ctr"/>
                      <a:r>
                        <a:rPr lang="en-ZA" sz="1100" u="none" strike="noStrike" smtClean="0">
                          <a:effectLst/>
                        </a:rPr>
                        <a:t>Hospitality</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15</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10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26</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10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9</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104</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2314593551"/>
                  </a:ext>
                </a:extLst>
              </a:tr>
              <a:tr h="213027">
                <a:tc>
                  <a:txBody>
                    <a:bodyPr/>
                    <a:lstStyle/>
                    <a:p>
                      <a:pPr algn="l" fontAlgn="ctr"/>
                      <a:r>
                        <a:rPr lang="en-ZA" sz="1100" u="none" strike="noStrike" smtClean="0">
                          <a:effectLst/>
                        </a:rPr>
                        <a:t>Iron &amp; Steel</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59</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18</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20</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36</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12</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3</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19</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143</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8</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318</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3752379470"/>
                  </a:ext>
                </a:extLst>
              </a:tr>
              <a:tr h="213027">
                <a:tc>
                  <a:txBody>
                    <a:bodyPr/>
                    <a:lstStyle/>
                    <a:p>
                      <a:pPr algn="l" fontAlgn="ctr"/>
                      <a:r>
                        <a:rPr lang="en-ZA" sz="1100" u="none" strike="noStrike" smtClean="0">
                          <a:effectLst/>
                        </a:rPr>
                        <a:t>Manufacturing</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18</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27</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66</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10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154</a:t>
                      </a:r>
                      <a:endParaRPr lang="en-ZA" sz="1100" b="0" i="0" u="none" strike="noStrike">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209683893"/>
                  </a:ext>
                </a:extLst>
              </a:tr>
              <a:tr h="213027">
                <a:tc>
                  <a:txBody>
                    <a:bodyPr/>
                    <a:lstStyle/>
                    <a:p>
                      <a:pPr algn="l" fontAlgn="ctr"/>
                      <a:r>
                        <a:rPr lang="en-ZA" sz="1100" u="none" strike="noStrike" smtClean="0">
                          <a:effectLst/>
                        </a:rPr>
                        <a:t>Pharmaceutical</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0 </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810732805"/>
                  </a:ext>
                </a:extLst>
              </a:tr>
              <a:tr h="213027">
                <a:tc>
                  <a:txBody>
                    <a:bodyPr/>
                    <a:lstStyle/>
                    <a:p>
                      <a:pPr algn="l" fontAlgn="ctr"/>
                      <a:r>
                        <a:rPr lang="en-ZA" sz="1100" u="none" strike="noStrike" smtClean="0">
                          <a:effectLst/>
                        </a:rPr>
                        <a:t>Private Security</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5</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030701424"/>
                  </a:ext>
                </a:extLst>
              </a:tr>
              <a:tr h="213027">
                <a:tc>
                  <a:txBody>
                    <a:bodyPr/>
                    <a:lstStyle/>
                    <a:p>
                      <a:pPr algn="l" fontAlgn="ctr"/>
                      <a:r>
                        <a:rPr lang="en-ZA" sz="1100" u="none" strike="noStrike" dirty="0" smtClean="0">
                          <a:effectLst/>
                        </a:rPr>
                        <a:t>Professional Services</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0 </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056337544"/>
                  </a:ext>
                </a:extLst>
              </a:tr>
              <a:tr h="213027">
                <a:tc>
                  <a:txBody>
                    <a:bodyPr/>
                    <a:lstStyle/>
                    <a:p>
                      <a:pPr algn="l" fontAlgn="ctr"/>
                      <a:r>
                        <a:rPr lang="en-ZA" sz="1100" u="none" strike="noStrike" dirty="0" smtClean="0">
                          <a:effectLst/>
                        </a:rPr>
                        <a:t>Wholesale &amp; Retail</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53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15</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104</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1</a:t>
                      </a:r>
                      <a:endParaRPr lang="en-ZA" sz="1100" b="1"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23</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228</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2527872032"/>
                  </a:ext>
                </a:extLst>
              </a:tr>
              <a:tr h="213027">
                <a:tc>
                  <a:txBody>
                    <a:bodyPr/>
                    <a:lstStyle/>
                    <a:p>
                      <a:pPr algn="l" fontAlgn="ctr"/>
                      <a:r>
                        <a:rPr lang="en-ZA" sz="1100" u="none" strike="noStrike" dirty="0" smtClean="0">
                          <a:effectLst/>
                        </a:rPr>
                        <a:t>Transport</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kumimoji="0" lang="en-ZA" sz="1100" b="0" i="0" u="none" strike="noStrike" kern="1200" cap="none" spc="0" normalizeH="0" baseline="0" noProof="0" smtClean="0">
                          <a:ln>
                            <a:noFill/>
                          </a:ln>
                          <a:solidFill>
                            <a:prstClr val="black"/>
                          </a:solidFill>
                          <a:effectLst/>
                          <a:uLnTx/>
                          <a:uFillTx/>
                          <a:latin typeface="Calibri"/>
                          <a:ea typeface="+mn-ea"/>
                          <a:cs typeface="+mn-cs"/>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81</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84</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104584796"/>
                  </a:ext>
                </a:extLst>
              </a:tr>
              <a:tr h="213027">
                <a:tc>
                  <a:txBody>
                    <a:bodyPr/>
                    <a:lstStyle/>
                    <a:p>
                      <a:pPr algn="l" fontAlgn="ctr"/>
                      <a:r>
                        <a:rPr lang="en-ZA" sz="1100" u="none" strike="noStrike" dirty="0" smtClean="0">
                          <a:effectLst/>
                        </a:rPr>
                        <a:t>Other</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kumimoji="0" lang="en-ZA" sz="1100" b="0" i="0" u="none" strike="noStrike" kern="1200" cap="none" spc="0" normalizeH="0" baseline="0" noProof="0" smtClean="0">
                          <a:ln>
                            <a:noFill/>
                          </a:ln>
                          <a:solidFill>
                            <a:prstClr val="black"/>
                          </a:solidFill>
                          <a:effectLst/>
                          <a:uLnTx/>
                          <a:uFillTx/>
                          <a:latin typeface="Calibri"/>
                          <a:ea typeface="+mn-ea"/>
                          <a:cs typeface="+mn-cs"/>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2</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46</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153</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201</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3997825809"/>
                  </a:ext>
                </a:extLst>
              </a:tr>
              <a:tr h="213027">
                <a:tc>
                  <a:txBody>
                    <a:bodyPr/>
                    <a:lstStyle/>
                    <a:p>
                      <a:pPr algn="l" fontAlgn="ctr"/>
                      <a:r>
                        <a:rPr lang="en-ZA" sz="1100" u="none" strike="noStrike" dirty="0" smtClean="0">
                          <a:effectLst/>
                        </a:rPr>
                        <a:t>OHS</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kumimoji="0" lang="en-ZA" sz="1100" b="0" i="0" u="none" strike="noStrike" kern="1200" cap="none" spc="0" normalizeH="0" baseline="0" noProof="0" smtClean="0">
                          <a:ln>
                            <a:noFill/>
                          </a:ln>
                          <a:solidFill>
                            <a:prstClr val="black"/>
                          </a:solidFill>
                          <a:effectLst/>
                          <a:uLnTx/>
                          <a:uFillTx/>
                          <a:latin typeface="Calibri"/>
                          <a:ea typeface="+mn-ea"/>
                          <a:cs typeface="+mn-cs"/>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1</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ctr"/>
                      <a:r>
                        <a:rPr lang="en-ZA" sz="1100" u="none" strike="noStrike" dirty="0"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ctr"/>
                </a:tc>
                <a:tc>
                  <a:txBody>
                    <a:bodyPr/>
                    <a:lstStyle/>
                    <a:p>
                      <a:pPr algn="ctr" fontAlgn="b"/>
                      <a:r>
                        <a:rPr lang="en-ZA" sz="1100" u="none" strike="noStrike" smtClean="0">
                          <a:effectLst/>
                        </a:rPr>
                        <a:t>0</a:t>
                      </a:r>
                      <a:endParaRPr lang="en-ZA" sz="1100" b="0" i="0" u="none" strike="noStrike">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smtClean="0">
                          <a:effectLst/>
                        </a:rPr>
                        <a:t>0</a:t>
                      </a:r>
                      <a:endParaRPr lang="en-ZA" sz="1100" b="0" i="0" u="none" strike="noStrike" dirty="0">
                        <a:solidFill>
                          <a:srgbClr val="000000"/>
                        </a:solidFill>
                        <a:effectLst/>
                        <a:latin typeface="Calibri" panose="020F0502020204030204" pitchFamily="34" charset="0"/>
                      </a:endParaRPr>
                    </a:p>
                  </a:txBody>
                  <a:tcPr marL="6035" marR="6035" marT="6035" marB="0" anchor="b"/>
                </a:tc>
                <a:tc>
                  <a:txBody>
                    <a:bodyPr/>
                    <a:lstStyle/>
                    <a:p>
                      <a:pPr algn="ctr" fontAlgn="b"/>
                      <a:r>
                        <a:rPr lang="en-ZA" sz="1100" u="none" strike="noStrike" dirty="0" smtClean="0">
                          <a:effectLst/>
                        </a:rPr>
                        <a:t>1</a:t>
                      </a:r>
                      <a:endParaRPr lang="en-ZA" sz="1100" b="0" i="0" u="none" strike="noStrike" dirty="0">
                        <a:solidFill>
                          <a:srgbClr val="000000"/>
                        </a:solidFill>
                        <a:effectLst/>
                        <a:latin typeface="Calibri" panose="020F0502020204030204" pitchFamily="34" charset="0"/>
                      </a:endParaRPr>
                    </a:p>
                  </a:txBody>
                  <a:tcPr marL="6035" marR="6035" marT="6035" marB="0" anchor="b"/>
                </a:tc>
                <a:extLst>
                  <a:ext uri="{0D108BD9-81ED-4DB2-BD59-A6C34878D82A}">
                    <a16:rowId xmlns:a16="http://schemas.microsoft.com/office/drawing/2014/main" xmlns="" val="1804703968"/>
                  </a:ext>
                </a:extLst>
              </a:tr>
              <a:tr h="165197">
                <a:tc>
                  <a:txBody>
                    <a:bodyPr/>
                    <a:lstStyle/>
                    <a:p>
                      <a:pPr algn="l" fontAlgn="b"/>
                      <a:r>
                        <a:rPr lang="en-ZA" sz="1100" b="1" u="none" strike="noStrike" dirty="0" smtClean="0">
                          <a:effectLst/>
                        </a:rPr>
                        <a:t> TOTAL</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122</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232</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232</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138</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329</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300</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85</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528</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199</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19</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tc>
                  <a:txBody>
                    <a:bodyPr/>
                    <a:lstStyle/>
                    <a:p>
                      <a:pPr algn="ctr" fontAlgn="b"/>
                      <a:r>
                        <a:rPr lang="en-ZA" sz="1100" b="1" u="none" strike="noStrike" dirty="0" smtClean="0">
                          <a:effectLst/>
                        </a:rPr>
                        <a:t>2 184</a:t>
                      </a:r>
                      <a:endParaRPr lang="en-ZA" sz="1100" b="1" i="0" u="none" strike="noStrike" dirty="0">
                        <a:solidFill>
                          <a:srgbClr val="000000"/>
                        </a:solidFill>
                        <a:effectLst/>
                        <a:latin typeface="Calibri" panose="020F0502020204030204" pitchFamily="34" charset="0"/>
                      </a:endParaRPr>
                    </a:p>
                  </a:txBody>
                  <a:tcPr marL="6035" marR="6035" marT="6035" marB="0" anchor="b">
                    <a:solidFill>
                      <a:schemeClr val="accent6">
                        <a:lumMod val="40000"/>
                        <a:lumOff val="60000"/>
                      </a:schemeClr>
                    </a:solidFill>
                  </a:tcPr>
                </a:tc>
                <a:extLst>
                  <a:ext uri="{0D108BD9-81ED-4DB2-BD59-A6C34878D82A}">
                    <a16:rowId xmlns:a16="http://schemas.microsoft.com/office/drawing/2014/main" xmlns="" val="3499636293"/>
                  </a:ext>
                </a:extLst>
              </a:tr>
            </a:tbl>
          </a:graphicData>
        </a:graphic>
      </p:graphicFrame>
    </p:spTree>
    <p:extLst>
      <p:ext uri="{BB962C8B-B14F-4D97-AF65-F5344CB8AC3E}">
        <p14:creationId xmlns:p14="http://schemas.microsoft.com/office/powerpoint/2010/main" xmlns="" val="1112918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NON-COMPLYING COMPANIES SERVED WITH NOTICES</a:t>
            </a:r>
            <a:endParaRPr lang="en-GB" sz="2400" b="1" dirty="0"/>
          </a:p>
        </p:txBody>
      </p:sp>
      <p:sp>
        <p:nvSpPr>
          <p:cNvPr id="3" name="Content Placeholder 2"/>
          <p:cNvSpPr>
            <a:spLocks noGrp="1"/>
          </p:cNvSpPr>
          <p:nvPr>
            <p:ph idx="1"/>
          </p:nvPr>
        </p:nvSpPr>
        <p:spPr/>
        <p:txBody>
          <a:bodyPr/>
          <a:lstStyle/>
          <a:p>
            <a:r>
              <a:rPr lang="en-GB" sz="2800" dirty="0" smtClean="0"/>
              <a:t>Construction 27%</a:t>
            </a:r>
          </a:p>
          <a:p>
            <a:endParaRPr lang="en-GB" sz="2800" dirty="0" smtClean="0"/>
          </a:p>
          <a:p>
            <a:r>
              <a:rPr lang="en-GB" sz="2800" dirty="0" smtClean="0"/>
              <a:t>Iron &amp; Steel 14%</a:t>
            </a:r>
          </a:p>
          <a:p>
            <a:endParaRPr lang="en-GB" sz="2800" dirty="0" smtClean="0"/>
          </a:p>
          <a:p>
            <a:r>
              <a:rPr lang="en-GB" sz="2800" dirty="0" smtClean="0"/>
              <a:t>Wholesale &amp; Retail  10%</a:t>
            </a:r>
          </a:p>
          <a:p>
            <a:endParaRPr lang="en-GB" sz="2800" dirty="0" smtClean="0"/>
          </a:p>
          <a:p>
            <a:r>
              <a:rPr lang="en-GB" sz="2800" dirty="0" smtClean="0"/>
              <a:t>Agriculture 8.5%</a:t>
            </a:r>
            <a:endParaRPr lang="en-GB" sz="2800" dirty="0"/>
          </a:p>
        </p:txBody>
      </p:sp>
      <p:sp>
        <p:nvSpPr>
          <p:cNvPr id="4" name="Slide Number Placeholder 3"/>
          <p:cNvSpPr>
            <a:spLocks noGrp="1"/>
          </p:cNvSpPr>
          <p:nvPr>
            <p:ph type="sldNum" sz="quarter" idx="12"/>
          </p:nvPr>
        </p:nvSpPr>
        <p:spPr>
          <a:xfrm>
            <a:off x="7016824" y="-7899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323294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3400" dirty="0" smtClean="0"/>
              <a:t/>
            </a:r>
            <a:br>
              <a:rPr lang="en-ZA" sz="3400" dirty="0" smtClean="0"/>
            </a:br>
            <a:r>
              <a:rPr lang="en-ZA" sz="2400" b="1" dirty="0" smtClean="0"/>
              <a:t>NON-COMPLYING SECTORS PER PROVINCE</a:t>
            </a:r>
            <a:r>
              <a:rPr lang="en-ZA" dirty="0"/>
              <a:t/>
            </a:r>
            <a:br>
              <a:rPr lang="en-ZA" dirty="0"/>
            </a:br>
            <a:endParaRPr lang="en-ZA" dirty="0"/>
          </a:p>
        </p:txBody>
      </p:sp>
      <p:sp>
        <p:nvSpPr>
          <p:cNvPr id="3" name="Content Placeholder 2"/>
          <p:cNvSpPr>
            <a:spLocks noGrp="1"/>
          </p:cNvSpPr>
          <p:nvPr>
            <p:ph idx="1"/>
          </p:nvPr>
        </p:nvSpPr>
        <p:spPr/>
        <p:txBody>
          <a:bodyPr/>
          <a:lstStyle/>
          <a:p>
            <a:endParaRPr lang="en-ZA" dirty="0" smtClean="0"/>
          </a:p>
          <a:p>
            <a:endParaRPr lang="en-ZA" dirty="0"/>
          </a:p>
          <a:p>
            <a:endParaRPr lang="en-ZA" dirty="0" smtClean="0"/>
          </a:p>
          <a:p>
            <a:endParaRPr lang="en-ZA" dirty="0"/>
          </a:p>
          <a:p>
            <a:endParaRPr lang="en-ZA" dirty="0" smtClean="0"/>
          </a:p>
          <a:p>
            <a:endParaRPr lang="en-ZA" dirty="0"/>
          </a:p>
          <a:p>
            <a:pPr marL="0" indent="0">
              <a:buNone/>
            </a:pPr>
            <a:endParaRPr lang="en-ZA" dirty="0"/>
          </a:p>
          <a:p>
            <a:pPr marL="0" indent="0">
              <a:buNone/>
            </a:pPr>
            <a:endParaRPr lang="en-ZA" sz="2200" dirty="0" smtClean="0"/>
          </a:p>
        </p:txBody>
      </p:sp>
      <p:sp>
        <p:nvSpPr>
          <p:cNvPr id="4" name="Slide Number Placeholder 3"/>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xmlns="" val="3193221592"/>
              </p:ext>
            </p:extLst>
          </p:nvPr>
        </p:nvGraphicFramePr>
        <p:xfrm>
          <a:off x="251520" y="1340768"/>
          <a:ext cx="8712968"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85731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MOST NON-COMPLYING SECTORS</a:t>
            </a:r>
            <a:endParaRPr lang="en-ZA" sz="2400" b="1" dirty="0"/>
          </a:p>
        </p:txBody>
      </p:sp>
      <p:sp>
        <p:nvSpPr>
          <p:cNvPr id="3" name="Content Placeholder 2"/>
          <p:cNvSpPr>
            <a:spLocks noGrp="1"/>
          </p:cNvSpPr>
          <p:nvPr>
            <p:ph idx="1"/>
          </p:nvPr>
        </p:nvSpPr>
        <p:spPr>
          <a:xfrm>
            <a:off x="323528" y="1642381"/>
            <a:ext cx="8229600" cy="4525963"/>
          </a:xfrm>
        </p:spPr>
        <p:txBody>
          <a:bodyPr/>
          <a:lstStyle/>
          <a:p>
            <a:endParaRPr lang="en-ZA" dirty="0" smtClean="0"/>
          </a:p>
          <a:p>
            <a:endParaRPr lang="en-ZA" dirty="0"/>
          </a:p>
          <a:p>
            <a:endParaRPr lang="en-ZA" dirty="0" smtClean="0"/>
          </a:p>
          <a:p>
            <a:endParaRPr lang="en-ZA" dirty="0"/>
          </a:p>
          <a:p>
            <a:endParaRPr lang="en-ZA" dirty="0" smtClean="0"/>
          </a:p>
          <a:p>
            <a:endParaRPr lang="en-ZA" dirty="0"/>
          </a:p>
          <a:p>
            <a:pPr marL="0" indent="0">
              <a:buNone/>
            </a:pPr>
            <a:endParaRPr lang="en-ZA" dirty="0" smtClean="0"/>
          </a:p>
        </p:txBody>
      </p:sp>
      <p:sp>
        <p:nvSpPr>
          <p:cNvPr id="4" name="Slide Number Placeholder 3"/>
          <p:cNvSpPr>
            <a:spLocks noGrp="1"/>
          </p:cNvSpPr>
          <p:nvPr>
            <p:ph type="sldNum" sz="quarter" idx="12"/>
          </p:nvPr>
        </p:nvSpPr>
        <p:spPr>
          <a:xfrm>
            <a:off x="7021016" y="-7899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xmlns="" val="2467832459"/>
              </p:ext>
            </p:extLst>
          </p:nvPr>
        </p:nvGraphicFramePr>
        <p:xfrm>
          <a:off x="251520" y="1340768"/>
          <a:ext cx="8568952"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09745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INCIDENTS</a:t>
            </a: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35458000"/>
              </p:ext>
            </p:extLst>
          </p:nvPr>
        </p:nvGraphicFramePr>
        <p:xfrm>
          <a:off x="107503" y="1124744"/>
          <a:ext cx="8856986" cy="5616624"/>
        </p:xfrm>
        <a:graphic>
          <a:graphicData uri="http://schemas.openxmlformats.org/drawingml/2006/table">
            <a:tbl>
              <a:tblPr>
                <a:tableStyleId>{5C22544A-7EE6-4342-B048-85BDC9FD1C3A}</a:tableStyleId>
              </a:tblPr>
              <a:tblGrid>
                <a:gridCol w="761303">
                  <a:extLst>
                    <a:ext uri="{9D8B030D-6E8A-4147-A177-3AD203B41FA5}">
                      <a16:colId xmlns:a16="http://schemas.microsoft.com/office/drawing/2014/main" xmlns="" val="3866641047"/>
                    </a:ext>
                  </a:extLst>
                </a:gridCol>
                <a:gridCol w="415257">
                  <a:extLst>
                    <a:ext uri="{9D8B030D-6E8A-4147-A177-3AD203B41FA5}">
                      <a16:colId xmlns:a16="http://schemas.microsoft.com/office/drawing/2014/main" xmlns="" val="4093912579"/>
                    </a:ext>
                  </a:extLst>
                </a:gridCol>
                <a:gridCol w="484468">
                  <a:extLst>
                    <a:ext uri="{9D8B030D-6E8A-4147-A177-3AD203B41FA5}">
                      <a16:colId xmlns:a16="http://schemas.microsoft.com/office/drawing/2014/main" xmlns="" val="1913906858"/>
                    </a:ext>
                  </a:extLst>
                </a:gridCol>
                <a:gridCol w="415257">
                  <a:extLst>
                    <a:ext uri="{9D8B030D-6E8A-4147-A177-3AD203B41FA5}">
                      <a16:colId xmlns:a16="http://schemas.microsoft.com/office/drawing/2014/main" xmlns="" val="2785087887"/>
                    </a:ext>
                  </a:extLst>
                </a:gridCol>
                <a:gridCol w="501770">
                  <a:extLst>
                    <a:ext uri="{9D8B030D-6E8A-4147-A177-3AD203B41FA5}">
                      <a16:colId xmlns:a16="http://schemas.microsoft.com/office/drawing/2014/main" xmlns="" val="2583810720"/>
                    </a:ext>
                  </a:extLst>
                </a:gridCol>
                <a:gridCol w="415257">
                  <a:extLst>
                    <a:ext uri="{9D8B030D-6E8A-4147-A177-3AD203B41FA5}">
                      <a16:colId xmlns:a16="http://schemas.microsoft.com/office/drawing/2014/main" xmlns="" val="1763872485"/>
                    </a:ext>
                  </a:extLst>
                </a:gridCol>
                <a:gridCol w="501770">
                  <a:extLst>
                    <a:ext uri="{9D8B030D-6E8A-4147-A177-3AD203B41FA5}">
                      <a16:colId xmlns:a16="http://schemas.microsoft.com/office/drawing/2014/main" xmlns="" val="3070308550"/>
                    </a:ext>
                  </a:extLst>
                </a:gridCol>
                <a:gridCol w="415257">
                  <a:extLst>
                    <a:ext uri="{9D8B030D-6E8A-4147-A177-3AD203B41FA5}">
                      <a16:colId xmlns:a16="http://schemas.microsoft.com/office/drawing/2014/main" xmlns="" val="330757745"/>
                    </a:ext>
                  </a:extLst>
                </a:gridCol>
                <a:gridCol w="484468">
                  <a:extLst>
                    <a:ext uri="{9D8B030D-6E8A-4147-A177-3AD203B41FA5}">
                      <a16:colId xmlns:a16="http://schemas.microsoft.com/office/drawing/2014/main" xmlns="" val="3911839284"/>
                    </a:ext>
                  </a:extLst>
                </a:gridCol>
                <a:gridCol w="415257">
                  <a:extLst>
                    <a:ext uri="{9D8B030D-6E8A-4147-A177-3AD203B41FA5}">
                      <a16:colId xmlns:a16="http://schemas.microsoft.com/office/drawing/2014/main" xmlns="" val="2548530427"/>
                    </a:ext>
                  </a:extLst>
                </a:gridCol>
                <a:gridCol w="475815">
                  <a:extLst>
                    <a:ext uri="{9D8B030D-6E8A-4147-A177-3AD203B41FA5}">
                      <a16:colId xmlns:a16="http://schemas.microsoft.com/office/drawing/2014/main" xmlns="" val="512940225"/>
                    </a:ext>
                  </a:extLst>
                </a:gridCol>
                <a:gridCol w="415257">
                  <a:extLst>
                    <a:ext uri="{9D8B030D-6E8A-4147-A177-3AD203B41FA5}">
                      <a16:colId xmlns:a16="http://schemas.microsoft.com/office/drawing/2014/main" xmlns="" val="88480454"/>
                    </a:ext>
                  </a:extLst>
                </a:gridCol>
                <a:gridCol w="486628">
                  <a:extLst>
                    <a:ext uri="{9D8B030D-6E8A-4147-A177-3AD203B41FA5}">
                      <a16:colId xmlns:a16="http://schemas.microsoft.com/office/drawing/2014/main" xmlns="" val="108018581"/>
                    </a:ext>
                  </a:extLst>
                </a:gridCol>
                <a:gridCol w="415257">
                  <a:extLst>
                    <a:ext uri="{9D8B030D-6E8A-4147-A177-3AD203B41FA5}">
                      <a16:colId xmlns:a16="http://schemas.microsoft.com/office/drawing/2014/main" xmlns="" val="2011389758"/>
                    </a:ext>
                  </a:extLst>
                </a:gridCol>
                <a:gridCol w="484468">
                  <a:extLst>
                    <a:ext uri="{9D8B030D-6E8A-4147-A177-3AD203B41FA5}">
                      <a16:colId xmlns:a16="http://schemas.microsoft.com/office/drawing/2014/main" xmlns="" val="4126550211"/>
                    </a:ext>
                  </a:extLst>
                </a:gridCol>
                <a:gridCol w="415257">
                  <a:extLst>
                    <a:ext uri="{9D8B030D-6E8A-4147-A177-3AD203B41FA5}">
                      <a16:colId xmlns:a16="http://schemas.microsoft.com/office/drawing/2014/main" xmlns="" val="3714956544"/>
                    </a:ext>
                  </a:extLst>
                </a:gridCol>
                <a:gridCol w="519070">
                  <a:extLst>
                    <a:ext uri="{9D8B030D-6E8A-4147-A177-3AD203B41FA5}">
                      <a16:colId xmlns:a16="http://schemas.microsoft.com/office/drawing/2014/main" xmlns="" val="3455877884"/>
                    </a:ext>
                  </a:extLst>
                </a:gridCol>
                <a:gridCol w="415257">
                  <a:extLst>
                    <a:ext uri="{9D8B030D-6E8A-4147-A177-3AD203B41FA5}">
                      <a16:colId xmlns:a16="http://schemas.microsoft.com/office/drawing/2014/main" xmlns="" val="3170115174"/>
                    </a:ext>
                  </a:extLst>
                </a:gridCol>
                <a:gridCol w="419913">
                  <a:extLst>
                    <a:ext uri="{9D8B030D-6E8A-4147-A177-3AD203B41FA5}">
                      <a16:colId xmlns:a16="http://schemas.microsoft.com/office/drawing/2014/main" xmlns="" val="3977885711"/>
                    </a:ext>
                  </a:extLst>
                </a:gridCol>
              </a:tblGrid>
              <a:tr h="160631">
                <a:tc>
                  <a:txBody>
                    <a:bodyPr/>
                    <a:lstStyle/>
                    <a:p>
                      <a:pPr algn="l" fontAlgn="b"/>
                      <a:r>
                        <a:rPr lang="en-GB" sz="1200" b="1" u="none" strike="noStrike" dirty="0">
                          <a:effectLst/>
                        </a:rPr>
                        <a:t> </a:t>
                      </a:r>
                      <a:endParaRPr lang="en-GB" sz="1200" b="1" i="0" u="none" strike="noStrike" dirty="0">
                        <a:solidFill>
                          <a:srgbClr val="000000"/>
                        </a:solidFill>
                        <a:effectLst/>
                        <a:latin typeface="Calibri" panose="020F0502020204030204" pitchFamily="34" charset="0"/>
                      </a:endParaRPr>
                    </a:p>
                  </a:txBody>
                  <a:tcPr marL="5981" marR="5981" marT="5981" marB="0" anchor="b">
                    <a:solidFill>
                      <a:schemeClr val="accent1">
                        <a:lumMod val="60000"/>
                        <a:lumOff val="40000"/>
                      </a:schemeClr>
                    </a:solidFill>
                  </a:tcPr>
                </a:tc>
                <a:tc gridSpan="2">
                  <a:txBody>
                    <a:bodyPr/>
                    <a:lstStyle/>
                    <a:p>
                      <a:pPr algn="ctr" rtl="0" fontAlgn="b"/>
                      <a:r>
                        <a:rPr lang="en-GB" sz="1200" b="1" u="none" strike="noStrike" dirty="0">
                          <a:effectLst/>
                        </a:rPr>
                        <a:t>EC</a:t>
                      </a:r>
                      <a:endParaRPr lang="en-GB" sz="12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fontAlgn="b"/>
                      <a:r>
                        <a:rPr lang="en-GB" sz="1200" b="1" u="none" strike="noStrike" dirty="0">
                          <a:effectLst/>
                        </a:rPr>
                        <a:t>FS</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fontAlgn="b"/>
                      <a:r>
                        <a:rPr lang="en-GB" sz="1200" b="1" u="none" strike="noStrike" dirty="0">
                          <a:effectLst/>
                        </a:rPr>
                        <a:t>GP</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rtl="0" fontAlgn="b"/>
                      <a:r>
                        <a:rPr lang="en-GB" sz="1200" b="1" u="none" strike="noStrike" dirty="0">
                          <a:effectLst/>
                        </a:rPr>
                        <a:t>KZN</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rtl="0" fontAlgn="b"/>
                      <a:r>
                        <a:rPr lang="en-GB" sz="1200" b="1" u="none" strike="noStrike" dirty="0">
                          <a:effectLst/>
                        </a:rPr>
                        <a:t>LP</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rtl="0" fontAlgn="b"/>
                      <a:r>
                        <a:rPr lang="en-GB" sz="1200" b="1" u="none" strike="noStrike" dirty="0">
                          <a:effectLst/>
                        </a:rPr>
                        <a:t>MP</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rtl="0" fontAlgn="b"/>
                      <a:r>
                        <a:rPr lang="en-GB" sz="1200" b="1" u="none" strike="noStrike" dirty="0">
                          <a:effectLst/>
                        </a:rPr>
                        <a:t>NC</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rtl="0" fontAlgn="b"/>
                      <a:r>
                        <a:rPr lang="en-GB" sz="1200" b="1" u="none" strike="noStrike" dirty="0">
                          <a:effectLst/>
                        </a:rPr>
                        <a:t>NW</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en-GB"/>
                    </a:p>
                  </a:txBody>
                  <a:tcPr/>
                </a:tc>
                <a:tc gridSpan="2">
                  <a:txBody>
                    <a:bodyPr/>
                    <a:lstStyle/>
                    <a:p>
                      <a:pPr algn="ctr" rtl="0" fontAlgn="b"/>
                      <a:r>
                        <a:rPr lang="en-GB" sz="1200" b="1" u="none" strike="noStrike" dirty="0">
                          <a:effectLst/>
                        </a:rPr>
                        <a:t>WC</a:t>
                      </a:r>
                      <a:endParaRPr lang="en-GB" sz="12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xmlns="" val="3254223003"/>
                  </a:ext>
                </a:extLst>
              </a:tr>
              <a:tr h="315196">
                <a:tc>
                  <a:txBody>
                    <a:bodyPr/>
                    <a:lstStyle/>
                    <a:p>
                      <a:pPr algn="l"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fontAlgn="b"/>
                      <a:r>
                        <a:rPr lang="en-GB" sz="800" b="1" u="none" strike="noStrike" dirty="0">
                          <a:effectLst/>
                        </a:rPr>
                        <a:t>Received</a:t>
                      </a:r>
                      <a:endParaRPr lang="en-GB" sz="8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rtl="0" fontAlgn="b"/>
                      <a:r>
                        <a:rPr lang="en-GB" sz="800" b="1" u="none" strike="noStrike" dirty="0">
                          <a:effectLst/>
                        </a:rPr>
                        <a:t>Investigated</a:t>
                      </a:r>
                      <a:endParaRPr lang="en-GB" sz="800" b="1" i="0" u="none" strike="noStrike" dirty="0">
                        <a:solidFill>
                          <a:srgbClr val="000000"/>
                        </a:solidFill>
                        <a:effectLst/>
                        <a:latin typeface="Calibri" panose="020F0502020204030204" pitchFamily="34" charset="0"/>
                      </a:endParaRPr>
                    </a:p>
                  </a:txBody>
                  <a:tcPr marL="5981" marR="5981" marT="5981" marB="0" anchor="b">
                    <a:solidFill>
                      <a:schemeClr val="accent1">
                        <a:lumMod val="40000"/>
                        <a:lumOff val="60000"/>
                      </a:schemeClr>
                    </a:solidFill>
                  </a:tcPr>
                </a:tc>
                <a:extLst>
                  <a:ext uri="{0D108BD9-81ED-4DB2-BD59-A6C34878D82A}">
                    <a16:rowId xmlns:a16="http://schemas.microsoft.com/office/drawing/2014/main" xmlns="" val="4160356309"/>
                  </a:ext>
                </a:extLst>
              </a:tr>
              <a:tr h="176519">
                <a:tc>
                  <a:txBody>
                    <a:bodyPr/>
                    <a:lstStyle/>
                    <a:p>
                      <a:pPr algn="l" rtl="0" fontAlgn="b"/>
                      <a:r>
                        <a:rPr lang="en-GB" sz="1000" u="none" strike="noStrike">
                          <a:effectLst/>
                        </a:rPr>
                        <a:t>Agriculture</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dirty="0">
                          <a:effectLst/>
                        </a:rPr>
                        <a:t>2</a:t>
                      </a:r>
                      <a:endParaRPr lang="en-GB" sz="1000" b="0" i="0" u="none" strike="noStrike" dirty="0">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dirty="0">
                          <a:effectLst/>
                        </a:rPr>
                        <a:t>2</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531915740"/>
                  </a:ext>
                </a:extLst>
              </a:tr>
              <a:tr h="160631">
                <a:tc>
                  <a:txBody>
                    <a:bodyPr/>
                    <a:lstStyle/>
                    <a:p>
                      <a:pPr algn="l" rtl="0" fontAlgn="b"/>
                      <a:r>
                        <a:rPr lang="en-GB" sz="1000" u="none" strike="noStrike">
                          <a:effectLst/>
                        </a:rPr>
                        <a:t>Chemical</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1</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121426974"/>
                  </a:ext>
                </a:extLst>
              </a:tr>
              <a:tr h="160631">
                <a:tc>
                  <a:txBody>
                    <a:bodyPr/>
                    <a:lstStyle/>
                    <a:p>
                      <a:pPr algn="l" rtl="0" fontAlgn="b"/>
                      <a:r>
                        <a:rPr lang="en-GB" sz="1000" u="none" strike="noStrike">
                          <a:effectLst/>
                        </a:rPr>
                        <a:t>Community</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dirty="0">
                          <a:effectLst/>
                        </a:rPr>
                        <a:t>2</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8</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2111480680"/>
                  </a:ext>
                </a:extLst>
              </a:tr>
              <a:tr h="315196">
                <a:tc>
                  <a:txBody>
                    <a:bodyPr/>
                    <a:lstStyle/>
                    <a:p>
                      <a:pPr algn="l" rtl="0" fontAlgn="b"/>
                      <a:r>
                        <a:rPr lang="en-GB" sz="1000" u="none" strike="noStrike">
                          <a:effectLst/>
                        </a:rPr>
                        <a:t>Contract Cleaning</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4</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019661225"/>
                  </a:ext>
                </a:extLst>
              </a:tr>
              <a:tr h="160631">
                <a:tc>
                  <a:txBody>
                    <a:bodyPr/>
                    <a:lstStyle/>
                    <a:p>
                      <a:pPr algn="l" rtl="0" fontAlgn="b"/>
                      <a:r>
                        <a:rPr lang="en-GB" sz="1000" u="none" strike="noStrike">
                          <a:effectLst/>
                        </a:rPr>
                        <a:t>Construction</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15</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8</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2830675312"/>
                  </a:ext>
                </a:extLst>
              </a:tr>
              <a:tr h="160631">
                <a:tc>
                  <a:txBody>
                    <a:bodyPr/>
                    <a:lstStyle/>
                    <a:p>
                      <a:pPr algn="l" rtl="0" fontAlgn="b"/>
                      <a:r>
                        <a:rPr lang="en-GB" sz="1000" u="none" strike="noStrike">
                          <a:effectLst/>
                        </a:rPr>
                        <a:t>Diving</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421274944"/>
                  </a:ext>
                </a:extLst>
              </a:tr>
              <a:tr h="469761">
                <a:tc>
                  <a:txBody>
                    <a:bodyPr/>
                    <a:lstStyle/>
                    <a:p>
                      <a:pPr algn="l" rtl="0" fontAlgn="b"/>
                      <a:r>
                        <a:rPr lang="en-GB" sz="1000" u="none" strike="noStrike">
                          <a:effectLst/>
                        </a:rPr>
                        <a:t>Domestic/Private Household</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775594790"/>
                  </a:ext>
                </a:extLst>
              </a:tr>
              <a:tr h="160631">
                <a:tc>
                  <a:txBody>
                    <a:bodyPr/>
                    <a:lstStyle/>
                    <a:p>
                      <a:pPr algn="l" rtl="0" fontAlgn="b"/>
                      <a:r>
                        <a:rPr lang="en-GB" sz="1000" u="none" strike="noStrike">
                          <a:effectLst/>
                        </a:rPr>
                        <a:t>Education</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73132386"/>
                  </a:ext>
                </a:extLst>
              </a:tr>
              <a:tr h="160631">
                <a:tc>
                  <a:txBody>
                    <a:bodyPr/>
                    <a:lstStyle/>
                    <a:p>
                      <a:pPr algn="l" rtl="0" fontAlgn="b"/>
                      <a:r>
                        <a:rPr lang="en-GB" sz="1000" u="none" strike="noStrike">
                          <a:effectLst/>
                        </a:rPr>
                        <a:t>Electricity</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1</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2</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2340555382"/>
                  </a:ext>
                </a:extLst>
              </a:tr>
              <a:tr h="160631">
                <a:tc>
                  <a:txBody>
                    <a:bodyPr/>
                    <a:lstStyle/>
                    <a:p>
                      <a:pPr algn="l" rtl="0" fontAlgn="b"/>
                      <a:r>
                        <a:rPr lang="en-GB" sz="1000" u="none" strike="noStrike">
                          <a:effectLst/>
                        </a:rPr>
                        <a:t>EPWP</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2232361775"/>
                  </a:ext>
                </a:extLst>
              </a:tr>
              <a:tr h="160631">
                <a:tc>
                  <a:txBody>
                    <a:bodyPr/>
                    <a:lstStyle/>
                    <a:p>
                      <a:pPr algn="l" rtl="0" fontAlgn="b"/>
                      <a:r>
                        <a:rPr lang="en-GB" sz="1000" u="none" strike="noStrike">
                          <a:effectLst/>
                        </a:rPr>
                        <a:t>Finance</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765273384"/>
                  </a:ext>
                </a:extLst>
              </a:tr>
              <a:tr h="160631">
                <a:tc>
                  <a:txBody>
                    <a:bodyPr/>
                    <a:lstStyle/>
                    <a:p>
                      <a:pPr algn="l" rtl="0" fontAlgn="b"/>
                      <a:r>
                        <a:rPr lang="en-GB" sz="1000" u="none" strike="noStrike">
                          <a:effectLst/>
                        </a:rPr>
                        <a:t>Food &amp; Bev</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3119428994"/>
                  </a:ext>
                </a:extLst>
              </a:tr>
              <a:tr h="160631">
                <a:tc>
                  <a:txBody>
                    <a:bodyPr/>
                    <a:lstStyle/>
                    <a:p>
                      <a:pPr algn="l" rtl="0" fontAlgn="b"/>
                      <a:r>
                        <a:rPr lang="en-GB" sz="1000" u="none" strike="noStrike">
                          <a:effectLst/>
                        </a:rPr>
                        <a:t>Forestry</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741891528"/>
                  </a:ext>
                </a:extLst>
              </a:tr>
              <a:tr h="160631">
                <a:tc>
                  <a:txBody>
                    <a:bodyPr/>
                    <a:lstStyle/>
                    <a:p>
                      <a:pPr algn="l" rtl="0" fontAlgn="b"/>
                      <a:r>
                        <a:rPr lang="en-GB" sz="1000" u="none" strike="noStrike">
                          <a:effectLst/>
                        </a:rPr>
                        <a:t>Government</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4</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3562157619"/>
                  </a:ext>
                </a:extLst>
              </a:tr>
              <a:tr h="220188">
                <a:tc>
                  <a:txBody>
                    <a:bodyPr/>
                    <a:lstStyle/>
                    <a:p>
                      <a:pPr algn="l" rtl="0" fontAlgn="b"/>
                      <a:r>
                        <a:rPr lang="en-GB" sz="1000" u="none" strike="noStrike">
                          <a:effectLst/>
                        </a:rPr>
                        <a:t>Hospital </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3041209785"/>
                  </a:ext>
                </a:extLst>
              </a:tr>
              <a:tr h="160631">
                <a:tc>
                  <a:txBody>
                    <a:bodyPr/>
                    <a:lstStyle/>
                    <a:p>
                      <a:pPr algn="l" rtl="0" fontAlgn="b"/>
                      <a:r>
                        <a:rPr lang="en-GB" sz="1000" u="none" strike="noStrike">
                          <a:effectLst/>
                        </a:rPr>
                        <a:t>Hospitality</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2</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968909372"/>
                  </a:ext>
                </a:extLst>
              </a:tr>
              <a:tr h="160631">
                <a:tc>
                  <a:txBody>
                    <a:bodyPr/>
                    <a:lstStyle/>
                    <a:p>
                      <a:pPr algn="l" rtl="0" fontAlgn="b"/>
                      <a:r>
                        <a:rPr lang="en-GB" sz="1000" u="none" strike="noStrike">
                          <a:effectLst/>
                        </a:rPr>
                        <a:t>Iron &amp; Steel</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11</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4</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016780201"/>
                  </a:ext>
                </a:extLst>
              </a:tr>
              <a:tr h="315196">
                <a:tc>
                  <a:txBody>
                    <a:bodyPr/>
                    <a:lstStyle/>
                    <a:p>
                      <a:pPr algn="l" rtl="0" fontAlgn="b"/>
                      <a:r>
                        <a:rPr lang="en-GB" sz="1000" u="none" strike="noStrike">
                          <a:effectLst/>
                        </a:rPr>
                        <a:t>Manufacturing</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19</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7</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786655657"/>
                  </a:ext>
                </a:extLst>
              </a:tr>
              <a:tr h="315196">
                <a:tc>
                  <a:txBody>
                    <a:bodyPr/>
                    <a:lstStyle/>
                    <a:p>
                      <a:pPr algn="l" rtl="0" fontAlgn="b"/>
                      <a:r>
                        <a:rPr lang="en-GB" sz="1000" u="none" strike="noStrike">
                          <a:effectLst/>
                        </a:rPr>
                        <a:t>Private Security</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1</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156026198"/>
                  </a:ext>
                </a:extLst>
              </a:tr>
              <a:tr h="315196">
                <a:tc>
                  <a:txBody>
                    <a:bodyPr/>
                    <a:lstStyle/>
                    <a:p>
                      <a:pPr algn="l" rtl="0" fontAlgn="b"/>
                      <a:r>
                        <a:rPr lang="en-GB" sz="1000" u="none" strike="noStrike">
                          <a:effectLst/>
                        </a:rPr>
                        <a:t>Road &amp; Freight</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4</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2</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258126807"/>
                  </a:ext>
                </a:extLst>
              </a:tr>
              <a:tr h="315196">
                <a:tc>
                  <a:txBody>
                    <a:bodyPr/>
                    <a:lstStyle/>
                    <a:p>
                      <a:pPr algn="l" rtl="0" fontAlgn="b"/>
                      <a:r>
                        <a:rPr lang="en-GB" sz="1000" u="none" strike="noStrike">
                          <a:effectLst/>
                        </a:rPr>
                        <a:t>Wholesale &amp;Retail</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rPr>
                        <a:t>2</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2</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4253115396"/>
                  </a:ext>
                </a:extLst>
              </a:tr>
              <a:tr h="160631">
                <a:tc>
                  <a:txBody>
                    <a:bodyPr/>
                    <a:lstStyle/>
                    <a:p>
                      <a:pPr algn="l" rtl="0" fontAlgn="b"/>
                      <a:r>
                        <a:rPr lang="en-GB" sz="1000" u="none" strike="noStrike">
                          <a:effectLst/>
                        </a:rPr>
                        <a:t>Other</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rPr>
                        <a:t>0</a:t>
                      </a: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2873412716"/>
                  </a:ext>
                </a:extLst>
              </a:tr>
              <a:tr h="160631">
                <a:tc>
                  <a:txBody>
                    <a:bodyPr/>
                    <a:lstStyle/>
                    <a:p>
                      <a:pPr algn="l" rtl="0" fontAlgn="b"/>
                      <a:r>
                        <a:rPr lang="en-GB" sz="1000" u="none" strike="noStrike">
                          <a:effectLst/>
                        </a:rPr>
                        <a:t>Fishing </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r>
                        <a:rPr lang="en-GB" sz="1000" u="none" strike="noStrike" dirty="0" smtClean="0">
                          <a:effectLst/>
                        </a:rPr>
                        <a:t>0</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981" marR="5981" marT="5981" marB="0" anchor="b"/>
                </a:tc>
                <a:extLst>
                  <a:ext uri="{0D108BD9-81ED-4DB2-BD59-A6C34878D82A}">
                    <a16:rowId xmlns:a16="http://schemas.microsoft.com/office/drawing/2014/main" xmlns="" val="3313781780"/>
                  </a:ext>
                </a:extLst>
              </a:tr>
              <a:tr h="260654">
                <a:tc>
                  <a:txBody>
                    <a:bodyPr/>
                    <a:lstStyle/>
                    <a:p>
                      <a:pPr algn="l" fontAlgn="b"/>
                      <a:r>
                        <a:rPr lang="en-GB" sz="1000" b="1" u="none" strike="noStrike" dirty="0">
                          <a:effectLst/>
                        </a:rPr>
                        <a:t>TOTAL</a:t>
                      </a:r>
                      <a:endParaRPr lang="en-GB" sz="1000" b="1" i="0" u="none" strike="noStrike" dirty="0">
                        <a:solidFill>
                          <a:srgbClr val="000000"/>
                        </a:solidFill>
                        <a:effectLst/>
                        <a:latin typeface="Calibri" panose="020F0502020204030204" pitchFamily="34" charset="0"/>
                      </a:endParaRPr>
                    </a:p>
                  </a:txBody>
                  <a:tcPr marL="5981" marR="5981" marT="5981" marB="0" anchor="b">
                    <a:solidFill>
                      <a:schemeClr val="accent1"/>
                    </a:solidFill>
                  </a:tcPr>
                </a:tc>
                <a:tc>
                  <a:txBody>
                    <a:bodyPr/>
                    <a:lstStyle/>
                    <a:p>
                      <a:pPr algn="ctr" fontAlgn="b"/>
                      <a:r>
                        <a:rPr lang="en-GB" sz="1000" b="1" u="none" strike="noStrike">
                          <a:effectLst/>
                        </a:rPr>
                        <a:t>10</a:t>
                      </a:r>
                      <a:endParaRPr lang="en-GB" sz="1000" b="1" i="0" u="none" strike="noStrike">
                        <a:solidFill>
                          <a:srgbClr val="000000"/>
                        </a:solidFill>
                        <a:effectLst/>
                        <a:latin typeface="Calibri" panose="020F0502020204030204" pitchFamily="34" charset="0"/>
                      </a:endParaRPr>
                    </a:p>
                  </a:txBody>
                  <a:tcPr marL="5981" marR="5981" marT="5981" marB="0" anchor="b">
                    <a:solidFill>
                      <a:schemeClr val="accent1"/>
                    </a:solidFill>
                  </a:tcPr>
                </a:tc>
                <a:tc>
                  <a:txBody>
                    <a:bodyPr/>
                    <a:lstStyle/>
                    <a:p>
                      <a:pPr algn="ctr" fontAlgn="b"/>
                      <a:r>
                        <a:rPr lang="en-GB" sz="1000" b="1" u="none" strike="noStrike" dirty="0">
                          <a:effectLst/>
                        </a:rPr>
                        <a:t>10</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dirty="0">
                          <a:effectLst/>
                        </a:rPr>
                        <a:t>2</a:t>
                      </a:r>
                      <a:endParaRPr lang="en-GB" sz="10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0</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dirty="0">
                          <a:effectLst/>
                        </a:rPr>
                        <a:t> </a:t>
                      </a:r>
                      <a:r>
                        <a:rPr lang="en-GB" sz="1000" b="1" u="none" strike="noStrike" dirty="0" smtClean="0">
                          <a:effectLst/>
                        </a:rPr>
                        <a:t>71</a:t>
                      </a:r>
                      <a:endParaRPr lang="en-GB" sz="10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smtClean="0">
                          <a:effectLst/>
                        </a:rPr>
                        <a:t>26</a:t>
                      </a:r>
                      <a:r>
                        <a:rPr lang="en-GB" sz="1000" b="1" u="none" strike="noStrike" dirty="0">
                          <a:effectLst/>
                        </a:rPr>
                        <a:t> </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a:effectLst/>
                        </a:rPr>
                        <a:t>14</a:t>
                      </a:r>
                      <a:endParaRPr lang="en-GB" sz="1000" b="1"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14</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a:effectLst/>
                        </a:rPr>
                        <a:t>12</a:t>
                      </a:r>
                      <a:endParaRPr lang="en-GB" sz="1000" b="1"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12</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dirty="0">
                          <a:effectLst/>
                        </a:rPr>
                        <a:t>14</a:t>
                      </a:r>
                      <a:endParaRPr lang="en-GB" sz="10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8</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a:effectLst/>
                        </a:rPr>
                        <a:t>3</a:t>
                      </a:r>
                      <a:endParaRPr lang="en-GB" sz="1000" b="1"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0</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a:effectLst/>
                        </a:rPr>
                        <a:t>12</a:t>
                      </a:r>
                      <a:endParaRPr lang="en-GB" sz="1000" b="1" i="0" u="none" strike="noStrike">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9</a:t>
                      </a:r>
                      <a:endParaRPr lang="en-GB" sz="1000" b="1" i="0" u="none" strike="noStrike" dirty="0">
                        <a:solidFill>
                          <a:srgbClr val="000000"/>
                        </a:solidFill>
                        <a:effectLst/>
                        <a:latin typeface="Calibri" panose="020F0502020204030204" pitchFamily="34" charset="0"/>
                      </a:endParaRPr>
                    </a:p>
                  </a:txBody>
                  <a:tcPr marL="5981" marR="5981" marT="5981" marB="0" anchor="b">
                    <a:lnR w="28575" cap="flat" cmpd="sng" algn="ctr">
                      <a:solidFill>
                        <a:schemeClr val="tx1"/>
                      </a:solidFill>
                      <a:prstDash val="solid"/>
                      <a:round/>
                      <a:headEnd type="none" w="med" len="med"/>
                      <a:tailEnd type="none" w="med" len="med"/>
                    </a:lnR>
                    <a:solidFill>
                      <a:schemeClr val="accent1"/>
                    </a:solidFill>
                  </a:tcPr>
                </a:tc>
                <a:tc>
                  <a:txBody>
                    <a:bodyPr/>
                    <a:lstStyle/>
                    <a:p>
                      <a:pPr algn="ctr" fontAlgn="b"/>
                      <a:r>
                        <a:rPr lang="en-GB" sz="1000" b="1" u="none" strike="noStrike" dirty="0">
                          <a:effectLst/>
                        </a:rPr>
                        <a:t>52</a:t>
                      </a:r>
                      <a:endParaRPr lang="en-GB" sz="1000" b="1" i="0" u="none" strike="noStrike" dirty="0">
                        <a:solidFill>
                          <a:srgbClr val="000000"/>
                        </a:solidFill>
                        <a:effectLst/>
                        <a:latin typeface="Calibri" panose="020F0502020204030204" pitchFamily="34" charset="0"/>
                      </a:endParaRPr>
                    </a:p>
                  </a:txBody>
                  <a:tcPr marL="5981" marR="5981" marT="5981" marB="0" anchor="b">
                    <a:lnL w="28575" cap="flat" cmpd="sng" algn="ctr">
                      <a:solidFill>
                        <a:schemeClr val="tx1"/>
                      </a:solidFill>
                      <a:prstDash val="solid"/>
                      <a:round/>
                      <a:headEnd type="none" w="med" len="med"/>
                      <a:tailEnd type="none" w="med" len="med"/>
                    </a:lnL>
                    <a:solidFill>
                      <a:schemeClr val="accent1"/>
                    </a:solidFill>
                  </a:tcPr>
                </a:tc>
                <a:tc>
                  <a:txBody>
                    <a:bodyPr/>
                    <a:lstStyle/>
                    <a:p>
                      <a:pPr algn="ctr" fontAlgn="b"/>
                      <a:r>
                        <a:rPr lang="en-GB" sz="1000" b="1" u="none" strike="noStrike" dirty="0">
                          <a:effectLst/>
                        </a:rPr>
                        <a:t>36</a:t>
                      </a:r>
                      <a:endParaRPr lang="en-GB" sz="1000" b="1" i="0" u="none" strike="noStrike" dirty="0">
                        <a:solidFill>
                          <a:srgbClr val="000000"/>
                        </a:solidFill>
                        <a:effectLst/>
                        <a:latin typeface="Calibri" panose="020F0502020204030204" pitchFamily="34" charset="0"/>
                      </a:endParaRPr>
                    </a:p>
                  </a:txBody>
                  <a:tcPr marL="5981" marR="5981" marT="5981" marB="0" anchor="b">
                    <a:solidFill>
                      <a:schemeClr val="accent1"/>
                    </a:solidFill>
                  </a:tcPr>
                </a:tc>
                <a:extLst>
                  <a:ext uri="{0D108BD9-81ED-4DB2-BD59-A6C34878D82A}">
                    <a16:rowId xmlns:a16="http://schemas.microsoft.com/office/drawing/2014/main" xmlns="" val="2809525081"/>
                  </a:ext>
                </a:extLst>
              </a:tr>
            </a:tbl>
          </a:graphicData>
        </a:graphic>
      </p:graphicFrame>
      <p:sp>
        <p:nvSpPr>
          <p:cNvPr id="4" name="Slide Number Placeholder 3"/>
          <p:cNvSpPr>
            <a:spLocks noGrp="1"/>
          </p:cNvSpPr>
          <p:nvPr>
            <p:ph type="sldNum" sz="quarter" idx="12"/>
          </p:nvPr>
        </p:nvSpPr>
        <p:spPr>
          <a:xfrm>
            <a:off x="6998433" y="-904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414530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lstStyle/>
          <a:p>
            <a:r>
              <a:rPr lang="en-ZA" sz="2400" b="1" dirty="0" smtClean="0"/>
              <a:t>GRAPHICAL REPRESENTATION: </a:t>
            </a:r>
            <a:br>
              <a:rPr lang="en-ZA" sz="2400" b="1" dirty="0" smtClean="0"/>
            </a:br>
            <a:r>
              <a:rPr lang="en-ZA" sz="2400" b="1" dirty="0" smtClean="0"/>
              <a:t>RECEIVED VS FINALISED</a:t>
            </a:r>
            <a:endParaRPr lang="en-ZA" sz="2400" b="1" dirty="0"/>
          </a:p>
        </p:txBody>
      </p:sp>
      <p:sp>
        <p:nvSpPr>
          <p:cNvPr id="3" name="Slide Number Placeholder 2"/>
          <p:cNvSpPr>
            <a:spLocks noGrp="1"/>
          </p:cNvSpPr>
          <p:nvPr>
            <p:ph type="sldNum" sz="quarter" idx="12"/>
          </p:nvPr>
        </p:nvSpPr>
        <p:spPr>
          <a:xfrm>
            <a:off x="7010400" y="-2535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E7E9-D672-4467-B7E1-F53554DDBA46}"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4" name="Chart 3"/>
          <p:cNvGraphicFramePr>
            <a:graphicFrameLocks/>
          </p:cNvGraphicFramePr>
          <p:nvPr>
            <p:extLst>
              <p:ext uri="{D42A27DB-BD31-4B8C-83A1-F6EECF244321}">
                <p14:modId xmlns:p14="http://schemas.microsoft.com/office/powerpoint/2010/main" xmlns="" val="2701262997"/>
              </p:ext>
            </p:extLst>
          </p:nvPr>
        </p:nvGraphicFramePr>
        <p:xfrm>
          <a:off x="323528" y="1412776"/>
          <a:ext cx="856895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90962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NUMBER OF EMPLOYERS/USERS INSPECTED</a:t>
            </a:r>
            <a:endParaRPr lang="en-ZA" sz="2400" dirty="0"/>
          </a:p>
        </p:txBody>
      </p:sp>
      <p:sp>
        <p:nvSpPr>
          <p:cNvPr id="3" name="Content Placeholder 2"/>
          <p:cNvSpPr>
            <a:spLocks noGrp="1"/>
          </p:cNvSpPr>
          <p:nvPr>
            <p:ph idx="1"/>
          </p:nvPr>
        </p:nvSpPr>
        <p:spPr>
          <a:xfrm>
            <a:off x="396949" y="1772815"/>
            <a:ext cx="8229600" cy="4492888"/>
          </a:xfrm>
        </p:spPr>
        <p:txBody>
          <a:bodyPr/>
          <a:lstStyle/>
          <a:p>
            <a:pPr>
              <a:buFont typeface="Wingdings" panose="05000000000000000000" pitchFamily="2" charset="2"/>
              <a:buChar char="Ø"/>
            </a:pPr>
            <a:endParaRPr lang="en-ZA" dirty="0" smtClean="0"/>
          </a:p>
          <a:p>
            <a:pPr>
              <a:buFont typeface="Wingdings" panose="05000000000000000000" pitchFamily="2" charset="2"/>
              <a:buChar char="Ø"/>
            </a:pPr>
            <a:endParaRPr lang="en-ZA" dirty="0" smtClean="0"/>
          </a:p>
          <a:p>
            <a:pPr>
              <a:buFont typeface="Wingdings" panose="05000000000000000000" pitchFamily="2" charset="2"/>
              <a:buChar char="Ø"/>
            </a:pPr>
            <a:r>
              <a:rPr lang="en-ZA" sz="2400" dirty="0" smtClean="0"/>
              <a:t>Q1: Not achieved – 60.5%</a:t>
            </a:r>
          </a:p>
          <a:p>
            <a:pPr>
              <a:buFont typeface="Wingdings" panose="05000000000000000000" pitchFamily="2" charset="2"/>
              <a:buChar char="Ø"/>
            </a:pPr>
            <a:r>
              <a:rPr lang="en-ZA" sz="2400" dirty="0" smtClean="0"/>
              <a:t>Province(s) contributing to negative variance by a big margin:</a:t>
            </a:r>
          </a:p>
          <a:p>
            <a:pPr>
              <a:buFont typeface="Wingdings" panose="05000000000000000000" pitchFamily="2" charset="2"/>
              <a:buChar char="Ø"/>
            </a:pPr>
            <a:endParaRPr lang="en-ZA" dirty="0" smtClean="0"/>
          </a:p>
          <a:p>
            <a:pPr marL="0" indent="0">
              <a:buNone/>
            </a:pPr>
            <a:endParaRPr lang="en-ZA" dirty="0" smtClean="0"/>
          </a:p>
          <a:p>
            <a:pPr marL="0" indent="0">
              <a:buNone/>
            </a:pPr>
            <a:endParaRPr lang="en-ZA" dirty="0"/>
          </a:p>
        </p:txBody>
      </p:sp>
      <p:sp>
        <p:nvSpPr>
          <p:cNvPr id="4" name="Slide Number Placeholder 3"/>
          <p:cNvSpPr>
            <a:spLocks noGrp="1"/>
          </p:cNvSpPr>
          <p:nvPr>
            <p:ph type="sldNum" sz="quarter" idx="12"/>
          </p:nvPr>
        </p:nvSpPr>
        <p:spPr>
          <a:xfrm>
            <a:off x="6979163" y="-519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nvPr>
        </p:nvGraphicFramePr>
        <p:xfrm>
          <a:off x="1331640" y="1484785"/>
          <a:ext cx="4176464" cy="792088"/>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xmlns="" val="2364433805"/>
                    </a:ext>
                  </a:extLst>
                </a:gridCol>
                <a:gridCol w="2144464">
                  <a:extLst>
                    <a:ext uri="{9D8B030D-6E8A-4147-A177-3AD203B41FA5}">
                      <a16:colId xmlns:a16="http://schemas.microsoft.com/office/drawing/2014/main" xmlns="" val="2233724327"/>
                    </a:ext>
                  </a:extLst>
                </a:gridCol>
              </a:tblGrid>
              <a:tr h="393312">
                <a:tc>
                  <a:txBody>
                    <a:bodyPr/>
                    <a:lstStyle/>
                    <a:p>
                      <a:pPr algn="ctr"/>
                      <a:r>
                        <a:rPr lang="en-ZA" dirty="0" smtClean="0"/>
                        <a:t>Incidents received</a:t>
                      </a:r>
                      <a:endParaRPr lang="en-ZA" dirty="0"/>
                    </a:p>
                  </a:txBody>
                  <a:tcPr/>
                </a:tc>
                <a:tc>
                  <a:txBody>
                    <a:bodyPr/>
                    <a:lstStyle/>
                    <a:p>
                      <a:pPr algn="ctr"/>
                      <a:r>
                        <a:rPr lang="en-ZA" dirty="0" smtClean="0"/>
                        <a:t>Incidents</a:t>
                      </a:r>
                      <a:r>
                        <a:rPr lang="en-ZA" baseline="0" dirty="0" smtClean="0"/>
                        <a:t> Finalised</a:t>
                      </a:r>
                      <a:endParaRPr lang="en-ZA" dirty="0"/>
                    </a:p>
                  </a:txBody>
                  <a:tcPr/>
                </a:tc>
                <a:extLst>
                  <a:ext uri="{0D108BD9-81ED-4DB2-BD59-A6C34878D82A}">
                    <a16:rowId xmlns:a16="http://schemas.microsoft.com/office/drawing/2014/main" xmlns="" val="1776510811"/>
                  </a:ext>
                </a:extLst>
              </a:tr>
              <a:tr h="398776">
                <a:tc>
                  <a:txBody>
                    <a:bodyPr/>
                    <a:lstStyle/>
                    <a:p>
                      <a:pPr algn="ctr"/>
                      <a:r>
                        <a:rPr lang="en-ZA" dirty="0" smtClean="0"/>
                        <a:t>190</a:t>
                      </a:r>
                      <a:endParaRPr lang="en-ZA" dirty="0"/>
                    </a:p>
                  </a:txBody>
                  <a:tcPr/>
                </a:tc>
                <a:tc>
                  <a:txBody>
                    <a:bodyPr/>
                    <a:lstStyle/>
                    <a:p>
                      <a:pPr algn="ctr"/>
                      <a:r>
                        <a:rPr lang="en-ZA" dirty="0" smtClean="0"/>
                        <a:t>115</a:t>
                      </a:r>
                      <a:endParaRPr lang="en-ZA" dirty="0"/>
                    </a:p>
                  </a:txBody>
                  <a:tcPr/>
                </a:tc>
                <a:extLst>
                  <a:ext uri="{0D108BD9-81ED-4DB2-BD59-A6C34878D82A}">
                    <a16:rowId xmlns:a16="http://schemas.microsoft.com/office/drawing/2014/main" xmlns="" val="2344287765"/>
                  </a:ext>
                </a:extLst>
              </a:tr>
            </a:tbl>
          </a:graphicData>
        </a:graphic>
      </p:graphicFrame>
      <p:graphicFrame>
        <p:nvGraphicFramePr>
          <p:cNvPr id="9" name="Table 8"/>
          <p:cNvGraphicFramePr>
            <a:graphicFrameLocks noGrp="1"/>
          </p:cNvGraphicFramePr>
          <p:nvPr>
            <p:extLst/>
          </p:nvPr>
        </p:nvGraphicFramePr>
        <p:xfrm>
          <a:off x="1259631" y="4725144"/>
          <a:ext cx="6507141" cy="1010920"/>
        </p:xfrm>
        <a:graphic>
          <a:graphicData uri="http://schemas.openxmlformats.org/drawingml/2006/table">
            <a:tbl>
              <a:tblPr firstRow="1" bandRow="1">
                <a:tableStyleId>{93296810-A885-4BE3-A3E7-6D5BEEA58F35}</a:tableStyleId>
              </a:tblPr>
              <a:tblGrid>
                <a:gridCol w="1468832">
                  <a:extLst>
                    <a:ext uri="{9D8B030D-6E8A-4147-A177-3AD203B41FA5}">
                      <a16:colId xmlns:a16="http://schemas.microsoft.com/office/drawing/2014/main" xmlns="" val="3736001394"/>
                    </a:ext>
                  </a:extLst>
                </a:gridCol>
                <a:gridCol w="1884264">
                  <a:extLst>
                    <a:ext uri="{9D8B030D-6E8A-4147-A177-3AD203B41FA5}">
                      <a16:colId xmlns:a16="http://schemas.microsoft.com/office/drawing/2014/main" xmlns="" val="1237310153"/>
                    </a:ext>
                  </a:extLst>
                </a:gridCol>
                <a:gridCol w="1469051">
                  <a:extLst>
                    <a:ext uri="{9D8B030D-6E8A-4147-A177-3AD203B41FA5}">
                      <a16:colId xmlns:a16="http://schemas.microsoft.com/office/drawing/2014/main" xmlns="" val="3876737135"/>
                    </a:ext>
                  </a:extLst>
                </a:gridCol>
                <a:gridCol w="1684994">
                  <a:extLst>
                    <a:ext uri="{9D8B030D-6E8A-4147-A177-3AD203B41FA5}">
                      <a16:colId xmlns:a16="http://schemas.microsoft.com/office/drawing/2014/main" xmlns="" val="3581881089"/>
                    </a:ext>
                  </a:extLst>
                </a:gridCol>
              </a:tblGrid>
              <a:tr h="370840">
                <a:tc>
                  <a:txBody>
                    <a:bodyPr/>
                    <a:lstStyle/>
                    <a:p>
                      <a:r>
                        <a:rPr lang="en-ZA" dirty="0" smtClean="0"/>
                        <a:t>PROVINCE</a:t>
                      </a:r>
                      <a:endParaRPr lang="en-ZA" dirty="0"/>
                    </a:p>
                  </a:txBody>
                  <a:tcPr/>
                </a:tc>
                <a:tc>
                  <a:txBody>
                    <a:bodyPr/>
                    <a:lstStyle/>
                    <a:p>
                      <a:pPr algn="ctr"/>
                      <a:r>
                        <a:rPr lang="en-ZA" dirty="0" smtClean="0"/>
                        <a:t>Incidents received</a:t>
                      </a:r>
                      <a:endParaRPr lang="en-ZA" dirty="0"/>
                    </a:p>
                  </a:txBody>
                  <a:tcPr/>
                </a:tc>
                <a:tc>
                  <a:txBody>
                    <a:bodyPr/>
                    <a:lstStyle/>
                    <a:p>
                      <a:pPr algn="ctr"/>
                      <a:r>
                        <a:rPr lang="en-ZA" dirty="0" smtClean="0"/>
                        <a:t>Incidents</a:t>
                      </a:r>
                      <a:r>
                        <a:rPr lang="en-ZA" baseline="0" dirty="0" smtClean="0"/>
                        <a:t> Finalised</a:t>
                      </a:r>
                      <a:endParaRPr lang="en-ZA" dirty="0"/>
                    </a:p>
                  </a:txBody>
                  <a:tcPr/>
                </a:tc>
                <a:tc>
                  <a:txBody>
                    <a:bodyPr/>
                    <a:lstStyle/>
                    <a:p>
                      <a:r>
                        <a:rPr lang="en-ZA" dirty="0" smtClean="0"/>
                        <a:t>% VARIANCE</a:t>
                      </a:r>
                      <a:endParaRPr lang="en-ZA" dirty="0"/>
                    </a:p>
                  </a:txBody>
                  <a:tcPr/>
                </a:tc>
                <a:extLst>
                  <a:ext uri="{0D108BD9-81ED-4DB2-BD59-A6C34878D82A}">
                    <a16:rowId xmlns:a16="http://schemas.microsoft.com/office/drawing/2014/main" xmlns="" val="744267902"/>
                  </a:ext>
                </a:extLst>
              </a:tr>
              <a:tr h="370840">
                <a:tc>
                  <a:txBody>
                    <a:bodyPr/>
                    <a:lstStyle/>
                    <a:p>
                      <a:r>
                        <a:rPr lang="en-ZA" sz="1800" dirty="0" smtClean="0">
                          <a:solidFill>
                            <a:schemeClr val="tx1"/>
                          </a:solidFill>
                        </a:rPr>
                        <a:t>Gauteng</a:t>
                      </a:r>
                      <a:endParaRPr lang="en-ZA" sz="1800" dirty="0">
                        <a:solidFill>
                          <a:schemeClr val="tx1"/>
                        </a:solidFill>
                      </a:endParaRPr>
                    </a:p>
                  </a:txBody>
                  <a:tcPr/>
                </a:tc>
                <a:tc>
                  <a:txBody>
                    <a:bodyPr/>
                    <a:lstStyle/>
                    <a:p>
                      <a:pPr algn="ctr" fontAlgn="b"/>
                      <a:r>
                        <a:rPr lang="en-ZA" sz="1800" b="0" i="0" u="none" strike="noStrike" dirty="0" smtClean="0">
                          <a:solidFill>
                            <a:schemeClr val="tx1"/>
                          </a:solidFill>
                          <a:effectLst/>
                          <a:latin typeface="Calibri" panose="020F0502020204030204" pitchFamily="34" charset="0"/>
                        </a:rPr>
                        <a:t>71</a:t>
                      </a:r>
                      <a:endParaRPr lang="en-ZA" sz="18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fontAlgn="b"/>
                      <a:r>
                        <a:rPr lang="en-ZA" sz="1800" b="0" i="0" u="none" strike="noStrike" dirty="0" smtClean="0">
                          <a:solidFill>
                            <a:schemeClr val="tx1"/>
                          </a:solidFill>
                          <a:effectLst/>
                          <a:latin typeface="Calibri" panose="020F0502020204030204" pitchFamily="34" charset="0"/>
                        </a:rPr>
                        <a:t>26</a:t>
                      </a:r>
                      <a:endParaRPr lang="en-ZA" sz="1800" b="0" i="0" u="none" strike="noStrike" dirty="0">
                        <a:solidFill>
                          <a:schemeClr val="tx1"/>
                        </a:solidFill>
                        <a:effectLst/>
                        <a:latin typeface="Calibri" panose="020F0502020204030204" pitchFamily="34" charset="0"/>
                      </a:endParaRPr>
                    </a:p>
                  </a:txBody>
                  <a:tcPr marL="6350" marR="6350" marT="6350" marB="0" anchor="b"/>
                </a:tc>
                <a:tc>
                  <a:txBody>
                    <a:bodyPr/>
                    <a:lstStyle/>
                    <a:p>
                      <a:pPr algn="ctr"/>
                      <a:r>
                        <a:rPr lang="en-ZA" sz="1800" dirty="0" smtClean="0">
                          <a:solidFill>
                            <a:schemeClr val="tx1"/>
                          </a:solidFill>
                        </a:rPr>
                        <a:t>37%</a:t>
                      </a:r>
                      <a:endParaRPr lang="en-ZA" sz="1800" dirty="0">
                        <a:solidFill>
                          <a:schemeClr val="tx1"/>
                        </a:solidFill>
                      </a:endParaRPr>
                    </a:p>
                  </a:txBody>
                  <a:tcPr/>
                </a:tc>
                <a:extLst>
                  <a:ext uri="{0D108BD9-81ED-4DB2-BD59-A6C34878D82A}">
                    <a16:rowId xmlns:a16="http://schemas.microsoft.com/office/drawing/2014/main" xmlns="" val="3215021099"/>
                  </a:ext>
                </a:extLst>
              </a:tr>
            </a:tbl>
          </a:graphicData>
        </a:graphic>
      </p:graphicFrame>
    </p:spTree>
    <p:extLst>
      <p:ext uri="{BB962C8B-B14F-4D97-AF65-F5344CB8AC3E}">
        <p14:creationId xmlns:p14="http://schemas.microsoft.com/office/powerpoint/2010/main" xmlns="" val="973220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ZA" altLang="en-US" sz="2400" b="1" dirty="0">
                <a:ea typeface="ＭＳ Ｐゴシック" pitchFamily="34" charset="-128"/>
              </a:rPr>
              <a:t>INCIDENTS: HIGHLIGHT CHALLENGES</a:t>
            </a:r>
          </a:p>
        </p:txBody>
      </p:sp>
      <p:sp>
        <p:nvSpPr>
          <p:cNvPr id="17411" name="Content Placeholder 2"/>
          <p:cNvSpPr>
            <a:spLocks noGrp="1"/>
          </p:cNvSpPr>
          <p:nvPr>
            <p:ph idx="1"/>
          </p:nvPr>
        </p:nvSpPr>
        <p:spPr>
          <a:xfrm>
            <a:off x="261938" y="1417638"/>
            <a:ext cx="8620125" cy="4708525"/>
          </a:xfrm>
        </p:spPr>
        <p:txBody>
          <a:bodyPr/>
          <a:lstStyle/>
          <a:p>
            <a:r>
              <a:rPr lang="en-ZA" altLang="en-US" sz="2400" dirty="0">
                <a:ea typeface="ＭＳ Ｐゴシック" pitchFamily="34" charset="-128"/>
              </a:rPr>
              <a:t>T</a:t>
            </a:r>
            <a:r>
              <a:rPr lang="en-ZA" altLang="en-US" sz="2400" dirty="0" smtClean="0">
                <a:ea typeface="ＭＳ Ｐゴシック" pitchFamily="34" charset="-128"/>
              </a:rPr>
              <a:t>he injured </a:t>
            </a:r>
            <a:r>
              <a:rPr lang="en-ZA" altLang="en-US" sz="2400" dirty="0">
                <a:ea typeface="ＭＳ Ｐゴシック" pitchFamily="34" charset="-128"/>
              </a:rPr>
              <a:t> </a:t>
            </a:r>
            <a:r>
              <a:rPr lang="en-ZA" altLang="en-US" sz="2400" dirty="0" smtClean="0">
                <a:ea typeface="ＭＳ Ｐゴシック" pitchFamily="34" charset="-128"/>
              </a:rPr>
              <a:t>are booked off duty for a long time and could affect the finalization time frame.</a:t>
            </a:r>
          </a:p>
          <a:p>
            <a:endParaRPr lang="en-ZA" altLang="en-US" sz="2400" dirty="0" smtClean="0">
              <a:ea typeface="ＭＳ Ｐゴシック" pitchFamily="34" charset="-128"/>
            </a:endParaRPr>
          </a:p>
          <a:p>
            <a:r>
              <a:rPr lang="en-ZA" altLang="en-US" sz="2400" dirty="0" smtClean="0">
                <a:ea typeface="ＭＳ Ｐゴシック" pitchFamily="34" charset="-128"/>
              </a:rPr>
              <a:t>Injured are untraceable when not returning to work after being treated.</a:t>
            </a:r>
          </a:p>
          <a:p>
            <a:endParaRPr lang="en-ZA" altLang="en-US" sz="2400" dirty="0" smtClean="0">
              <a:ea typeface="ＭＳ Ｐゴシック" pitchFamily="34" charset="-128"/>
            </a:endParaRPr>
          </a:p>
          <a:p>
            <a:r>
              <a:rPr lang="en-ZA" altLang="en-US" sz="2400" dirty="0">
                <a:ea typeface="ＭＳ Ｐゴシック" pitchFamily="34" charset="-128"/>
              </a:rPr>
              <a:t>I</a:t>
            </a:r>
            <a:r>
              <a:rPr lang="en-ZA" altLang="en-US" sz="2400" dirty="0" smtClean="0">
                <a:ea typeface="ＭＳ Ｐゴシック" pitchFamily="34" charset="-128"/>
              </a:rPr>
              <a:t>njured and witnesses when fired become untraceable.</a:t>
            </a:r>
          </a:p>
          <a:p>
            <a:endParaRPr lang="en-ZA" altLang="en-US" sz="2400" dirty="0" smtClean="0">
              <a:ea typeface="ＭＳ Ｐゴシック" pitchFamily="34" charset="-128"/>
            </a:endParaRPr>
          </a:p>
          <a:p>
            <a:r>
              <a:rPr lang="en-ZA" altLang="en-US" sz="2400" dirty="0" smtClean="0">
                <a:ea typeface="ＭＳ Ｐゴシック" pitchFamily="34" charset="-128"/>
              </a:rPr>
              <a:t>Non complying employers don't report incidents on time.</a:t>
            </a:r>
          </a:p>
          <a:p>
            <a:endParaRPr lang="en-ZA" altLang="en-US" sz="2400" dirty="0" smtClean="0">
              <a:ea typeface="ＭＳ Ｐゴシック" pitchFamily="34" charset="-128"/>
            </a:endParaRPr>
          </a:p>
          <a:p>
            <a:r>
              <a:rPr lang="en-ZA" altLang="en-US" sz="2400" dirty="0" smtClean="0">
                <a:ea typeface="ＭＳ Ｐゴシック" pitchFamily="34" charset="-128"/>
              </a:rPr>
              <a:t>Communities don’t participate fully during investigations.</a:t>
            </a:r>
          </a:p>
          <a:p>
            <a:endParaRPr lang="en-ZA" altLang="en-US" sz="2800" dirty="0">
              <a:ea typeface="ＭＳ Ｐゴシック" pitchFamily="34" charset="-128"/>
            </a:endParaRPr>
          </a:p>
        </p:txBody>
      </p:sp>
      <p:sp>
        <p:nvSpPr>
          <p:cNvPr id="2" name="Slide Number Placeholder 1"/>
          <p:cNvSpPr>
            <a:spLocks noGrp="1"/>
          </p:cNvSpPr>
          <p:nvPr>
            <p:ph type="sldNum" sz="quarter" idx="12"/>
          </p:nvPr>
        </p:nvSpPr>
        <p:spPr>
          <a:xfrm>
            <a:off x="7010400" y="-4195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197285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AUDIT SERVICES: </a:t>
            </a:r>
            <a:r>
              <a:rPr lang="en-ZA" sz="2400" b="1" dirty="0"/>
              <a:t>PROCEDURAL AUDITS </a:t>
            </a:r>
          </a:p>
        </p:txBody>
      </p:sp>
      <p:sp>
        <p:nvSpPr>
          <p:cNvPr id="3" name="Content Placeholder 2"/>
          <p:cNvSpPr>
            <a:spLocks noGrp="1"/>
          </p:cNvSpPr>
          <p:nvPr>
            <p:ph idx="1"/>
          </p:nvPr>
        </p:nvSpPr>
        <p:spPr>
          <a:xfrm>
            <a:off x="251520" y="1340768"/>
            <a:ext cx="8568952" cy="5256584"/>
          </a:xfrm>
        </p:spPr>
        <p:txBody>
          <a:bodyPr/>
          <a:lstStyle/>
          <a:p>
            <a:pPr algn="just"/>
            <a:r>
              <a:rPr lang="en-ZA" sz="1800" b="1" dirty="0" smtClean="0">
                <a:cs typeface="Arial" panose="020B0604020202020204" pitchFamily="34" charset="0"/>
              </a:rPr>
              <a:t>2 832 </a:t>
            </a:r>
            <a:r>
              <a:rPr lang="en-ZA" sz="1800" dirty="0" smtClean="0">
                <a:cs typeface="Arial" panose="020B0604020202020204" pitchFamily="34" charset="0"/>
              </a:rPr>
              <a:t>Procedural audits were conducted against a target of </a:t>
            </a:r>
            <a:r>
              <a:rPr lang="en-ZA" sz="1800" b="1" dirty="0" smtClean="0">
                <a:cs typeface="Arial" panose="020B0604020202020204" pitchFamily="34" charset="0"/>
              </a:rPr>
              <a:t>3 894</a:t>
            </a:r>
            <a:r>
              <a:rPr lang="en-ZA" sz="1800" dirty="0" smtClean="0">
                <a:cs typeface="Arial" panose="020B0604020202020204" pitchFamily="34" charset="0"/>
              </a:rPr>
              <a:t>. 52% </a:t>
            </a:r>
            <a:r>
              <a:rPr lang="en-ZA" sz="1800" dirty="0">
                <a:cs typeface="Arial" panose="020B0604020202020204" pitchFamily="34" charset="0"/>
              </a:rPr>
              <a:t>o</a:t>
            </a:r>
            <a:r>
              <a:rPr lang="en-ZA" sz="1800" dirty="0" smtClean="0">
                <a:cs typeface="Arial" panose="020B0604020202020204" pitchFamily="34" charset="0"/>
              </a:rPr>
              <a:t>f those employers audited were found compliant and 48% found to be non-compliant</a:t>
            </a:r>
            <a:r>
              <a:rPr lang="en-ZA" sz="1800" dirty="0">
                <a:cs typeface="Arial" panose="020B0604020202020204" pitchFamily="34" charset="0"/>
              </a:rPr>
              <a:t> </a:t>
            </a:r>
            <a:r>
              <a:rPr lang="en-ZA" sz="1800" dirty="0" smtClean="0">
                <a:cs typeface="Arial" panose="020B0604020202020204" pitchFamily="34" charset="0"/>
              </a:rPr>
              <a:t>were issued with enforcement notices to comply within 14 days.</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407293472"/>
              </p:ext>
            </p:extLst>
          </p:nvPr>
        </p:nvGraphicFramePr>
        <p:xfrm>
          <a:off x="251522" y="2483767"/>
          <a:ext cx="8568948" cy="3717690"/>
        </p:xfrm>
        <a:graphic>
          <a:graphicData uri="http://schemas.openxmlformats.org/drawingml/2006/table">
            <a:tbl>
              <a:tblPr>
                <a:tableStyleId>{E8B1032C-EA38-4F05-BA0D-38AFFFC7BED3}</a:tableStyleId>
              </a:tblPr>
              <a:tblGrid>
                <a:gridCol w="1428158">
                  <a:extLst>
                    <a:ext uri="{9D8B030D-6E8A-4147-A177-3AD203B41FA5}">
                      <a16:colId xmlns:a16="http://schemas.microsoft.com/office/drawing/2014/main" xmlns="" val="20000"/>
                    </a:ext>
                  </a:extLst>
                </a:gridCol>
                <a:gridCol w="1428158">
                  <a:extLst>
                    <a:ext uri="{9D8B030D-6E8A-4147-A177-3AD203B41FA5}">
                      <a16:colId xmlns:a16="http://schemas.microsoft.com/office/drawing/2014/main" xmlns="" val="20001"/>
                    </a:ext>
                  </a:extLst>
                </a:gridCol>
                <a:gridCol w="1428158">
                  <a:extLst>
                    <a:ext uri="{9D8B030D-6E8A-4147-A177-3AD203B41FA5}">
                      <a16:colId xmlns:a16="http://schemas.microsoft.com/office/drawing/2014/main" xmlns="" val="20002"/>
                    </a:ext>
                  </a:extLst>
                </a:gridCol>
                <a:gridCol w="1428158">
                  <a:extLst>
                    <a:ext uri="{9D8B030D-6E8A-4147-A177-3AD203B41FA5}">
                      <a16:colId xmlns:a16="http://schemas.microsoft.com/office/drawing/2014/main" xmlns="" val="20003"/>
                    </a:ext>
                  </a:extLst>
                </a:gridCol>
                <a:gridCol w="1428158">
                  <a:extLst>
                    <a:ext uri="{9D8B030D-6E8A-4147-A177-3AD203B41FA5}">
                      <a16:colId xmlns:a16="http://schemas.microsoft.com/office/drawing/2014/main" xmlns="" val="20004"/>
                    </a:ext>
                  </a:extLst>
                </a:gridCol>
                <a:gridCol w="1428158">
                  <a:extLst>
                    <a:ext uri="{9D8B030D-6E8A-4147-A177-3AD203B41FA5}">
                      <a16:colId xmlns:a16="http://schemas.microsoft.com/office/drawing/2014/main" xmlns="" val="20005"/>
                    </a:ext>
                  </a:extLst>
                </a:gridCol>
              </a:tblGrid>
              <a:tr h="813386">
                <a:tc>
                  <a:txBody>
                    <a:bodyPr/>
                    <a:lstStyle/>
                    <a:p>
                      <a:pPr algn="ctr"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83176">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339</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Calibri"/>
                        </a:rPr>
                        <a:t>321</a:t>
                      </a:r>
                    </a:p>
                  </a:txBody>
                  <a:tcPr marL="9525" marR="9525" marT="9525" marB="0" anchor="b"/>
                </a:tc>
                <a:tc>
                  <a:txBody>
                    <a:bodyPr/>
                    <a:lstStyle/>
                    <a:p>
                      <a:pPr algn="ctr" fontAlgn="b"/>
                      <a:r>
                        <a:rPr lang="en-ZA" sz="1600" b="0" i="0" u="none" strike="noStrike" dirty="0" smtClean="0">
                          <a:solidFill>
                            <a:srgbClr val="FF0000"/>
                          </a:solidFill>
                          <a:effectLst/>
                          <a:latin typeface="Calibri"/>
                        </a:rPr>
                        <a:t>-18</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289</a:t>
                      </a:r>
                    </a:p>
                  </a:txBody>
                  <a:tcPr marL="9525" marR="9525" marT="9525" marB="0" anchor="b"/>
                </a:tc>
                <a:tc>
                  <a:txBody>
                    <a:bodyPr/>
                    <a:lstStyle/>
                    <a:p>
                      <a:pPr algn="ctr" fontAlgn="b"/>
                      <a:r>
                        <a:rPr lang="en-ZA" sz="1600" b="0" i="0" u="none" strike="noStrike">
                          <a:solidFill>
                            <a:srgbClr val="000000"/>
                          </a:solidFill>
                          <a:effectLst/>
                          <a:latin typeface="Calibri"/>
                        </a:rPr>
                        <a:t>32</a:t>
                      </a:r>
                    </a:p>
                  </a:txBody>
                  <a:tcPr marL="9525" marR="9525" marT="9525" marB="0" anchor="b"/>
                </a:tc>
                <a:extLst>
                  <a:ext uri="{0D108BD9-81ED-4DB2-BD59-A6C34878D82A}">
                    <a16:rowId xmlns:a16="http://schemas.microsoft.com/office/drawing/2014/main" xmlns="" val="10001"/>
                  </a:ext>
                </a:extLst>
              </a:tr>
              <a:tr h="275596">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360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Calibri"/>
                        </a:rPr>
                        <a:t>281</a:t>
                      </a:r>
                    </a:p>
                  </a:txBody>
                  <a:tcPr marL="9525" marR="9525" marT="9525" marB="0" anchor="b"/>
                </a:tc>
                <a:tc>
                  <a:txBody>
                    <a:bodyPr/>
                    <a:lstStyle/>
                    <a:p>
                      <a:pPr algn="ctr" fontAlgn="b"/>
                      <a:r>
                        <a:rPr lang="en-ZA" sz="1600" b="0" i="0" u="none" strike="noStrike" dirty="0" smtClean="0">
                          <a:solidFill>
                            <a:srgbClr val="FF0000"/>
                          </a:solidFill>
                          <a:effectLst/>
                          <a:latin typeface="Calibri"/>
                        </a:rPr>
                        <a:t>-79</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160</a:t>
                      </a:r>
                    </a:p>
                  </a:txBody>
                  <a:tcPr marL="9525" marR="9525" marT="9525" marB="0" anchor="b"/>
                </a:tc>
                <a:tc>
                  <a:txBody>
                    <a:bodyPr/>
                    <a:lstStyle/>
                    <a:p>
                      <a:pPr algn="ctr" fontAlgn="b"/>
                      <a:r>
                        <a:rPr lang="en-ZA" sz="1600" b="0" i="0" u="none" strike="noStrike">
                          <a:solidFill>
                            <a:srgbClr val="000000"/>
                          </a:solidFill>
                          <a:effectLst/>
                          <a:latin typeface="Calibri"/>
                        </a:rPr>
                        <a:t>121</a:t>
                      </a:r>
                    </a:p>
                  </a:txBody>
                  <a:tcPr marL="9525" marR="9525" marT="9525" marB="0" anchor="b"/>
                </a:tc>
                <a:extLst>
                  <a:ext uri="{0D108BD9-81ED-4DB2-BD59-A6C34878D82A}">
                    <a16:rowId xmlns:a16="http://schemas.microsoft.com/office/drawing/2014/main" xmlns="" val="10002"/>
                  </a:ext>
                </a:extLst>
              </a:tr>
              <a:tr h="275596">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720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Calibri"/>
                        </a:rPr>
                        <a:t>436</a:t>
                      </a:r>
                    </a:p>
                  </a:txBody>
                  <a:tcPr marL="9525" marR="9525" marT="9525" marB="0" anchor="b"/>
                </a:tc>
                <a:tc>
                  <a:txBody>
                    <a:bodyPr/>
                    <a:lstStyle/>
                    <a:p>
                      <a:pPr algn="ctr" fontAlgn="b"/>
                      <a:r>
                        <a:rPr lang="en-ZA" sz="1600" b="0" i="0" u="none" strike="noStrike" dirty="0" smtClean="0">
                          <a:solidFill>
                            <a:srgbClr val="FF0000"/>
                          </a:solidFill>
                          <a:effectLst/>
                          <a:latin typeface="Calibri"/>
                        </a:rPr>
                        <a:t>-284</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78</a:t>
                      </a:r>
                    </a:p>
                  </a:txBody>
                  <a:tcPr marL="9525" marR="9525" marT="9525" marB="0" anchor="b"/>
                </a:tc>
                <a:tc>
                  <a:txBody>
                    <a:bodyPr/>
                    <a:lstStyle/>
                    <a:p>
                      <a:pPr algn="ctr" fontAlgn="b"/>
                      <a:r>
                        <a:rPr lang="en-ZA" sz="1600" b="0" i="0" u="none" strike="noStrike">
                          <a:solidFill>
                            <a:srgbClr val="000000"/>
                          </a:solidFill>
                          <a:effectLst/>
                          <a:latin typeface="Calibri"/>
                        </a:rPr>
                        <a:t>358</a:t>
                      </a:r>
                    </a:p>
                  </a:txBody>
                  <a:tcPr marL="9525" marR="9525" marT="9525" marB="0" anchor="b"/>
                </a:tc>
                <a:extLst>
                  <a:ext uri="{0D108BD9-81ED-4DB2-BD59-A6C34878D82A}">
                    <a16:rowId xmlns:a16="http://schemas.microsoft.com/office/drawing/2014/main" xmlns="" val="10003"/>
                  </a:ext>
                </a:extLst>
              </a:tr>
              <a:tr h="275596">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540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Calibri"/>
                        </a:rPr>
                        <a:t>352</a:t>
                      </a:r>
                    </a:p>
                  </a:txBody>
                  <a:tcPr marL="9525" marR="9525" marT="9525" marB="0" anchor="b"/>
                </a:tc>
                <a:tc>
                  <a:txBody>
                    <a:bodyPr/>
                    <a:lstStyle/>
                    <a:p>
                      <a:pPr algn="ctr" fontAlgn="b"/>
                      <a:r>
                        <a:rPr lang="en-ZA" sz="1600" b="0" i="0" u="none" strike="noStrike" dirty="0" smtClean="0">
                          <a:solidFill>
                            <a:srgbClr val="FF0000"/>
                          </a:solidFill>
                          <a:effectLst/>
                          <a:latin typeface="Calibri"/>
                        </a:rPr>
                        <a:t>-188</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214</a:t>
                      </a:r>
                    </a:p>
                  </a:txBody>
                  <a:tcPr marL="9525" marR="9525" marT="9525" marB="0" anchor="b"/>
                </a:tc>
                <a:tc>
                  <a:txBody>
                    <a:bodyPr/>
                    <a:lstStyle/>
                    <a:p>
                      <a:pPr algn="ctr" fontAlgn="b"/>
                      <a:r>
                        <a:rPr lang="en-ZA" sz="1600" b="0" i="0" u="none" strike="noStrike">
                          <a:solidFill>
                            <a:srgbClr val="000000"/>
                          </a:solidFill>
                          <a:effectLst/>
                          <a:latin typeface="Calibri"/>
                        </a:rPr>
                        <a:t>138</a:t>
                      </a:r>
                    </a:p>
                  </a:txBody>
                  <a:tcPr marL="9525" marR="9525" marT="9525" marB="0" anchor="b"/>
                </a:tc>
                <a:extLst>
                  <a:ext uri="{0D108BD9-81ED-4DB2-BD59-A6C34878D82A}">
                    <a16:rowId xmlns:a16="http://schemas.microsoft.com/office/drawing/2014/main" xmlns="" val="10004"/>
                  </a:ext>
                </a:extLst>
              </a:tr>
              <a:tr h="275596">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360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Calibri"/>
                        </a:rPr>
                        <a:t>251</a:t>
                      </a:r>
                    </a:p>
                  </a:txBody>
                  <a:tcPr marL="9525" marR="9525" marT="9525" marB="0" anchor="b"/>
                </a:tc>
                <a:tc>
                  <a:txBody>
                    <a:bodyPr/>
                    <a:lstStyle/>
                    <a:p>
                      <a:pPr algn="ctr" fontAlgn="b"/>
                      <a:r>
                        <a:rPr lang="en-ZA" sz="1600" b="0" i="0" u="none" strike="noStrike" dirty="0" smtClean="0">
                          <a:solidFill>
                            <a:srgbClr val="FF0000"/>
                          </a:solidFill>
                          <a:effectLst/>
                          <a:latin typeface="Calibri"/>
                        </a:rPr>
                        <a:t>-109</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127</a:t>
                      </a:r>
                    </a:p>
                  </a:txBody>
                  <a:tcPr marL="9525" marR="9525" marT="9525" marB="0" anchor="b"/>
                </a:tc>
                <a:tc>
                  <a:txBody>
                    <a:bodyPr/>
                    <a:lstStyle/>
                    <a:p>
                      <a:pPr algn="ctr" fontAlgn="b"/>
                      <a:r>
                        <a:rPr lang="en-ZA" sz="1600" b="0" i="0" u="none" strike="noStrike" dirty="0">
                          <a:solidFill>
                            <a:srgbClr val="000000"/>
                          </a:solidFill>
                          <a:effectLst/>
                          <a:latin typeface="Calibri"/>
                        </a:rPr>
                        <a:t>124</a:t>
                      </a:r>
                    </a:p>
                  </a:txBody>
                  <a:tcPr marL="9525" marR="9525" marT="9525" marB="0" anchor="b"/>
                </a:tc>
                <a:extLst>
                  <a:ext uri="{0D108BD9-81ED-4DB2-BD59-A6C34878D82A}">
                    <a16:rowId xmlns:a16="http://schemas.microsoft.com/office/drawing/2014/main" xmlns="" val="10005"/>
                  </a:ext>
                </a:extLst>
              </a:tr>
              <a:tr h="315068">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360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Calibri"/>
                        </a:rPr>
                        <a:t>370</a:t>
                      </a:r>
                    </a:p>
                  </a:txBody>
                  <a:tcPr marL="9525" marR="9525" marT="9525" marB="0" anchor="b"/>
                </a:tc>
                <a:tc>
                  <a:txBody>
                    <a:bodyPr/>
                    <a:lstStyle/>
                    <a:p>
                      <a:pPr algn="ctr" fontAlgn="b"/>
                      <a:r>
                        <a:rPr lang="en-ZA" sz="1600" b="0" i="0" u="none" strike="noStrike" dirty="0" smtClean="0">
                          <a:solidFill>
                            <a:schemeClr val="tx1"/>
                          </a:solidFill>
                          <a:effectLst/>
                          <a:latin typeface="Calibri"/>
                        </a:rPr>
                        <a:t>10</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198</a:t>
                      </a:r>
                    </a:p>
                  </a:txBody>
                  <a:tcPr marL="9525" marR="9525" marT="9525" marB="0" anchor="b"/>
                </a:tc>
                <a:tc>
                  <a:txBody>
                    <a:bodyPr/>
                    <a:lstStyle/>
                    <a:p>
                      <a:pPr algn="ctr" fontAlgn="b"/>
                      <a:r>
                        <a:rPr lang="en-ZA" sz="1600" b="0" i="0" u="none" strike="noStrike" dirty="0">
                          <a:solidFill>
                            <a:srgbClr val="000000"/>
                          </a:solidFill>
                          <a:effectLst/>
                          <a:latin typeface="Calibri"/>
                        </a:rPr>
                        <a:t>172</a:t>
                      </a:r>
                    </a:p>
                  </a:txBody>
                  <a:tcPr marL="9525" marR="9525" marT="9525" marB="0" anchor="b"/>
                </a:tc>
                <a:extLst>
                  <a:ext uri="{0D108BD9-81ED-4DB2-BD59-A6C34878D82A}">
                    <a16:rowId xmlns:a16="http://schemas.microsoft.com/office/drawing/2014/main" xmlns="" val="10006"/>
                  </a:ext>
                </a:extLst>
              </a:tr>
              <a:tr h="275596">
                <a:tc>
                  <a:txBody>
                    <a:bodyPr/>
                    <a:lstStyle/>
                    <a:p>
                      <a:pPr algn="l" fontAlgn="b"/>
                      <a:r>
                        <a:rPr lang="en-ZA" sz="1600" b="1" u="none" strike="noStrike" dirty="0" smtClean="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360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Calibri"/>
                        </a:rPr>
                        <a:t>178</a:t>
                      </a:r>
                    </a:p>
                  </a:txBody>
                  <a:tcPr marL="9525" marR="9525" marT="9525" marB="0" anchor="b"/>
                </a:tc>
                <a:tc>
                  <a:txBody>
                    <a:bodyPr/>
                    <a:lstStyle/>
                    <a:p>
                      <a:pPr algn="ctr" fontAlgn="b"/>
                      <a:r>
                        <a:rPr lang="en-ZA" sz="1600" b="0" i="0" u="none" strike="noStrike" dirty="0" smtClean="0">
                          <a:solidFill>
                            <a:srgbClr val="FF0000"/>
                          </a:solidFill>
                          <a:effectLst/>
                          <a:latin typeface="Calibri"/>
                        </a:rPr>
                        <a:t>-182</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47</a:t>
                      </a:r>
                    </a:p>
                  </a:txBody>
                  <a:tcPr marL="9525" marR="9525" marT="9525" marB="0" anchor="b"/>
                </a:tc>
                <a:tc>
                  <a:txBody>
                    <a:bodyPr/>
                    <a:lstStyle/>
                    <a:p>
                      <a:pPr algn="ctr" fontAlgn="b"/>
                      <a:r>
                        <a:rPr lang="en-ZA" sz="1600" b="0" i="0" u="none" strike="noStrike" dirty="0">
                          <a:solidFill>
                            <a:srgbClr val="000000"/>
                          </a:solidFill>
                          <a:effectLst/>
                          <a:latin typeface="Calibri"/>
                        </a:rPr>
                        <a:t>131</a:t>
                      </a:r>
                    </a:p>
                  </a:txBody>
                  <a:tcPr marL="9525" marR="9525" marT="9525" marB="0" anchor="b"/>
                </a:tc>
                <a:extLst>
                  <a:ext uri="{0D108BD9-81ED-4DB2-BD59-A6C34878D82A}">
                    <a16:rowId xmlns:a16="http://schemas.microsoft.com/office/drawing/2014/main" xmlns="" val="10007"/>
                  </a:ext>
                </a:extLst>
              </a:tr>
              <a:tr h="275596">
                <a:tc>
                  <a:txBody>
                    <a:bodyPr/>
                    <a:lstStyle/>
                    <a:p>
                      <a:pPr algn="l" fontAlgn="b"/>
                      <a:r>
                        <a:rPr lang="en-ZA" sz="1600" b="1" u="none" strike="noStrike" dirty="0" smtClean="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315</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Calibri"/>
                        </a:rPr>
                        <a:t>239</a:t>
                      </a:r>
                    </a:p>
                  </a:txBody>
                  <a:tcPr marL="9525" marR="9525" marT="9525" marB="0" anchor="b"/>
                </a:tc>
                <a:tc>
                  <a:txBody>
                    <a:bodyPr/>
                    <a:lstStyle/>
                    <a:p>
                      <a:pPr algn="ctr" fontAlgn="b"/>
                      <a:r>
                        <a:rPr lang="en-ZA" sz="1600" b="0" i="0" u="none" strike="noStrike" dirty="0" smtClean="0">
                          <a:solidFill>
                            <a:srgbClr val="FF0000"/>
                          </a:solidFill>
                          <a:effectLst/>
                          <a:latin typeface="Calibri"/>
                        </a:rPr>
                        <a:t>-76</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154</a:t>
                      </a:r>
                    </a:p>
                  </a:txBody>
                  <a:tcPr marL="9525" marR="9525" marT="9525" marB="0" anchor="b"/>
                </a:tc>
                <a:tc>
                  <a:txBody>
                    <a:bodyPr/>
                    <a:lstStyle/>
                    <a:p>
                      <a:pPr algn="ctr" fontAlgn="b"/>
                      <a:r>
                        <a:rPr lang="en-ZA" sz="1600" b="0" i="0" u="none" strike="noStrike" dirty="0">
                          <a:solidFill>
                            <a:srgbClr val="000000"/>
                          </a:solidFill>
                          <a:effectLst/>
                          <a:latin typeface="Calibri"/>
                        </a:rPr>
                        <a:t>85</a:t>
                      </a:r>
                    </a:p>
                  </a:txBody>
                  <a:tcPr marL="9525" marR="9525" marT="9525" marB="0" anchor="b"/>
                </a:tc>
                <a:extLst>
                  <a:ext uri="{0D108BD9-81ED-4DB2-BD59-A6C34878D82A}">
                    <a16:rowId xmlns:a16="http://schemas.microsoft.com/office/drawing/2014/main" xmlns="" val="10008"/>
                  </a:ext>
                </a:extLst>
              </a:tr>
              <a:tr h="275596">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smtClean="0">
                          <a:effectLst/>
                          <a:latin typeface="Calibri"/>
                          <a:ea typeface="Calibri"/>
                          <a:cs typeface="Times New Roman"/>
                        </a:rPr>
                        <a:t>540</a:t>
                      </a:r>
                      <a:endParaRPr lang="en-ZA" sz="1600" dirty="0">
                        <a:effectLst/>
                        <a:latin typeface="Calibri"/>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Calibri"/>
                        </a:rPr>
                        <a:t>404</a:t>
                      </a:r>
                    </a:p>
                  </a:txBody>
                  <a:tcPr marL="9525" marR="9525" marT="9525" marB="0" anchor="b"/>
                </a:tc>
                <a:tc>
                  <a:txBody>
                    <a:bodyPr/>
                    <a:lstStyle/>
                    <a:p>
                      <a:pPr algn="ctr" fontAlgn="b"/>
                      <a:r>
                        <a:rPr lang="en-ZA" sz="1600" b="0" i="0" u="none" strike="noStrike" dirty="0" smtClean="0">
                          <a:solidFill>
                            <a:srgbClr val="FF0000"/>
                          </a:solidFill>
                          <a:effectLst/>
                          <a:latin typeface="Calibri"/>
                        </a:rPr>
                        <a:t>-136</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222</a:t>
                      </a:r>
                    </a:p>
                  </a:txBody>
                  <a:tcPr marL="9525" marR="9525" marT="9525" marB="0" anchor="b"/>
                </a:tc>
                <a:tc>
                  <a:txBody>
                    <a:bodyPr/>
                    <a:lstStyle/>
                    <a:p>
                      <a:pPr algn="ctr" fontAlgn="b"/>
                      <a:r>
                        <a:rPr lang="en-ZA" sz="1600" b="0" i="0" u="none" strike="noStrike" dirty="0">
                          <a:solidFill>
                            <a:srgbClr val="000000"/>
                          </a:solidFill>
                          <a:effectLst/>
                          <a:latin typeface="Calibri"/>
                        </a:rPr>
                        <a:t>182</a:t>
                      </a:r>
                    </a:p>
                  </a:txBody>
                  <a:tcPr marL="9525" marR="9525" marT="9525" marB="0" anchor="b"/>
                </a:tc>
                <a:extLst>
                  <a:ext uri="{0D108BD9-81ED-4DB2-BD59-A6C34878D82A}">
                    <a16:rowId xmlns:a16="http://schemas.microsoft.com/office/drawing/2014/main" xmlns="" val="10009"/>
                  </a:ext>
                </a:extLst>
              </a:tr>
              <a:tr h="343148">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3 894</a:t>
                      </a:r>
                      <a:endParaRPr lang="en-ZA" sz="1800" b="1"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2 832</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-1 062</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1 489</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1 343</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7010400" y="-90487"/>
            <a:ext cx="2133600" cy="365125"/>
          </a:xfrm>
        </p:spPr>
        <p:txBody>
          <a:bodyPr/>
          <a:lstStyle/>
          <a:p>
            <a:fld id="{96CA8298-9D91-4CF9-AB6A-504DBB769D5D}" type="slidenum">
              <a:rPr lang="en-US" smtClean="0">
                <a:solidFill>
                  <a:schemeClr val="bg1"/>
                </a:solidFill>
              </a:rPr>
              <a:pPr/>
              <a:t>48</a:t>
            </a:fld>
            <a:endParaRPr lang="en-US">
              <a:solidFill>
                <a:schemeClr val="bg1"/>
              </a:solidFill>
            </a:endParaRPr>
          </a:p>
        </p:txBody>
      </p:sp>
    </p:spTree>
    <p:extLst>
      <p:ext uri="{BB962C8B-B14F-4D97-AF65-F5344CB8AC3E}">
        <p14:creationId xmlns:p14="http://schemas.microsoft.com/office/powerpoint/2010/main" xmlns="" val="9663495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EMPLOYER PAYROLL AUDITS </a:t>
            </a:r>
            <a:endParaRPr lang="en-ZA" sz="2400" b="1" dirty="0"/>
          </a:p>
        </p:txBody>
      </p:sp>
      <p:sp>
        <p:nvSpPr>
          <p:cNvPr id="3" name="Content Placeholder 2"/>
          <p:cNvSpPr>
            <a:spLocks noGrp="1"/>
          </p:cNvSpPr>
          <p:nvPr>
            <p:ph idx="1"/>
          </p:nvPr>
        </p:nvSpPr>
        <p:spPr>
          <a:xfrm>
            <a:off x="251520" y="1340768"/>
            <a:ext cx="8640960" cy="5256584"/>
          </a:xfrm>
        </p:spPr>
        <p:txBody>
          <a:bodyPr/>
          <a:lstStyle/>
          <a:p>
            <a:pPr marL="0" indent="0">
              <a:buNone/>
            </a:pPr>
            <a:r>
              <a:rPr lang="en-ZA" sz="1800" dirty="0" smtClean="0">
                <a:cs typeface="Arial" panose="020B0604020202020204" pitchFamily="34" charset="0"/>
              </a:rPr>
              <a:t>A total of </a:t>
            </a:r>
            <a:r>
              <a:rPr lang="en-ZA" sz="1800" b="1" dirty="0" smtClean="0">
                <a:cs typeface="Arial" panose="020B0604020202020204" pitchFamily="34" charset="0"/>
              </a:rPr>
              <a:t>1 050</a:t>
            </a:r>
            <a:r>
              <a:rPr lang="en-ZA" sz="1800" dirty="0" smtClean="0">
                <a:cs typeface="Arial" panose="020B0604020202020204" pitchFamily="34" charset="0"/>
              </a:rPr>
              <a:t> payroll audits were conducted against a target of </a:t>
            </a:r>
            <a:r>
              <a:rPr lang="en-ZA" sz="1800" b="1" dirty="0" smtClean="0">
                <a:cs typeface="Arial" panose="020B0604020202020204" pitchFamily="34" charset="0"/>
              </a:rPr>
              <a:t>420 </a:t>
            </a:r>
            <a:r>
              <a:rPr lang="en-ZA" sz="1800" dirty="0" smtClean="0">
                <a:cs typeface="Arial" panose="020B0604020202020204" pitchFamily="34" charset="0"/>
              </a:rPr>
              <a:t>which constitutes  250%. </a:t>
            </a:r>
          </a:p>
          <a:p>
            <a:pPr marL="0" indent="0">
              <a:buNone/>
            </a:pPr>
            <a:r>
              <a:rPr lang="en-ZA" sz="1800" b="1" dirty="0" smtClean="0">
                <a:cs typeface="Arial" panose="020B0604020202020204" pitchFamily="34" charset="0"/>
              </a:rPr>
              <a:t>331</a:t>
            </a:r>
            <a:r>
              <a:rPr lang="en-ZA" sz="1800" dirty="0" smtClean="0">
                <a:cs typeface="Arial" panose="020B0604020202020204" pitchFamily="34" charset="0"/>
              </a:rPr>
              <a:t> employers of those audited were classified as compliant and </a:t>
            </a:r>
            <a:r>
              <a:rPr lang="en-ZA" sz="1800" b="1" dirty="0" smtClean="0">
                <a:cs typeface="Arial" panose="020B0604020202020204" pitchFamily="34" charset="0"/>
              </a:rPr>
              <a:t>719</a:t>
            </a:r>
            <a:r>
              <a:rPr lang="en-ZA" sz="1800" dirty="0" smtClean="0">
                <a:cs typeface="Arial" panose="020B0604020202020204" pitchFamily="34" charset="0"/>
              </a:rPr>
              <a:t> were non-compliant and issued with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052747009"/>
              </p:ext>
            </p:extLst>
          </p:nvPr>
        </p:nvGraphicFramePr>
        <p:xfrm>
          <a:off x="251520" y="2636911"/>
          <a:ext cx="8568952" cy="4032448"/>
        </p:xfrm>
        <a:graphic>
          <a:graphicData uri="http://schemas.openxmlformats.org/drawingml/2006/table">
            <a:tbl>
              <a:tblPr>
                <a:tableStyleId>{E8B1032C-EA38-4F05-BA0D-38AFFFC7BED3}</a:tableStyleId>
              </a:tblPr>
              <a:tblGrid>
                <a:gridCol w="1500167">
                  <a:extLst>
                    <a:ext uri="{9D8B030D-6E8A-4147-A177-3AD203B41FA5}">
                      <a16:colId xmlns:a16="http://schemas.microsoft.com/office/drawing/2014/main" xmlns="" val="20000"/>
                    </a:ext>
                  </a:extLst>
                </a:gridCol>
                <a:gridCol w="1428159">
                  <a:extLst>
                    <a:ext uri="{9D8B030D-6E8A-4147-A177-3AD203B41FA5}">
                      <a16:colId xmlns:a16="http://schemas.microsoft.com/office/drawing/2014/main" xmlns="" val="20001"/>
                    </a:ext>
                  </a:extLst>
                </a:gridCol>
                <a:gridCol w="1428159">
                  <a:extLst>
                    <a:ext uri="{9D8B030D-6E8A-4147-A177-3AD203B41FA5}">
                      <a16:colId xmlns:a16="http://schemas.microsoft.com/office/drawing/2014/main" xmlns="" val="20002"/>
                    </a:ext>
                  </a:extLst>
                </a:gridCol>
                <a:gridCol w="1428159">
                  <a:extLst>
                    <a:ext uri="{9D8B030D-6E8A-4147-A177-3AD203B41FA5}">
                      <a16:colId xmlns:a16="http://schemas.microsoft.com/office/drawing/2014/main" xmlns="" val="20003"/>
                    </a:ext>
                  </a:extLst>
                </a:gridCol>
                <a:gridCol w="1428159">
                  <a:extLst>
                    <a:ext uri="{9D8B030D-6E8A-4147-A177-3AD203B41FA5}">
                      <a16:colId xmlns:a16="http://schemas.microsoft.com/office/drawing/2014/main" xmlns="" val="20004"/>
                    </a:ext>
                  </a:extLst>
                </a:gridCol>
                <a:gridCol w="1356149">
                  <a:extLst>
                    <a:ext uri="{9D8B030D-6E8A-4147-A177-3AD203B41FA5}">
                      <a16:colId xmlns:a16="http://schemas.microsoft.com/office/drawing/2014/main" xmlns="" val="20005"/>
                    </a:ext>
                  </a:extLst>
                </a:gridCol>
              </a:tblGrid>
              <a:tr h="810332">
                <a:tc>
                  <a:txBody>
                    <a:bodyPr/>
                    <a:lstStyle/>
                    <a:p>
                      <a:pPr algn="l" fontAlgn="b"/>
                      <a:r>
                        <a:rPr lang="en-ZA" sz="1600" b="1" u="none" strike="noStrike" dirty="0">
                          <a:effectLst/>
                          <a:latin typeface="+mn-lt"/>
                        </a:rPr>
                        <a:t>PROVINCE</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i="0" u="none" strike="noStrike" dirty="0" smtClean="0">
                          <a:solidFill>
                            <a:srgbClr val="000000"/>
                          </a:solidFill>
                          <a:effectLst/>
                          <a:latin typeface="+mn-lt"/>
                        </a:rPr>
                        <a:t>VARIANCE</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306831">
                <a:tc>
                  <a:txBody>
                    <a:bodyPr/>
                    <a:lstStyle/>
                    <a:p>
                      <a:pPr algn="l"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24</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182</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158</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136</a:t>
                      </a:r>
                    </a:p>
                  </a:txBody>
                  <a:tcPr marL="9525" marR="9525" marT="9525" marB="0" anchor="b"/>
                </a:tc>
                <a:tc>
                  <a:txBody>
                    <a:bodyPr/>
                    <a:lstStyle/>
                    <a:p>
                      <a:pPr algn="ctr" fontAlgn="b"/>
                      <a:r>
                        <a:rPr lang="en-ZA" sz="1600" b="0" i="0" u="none" strike="noStrike">
                          <a:solidFill>
                            <a:srgbClr val="000000"/>
                          </a:solidFill>
                          <a:effectLst/>
                          <a:latin typeface="+mn-lt"/>
                        </a:rPr>
                        <a:t>46</a:t>
                      </a:r>
                    </a:p>
                  </a:txBody>
                  <a:tcPr marL="9525" marR="9525" marT="9525" marB="0" anchor="b"/>
                </a:tc>
                <a:extLst>
                  <a:ext uri="{0D108BD9-81ED-4DB2-BD59-A6C34878D82A}">
                    <a16:rowId xmlns:a16="http://schemas.microsoft.com/office/drawing/2014/main" xmlns="" val="10001"/>
                  </a:ext>
                </a:extLst>
              </a:tr>
              <a:tr h="306831">
                <a:tc>
                  <a:txBody>
                    <a:bodyPr/>
                    <a:lstStyle/>
                    <a:p>
                      <a:pPr algn="l" fontAlgn="b"/>
                      <a:r>
                        <a:rPr lang="en-ZA" sz="1600" b="1" u="none" strike="noStrike" dirty="0">
                          <a:effectLst/>
                          <a:latin typeface="+mn-lt"/>
                        </a:rPr>
                        <a:t>FS</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60</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14</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-46</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3</a:t>
                      </a:r>
                    </a:p>
                  </a:txBody>
                  <a:tcPr marL="9525" marR="9525" marT="9525" marB="0" anchor="b"/>
                </a:tc>
                <a:tc>
                  <a:txBody>
                    <a:bodyPr/>
                    <a:lstStyle/>
                    <a:p>
                      <a:pPr algn="ctr" fontAlgn="b"/>
                      <a:r>
                        <a:rPr lang="en-ZA" sz="1600" b="0" i="0" u="none" strike="noStrike">
                          <a:solidFill>
                            <a:srgbClr val="000000"/>
                          </a:solidFill>
                          <a:effectLst/>
                          <a:latin typeface="+mn-lt"/>
                        </a:rPr>
                        <a:t>11</a:t>
                      </a:r>
                    </a:p>
                  </a:txBody>
                  <a:tcPr marL="9525" marR="9525" marT="9525" marB="0" anchor="b"/>
                </a:tc>
                <a:extLst>
                  <a:ext uri="{0D108BD9-81ED-4DB2-BD59-A6C34878D82A}">
                    <a16:rowId xmlns:a16="http://schemas.microsoft.com/office/drawing/2014/main" xmlns="" val="10002"/>
                  </a:ext>
                </a:extLst>
              </a:tr>
              <a:tr h="460637">
                <a:tc>
                  <a:txBody>
                    <a:bodyPr/>
                    <a:lstStyle/>
                    <a:p>
                      <a:pPr algn="l" fontAlgn="b"/>
                      <a:r>
                        <a:rPr lang="en-ZA" sz="1600" b="1" u="none" strike="noStrike" dirty="0">
                          <a:effectLst/>
                          <a:latin typeface="+mn-lt"/>
                        </a:rPr>
                        <a:t>GP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76</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28</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13</a:t>
                      </a:r>
                    </a:p>
                  </a:txBody>
                  <a:tcPr marL="9525" marR="9525" marT="9525" marB="0" anchor="b"/>
                </a:tc>
                <a:tc>
                  <a:txBody>
                    <a:bodyPr/>
                    <a:lstStyle/>
                    <a:p>
                      <a:pPr algn="ctr" fontAlgn="b"/>
                      <a:r>
                        <a:rPr lang="en-ZA" sz="1600" b="0" i="0" u="none" strike="noStrike" dirty="0">
                          <a:solidFill>
                            <a:srgbClr val="000000"/>
                          </a:solidFill>
                          <a:effectLst/>
                          <a:latin typeface="+mn-lt"/>
                        </a:rPr>
                        <a:t>63</a:t>
                      </a:r>
                    </a:p>
                  </a:txBody>
                  <a:tcPr marL="9525" marR="9525" marT="9525" marB="0" anchor="b"/>
                </a:tc>
                <a:extLst>
                  <a:ext uri="{0D108BD9-81ED-4DB2-BD59-A6C34878D82A}">
                    <a16:rowId xmlns:a16="http://schemas.microsoft.com/office/drawing/2014/main" xmlns="" val="10003"/>
                  </a:ext>
                </a:extLst>
              </a:tr>
              <a:tr h="306831">
                <a:tc>
                  <a:txBody>
                    <a:bodyPr/>
                    <a:lstStyle/>
                    <a:p>
                      <a:pPr algn="l" fontAlgn="b"/>
                      <a:r>
                        <a:rPr lang="en-ZA" sz="1600" b="1" u="none" strike="noStrike" dirty="0">
                          <a:effectLst/>
                          <a:latin typeface="+mn-lt"/>
                        </a:rPr>
                        <a:t>KZN</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296</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247</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101</a:t>
                      </a:r>
                    </a:p>
                  </a:txBody>
                  <a:tcPr marL="9525" marR="9525" marT="9525" marB="0" anchor="b"/>
                </a:tc>
                <a:tc>
                  <a:txBody>
                    <a:bodyPr/>
                    <a:lstStyle/>
                    <a:p>
                      <a:pPr algn="ctr" fontAlgn="b"/>
                      <a:r>
                        <a:rPr lang="en-ZA" sz="1600" b="0" i="0" u="none" strike="noStrike" dirty="0">
                          <a:solidFill>
                            <a:srgbClr val="000000"/>
                          </a:solidFill>
                          <a:effectLst/>
                          <a:latin typeface="+mn-lt"/>
                        </a:rPr>
                        <a:t>195</a:t>
                      </a:r>
                    </a:p>
                  </a:txBody>
                  <a:tcPr marL="9525" marR="9525" marT="9525" marB="0" anchor="b"/>
                </a:tc>
                <a:extLst>
                  <a:ext uri="{0D108BD9-81ED-4DB2-BD59-A6C34878D82A}">
                    <a16:rowId xmlns:a16="http://schemas.microsoft.com/office/drawing/2014/main" xmlns="" val="10004"/>
                  </a:ext>
                </a:extLst>
              </a:tr>
              <a:tr h="306831">
                <a:tc>
                  <a:txBody>
                    <a:bodyPr/>
                    <a:lstStyle/>
                    <a:p>
                      <a:pPr algn="l" fontAlgn="b"/>
                      <a:r>
                        <a:rPr lang="en-ZA" sz="1600" b="1" u="none" strike="noStrike" dirty="0">
                          <a:effectLst/>
                          <a:latin typeface="+mn-lt"/>
                        </a:rPr>
                        <a:t>LP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40</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-8</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4</a:t>
                      </a:r>
                    </a:p>
                  </a:txBody>
                  <a:tcPr marL="9525" marR="9525" marT="9525" marB="0" anchor="b"/>
                </a:tc>
                <a:tc>
                  <a:txBody>
                    <a:bodyPr/>
                    <a:lstStyle/>
                    <a:p>
                      <a:pPr algn="ctr" fontAlgn="b"/>
                      <a:r>
                        <a:rPr lang="en-ZA" sz="1600" b="0" i="0" u="none" strike="noStrike" dirty="0">
                          <a:solidFill>
                            <a:srgbClr val="000000"/>
                          </a:solidFill>
                          <a:effectLst/>
                          <a:latin typeface="+mn-lt"/>
                        </a:rPr>
                        <a:t>36</a:t>
                      </a:r>
                    </a:p>
                  </a:txBody>
                  <a:tcPr marL="9525" marR="9525" marT="9525" marB="0" anchor="b"/>
                </a:tc>
                <a:extLst>
                  <a:ext uri="{0D108BD9-81ED-4DB2-BD59-A6C34878D82A}">
                    <a16:rowId xmlns:a16="http://schemas.microsoft.com/office/drawing/2014/main" xmlns="" val="10005"/>
                  </a:ext>
                </a:extLst>
              </a:tr>
              <a:tr h="306831">
                <a:tc>
                  <a:txBody>
                    <a:bodyPr/>
                    <a:lstStyle/>
                    <a:p>
                      <a:pPr algn="l" fontAlgn="b"/>
                      <a:r>
                        <a:rPr lang="en-ZA" sz="1600" b="1" u="none" strike="noStrike" dirty="0">
                          <a:effectLst/>
                          <a:latin typeface="+mn-lt"/>
                        </a:rPr>
                        <a:t>MP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27</a:t>
                      </a:r>
                    </a:p>
                  </a:txBody>
                  <a:tcPr marL="9525" marR="9525" marT="9525" marB="0" anchor="b"/>
                </a:tc>
                <a:tc>
                  <a:txBody>
                    <a:bodyPr/>
                    <a:lstStyle/>
                    <a:p>
                      <a:pPr algn="ctr" fontAlgn="b"/>
                      <a:r>
                        <a:rPr lang="en-ZA" sz="1600" b="0" i="0" u="none" strike="noStrike" dirty="0" smtClean="0">
                          <a:solidFill>
                            <a:srgbClr val="000000"/>
                          </a:solidFill>
                          <a:effectLst/>
                          <a:latin typeface="+mn-lt"/>
                          <a:cs typeface="Arial" panose="020B0604020202020204" pitchFamily="34" charset="0"/>
                        </a:rPr>
                        <a:t>-21</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8</a:t>
                      </a:r>
                    </a:p>
                  </a:txBody>
                  <a:tcPr marL="9525" marR="9525" marT="9525" marB="0" anchor="b"/>
                </a:tc>
                <a:tc>
                  <a:txBody>
                    <a:bodyPr/>
                    <a:lstStyle/>
                    <a:p>
                      <a:pPr algn="ctr" fontAlgn="b"/>
                      <a:r>
                        <a:rPr lang="en-ZA" sz="1600" b="0" i="0" u="none" strike="noStrike" dirty="0">
                          <a:solidFill>
                            <a:srgbClr val="000000"/>
                          </a:solidFill>
                          <a:effectLst/>
                          <a:latin typeface="+mn-lt"/>
                        </a:rPr>
                        <a:t>19</a:t>
                      </a:r>
                    </a:p>
                  </a:txBody>
                  <a:tcPr marL="9525" marR="9525" marT="9525" marB="0" anchor="b"/>
                </a:tc>
                <a:extLst>
                  <a:ext uri="{0D108BD9-81ED-4DB2-BD59-A6C34878D82A}">
                    <a16:rowId xmlns:a16="http://schemas.microsoft.com/office/drawing/2014/main" xmlns="" val="10006"/>
                  </a:ext>
                </a:extLst>
              </a:tr>
              <a:tr h="306831">
                <a:tc>
                  <a:txBody>
                    <a:bodyPr/>
                    <a:lstStyle/>
                    <a:p>
                      <a:pPr algn="l" fontAlgn="b"/>
                      <a:r>
                        <a:rPr lang="en-ZA" sz="1600" b="1" u="none" strike="noStrike" dirty="0" smtClean="0">
                          <a:effectLst/>
                          <a:latin typeface="+mn-lt"/>
                        </a:rPr>
                        <a:t>NC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105</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57</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16</a:t>
                      </a:r>
                    </a:p>
                  </a:txBody>
                  <a:tcPr marL="9525" marR="9525" marT="9525" marB="0" anchor="b"/>
                </a:tc>
                <a:tc>
                  <a:txBody>
                    <a:bodyPr/>
                    <a:lstStyle/>
                    <a:p>
                      <a:pPr algn="ctr" fontAlgn="b"/>
                      <a:r>
                        <a:rPr lang="en-ZA" sz="1600" b="0" i="0" u="none" strike="noStrike" dirty="0">
                          <a:solidFill>
                            <a:srgbClr val="000000"/>
                          </a:solidFill>
                          <a:effectLst/>
                          <a:latin typeface="+mn-lt"/>
                        </a:rPr>
                        <a:t>89</a:t>
                      </a:r>
                    </a:p>
                  </a:txBody>
                  <a:tcPr marL="9525" marR="9525" marT="9525" marB="0" anchor="b"/>
                </a:tc>
                <a:extLst>
                  <a:ext uri="{0D108BD9-81ED-4DB2-BD59-A6C34878D82A}">
                    <a16:rowId xmlns:a16="http://schemas.microsoft.com/office/drawing/2014/main" xmlns="" val="10007"/>
                  </a:ext>
                </a:extLst>
              </a:tr>
              <a:tr h="306831">
                <a:tc>
                  <a:txBody>
                    <a:bodyPr/>
                    <a:lstStyle/>
                    <a:p>
                      <a:pPr algn="l" fontAlgn="b"/>
                      <a:r>
                        <a:rPr lang="en-ZA" sz="1600" b="1" u="none" strike="noStrike" dirty="0" smtClean="0">
                          <a:effectLst/>
                          <a:latin typeface="+mn-lt"/>
                        </a:rPr>
                        <a:t>NW</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92</a:t>
                      </a:r>
                    </a:p>
                  </a:txBody>
                  <a:tcPr marL="9525" marR="9525" marT="9525" marB="0" anchor="b"/>
                </a:tc>
                <a:tc>
                  <a:txBody>
                    <a:bodyPr/>
                    <a:lstStyle/>
                    <a:p>
                      <a:pPr algn="ctr" fontAlgn="b"/>
                      <a:r>
                        <a:rPr lang="en-ZA" sz="1600" b="0" i="0" u="none" strike="noStrike" dirty="0" smtClean="0">
                          <a:solidFill>
                            <a:srgbClr val="000000"/>
                          </a:solidFill>
                          <a:effectLst/>
                          <a:latin typeface="+mn-lt"/>
                          <a:cs typeface="Arial" panose="020B0604020202020204" pitchFamily="34" charset="0"/>
                        </a:rPr>
                        <a:t>44</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38</a:t>
                      </a:r>
                    </a:p>
                  </a:txBody>
                  <a:tcPr marL="9525" marR="9525" marT="9525" marB="0" anchor="b"/>
                </a:tc>
                <a:tc>
                  <a:txBody>
                    <a:bodyPr/>
                    <a:lstStyle/>
                    <a:p>
                      <a:pPr algn="ctr" fontAlgn="b"/>
                      <a:r>
                        <a:rPr lang="en-ZA" sz="1600" b="0" i="0" u="none" strike="noStrike" dirty="0">
                          <a:solidFill>
                            <a:srgbClr val="000000"/>
                          </a:solidFill>
                          <a:effectLst/>
                          <a:latin typeface="+mn-lt"/>
                        </a:rPr>
                        <a:t>54</a:t>
                      </a:r>
                    </a:p>
                  </a:txBody>
                  <a:tcPr marL="9525" marR="9525" marT="9525" marB="0" anchor="b"/>
                </a:tc>
                <a:extLst>
                  <a:ext uri="{0D108BD9-81ED-4DB2-BD59-A6C34878D82A}">
                    <a16:rowId xmlns:a16="http://schemas.microsoft.com/office/drawing/2014/main" xmlns="" val="10008"/>
                  </a:ext>
                </a:extLst>
              </a:tr>
              <a:tr h="306831">
                <a:tc>
                  <a:txBody>
                    <a:bodyPr/>
                    <a:lstStyle/>
                    <a:p>
                      <a:pPr algn="l" fontAlgn="b"/>
                      <a:r>
                        <a:rPr lang="en-ZA" sz="1600" b="1" u="none" strike="noStrike" dirty="0">
                          <a:effectLst/>
                          <a:latin typeface="+mn-lt"/>
                        </a:rPr>
                        <a:t>WC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48</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218</a:t>
                      </a:r>
                    </a:p>
                  </a:txBody>
                  <a:tcPr marL="9525" marR="9525" marT="9525" marB="0" anchor="b"/>
                </a:tc>
                <a:tc>
                  <a:txBody>
                    <a:bodyPr/>
                    <a:lstStyle/>
                    <a:p>
                      <a:pPr algn="ctr" fontAlgn="b"/>
                      <a:r>
                        <a:rPr lang="en-ZA" sz="1600" b="0" i="0" u="none" strike="noStrike" dirty="0" smtClean="0">
                          <a:solidFill>
                            <a:srgbClr val="000000"/>
                          </a:solidFill>
                          <a:effectLst/>
                          <a:latin typeface="+mn-lt"/>
                          <a:cs typeface="Arial" panose="020B0604020202020204" pitchFamily="34" charset="0"/>
                        </a:rPr>
                        <a:t>170</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12</a:t>
                      </a:r>
                    </a:p>
                  </a:txBody>
                  <a:tcPr marL="9525" marR="9525" marT="9525" marB="0" anchor="b"/>
                </a:tc>
                <a:tc>
                  <a:txBody>
                    <a:bodyPr/>
                    <a:lstStyle/>
                    <a:p>
                      <a:pPr algn="ctr" fontAlgn="b"/>
                      <a:r>
                        <a:rPr lang="en-ZA" sz="1600" b="0" i="0" u="none" strike="noStrike" dirty="0">
                          <a:solidFill>
                            <a:srgbClr val="000000"/>
                          </a:solidFill>
                          <a:effectLst/>
                          <a:latin typeface="+mn-lt"/>
                        </a:rPr>
                        <a:t>206</a:t>
                      </a:r>
                    </a:p>
                  </a:txBody>
                  <a:tcPr marL="9525" marR="9525" marT="9525" marB="0" anchor="b"/>
                </a:tc>
                <a:extLst>
                  <a:ext uri="{0D108BD9-81ED-4DB2-BD59-A6C34878D82A}">
                    <a16:rowId xmlns:a16="http://schemas.microsoft.com/office/drawing/2014/main" xmlns="" val="10009"/>
                  </a:ext>
                </a:extLst>
              </a:tr>
              <a:tr h="306831">
                <a:tc>
                  <a:txBody>
                    <a:bodyPr/>
                    <a:lstStyle/>
                    <a:p>
                      <a:pPr algn="l"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mn-lt"/>
                          <a:ea typeface="Calibri"/>
                          <a:cs typeface="Times New Roman"/>
                        </a:rPr>
                        <a:t>420</a:t>
                      </a:r>
                      <a:endParaRPr lang="en-ZA" sz="1600" b="1" dirty="0">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1 050</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627</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331</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719</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7010400" y="-46335"/>
            <a:ext cx="2133600" cy="365125"/>
          </a:xfrm>
        </p:spPr>
        <p:txBody>
          <a:bodyPr/>
          <a:lstStyle/>
          <a:p>
            <a:fld id="{96CA8298-9D91-4CF9-AB6A-504DBB769D5D}" type="slidenum">
              <a:rPr lang="en-US" smtClean="0">
                <a:solidFill>
                  <a:schemeClr val="bg1"/>
                </a:solidFill>
              </a:rPr>
              <a:pPr/>
              <a:t>49</a:t>
            </a:fld>
            <a:endParaRPr lang="en-US">
              <a:solidFill>
                <a:schemeClr val="bg1"/>
              </a:solidFill>
            </a:endParaRPr>
          </a:p>
        </p:txBody>
      </p:sp>
    </p:spTree>
    <p:extLst>
      <p:ext uri="{BB962C8B-B14F-4D97-AF65-F5344CB8AC3E}">
        <p14:creationId xmlns:p14="http://schemas.microsoft.com/office/powerpoint/2010/main" xmlns="" val="76057336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ADMINISTRATION: FINANCE QUARTER  1</a:t>
            </a:r>
            <a:endParaRPr lang="en-ZA" sz="2400" b="1" dirty="0"/>
          </a:p>
        </p:txBody>
      </p:sp>
      <p:sp>
        <p:nvSpPr>
          <p:cNvPr id="3" name="Content Placeholder 2"/>
          <p:cNvSpPr>
            <a:spLocks noGrp="1"/>
          </p:cNvSpPr>
          <p:nvPr>
            <p:ph idx="1"/>
          </p:nvPr>
        </p:nvSpPr>
        <p:spPr>
          <a:xfrm>
            <a:off x="395536" y="1484784"/>
            <a:ext cx="8352928" cy="4968552"/>
          </a:xfrm>
        </p:spPr>
        <p:txBody>
          <a:bodyPr/>
          <a:lstStyle/>
          <a:p>
            <a:r>
              <a:rPr lang="en-ZA" sz="1600" dirty="0" smtClean="0">
                <a:cs typeface="Times New Roman" panose="02020603050405020304" pitchFamily="18" charset="0"/>
              </a:rPr>
              <a:t>Fruitless and wasteful and unauthorised expenditure was detected and reported during reporting period:</a:t>
            </a:r>
          </a:p>
          <a:p>
            <a:endParaRPr lang="en-ZA" sz="1600" dirty="0" smtClean="0">
              <a:cs typeface="Times New Roman" panose="02020603050405020304" pitchFamily="18" charset="0"/>
            </a:endParaRPr>
          </a:p>
          <a:p>
            <a:r>
              <a:rPr lang="en-ZA" sz="1600" b="1" dirty="0">
                <a:solidFill>
                  <a:prstClr val="black"/>
                </a:solidFill>
                <a:cs typeface="Times New Roman" panose="02020603050405020304" pitchFamily="18" charset="0"/>
              </a:rPr>
              <a:t>Fruitless and </a:t>
            </a:r>
            <a:r>
              <a:rPr lang="en-ZA" sz="1600" b="1" dirty="0" smtClean="0">
                <a:solidFill>
                  <a:prstClr val="black"/>
                </a:solidFill>
                <a:cs typeface="Times New Roman" panose="02020603050405020304" pitchFamily="18" charset="0"/>
              </a:rPr>
              <a:t>wasteful:</a:t>
            </a:r>
          </a:p>
          <a:p>
            <a:endParaRPr lang="en-ZA" sz="1600" dirty="0" smtClean="0">
              <a:cs typeface="Times New Roman" panose="02020603050405020304" pitchFamily="18" charset="0"/>
            </a:endParaRPr>
          </a:p>
          <a:p>
            <a:pPr lvl="0" eaLnBrk="1" fontAlgn="auto" hangingPunct="1">
              <a:lnSpc>
                <a:spcPct val="115000"/>
              </a:lnSpc>
              <a:spcBef>
                <a:spcPts val="0"/>
              </a:spcBef>
              <a:spcAft>
                <a:spcPts val="0"/>
              </a:spcAft>
              <a:buFont typeface="Wingdings" panose="05000000000000000000" pitchFamily="2" charset="2"/>
              <a:buChar char="Ø"/>
            </a:pPr>
            <a:r>
              <a:rPr lang="en-ZA" sz="1600" dirty="0" smtClean="0">
                <a:cs typeface="Times New Roman" panose="02020603050405020304" pitchFamily="18" charset="0"/>
              </a:rPr>
              <a:t>Quarter 1: </a:t>
            </a:r>
            <a:r>
              <a:rPr lang="en-ZA" sz="1600" b="1" dirty="0">
                <a:solidFill>
                  <a:prstClr val="black"/>
                </a:solidFill>
                <a:ea typeface="Calibri"/>
                <a:cs typeface="Times New Roman" panose="02020603050405020304" pitchFamily="18" charset="0"/>
              </a:rPr>
              <a:t>R22 008.45 (6 cases)</a:t>
            </a:r>
          </a:p>
          <a:p>
            <a:endParaRPr lang="en-ZA" sz="1600" dirty="0" smtClean="0">
              <a:cs typeface="Times New Roman" panose="02020603050405020304" pitchFamily="18" charset="0"/>
            </a:endParaRPr>
          </a:p>
          <a:p>
            <a:r>
              <a:rPr lang="en-ZA" sz="1600" b="1" dirty="0" smtClean="0">
                <a:cs typeface="Times New Roman" panose="02020603050405020304" pitchFamily="18" charset="0"/>
              </a:rPr>
              <a:t>Irregular expenditure was detected and reported:</a:t>
            </a:r>
          </a:p>
          <a:p>
            <a:endParaRPr lang="en-ZA" sz="1600" dirty="0">
              <a:cs typeface="Times New Roman" panose="02020603050405020304" pitchFamily="18" charset="0"/>
            </a:endParaRPr>
          </a:p>
          <a:p>
            <a:pPr lvl="0" eaLnBrk="1" fontAlgn="auto" hangingPunct="1">
              <a:lnSpc>
                <a:spcPct val="115000"/>
              </a:lnSpc>
              <a:spcBef>
                <a:spcPts val="0"/>
              </a:spcBef>
              <a:spcAft>
                <a:spcPts val="0"/>
              </a:spcAft>
              <a:buFont typeface="Wingdings" panose="05000000000000000000" pitchFamily="2" charset="2"/>
              <a:buChar char="Ø"/>
            </a:pPr>
            <a:r>
              <a:rPr lang="en-ZA" sz="1600" dirty="0">
                <a:cs typeface="Times New Roman" panose="02020603050405020304" pitchFamily="18" charset="0"/>
              </a:rPr>
              <a:t>Quarter </a:t>
            </a:r>
            <a:r>
              <a:rPr lang="en-ZA" sz="1600" dirty="0" smtClean="0">
                <a:cs typeface="Times New Roman" panose="02020603050405020304" pitchFamily="18" charset="0"/>
              </a:rPr>
              <a:t>1:  </a:t>
            </a:r>
            <a:r>
              <a:rPr lang="en-ZA" sz="1600" b="1" dirty="0" smtClean="0">
                <a:solidFill>
                  <a:prstClr val="black"/>
                </a:solidFill>
                <a:ea typeface="Calibri"/>
                <a:cs typeface="Times New Roman" panose="02020603050405020304" pitchFamily="18" charset="0"/>
              </a:rPr>
              <a:t>R360 </a:t>
            </a:r>
            <a:r>
              <a:rPr lang="en-ZA" sz="1600" b="1" dirty="0">
                <a:solidFill>
                  <a:prstClr val="black"/>
                </a:solidFill>
                <a:ea typeface="Calibri"/>
                <a:cs typeface="Times New Roman" panose="02020603050405020304" pitchFamily="18" charset="0"/>
              </a:rPr>
              <a:t>547.06 (50 cases</a:t>
            </a:r>
            <a:r>
              <a:rPr lang="en-ZA" sz="1600" b="1" dirty="0" smtClean="0">
                <a:solidFill>
                  <a:prstClr val="black"/>
                </a:solidFill>
                <a:ea typeface="Calibri"/>
                <a:cs typeface="Times New Roman" panose="02020603050405020304" pitchFamily="18" charset="0"/>
              </a:rPr>
              <a:t>)</a:t>
            </a:r>
          </a:p>
          <a:p>
            <a:pPr marL="0" lvl="0" indent="0" eaLnBrk="1" fontAlgn="auto" hangingPunct="1">
              <a:lnSpc>
                <a:spcPct val="115000"/>
              </a:lnSpc>
              <a:spcBef>
                <a:spcPts val="0"/>
              </a:spcBef>
              <a:spcAft>
                <a:spcPts val="0"/>
              </a:spcAft>
              <a:buNone/>
            </a:pPr>
            <a:endParaRPr lang="en-ZA" sz="1600" dirty="0" smtClean="0">
              <a:cs typeface="Times New Roman" panose="02020603050405020304" pitchFamily="18" charset="0"/>
            </a:endParaRPr>
          </a:p>
          <a:p>
            <a:r>
              <a:rPr lang="en-ZA" sz="1600" b="1" dirty="0" smtClean="0">
                <a:cs typeface="Times New Roman" panose="02020603050405020304" pitchFamily="18" charset="0"/>
              </a:rPr>
              <a:t> Unauthorised </a:t>
            </a:r>
            <a:r>
              <a:rPr lang="en-ZA" sz="1600" b="1" dirty="0">
                <a:cs typeface="Times New Roman" panose="02020603050405020304" pitchFamily="18" charset="0"/>
              </a:rPr>
              <a:t>expenditure was detected and reported</a:t>
            </a:r>
            <a:r>
              <a:rPr lang="en-ZA" sz="1600" b="1" dirty="0" smtClean="0">
                <a:cs typeface="Times New Roman" panose="02020603050405020304" pitchFamily="18" charset="0"/>
              </a:rPr>
              <a:t>:</a:t>
            </a:r>
          </a:p>
          <a:p>
            <a:endParaRPr lang="en-ZA" sz="1600" dirty="0">
              <a:cs typeface="Times New Roman" panose="02020603050405020304" pitchFamily="18" charset="0"/>
            </a:endParaRPr>
          </a:p>
          <a:p>
            <a:pPr>
              <a:buFont typeface="Wingdings" panose="05000000000000000000" pitchFamily="2" charset="2"/>
              <a:buChar char="Ø"/>
            </a:pPr>
            <a:r>
              <a:rPr lang="en-ZA" sz="1600" dirty="0">
                <a:cs typeface="Times New Roman" panose="02020603050405020304" pitchFamily="18" charset="0"/>
              </a:rPr>
              <a:t>Quarter </a:t>
            </a:r>
            <a:r>
              <a:rPr lang="en-ZA" sz="1600" dirty="0" smtClean="0">
                <a:cs typeface="Times New Roman" panose="02020603050405020304" pitchFamily="18" charset="0"/>
              </a:rPr>
              <a:t>1: </a:t>
            </a:r>
            <a:r>
              <a:rPr lang="en-ZA" sz="1600" b="1" dirty="0" smtClean="0">
                <a:cs typeface="Times New Roman" panose="02020603050405020304" pitchFamily="18" charset="0"/>
              </a:rPr>
              <a:t>R0</a:t>
            </a:r>
            <a:endParaRPr lang="en-ZA" sz="1600" dirty="0">
              <a:cs typeface="Times New Roman" panose="02020603050405020304" pitchFamily="18" charset="0"/>
            </a:endParaRPr>
          </a:p>
          <a:p>
            <a:endParaRPr lang="en-ZA" sz="1800" dirty="0" smtClean="0"/>
          </a:p>
        </p:txBody>
      </p:sp>
      <p:sp>
        <p:nvSpPr>
          <p:cNvPr id="4" name="Slide Number Placeholder 3"/>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6B30-B577-46A9-84DE-4F1965DCA695}" type="slidenum">
              <a:rPr kumimoji="0" lang="en-US" alt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69148426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600200"/>
            <a:ext cx="8363272" cy="4756150"/>
          </a:xfrm>
        </p:spPr>
        <p:txBody>
          <a:bodyPr/>
          <a:lstStyle/>
          <a:p>
            <a:pPr marL="0" indent="0" algn="just">
              <a:buNone/>
            </a:pPr>
            <a:r>
              <a:rPr lang="en-ZA" sz="2000" b="1" dirty="0" smtClean="0">
                <a:cs typeface="Arial" panose="020B0604020202020204" pitchFamily="34" charset="0"/>
              </a:rPr>
              <a:t>The areas of non compliance are as follows:</a:t>
            </a:r>
          </a:p>
          <a:p>
            <a:pPr marL="0" indent="0" algn="just">
              <a:buNone/>
            </a:pPr>
            <a:endParaRPr lang="en-ZA" sz="2000" dirty="0" smtClean="0">
              <a:cs typeface="Arial" panose="020B0604020202020204" pitchFamily="34" charset="0"/>
            </a:endParaRPr>
          </a:p>
          <a:p>
            <a:pPr algn="just">
              <a:buFont typeface="Wingdings" panose="05000000000000000000" pitchFamily="2" charset="2"/>
              <a:buChar char="§"/>
            </a:pPr>
            <a:r>
              <a:rPr lang="en-ZA" sz="2000" dirty="0" smtClean="0">
                <a:cs typeface="Arial" panose="020B0604020202020204" pitchFamily="34" charset="0"/>
              </a:rPr>
              <a:t>Declarations in terms of section 56 (3) of the UIA;</a:t>
            </a:r>
          </a:p>
          <a:p>
            <a:pPr algn="just">
              <a:buFont typeface="Wingdings" panose="05000000000000000000" pitchFamily="2" charset="2"/>
              <a:buChar char="§"/>
            </a:pPr>
            <a:r>
              <a:rPr lang="en-ZA" sz="2000" dirty="0" smtClean="0">
                <a:cs typeface="Arial" panose="020B0604020202020204" pitchFamily="34" charset="0"/>
              </a:rPr>
              <a:t>Failure to register with the Fund; and</a:t>
            </a:r>
          </a:p>
          <a:p>
            <a:pPr algn="just">
              <a:buFont typeface="Wingdings" panose="05000000000000000000" pitchFamily="2" charset="2"/>
              <a:buChar char="§"/>
            </a:pPr>
            <a:r>
              <a:rPr lang="en-ZA" sz="2000" dirty="0" smtClean="0">
                <a:cs typeface="Arial" panose="020B0604020202020204" pitchFamily="34" charset="0"/>
              </a:rPr>
              <a:t>Non payment of contributions</a:t>
            </a:r>
          </a:p>
          <a:p>
            <a:pPr marL="0" indent="0" algn="just">
              <a:buNone/>
            </a:pPr>
            <a:endParaRPr lang="en-ZA" sz="2000" dirty="0" smtClean="0">
              <a:cs typeface="Arial" panose="020B0604020202020204" pitchFamily="34" charset="0"/>
            </a:endParaRPr>
          </a:p>
          <a:p>
            <a:pPr marL="0" indent="0" algn="just">
              <a:buNone/>
            </a:pPr>
            <a:r>
              <a:rPr lang="en-ZA" sz="2000" b="1" dirty="0" smtClean="0">
                <a:cs typeface="Arial" panose="020B0604020202020204" pitchFamily="34" charset="0"/>
              </a:rPr>
              <a:t>The following sectors are the most non complying sectors in the Country:</a:t>
            </a:r>
          </a:p>
          <a:p>
            <a:pPr marL="0" indent="0" algn="just">
              <a:buNone/>
            </a:pPr>
            <a:endParaRPr lang="en-ZA" sz="2000" b="1" dirty="0" smtClean="0">
              <a:cs typeface="Arial" panose="020B0604020202020204" pitchFamily="34" charset="0"/>
            </a:endParaRPr>
          </a:p>
          <a:p>
            <a:pPr algn="just">
              <a:buFont typeface="Wingdings" panose="05000000000000000000" pitchFamily="2" charset="2"/>
              <a:buChar char="§"/>
            </a:pPr>
            <a:r>
              <a:rPr lang="en-ZA" sz="2000" dirty="0">
                <a:cs typeface="Arial" panose="020B0604020202020204" pitchFamily="34" charset="0"/>
              </a:rPr>
              <a:t>Wholesale &amp; </a:t>
            </a:r>
            <a:r>
              <a:rPr lang="en-ZA" sz="2000" dirty="0" smtClean="0">
                <a:cs typeface="Arial" panose="020B0604020202020204" pitchFamily="34" charset="0"/>
              </a:rPr>
              <a:t>Retail Sector;</a:t>
            </a:r>
          </a:p>
          <a:p>
            <a:pPr algn="just">
              <a:buFont typeface="Wingdings" panose="05000000000000000000" pitchFamily="2" charset="2"/>
              <a:buChar char="§"/>
            </a:pPr>
            <a:r>
              <a:rPr lang="en-ZA" sz="2000" dirty="0" smtClean="0">
                <a:cs typeface="Arial" panose="020B0604020202020204" pitchFamily="34" charset="0"/>
              </a:rPr>
              <a:t>Community;</a:t>
            </a:r>
          </a:p>
          <a:p>
            <a:pPr algn="just">
              <a:buFont typeface="Wingdings" panose="05000000000000000000" pitchFamily="2" charset="2"/>
              <a:buChar char="§"/>
            </a:pPr>
            <a:r>
              <a:rPr lang="en-ZA" sz="2000" dirty="0" smtClean="0">
                <a:cs typeface="Arial" panose="020B0604020202020204" pitchFamily="34" charset="0"/>
              </a:rPr>
              <a:t>Hospitality Sector; and </a:t>
            </a:r>
          </a:p>
          <a:p>
            <a:pPr algn="just">
              <a:buFont typeface="Wingdings" panose="05000000000000000000" pitchFamily="2" charset="2"/>
              <a:buChar char="§"/>
            </a:pPr>
            <a:r>
              <a:rPr lang="en-ZA" sz="2000" dirty="0" smtClean="0">
                <a:cs typeface="Arial" panose="020B0604020202020204" pitchFamily="34" charset="0"/>
              </a:rPr>
              <a:t>Farm Work</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0"/>
            <a:ext cx="2133600"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835362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algn="just">
              <a:lnSpc>
                <a:spcPct val="150000"/>
              </a:lnSpc>
            </a:pPr>
            <a:r>
              <a:rPr lang="en-ZA" sz="2000" dirty="0" smtClean="0">
                <a:cs typeface="Arial" panose="020B0604020202020204" pitchFamily="34" charset="0"/>
              </a:rPr>
              <a:t>Structured Advocacy Sessions to be reintroduced and strengthened under UI legislation and to deepen the employers and workers understanding of UI legislation.</a:t>
            </a:r>
          </a:p>
          <a:p>
            <a:pPr algn="just">
              <a:lnSpc>
                <a:spcPct val="150000"/>
              </a:lnSpc>
            </a:pPr>
            <a:endParaRPr lang="en-ZA" sz="2000" dirty="0" smtClean="0">
              <a:cs typeface="Arial" panose="020B0604020202020204" pitchFamily="34" charset="0"/>
            </a:endParaRPr>
          </a:p>
          <a:p>
            <a:pPr algn="just">
              <a:lnSpc>
                <a:spcPct val="150000"/>
              </a:lnSpc>
            </a:pPr>
            <a:r>
              <a:rPr lang="en-ZA" sz="2000" dirty="0" smtClean="0">
                <a:cs typeface="Arial" panose="020B0604020202020204" pitchFamily="34" charset="0"/>
              </a:rPr>
              <a:t>Strengthening the relationship with SARS to achieve improved compliance.</a:t>
            </a:r>
          </a:p>
          <a:p>
            <a:pPr algn="just">
              <a:lnSpc>
                <a:spcPct val="150000"/>
              </a:lnSpc>
            </a:pPr>
            <a:r>
              <a:rPr lang="en-ZA" sz="2000" dirty="0" smtClean="0">
                <a:cs typeface="Arial" panose="020B0604020202020204" pitchFamily="34" charset="0"/>
              </a:rPr>
              <a:t> </a:t>
            </a:r>
          </a:p>
          <a:p>
            <a:pPr lvl="0" algn="just">
              <a:lnSpc>
                <a:spcPct val="150000"/>
              </a:lnSpc>
              <a:buFont typeface="Arial" panose="020B0604020202020204" pitchFamily="34" charset="0"/>
              <a:buChar char="•"/>
            </a:pPr>
            <a:r>
              <a:rPr lang="en-ZA" sz="2000" dirty="0">
                <a:cs typeface="Arial" panose="020B0604020202020204" pitchFamily="34" charset="0"/>
              </a:rPr>
              <a:t>A series of Advocacy campaigns need to be launched to sensitise non compliant employers about the legislation and the consequences on non-compliance as per section 56(3).</a:t>
            </a:r>
          </a:p>
          <a:p>
            <a:pPr algn="just">
              <a:lnSpc>
                <a:spcPct val="150000"/>
              </a:lnSpc>
            </a:pPr>
            <a:endParaRPr lang="en-ZA" sz="2000" dirty="0" smtClean="0">
              <a:latin typeface="Arial" panose="020B0604020202020204" pitchFamily="34" charset="0"/>
              <a:cs typeface="Arial" panose="020B0604020202020204" pitchFamily="34" charset="0"/>
            </a:endParaRPr>
          </a:p>
          <a:p>
            <a:pPr algn="just">
              <a:lnSpc>
                <a:spcPct val="150000"/>
              </a:lnSpc>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1446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8919634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MONETARY VALUE</a:t>
            </a:r>
            <a:endParaRPr lang="en-ZA" sz="2400" b="1" dirty="0"/>
          </a:p>
        </p:txBody>
      </p:sp>
      <p:sp>
        <p:nvSpPr>
          <p:cNvPr id="3" name="Content Placeholder 2"/>
          <p:cNvSpPr>
            <a:spLocks noGrp="1"/>
          </p:cNvSpPr>
          <p:nvPr>
            <p:ph idx="1"/>
          </p:nvPr>
        </p:nvSpPr>
        <p:spPr>
          <a:xfrm>
            <a:off x="457200" y="1412776"/>
            <a:ext cx="8229600" cy="4713387"/>
          </a:xfrm>
        </p:spPr>
        <p:txBody>
          <a:bodyPr/>
          <a:lstStyle/>
          <a:p>
            <a:pPr marL="0" indent="0">
              <a:buNone/>
            </a:pPr>
            <a:r>
              <a:rPr lang="en-ZA" sz="1800" dirty="0" smtClean="0">
                <a:latin typeface="Arial" panose="020B0604020202020204" pitchFamily="34" charset="0"/>
                <a:cs typeface="Arial" panose="020B0604020202020204" pitchFamily="34" charset="0"/>
              </a:rPr>
              <a:t>The EAS managed to recover monies through penalties imposed to non compliant employers:</a:t>
            </a:r>
          </a:p>
          <a:p>
            <a:pPr marL="0" indent="0">
              <a:buNone/>
            </a:pPr>
            <a:endParaRPr lang="en-ZA"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904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622079863"/>
              </p:ext>
            </p:extLst>
          </p:nvPr>
        </p:nvGraphicFramePr>
        <p:xfrm>
          <a:off x="323528" y="2204866"/>
          <a:ext cx="8424936" cy="4320479"/>
        </p:xfrm>
        <a:graphic>
          <a:graphicData uri="http://schemas.openxmlformats.org/drawingml/2006/table">
            <a:tbl>
              <a:tblPr firstRow="1" bandRow="1">
                <a:tableStyleId>{E8B1032C-EA38-4F05-BA0D-38AFFFC7BED3}</a:tableStyleId>
              </a:tblPr>
              <a:tblGrid>
                <a:gridCol w="3400892">
                  <a:extLst>
                    <a:ext uri="{9D8B030D-6E8A-4147-A177-3AD203B41FA5}">
                      <a16:colId xmlns:a16="http://schemas.microsoft.com/office/drawing/2014/main" xmlns="" val="20000"/>
                    </a:ext>
                  </a:extLst>
                </a:gridCol>
                <a:gridCol w="5024044">
                  <a:extLst>
                    <a:ext uri="{9D8B030D-6E8A-4147-A177-3AD203B41FA5}">
                      <a16:colId xmlns:a16="http://schemas.microsoft.com/office/drawing/2014/main" xmlns="" val="20001"/>
                    </a:ext>
                  </a:extLst>
                </a:gridCol>
              </a:tblGrid>
              <a:tr h="365963">
                <a:tc>
                  <a:txBody>
                    <a:bodyPr/>
                    <a:lstStyle/>
                    <a:p>
                      <a:r>
                        <a:rPr lang="en-ZA" sz="1800" dirty="0" smtClean="0">
                          <a:latin typeface="+mn-lt"/>
                        </a:rPr>
                        <a:t>PROVINCE</a:t>
                      </a:r>
                      <a:endParaRPr lang="en-ZA" sz="1800" dirty="0">
                        <a:latin typeface="+mn-lt"/>
                      </a:endParaRPr>
                    </a:p>
                  </a:txBody>
                  <a:tcPr/>
                </a:tc>
                <a:tc>
                  <a:txBody>
                    <a:bodyPr/>
                    <a:lstStyle/>
                    <a:p>
                      <a:pPr algn="ctr"/>
                      <a:r>
                        <a:rPr lang="en-ZA" sz="1800" dirty="0" smtClean="0">
                          <a:latin typeface="+mn-lt"/>
                        </a:rPr>
                        <a:t>MONETARY VALUE IN RANDS</a:t>
                      </a:r>
                      <a:endParaRPr lang="en-ZA" sz="1800" dirty="0">
                        <a:latin typeface="+mn-lt"/>
                      </a:endParaRPr>
                    </a:p>
                  </a:txBody>
                  <a:tcPr/>
                </a:tc>
                <a:extLst>
                  <a:ext uri="{0D108BD9-81ED-4DB2-BD59-A6C34878D82A}">
                    <a16:rowId xmlns:a16="http://schemas.microsoft.com/office/drawing/2014/main" xmlns="" val="10000"/>
                  </a:ext>
                </a:extLst>
              </a:tr>
              <a:tr h="451894">
                <a:tc>
                  <a:txBody>
                    <a:bodyPr/>
                    <a:lstStyle/>
                    <a:p>
                      <a:r>
                        <a:rPr lang="en-ZA" sz="1800" b="1" dirty="0" smtClean="0">
                          <a:latin typeface="+mn-lt"/>
                          <a:cs typeface="Arial" panose="020B0604020202020204" pitchFamily="34" charset="0"/>
                        </a:rPr>
                        <a:t>EC</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1"/>
                  </a:ext>
                </a:extLst>
              </a:tr>
              <a:tr h="365963">
                <a:tc>
                  <a:txBody>
                    <a:bodyPr/>
                    <a:lstStyle/>
                    <a:p>
                      <a:r>
                        <a:rPr lang="en-ZA" sz="1800" b="1" dirty="0" smtClean="0">
                          <a:latin typeface="+mn-lt"/>
                          <a:cs typeface="Arial" panose="020B0604020202020204" pitchFamily="34" charset="0"/>
                        </a:rPr>
                        <a:t>FS</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2"/>
                  </a:ext>
                </a:extLst>
              </a:tr>
              <a:tr h="365963">
                <a:tc>
                  <a:txBody>
                    <a:bodyPr/>
                    <a:lstStyle/>
                    <a:p>
                      <a:r>
                        <a:rPr lang="en-ZA" sz="1800" b="1" dirty="0" smtClean="0">
                          <a:latin typeface="+mn-lt"/>
                          <a:cs typeface="Arial" panose="020B0604020202020204" pitchFamily="34" charset="0"/>
                        </a:rPr>
                        <a:t>GP</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3"/>
                  </a:ext>
                </a:extLst>
              </a:tr>
              <a:tr h="365963">
                <a:tc>
                  <a:txBody>
                    <a:bodyPr/>
                    <a:lstStyle/>
                    <a:p>
                      <a:r>
                        <a:rPr lang="en-ZA" sz="1800" b="1" dirty="0" smtClean="0">
                          <a:latin typeface="+mn-lt"/>
                          <a:cs typeface="Arial" panose="020B0604020202020204" pitchFamily="34" charset="0"/>
                        </a:rPr>
                        <a:t>KZN</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4"/>
                  </a:ext>
                </a:extLst>
              </a:tr>
              <a:tr h="427475">
                <a:tc>
                  <a:txBody>
                    <a:bodyPr/>
                    <a:lstStyle/>
                    <a:p>
                      <a:r>
                        <a:rPr lang="en-ZA" sz="1800" b="1" dirty="0" smtClean="0">
                          <a:latin typeface="+mn-lt"/>
                          <a:cs typeface="Arial" panose="020B0604020202020204" pitchFamily="34" charset="0"/>
                        </a:rPr>
                        <a:t>LP</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5"/>
                  </a:ext>
                </a:extLst>
              </a:tr>
              <a:tr h="365963">
                <a:tc>
                  <a:txBody>
                    <a:bodyPr/>
                    <a:lstStyle/>
                    <a:p>
                      <a:r>
                        <a:rPr lang="en-ZA" sz="1800" b="1" dirty="0" smtClean="0">
                          <a:latin typeface="+mn-lt"/>
                          <a:cs typeface="Arial" panose="020B0604020202020204" pitchFamily="34" charset="0"/>
                        </a:rPr>
                        <a:t>MP</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R1 778.31</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6"/>
                  </a:ext>
                </a:extLst>
              </a:tr>
              <a:tr h="365963">
                <a:tc>
                  <a:txBody>
                    <a:bodyPr/>
                    <a:lstStyle/>
                    <a:p>
                      <a:r>
                        <a:rPr lang="en-ZA" sz="1800" b="1" dirty="0" smtClean="0">
                          <a:latin typeface="+mn-lt"/>
                          <a:cs typeface="Arial" panose="020B0604020202020204" pitchFamily="34" charset="0"/>
                        </a:rPr>
                        <a:t>NC</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7"/>
                  </a:ext>
                </a:extLst>
              </a:tr>
              <a:tr h="451894">
                <a:tc>
                  <a:txBody>
                    <a:bodyPr/>
                    <a:lstStyle/>
                    <a:p>
                      <a:r>
                        <a:rPr lang="en-ZA" sz="1800" b="1" dirty="0" smtClean="0">
                          <a:latin typeface="+mn-lt"/>
                          <a:cs typeface="Arial" panose="020B0604020202020204" pitchFamily="34" charset="0"/>
                        </a:rPr>
                        <a:t>NW</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8"/>
                  </a:ext>
                </a:extLst>
              </a:tr>
              <a:tr h="427475">
                <a:tc>
                  <a:txBody>
                    <a:bodyPr/>
                    <a:lstStyle/>
                    <a:p>
                      <a:r>
                        <a:rPr lang="en-ZA" sz="1800" b="1" dirty="0" smtClean="0">
                          <a:latin typeface="+mn-lt"/>
                          <a:cs typeface="Arial" panose="020B0604020202020204" pitchFamily="34" charset="0"/>
                        </a:rPr>
                        <a:t>WC</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a16="http://schemas.microsoft.com/office/drawing/2014/main" xmlns="" val="10009"/>
                  </a:ext>
                </a:extLst>
              </a:tr>
              <a:tr h="365963">
                <a:tc>
                  <a:txBody>
                    <a:bodyPr/>
                    <a:lstStyle/>
                    <a:p>
                      <a:r>
                        <a:rPr lang="en-ZA" sz="1800" b="1" dirty="0" smtClean="0">
                          <a:latin typeface="Arial" panose="020B0604020202020204" pitchFamily="34" charset="0"/>
                          <a:cs typeface="Arial" panose="020B0604020202020204" pitchFamily="34" charset="0"/>
                        </a:rPr>
                        <a:t>TOTAL</a:t>
                      </a:r>
                      <a:endParaRPr lang="en-ZA" sz="1800" b="1" dirty="0">
                        <a:latin typeface="Arial" panose="020B0604020202020204" pitchFamily="34" charset="0"/>
                        <a:cs typeface="Arial" panose="020B0604020202020204" pitchFamily="34" charset="0"/>
                      </a:endParaRPr>
                    </a:p>
                  </a:txBody>
                  <a:tcPr/>
                </a:tc>
                <a:tc>
                  <a:txBody>
                    <a:bodyPr/>
                    <a:lstStyle/>
                    <a:p>
                      <a:pPr algn="ctr"/>
                      <a:r>
                        <a:rPr lang="en-ZA" sz="1800" b="1" dirty="0" smtClean="0">
                          <a:latin typeface="Arial" panose="020B0604020202020204" pitchFamily="34" charset="0"/>
                          <a:cs typeface="Arial" panose="020B0604020202020204" pitchFamily="34" charset="0"/>
                        </a:rPr>
                        <a:t>R1 778.31</a:t>
                      </a:r>
                      <a:endParaRPr lang="en-Z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754587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EMPLOYER PAYROLL AUDITS  (COID)</a:t>
            </a:r>
            <a:endParaRPr lang="en-ZA" sz="2400" b="1" dirty="0"/>
          </a:p>
        </p:txBody>
      </p:sp>
      <p:sp>
        <p:nvSpPr>
          <p:cNvPr id="3" name="Content Placeholder 2"/>
          <p:cNvSpPr>
            <a:spLocks noGrp="1"/>
          </p:cNvSpPr>
          <p:nvPr>
            <p:ph idx="1"/>
          </p:nvPr>
        </p:nvSpPr>
        <p:spPr>
          <a:xfrm>
            <a:off x="251520" y="1340768"/>
            <a:ext cx="8640960" cy="5256584"/>
          </a:xfrm>
        </p:spPr>
        <p:txBody>
          <a:bodyPr/>
          <a:lstStyle/>
          <a:p>
            <a:pPr marL="0" indent="0">
              <a:buNone/>
            </a:pPr>
            <a:r>
              <a:rPr lang="en-ZA" sz="1800" dirty="0" smtClean="0">
                <a:cs typeface="Arial" panose="020B0604020202020204" pitchFamily="34" charset="0"/>
              </a:rPr>
              <a:t>A total of </a:t>
            </a:r>
            <a:r>
              <a:rPr lang="en-ZA" sz="1800" b="1" dirty="0" smtClean="0">
                <a:cs typeface="Arial" panose="020B0604020202020204" pitchFamily="34" charset="0"/>
              </a:rPr>
              <a:t>1 754 </a:t>
            </a:r>
            <a:r>
              <a:rPr lang="en-ZA" sz="1800" dirty="0" smtClean="0">
                <a:cs typeface="Arial" panose="020B0604020202020204" pitchFamily="34" charset="0"/>
              </a:rPr>
              <a:t>payroll audits were conducted against a target of </a:t>
            </a:r>
            <a:r>
              <a:rPr lang="en-ZA" sz="1800" b="1" dirty="0" smtClean="0">
                <a:cs typeface="Arial" panose="020B0604020202020204" pitchFamily="34" charset="0"/>
              </a:rPr>
              <a:t>1 935</a:t>
            </a:r>
            <a:r>
              <a:rPr lang="en-ZA" sz="1800" dirty="0" smtClean="0">
                <a:cs typeface="Arial" panose="020B0604020202020204" pitchFamily="34" charset="0"/>
              </a:rPr>
              <a:t>. </a:t>
            </a:r>
          </a:p>
          <a:p>
            <a:pPr marL="0" indent="0">
              <a:buNone/>
            </a:pPr>
            <a:r>
              <a:rPr lang="en-ZA" sz="1800" b="1" dirty="0" smtClean="0">
                <a:cs typeface="Arial" panose="020B0604020202020204" pitchFamily="34" charset="0"/>
              </a:rPr>
              <a:t>979</a:t>
            </a:r>
            <a:r>
              <a:rPr lang="en-ZA" sz="1800" dirty="0" smtClean="0">
                <a:cs typeface="Arial" panose="020B0604020202020204" pitchFamily="34" charset="0"/>
              </a:rPr>
              <a:t> employers of those audited were classified as compliant and </a:t>
            </a:r>
            <a:r>
              <a:rPr lang="en-ZA" sz="1800" b="1" dirty="0" smtClean="0">
                <a:cs typeface="Arial" panose="020B0604020202020204" pitchFamily="34" charset="0"/>
              </a:rPr>
              <a:t>775</a:t>
            </a:r>
            <a:r>
              <a:rPr lang="en-ZA" sz="1800" dirty="0" smtClean="0">
                <a:cs typeface="Arial" panose="020B0604020202020204" pitchFamily="34" charset="0"/>
              </a:rPr>
              <a:t> were non-compliant and issued with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997614350"/>
              </p:ext>
            </p:extLst>
          </p:nvPr>
        </p:nvGraphicFramePr>
        <p:xfrm>
          <a:off x="323528" y="2422648"/>
          <a:ext cx="8496942" cy="3837142"/>
        </p:xfrm>
        <a:graphic>
          <a:graphicData uri="http://schemas.openxmlformats.org/drawingml/2006/table">
            <a:tbl>
              <a:tblPr>
                <a:tableStyleId>{E8B1032C-EA38-4F05-BA0D-38AFFFC7BED3}</a:tableStyleId>
              </a:tblPr>
              <a:tblGrid>
                <a:gridCol w="1416157">
                  <a:extLst>
                    <a:ext uri="{9D8B030D-6E8A-4147-A177-3AD203B41FA5}">
                      <a16:colId xmlns:a16="http://schemas.microsoft.com/office/drawing/2014/main" xmlns="" val="20000"/>
                    </a:ext>
                  </a:extLst>
                </a:gridCol>
                <a:gridCol w="1416157">
                  <a:extLst>
                    <a:ext uri="{9D8B030D-6E8A-4147-A177-3AD203B41FA5}">
                      <a16:colId xmlns:a16="http://schemas.microsoft.com/office/drawing/2014/main" xmlns="" val="20001"/>
                    </a:ext>
                  </a:extLst>
                </a:gridCol>
                <a:gridCol w="1416157">
                  <a:extLst>
                    <a:ext uri="{9D8B030D-6E8A-4147-A177-3AD203B41FA5}">
                      <a16:colId xmlns:a16="http://schemas.microsoft.com/office/drawing/2014/main" xmlns="" val="20002"/>
                    </a:ext>
                  </a:extLst>
                </a:gridCol>
                <a:gridCol w="1416157">
                  <a:extLst>
                    <a:ext uri="{9D8B030D-6E8A-4147-A177-3AD203B41FA5}">
                      <a16:colId xmlns:a16="http://schemas.microsoft.com/office/drawing/2014/main" xmlns="" val="20003"/>
                    </a:ext>
                  </a:extLst>
                </a:gridCol>
                <a:gridCol w="1416157">
                  <a:extLst>
                    <a:ext uri="{9D8B030D-6E8A-4147-A177-3AD203B41FA5}">
                      <a16:colId xmlns:a16="http://schemas.microsoft.com/office/drawing/2014/main" xmlns="" val="20004"/>
                    </a:ext>
                  </a:extLst>
                </a:gridCol>
                <a:gridCol w="1416157">
                  <a:extLst>
                    <a:ext uri="{9D8B030D-6E8A-4147-A177-3AD203B41FA5}">
                      <a16:colId xmlns:a16="http://schemas.microsoft.com/office/drawing/2014/main" xmlns="" val="20005"/>
                    </a:ext>
                  </a:extLst>
                </a:gridCol>
              </a:tblGrid>
              <a:tr h="706876">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316650">
                <a:tc>
                  <a:txBody>
                    <a:bodyPr/>
                    <a:lstStyle/>
                    <a:p>
                      <a:pPr algn="l"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291</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300</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9</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247</a:t>
                      </a:r>
                    </a:p>
                  </a:txBody>
                  <a:tcPr marL="9525" marR="9525" marT="9525" marB="0" anchor="b"/>
                </a:tc>
                <a:tc>
                  <a:txBody>
                    <a:bodyPr/>
                    <a:lstStyle/>
                    <a:p>
                      <a:pPr algn="ctr" fontAlgn="b"/>
                      <a:r>
                        <a:rPr lang="en-ZA" sz="1600" b="0" i="0" u="none" strike="noStrike">
                          <a:solidFill>
                            <a:srgbClr val="000000"/>
                          </a:solidFill>
                          <a:effectLst/>
                          <a:latin typeface="+mn-lt"/>
                        </a:rPr>
                        <a:t>53</a:t>
                      </a:r>
                    </a:p>
                  </a:txBody>
                  <a:tcPr marL="9525" marR="9525" marT="9525" marB="0" anchor="b"/>
                </a:tc>
                <a:extLst>
                  <a:ext uri="{0D108BD9-81ED-4DB2-BD59-A6C34878D82A}">
                    <a16:rowId xmlns:a16="http://schemas.microsoft.com/office/drawing/2014/main" xmlns="" val="10001"/>
                  </a:ext>
                </a:extLst>
              </a:tr>
              <a:tr h="316650">
                <a:tc>
                  <a:txBody>
                    <a:bodyPr/>
                    <a:lstStyle/>
                    <a:p>
                      <a:pPr algn="l" fontAlgn="b"/>
                      <a:r>
                        <a:rPr lang="en-ZA" sz="1600" b="1" u="none" strike="noStrike" dirty="0">
                          <a:effectLst/>
                          <a:latin typeface="+mn-lt"/>
                        </a:rPr>
                        <a:t>FS</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207</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228</a:t>
                      </a:r>
                    </a:p>
                  </a:txBody>
                  <a:tcPr marL="9525" marR="9525" marT="9525" marB="0" anchor="b"/>
                </a:tc>
                <a:tc>
                  <a:txBody>
                    <a:bodyPr/>
                    <a:lstStyle/>
                    <a:p>
                      <a:pPr algn="ctr" fontAlgn="b"/>
                      <a:r>
                        <a:rPr lang="en-ZA" sz="1600" b="0" i="0" u="none" strike="noStrike" dirty="0" smtClean="0">
                          <a:solidFill>
                            <a:srgbClr val="000000"/>
                          </a:solidFill>
                          <a:effectLst/>
                          <a:latin typeface="+mn-lt"/>
                          <a:cs typeface="Arial" panose="020B0604020202020204" pitchFamily="34" charset="0"/>
                        </a:rPr>
                        <a:t>21</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116</a:t>
                      </a:r>
                    </a:p>
                  </a:txBody>
                  <a:tcPr marL="9525" marR="9525" marT="9525" marB="0" anchor="b"/>
                </a:tc>
                <a:tc>
                  <a:txBody>
                    <a:bodyPr/>
                    <a:lstStyle/>
                    <a:p>
                      <a:pPr algn="ctr" fontAlgn="b"/>
                      <a:r>
                        <a:rPr lang="en-ZA" sz="1600" b="0" i="0" u="none" strike="noStrike">
                          <a:solidFill>
                            <a:srgbClr val="000000"/>
                          </a:solidFill>
                          <a:effectLst/>
                          <a:latin typeface="+mn-lt"/>
                        </a:rPr>
                        <a:t>112</a:t>
                      </a:r>
                    </a:p>
                  </a:txBody>
                  <a:tcPr marL="9525" marR="9525" marT="9525" marB="0" anchor="b"/>
                </a:tc>
                <a:extLst>
                  <a:ext uri="{0D108BD9-81ED-4DB2-BD59-A6C34878D82A}">
                    <a16:rowId xmlns:a16="http://schemas.microsoft.com/office/drawing/2014/main" xmlns="" val="10002"/>
                  </a:ext>
                </a:extLst>
              </a:tr>
              <a:tr h="316650">
                <a:tc>
                  <a:txBody>
                    <a:bodyPr/>
                    <a:lstStyle/>
                    <a:p>
                      <a:pPr algn="l" fontAlgn="b"/>
                      <a:r>
                        <a:rPr lang="en-ZA" sz="1600" b="1" u="none" strike="noStrike" dirty="0">
                          <a:effectLst/>
                          <a:latin typeface="+mn-lt"/>
                        </a:rPr>
                        <a:t>GP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291</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158</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-133</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61</a:t>
                      </a:r>
                    </a:p>
                  </a:txBody>
                  <a:tcPr marL="9525" marR="9525" marT="9525" marB="0" anchor="b"/>
                </a:tc>
                <a:tc>
                  <a:txBody>
                    <a:bodyPr/>
                    <a:lstStyle/>
                    <a:p>
                      <a:pPr algn="ctr" fontAlgn="b"/>
                      <a:r>
                        <a:rPr lang="en-ZA" sz="1600" b="0" i="0" u="none" strike="noStrike">
                          <a:solidFill>
                            <a:srgbClr val="000000"/>
                          </a:solidFill>
                          <a:effectLst/>
                          <a:latin typeface="+mn-lt"/>
                        </a:rPr>
                        <a:t>97</a:t>
                      </a:r>
                    </a:p>
                  </a:txBody>
                  <a:tcPr marL="9525" marR="9525" marT="9525" marB="0" anchor="b"/>
                </a:tc>
                <a:extLst>
                  <a:ext uri="{0D108BD9-81ED-4DB2-BD59-A6C34878D82A}">
                    <a16:rowId xmlns:a16="http://schemas.microsoft.com/office/drawing/2014/main" xmlns="" val="10003"/>
                  </a:ext>
                </a:extLst>
              </a:tr>
              <a:tr h="316650">
                <a:tc>
                  <a:txBody>
                    <a:bodyPr/>
                    <a:lstStyle/>
                    <a:p>
                      <a:pPr algn="l" fontAlgn="b"/>
                      <a:r>
                        <a:rPr lang="en-ZA" sz="1600" b="1" u="none" strike="noStrike" dirty="0">
                          <a:effectLst/>
                          <a:latin typeface="+mn-lt"/>
                        </a:rPr>
                        <a:t>KZN</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291</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283</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-8</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133</a:t>
                      </a:r>
                    </a:p>
                  </a:txBody>
                  <a:tcPr marL="9525" marR="9525" marT="9525" marB="0" anchor="b"/>
                </a:tc>
                <a:tc>
                  <a:txBody>
                    <a:bodyPr/>
                    <a:lstStyle/>
                    <a:p>
                      <a:pPr algn="ctr" fontAlgn="b"/>
                      <a:r>
                        <a:rPr lang="en-ZA" sz="1600" b="0" i="0" u="none" strike="noStrike">
                          <a:solidFill>
                            <a:srgbClr val="000000"/>
                          </a:solidFill>
                          <a:effectLst/>
                          <a:latin typeface="+mn-lt"/>
                        </a:rPr>
                        <a:t>150</a:t>
                      </a:r>
                    </a:p>
                  </a:txBody>
                  <a:tcPr marL="9525" marR="9525" marT="9525" marB="0" anchor="b"/>
                </a:tc>
                <a:extLst>
                  <a:ext uri="{0D108BD9-81ED-4DB2-BD59-A6C34878D82A}">
                    <a16:rowId xmlns:a16="http://schemas.microsoft.com/office/drawing/2014/main" xmlns="" val="10004"/>
                  </a:ext>
                </a:extLst>
              </a:tr>
              <a:tr h="316650">
                <a:tc>
                  <a:txBody>
                    <a:bodyPr/>
                    <a:lstStyle/>
                    <a:p>
                      <a:pPr algn="l" fontAlgn="b"/>
                      <a:r>
                        <a:rPr lang="en-ZA" sz="1600" b="1" u="none" strike="noStrike" dirty="0">
                          <a:effectLst/>
                          <a:latin typeface="+mn-lt"/>
                        </a:rPr>
                        <a:t>LP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180</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156</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-24</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128</a:t>
                      </a:r>
                    </a:p>
                  </a:txBody>
                  <a:tcPr marL="9525" marR="9525" marT="9525" marB="0" anchor="b"/>
                </a:tc>
                <a:tc>
                  <a:txBody>
                    <a:bodyPr/>
                    <a:lstStyle/>
                    <a:p>
                      <a:pPr algn="ctr" fontAlgn="b"/>
                      <a:r>
                        <a:rPr lang="en-ZA" sz="1600" b="0" i="0" u="none" strike="noStrike">
                          <a:solidFill>
                            <a:srgbClr val="000000"/>
                          </a:solidFill>
                          <a:effectLst/>
                          <a:latin typeface="+mn-lt"/>
                        </a:rPr>
                        <a:t>28</a:t>
                      </a:r>
                    </a:p>
                  </a:txBody>
                  <a:tcPr marL="9525" marR="9525" marT="9525" marB="0" anchor="b"/>
                </a:tc>
                <a:extLst>
                  <a:ext uri="{0D108BD9-81ED-4DB2-BD59-A6C34878D82A}">
                    <a16:rowId xmlns:a16="http://schemas.microsoft.com/office/drawing/2014/main" xmlns="" val="10005"/>
                  </a:ext>
                </a:extLst>
              </a:tr>
              <a:tr h="316650">
                <a:tc>
                  <a:txBody>
                    <a:bodyPr/>
                    <a:lstStyle/>
                    <a:p>
                      <a:pPr algn="l" fontAlgn="b"/>
                      <a:r>
                        <a:rPr lang="en-ZA" sz="1600" b="1" u="none" strike="noStrike" dirty="0">
                          <a:effectLst/>
                          <a:latin typeface="+mn-lt"/>
                        </a:rPr>
                        <a:t>MP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201</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16</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-185</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0</a:t>
                      </a:r>
                    </a:p>
                  </a:txBody>
                  <a:tcPr marL="9525" marR="9525" marT="9525" marB="0" anchor="b"/>
                </a:tc>
                <a:tc>
                  <a:txBody>
                    <a:bodyPr/>
                    <a:lstStyle/>
                    <a:p>
                      <a:pPr algn="ctr" fontAlgn="b"/>
                      <a:r>
                        <a:rPr lang="en-ZA" sz="1600" b="0" i="0" u="none" strike="noStrike">
                          <a:solidFill>
                            <a:srgbClr val="000000"/>
                          </a:solidFill>
                          <a:effectLst/>
                          <a:latin typeface="+mn-lt"/>
                        </a:rPr>
                        <a:t>16</a:t>
                      </a:r>
                    </a:p>
                  </a:txBody>
                  <a:tcPr marL="9525" marR="9525" marT="9525" marB="0" anchor="b"/>
                </a:tc>
                <a:extLst>
                  <a:ext uri="{0D108BD9-81ED-4DB2-BD59-A6C34878D82A}">
                    <a16:rowId xmlns:a16="http://schemas.microsoft.com/office/drawing/2014/main" xmlns="" val="10006"/>
                  </a:ext>
                </a:extLst>
              </a:tr>
              <a:tr h="316650">
                <a:tc>
                  <a:txBody>
                    <a:bodyPr/>
                    <a:lstStyle/>
                    <a:p>
                      <a:pPr algn="l" fontAlgn="b"/>
                      <a:r>
                        <a:rPr lang="en-ZA" sz="1600" b="1" u="none" strike="noStrike" dirty="0" smtClean="0">
                          <a:effectLst/>
                          <a:latin typeface="+mn-lt"/>
                        </a:rPr>
                        <a:t>NC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192</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159</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-33</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61</a:t>
                      </a:r>
                    </a:p>
                  </a:txBody>
                  <a:tcPr marL="9525" marR="9525" marT="9525" marB="0" anchor="b"/>
                </a:tc>
                <a:tc>
                  <a:txBody>
                    <a:bodyPr/>
                    <a:lstStyle/>
                    <a:p>
                      <a:pPr algn="ctr" fontAlgn="b"/>
                      <a:r>
                        <a:rPr lang="en-ZA" sz="1600" b="0" i="0" u="none" strike="noStrike" dirty="0">
                          <a:solidFill>
                            <a:srgbClr val="000000"/>
                          </a:solidFill>
                          <a:effectLst/>
                          <a:latin typeface="+mn-lt"/>
                        </a:rPr>
                        <a:t>98</a:t>
                      </a:r>
                    </a:p>
                  </a:txBody>
                  <a:tcPr marL="9525" marR="9525" marT="9525" marB="0" anchor="b"/>
                </a:tc>
                <a:extLst>
                  <a:ext uri="{0D108BD9-81ED-4DB2-BD59-A6C34878D82A}">
                    <a16:rowId xmlns:a16="http://schemas.microsoft.com/office/drawing/2014/main" xmlns="" val="10007"/>
                  </a:ext>
                </a:extLst>
              </a:tr>
              <a:tr h="316650">
                <a:tc>
                  <a:txBody>
                    <a:bodyPr/>
                    <a:lstStyle/>
                    <a:p>
                      <a:pPr algn="l" fontAlgn="b"/>
                      <a:r>
                        <a:rPr lang="en-ZA" sz="1600" b="1" u="none" strike="noStrike" dirty="0" smtClean="0">
                          <a:effectLst/>
                          <a:latin typeface="+mn-lt"/>
                        </a:rPr>
                        <a:t>NW</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0</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a:solidFill>
                            <a:srgbClr val="000000"/>
                          </a:solidFill>
                          <a:effectLst/>
                          <a:latin typeface="+mn-lt"/>
                        </a:rPr>
                        <a:t>157</a:t>
                      </a:r>
                    </a:p>
                  </a:txBody>
                  <a:tcPr marL="9525" marR="9525" marT="9525" marB="0" anchor="b"/>
                </a:tc>
                <a:tc>
                  <a:txBody>
                    <a:bodyPr/>
                    <a:lstStyle/>
                    <a:p>
                      <a:pPr algn="ctr" fontAlgn="b"/>
                      <a:r>
                        <a:rPr lang="en-ZA" sz="1600" b="0" i="0" u="none" strike="noStrike" dirty="0" smtClean="0">
                          <a:solidFill>
                            <a:srgbClr val="000000"/>
                          </a:solidFill>
                          <a:effectLst/>
                          <a:latin typeface="+mn-lt"/>
                          <a:cs typeface="Arial" panose="020B0604020202020204" pitchFamily="34" charset="0"/>
                        </a:rPr>
                        <a:t>157</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107</a:t>
                      </a:r>
                    </a:p>
                  </a:txBody>
                  <a:tcPr marL="9525" marR="9525" marT="9525" marB="0" anchor="b"/>
                </a:tc>
                <a:tc>
                  <a:txBody>
                    <a:bodyPr/>
                    <a:lstStyle/>
                    <a:p>
                      <a:pPr algn="ctr" fontAlgn="b"/>
                      <a:r>
                        <a:rPr lang="en-ZA" sz="1600" b="0" i="0" u="none" strike="noStrike" dirty="0">
                          <a:solidFill>
                            <a:srgbClr val="000000"/>
                          </a:solidFill>
                          <a:effectLst/>
                          <a:latin typeface="+mn-lt"/>
                        </a:rPr>
                        <a:t>50</a:t>
                      </a:r>
                    </a:p>
                  </a:txBody>
                  <a:tcPr marL="9525" marR="9525" marT="9525" marB="0" anchor="b"/>
                </a:tc>
                <a:extLst>
                  <a:ext uri="{0D108BD9-81ED-4DB2-BD59-A6C34878D82A}">
                    <a16:rowId xmlns:a16="http://schemas.microsoft.com/office/drawing/2014/main" xmlns="" val="10008"/>
                  </a:ext>
                </a:extLst>
              </a:tr>
              <a:tr h="316650">
                <a:tc>
                  <a:txBody>
                    <a:bodyPr/>
                    <a:lstStyle/>
                    <a:p>
                      <a:pPr algn="l" fontAlgn="b"/>
                      <a:r>
                        <a:rPr lang="en-ZA" sz="1600" b="1" u="none" strike="noStrike" dirty="0">
                          <a:effectLst/>
                          <a:latin typeface="+mn-lt"/>
                        </a:rPr>
                        <a:t>WC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282</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a:solidFill>
                            <a:srgbClr val="000000"/>
                          </a:solidFill>
                          <a:effectLst/>
                          <a:latin typeface="+mn-lt"/>
                        </a:rPr>
                        <a:t>297</a:t>
                      </a:r>
                    </a:p>
                  </a:txBody>
                  <a:tcPr marL="9525" marR="9525" marT="9525" marB="0" anchor="b"/>
                </a:tc>
                <a:tc>
                  <a:txBody>
                    <a:bodyPr/>
                    <a:lstStyle/>
                    <a:p>
                      <a:pPr algn="ctr" fontAlgn="b"/>
                      <a:r>
                        <a:rPr lang="en-ZA" sz="1600" b="0" i="0" u="none" strike="noStrike" dirty="0" smtClean="0">
                          <a:solidFill>
                            <a:srgbClr val="000000"/>
                          </a:solidFill>
                          <a:effectLst/>
                          <a:latin typeface="+mn-lt"/>
                          <a:cs typeface="Arial" panose="020B0604020202020204" pitchFamily="34" charset="0"/>
                        </a:rPr>
                        <a:t>15</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126</a:t>
                      </a:r>
                    </a:p>
                  </a:txBody>
                  <a:tcPr marL="9525" marR="9525" marT="9525" marB="0" anchor="b"/>
                </a:tc>
                <a:tc>
                  <a:txBody>
                    <a:bodyPr/>
                    <a:lstStyle/>
                    <a:p>
                      <a:pPr algn="ctr" fontAlgn="b"/>
                      <a:r>
                        <a:rPr lang="en-ZA" sz="1600" b="0" i="0" u="none" strike="noStrike" dirty="0">
                          <a:solidFill>
                            <a:srgbClr val="000000"/>
                          </a:solidFill>
                          <a:effectLst/>
                          <a:latin typeface="+mn-lt"/>
                        </a:rPr>
                        <a:t>171</a:t>
                      </a:r>
                    </a:p>
                  </a:txBody>
                  <a:tcPr marL="9525" marR="9525" marT="9525" marB="0" anchor="b"/>
                </a:tc>
                <a:extLst>
                  <a:ext uri="{0D108BD9-81ED-4DB2-BD59-A6C34878D82A}">
                    <a16:rowId xmlns:a16="http://schemas.microsoft.com/office/drawing/2014/main" xmlns="" val="10009"/>
                  </a:ext>
                </a:extLst>
              </a:tr>
              <a:tr h="268830">
                <a:tc>
                  <a:txBody>
                    <a:bodyPr/>
                    <a:lstStyle/>
                    <a:p>
                      <a:pPr algn="l"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mn-lt"/>
                          <a:ea typeface="Calibri"/>
                          <a:cs typeface="Times New Roman"/>
                        </a:rPr>
                        <a:t>1 935</a:t>
                      </a:r>
                      <a:endParaRPr lang="en-ZA" sz="1600" b="1" dirty="0">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1 754</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FF0000"/>
                          </a:solidFill>
                          <a:effectLst/>
                          <a:latin typeface="+mn-lt"/>
                          <a:cs typeface="Arial" panose="020B0604020202020204" pitchFamily="34" charset="0"/>
                        </a:rPr>
                        <a:t>-181</a:t>
                      </a:r>
                      <a:endParaRPr lang="en-ZA" sz="1600" b="1" i="0" u="none" strike="noStrike" dirty="0">
                        <a:solidFill>
                          <a:srgbClr val="FF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979</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775</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7010400" y="-65605"/>
            <a:ext cx="2133600" cy="365125"/>
          </a:xfrm>
        </p:spPr>
        <p:txBody>
          <a:bodyPr/>
          <a:lstStyle/>
          <a:p>
            <a:fld id="{96CA8298-9D91-4CF9-AB6A-504DBB769D5D}"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xmlns="" val="14500406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60648"/>
            <a:ext cx="7772400" cy="1080120"/>
          </a:xfrm>
        </p:spPr>
        <p:txBody>
          <a:bodyPr/>
          <a:lstStyle/>
          <a:p>
            <a:endParaRPr lang="en-ZA" dirty="0"/>
          </a:p>
        </p:txBody>
      </p:sp>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439406" y="2996952"/>
            <a:ext cx="8310800" cy="1569660"/>
          </a:xfrm>
          <a:prstGeom prst="rect">
            <a:avLst/>
          </a:prstGeom>
        </p:spPr>
        <p:txBody>
          <a:bodyPr wrap="none">
            <a:spAutoFit/>
          </a:bodyPr>
          <a:lstStyle/>
          <a:p>
            <a:pPr algn="ctr"/>
            <a:r>
              <a:rPr lang="en-ZA" sz="3200" b="1" dirty="0" smtClean="0"/>
              <a:t>PROGRAMME 3: PUBLIC EMPLYMENT SERVICES </a:t>
            </a:r>
          </a:p>
          <a:p>
            <a:pPr algn="ctr"/>
            <a:r>
              <a:rPr lang="en-ZA" sz="3200" b="1" dirty="0" smtClean="0"/>
              <a:t>(PES)</a:t>
            </a:r>
          </a:p>
          <a:p>
            <a:pPr algn="ctr"/>
            <a:r>
              <a:rPr lang="en-ZA" sz="3200" b="1" dirty="0" smtClean="0">
                <a:solidFill>
                  <a:srgbClr val="C00000"/>
                </a:solidFill>
              </a:rPr>
              <a:t>QUARTER 1 PERFORMANCE: 2019/20</a:t>
            </a:r>
            <a:endParaRPr lang="en-ZA" sz="3200" b="1" dirty="0">
              <a:solidFill>
                <a:srgbClr val="C00000"/>
              </a:solidFill>
            </a:endParaRPr>
          </a:p>
        </p:txBody>
      </p:sp>
    </p:spTree>
    <p:extLst>
      <p:ext uri="{BB962C8B-B14F-4D97-AF65-F5344CB8AC3E}">
        <p14:creationId xmlns:p14="http://schemas.microsoft.com/office/powerpoint/2010/main" xmlns="" val="2773594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WORK SEEKERS REGISTERED –TARGETS PER PROVINCE: </a:t>
            </a:r>
            <a:r>
              <a:rPr lang="en-ZA" sz="2400" b="1" dirty="0">
                <a:solidFill>
                  <a:srgbClr val="C00000"/>
                </a:solidFill>
              </a:rPr>
              <a:t>QUARTER </a:t>
            </a:r>
            <a:r>
              <a:rPr lang="en-ZA" sz="2400" b="1" dirty="0" smtClean="0">
                <a:solidFill>
                  <a:srgbClr val="C00000"/>
                </a:solidFill>
              </a:rPr>
              <a:t>1</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15401744"/>
              </p:ext>
            </p:extLst>
          </p:nvPr>
        </p:nvGraphicFramePr>
        <p:xfrm>
          <a:off x="251520" y="1417638"/>
          <a:ext cx="8640960" cy="5035704"/>
        </p:xfrm>
        <a:graphic>
          <a:graphicData uri="http://schemas.openxmlformats.org/drawingml/2006/table">
            <a:tbl>
              <a:tblPr firstRow="1" bandRow="1">
                <a:tableStyleId>{5C22544A-7EE6-4342-B048-85BDC9FD1C3A}</a:tableStyleId>
              </a:tblPr>
              <a:tblGrid>
                <a:gridCol w="2372028">
                  <a:extLst>
                    <a:ext uri="{9D8B030D-6E8A-4147-A177-3AD203B41FA5}">
                      <a16:colId xmlns:a16="http://schemas.microsoft.com/office/drawing/2014/main" xmlns="" val="20000"/>
                    </a:ext>
                  </a:extLst>
                </a:gridCol>
                <a:gridCol w="3134466">
                  <a:extLst>
                    <a:ext uri="{9D8B030D-6E8A-4147-A177-3AD203B41FA5}">
                      <a16:colId xmlns:a16="http://schemas.microsoft.com/office/drawing/2014/main" xmlns="" val="20001"/>
                    </a:ext>
                  </a:extLst>
                </a:gridCol>
                <a:gridCol w="3134466">
                  <a:extLst>
                    <a:ext uri="{9D8B030D-6E8A-4147-A177-3AD203B41FA5}">
                      <a16:colId xmlns:a16="http://schemas.microsoft.com/office/drawing/2014/main" xmlns="" val="779109399"/>
                    </a:ext>
                  </a:extLst>
                </a:gridCol>
              </a:tblGrid>
              <a:tr h="419642">
                <a:tc>
                  <a:txBody>
                    <a:bodyPr/>
                    <a:lstStyle/>
                    <a:p>
                      <a:r>
                        <a:rPr lang="en-ZA" dirty="0" smtClean="0"/>
                        <a:t>Province</a:t>
                      </a:r>
                      <a:endParaRPr lang="en-ZA" dirty="0"/>
                    </a:p>
                  </a:txBody>
                  <a:tcPr/>
                </a:tc>
                <a:tc>
                  <a:txBody>
                    <a:bodyPr/>
                    <a:lstStyle/>
                    <a:p>
                      <a:pPr algn="ctr"/>
                      <a:r>
                        <a:rPr lang="en-ZA" dirty="0" smtClean="0"/>
                        <a:t>Target</a:t>
                      </a:r>
                      <a:endParaRPr lang="en-ZA" dirty="0"/>
                    </a:p>
                  </a:txBody>
                  <a:tcPr/>
                </a:tc>
                <a:tc>
                  <a:txBody>
                    <a:bodyPr/>
                    <a:lstStyle/>
                    <a:p>
                      <a:pPr algn="ctr"/>
                      <a:r>
                        <a:rPr lang="en-ZA" dirty="0" smtClean="0"/>
                        <a:t>Actual</a:t>
                      </a:r>
                      <a:endParaRPr lang="en-ZA" dirty="0"/>
                    </a:p>
                  </a:txBody>
                  <a:tcPr/>
                </a:tc>
                <a:extLst>
                  <a:ext uri="{0D108BD9-81ED-4DB2-BD59-A6C34878D82A}">
                    <a16:rowId xmlns:a16="http://schemas.microsoft.com/office/drawing/2014/main" xmlns="" val="10000"/>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19 320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26 416</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1"/>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11 270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14 691</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2"/>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41 860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50 793</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3"/>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28 980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32 350</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4"/>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11 270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17 661</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5"/>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12 880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16 396</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6"/>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4 830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7 154</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7"/>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9 660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12 572</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8"/>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0" i="0" u="none" strike="noStrike" dirty="0" smtClean="0">
                          <a:solidFill>
                            <a:srgbClr val="000000"/>
                          </a:solidFill>
                          <a:effectLst/>
                          <a:latin typeface="+mn-lt"/>
                        </a:rPr>
                        <a:t>20 930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28 125</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9"/>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horzOverflow="overflow"/>
                </a:tc>
                <a:tc>
                  <a:txBody>
                    <a:bodyPr/>
                    <a:lstStyle/>
                    <a:p>
                      <a:pPr algn="ctr" fontAlgn="b"/>
                      <a:r>
                        <a:rPr lang="en-ZA" sz="1600" b="0" i="0" u="none" strike="noStrike" dirty="0" smtClean="0">
                          <a:solidFill>
                            <a:srgbClr val="000000"/>
                          </a:solidFill>
                          <a:effectLst/>
                          <a:latin typeface="+mn-lt"/>
                        </a:rPr>
                        <a:t>0</a:t>
                      </a:r>
                      <a:endParaRPr lang="en-ZA" sz="1600" b="0" i="0" u="none" strike="noStrike" dirty="0">
                        <a:solidFill>
                          <a:srgbClr val="000000"/>
                        </a:solidFill>
                        <a:effectLst/>
                        <a:latin typeface="+mn-lt"/>
                      </a:endParaRPr>
                    </a:p>
                  </a:txBody>
                  <a:tcPr marL="9525" marR="9525" marT="9525" marB="0"/>
                </a:tc>
                <a:tc>
                  <a:txBody>
                    <a:bodyPr/>
                    <a:lstStyle/>
                    <a:p>
                      <a:pPr algn="ctr" fontAlgn="b"/>
                      <a:r>
                        <a:rPr lang="en-ZA" sz="1600" b="0" i="0" u="none" strike="noStrike" dirty="0" smtClean="0">
                          <a:solidFill>
                            <a:srgbClr val="000000"/>
                          </a:solidFill>
                          <a:effectLst/>
                          <a:latin typeface="+mn-lt"/>
                        </a:rPr>
                        <a:t>14 693</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10"/>
                  </a:ext>
                </a:extLst>
              </a:tr>
              <a:tr h="419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horzOverflow="overflow"/>
                </a:tc>
                <a:tc>
                  <a:txBody>
                    <a:bodyPr/>
                    <a:lstStyle/>
                    <a:p>
                      <a:pPr algn="ctr" fontAlgn="b"/>
                      <a:r>
                        <a:rPr lang="en-ZA" sz="1600" b="1" i="0" u="none" strike="noStrike" dirty="0" smtClean="0">
                          <a:solidFill>
                            <a:srgbClr val="000000"/>
                          </a:solidFill>
                          <a:effectLst/>
                          <a:latin typeface="+mn-lt"/>
                        </a:rPr>
                        <a:t>161 000</a:t>
                      </a:r>
                      <a:endParaRPr lang="en-ZA" sz="1600" b="1" i="0" u="none" strike="noStrike" dirty="0">
                        <a:solidFill>
                          <a:srgbClr val="000000"/>
                        </a:solidFill>
                        <a:effectLst/>
                        <a:latin typeface="+mn-lt"/>
                      </a:endParaRPr>
                    </a:p>
                  </a:txBody>
                  <a:tcPr marL="9525" marR="9525" marT="9525" marB="0"/>
                </a:tc>
                <a:tc>
                  <a:txBody>
                    <a:bodyPr/>
                    <a:lstStyle/>
                    <a:p>
                      <a:pPr algn="ctr" fontAlgn="b"/>
                      <a:r>
                        <a:rPr lang="en-ZA" sz="1600" b="1" i="0" u="none" strike="noStrike" dirty="0" smtClean="0">
                          <a:solidFill>
                            <a:srgbClr val="000000"/>
                          </a:solidFill>
                          <a:effectLst/>
                          <a:latin typeface="+mn-lt"/>
                        </a:rPr>
                        <a:t>220 851</a:t>
                      </a:r>
                      <a:endParaRPr lang="en-ZA"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7010400" y="-7649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502286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ZA" altLang="en-US" sz="2400" b="1" dirty="0">
                <a:ea typeface="ＭＳ Ｐゴシック" pitchFamily="34" charset="-128"/>
              </a:rPr>
              <a:t>WORK SEEKERS REGISTERED BY DISABILITY: </a:t>
            </a:r>
            <a:br>
              <a:rPr lang="en-ZA" altLang="en-US" sz="2400" b="1" dirty="0">
                <a:ea typeface="ＭＳ Ｐゴシック" pitchFamily="34" charset="-128"/>
              </a:rPr>
            </a:br>
            <a:r>
              <a:rPr lang="en-US" altLang="en-US" sz="2400" b="1" dirty="0">
                <a:solidFill>
                  <a:srgbClr val="C00000"/>
                </a:solidFill>
                <a:ea typeface="ＭＳ Ｐゴシック" pitchFamily="34" charset="-128"/>
                <a:cs typeface="Arial" pitchFamily="34" charset="0"/>
              </a:rPr>
              <a:t>QUARTER </a:t>
            </a:r>
            <a:r>
              <a:rPr lang="en-US" altLang="en-US" sz="2400" b="1" dirty="0" smtClean="0">
                <a:solidFill>
                  <a:srgbClr val="C00000"/>
                </a:solidFill>
                <a:ea typeface="ＭＳ Ｐゴシック" pitchFamily="34" charset="-128"/>
                <a:cs typeface="Arial" pitchFamily="34" charset="0"/>
              </a:rPr>
              <a:t>1</a:t>
            </a:r>
            <a:endParaRPr lang="en-ZA" altLang="en-US" sz="2400" dirty="0" smtClean="0"/>
          </a:p>
        </p:txBody>
      </p:sp>
      <p:sp>
        <p:nvSpPr>
          <p:cNvPr id="29699" name="Content Placeholder 5"/>
          <p:cNvSpPr>
            <a:spLocks noGrp="1"/>
          </p:cNvSpPr>
          <p:nvPr>
            <p:ph sz="quarter" idx="4"/>
          </p:nvPr>
        </p:nvSpPr>
        <p:spPr>
          <a:xfrm>
            <a:off x="5436095" y="1300163"/>
            <a:ext cx="3528393" cy="4606925"/>
          </a:xfrm>
        </p:spPr>
        <p:txBody>
          <a:bodyPr/>
          <a:lstStyle/>
          <a:p>
            <a:pPr>
              <a:defRPr/>
            </a:pPr>
            <a:endParaRPr lang="en-ZA" altLang="en-US" sz="2000" dirty="0" smtClean="0"/>
          </a:p>
          <a:p>
            <a:pPr>
              <a:defRPr/>
            </a:pPr>
            <a:r>
              <a:rPr lang="en-ZA" altLang="en-US" sz="1600" dirty="0"/>
              <a:t>1% (1 371) of work seekers registered on ESSA have different forms of disabilities:</a:t>
            </a:r>
          </a:p>
          <a:p>
            <a:pPr lvl="1">
              <a:defRPr/>
            </a:pPr>
            <a:r>
              <a:rPr lang="en-ZA" altLang="en-US" sz="1600" dirty="0"/>
              <a:t>684 blindness</a:t>
            </a:r>
          </a:p>
          <a:p>
            <a:pPr lvl="1">
              <a:defRPr/>
            </a:pPr>
            <a:r>
              <a:rPr lang="en-ZA" altLang="en-US" sz="1600" dirty="0"/>
              <a:t>260 physical disability</a:t>
            </a:r>
          </a:p>
          <a:p>
            <a:pPr lvl="1">
              <a:defRPr/>
            </a:pPr>
            <a:r>
              <a:rPr lang="en-ZA" altLang="en-US" sz="1600" dirty="0"/>
              <a:t>169 chronic condition, </a:t>
            </a:r>
            <a:r>
              <a:rPr lang="en-ZA" altLang="en-US" sz="1600" dirty="0" err="1"/>
              <a:t>e.t.c</a:t>
            </a:r>
            <a:endParaRPr lang="en-ZA" altLang="en-US" sz="1600" dirty="0"/>
          </a:p>
          <a:p>
            <a:pPr marL="457200" lvl="1" indent="0">
              <a:buNone/>
              <a:defRPr/>
            </a:pPr>
            <a:endParaRPr lang="en-ZA" altLang="en-US" dirty="0" smtClean="0">
              <a:solidFill>
                <a:srgbClr val="FF0000"/>
              </a:solidFill>
            </a:endParaRPr>
          </a:p>
          <a:p>
            <a:pPr lvl="1">
              <a:defRPr/>
            </a:pPr>
            <a:endParaRPr lang="en-ZA" altLang="en-US" dirty="0">
              <a:solidFill>
                <a:srgbClr val="FF0000"/>
              </a:solidFill>
            </a:endParaRPr>
          </a:p>
          <a:p>
            <a:pPr lvl="1">
              <a:defRPr/>
            </a:pPr>
            <a:endParaRPr lang="en-ZA" altLang="en-US" dirty="0" smtClean="0">
              <a:solidFill>
                <a:srgbClr val="FF0000"/>
              </a:solidFill>
            </a:endParaRPr>
          </a:p>
          <a:p>
            <a:pPr marL="457200" lvl="1" indent="0">
              <a:buFont typeface="Arial" pitchFamily="34" charset="0"/>
              <a:buNone/>
              <a:defRPr/>
            </a:pPr>
            <a:endParaRPr lang="en-ZA" altLang="en-US" dirty="0" smtClean="0"/>
          </a:p>
          <a:p>
            <a:pPr lvl="1">
              <a:defRPr/>
            </a:pPr>
            <a:endParaRPr lang="en-ZA" altLang="en-US" dirty="0" smtClean="0"/>
          </a:p>
        </p:txBody>
      </p:sp>
      <p:sp>
        <p:nvSpPr>
          <p:cNvPr id="29700" name="Slide Number Placeholder 6"/>
          <p:cNvSpPr>
            <a:spLocks noGrp="1"/>
          </p:cNvSpPr>
          <p:nvPr>
            <p:ph type="sldNum" sz="quarter" idx="12"/>
          </p:nvPr>
        </p:nvSpPr>
        <p:spPr bwMode="auto">
          <a:xfrm>
            <a:off x="7010400" y="-6560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8E8A37-0E34-4239-A01C-77354A3E567A}"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617436412"/>
              </p:ext>
            </p:extLst>
          </p:nvPr>
        </p:nvGraphicFramePr>
        <p:xfrm>
          <a:off x="251520" y="1412776"/>
          <a:ext cx="5472608"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87606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400" b="1" dirty="0">
                <a:ea typeface="ＭＳ Ｐゴシック" pitchFamily="34" charset="-128"/>
              </a:rPr>
              <a:t>WORK SEEKERS REGISTERED BY EQUITY GROUP:</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1</a:t>
            </a:r>
            <a:endParaRPr lang="en-ZA" altLang="en-US" sz="2400" dirty="0" smtClean="0"/>
          </a:p>
        </p:txBody>
      </p:sp>
      <p:sp>
        <p:nvSpPr>
          <p:cNvPr id="31747" name="Content Placeholder 5"/>
          <p:cNvSpPr>
            <a:spLocks noGrp="1"/>
          </p:cNvSpPr>
          <p:nvPr>
            <p:ph sz="quarter" idx="4"/>
          </p:nvPr>
        </p:nvSpPr>
        <p:spPr>
          <a:xfrm>
            <a:off x="5129213" y="1741488"/>
            <a:ext cx="3557587" cy="4384675"/>
          </a:xfrm>
        </p:spPr>
        <p:txBody>
          <a:bodyPr/>
          <a:lstStyle/>
          <a:p>
            <a:r>
              <a:rPr lang="en-ZA" altLang="en-US" sz="1600" dirty="0"/>
              <a:t>85% (187 830) of work seekers registered are Africans, 10% (22 200)  Coloureds, 3% (5 709) Whites and only</a:t>
            </a:r>
            <a:r>
              <a:rPr lang="en-ZA" altLang="en-US" sz="1600" dirty="0">
                <a:solidFill>
                  <a:srgbClr val="FF0000"/>
                </a:solidFill>
              </a:rPr>
              <a:t> </a:t>
            </a:r>
            <a:r>
              <a:rPr lang="en-ZA" altLang="en-US" sz="1600" dirty="0"/>
              <a:t>1% (2 013) Indians</a:t>
            </a:r>
            <a:r>
              <a:rPr lang="en-ZA" altLang="en-US" sz="1600" dirty="0">
                <a:solidFill>
                  <a:srgbClr val="FF0000"/>
                </a:solidFill>
              </a:rPr>
              <a:t>.</a:t>
            </a:r>
          </a:p>
          <a:p>
            <a:r>
              <a:rPr lang="en-ZA" altLang="en-US" sz="1600" dirty="0"/>
              <a:t>The remaining 3 099 (1%) were not specified by equity group.</a:t>
            </a:r>
          </a:p>
          <a:p>
            <a:endParaRPr lang="en-ZA" altLang="en-US" sz="1600" dirty="0">
              <a:solidFill>
                <a:srgbClr val="FF0000"/>
              </a:solidFill>
            </a:endParaRPr>
          </a:p>
          <a:p>
            <a:pPr marL="0" indent="0">
              <a:buFont typeface="Arial" pitchFamily="34" charset="0"/>
              <a:buNone/>
              <a:defRPr/>
            </a:pPr>
            <a:endParaRPr lang="en-ZA" altLang="en-US" sz="1600" dirty="0" smtClean="0">
              <a:solidFill>
                <a:srgbClr val="FF0000"/>
              </a:solidFill>
            </a:endParaRPr>
          </a:p>
        </p:txBody>
      </p:sp>
      <p:sp>
        <p:nvSpPr>
          <p:cNvPr id="31748" name="Slide Number Placeholder 6"/>
          <p:cNvSpPr>
            <a:spLocks noGrp="1"/>
          </p:cNvSpPr>
          <p:nvPr>
            <p:ph type="sldNum" sz="quarter" idx="12"/>
          </p:nvPr>
        </p:nvSpPr>
        <p:spPr bwMode="auto">
          <a:xfrm>
            <a:off x="7041097" y="-2245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D7A606-A010-45F5-9FBE-5DE23E685255}"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endParaRP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368135" y="1335881"/>
          <a:ext cx="4316682" cy="4322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752" name="Chart 8"/>
          <p:cNvGraphicFramePr>
            <a:graphicFrameLocks/>
          </p:cNvGraphicFramePr>
          <p:nvPr/>
        </p:nvGraphicFramePr>
        <p:xfrm>
          <a:off x="630238" y="1571625"/>
          <a:ext cx="4454525" cy="4033838"/>
        </p:xfrm>
        <a:graphic>
          <a:graphicData uri="http://schemas.openxmlformats.org/presentationml/2006/ole">
            <p:oleObj spid="_x0000_s1051" r:id="rId6" imgW="4456562" imgH="4035902" progId="">
              <p:embed/>
            </p:oleObj>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3064246666"/>
              </p:ext>
            </p:extLst>
          </p:nvPr>
        </p:nvGraphicFramePr>
        <p:xfrm>
          <a:off x="251521" y="1412777"/>
          <a:ext cx="5184576" cy="49685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0221115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ZA" altLang="en-US" sz="2400" b="1" dirty="0" smtClean="0">
                <a:ea typeface="ＭＳ Ｐゴシック" pitchFamily="34" charset="-128"/>
              </a:rPr>
              <a:t>MEDIA LIAISON, MONITORING AND RESEARCH </a:t>
            </a:r>
          </a:p>
        </p:txBody>
      </p:sp>
      <p:sp>
        <p:nvSpPr>
          <p:cNvPr id="3" name="Content Placeholder 2"/>
          <p:cNvSpPr>
            <a:spLocks noGrp="1"/>
          </p:cNvSpPr>
          <p:nvPr>
            <p:ph idx="1"/>
          </p:nvPr>
        </p:nvSpPr>
        <p:spPr/>
        <p:txBody>
          <a:bodyPr/>
          <a:lstStyle/>
          <a:p>
            <a:pPr marL="0" indent="0">
              <a:buFont typeface="Arial" charset="0"/>
              <a:buNone/>
              <a:defRPr/>
            </a:pPr>
            <a:r>
              <a:rPr lang="en-ZA" sz="1800" b="1" u="sng" dirty="0" smtClean="0">
                <a:cs typeface="Arial" panose="020B0604020202020204" pitchFamily="34" charset="0"/>
              </a:rPr>
              <a:t>Key </a:t>
            </a:r>
            <a:r>
              <a:rPr lang="en-ZA" sz="1800" b="1" u="sng" dirty="0">
                <a:cs typeface="Arial" panose="020B0604020202020204" pitchFamily="34" charset="0"/>
              </a:rPr>
              <a:t>performance indicator </a:t>
            </a:r>
            <a:endParaRPr lang="en-ZA" sz="1800" b="1" u="sng" dirty="0" smtClean="0">
              <a:cs typeface="Arial" panose="020B0604020202020204" pitchFamily="34" charset="0"/>
            </a:endParaRPr>
          </a:p>
          <a:p>
            <a:pPr marL="0" indent="0">
              <a:buFont typeface="Arial" charset="0"/>
              <a:buNone/>
              <a:defRPr/>
            </a:pPr>
            <a:endParaRPr lang="en-ZA" altLang="en-US" sz="1800" b="1" dirty="0" smtClean="0">
              <a:ea typeface="ＭＳ Ｐゴシック" pitchFamily="34" charset="-128"/>
              <a:cs typeface="Arial" charset="0"/>
            </a:endParaRPr>
          </a:p>
          <a:p>
            <a:pPr marL="0" indent="0">
              <a:buFont typeface="Arial" charset="0"/>
              <a:buNone/>
              <a:defRPr/>
            </a:pPr>
            <a:r>
              <a:rPr lang="en-ZA" altLang="en-US" sz="1800" b="1" dirty="0" smtClean="0">
                <a:ea typeface="ＭＳ Ｐゴシック" pitchFamily="34" charset="-128"/>
                <a:cs typeface="Arial" charset="0"/>
              </a:rPr>
              <a:t>1. 100</a:t>
            </a:r>
            <a:r>
              <a:rPr lang="en-ZA" altLang="en-US" sz="1800" b="1" dirty="0">
                <a:ea typeface="ＭＳ Ｐゴシック" pitchFamily="34" charset="-128"/>
                <a:cs typeface="Arial" charset="0"/>
              </a:rPr>
              <a:t>% of Departmental Annual and Ministerial </a:t>
            </a:r>
            <a:r>
              <a:rPr lang="en-ZA" altLang="en-US" sz="1800" b="1" dirty="0" smtClean="0">
                <a:ea typeface="ＭＳ Ｐゴシック" pitchFamily="34" charset="-128"/>
                <a:cs typeface="Arial" charset="0"/>
              </a:rPr>
              <a:t>and entities’ events </a:t>
            </a:r>
            <a:r>
              <a:rPr lang="en-ZA" altLang="en-US" sz="1800" b="1" dirty="0">
                <a:ea typeface="ＭＳ Ｐゴシック" pitchFamily="34" charset="-128"/>
                <a:cs typeface="Arial" charset="0"/>
              </a:rPr>
              <a:t>publicized in a year</a:t>
            </a:r>
          </a:p>
          <a:p>
            <a:pPr>
              <a:defRPr/>
            </a:pPr>
            <a:r>
              <a:rPr lang="en-ZA" sz="1800" b="1" dirty="0" smtClean="0">
                <a:cs typeface="Arial" panose="020B0604020202020204" pitchFamily="34" charset="0"/>
              </a:rPr>
              <a:t>All </a:t>
            </a:r>
            <a:r>
              <a:rPr lang="en-ZA" sz="1800" b="1" dirty="0">
                <a:cs typeface="Arial" panose="020B0604020202020204" pitchFamily="34" charset="0"/>
              </a:rPr>
              <a:t>research work/report Produced by the Department for the public to have a clearer understanding of the role of the Department in the labour market are popularised per year</a:t>
            </a:r>
            <a:r>
              <a:rPr lang="en-ZA" sz="1800" b="1" dirty="0" smtClean="0">
                <a:cs typeface="Arial" panose="020B0604020202020204" pitchFamily="34" charset="0"/>
              </a:rPr>
              <a:t>.</a:t>
            </a:r>
          </a:p>
          <a:p>
            <a:pPr>
              <a:buFontTx/>
              <a:buChar char="-"/>
              <a:defRPr/>
            </a:pPr>
            <a:endParaRPr lang="en-ZA" sz="1800" b="1" dirty="0">
              <a:cs typeface="Arial" panose="020B0604020202020204" pitchFamily="34" charset="0"/>
            </a:endParaRPr>
          </a:p>
          <a:p>
            <a:pPr>
              <a:buFontTx/>
              <a:buChar char="-"/>
              <a:defRPr/>
            </a:pPr>
            <a:r>
              <a:rPr lang="en-ZA" sz="1800" b="1" dirty="0" smtClean="0">
                <a:cs typeface="Arial" panose="020B0604020202020204" pitchFamily="34" charset="0"/>
              </a:rPr>
              <a:t>NB = </a:t>
            </a:r>
            <a:r>
              <a:rPr lang="en-ZA" sz="1800" dirty="0" smtClean="0">
                <a:cs typeface="Arial" panose="020B0604020202020204" pitchFamily="34" charset="0"/>
              </a:rPr>
              <a:t>No report launched in the period under review (1</a:t>
            </a:r>
            <a:r>
              <a:rPr lang="en-ZA" sz="1800" baseline="30000" dirty="0" smtClean="0">
                <a:cs typeface="Arial" panose="020B0604020202020204" pitchFamily="34" charset="0"/>
              </a:rPr>
              <a:t>st</a:t>
            </a:r>
            <a:r>
              <a:rPr lang="en-ZA" sz="1800" dirty="0" smtClean="0">
                <a:cs typeface="Arial" panose="020B0604020202020204" pitchFamily="34" charset="0"/>
              </a:rPr>
              <a:t> quarter) </a:t>
            </a:r>
          </a:p>
          <a:p>
            <a:pPr marL="0" indent="0">
              <a:buNone/>
              <a:defRPr/>
            </a:pPr>
            <a:endParaRPr lang="en-ZA" sz="1800" dirty="0" smtClean="0">
              <a:cs typeface="Arial" panose="020B0604020202020204" pitchFamily="34" charset="0"/>
            </a:endParaRPr>
          </a:p>
          <a:p>
            <a:pPr>
              <a:buFontTx/>
              <a:buChar char="-"/>
              <a:defRPr/>
            </a:pPr>
            <a:endParaRPr lang="en-ZA" sz="1800" dirty="0" smtClean="0">
              <a:cs typeface="Arial" panose="020B0604020202020204" pitchFamily="34" charset="0"/>
            </a:endParaRPr>
          </a:p>
          <a:p>
            <a:pPr marL="0" indent="0" algn="just" eaLnBrk="1" hangingPunct="1">
              <a:lnSpc>
                <a:spcPct val="80000"/>
              </a:lnSpc>
              <a:buFont typeface="Arial" charset="0"/>
              <a:buNone/>
              <a:defRPr/>
            </a:pPr>
            <a:r>
              <a:rPr lang="en-ZA" sz="1800" dirty="0" smtClean="0">
                <a:cs typeface="Arial" panose="020B0604020202020204" pitchFamily="34" charset="0"/>
              </a:rPr>
              <a:t>- </a:t>
            </a:r>
            <a:r>
              <a:rPr lang="en-ZA" sz="1800" b="1" dirty="0" smtClean="0">
                <a:cs typeface="Arial" panose="020B0604020202020204" pitchFamily="34" charset="0"/>
              </a:rPr>
              <a:t>Achieved</a:t>
            </a:r>
            <a:endParaRPr lang="en-ZA" sz="1800" dirty="0">
              <a:cs typeface="Arial" panose="020B0604020202020204" pitchFamily="34" charset="0"/>
            </a:endParaRPr>
          </a:p>
        </p:txBody>
      </p:sp>
      <p:sp>
        <p:nvSpPr>
          <p:cNvPr id="3076" name="Oval 5"/>
          <p:cNvSpPr>
            <a:spLocks noChangeAspect="1" noChangeArrowheads="1"/>
          </p:cNvSpPr>
          <p:nvPr/>
        </p:nvSpPr>
        <p:spPr bwMode="auto">
          <a:xfrm>
            <a:off x="2247234" y="4869160"/>
            <a:ext cx="769933" cy="747018"/>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xmlns="" val="149860758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ZA" altLang="en-US" sz="2400" b="1" dirty="0">
                <a:ea typeface="ＭＳ Ｐゴシック" pitchFamily="34" charset="-128"/>
              </a:rPr>
              <a:t>OPPORTUNITIES REGISTERED BY TYPE:</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1</a:t>
            </a:r>
            <a:endParaRPr lang="en-ZA" altLang="en-US" sz="2400" dirty="0" smtClean="0"/>
          </a:p>
        </p:txBody>
      </p:sp>
      <p:sp>
        <p:nvSpPr>
          <p:cNvPr id="38915" name="Content Placeholder 3"/>
          <p:cNvSpPr>
            <a:spLocks noGrp="1"/>
          </p:cNvSpPr>
          <p:nvPr>
            <p:ph sz="half" idx="2"/>
          </p:nvPr>
        </p:nvSpPr>
        <p:spPr>
          <a:xfrm>
            <a:off x="5220072" y="1484784"/>
            <a:ext cx="3662362" cy="4708525"/>
          </a:xfrm>
        </p:spPr>
        <p:txBody>
          <a:bodyPr/>
          <a:lstStyle/>
          <a:p>
            <a:pPr>
              <a:defRPr/>
            </a:pPr>
            <a:endParaRPr lang="en-ZA" altLang="en-US" sz="1800" dirty="0" smtClean="0"/>
          </a:p>
          <a:p>
            <a:pPr>
              <a:defRPr/>
            </a:pPr>
            <a:r>
              <a:rPr lang="en-ZA" altLang="en-US" sz="1600" dirty="0"/>
              <a:t>41% (21 448) of 52 894 opportunities registered are for formal jobs, </a:t>
            </a:r>
          </a:p>
          <a:p>
            <a:pPr marL="342900" lvl="1" indent="-342900">
              <a:buFont typeface="Arial" pitchFamily="34" charset="0"/>
              <a:buChar char="•"/>
              <a:defRPr/>
            </a:pPr>
            <a:r>
              <a:rPr lang="en-ZA" altLang="en-US" sz="1400" dirty="0"/>
              <a:t>25% (13 480) UIF-LAP ,</a:t>
            </a:r>
          </a:p>
          <a:p>
            <a:pPr marL="342900" lvl="1" indent="-342900">
              <a:buFont typeface="Arial" pitchFamily="34" charset="0"/>
              <a:buChar char="•"/>
              <a:defRPr/>
            </a:pPr>
            <a:r>
              <a:rPr lang="en-ZA" altLang="en-US" sz="1400" dirty="0"/>
              <a:t>21% (11 104) projects, </a:t>
            </a:r>
          </a:p>
          <a:p>
            <a:pPr>
              <a:defRPr/>
            </a:pPr>
            <a:r>
              <a:rPr lang="en-ZA" altLang="en-US" sz="1600" dirty="0"/>
              <a:t>11% (5 569) </a:t>
            </a:r>
            <a:r>
              <a:rPr lang="en-ZA" altLang="en-US" sz="1600" dirty="0" err="1"/>
              <a:t>learnerships</a:t>
            </a:r>
            <a:r>
              <a:rPr lang="en-ZA" altLang="en-US" sz="1600" dirty="0"/>
              <a:t>.</a:t>
            </a:r>
          </a:p>
          <a:p>
            <a:pPr>
              <a:defRPr/>
            </a:pPr>
            <a:r>
              <a:rPr lang="en-ZA" altLang="en-US" sz="1600" dirty="0"/>
              <a:t>The remaining  2% ( 1 293) is split as follows:</a:t>
            </a:r>
          </a:p>
          <a:p>
            <a:pPr lvl="1">
              <a:defRPr/>
            </a:pPr>
            <a:r>
              <a:rPr lang="en-ZA" altLang="en-US" sz="1400" dirty="0"/>
              <a:t>Internships  (234)</a:t>
            </a:r>
          </a:p>
          <a:p>
            <a:pPr lvl="1">
              <a:defRPr/>
            </a:pPr>
            <a:r>
              <a:rPr lang="en-ZA" altLang="en-US" sz="1400" dirty="0"/>
              <a:t>Apprenticeship (494)</a:t>
            </a:r>
          </a:p>
          <a:p>
            <a:pPr lvl="1">
              <a:defRPr/>
            </a:pPr>
            <a:r>
              <a:rPr lang="en-ZA" altLang="en-US" sz="1400" dirty="0"/>
              <a:t>Will Programme (550)</a:t>
            </a:r>
          </a:p>
          <a:p>
            <a:pPr lvl="1">
              <a:defRPr/>
            </a:pPr>
            <a:r>
              <a:rPr lang="en-ZA" altLang="en-US" sz="1400" dirty="0"/>
              <a:t>Operations Phakisa (15)</a:t>
            </a:r>
          </a:p>
          <a:p>
            <a:pPr marL="457200" lvl="1" indent="0">
              <a:buFont typeface="Arial" pitchFamily="34" charset="0"/>
              <a:buNone/>
              <a:defRPr/>
            </a:pPr>
            <a:endParaRPr lang="en-ZA" altLang="en-US" sz="1400" dirty="0"/>
          </a:p>
          <a:p>
            <a:pPr marL="457200" lvl="1" indent="0">
              <a:buFont typeface="Arial" pitchFamily="34" charset="0"/>
              <a:buNone/>
              <a:defRPr/>
            </a:pPr>
            <a:endParaRPr lang="en-ZA" altLang="en-US" sz="1400" dirty="0" smtClean="0"/>
          </a:p>
          <a:p>
            <a:pPr marL="457200" lvl="1" indent="0">
              <a:buFont typeface="Arial" pitchFamily="34" charset="0"/>
              <a:buNone/>
              <a:defRPr/>
            </a:pPr>
            <a:endParaRPr lang="en-ZA" altLang="en-US" sz="1400" dirty="0" smtClean="0">
              <a:solidFill>
                <a:srgbClr val="FF0000"/>
              </a:solidFill>
            </a:endParaRPr>
          </a:p>
        </p:txBody>
      </p:sp>
      <p:sp>
        <p:nvSpPr>
          <p:cNvPr id="37892" name="Slide Number Placeholder 4"/>
          <p:cNvSpPr>
            <a:spLocks noGrp="1"/>
          </p:cNvSpPr>
          <p:nvPr>
            <p:ph type="sldNum" sz="quarter" idx="12"/>
          </p:nvPr>
        </p:nvSpPr>
        <p:spPr bwMode="auto">
          <a:xfrm>
            <a:off x="7010400" y="-614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5092821-AEF9-45BE-8C9C-F39D2C023FB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60</a:t>
            </a:fld>
            <a:endPar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2738099785"/>
              </p:ext>
            </p:extLst>
          </p:nvPr>
        </p:nvGraphicFramePr>
        <p:xfrm>
          <a:off x="251520" y="1412777"/>
          <a:ext cx="504056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15644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ZA" altLang="en-US" sz="2400" b="1" dirty="0" smtClean="0"/>
              <a:t>OPPORTUNITIES AND PLACEMENTS BY SECTOR: </a:t>
            </a:r>
            <a:r>
              <a:rPr lang="en-US" altLang="en-US" sz="2400" b="1" dirty="0">
                <a:solidFill>
                  <a:srgbClr val="C00000"/>
                </a:solidFill>
                <a:ea typeface="ＭＳ Ｐゴシック" pitchFamily="34" charset="-128"/>
                <a:cs typeface="Arial" pitchFamily="34" charset="0"/>
              </a:rPr>
              <a:t>QUARTER 1</a:t>
            </a:r>
            <a:endParaRPr lang="en-ZA" altLang="en-US" sz="2400" dirty="0" smtClean="0"/>
          </a:p>
        </p:txBody>
      </p:sp>
      <p:sp>
        <p:nvSpPr>
          <p:cNvPr id="3" name="Content Placeholder 2"/>
          <p:cNvSpPr>
            <a:spLocks noGrp="1"/>
          </p:cNvSpPr>
          <p:nvPr>
            <p:ph idx="1"/>
          </p:nvPr>
        </p:nvSpPr>
        <p:spPr>
          <a:xfrm>
            <a:off x="395536" y="1340768"/>
            <a:ext cx="8435280" cy="5328592"/>
          </a:xfrm>
        </p:spPr>
        <p:txBody>
          <a:bodyPr/>
          <a:lstStyle/>
          <a:p>
            <a:pPr>
              <a:defRPr/>
            </a:pPr>
            <a:endParaRPr lang="en-ZA" dirty="0" smtClean="0"/>
          </a:p>
          <a:p>
            <a:pPr>
              <a:defRPr/>
            </a:pPr>
            <a:endParaRPr lang="en-ZA" dirty="0"/>
          </a:p>
          <a:p>
            <a:pPr>
              <a:defRPr/>
            </a:pPr>
            <a:endParaRPr lang="en-ZA" dirty="0" smtClean="0"/>
          </a:p>
          <a:p>
            <a:pPr>
              <a:defRPr/>
            </a:pPr>
            <a:endParaRPr lang="en-ZA" dirty="0"/>
          </a:p>
          <a:p>
            <a:pPr>
              <a:defRPr/>
            </a:pPr>
            <a:endParaRPr lang="en-ZA" dirty="0" smtClean="0"/>
          </a:p>
          <a:p>
            <a:pPr>
              <a:defRPr/>
            </a:pPr>
            <a:endParaRPr lang="en-ZA" dirty="0"/>
          </a:p>
          <a:p>
            <a:pPr marL="0" indent="0">
              <a:buNone/>
              <a:defRPr/>
            </a:pPr>
            <a:endParaRPr lang="en-ZA" dirty="0" smtClean="0"/>
          </a:p>
        </p:txBody>
      </p:sp>
      <p:sp>
        <p:nvSpPr>
          <p:cNvPr id="37892" name="Slide Number Placeholder 3"/>
          <p:cNvSpPr>
            <a:spLocks noGrp="1"/>
          </p:cNvSpPr>
          <p:nvPr>
            <p:ph type="sldNum" sz="quarter" idx="12"/>
          </p:nvPr>
        </p:nvSpPr>
        <p:spPr bwMode="auto">
          <a:xfrm>
            <a:off x="6972300" y="0"/>
            <a:ext cx="2133600" cy="2777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025D747-EC88-405F-9B55-2CEE57388125}"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7" name="Chart 6"/>
          <p:cNvGraphicFramePr>
            <a:graphicFrameLocks/>
          </p:cNvGraphicFramePr>
          <p:nvPr>
            <p:extLst>
              <p:ext uri="{D42A27DB-BD31-4B8C-83A1-F6EECF244321}">
                <p14:modId xmlns:p14="http://schemas.microsoft.com/office/powerpoint/2010/main" xmlns="" val="3261770010"/>
              </p:ext>
            </p:extLst>
          </p:nvPr>
        </p:nvGraphicFramePr>
        <p:xfrm>
          <a:off x="179512" y="1339849"/>
          <a:ext cx="8712967" cy="5185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95332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ea typeface="Times New Roman"/>
                <a:cs typeface="Calibri"/>
              </a:rPr>
              <a:t>WORK-SEEKERS PROVIDED WITH EMPLOYMENT</a:t>
            </a:r>
            <a:r>
              <a:rPr lang="en-ZA" sz="2400" b="1" dirty="0">
                <a:latin typeface="Times New Roman"/>
                <a:ea typeface="Times New Roman"/>
              </a:rPr>
              <a:t/>
            </a:r>
            <a:br>
              <a:rPr lang="en-ZA" sz="2400" b="1" dirty="0">
                <a:latin typeface="Times New Roman"/>
                <a:ea typeface="Times New Roman"/>
              </a:rPr>
            </a:br>
            <a:r>
              <a:rPr lang="en-US" sz="2400" b="1" dirty="0">
                <a:ea typeface="Times New Roman"/>
                <a:cs typeface="Calibri"/>
              </a:rPr>
              <a:t>COUNSELLING – TARGET:</a:t>
            </a:r>
            <a:r>
              <a:rPr lang="en-US" altLang="en-US" sz="2400" b="1" dirty="0">
                <a:solidFill>
                  <a:srgbClr val="C00000"/>
                </a:solidFill>
                <a:ea typeface="ＭＳ Ｐゴシック" pitchFamily="34" charset="-128"/>
                <a:cs typeface="Arial" pitchFamily="34" charset="0"/>
              </a:rPr>
              <a:t> QUARTER 1</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26878092"/>
              </p:ext>
            </p:extLst>
          </p:nvPr>
        </p:nvGraphicFramePr>
        <p:xfrm>
          <a:off x="251520" y="1417638"/>
          <a:ext cx="8640959" cy="4632636"/>
        </p:xfrm>
        <a:graphic>
          <a:graphicData uri="http://schemas.openxmlformats.org/drawingml/2006/table">
            <a:tbl>
              <a:tblPr firstRow="1" bandRow="1">
                <a:tableStyleId>{5C22544A-7EE6-4342-B048-85BDC9FD1C3A}</a:tableStyleId>
              </a:tblPr>
              <a:tblGrid>
                <a:gridCol w="2295255">
                  <a:extLst>
                    <a:ext uri="{9D8B030D-6E8A-4147-A177-3AD203B41FA5}">
                      <a16:colId xmlns:a16="http://schemas.microsoft.com/office/drawing/2014/main" xmlns="" val="20000"/>
                    </a:ext>
                  </a:extLst>
                </a:gridCol>
                <a:gridCol w="3172852">
                  <a:extLst>
                    <a:ext uri="{9D8B030D-6E8A-4147-A177-3AD203B41FA5}">
                      <a16:colId xmlns:a16="http://schemas.microsoft.com/office/drawing/2014/main" xmlns="" val="20001"/>
                    </a:ext>
                  </a:extLst>
                </a:gridCol>
                <a:gridCol w="3172852">
                  <a:extLst>
                    <a:ext uri="{9D8B030D-6E8A-4147-A177-3AD203B41FA5}">
                      <a16:colId xmlns:a16="http://schemas.microsoft.com/office/drawing/2014/main" xmlns="" val="2324657041"/>
                    </a:ext>
                  </a:extLst>
                </a:gridCol>
              </a:tblGrid>
              <a:tr h="386053">
                <a:tc>
                  <a:txBody>
                    <a:bodyPr/>
                    <a:lstStyle/>
                    <a:p>
                      <a:r>
                        <a:rPr lang="en-ZA" sz="1600" dirty="0" smtClean="0">
                          <a:latin typeface="+mn-lt"/>
                        </a:rPr>
                        <a:t>Province</a:t>
                      </a:r>
                      <a:endParaRPr lang="en-ZA" sz="1600" dirty="0">
                        <a:latin typeface="+mn-lt"/>
                      </a:endParaRPr>
                    </a:p>
                  </a:txBody>
                  <a:tcPr/>
                </a:tc>
                <a:tc>
                  <a:txBody>
                    <a:bodyPr/>
                    <a:lstStyle/>
                    <a:p>
                      <a:pPr algn="ctr"/>
                      <a:r>
                        <a:rPr lang="en-ZA" sz="1600" dirty="0" smtClean="0">
                          <a:latin typeface="+mn-lt"/>
                        </a:rPr>
                        <a:t>Target</a:t>
                      </a:r>
                      <a:endParaRPr lang="en-ZA" sz="1600" dirty="0">
                        <a:latin typeface="+mn-lt"/>
                      </a:endParaRPr>
                    </a:p>
                  </a:txBody>
                  <a:tcPr/>
                </a:tc>
                <a:tc>
                  <a:txBody>
                    <a:bodyPr/>
                    <a:lstStyle/>
                    <a:p>
                      <a:pPr algn="ctr"/>
                      <a:r>
                        <a:rPr lang="en-ZA" sz="1600" dirty="0" smtClean="0">
                          <a:latin typeface="+mn-lt"/>
                        </a:rPr>
                        <a:t>Actual</a:t>
                      </a:r>
                      <a:endParaRPr lang="en-ZA" sz="1600" dirty="0">
                        <a:latin typeface="+mn-lt"/>
                      </a:endParaRPr>
                    </a:p>
                  </a:txBody>
                  <a:tcPr/>
                </a:tc>
                <a:extLst>
                  <a:ext uri="{0D108BD9-81ED-4DB2-BD59-A6C34878D82A}">
                    <a16:rowId xmlns:a16="http://schemas.microsoft.com/office/drawing/2014/main" xmlns="" val="10000"/>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6 401</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9 701</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1"/>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4 399</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5 644</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2"/>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10 399</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13 232</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3"/>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6 401</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9 362</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4"/>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5 198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7 051</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5"/>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6 000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chemeClr val="tx1"/>
                          </a:solidFill>
                          <a:effectLst/>
                          <a:latin typeface="+mn-lt"/>
                        </a:rPr>
                        <a:t>9 038</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0006"/>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2 801</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chemeClr val="tx1"/>
                          </a:solidFill>
                          <a:effectLst/>
                          <a:latin typeface="+mn-lt"/>
                        </a:rPr>
                        <a:t>3 431</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0007"/>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4 001</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5 164</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8"/>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4 800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5 074</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9"/>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tc>
                <a:tc>
                  <a:txBody>
                    <a:bodyPr/>
                    <a:lstStyle/>
                    <a:p>
                      <a:pPr algn="ctr" fontAlgn="b"/>
                      <a:r>
                        <a:rPr lang="en-ZA" sz="1600" b="0" i="0" u="none" strike="noStrike" dirty="0" smtClean="0">
                          <a:solidFill>
                            <a:srgbClr val="000000"/>
                          </a:solidFill>
                          <a:effectLst/>
                          <a:latin typeface="+mn-lt"/>
                        </a:rPr>
                        <a:t>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2 389</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10"/>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1" i="0" u="none" strike="noStrike" dirty="0" smtClean="0">
                          <a:solidFill>
                            <a:srgbClr val="000000"/>
                          </a:solidFill>
                          <a:effectLst/>
                          <a:latin typeface="+mn-lt"/>
                        </a:rPr>
                        <a:t>50 400</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70 086</a:t>
                      </a:r>
                      <a:endParaRPr lang="en-ZA"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7010400" y="-494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82668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ZA" altLang="en-US" sz="2400" b="1" dirty="0">
                <a:ea typeface="ＭＳ Ｐゴシック" pitchFamily="34" charset="-128"/>
              </a:rPr>
              <a:t>WORK SEEKERS REGISTERED AND EMPLOYMENT COUNSELLING BY PROVINCE:</a:t>
            </a:r>
            <a:r>
              <a:rPr lang="en-US" altLang="en-US" sz="2400" b="1" dirty="0">
                <a:solidFill>
                  <a:srgbClr val="C00000"/>
                </a:solidFill>
                <a:ea typeface="ＭＳ Ｐゴシック" pitchFamily="34" charset="-128"/>
                <a:cs typeface="Arial" pitchFamily="34" charset="0"/>
              </a:rPr>
              <a:t> QUARTER 1</a:t>
            </a:r>
            <a:endParaRPr lang="en-ZA" altLang="en-US" sz="2400" dirty="0" smtClean="0"/>
          </a:p>
        </p:txBody>
      </p:sp>
      <p:sp>
        <p:nvSpPr>
          <p:cNvPr id="41987" name="Content Placeholder 3"/>
          <p:cNvSpPr>
            <a:spLocks noGrp="1"/>
          </p:cNvSpPr>
          <p:nvPr>
            <p:ph sz="half" idx="2"/>
          </p:nvPr>
        </p:nvSpPr>
        <p:spPr>
          <a:xfrm>
            <a:off x="5724128" y="1417638"/>
            <a:ext cx="3168352" cy="4708525"/>
          </a:xfrm>
        </p:spPr>
        <p:txBody>
          <a:bodyPr/>
          <a:lstStyle/>
          <a:p>
            <a:r>
              <a:rPr lang="en-ZA" altLang="en-US" sz="1600" dirty="0"/>
              <a:t>A total of 70 086 registered work seekers were provided with employment counselling.</a:t>
            </a:r>
          </a:p>
          <a:p>
            <a:r>
              <a:rPr lang="en-ZA" altLang="en-US" sz="1600" dirty="0"/>
              <a:t>Gauteng (13 232), Eastern Cape (9 701), </a:t>
            </a:r>
            <a:r>
              <a:rPr lang="en-ZA" altLang="en-US" sz="1600" dirty="0" err="1"/>
              <a:t>KwaZulu</a:t>
            </a:r>
            <a:r>
              <a:rPr lang="en-ZA" altLang="en-US" sz="1600" dirty="0"/>
              <a:t> Natal (9 362), Mpumalanga (9 038) provided significant number of counselling as compare to other provinces.</a:t>
            </a:r>
          </a:p>
          <a:p>
            <a:endParaRPr lang="en-ZA" altLang="en-US" sz="1800" dirty="0"/>
          </a:p>
        </p:txBody>
      </p:sp>
      <p:sp>
        <p:nvSpPr>
          <p:cNvPr id="41988" name="Slide Number Placeholder 4"/>
          <p:cNvSpPr>
            <a:spLocks noGrp="1"/>
          </p:cNvSpPr>
          <p:nvPr>
            <p:ph type="sldNum" sz="quarter" idx="12"/>
          </p:nvPr>
        </p:nvSpPr>
        <p:spPr bwMode="auto">
          <a:xfrm>
            <a:off x="6948264"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FB5EEC1-9C49-4659-A033-39C363D52B49}"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endParaRPr>
          </a:p>
        </p:txBody>
      </p:sp>
      <p:graphicFrame>
        <p:nvGraphicFramePr>
          <p:cNvPr id="8" name="Content Placeholder 6"/>
          <p:cNvGraphicFramePr>
            <a:graphicFrameLocks noGrp="1"/>
          </p:cNvGraphicFramePr>
          <p:nvPr>
            <p:ph sz="half" idx="1"/>
            <p:extLst>
              <p:ext uri="{D42A27DB-BD31-4B8C-83A1-F6EECF244321}">
                <p14:modId xmlns:p14="http://schemas.microsoft.com/office/powerpoint/2010/main" xmlns="" val="3344505405"/>
              </p:ext>
            </p:extLst>
          </p:nvPr>
        </p:nvGraphicFramePr>
        <p:xfrm>
          <a:off x="251520" y="1340768"/>
          <a:ext cx="5688632"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78932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ZA" altLang="en-US" sz="2400" b="1" dirty="0">
                <a:ea typeface="ＭＳ Ｐゴシック" pitchFamily="34" charset="-128"/>
              </a:rPr>
              <a:t>WORK SEEKERS REGISTERED, EMPLOYMENT COUNSELLING, OPPORTUNITIES AND PLACEMENT BY PROVINCE:</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1</a:t>
            </a:r>
            <a:endParaRPr lang="en-ZA" altLang="en-US" sz="2400" dirty="0" smtClean="0">
              <a:solidFill>
                <a:srgbClr val="0070C0"/>
              </a:solidFill>
            </a:endParaRPr>
          </a:p>
        </p:txBody>
      </p:sp>
      <p:sp>
        <p:nvSpPr>
          <p:cNvPr id="61443" name="Content Placeholder 3"/>
          <p:cNvSpPr>
            <a:spLocks noGrp="1"/>
          </p:cNvSpPr>
          <p:nvPr>
            <p:ph sz="half" idx="2"/>
          </p:nvPr>
        </p:nvSpPr>
        <p:spPr>
          <a:xfrm>
            <a:off x="5580112" y="1417638"/>
            <a:ext cx="3246388" cy="4708525"/>
          </a:xfrm>
        </p:spPr>
        <p:txBody>
          <a:bodyPr/>
          <a:lstStyle/>
          <a:p>
            <a:pPr marL="0" indent="0">
              <a:buFont typeface="Arial" pitchFamily="34" charset="0"/>
              <a:buNone/>
              <a:defRPr/>
            </a:pPr>
            <a:r>
              <a:rPr lang="en-ZA" altLang="en-US" sz="1600" b="1" dirty="0"/>
              <a:t>Findings</a:t>
            </a:r>
          </a:p>
          <a:p>
            <a:pPr>
              <a:defRPr/>
            </a:pPr>
            <a:r>
              <a:rPr lang="en-ZA" altLang="en-US" sz="1600" dirty="0"/>
              <a:t>Number of work seekers registered in Q1 are extremely higher than  opportunities registered and placements secured </a:t>
            </a:r>
            <a:r>
              <a:rPr lang="en-ZA" altLang="en-US" sz="1600" dirty="0" err="1"/>
              <a:t>i.e</a:t>
            </a:r>
            <a:r>
              <a:rPr lang="en-ZA" altLang="en-US" sz="1600" dirty="0"/>
              <a:t> </a:t>
            </a:r>
          </a:p>
          <a:p>
            <a:pPr lvl="1">
              <a:defRPr/>
            </a:pPr>
            <a:r>
              <a:rPr lang="en-ZA" altLang="en-US" sz="1200" dirty="0"/>
              <a:t>220 851 work seekers registered,</a:t>
            </a:r>
          </a:p>
          <a:p>
            <a:pPr lvl="1">
              <a:defRPr/>
            </a:pPr>
            <a:r>
              <a:rPr lang="en-ZA" altLang="en-US" sz="1200" dirty="0"/>
              <a:t>70 086 work seekers provided with employment counselling,</a:t>
            </a:r>
          </a:p>
          <a:p>
            <a:pPr lvl="1">
              <a:defRPr/>
            </a:pPr>
            <a:r>
              <a:rPr lang="en-ZA" altLang="en-US" sz="1200" dirty="0"/>
              <a:t>52 894 opportunities registered,</a:t>
            </a:r>
          </a:p>
          <a:p>
            <a:pPr lvl="1">
              <a:defRPr/>
            </a:pPr>
            <a:r>
              <a:rPr lang="en-ZA" altLang="en-US" sz="1200" dirty="0"/>
              <a:t>18 126 work seekers placed in opportunities</a:t>
            </a:r>
            <a:r>
              <a:rPr lang="en-ZA" altLang="en-US" sz="1400" dirty="0"/>
              <a:t>.</a:t>
            </a:r>
          </a:p>
          <a:p>
            <a:pPr>
              <a:defRPr/>
            </a:pPr>
            <a:r>
              <a:rPr lang="en-ZA" altLang="en-US" sz="1600" dirty="0"/>
              <a:t>Opportunity rate against work seekers registered is 24%.</a:t>
            </a:r>
          </a:p>
          <a:p>
            <a:pPr>
              <a:defRPr/>
            </a:pPr>
            <a:r>
              <a:rPr lang="en-ZA" altLang="en-US" sz="1600" dirty="0"/>
              <a:t>Placement rate against work seekers registered is 8%,</a:t>
            </a:r>
          </a:p>
          <a:p>
            <a:pPr>
              <a:defRPr/>
            </a:pPr>
            <a:r>
              <a:rPr lang="en-ZA" altLang="en-US" sz="1600" dirty="0"/>
              <a:t>Placement rate against registered opportunities is  34%</a:t>
            </a:r>
          </a:p>
          <a:p>
            <a:pPr>
              <a:defRPr/>
            </a:pPr>
            <a:r>
              <a:rPr lang="en-ZA" altLang="en-US" sz="1600" dirty="0"/>
              <a:t>Provincial break downs are depicted in the graph.</a:t>
            </a:r>
          </a:p>
        </p:txBody>
      </p:sp>
      <p:sp>
        <p:nvSpPr>
          <p:cNvPr id="56324" name="Slide Number Placeholder 4"/>
          <p:cNvSpPr>
            <a:spLocks noGrp="1"/>
          </p:cNvSpPr>
          <p:nvPr>
            <p:ph type="sldNum" sz="quarter" idx="12"/>
          </p:nvPr>
        </p:nvSpPr>
        <p:spPr bwMode="auto">
          <a:xfrm>
            <a:off x="7040286" y="-4707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E6F923B-7EC4-46B6-9565-B2A15A96CE3B}"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64</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3942236361"/>
              </p:ext>
            </p:extLst>
          </p:nvPr>
        </p:nvGraphicFramePr>
        <p:xfrm>
          <a:off x="179512" y="1340768"/>
          <a:ext cx="5616623"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98810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66171" y="2564904"/>
            <a:ext cx="7735369" cy="2554545"/>
          </a:xfrm>
          <a:prstGeom prst="rect">
            <a:avLst/>
          </a:prstGeom>
        </p:spPr>
        <p:txBody>
          <a:bodyPr wrap="square">
            <a:spAutoFit/>
          </a:bodyPr>
          <a:lstStyle/>
          <a:p>
            <a:pPr algn="ctr"/>
            <a:r>
              <a:rPr lang="en-ZA" sz="3200" b="1" dirty="0" smtClean="0"/>
              <a:t>PROGRAMME 4: </a:t>
            </a:r>
          </a:p>
          <a:p>
            <a:pPr algn="ctr"/>
            <a:r>
              <a:rPr lang="en-ZA" sz="3200" b="1" dirty="0" smtClean="0"/>
              <a:t>LABOUR POLICY AND INDUSTRIAL RELATIONS (LP&amp;IR)</a:t>
            </a:r>
          </a:p>
          <a:p>
            <a:pPr algn="ctr"/>
            <a:endParaRPr lang="en-ZA" sz="3200" b="1" dirty="0" smtClean="0"/>
          </a:p>
          <a:p>
            <a:pPr algn="ctr"/>
            <a:r>
              <a:rPr lang="en-ZA" sz="3200" b="1" dirty="0" smtClean="0">
                <a:solidFill>
                  <a:srgbClr val="C00000"/>
                </a:solidFill>
              </a:rPr>
              <a:t>QUARTER 1: PERFORMANCE: 2019/20</a:t>
            </a:r>
            <a:endParaRPr lang="en-ZA" sz="3200" b="1" dirty="0">
              <a:solidFill>
                <a:srgbClr val="C00000"/>
              </a:solidFill>
            </a:endParaRPr>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404664"/>
            <a:ext cx="8229600" cy="634082"/>
          </a:xfrm>
        </p:spPr>
        <p:txBody>
          <a:bodyPr/>
          <a:lstStyle/>
          <a:p>
            <a:r>
              <a:rPr lang="en-ZA" altLang="en-US" sz="2400" b="1" dirty="0" smtClean="0">
                <a:ea typeface="ＭＳ Ｐゴシック" pitchFamily="34" charset="-128"/>
              </a:rPr>
              <a:t>LABOUR ORGANISATIONS (TRADE UNIONS AND EMPLOYERS ORGANISATION) APPLICATIONS , QUARTER 1 </a:t>
            </a:r>
            <a:r>
              <a:rPr lang="en-ZA" altLang="en-US" sz="2400" b="1" dirty="0" smtClean="0">
                <a:solidFill>
                  <a:srgbClr val="FF0000"/>
                </a:solidFill>
                <a:ea typeface="ＭＳ Ｐゴシック" pitchFamily="34" charset="-128"/>
              </a:rPr>
              <a:t>2019/20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60185432"/>
              </p:ext>
            </p:extLst>
          </p:nvPr>
        </p:nvGraphicFramePr>
        <p:xfrm>
          <a:off x="251520" y="1340768"/>
          <a:ext cx="8640960" cy="5256584"/>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tblGrid>
              <a:tr h="547476">
                <a:tc>
                  <a:txBody>
                    <a:bodyPr/>
                    <a:lstStyle/>
                    <a:p>
                      <a:r>
                        <a:rPr lang="en-ZA" sz="1800" b="1" dirty="0" smtClean="0">
                          <a:latin typeface="+mn-lt"/>
                          <a:cs typeface="Arial" panose="020B0604020202020204" pitchFamily="34" charset="0"/>
                        </a:rPr>
                        <a:t>LO Process</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Q1</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Q2</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Q3</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Q4</a:t>
                      </a:r>
                      <a:endParaRPr lang="en-ZA" sz="1800" b="1" dirty="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855843">
                <a:tc>
                  <a:txBody>
                    <a:bodyPr/>
                    <a:lstStyle/>
                    <a:p>
                      <a:r>
                        <a:rPr lang="en-ZA" sz="1600" b="0" dirty="0" smtClean="0">
                          <a:latin typeface="+mn-lt"/>
                          <a:cs typeface="Arial" panose="020B0604020202020204" pitchFamily="34" charset="0"/>
                        </a:rPr>
                        <a:t>Applications for registration received</a:t>
                      </a:r>
                    </a:p>
                    <a:p>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45</a:t>
                      </a:r>
                      <a:endParaRPr lang="en-ZA" sz="1600" b="0" dirty="0">
                        <a:latin typeface="+mn-lt"/>
                        <a:cs typeface="Arial" panose="020B0604020202020204" pitchFamily="34" charset="0"/>
                      </a:endParaRPr>
                    </a:p>
                  </a:txBody>
                  <a:tcPr marT="45727" marB="45727"/>
                </a:tc>
                <a:tc>
                  <a:txBody>
                    <a:bodyPr/>
                    <a:lstStyle/>
                    <a:p>
                      <a:pPr algn="ct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1"/>
                  </a:ext>
                </a:extLst>
              </a:tr>
              <a:tr h="855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mn-lt"/>
                          <a:cs typeface="Arial" panose="020B0604020202020204" pitchFamily="34" charset="0"/>
                        </a:rPr>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dirty="0" smtClean="0">
                        <a:latin typeface="+mn-lt"/>
                        <a:cs typeface="Arial" panose="020B0604020202020204" pitchFamily="34" charset="0"/>
                      </a:endParaRP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0" dirty="0" smtClean="0">
                          <a:latin typeface="+mn-lt"/>
                          <a:cs typeface="Arial" panose="020B0604020202020204" pitchFamily="34" charset="0"/>
                        </a:rPr>
                        <a:t>7</a:t>
                      </a:r>
                    </a:p>
                  </a:txBody>
                  <a:tcPr marT="45727" marB="45727"/>
                </a:tc>
                <a:tc>
                  <a:txBody>
                    <a:bodyPr/>
                    <a:lstStyle/>
                    <a:p>
                      <a:pPr algn="ct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2"/>
                  </a:ext>
                </a:extLst>
              </a:tr>
              <a:tr h="855843">
                <a:tc>
                  <a:txBody>
                    <a:bodyPr/>
                    <a:lstStyle/>
                    <a:p>
                      <a:r>
                        <a:rPr lang="en-ZA" sz="1600" b="0" dirty="0" smtClean="0">
                          <a:latin typeface="+mn-lt"/>
                          <a:cs typeface="Arial" panose="020B0604020202020204" pitchFamily="34" charset="0"/>
                        </a:rPr>
                        <a:t>Approved longer</a:t>
                      </a:r>
                      <a:r>
                        <a:rPr lang="en-ZA" sz="1600" b="0" baseline="0" dirty="0" smtClean="0">
                          <a:latin typeface="+mn-lt"/>
                          <a:cs typeface="Arial" panose="020B0604020202020204" pitchFamily="34" charset="0"/>
                        </a:rPr>
                        <a:t> than </a:t>
                      </a:r>
                      <a:r>
                        <a:rPr lang="en-ZA" sz="1600" b="0" dirty="0" smtClean="0">
                          <a:latin typeface="+mn-lt"/>
                          <a:cs typeface="Arial" panose="020B0604020202020204" pitchFamily="34" charset="0"/>
                        </a:rPr>
                        <a:t>90 calendar days</a:t>
                      </a:r>
                    </a:p>
                    <a:p>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0</a:t>
                      </a:r>
                      <a:endParaRPr lang="en-ZA" sz="1600" b="0" dirty="0">
                        <a:latin typeface="+mn-lt"/>
                        <a:cs typeface="Arial" panose="020B0604020202020204" pitchFamily="34" charset="0"/>
                      </a:endParaRPr>
                    </a:p>
                  </a:txBody>
                  <a:tcPr marT="45727" marB="45727"/>
                </a:tc>
                <a:tc>
                  <a:txBody>
                    <a:bodyPr/>
                    <a:lstStyle/>
                    <a:p>
                      <a:pPr algn="ct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3"/>
                  </a:ext>
                </a:extLst>
              </a:tr>
              <a:tr h="855843">
                <a:tc>
                  <a:txBody>
                    <a:bodyPr/>
                    <a:lstStyle/>
                    <a:p>
                      <a:r>
                        <a:rPr lang="en-ZA" sz="1600" b="0" dirty="0" smtClean="0">
                          <a:latin typeface="+mn-lt"/>
                          <a:cs typeface="Arial" panose="020B0604020202020204" pitchFamily="34" charset="0"/>
                        </a:rPr>
                        <a:t>Applications refused</a:t>
                      </a:r>
                      <a:r>
                        <a:rPr lang="en-ZA" sz="1600" b="0" baseline="0" dirty="0" smtClean="0">
                          <a:latin typeface="+mn-lt"/>
                          <a:cs typeface="Arial" panose="020B0604020202020204" pitchFamily="34" charset="0"/>
                        </a:rPr>
                        <a:t> within 90 days </a:t>
                      </a:r>
                    </a:p>
                    <a:p>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38</a:t>
                      </a:r>
                      <a:endParaRPr lang="en-ZA" sz="1600" b="0" dirty="0">
                        <a:latin typeface="+mn-lt"/>
                        <a:cs typeface="Arial" panose="020B0604020202020204" pitchFamily="34" charset="0"/>
                      </a:endParaRPr>
                    </a:p>
                  </a:txBody>
                  <a:tcPr marT="45727" marB="45727"/>
                </a:tc>
                <a:tc>
                  <a:txBody>
                    <a:bodyPr/>
                    <a:lstStyle/>
                    <a:p>
                      <a:pPr algn="ct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4"/>
                  </a:ext>
                </a:extLst>
              </a:tr>
              <a:tr h="1285736">
                <a:tc>
                  <a:txBody>
                    <a:bodyPr/>
                    <a:lstStyle/>
                    <a:p>
                      <a:r>
                        <a:rPr lang="en-ZA" sz="1600" b="0" dirty="0" smtClean="0">
                          <a:latin typeface="+mn-lt"/>
                          <a:cs typeface="Arial" panose="020B0604020202020204" pitchFamily="34" charset="0"/>
                        </a:rPr>
                        <a:t>TU</a:t>
                      </a:r>
                      <a:r>
                        <a:rPr lang="en-ZA" sz="1600" b="0" baseline="0" dirty="0" smtClean="0">
                          <a:latin typeface="+mn-lt"/>
                          <a:cs typeface="Arial" panose="020B0604020202020204" pitchFamily="34" charset="0"/>
                        </a:rPr>
                        <a:t> cancellations (deregistrations)</a:t>
                      </a:r>
                      <a:endParaRPr lang="en-ZA" sz="1600" b="0" dirty="0">
                        <a:latin typeface="+mn-lt"/>
                        <a:cs typeface="Arial" panose="020B0604020202020204" pitchFamily="34" charset="0"/>
                      </a:endParaRPr>
                    </a:p>
                  </a:txBody>
                  <a:tcPr marT="45727" marB="45727"/>
                </a:tc>
                <a:tc>
                  <a:txBody>
                    <a:bodyPr/>
                    <a:lstStyle/>
                    <a:p>
                      <a:pPr algn="ctr"/>
                      <a:r>
                        <a:rPr lang="en-ZA" sz="1600" b="0" dirty="0" smtClean="0">
                          <a:latin typeface="+mn-lt"/>
                          <a:cs typeface="Arial" panose="020B0604020202020204" pitchFamily="34" charset="0"/>
                        </a:rPr>
                        <a:t>2</a:t>
                      </a:r>
                      <a:endParaRPr lang="en-ZA" sz="1600" b="0" dirty="0">
                        <a:latin typeface="+mn-lt"/>
                        <a:cs typeface="Arial" panose="020B0604020202020204" pitchFamily="34" charset="0"/>
                      </a:endParaRPr>
                    </a:p>
                  </a:txBody>
                  <a:tcPr marT="45727" marB="45727"/>
                </a:tc>
                <a:tc>
                  <a:txBody>
                    <a:bodyPr/>
                    <a:lstStyle/>
                    <a:p>
                      <a:pPr algn="ctr"/>
                      <a:endParaRPr lang="en-ZA" sz="16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a:xfrm>
            <a:off x="7010400" y="-275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3008265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400" b="1" dirty="0" smtClean="0">
                <a:ea typeface="ＭＳ Ｐゴシック" pitchFamily="34" charset="-128"/>
              </a:rPr>
              <a:t>TRADE UNION  APPLICATIONS  RECEIVED  PER  SECTOR:    QUARTER 1 </a:t>
            </a:r>
            <a:r>
              <a:rPr lang="en-ZA" altLang="en-US" sz="2400" b="1" dirty="0" smtClean="0">
                <a:solidFill>
                  <a:srgbClr val="FF0000"/>
                </a:solidFill>
                <a:ea typeface="ＭＳ Ｐゴシック" pitchFamily="34" charset="-128"/>
              </a:rPr>
              <a:t>2019/20</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217312"/>
          <a:ext cx="8640958" cy="5164833"/>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872207">
                  <a:extLst>
                    <a:ext uri="{9D8B030D-6E8A-4147-A177-3AD203B41FA5}">
                      <a16:colId xmlns:a16="http://schemas.microsoft.com/office/drawing/2014/main" xmlns="" val="20004"/>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tc>
                <a:extLst>
                  <a:ext uri="{0D108BD9-81ED-4DB2-BD59-A6C34878D82A}">
                    <a16:rowId xmlns:a16="http://schemas.microsoft.com/office/drawing/2014/main" xmlns="" val="10000"/>
                  </a:ext>
                </a:extLst>
              </a:tr>
              <a:tr h="1265290">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a:t>
                      </a:r>
                      <a:r>
                        <a:rPr lang="en-ZA" sz="1600" kern="1200" dirty="0" smtClean="0">
                          <a:solidFill>
                            <a:srgbClr val="000000"/>
                          </a:solidFill>
                          <a:effectLst/>
                          <a:latin typeface="+mn-lt"/>
                          <a:ea typeface="Calibri"/>
                          <a:cs typeface="Arial" panose="020B0604020202020204" pitchFamily="34" charset="0"/>
                        </a:rPr>
                        <a:t>Poultry</a:t>
                      </a:r>
                      <a:r>
                        <a:rPr lang="en-ZA" sz="1600" kern="1200" baseline="0" dirty="0" smtClean="0">
                          <a:solidFill>
                            <a:srgbClr val="000000"/>
                          </a:solidFill>
                          <a:effectLst/>
                          <a:latin typeface="+mn-lt"/>
                          <a:ea typeface="Calibri"/>
                          <a:cs typeface="Arial" panose="020B0604020202020204" pitchFamily="34" charset="0"/>
                        </a:rPr>
                        <a:t> </a:t>
                      </a:r>
                      <a:endParaRPr lang="en-ZA" sz="1600" dirty="0">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dirty="0" smtClean="0">
                          <a:solidFill>
                            <a:schemeClr val="tx1"/>
                          </a:solidFill>
                          <a:effectLst/>
                          <a:latin typeface="+mn-lt"/>
                          <a:ea typeface="Calibri"/>
                          <a:cs typeface="Arial" panose="020B0604020202020204" pitchFamily="34" charset="0"/>
                        </a:rPr>
                        <a:t>5  Applications</a:t>
                      </a:r>
                      <a:r>
                        <a:rPr lang="en-ZA" sz="16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baseline="0" dirty="0" smtClean="0">
                          <a:solidFill>
                            <a:schemeClr val="tx1"/>
                          </a:solidFill>
                          <a:effectLst/>
                          <a:latin typeface="+mn-lt"/>
                          <a:ea typeface="Calibri"/>
                          <a:cs typeface="Arial" panose="020B0604020202020204" pitchFamily="34" charset="0"/>
                        </a:rPr>
                        <a:t>1049 members</a:t>
                      </a:r>
                      <a:endParaRPr lang="en-ZA" sz="16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600" b="0" dirty="0" smtClean="0">
                          <a:solidFill>
                            <a:schemeClr val="tx1"/>
                          </a:solidFill>
                          <a:effectLst/>
                          <a:latin typeface="+mn-lt"/>
                          <a:ea typeface="Calibri"/>
                          <a:cs typeface="Arial" panose="020B0604020202020204" pitchFamily="34" charset="0"/>
                        </a:rPr>
                        <a:t>(poultry 477, agriculture 572) </a:t>
                      </a: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4369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Agents</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292588">
                <a:tc>
                  <a:txBody>
                    <a:bodyPr/>
                    <a:lstStyle/>
                    <a:p>
                      <a:pPr algn="l"/>
                      <a:r>
                        <a:rPr lang="en-ZA" sz="1600" dirty="0" smtClean="0"/>
                        <a:t>Beverage</a:t>
                      </a:r>
                      <a:endParaRPr lang="en-ZA" sz="1600" dirty="0"/>
                    </a:p>
                  </a:txBody>
                  <a:tcPr marL="68580" marR="68580" marT="9523" marB="0"/>
                </a:tc>
                <a:tc>
                  <a:txBody>
                    <a:bodyPr/>
                    <a:lstStyle/>
                    <a:p>
                      <a:pPr algn="ctr"/>
                      <a:r>
                        <a:rPr lang="en-ZA" sz="1600" dirty="0" smtClean="0"/>
                        <a:t>14</a:t>
                      </a:r>
                      <a:endParaRPr lang="en-ZA" sz="1600" dirty="0"/>
                    </a:p>
                  </a:txBody>
                  <a:tcPr marL="68580" marR="68580" marT="9523" marB="0"/>
                </a:tc>
                <a:tc>
                  <a:txBody>
                    <a:bodyPr/>
                    <a:lstStyle/>
                    <a:p>
                      <a:pPr algn="ctr"/>
                      <a:endParaRPr lang="en-ZA" sz="1600" dirty="0"/>
                    </a:p>
                  </a:txBody>
                  <a:tcPr marL="68580" marR="68580" marT="9523" marB="0"/>
                </a:tc>
                <a:tc>
                  <a:txBody>
                    <a:bodyPr/>
                    <a:lstStyle/>
                    <a:p>
                      <a:pPr algn="ctr"/>
                      <a:endParaRPr lang="en-ZA" sz="1600" dirty="0"/>
                    </a:p>
                  </a:txBody>
                  <a:tcPr marL="68580" marR="68580" marT="9523" marB="0"/>
                </a:tc>
                <a:tc>
                  <a:txBody>
                    <a:bodyPr/>
                    <a:lstStyle/>
                    <a:p>
                      <a:pPr algn="ctr"/>
                      <a:endParaRPr lang="en-ZA" sz="1600" dirty="0"/>
                    </a:p>
                  </a:txBody>
                  <a:tcPr marL="68580" marR="68580" marT="9523" marB="0"/>
                </a:tc>
                <a:extLst>
                  <a:ext uri="{0D108BD9-81ED-4DB2-BD59-A6C34878D82A}">
                    <a16:rowId xmlns:a16="http://schemas.microsoft.com/office/drawing/2014/main" xmlns="" val="10002"/>
                  </a:ext>
                </a:extLst>
              </a:tr>
              <a:tr h="304542">
                <a:tc>
                  <a:txBody>
                    <a:bodyPr/>
                    <a:lstStyle/>
                    <a:p>
                      <a:pPr>
                        <a:lnSpc>
                          <a:spcPct val="100000"/>
                        </a:lnSpc>
                        <a:spcAft>
                          <a:spcPts val="0"/>
                        </a:spcAft>
                      </a:pPr>
                      <a:r>
                        <a:rPr lang="en-ZA" sz="1600" dirty="0" smtClean="0">
                          <a:effectLst/>
                          <a:latin typeface="+mn-lt"/>
                          <a:ea typeface="Calibri"/>
                          <a:cs typeface="Arial" panose="020B0604020202020204" pitchFamily="34" charset="0"/>
                        </a:rPr>
                        <a:t>Building</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288032">
                <a:tc>
                  <a:txBody>
                    <a:bodyPr/>
                    <a:lstStyle/>
                    <a:p>
                      <a:pPr>
                        <a:lnSpc>
                          <a:spcPct val="100000"/>
                        </a:lnSpc>
                        <a:spcAft>
                          <a:spcPts val="0"/>
                        </a:spcAft>
                      </a:pPr>
                      <a:r>
                        <a:rPr lang="en-ZA" sz="1600" dirty="0" err="1" smtClean="0">
                          <a:effectLst/>
                          <a:latin typeface="+mn-lt"/>
                          <a:ea typeface="Calibri"/>
                          <a:cs typeface="Arial" panose="020B0604020202020204" pitchFamily="34" charset="0"/>
                        </a:rPr>
                        <a:t>Cata</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324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288032">
                <a:tc>
                  <a:txBody>
                    <a:bodyPr/>
                    <a:lstStyle/>
                    <a:p>
                      <a:r>
                        <a:rPr lang="en-ZA" sz="1600" kern="1200" dirty="0" smtClean="0">
                          <a:solidFill>
                            <a:schemeClr val="dk1"/>
                          </a:solidFill>
                          <a:effectLst/>
                          <a:latin typeface="+mn-lt"/>
                          <a:ea typeface="Calibri"/>
                          <a:cs typeface="Arial" panose="020B0604020202020204" pitchFamily="34" charset="0"/>
                        </a:rPr>
                        <a:t>Catering</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41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288032">
                <a:tc>
                  <a:txBody>
                    <a:bodyPr/>
                    <a:lstStyle/>
                    <a:p>
                      <a:r>
                        <a:rPr lang="en-ZA" sz="1600" kern="1200" dirty="0" smtClean="0">
                          <a:solidFill>
                            <a:schemeClr val="dk1"/>
                          </a:solidFill>
                          <a:effectLst/>
                          <a:latin typeface="+mn-lt"/>
                          <a:ea typeface="Calibri"/>
                          <a:cs typeface="Arial" panose="020B0604020202020204" pitchFamily="34" charset="0"/>
                        </a:rPr>
                        <a:t>Chemical</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117</a:t>
                      </a:r>
                    </a:p>
                  </a:txBody>
                  <a:tcPr marL="68580" marR="68580" marT="9523" marB="0"/>
                </a:tc>
                <a:tc>
                  <a:txBody>
                    <a:bodyPr/>
                    <a:lstStyle/>
                    <a:p>
                      <a:pPr algn="ctr">
                        <a:lnSpc>
                          <a:spcPct val="115000"/>
                        </a:lnSpc>
                        <a:spcAft>
                          <a:spcPts val="0"/>
                        </a:spcAft>
                      </a:pPr>
                      <a:endParaRPr lang="en-ZA" sz="1600" b="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360040">
                <a:tc>
                  <a:txBody>
                    <a:bodyPr/>
                    <a:lstStyle/>
                    <a:p>
                      <a:pPr>
                        <a:lnSpc>
                          <a:spcPct val="100000"/>
                        </a:lnSpc>
                        <a:spcAft>
                          <a:spcPts val="0"/>
                        </a:spcAft>
                      </a:pPr>
                      <a:r>
                        <a:rPr lang="en-ZA" sz="1600" dirty="0" smtClean="0">
                          <a:effectLst/>
                          <a:latin typeface="+mn-lt"/>
                          <a:ea typeface="Calibri"/>
                          <a:cs typeface="Arial" panose="020B0604020202020204" pitchFamily="34" charset="0"/>
                        </a:rPr>
                        <a:t>Cleaning</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288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438901">
                <a:tc>
                  <a:txBody>
                    <a:bodyPr/>
                    <a:lstStyle/>
                    <a:p>
                      <a:pPr>
                        <a:lnSpc>
                          <a:spcPct val="100000"/>
                        </a:lnSpc>
                        <a:spcAft>
                          <a:spcPts val="0"/>
                        </a:spcAft>
                      </a:pPr>
                      <a:r>
                        <a:rPr lang="en-ZA" sz="1600" dirty="0" smtClean="0">
                          <a:effectLst/>
                          <a:latin typeface="+mn-lt"/>
                          <a:ea typeface="Calibri"/>
                          <a:cs typeface="Arial" panose="020B0604020202020204" pitchFamily="34" charset="0"/>
                        </a:rPr>
                        <a:t>Civil Engineering</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171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73746">
                <a:tc>
                  <a:txBody>
                    <a:bodyPr/>
                    <a:lstStyle/>
                    <a:p>
                      <a:pPr>
                        <a:lnSpc>
                          <a:spcPct val="100000"/>
                        </a:lnSpc>
                        <a:spcAft>
                          <a:spcPts val="0"/>
                        </a:spcAft>
                      </a:pPr>
                      <a:r>
                        <a:rPr lang="en-ZA" sz="1600" dirty="0" smtClean="0">
                          <a:effectLst/>
                          <a:latin typeface="+mn-lt"/>
                          <a:ea typeface="Calibri"/>
                          <a:cs typeface="Arial" panose="020B0604020202020204" pitchFamily="34" charset="0"/>
                        </a:rPr>
                        <a:t>Construction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492837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400" b="1" dirty="0">
                <a:ea typeface="ＭＳ Ｐゴシック" pitchFamily="34" charset="-128"/>
              </a:rPr>
              <a:t>TRADE UNION  APPLICATIONS  RECEIVED  PER  SECTOR: QUARTER 1 </a:t>
            </a:r>
            <a:r>
              <a:rPr lang="en-ZA" altLang="en-US" sz="2400" b="1" dirty="0">
                <a:solidFill>
                  <a:srgbClr val="FF0000"/>
                </a:solidFill>
                <a:ea typeface="ＭＳ Ｐゴシック" pitchFamily="34" charset="-128"/>
              </a:rPr>
              <a:t>2019/20</a:t>
            </a: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0" y="1299870"/>
          <a:ext cx="8640961" cy="5009450"/>
        </p:xfrm>
        <a:graphic>
          <a:graphicData uri="http://schemas.openxmlformats.org/drawingml/2006/table">
            <a:tbl>
              <a:tblPr firstRow="1" bandRow="1">
                <a:tableStyleId>{5C22544A-7EE6-4342-B048-85BDC9FD1C3A}</a:tableStyleId>
              </a:tblPr>
              <a:tblGrid>
                <a:gridCol w="2330083">
                  <a:extLst>
                    <a:ext uri="{9D8B030D-6E8A-4147-A177-3AD203B41FA5}">
                      <a16:colId xmlns:a16="http://schemas.microsoft.com/office/drawing/2014/main" xmlns="" val="20000"/>
                    </a:ext>
                  </a:extLst>
                </a:gridCol>
                <a:gridCol w="1528437">
                  <a:extLst>
                    <a:ext uri="{9D8B030D-6E8A-4147-A177-3AD203B41FA5}">
                      <a16:colId xmlns:a16="http://schemas.microsoft.com/office/drawing/2014/main" xmlns="" val="20001"/>
                    </a:ext>
                  </a:extLst>
                </a:gridCol>
                <a:gridCol w="1711849">
                  <a:extLst>
                    <a:ext uri="{9D8B030D-6E8A-4147-A177-3AD203B41FA5}">
                      <a16:colId xmlns:a16="http://schemas.microsoft.com/office/drawing/2014/main" xmlns="" val="20002"/>
                    </a:ext>
                  </a:extLst>
                </a:gridCol>
                <a:gridCol w="1535296">
                  <a:extLst>
                    <a:ext uri="{9D8B030D-6E8A-4147-A177-3AD203B41FA5}">
                      <a16:colId xmlns:a16="http://schemas.microsoft.com/office/drawing/2014/main" xmlns="" val="20003"/>
                    </a:ext>
                  </a:extLst>
                </a:gridCol>
                <a:gridCol w="1535296">
                  <a:extLst>
                    <a:ext uri="{9D8B030D-6E8A-4147-A177-3AD203B41FA5}">
                      <a16:colId xmlns:a16="http://schemas.microsoft.com/office/drawing/2014/main" xmlns="" val="20004"/>
                    </a:ext>
                  </a:extLst>
                </a:gridCol>
              </a:tblGrid>
              <a:tr h="701174">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Q4</a:t>
                      </a:r>
                      <a:endParaRPr lang="en-ZA" sz="1800" dirty="0" smtClean="0">
                        <a:latin typeface="+mn-lt"/>
                        <a:cs typeface="Arial" panose="020B0604020202020204" pitchFamily="34" charset="0"/>
                      </a:endParaRPr>
                    </a:p>
                    <a:p>
                      <a:pPr algn="ctr"/>
                      <a:endParaRPr lang="en-ZA" sz="1800" dirty="0" smtClean="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306937">
                <a:tc>
                  <a:txBody>
                    <a:bodyPr/>
                    <a:lstStyle/>
                    <a:p>
                      <a:r>
                        <a:rPr lang="en-ZA"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259707">
                <a:tc>
                  <a:txBody>
                    <a:bodyPr/>
                    <a:lstStyle/>
                    <a:p>
                      <a:r>
                        <a:rPr lang="en-ZA" sz="1600" kern="1200" dirty="0" smtClean="0">
                          <a:solidFill>
                            <a:schemeClr val="dk1"/>
                          </a:solidFill>
                          <a:effectLst/>
                          <a:latin typeface="+mn-lt"/>
                          <a:ea typeface="Calibri"/>
                          <a:cs typeface="Arial" panose="020B0604020202020204" pitchFamily="34" charset="0"/>
                        </a:rPr>
                        <a:t>Education</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36004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Engineering</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a:t>
                      </a: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2"/>
                  </a:ext>
                </a:extLst>
              </a:tr>
              <a:tr h="31024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Entrepreneurship </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5</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9"/>
                  </a:ext>
                </a:extLst>
              </a:tr>
              <a:tr h="310247">
                <a:tc>
                  <a:txBody>
                    <a:bodyPr/>
                    <a:lstStyle/>
                    <a:p>
                      <a:r>
                        <a:rPr lang="en-ZA" sz="1600" dirty="0" smtClean="0">
                          <a:latin typeface="+mn-lt"/>
                          <a:cs typeface="Arial" panose="020B0604020202020204" pitchFamily="34" charset="0"/>
                        </a:rPr>
                        <a:t>Financial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4</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0"/>
                  </a:ext>
                </a:extLst>
              </a:tr>
              <a:tr h="310247">
                <a:tc>
                  <a:txBody>
                    <a:bodyPr/>
                    <a:lstStyle/>
                    <a:p>
                      <a:r>
                        <a:rPr lang="en-ZA" sz="1600" dirty="0" smtClean="0">
                          <a:latin typeface="+mn-lt"/>
                          <a:cs typeface="Arial" panose="020B0604020202020204" pitchFamily="34" charset="0"/>
                        </a:rPr>
                        <a:t>Fire fighters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5 000</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288032">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1600" dirty="0" smtClean="0">
                          <a:effectLst/>
                          <a:latin typeface="+mn-lt"/>
                          <a:ea typeface="Calibri"/>
                          <a:cs typeface="Arial" panose="020B0604020202020204" pitchFamily="34" charset="0"/>
                        </a:rPr>
                        <a:t>General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160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358129">
                <a:tc>
                  <a:txBody>
                    <a:bodyPr/>
                    <a:lstStyle/>
                    <a:p>
                      <a:pPr>
                        <a:lnSpc>
                          <a:spcPct val="115000"/>
                        </a:lnSpc>
                        <a:spcAft>
                          <a:spcPts val="1000"/>
                        </a:spcAft>
                      </a:pPr>
                      <a:r>
                        <a:rPr lang="en-ZA" sz="1600" dirty="0" smtClean="0">
                          <a:effectLst/>
                          <a:latin typeface="+mn-lt"/>
                          <a:ea typeface="Calibri"/>
                          <a:cs typeface="Arial" panose="020B0604020202020204" pitchFamily="34" charset="0"/>
                        </a:rPr>
                        <a:t>Health</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73</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288032">
                <a:tc>
                  <a:txBody>
                    <a:bodyPr/>
                    <a:lstStyle/>
                    <a:p>
                      <a:pPr>
                        <a:lnSpc>
                          <a:spcPct val="115000"/>
                        </a:lnSpc>
                        <a:spcAft>
                          <a:spcPts val="1000"/>
                        </a:spcAft>
                      </a:pPr>
                      <a:r>
                        <a:rPr lang="en-ZA" sz="1600" dirty="0" smtClean="0">
                          <a:effectLst/>
                          <a:latin typeface="+mn-lt"/>
                          <a:ea typeface="Calibri"/>
                          <a:cs typeface="Arial" panose="020B0604020202020204" pitchFamily="34" charset="0"/>
                        </a:rPr>
                        <a:t>Hospitality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87</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263159">
                <a:tc>
                  <a:txBody>
                    <a:bodyPr/>
                    <a:lstStyle/>
                    <a:p>
                      <a:pPr>
                        <a:lnSpc>
                          <a:spcPct val="115000"/>
                        </a:lnSpc>
                        <a:spcAft>
                          <a:spcPts val="0"/>
                        </a:spcAft>
                      </a:pPr>
                      <a:r>
                        <a:rPr lang="en-US" sz="1600" kern="1200" baseline="0" dirty="0" smtClean="0">
                          <a:solidFill>
                            <a:srgbClr val="000000"/>
                          </a:solidFill>
                          <a:effectLst/>
                          <a:latin typeface="+mn-lt"/>
                          <a:ea typeface="Calibri"/>
                          <a:cs typeface="Arial" panose="020B0604020202020204" pitchFamily="34" charset="0"/>
                        </a:rPr>
                        <a:t>Information  Technology and Communication</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183</a:t>
                      </a: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24611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Industrial </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356</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1"/>
                  </a:ext>
                </a:extLst>
              </a:tr>
              <a:tr h="40906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Insurance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461</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2"/>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19724033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APPLICATIONS  RECEIVED  PER  SECTOR: QUARTER 1 </a:t>
            </a:r>
            <a:r>
              <a:rPr lang="en-ZA" altLang="en-US" sz="2400" b="1" dirty="0">
                <a:solidFill>
                  <a:srgbClr val="FF0000"/>
                </a:solidFill>
                <a:ea typeface="ＭＳ Ｐゴシック" pitchFamily="34" charset="-128"/>
              </a:rPr>
              <a:t>2019/20</a:t>
            </a: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19" y="1340768"/>
          <a:ext cx="8640960" cy="5172107"/>
        </p:xfrm>
        <a:graphic>
          <a:graphicData uri="http://schemas.openxmlformats.org/drawingml/2006/table">
            <a:tbl>
              <a:tblPr firstRow="1" bandRow="1">
                <a:tableStyleId>{5C22544A-7EE6-4342-B048-85BDC9FD1C3A}</a:tableStyleId>
              </a:tblPr>
              <a:tblGrid>
                <a:gridCol w="2116154">
                  <a:extLst>
                    <a:ext uri="{9D8B030D-6E8A-4147-A177-3AD203B41FA5}">
                      <a16:colId xmlns:a16="http://schemas.microsoft.com/office/drawing/2014/main" xmlns="" val="20000"/>
                    </a:ext>
                  </a:extLst>
                </a:gridCol>
                <a:gridCol w="1704679">
                  <a:extLst>
                    <a:ext uri="{9D8B030D-6E8A-4147-A177-3AD203B41FA5}">
                      <a16:colId xmlns:a16="http://schemas.microsoft.com/office/drawing/2014/main" xmlns="" val="20001"/>
                    </a:ext>
                  </a:extLst>
                </a:gridCol>
                <a:gridCol w="1645897">
                  <a:extLst>
                    <a:ext uri="{9D8B030D-6E8A-4147-A177-3AD203B41FA5}">
                      <a16:colId xmlns:a16="http://schemas.microsoft.com/office/drawing/2014/main" xmlns="" val="20002"/>
                    </a:ext>
                  </a:extLst>
                </a:gridCol>
                <a:gridCol w="1587115">
                  <a:extLst>
                    <a:ext uri="{9D8B030D-6E8A-4147-A177-3AD203B41FA5}">
                      <a16:colId xmlns:a16="http://schemas.microsoft.com/office/drawing/2014/main" xmlns="" val="20003"/>
                    </a:ext>
                  </a:extLst>
                </a:gridCol>
                <a:gridCol w="1587115">
                  <a:extLst>
                    <a:ext uri="{9D8B030D-6E8A-4147-A177-3AD203B41FA5}">
                      <a16:colId xmlns:a16="http://schemas.microsoft.com/office/drawing/2014/main" xmlns="" val="20004"/>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r>
                        <a:rPr lang="en-ZA" sz="1600" dirty="0" smtClean="0">
                          <a:latin typeface="+mn-lt"/>
                          <a:cs typeface="Arial" panose="020B0604020202020204" pitchFamily="34" charset="0"/>
                        </a:rPr>
                        <a:t>Meat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231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r>
                        <a:rPr lang="en-ZA" sz="1600" dirty="0" smtClean="0">
                          <a:latin typeface="+mn-lt"/>
                          <a:cs typeface="Arial" panose="020B0604020202020204" pitchFamily="34" charset="0"/>
                        </a:rPr>
                        <a:t>Motor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5426">
                <a:tc>
                  <a:txBody>
                    <a:bodyPr/>
                    <a:lstStyle/>
                    <a:p>
                      <a:r>
                        <a:rPr lang="en-ZA" sz="1600" dirty="0" smtClean="0">
                          <a:latin typeface="+mn-lt"/>
                          <a:cs typeface="Arial" panose="020B0604020202020204" pitchFamily="34" charset="0"/>
                        </a:rPr>
                        <a:t>Mining</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483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5426">
                <a:tc>
                  <a:txBody>
                    <a:bodyPr/>
                    <a:lstStyle/>
                    <a:p>
                      <a:r>
                        <a:rPr lang="en-ZA" sz="1600" dirty="0" smtClean="0">
                          <a:latin typeface="+mn-lt"/>
                          <a:cs typeface="Arial" panose="020B0604020202020204" pitchFamily="34" charset="0"/>
                        </a:rPr>
                        <a:t>NGO</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37165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Public</a:t>
                      </a:r>
                      <a:r>
                        <a:rPr lang="en-ZA" sz="1600" baseline="0" dirty="0" smtClean="0">
                          <a:effectLst/>
                          <a:latin typeface="+mn-lt"/>
                          <a:ea typeface="Calibri"/>
                          <a:cs typeface="Arial" panose="020B0604020202020204" pitchFamily="34" charset="0"/>
                        </a:rPr>
                        <a:t> Sector</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188</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5510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Public Health</a:t>
                      </a:r>
                      <a:r>
                        <a:rPr lang="en-ZA" sz="1600" baseline="0" dirty="0" smtClean="0">
                          <a:effectLst/>
                          <a:latin typeface="+mn-lt"/>
                          <a:ea typeface="Calibri"/>
                          <a:cs typeface="Arial" panose="020B0604020202020204" pitchFamily="34" charset="0"/>
                        </a:rPr>
                        <a: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1 300</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1"/>
                  </a:ext>
                </a:extLst>
              </a:tr>
              <a:tr h="385426">
                <a:tc>
                  <a:txBody>
                    <a:bodyPr/>
                    <a:lstStyle/>
                    <a:p>
                      <a:r>
                        <a:rPr lang="en-ZA" sz="1600" dirty="0" smtClean="0">
                          <a:latin typeface="+mn-lt"/>
                          <a:cs typeface="Arial" panose="020B0604020202020204" pitchFamily="34" charset="0"/>
                        </a:rPr>
                        <a:t>Private</a:t>
                      </a:r>
                      <a:r>
                        <a:rPr lang="en-ZA" sz="1600" baseline="0" dirty="0" smtClean="0">
                          <a:latin typeface="+mn-lt"/>
                          <a:cs typeface="Arial" panose="020B0604020202020204" pitchFamily="34" charset="0"/>
                        </a:rPr>
                        <a:t> Health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150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339590">
                <a:tc>
                  <a:txBody>
                    <a:bodyPr/>
                    <a:lstStyle/>
                    <a:p>
                      <a:r>
                        <a:rPr lang="en-ZA" sz="1600" dirty="0" smtClean="0">
                          <a:latin typeface="+mn-lt"/>
                          <a:cs typeface="Arial" panose="020B0604020202020204" pitchFamily="34" charset="0"/>
                        </a:rPr>
                        <a:t>Retail</a:t>
                      </a:r>
                      <a:r>
                        <a:rPr lang="en-ZA" sz="1600" baseline="0" dirty="0" smtClean="0">
                          <a:latin typeface="+mn-lt"/>
                          <a:cs typeface="Arial" panose="020B0604020202020204" pitchFamily="34" charset="0"/>
                        </a:rPr>
                        <a:t> and Wholesale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1 268</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288032">
                <a:tc>
                  <a:txBody>
                    <a:bodyPr/>
                    <a:lstStyle/>
                    <a:p>
                      <a:r>
                        <a:rPr lang="en-ZA" sz="1600" dirty="0" smtClean="0">
                          <a:latin typeface="+mn-lt"/>
                          <a:cs typeface="Arial" panose="020B0604020202020204" pitchFamily="34" charset="0"/>
                        </a:rPr>
                        <a:t>Security</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1 091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385426">
                <a:tc>
                  <a:txBody>
                    <a:bodyPr/>
                    <a:lstStyle/>
                    <a:p>
                      <a:pPr marL="0" algn="l" defTabSz="457200" rtl="0" eaLnBrk="1" latinLnBrk="0" hangingPunct="1"/>
                      <a:r>
                        <a:rPr lang="en-ZA" sz="1600" kern="1200" dirty="0" smtClean="0">
                          <a:solidFill>
                            <a:schemeClr val="dk1"/>
                          </a:solidFill>
                          <a:latin typeface="+mn-lt"/>
                          <a:ea typeface="+mn-ea"/>
                          <a:cs typeface="Arial" panose="020B0604020202020204" pitchFamily="34" charset="0"/>
                        </a:rPr>
                        <a:t>State Owned Entities </a:t>
                      </a:r>
                      <a:endParaRPr lang="en-ZA" sz="1600" kern="1200" dirty="0">
                        <a:solidFill>
                          <a:schemeClr val="dk1"/>
                        </a:solidFill>
                        <a:latin typeface="+mn-lt"/>
                        <a:ea typeface="+mn-ea"/>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385426">
                <a:tc>
                  <a:txBody>
                    <a:bodyPr/>
                    <a:lstStyle/>
                    <a:p>
                      <a:r>
                        <a:rPr lang="en-ZA" sz="1600" dirty="0" smtClean="0">
                          <a:latin typeface="+mn-lt"/>
                          <a:cs typeface="Arial" panose="020B0604020202020204" pitchFamily="34" charset="0"/>
                        </a:rPr>
                        <a:t>Steel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2"/>
                  </a:ext>
                </a:extLst>
              </a:tr>
              <a:tr h="294892">
                <a:tc>
                  <a:txBody>
                    <a:bodyPr/>
                    <a:lstStyle/>
                    <a:p>
                      <a:endParaRPr lang="en-ZA" sz="1600" dirty="0">
                        <a:latin typeface="+mn-lt"/>
                        <a:cs typeface="Arial" panose="020B0604020202020204" pitchFamily="34" charset="0"/>
                      </a:endParaRPr>
                    </a:p>
                  </a:txBody>
                  <a:tcPr marL="68580" marR="68580" marT="9524" marB="0"/>
                </a:tc>
                <a:tc>
                  <a:txBody>
                    <a:bodyPr/>
                    <a:lstStyle/>
                    <a:p>
                      <a:pPr algn="ct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47140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altLang="en-US" sz="2400" b="1" dirty="0" smtClean="0">
                <a:latin typeface="Arial" charset="0"/>
                <a:ea typeface="ＭＳ Ｐゴシック" pitchFamily="34" charset="-128"/>
                <a:cs typeface="Arial" charset="0"/>
              </a:rPr>
              <a:t>MEDIA LIAISON, MONITORING AND RESEARCH </a:t>
            </a:r>
          </a:p>
        </p:txBody>
      </p:sp>
      <p:sp>
        <p:nvSpPr>
          <p:cNvPr id="3" name="Content Placeholder 2"/>
          <p:cNvSpPr>
            <a:spLocks noGrp="1"/>
          </p:cNvSpPr>
          <p:nvPr>
            <p:ph idx="1"/>
          </p:nvPr>
        </p:nvSpPr>
        <p:spPr/>
        <p:txBody>
          <a:bodyPr/>
          <a:lstStyle/>
          <a:p>
            <a:pPr marL="0" indent="0" eaLnBrk="1" hangingPunct="1">
              <a:lnSpc>
                <a:spcPct val="80000"/>
              </a:lnSpc>
              <a:buFont typeface="Arial" charset="0"/>
              <a:buNone/>
              <a:defRPr/>
            </a:pPr>
            <a:r>
              <a:rPr lang="en-ZA" sz="1800" b="1" dirty="0" smtClean="0">
                <a:cs typeface="Arial" panose="020B0604020202020204" pitchFamily="34" charset="0"/>
              </a:rPr>
              <a:t>Decent </a:t>
            </a:r>
            <a:r>
              <a:rPr lang="en-ZA" sz="1800" b="1" dirty="0">
                <a:cs typeface="Arial" panose="020B0604020202020204" pitchFamily="34" charset="0"/>
              </a:rPr>
              <a:t>work agenda publicised throughout the year</a:t>
            </a:r>
            <a:r>
              <a:rPr lang="en-ZA" sz="1800" dirty="0">
                <a:cs typeface="Arial" panose="020B0604020202020204" pitchFamily="34" charset="0"/>
              </a:rPr>
              <a:t>. </a:t>
            </a:r>
            <a:endParaRPr lang="en-ZA" sz="1800" dirty="0" smtClean="0">
              <a:cs typeface="Arial" panose="020B0604020202020204" pitchFamily="34" charset="0"/>
            </a:endParaRPr>
          </a:p>
          <a:p>
            <a:pPr marL="0" indent="0" eaLnBrk="1" hangingPunct="1">
              <a:lnSpc>
                <a:spcPct val="80000"/>
              </a:lnSpc>
              <a:buFont typeface="Arial" charset="0"/>
              <a:buNone/>
              <a:defRPr/>
            </a:pPr>
            <a:endParaRPr lang="en-ZA" sz="1800" dirty="0" smtClean="0">
              <a:cs typeface="Arial" panose="020B0604020202020204" pitchFamily="34" charset="0"/>
            </a:endParaRPr>
          </a:p>
          <a:p>
            <a:pPr eaLnBrk="1" hangingPunct="1">
              <a:lnSpc>
                <a:spcPct val="80000"/>
              </a:lnSpc>
              <a:buFontTx/>
              <a:buChar char="-"/>
              <a:defRPr/>
            </a:pPr>
            <a:r>
              <a:rPr lang="en-ZA" sz="1800" dirty="0" smtClean="0">
                <a:cs typeface="Arial" panose="020B0604020202020204" pitchFamily="34" charset="0"/>
              </a:rPr>
              <a:t>Publicised the Department’s engagement with Chinese community on the implementation of NMW in the NW (21 June 2019) </a:t>
            </a:r>
          </a:p>
          <a:p>
            <a:pPr eaLnBrk="1" hangingPunct="1">
              <a:lnSpc>
                <a:spcPct val="80000"/>
              </a:lnSpc>
              <a:buFontTx/>
              <a:buChar char="-"/>
              <a:defRPr/>
            </a:pPr>
            <a:endParaRPr lang="en-ZA" sz="1800" dirty="0">
              <a:cs typeface="Arial" panose="020B0604020202020204" pitchFamily="34" charset="0"/>
            </a:endParaRPr>
          </a:p>
          <a:p>
            <a:pPr eaLnBrk="1" hangingPunct="1">
              <a:lnSpc>
                <a:spcPct val="80000"/>
              </a:lnSpc>
              <a:buFontTx/>
              <a:buChar char="-"/>
              <a:defRPr/>
            </a:pPr>
            <a:r>
              <a:rPr lang="en-ZA" sz="1800" dirty="0" smtClean="0">
                <a:cs typeface="Arial" panose="020B0604020202020204" pitchFamily="34" charset="0"/>
              </a:rPr>
              <a:t>Publicised the Private Security Seminar on NMW and conditions of employment in Johannesburg (26 June 2019) </a:t>
            </a:r>
          </a:p>
          <a:p>
            <a:pPr eaLnBrk="1" hangingPunct="1">
              <a:lnSpc>
                <a:spcPct val="80000"/>
              </a:lnSpc>
              <a:buFontTx/>
              <a:buChar char="-"/>
              <a:defRPr/>
            </a:pPr>
            <a:endParaRPr lang="en-ZA" sz="1800" dirty="0">
              <a:cs typeface="Arial" panose="020B0604020202020204" pitchFamily="34" charset="0"/>
            </a:endParaRPr>
          </a:p>
          <a:p>
            <a:pPr eaLnBrk="1" hangingPunct="1">
              <a:lnSpc>
                <a:spcPct val="80000"/>
              </a:lnSpc>
              <a:buFontTx/>
              <a:buChar char="-"/>
              <a:defRPr/>
            </a:pPr>
            <a:endParaRPr lang="en-ZA" sz="1800" dirty="0" smtClean="0">
              <a:cs typeface="Arial" panose="020B0604020202020204" pitchFamily="34" charset="0"/>
            </a:endParaRPr>
          </a:p>
          <a:p>
            <a:pPr marL="0" indent="0" algn="just" eaLnBrk="1" hangingPunct="1">
              <a:lnSpc>
                <a:spcPct val="80000"/>
              </a:lnSpc>
              <a:buNone/>
              <a:defRPr/>
            </a:pPr>
            <a:r>
              <a:rPr lang="en-ZA" sz="1800" b="1" dirty="0" smtClean="0">
                <a:cs typeface="Arial" panose="020B0604020202020204" pitchFamily="34" charset="0"/>
              </a:rPr>
              <a:t>Achieved </a:t>
            </a:r>
            <a:r>
              <a:rPr lang="en-ZA" sz="1800" dirty="0" smtClean="0">
                <a:cs typeface="Arial" panose="020B0604020202020204" pitchFamily="34" charset="0"/>
              </a:rPr>
              <a:t> </a:t>
            </a:r>
          </a:p>
          <a:p>
            <a:pPr marL="0" indent="0" algn="just" eaLnBrk="1" hangingPunct="1">
              <a:lnSpc>
                <a:spcPct val="80000"/>
              </a:lnSpc>
              <a:defRPr/>
            </a:pPr>
            <a:endParaRPr lang="en-ZA" sz="1800" dirty="0">
              <a:cs typeface="Arial" pitchFamily="34" charset="0"/>
            </a:endParaRPr>
          </a:p>
          <a:p>
            <a:pPr>
              <a:defRPr/>
            </a:pPr>
            <a:endParaRPr lang="en-ZA" dirty="0"/>
          </a:p>
        </p:txBody>
      </p:sp>
      <p:sp>
        <p:nvSpPr>
          <p:cNvPr id="4100" name="Oval 5"/>
          <p:cNvSpPr>
            <a:spLocks noChangeAspect="1" noChangeArrowheads="1"/>
          </p:cNvSpPr>
          <p:nvPr/>
        </p:nvSpPr>
        <p:spPr bwMode="auto">
          <a:xfrm>
            <a:off x="1645736" y="3940294"/>
            <a:ext cx="667951" cy="648072"/>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xmlns="" val="410322933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400" b="1" dirty="0">
                <a:ea typeface="ＭＳ Ｐゴシック" pitchFamily="34" charset="-128"/>
              </a:rPr>
              <a:t>TRADE UNION  APPLICATIONS  RECEIVED  PER  SECTOR: </a:t>
            </a:r>
            <a:r>
              <a:rPr lang="en-ZA" altLang="en-US" sz="2400" b="1" dirty="0" smtClean="0">
                <a:ea typeface="ＭＳ Ｐゴシック" pitchFamily="34" charset="-128"/>
              </a:rPr>
              <a:t/>
            </a:r>
            <a:br>
              <a:rPr lang="en-ZA" altLang="en-US" sz="2400" b="1" dirty="0" smtClean="0">
                <a:ea typeface="ＭＳ Ｐゴシック" pitchFamily="34" charset="-128"/>
              </a:rPr>
            </a:br>
            <a:r>
              <a:rPr lang="en-ZA" altLang="en-US" sz="2400" b="1" dirty="0" smtClean="0">
                <a:ea typeface="ＭＳ Ｐゴシック" pitchFamily="34" charset="-128"/>
              </a:rPr>
              <a:t>QUARTER </a:t>
            </a:r>
            <a:r>
              <a:rPr lang="en-ZA" altLang="en-US" sz="2400" b="1" dirty="0">
                <a:ea typeface="ＭＳ Ｐゴシック" pitchFamily="34" charset="-128"/>
              </a:rPr>
              <a:t>1 </a:t>
            </a:r>
            <a:r>
              <a:rPr lang="en-ZA" altLang="en-US" sz="2400" b="1" dirty="0">
                <a:solidFill>
                  <a:srgbClr val="FF0000"/>
                </a:solidFill>
                <a:ea typeface="ＭＳ Ｐゴシック" pitchFamily="34" charset="-128"/>
              </a:rPr>
              <a:t>2019/20</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340768"/>
          <a:ext cx="8640958" cy="4540759"/>
        </p:xfrm>
        <a:graphic>
          <a:graphicData uri="http://schemas.openxmlformats.org/drawingml/2006/table">
            <a:tbl>
              <a:tblPr firstRow="1" bandRow="1">
                <a:tableStyleId>{5C22544A-7EE6-4342-B048-85BDC9FD1C3A}</a:tableStyleId>
              </a:tblPr>
              <a:tblGrid>
                <a:gridCol w="2016223">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512167">
                  <a:extLst>
                    <a:ext uri="{9D8B030D-6E8A-4147-A177-3AD203B41FA5}">
                      <a16:colId xmlns:a16="http://schemas.microsoft.com/office/drawing/2014/main" xmlns="" val="20004"/>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tc>
                <a:extLst>
                  <a:ext uri="{0D108BD9-81ED-4DB2-BD59-A6C34878D82A}">
                    <a16:rowId xmlns:a16="http://schemas.microsoft.com/office/drawing/2014/main" xmlns="" val="10000"/>
                  </a:ext>
                </a:extLst>
              </a:tr>
              <a:tr h="473202">
                <a:tc>
                  <a:txBody>
                    <a:bodyPr/>
                    <a:lstStyle/>
                    <a:p>
                      <a:pPr>
                        <a:lnSpc>
                          <a:spcPct val="100000"/>
                        </a:lnSpc>
                        <a:spcAft>
                          <a:spcPts val="0"/>
                        </a:spcAft>
                      </a:pPr>
                      <a:r>
                        <a:rPr lang="en-ZA" sz="1600" dirty="0" smtClean="0">
                          <a:effectLst/>
                          <a:latin typeface="+mn-lt"/>
                          <a:ea typeface="Calibri"/>
                          <a:cs typeface="Arial" panose="020B0604020202020204" pitchFamily="34" charset="0"/>
                        </a:rPr>
                        <a:t>Transport and Road Freight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385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4369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Textile</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66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Unspecified</a:t>
                      </a:r>
                      <a:r>
                        <a:rPr lang="en-ZA" sz="1600" baseline="0" dirty="0" smtClean="0">
                          <a:effectLst/>
                          <a:latin typeface="+mn-lt"/>
                          <a:ea typeface="Calibri"/>
                          <a:cs typeface="Arial" panose="020B0604020202020204" pitchFamily="34" charset="0"/>
                        </a:rPr>
                        <a: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3 654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360040">
                <a:tc>
                  <a:txBody>
                    <a:bodyPr/>
                    <a:lstStyle/>
                    <a:p>
                      <a:pPr>
                        <a:lnSpc>
                          <a:spcPct val="100000"/>
                        </a:lnSpc>
                        <a:spcAft>
                          <a:spcPts val="0"/>
                        </a:spcAft>
                      </a:pPr>
                      <a:r>
                        <a:rPr lang="en-ZA" sz="1600" dirty="0" smtClean="0">
                          <a:effectLst/>
                          <a:latin typeface="+mn-lt"/>
                          <a:ea typeface="Calibri"/>
                          <a:cs typeface="Arial" panose="020B0604020202020204" pitchFamily="34" charset="0"/>
                        </a:rPr>
                        <a:t>Wood Industry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195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60040">
                <a:tc>
                  <a:txBody>
                    <a:bodyPr/>
                    <a:lstStyle/>
                    <a:p>
                      <a:pPr>
                        <a:lnSpc>
                          <a:spcPct val="100000"/>
                        </a:lnSpc>
                        <a:spcAft>
                          <a:spcPts val="0"/>
                        </a:spcAft>
                      </a:pPr>
                      <a:r>
                        <a:rPr lang="en-ZA" sz="1800" b="1" dirty="0" smtClean="0">
                          <a:effectLst/>
                          <a:latin typeface="+mn-lt"/>
                          <a:ea typeface="Calibri"/>
                          <a:cs typeface="Arial" panose="020B0604020202020204" pitchFamily="34" charset="0"/>
                        </a:rPr>
                        <a:t>TOTAL</a:t>
                      </a:r>
                      <a:r>
                        <a:rPr lang="en-ZA" sz="1800" b="1" baseline="0" dirty="0" smtClean="0">
                          <a:effectLst/>
                          <a:latin typeface="+mn-lt"/>
                          <a:ea typeface="Calibri"/>
                          <a:cs typeface="Arial" panose="020B0604020202020204" pitchFamily="34" charset="0"/>
                        </a:rPr>
                        <a:t> </a:t>
                      </a:r>
                      <a:endParaRPr lang="en-ZA" sz="1800" b="1"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800" b="1" dirty="0" smtClean="0">
                          <a:solidFill>
                            <a:schemeClr val="tx1"/>
                          </a:solidFill>
                          <a:effectLst/>
                          <a:latin typeface="+mn-lt"/>
                          <a:ea typeface="Calibri"/>
                          <a:cs typeface="Arial" panose="020B0604020202020204" pitchFamily="34" charset="0"/>
                        </a:rPr>
                        <a:t>17 885</a:t>
                      </a:r>
                      <a:endParaRPr lang="en-ZA" sz="1800" b="1"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800" b="1"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800" b="1"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800" b="1"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288032">
                <a:tc>
                  <a:txBody>
                    <a:bodyPr/>
                    <a:lstStyle/>
                    <a:p>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41623">
                <a:tc>
                  <a:txBody>
                    <a:bodyPr/>
                    <a:lstStyle/>
                    <a:p>
                      <a:pPr>
                        <a:lnSpc>
                          <a:spcPct val="100000"/>
                        </a:lnSpc>
                        <a:spcAft>
                          <a:spcPts val="0"/>
                        </a:spcAft>
                      </a:pP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311395">
                <a:tc>
                  <a:txBody>
                    <a:bodyPr/>
                    <a:lstStyle/>
                    <a:p>
                      <a:pPr>
                        <a:lnSpc>
                          <a:spcPct val="100000"/>
                        </a:lnSpc>
                        <a:spcAft>
                          <a:spcPts val="0"/>
                        </a:spcAft>
                      </a:pPr>
                      <a:endParaRPr lang="en-ZA" sz="1600" dirty="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smtClean="0">
                        <a:solidFill>
                          <a:schemeClr val="tx1"/>
                        </a:solidFill>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smtClean="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smtClean="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smtClean="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365749">
                <a:tc>
                  <a:txBody>
                    <a:bodyPr/>
                    <a:lstStyle/>
                    <a:p>
                      <a:pPr>
                        <a:lnSpc>
                          <a:spcPct val="100000"/>
                        </a:lnSpc>
                        <a:spcAft>
                          <a:spcPts val="0"/>
                        </a:spcAft>
                      </a:pP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87968">
                <a:tc>
                  <a:txBody>
                    <a:bodyPr/>
                    <a:lstStyle/>
                    <a:p>
                      <a:pPr>
                        <a:lnSpc>
                          <a:spcPct val="100000"/>
                        </a:lnSpc>
                        <a:spcAft>
                          <a:spcPts val="0"/>
                        </a:spcAft>
                      </a:pP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8093105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400" b="1" dirty="0">
                <a:solidFill>
                  <a:prstClr val="black"/>
                </a:solidFill>
                <a:ea typeface="ＭＳ Ｐゴシック" pitchFamily="34" charset="-128"/>
              </a:rPr>
              <a:t>TRADE UNION  APPLICATIONS  </a:t>
            </a:r>
            <a:r>
              <a:rPr lang="en-ZA" altLang="en-US" sz="2400" b="1" dirty="0" smtClean="0">
                <a:solidFill>
                  <a:prstClr val="black"/>
                </a:solidFill>
                <a:ea typeface="ＭＳ Ｐゴシック" pitchFamily="34" charset="-128"/>
              </a:rPr>
              <a:t>REFUSED  </a:t>
            </a:r>
            <a:r>
              <a:rPr lang="en-ZA" altLang="en-US" sz="2400" b="1" dirty="0">
                <a:solidFill>
                  <a:prstClr val="black"/>
                </a:solidFill>
                <a:ea typeface="ＭＳ Ｐゴシック" pitchFamily="34" charset="-128"/>
              </a:rPr>
              <a:t>PER  SECTOR: QUARTER 1 </a:t>
            </a:r>
            <a:r>
              <a:rPr lang="en-ZA" altLang="en-US" sz="2400" b="1" dirty="0">
                <a:solidFill>
                  <a:srgbClr val="FF0000"/>
                </a:solidFill>
                <a:ea typeface="ＭＳ Ｐゴシック" pitchFamily="34" charset="-128"/>
              </a:rPr>
              <a:t>2019/20</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65455911"/>
              </p:ext>
            </p:extLst>
          </p:nvPr>
        </p:nvGraphicFramePr>
        <p:xfrm>
          <a:off x="251520" y="1299870"/>
          <a:ext cx="8640961" cy="491294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537921">
                  <a:extLst>
                    <a:ext uri="{9D8B030D-6E8A-4147-A177-3AD203B41FA5}">
                      <a16:colId xmlns:a16="http://schemas.microsoft.com/office/drawing/2014/main" xmlns="" val="20002"/>
                    </a:ext>
                  </a:extLst>
                </a:gridCol>
                <a:gridCol w="1535296">
                  <a:extLst>
                    <a:ext uri="{9D8B030D-6E8A-4147-A177-3AD203B41FA5}">
                      <a16:colId xmlns:a16="http://schemas.microsoft.com/office/drawing/2014/main" xmlns="" val="20003"/>
                    </a:ext>
                  </a:extLst>
                </a:gridCol>
                <a:gridCol w="1535296">
                  <a:extLst>
                    <a:ext uri="{9D8B030D-6E8A-4147-A177-3AD203B41FA5}">
                      <a16:colId xmlns:a16="http://schemas.microsoft.com/office/drawing/2014/main" xmlns="" val="20004"/>
                    </a:ext>
                  </a:extLst>
                </a:gridCol>
              </a:tblGrid>
              <a:tr h="701174">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latin typeface="+mn-lt"/>
                          <a:cs typeface="Arial" panose="020B0604020202020204" pitchFamily="34" charset="0"/>
                        </a:rPr>
                        <a:t>Members Impacted on</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Q4</a:t>
                      </a:r>
                      <a:endParaRPr lang="en-ZA" sz="1800" dirty="0" smtClean="0">
                        <a:latin typeface="+mn-lt"/>
                        <a:cs typeface="Arial" panose="020B0604020202020204" pitchFamily="34" charset="0"/>
                      </a:endParaRPr>
                    </a:p>
                    <a:p>
                      <a:pPr algn="ctr"/>
                      <a:endParaRPr lang="en-ZA" sz="1800" dirty="0" smtClean="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306937">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a:t>
                      </a:r>
                      <a:r>
                        <a:rPr lang="en-ZA" sz="1600" kern="1200" dirty="0" smtClean="0">
                          <a:solidFill>
                            <a:srgbClr val="000000"/>
                          </a:solidFill>
                          <a:effectLst/>
                          <a:latin typeface="+mn-lt"/>
                          <a:ea typeface="Calibri"/>
                          <a:cs typeface="Arial" panose="020B0604020202020204" pitchFamily="34" charset="0"/>
                        </a:rPr>
                        <a:t>Poultry</a:t>
                      </a:r>
                      <a:r>
                        <a:rPr lang="en-ZA" sz="1600" kern="1200" baseline="0" dirty="0" smtClean="0">
                          <a:solidFill>
                            <a:srgbClr val="000000"/>
                          </a:solidFill>
                          <a:effectLst/>
                          <a:latin typeface="+mn-lt"/>
                          <a:ea typeface="Calibri"/>
                          <a:cs typeface="Arial" panose="020B0604020202020204" pitchFamily="34" charset="0"/>
                        </a:rPr>
                        <a:t> </a:t>
                      </a:r>
                      <a:endParaRPr lang="en-ZA" sz="1600" dirty="0">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dirty="0" smtClean="0">
                          <a:solidFill>
                            <a:schemeClr val="tx1"/>
                          </a:solidFill>
                          <a:effectLst/>
                          <a:latin typeface="+mn-lt"/>
                          <a:ea typeface="Calibri"/>
                          <a:cs typeface="Arial" panose="020B0604020202020204" pitchFamily="34" charset="0"/>
                        </a:rPr>
                        <a:t>5  Applications</a:t>
                      </a:r>
                      <a:r>
                        <a:rPr lang="en-ZA" sz="16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baseline="0" dirty="0" smtClean="0">
                          <a:solidFill>
                            <a:schemeClr val="tx1"/>
                          </a:solidFill>
                          <a:effectLst/>
                          <a:latin typeface="+mn-lt"/>
                          <a:ea typeface="Calibri"/>
                          <a:cs typeface="Arial" panose="020B0604020202020204" pitchFamily="34" charset="0"/>
                        </a:rPr>
                        <a:t>979 members</a:t>
                      </a:r>
                      <a:endParaRPr lang="en-ZA" sz="16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600" b="0" dirty="0" smtClean="0">
                          <a:solidFill>
                            <a:schemeClr val="tx1"/>
                          </a:solidFill>
                          <a:effectLst/>
                          <a:latin typeface="+mn-lt"/>
                          <a:ea typeface="Calibri"/>
                          <a:cs typeface="Arial" panose="020B0604020202020204" pitchFamily="34" charset="0"/>
                        </a:rPr>
                        <a:t>(poultry 477, agriculture 502) </a:t>
                      </a: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360040">
                <a:tc>
                  <a:txBody>
                    <a:bodyPr/>
                    <a:lstStyle/>
                    <a:p>
                      <a:pPr algn="l"/>
                      <a:r>
                        <a:rPr lang="en-ZA" sz="1600" dirty="0" smtClean="0"/>
                        <a:t>Beverage</a:t>
                      </a:r>
                      <a:endParaRPr lang="en-ZA" sz="1600" dirty="0"/>
                    </a:p>
                  </a:txBody>
                  <a:tcPr marL="68580" marR="68580" marT="9523" marB="0"/>
                </a:tc>
                <a:tc>
                  <a:txBody>
                    <a:bodyPr/>
                    <a:lstStyle/>
                    <a:p>
                      <a:pPr algn="ctr"/>
                      <a:r>
                        <a:rPr lang="en-ZA" sz="1600" dirty="0" smtClean="0"/>
                        <a:t>14</a:t>
                      </a:r>
                      <a:endParaRPr lang="en-ZA" sz="1600" dirty="0"/>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2"/>
                  </a:ext>
                </a:extLst>
              </a:tr>
              <a:tr h="310247">
                <a:tc>
                  <a:txBody>
                    <a:bodyPr/>
                    <a:lstStyle/>
                    <a:p>
                      <a:pPr>
                        <a:lnSpc>
                          <a:spcPct val="100000"/>
                        </a:lnSpc>
                        <a:spcAft>
                          <a:spcPts val="0"/>
                        </a:spcAft>
                      </a:pPr>
                      <a:r>
                        <a:rPr lang="en-ZA" sz="1600" dirty="0" smtClean="0">
                          <a:effectLst/>
                          <a:latin typeface="+mn-lt"/>
                          <a:ea typeface="Calibri"/>
                          <a:cs typeface="Arial" panose="020B0604020202020204" pitchFamily="34" charset="0"/>
                        </a:rPr>
                        <a:t>Building</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310247">
                <a:tc>
                  <a:txBody>
                    <a:bodyPr/>
                    <a:lstStyle/>
                    <a:p>
                      <a:pPr>
                        <a:lnSpc>
                          <a:spcPct val="100000"/>
                        </a:lnSpc>
                        <a:spcAft>
                          <a:spcPts val="0"/>
                        </a:spcAft>
                      </a:pPr>
                      <a:r>
                        <a:rPr lang="en-ZA" sz="1600" dirty="0" err="1" smtClean="0">
                          <a:effectLst/>
                          <a:latin typeface="+mn-lt"/>
                          <a:ea typeface="Calibri"/>
                          <a:cs typeface="Arial" panose="020B0604020202020204" pitchFamily="34" charset="0"/>
                        </a:rPr>
                        <a:t>Cata</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324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310247">
                <a:tc>
                  <a:txBody>
                    <a:bodyPr/>
                    <a:lstStyle/>
                    <a:p>
                      <a:r>
                        <a:rPr lang="en-ZA" sz="1600" kern="1200" dirty="0" smtClean="0">
                          <a:solidFill>
                            <a:schemeClr val="dk1"/>
                          </a:solidFill>
                          <a:effectLst/>
                          <a:latin typeface="+mn-lt"/>
                          <a:ea typeface="Calibri"/>
                          <a:cs typeface="Arial" panose="020B0604020202020204" pitchFamily="34" charset="0"/>
                        </a:rPr>
                        <a:t>Catering</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41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9"/>
                  </a:ext>
                </a:extLst>
              </a:tr>
              <a:tr h="288032">
                <a:tc>
                  <a:txBody>
                    <a:bodyPr/>
                    <a:lstStyle/>
                    <a:p>
                      <a:r>
                        <a:rPr lang="en-ZA" sz="1600" kern="1200" dirty="0" smtClean="0">
                          <a:solidFill>
                            <a:schemeClr val="dk1"/>
                          </a:solidFill>
                          <a:effectLst/>
                          <a:latin typeface="+mn-lt"/>
                          <a:ea typeface="Calibri"/>
                          <a:cs typeface="Arial" panose="020B0604020202020204" pitchFamily="34" charset="0"/>
                        </a:rPr>
                        <a:t>Chemical</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117</a:t>
                      </a: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358129">
                <a:tc>
                  <a:txBody>
                    <a:bodyPr/>
                    <a:lstStyle/>
                    <a:p>
                      <a:pPr>
                        <a:lnSpc>
                          <a:spcPct val="100000"/>
                        </a:lnSpc>
                        <a:spcAft>
                          <a:spcPts val="0"/>
                        </a:spcAft>
                      </a:pPr>
                      <a:r>
                        <a:rPr lang="en-ZA" sz="1600" dirty="0" smtClean="0">
                          <a:effectLst/>
                          <a:latin typeface="+mn-lt"/>
                          <a:ea typeface="Calibri"/>
                          <a:cs typeface="Arial" panose="020B0604020202020204" pitchFamily="34" charset="0"/>
                        </a:rPr>
                        <a:t>Cleaning</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288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288032">
                <a:tc>
                  <a:txBody>
                    <a:bodyPr/>
                    <a:lstStyle/>
                    <a:p>
                      <a:pPr>
                        <a:lnSpc>
                          <a:spcPct val="100000"/>
                        </a:lnSpc>
                        <a:spcAft>
                          <a:spcPts val="0"/>
                        </a:spcAft>
                      </a:pPr>
                      <a:r>
                        <a:rPr lang="en-ZA" sz="1600" dirty="0" smtClean="0">
                          <a:effectLst/>
                          <a:latin typeface="+mn-lt"/>
                          <a:ea typeface="Calibri"/>
                          <a:cs typeface="Arial" panose="020B0604020202020204" pitchFamily="34" charset="0"/>
                        </a:rPr>
                        <a:t>Civil Engineering</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171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358129">
                <a:tc>
                  <a:txBody>
                    <a:bodyPr/>
                    <a:lstStyle/>
                    <a:p>
                      <a:pPr>
                        <a:lnSpc>
                          <a:spcPct val="100000"/>
                        </a:lnSpc>
                        <a:spcAft>
                          <a:spcPts val="0"/>
                        </a:spcAft>
                      </a:pPr>
                      <a:r>
                        <a:rPr lang="en-ZA" sz="1600" dirty="0" smtClean="0">
                          <a:effectLst/>
                          <a:latin typeface="+mn-lt"/>
                          <a:ea typeface="Calibri"/>
                          <a:cs typeface="Arial" panose="020B0604020202020204" pitchFamily="34" charset="0"/>
                        </a:rPr>
                        <a:t>Construction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41666539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t>
            </a:r>
            <a:r>
              <a:rPr lang="en-ZA" altLang="en-US" sz="2400" b="1" dirty="0" smtClean="0">
                <a:ea typeface="ＭＳ Ｐゴシック" pitchFamily="34" charset="-128"/>
              </a:rPr>
              <a:t>APPLICATIONS </a:t>
            </a:r>
            <a:r>
              <a:rPr lang="en-ZA" altLang="en-US" sz="2400" b="1" dirty="0">
                <a:ea typeface="ＭＳ Ｐゴシック" pitchFamily="34" charset="-128"/>
              </a:rPr>
              <a:t>REFUSED  PER SECTOR: QUARTER 1 </a:t>
            </a:r>
            <a:r>
              <a:rPr lang="en-ZA" altLang="en-US" sz="2400" b="1" dirty="0">
                <a:solidFill>
                  <a:srgbClr val="FF0000"/>
                </a:solidFill>
                <a:ea typeface="ＭＳ Ｐゴシック" pitchFamily="34" charset="-128"/>
              </a:rPr>
              <a:t>2019/20</a:t>
            </a:r>
            <a:r>
              <a:rPr lang="en-ZA" altLang="en-US" sz="2400" b="1" dirty="0">
                <a:ea typeface="ＭＳ Ｐゴシック" pitchFamily="34" charset="-128"/>
              </a:rPr>
              <a:t/>
            </a:r>
            <a:br>
              <a:rPr lang="en-ZA" altLang="en-US" sz="2400" b="1" dirty="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07586857"/>
              </p:ext>
            </p:extLst>
          </p:nvPr>
        </p:nvGraphicFramePr>
        <p:xfrm>
          <a:off x="251519" y="1340768"/>
          <a:ext cx="8640960" cy="5059224"/>
        </p:xfrm>
        <a:graphic>
          <a:graphicData uri="http://schemas.openxmlformats.org/drawingml/2006/table">
            <a:tbl>
              <a:tblPr firstRow="1" bandRow="1">
                <a:tableStyleId>{5C22544A-7EE6-4342-B048-85BDC9FD1C3A}</a:tableStyleId>
              </a:tblPr>
              <a:tblGrid>
                <a:gridCol w="2116154">
                  <a:extLst>
                    <a:ext uri="{9D8B030D-6E8A-4147-A177-3AD203B41FA5}">
                      <a16:colId xmlns:a16="http://schemas.microsoft.com/office/drawing/2014/main" xmlns="" val="20000"/>
                    </a:ext>
                  </a:extLst>
                </a:gridCol>
                <a:gridCol w="1704679">
                  <a:extLst>
                    <a:ext uri="{9D8B030D-6E8A-4147-A177-3AD203B41FA5}">
                      <a16:colId xmlns:a16="http://schemas.microsoft.com/office/drawing/2014/main" xmlns="" val="20001"/>
                    </a:ext>
                  </a:extLst>
                </a:gridCol>
                <a:gridCol w="1645897">
                  <a:extLst>
                    <a:ext uri="{9D8B030D-6E8A-4147-A177-3AD203B41FA5}">
                      <a16:colId xmlns:a16="http://schemas.microsoft.com/office/drawing/2014/main" xmlns="" val="20002"/>
                    </a:ext>
                  </a:extLst>
                </a:gridCol>
                <a:gridCol w="1587115">
                  <a:extLst>
                    <a:ext uri="{9D8B030D-6E8A-4147-A177-3AD203B41FA5}">
                      <a16:colId xmlns:a16="http://schemas.microsoft.com/office/drawing/2014/main" xmlns="" val="20003"/>
                    </a:ext>
                  </a:extLst>
                </a:gridCol>
                <a:gridCol w="1587115">
                  <a:extLst>
                    <a:ext uri="{9D8B030D-6E8A-4147-A177-3AD203B41FA5}">
                      <a16:colId xmlns:a16="http://schemas.microsoft.com/office/drawing/2014/main" xmlns="" val="20004"/>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 Impacted on</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r>
                        <a:rPr lang="en-ZA"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r>
                        <a:rPr lang="en-ZA" sz="1600" kern="1200" dirty="0" smtClean="0">
                          <a:solidFill>
                            <a:schemeClr val="dk1"/>
                          </a:solidFill>
                          <a:effectLst/>
                          <a:latin typeface="+mn-lt"/>
                          <a:ea typeface="Calibri"/>
                          <a:cs typeface="Arial" panose="020B0604020202020204" pitchFamily="34" charset="0"/>
                        </a:rPr>
                        <a:t>Education</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30873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Engineering</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12</a:t>
                      </a: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542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Entrepreneurship </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5</a:t>
                      </a: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5426">
                <a:tc>
                  <a:txBody>
                    <a:bodyPr/>
                    <a:lstStyle/>
                    <a:p>
                      <a:r>
                        <a:rPr lang="en-ZA" sz="1600" dirty="0" smtClean="0">
                          <a:latin typeface="+mn-lt"/>
                          <a:cs typeface="Arial" panose="020B0604020202020204" pitchFamily="34" charset="0"/>
                        </a:rPr>
                        <a:t>Financial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4</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448598">
                <a:tc>
                  <a:txBody>
                    <a:bodyPr/>
                    <a:lstStyle/>
                    <a:p>
                      <a:r>
                        <a:rPr lang="en-ZA" sz="1600" dirty="0" smtClean="0">
                          <a:latin typeface="+mn-lt"/>
                          <a:cs typeface="Arial" panose="020B0604020202020204" pitchFamily="34" charset="0"/>
                        </a:rPr>
                        <a:t>Fire fighters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5 000</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59790">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1600" dirty="0" smtClean="0">
                          <a:effectLst/>
                          <a:latin typeface="+mn-lt"/>
                          <a:ea typeface="Calibri"/>
                          <a:cs typeface="Arial" panose="020B0604020202020204" pitchFamily="34" charset="0"/>
                        </a:rPr>
                        <a:t>General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160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360040">
                <a:tc>
                  <a:txBody>
                    <a:bodyPr/>
                    <a:lstStyle/>
                    <a:p>
                      <a:pPr>
                        <a:lnSpc>
                          <a:spcPct val="115000"/>
                        </a:lnSpc>
                        <a:spcAft>
                          <a:spcPts val="1000"/>
                        </a:spcAft>
                      </a:pPr>
                      <a:r>
                        <a:rPr lang="en-ZA" sz="1600" dirty="0" smtClean="0">
                          <a:effectLst/>
                          <a:latin typeface="+mn-lt"/>
                          <a:ea typeface="Calibri"/>
                          <a:cs typeface="Arial" panose="020B0604020202020204" pitchFamily="34" charset="0"/>
                        </a:rPr>
                        <a:t>Health</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366643">
                <a:tc>
                  <a:txBody>
                    <a:bodyPr/>
                    <a:lstStyle/>
                    <a:p>
                      <a:pPr>
                        <a:lnSpc>
                          <a:spcPct val="115000"/>
                        </a:lnSpc>
                        <a:spcAft>
                          <a:spcPts val="1000"/>
                        </a:spcAft>
                      </a:pPr>
                      <a:r>
                        <a:rPr lang="en-ZA" sz="1600" dirty="0" smtClean="0">
                          <a:effectLst/>
                          <a:latin typeface="+mn-lt"/>
                          <a:ea typeface="Calibri"/>
                          <a:cs typeface="Arial" panose="020B0604020202020204" pitchFamily="34" charset="0"/>
                        </a:rPr>
                        <a:t>Hospitality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60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85426">
                <a:tc>
                  <a:txBody>
                    <a:bodyPr/>
                    <a:lstStyle/>
                    <a:p>
                      <a:pPr>
                        <a:lnSpc>
                          <a:spcPct val="115000"/>
                        </a:lnSpc>
                        <a:spcAft>
                          <a:spcPts val="0"/>
                        </a:spcAft>
                      </a:pPr>
                      <a:r>
                        <a:rPr lang="en-US" sz="1600" kern="1200" baseline="0" dirty="0" smtClean="0">
                          <a:solidFill>
                            <a:srgbClr val="000000"/>
                          </a:solidFill>
                          <a:effectLst/>
                          <a:latin typeface="+mn-lt"/>
                          <a:ea typeface="Calibri"/>
                          <a:cs typeface="Arial" panose="020B0604020202020204" pitchFamily="34" charset="0"/>
                        </a:rPr>
                        <a:t>Information  Technology and Communication</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183</a:t>
                      </a: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009182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t>
            </a:r>
            <a:r>
              <a:rPr lang="en-ZA" altLang="en-US" sz="2400" b="1" dirty="0" smtClean="0">
                <a:ea typeface="ＭＳ Ｐゴシック" pitchFamily="34" charset="-128"/>
              </a:rPr>
              <a:t>APPLICATIONS </a:t>
            </a:r>
            <a:r>
              <a:rPr lang="en-ZA" altLang="en-US" sz="2400" b="1" dirty="0">
                <a:ea typeface="ＭＳ Ｐゴシック" pitchFamily="34" charset="-128"/>
              </a:rPr>
              <a:t>REFUSED  PER SECTOR: </a:t>
            </a:r>
            <a:r>
              <a:rPr lang="en-ZA" altLang="en-US" sz="2400" b="1" dirty="0" smtClean="0">
                <a:ea typeface="ＭＳ Ｐゴシック" pitchFamily="34" charset="-128"/>
              </a:rPr>
              <a:t/>
            </a:r>
            <a:br>
              <a:rPr lang="en-ZA" altLang="en-US" sz="2400" b="1" dirty="0" smtClean="0">
                <a:ea typeface="ＭＳ Ｐゴシック" pitchFamily="34" charset="-128"/>
              </a:rPr>
            </a:br>
            <a:r>
              <a:rPr lang="en-ZA" altLang="en-US" sz="2400" b="1" dirty="0" smtClean="0">
                <a:ea typeface="ＭＳ Ｐゴシック" pitchFamily="34" charset="-128"/>
              </a:rPr>
              <a:t>QUARTER </a:t>
            </a:r>
            <a:r>
              <a:rPr lang="en-ZA" altLang="en-US" sz="2400" b="1" dirty="0">
                <a:ea typeface="ＭＳ Ｐゴシック" pitchFamily="34" charset="-128"/>
              </a:rPr>
              <a:t>1 </a:t>
            </a:r>
            <a:r>
              <a:rPr lang="en-ZA" altLang="en-US" sz="2400" b="1" dirty="0">
                <a:solidFill>
                  <a:srgbClr val="FF0000"/>
                </a:solidFill>
                <a:ea typeface="ＭＳ Ｐゴシック" pitchFamily="34" charset="-128"/>
              </a:rPr>
              <a:t>2019/20</a:t>
            </a:r>
            <a:r>
              <a:rPr lang="en-ZA" altLang="en-US" sz="2400" b="1" dirty="0">
                <a:ea typeface="ＭＳ Ｐゴシック" pitchFamily="34" charset="-128"/>
              </a:rPr>
              <a:t/>
            </a:r>
            <a:br>
              <a:rPr lang="en-ZA" altLang="en-US" sz="2400" b="1" dirty="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7902641"/>
              </p:ext>
            </p:extLst>
          </p:nvPr>
        </p:nvGraphicFramePr>
        <p:xfrm>
          <a:off x="251519" y="1340768"/>
          <a:ext cx="8640960" cy="4683026"/>
        </p:xfrm>
        <a:graphic>
          <a:graphicData uri="http://schemas.openxmlformats.org/drawingml/2006/table">
            <a:tbl>
              <a:tblPr firstRow="1" bandRow="1">
                <a:tableStyleId>{5C22544A-7EE6-4342-B048-85BDC9FD1C3A}</a:tableStyleId>
              </a:tblPr>
              <a:tblGrid>
                <a:gridCol w="2116154">
                  <a:extLst>
                    <a:ext uri="{9D8B030D-6E8A-4147-A177-3AD203B41FA5}">
                      <a16:colId xmlns:a16="http://schemas.microsoft.com/office/drawing/2014/main" xmlns="" val="20000"/>
                    </a:ext>
                  </a:extLst>
                </a:gridCol>
                <a:gridCol w="1704679">
                  <a:extLst>
                    <a:ext uri="{9D8B030D-6E8A-4147-A177-3AD203B41FA5}">
                      <a16:colId xmlns:a16="http://schemas.microsoft.com/office/drawing/2014/main" xmlns="" val="20001"/>
                    </a:ext>
                  </a:extLst>
                </a:gridCol>
                <a:gridCol w="1645897">
                  <a:extLst>
                    <a:ext uri="{9D8B030D-6E8A-4147-A177-3AD203B41FA5}">
                      <a16:colId xmlns:a16="http://schemas.microsoft.com/office/drawing/2014/main" xmlns="" val="20002"/>
                    </a:ext>
                  </a:extLst>
                </a:gridCol>
                <a:gridCol w="1587115">
                  <a:extLst>
                    <a:ext uri="{9D8B030D-6E8A-4147-A177-3AD203B41FA5}">
                      <a16:colId xmlns:a16="http://schemas.microsoft.com/office/drawing/2014/main" xmlns="" val="20003"/>
                    </a:ext>
                  </a:extLst>
                </a:gridCol>
                <a:gridCol w="1587115">
                  <a:extLst>
                    <a:ext uri="{9D8B030D-6E8A-4147-A177-3AD203B41FA5}">
                      <a16:colId xmlns:a16="http://schemas.microsoft.com/office/drawing/2014/main" xmlns="" val="20004"/>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 Impacted on</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Industrial </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356</a:t>
                      </a: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Insurance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461</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endParaRPr lang="en-ZA" dirty="0"/>
                    </a:p>
                  </a:txBody>
                  <a:tcPr marL="68580" marR="68580" marT="9523" marB="0"/>
                </a:tc>
                <a:tc>
                  <a:txBody>
                    <a:bodyPr/>
                    <a:lstStyle/>
                    <a:p>
                      <a:pPr algn="ctr"/>
                      <a:endParaRPr lang="en-ZA" dirty="0"/>
                    </a:p>
                  </a:txBody>
                  <a:tcPr marL="68580" marR="68580" marT="9523" marB="0"/>
                </a:tc>
                <a:tc>
                  <a:txBody>
                    <a:bodyPr/>
                    <a:lstStyle/>
                    <a:p>
                      <a:pPr algn="ctr"/>
                      <a:endParaRPr lang="en-ZA" dirty="0"/>
                    </a:p>
                  </a:txBody>
                  <a:tcPr marL="68580" marR="68580" marT="9523" marB="0"/>
                </a:tc>
                <a:extLst>
                  <a:ext uri="{0D108BD9-81ED-4DB2-BD59-A6C34878D82A}">
                    <a16:rowId xmlns:a16="http://schemas.microsoft.com/office/drawing/2014/main" xmlns="" val="10003"/>
                  </a:ext>
                </a:extLst>
              </a:tr>
              <a:tr h="385426">
                <a:tc>
                  <a:txBody>
                    <a:bodyPr/>
                    <a:lstStyle/>
                    <a:p>
                      <a:r>
                        <a:rPr lang="en-ZA" sz="1600" dirty="0" smtClean="0">
                          <a:latin typeface="+mn-lt"/>
                          <a:cs typeface="Arial" panose="020B0604020202020204" pitchFamily="34" charset="0"/>
                        </a:rPr>
                        <a:t>Meat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231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385426">
                <a:tc>
                  <a:txBody>
                    <a:bodyPr/>
                    <a:lstStyle/>
                    <a:p>
                      <a:r>
                        <a:rPr lang="en-ZA" sz="1600" dirty="0" smtClean="0">
                          <a:latin typeface="+mn-lt"/>
                          <a:cs typeface="Arial" panose="020B0604020202020204" pitchFamily="34" charset="0"/>
                        </a:rPr>
                        <a:t>Motor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385426">
                <a:tc>
                  <a:txBody>
                    <a:bodyPr/>
                    <a:lstStyle/>
                    <a:p>
                      <a:r>
                        <a:rPr lang="en-ZA" sz="1600" dirty="0" smtClean="0">
                          <a:latin typeface="+mn-lt"/>
                          <a:cs typeface="Arial" panose="020B0604020202020204" pitchFamily="34" charset="0"/>
                        </a:rPr>
                        <a:t>Mining</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452</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44859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Public</a:t>
                      </a:r>
                      <a:r>
                        <a:rPr lang="en-ZA" sz="1600" baseline="0" dirty="0" smtClean="0">
                          <a:effectLst/>
                          <a:latin typeface="+mn-lt"/>
                          <a:ea typeface="Calibri"/>
                          <a:cs typeface="Arial" panose="020B0604020202020204" pitchFamily="34" charset="0"/>
                        </a:rPr>
                        <a:t> Sector</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188</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85426">
                <a:tc>
                  <a:txBody>
                    <a:bodyPr/>
                    <a:lstStyle/>
                    <a:p>
                      <a:r>
                        <a:rPr lang="en-ZA" sz="1600" dirty="0" smtClean="0">
                          <a:latin typeface="+mn-lt"/>
                          <a:cs typeface="Arial" panose="020B0604020202020204" pitchFamily="34" charset="0"/>
                        </a:rPr>
                        <a:t>Retail</a:t>
                      </a:r>
                      <a:r>
                        <a:rPr lang="en-ZA" sz="1600" baseline="0" dirty="0" smtClean="0">
                          <a:latin typeface="+mn-lt"/>
                          <a:cs typeface="Arial" panose="020B0604020202020204" pitchFamily="34" charset="0"/>
                        </a:rPr>
                        <a:t> and Wholesale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1 268</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385426">
                <a:tc>
                  <a:txBody>
                    <a:bodyPr/>
                    <a:lstStyle/>
                    <a:p>
                      <a:r>
                        <a:rPr lang="en-ZA" sz="1600" dirty="0" smtClean="0">
                          <a:latin typeface="+mn-lt"/>
                          <a:cs typeface="Arial" panose="020B0604020202020204" pitchFamily="34" charset="0"/>
                        </a:rPr>
                        <a:t>Security</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1 011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294892">
                <a:tc>
                  <a:txBody>
                    <a:bodyPr/>
                    <a:lstStyle/>
                    <a:p>
                      <a:pPr marL="0" algn="l" defTabSz="457200" rtl="0" eaLnBrk="1" latinLnBrk="0" hangingPunct="1"/>
                      <a:r>
                        <a:rPr lang="en-ZA" sz="1600" kern="1200" dirty="0" smtClean="0">
                          <a:solidFill>
                            <a:schemeClr val="dk1"/>
                          </a:solidFill>
                          <a:latin typeface="+mn-lt"/>
                          <a:ea typeface="+mn-ea"/>
                          <a:cs typeface="Arial" panose="020B0604020202020204" pitchFamily="34" charset="0"/>
                        </a:rPr>
                        <a:t>State Owned Entities </a:t>
                      </a:r>
                      <a:endParaRPr lang="en-ZA" sz="1600" kern="1200" dirty="0">
                        <a:solidFill>
                          <a:schemeClr val="dk1"/>
                        </a:solidFill>
                        <a:latin typeface="+mn-lt"/>
                        <a:ea typeface="+mn-ea"/>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418608">
                <a:tc>
                  <a:txBody>
                    <a:bodyPr/>
                    <a:lstStyle/>
                    <a:p>
                      <a:r>
                        <a:rPr lang="en-ZA" sz="1600" dirty="0" smtClean="0">
                          <a:latin typeface="+mn-lt"/>
                          <a:cs typeface="Arial" panose="020B0604020202020204" pitchFamily="34" charset="0"/>
                        </a:rPr>
                        <a:t>Steel </a:t>
                      </a:r>
                      <a:endParaRPr lang="en-ZA" sz="1600" dirty="0">
                        <a:latin typeface="+mn-lt"/>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44</a:t>
                      </a:r>
                      <a:endParaRPr lang="en-ZA" sz="1600" b="0"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6078356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t>
            </a:r>
            <a:r>
              <a:rPr lang="en-ZA" altLang="en-US" sz="2400" b="1" dirty="0" smtClean="0">
                <a:ea typeface="ＭＳ Ｐゴシック" pitchFamily="34" charset="-128"/>
              </a:rPr>
              <a:t>APPLICATIONS </a:t>
            </a:r>
            <a:r>
              <a:rPr lang="en-ZA" altLang="en-US" sz="2400" b="1" dirty="0">
                <a:ea typeface="ＭＳ Ｐゴシック" pitchFamily="34" charset="-128"/>
              </a:rPr>
              <a:t>REFUSED  PER SECTOR</a:t>
            </a:r>
            <a:r>
              <a:rPr lang="en-ZA" altLang="en-US" sz="2400" b="1" dirty="0" smtClean="0">
                <a:ea typeface="ＭＳ Ｐゴシック" pitchFamily="34" charset="-128"/>
              </a:rPr>
              <a:t>:</a:t>
            </a:r>
            <a:br>
              <a:rPr lang="en-ZA" altLang="en-US" sz="2400" b="1" dirty="0" smtClean="0">
                <a:ea typeface="ＭＳ Ｐゴシック" pitchFamily="34" charset="-128"/>
              </a:rPr>
            </a:br>
            <a:r>
              <a:rPr lang="en-ZA" altLang="en-US" sz="2400" b="1" dirty="0" smtClean="0">
                <a:ea typeface="ＭＳ Ｐゴシック" pitchFamily="34" charset="-128"/>
              </a:rPr>
              <a:t> </a:t>
            </a:r>
            <a:r>
              <a:rPr lang="en-ZA" altLang="en-US" sz="2400" b="1" dirty="0">
                <a:ea typeface="ＭＳ Ｐゴシック" pitchFamily="34" charset="-128"/>
              </a:rPr>
              <a:t>QUARTER 1 </a:t>
            </a:r>
            <a:r>
              <a:rPr lang="en-ZA" altLang="en-US" sz="2400" b="1" dirty="0">
                <a:solidFill>
                  <a:srgbClr val="FF0000"/>
                </a:solidFill>
                <a:ea typeface="ＭＳ Ｐゴシック" pitchFamily="34" charset="-128"/>
              </a:rPr>
              <a:t>2019/20</a:t>
            </a:r>
            <a:r>
              <a:rPr lang="en-ZA" altLang="en-US" sz="2400" b="1" dirty="0">
                <a:ea typeface="ＭＳ Ｐゴシック" pitchFamily="34" charset="-128"/>
              </a:rPr>
              <a:t/>
            </a:r>
            <a:br>
              <a:rPr lang="en-ZA" altLang="en-US" sz="2400" b="1" dirty="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2243239"/>
              </p:ext>
            </p:extLst>
          </p:nvPr>
        </p:nvGraphicFramePr>
        <p:xfrm>
          <a:off x="251519" y="1340768"/>
          <a:ext cx="8640960" cy="5218798"/>
        </p:xfrm>
        <a:graphic>
          <a:graphicData uri="http://schemas.openxmlformats.org/drawingml/2006/table">
            <a:tbl>
              <a:tblPr firstRow="1" bandRow="1">
                <a:tableStyleId>{5C22544A-7EE6-4342-B048-85BDC9FD1C3A}</a:tableStyleId>
              </a:tblPr>
              <a:tblGrid>
                <a:gridCol w="2116154">
                  <a:extLst>
                    <a:ext uri="{9D8B030D-6E8A-4147-A177-3AD203B41FA5}">
                      <a16:colId xmlns:a16="http://schemas.microsoft.com/office/drawing/2014/main" xmlns="" val="20000"/>
                    </a:ext>
                  </a:extLst>
                </a:gridCol>
                <a:gridCol w="1704679">
                  <a:extLst>
                    <a:ext uri="{9D8B030D-6E8A-4147-A177-3AD203B41FA5}">
                      <a16:colId xmlns:a16="http://schemas.microsoft.com/office/drawing/2014/main" xmlns="" val="20001"/>
                    </a:ext>
                  </a:extLst>
                </a:gridCol>
                <a:gridCol w="1645897">
                  <a:extLst>
                    <a:ext uri="{9D8B030D-6E8A-4147-A177-3AD203B41FA5}">
                      <a16:colId xmlns:a16="http://schemas.microsoft.com/office/drawing/2014/main" xmlns="" val="20002"/>
                    </a:ext>
                  </a:extLst>
                </a:gridCol>
                <a:gridCol w="1587115">
                  <a:extLst>
                    <a:ext uri="{9D8B030D-6E8A-4147-A177-3AD203B41FA5}">
                      <a16:colId xmlns:a16="http://schemas.microsoft.com/office/drawing/2014/main" xmlns="" val="20003"/>
                    </a:ext>
                  </a:extLst>
                </a:gridCol>
                <a:gridCol w="1587115">
                  <a:extLst>
                    <a:ext uri="{9D8B030D-6E8A-4147-A177-3AD203B41FA5}">
                      <a16:colId xmlns:a16="http://schemas.microsoft.com/office/drawing/2014/main" xmlns="" val="20004"/>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 Impacted on</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pPr>
                        <a:lnSpc>
                          <a:spcPct val="100000"/>
                        </a:lnSpc>
                        <a:spcAft>
                          <a:spcPts val="0"/>
                        </a:spcAft>
                      </a:pPr>
                      <a:r>
                        <a:rPr lang="en-ZA" sz="1600" dirty="0" smtClean="0">
                          <a:effectLst/>
                          <a:latin typeface="+mn-lt"/>
                          <a:ea typeface="Calibri"/>
                          <a:cs typeface="Arial" panose="020B0604020202020204" pitchFamily="34" charset="0"/>
                        </a:rPr>
                        <a:t>Transport and Road Freight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Textile</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endParaRPr lang="en-ZA" dirty="0"/>
                    </a:p>
                  </a:txBody>
                  <a:tcPr marL="68580" marR="68580" marT="9523" marB="0"/>
                </a:tc>
                <a:tc>
                  <a:txBody>
                    <a:bodyPr/>
                    <a:lstStyle/>
                    <a:p>
                      <a:pPr algn="ctr"/>
                      <a:endParaRPr lang="en-ZA" dirty="0"/>
                    </a:p>
                  </a:txBody>
                  <a:tcPr marL="68580" marR="68580" marT="9523" marB="0"/>
                </a:tc>
                <a:tc>
                  <a:txBody>
                    <a:bodyPr/>
                    <a:lstStyle/>
                    <a:p>
                      <a:pPr algn="ctr"/>
                      <a:endParaRPr lang="en-ZA" dirty="0"/>
                    </a:p>
                  </a:txBody>
                  <a:tcPr marL="68580" marR="68580" marT="9523" marB="0"/>
                </a:tc>
                <a:extLst>
                  <a:ext uri="{0D108BD9-81ED-4DB2-BD59-A6C34878D82A}">
                    <a16:rowId xmlns:a16="http://schemas.microsoft.com/office/drawing/2014/main" xmlns="" val="10003"/>
                  </a:ext>
                </a:extLst>
              </a:tr>
              <a:tr h="3854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Unspecified</a:t>
                      </a:r>
                      <a:r>
                        <a:rPr lang="en-ZA" sz="1600" baseline="0" dirty="0" smtClean="0">
                          <a:effectLst/>
                          <a:latin typeface="+mn-lt"/>
                          <a:ea typeface="Calibri"/>
                          <a:cs typeface="Arial" panose="020B0604020202020204" pitchFamily="34" charset="0"/>
                        </a:rPr>
                        <a: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a:t>
                      </a:r>
                      <a:r>
                        <a:rPr lang="en-ZA" sz="1600" b="0" baseline="0" dirty="0" smtClean="0">
                          <a:solidFill>
                            <a:schemeClr val="tx1"/>
                          </a:solidFill>
                          <a:effectLst/>
                          <a:latin typeface="+mn-lt"/>
                          <a:ea typeface="Calibri"/>
                          <a:cs typeface="Arial" panose="020B0604020202020204" pitchFamily="34" charset="0"/>
                        </a:rPr>
                        <a:t> 454 </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385426">
                <a:tc>
                  <a:txBody>
                    <a:bodyPr/>
                    <a:lstStyle/>
                    <a:p>
                      <a:pPr>
                        <a:lnSpc>
                          <a:spcPct val="100000"/>
                        </a:lnSpc>
                        <a:spcAft>
                          <a:spcPts val="0"/>
                        </a:spcAft>
                      </a:pPr>
                      <a:r>
                        <a:rPr lang="en-ZA" sz="1600" dirty="0" smtClean="0">
                          <a:effectLst/>
                          <a:latin typeface="+mn-lt"/>
                          <a:ea typeface="Calibri"/>
                          <a:cs typeface="Arial" panose="020B0604020202020204" pitchFamily="34" charset="0"/>
                        </a:rPr>
                        <a:t>Wood Industry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195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385426">
                <a:tc>
                  <a:txBody>
                    <a:bodyPr/>
                    <a:lstStyle/>
                    <a:p>
                      <a:pPr>
                        <a:lnSpc>
                          <a:spcPct val="100000"/>
                        </a:lnSpc>
                        <a:spcAft>
                          <a:spcPts val="0"/>
                        </a:spcAft>
                      </a:pPr>
                      <a:r>
                        <a:rPr lang="en-ZA" sz="1800" b="1" dirty="0" smtClean="0">
                          <a:effectLst/>
                          <a:latin typeface="+mn-lt"/>
                          <a:ea typeface="Calibri"/>
                          <a:cs typeface="Arial" panose="020B0604020202020204" pitchFamily="34" charset="0"/>
                        </a:rPr>
                        <a:t>TOTAL</a:t>
                      </a:r>
                      <a:r>
                        <a:rPr lang="en-ZA" sz="1800" b="1" baseline="0" dirty="0" smtClean="0">
                          <a:effectLst/>
                          <a:latin typeface="+mn-lt"/>
                          <a:ea typeface="Calibri"/>
                          <a:cs typeface="Arial" panose="020B0604020202020204" pitchFamily="34" charset="0"/>
                        </a:rPr>
                        <a:t> </a:t>
                      </a:r>
                      <a:endParaRPr lang="en-ZA" sz="1800" b="1"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800" b="1" dirty="0" smtClean="0">
                          <a:solidFill>
                            <a:schemeClr val="tx1"/>
                          </a:solidFill>
                          <a:effectLst/>
                          <a:latin typeface="+mn-lt"/>
                          <a:ea typeface="Calibri"/>
                          <a:cs typeface="Arial" panose="020B0604020202020204" pitchFamily="34" charset="0"/>
                        </a:rPr>
                        <a:t>14 627</a:t>
                      </a:r>
                      <a:endParaRPr lang="en-ZA" sz="1800" b="1"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1"/>
                  </a:ext>
                </a:extLst>
              </a:tr>
              <a:tr h="385426">
                <a:tc>
                  <a:txBody>
                    <a:bodyPr/>
                    <a:lstStyle/>
                    <a:p>
                      <a:endParaRPr lang="en-ZA" sz="1600" dirty="0">
                        <a:latin typeface="+mn-lt"/>
                        <a:cs typeface="Arial" panose="020B0604020202020204" pitchFamily="34" charset="0"/>
                      </a:endParaRPr>
                    </a:p>
                  </a:txBody>
                  <a:tcPr marL="68580" marR="68580" marT="9523" marB="0"/>
                </a:tc>
                <a:tc>
                  <a:txBody>
                    <a:bodyPr/>
                    <a:lstStyle/>
                    <a:p>
                      <a:pPr algn="ct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2"/>
                  </a:ext>
                </a:extLst>
              </a:tr>
              <a:tr h="44859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pP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8542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pP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366643">
                <a:tc>
                  <a:txBody>
                    <a:bodyPr/>
                    <a:lstStyle/>
                    <a:p>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85426">
                <a:tc>
                  <a:txBody>
                    <a:bodyPr/>
                    <a:lstStyle/>
                    <a:p>
                      <a:endParaRPr lang="en-ZA" sz="1600" dirty="0">
                        <a:latin typeface="+mn-lt"/>
                        <a:cs typeface="Arial" panose="020B0604020202020204" pitchFamily="34" charset="0"/>
                      </a:endParaRPr>
                    </a:p>
                  </a:txBody>
                  <a:tcPr marL="68580" marR="68580" marT="9523" marB="0"/>
                </a:tc>
                <a:tc>
                  <a:txBody>
                    <a:bodyPr/>
                    <a:lstStyle/>
                    <a:p>
                      <a:pPr algn="ct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385426">
                <a:tc>
                  <a:txBody>
                    <a:bodyPr/>
                    <a:lstStyle/>
                    <a:p>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4475788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25393" y="0"/>
            <a:ext cx="9144000" cy="6858000"/>
          </a:xfrm>
          <a:prstGeom prst="rect">
            <a:avLst/>
          </a:prstGeom>
          <a:noFill/>
          <a:ln w="9525">
            <a:noFill/>
            <a:miter lim="800000"/>
            <a:headEnd/>
            <a:tailEnd/>
          </a:ln>
        </p:spPr>
      </p:pic>
      <p:sp>
        <p:nvSpPr>
          <p:cNvPr id="12291" name="Title 1"/>
          <p:cNvSpPr txBox="1">
            <a:spLocks/>
          </p:cNvSpPr>
          <p:nvPr/>
        </p:nvSpPr>
        <p:spPr bwMode="auto">
          <a:xfrm rot="10395844" flipV="1">
            <a:off x="2956486" y="5271570"/>
            <a:ext cx="4183252" cy="939674"/>
          </a:xfrm>
          <a:prstGeom prst="rect">
            <a:avLst/>
          </a:prstGeom>
          <a:noFill/>
          <a:ln w="9525">
            <a:noFill/>
            <a:miter lim="800000"/>
            <a:headEnd/>
            <a:tailEnd/>
          </a:ln>
        </p:spPr>
        <p:txBody>
          <a:bodyPr anchor="ctr"/>
          <a:lstStyle/>
          <a:p>
            <a:pPr defTabSz="457200" fontAlgn="base">
              <a:spcBef>
                <a:spcPct val="0"/>
              </a:spcBef>
              <a:spcAft>
                <a:spcPct val="0"/>
              </a:spcAft>
            </a:pPr>
            <a:r>
              <a:rPr lang="en-US" sz="3200" b="1" i="1" dirty="0">
                <a:solidFill>
                  <a:schemeClr val="bg1">
                    <a:lumMod val="95000"/>
                  </a:schemeClr>
                </a:solidFill>
                <a:effectLst>
                  <a:outerShdw blurRad="38100" dist="38100" dir="2700000" algn="tl">
                    <a:srgbClr val="000000">
                      <a:alpha val="43137"/>
                    </a:srgbClr>
                  </a:outerShdw>
                </a:effectLst>
                <a:latin typeface="Arial" charset="0"/>
                <a:cs typeface="Arial" charset="0"/>
              </a:rPr>
              <a:t>SIBAMBA NGAZO ZOZIBINI……</a:t>
            </a:r>
          </a:p>
        </p:txBody>
      </p:sp>
      <p:sp>
        <p:nvSpPr>
          <p:cNvPr id="2" name="Slide Number Placeholder 1"/>
          <p:cNvSpPr>
            <a:spLocks noGrp="1"/>
          </p:cNvSpPr>
          <p:nvPr>
            <p:ph type="sldNum" sz="quarter" idx="12"/>
          </p:nvPr>
        </p:nvSpPr>
        <p:spPr>
          <a:xfrm>
            <a:off x="7002122" y="-85968"/>
            <a:ext cx="2133600" cy="365125"/>
          </a:xfrm>
        </p:spPr>
        <p:txBody>
          <a:bodyPr/>
          <a:lstStyle/>
          <a:p>
            <a:pPr>
              <a:defRPr/>
            </a:pPr>
            <a:fld id="{416AF1B2-E7A4-446A-84DC-90AA83BA6A19}" type="slidenum">
              <a:rPr lang="en-US" smtClean="0">
                <a:solidFill>
                  <a:schemeClr val="bg1"/>
                </a:solidFill>
              </a:rPr>
              <a:pPr>
                <a:defRPr/>
              </a:pPr>
              <a:t>75</a:t>
            </a:fld>
            <a:endParaRPr lang="en-US" dirty="0">
              <a:solidFill>
                <a:schemeClr val="bg1"/>
              </a:solidFill>
            </a:endParaRPr>
          </a:p>
        </p:txBody>
      </p:sp>
    </p:spTree>
    <p:extLst>
      <p:ext uri="{BB962C8B-B14F-4D97-AF65-F5344CB8AC3E}">
        <p14:creationId xmlns:p14="http://schemas.microsoft.com/office/powerpoint/2010/main" xmlns="" val="47768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altLang="en-US" sz="2400" b="1" dirty="0" smtClean="0">
                <a:latin typeface="Arial" charset="0"/>
                <a:ea typeface="ＭＳ Ｐゴシック" pitchFamily="34" charset="-128"/>
                <a:cs typeface="Arial" charset="0"/>
              </a:rPr>
              <a:t>MEDIA LIAISON, MONITORING AND RESEARCH </a:t>
            </a:r>
          </a:p>
        </p:txBody>
      </p:sp>
      <p:sp>
        <p:nvSpPr>
          <p:cNvPr id="5123" name="Content Placeholder 2"/>
          <p:cNvSpPr>
            <a:spLocks noGrp="1"/>
          </p:cNvSpPr>
          <p:nvPr>
            <p:ph idx="1"/>
          </p:nvPr>
        </p:nvSpPr>
        <p:spPr>
          <a:xfrm>
            <a:off x="225425" y="1417638"/>
            <a:ext cx="8461375" cy="5118100"/>
          </a:xfrm>
        </p:spPr>
        <p:txBody>
          <a:bodyPr/>
          <a:lstStyle/>
          <a:p>
            <a:pPr marL="0" indent="0">
              <a:buFont typeface="Arial" charset="0"/>
              <a:buNone/>
              <a:defRPr/>
            </a:pPr>
            <a:r>
              <a:rPr lang="en-ZA" altLang="en-US" sz="1800" b="1" dirty="0" smtClean="0">
                <a:ea typeface="ＭＳ Ｐゴシック" pitchFamily="34" charset="-128"/>
                <a:cs typeface="Arial" charset="0"/>
              </a:rPr>
              <a:t>Departmental Annual and Ministerial events publicized in a year</a:t>
            </a:r>
          </a:p>
          <a:p>
            <a:pPr marL="0" indent="0">
              <a:buFont typeface="Arial" charset="0"/>
              <a:buNone/>
              <a:defRPr/>
            </a:pPr>
            <a:endParaRPr lang="en-ZA" altLang="en-US" sz="1800" b="1" dirty="0">
              <a:ea typeface="ＭＳ Ｐゴシック" pitchFamily="34" charset="-128"/>
              <a:cs typeface="Arial" charset="0"/>
            </a:endParaRPr>
          </a:p>
          <a:p>
            <a:pPr>
              <a:buFontTx/>
              <a:buChar char="-"/>
              <a:defRPr/>
            </a:pPr>
            <a:r>
              <a:rPr lang="en-ZA" altLang="en-US" sz="1800" dirty="0" smtClean="0">
                <a:ea typeface="ＭＳ Ｐゴシック" pitchFamily="34" charset="-128"/>
                <a:cs typeface="Arial" charset="0"/>
              </a:rPr>
              <a:t>Publicised the launches of UIF LAP programmes in </a:t>
            </a:r>
            <a:r>
              <a:rPr lang="en-ZA" altLang="en-US" sz="1800" dirty="0" err="1" smtClean="0">
                <a:ea typeface="ＭＳ Ｐゴシック" pitchFamily="34" charset="-128"/>
                <a:cs typeface="Arial" charset="0"/>
              </a:rPr>
              <a:t>Mqanduli</a:t>
            </a:r>
            <a:r>
              <a:rPr lang="en-ZA" altLang="en-US" sz="1800" dirty="0" smtClean="0">
                <a:ea typeface="ＭＳ Ｐゴシック" pitchFamily="34" charset="-128"/>
                <a:cs typeface="Arial" charset="0"/>
              </a:rPr>
              <a:t>, EC (15 April 2019); Ballito, KwaZulu-Natal (24 April 2019); </a:t>
            </a:r>
            <a:r>
              <a:rPr lang="en-ZA" altLang="en-US" sz="1800" dirty="0" err="1" smtClean="0">
                <a:ea typeface="ＭＳ Ｐゴシック" pitchFamily="34" charset="-128"/>
                <a:cs typeface="Arial" charset="0"/>
              </a:rPr>
              <a:t>Ngwelezane</a:t>
            </a:r>
            <a:r>
              <a:rPr lang="en-ZA" altLang="en-US" sz="1800" dirty="0" smtClean="0">
                <a:ea typeface="ＭＳ Ｐゴシック" pitchFamily="34" charset="-128"/>
                <a:cs typeface="Arial" charset="0"/>
              </a:rPr>
              <a:t>, KwaZulu-Natal (26 April 2019); Cape Town (03 May 2019) </a:t>
            </a:r>
          </a:p>
          <a:p>
            <a:pPr>
              <a:buFontTx/>
              <a:buChar char="-"/>
              <a:defRPr/>
            </a:pPr>
            <a:endParaRPr lang="en-ZA" altLang="en-US" sz="1800" dirty="0" smtClean="0">
              <a:ea typeface="ＭＳ Ｐゴシック" pitchFamily="34" charset="-128"/>
              <a:cs typeface="Arial" charset="0"/>
            </a:endParaRPr>
          </a:p>
          <a:p>
            <a:pPr>
              <a:buFontTx/>
              <a:buChar char="-"/>
              <a:defRPr/>
            </a:pPr>
            <a:r>
              <a:rPr lang="en-ZA" altLang="en-US" sz="1800" dirty="0" smtClean="0">
                <a:ea typeface="ＭＳ Ｐゴシック" pitchFamily="34" charset="-128"/>
                <a:cs typeface="Arial" charset="0"/>
              </a:rPr>
              <a:t>Publicised the start of the Imperial Logistics Structural Collapse inquiry (10 June 2019)  </a:t>
            </a:r>
          </a:p>
          <a:p>
            <a:pPr>
              <a:buFontTx/>
              <a:buChar char="-"/>
              <a:defRPr/>
            </a:pPr>
            <a:endParaRPr lang="en-ZA" altLang="en-US" sz="1800" dirty="0" smtClean="0">
              <a:ea typeface="ＭＳ Ｐゴシック" pitchFamily="34" charset="-128"/>
              <a:cs typeface="Arial" charset="0"/>
            </a:endParaRPr>
          </a:p>
          <a:p>
            <a:pPr marL="0" indent="0">
              <a:buFont typeface="Arial" charset="0"/>
              <a:buNone/>
              <a:defRPr/>
            </a:pPr>
            <a:r>
              <a:rPr lang="en-ZA" altLang="en-US" sz="1800" dirty="0" smtClean="0">
                <a:ea typeface="ＭＳ Ｐゴシック" pitchFamily="34" charset="-128"/>
                <a:cs typeface="Arial" charset="0"/>
              </a:rPr>
              <a:t> </a:t>
            </a:r>
            <a:r>
              <a:rPr lang="en-ZA" altLang="en-US" sz="1800" b="1" dirty="0" smtClean="0">
                <a:ea typeface="ＭＳ Ｐゴシック" pitchFamily="34" charset="-128"/>
                <a:cs typeface="Arial" charset="0"/>
              </a:rPr>
              <a:t>Achieved</a:t>
            </a:r>
          </a:p>
        </p:txBody>
      </p:sp>
      <p:sp>
        <p:nvSpPr>
          <p:cNvPr id="5124" name="Oval 5"/>
          <p:cNvSpPr>
            <a:spLocks noChangeAspect="1" noChangeArrowheads="1"/>
          </p:cNvSpPr>
          <p:nvPr/>
        </p:nvSpPr>
        <p:spPr bwMode="auto">
          <a:xfrm>
            <a:off x="1403649" y="4149080"/>
            <a:ext cx="648072" cy="628784"/>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xmlns="" val="42116394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altLang="en-US" sz="2400" b="1" dirty="0" smtClean="0">
                <a:ea typeface="ＭＳ Ｐゴシック" pitchFamily="34" charset="-128"/>
                <a:cs typeface="Arial" charset="0"/>
              </a:rPr>
              <a:t>MEDIA LIAISON, MONITORING AND RESEARCH </a:t>
            </a:r>
          </a:p>
        </p:txBody>
      </p:sp>
      <p:sp>
        <p:nvSpPr>
          <p:cNvPr id="3" name="Content Placeholder 2"/>
          <p:cNvSpPr>
            <a:spLocks noGrp="1"/>
          </p:cNvSpPr>
          <p:nvPr>
            <p:ph idx="1"/>
          </p:nvPr>
        </p:nvSpPr>
        <p:spPr>
          <a:xfrm>
            <a:off x="330200" y="1417638"/>
            <a:ext cx="8493125" cy="5211762"/>
          </a:xfrm>
        </p:spPr>
        <p:txBody>
          <a:bodyPr/>
          <a:lstStyle/>
          <a:p>
            <a:pPr marL="0" indent="0" algn="just">
              <a:buFont typeface="Arial" charset="0"/>
              <a:buNone/>
              <a:defRPr/>
            </a:pPr>
            <a:r>
              <a:rPr lang="en-ZA" sz="1800" b="1" dirty="0" smtClean="0">
                <a:cs typeface="Arial" panose="020B0604020202020204" pitchFamily="34" charset="0"/>
              </a:rPr>
              <a:t>Public </a:t>
            </a:r>
            <a:r>
              <a:rPr lang="en-ZA" sz="1800" b="1" dirty="0">
                <a:cs typeface="Arial" panose="020B0604020202020204" pitchFamily="34" charset="0"/>
              </a:rPr>
              <a:t>entities (UIF, CF, Productivity SA, CCMA, </a:t>
            </a:r>
            <a:r>
              <a:rPr lang="en-ZA" sz="1800" b="1" dirty="0" smtClean="0">
                <a:cs typeface="Arial" panose="020B0604020202020204" pitchFamily="34" charset="0"/>
              </a:rPr>
              <a:t>SEE </a:t>
            </a:r>
            <a:r>
              <a:rPr lang="en-ZA" sz="1800" b="1" dirty="0">
                <a:cs typeface="Arial" panose="020B0604020202020204" pitchFamily="34" charset="0"/>
              </a:rPr>
              <a:t>etc.) programs supported throughout the </a:t>
            </a:r>
            <a:r>
              <a:rPr lang="en-ZA" sz="1800" b="1" dirty="0" smtClean="0">
                <a:cs typeface="Arial" panose="020B0604020202020204" pitchFamily="34" charset="0"/>
              </a:rPr>
              <a:t>year</a:t>
            </a:r>
          </a:p>
          <a:p>
            <a:pPr algn="just">
              <a:buFontTx/>
              <a:buChar char="-"/>
              <a:defRPr/>
            </a:pPr>
            <a:endParaRPr lang="en-ZA" sz="1800" dirty="0" smtClean="0">
              <a:cs typeface="Arial" panose="020B0604020202020204" pitchFamily="34" charset="0"/>
            </a:endParaRPr>
          </a:p>
          <a:p>
            <a:pPr algn="just">
              <a:buFontTx/>
              <a:buChar char="-"/>
              <a:defRPr/>
            </a:pPr>
            <a:r>
              <a:rPr lang="en-ZA" sz="1800" dirty="0" smtClean="0">
                <a:cs typeface="Arial" panose="020B0604020202020204" pitchFamily="34" charset="0"/>
              </a:rPr>
              <a:t>Publicised </a:t>
            </a:r>
            <a:r>
              <a:rPr lang="en-ZA" sz="1800" dirty="0">
                <a:cs typeface="Arial" panose="020B0604020202020204" pitchFamily="34" charset="0"/>
              </a:rPr>
              <a:t>the fraud </a:t>
            </a:r>
            <a:r>
              <a:rPr lang="en-ZA" sz="1800" dirty="0" smtClean="0">
                <a:cs typeface="Arial" panose="020B0604020202020204" pitchFamily="34" charset="0"/>
              </a:rPr>
              <a:t>case </a:t>
            </a:r>
            <a:r>
              <a:rPr lang="en-ZA" sz="1800" dirty="0">
                <a:cs typeface="Arial" panose="020B0604020202020204" pitchFamily="34" charset="0"/>
              </a:rPr>
              <a:t>involving the </a:t>
            </a:r>
            <a:r>
              <a:rPr lang="en-ZA" sz="1800" dirty="0" smtClean="0">
                <a:cs typeface="Arial" panose="020B0604020202020204" pitchFamily="34" charset="0"/>
              </a:rPr>
              <a:t>Compensation Fund in the Pretoria Magistrate Court – </a:t>
            </a:r>
            <a:r>
              <a:rPr lang="en-ZA" sz="1800" dirty="0" err="1" smtClean="0">
                <a:cs typeface="Arial" panose="020B0604020202020204" pitchFamily="34" charset="0"/>
              </a:rPr>
              <a:t>Bopape</a:t>
            </a:r>
            <a:r>
              <a:rPr lang="en-ZA" sz="1800" dirty="0" smtClean="0">
                <a:cs typeface="Arial" panose="020B0604020202020204" pitchFamily="34" charset="0"/>
              </a:rPr>
              <a:t> fraud case, 23 May 2019; 19 June 2019  </a:t>
            </a:r>
          </a:p>
          <a:p>
            <a:pPr algn="just">
              <a:buFontTx/>
              <a:buChar char="-"/>
              <a:defRPr/>
            </a:pPr>
            <a:r>
              <a:rPr lang="en-ZA" altLang="en-US" sz="1800" dirty="0">
                <a:ea typeface="ＭＳ Ｐゴシック" pitchFamily="34" charset="-128"/>
                <a:cs typeface="Arial" charset="0"/>
              </a:rPr>
              <a:t>Publicised the CF stakeholder session with the East London Industrial Development Zone addressed by Commissioner on (20 May 2019)  </a:t>
            </a:r>
          </a:p>
          <a:p>
            <a:pPr algn="just">
              <a:buFontTx/>
              <a:buChar char="-"/>
              <a:defRPr/>
            </a:pPr>
            <a:r>
              <a:rPr lang="en-ZA" altLang="en-US" sz="1800" dirty="0">
                <a:ea typeface="ＭＳ Ｐゴシック" pitchFamily="34" charset="-128"/>
                <a:cs typeface="Arial" charset="0"/>
              </a:rPr>
              <a:t>Publicised the CF stakeholder session with the </a:t>
            </a:r>
            <a:r>
              <a:rPr lang="en-ZA" altLang="en-US" sz="1800" dirty="0" smtClean="0">
                <a:ea typeface="ＭＳ Ｐゴシック" pitchFamily="34" charset="-128"/>
                <a:cs typeface="Arial" charset="0"/>
              </a:rPr>
              <a:t>George Chamber of Commerce (</a:t>
            </a:r>
            <a:r>
              <a:rPr lang="en-ZA" altLang="en-US" sz="1800" dirty="0">
                <a:ea typeface="ＭＳ Ｐゴシック" pitchFamily="34" charset="-128"/>
                <a:cs typeface="Arial" charset="0"/>
              </a:rPr>
              <a:t>20 </a:t>
            </a:r>
            <a:r>
              <a:rPr lang="en-ZA" altLang="en-US" sz="1800" dirty="0" smtClean="0">
                <a:ea typeface="ＭＳ Ｐゴシック" pitchFamily="34" charset="-128"/>
                <a:cs typeface="Arial" charset="0"/>
              </a:rPr>
              <a:t>June 2019</a:t>
            </a:r>
            <a:r>
              <a:rPr lang="en-ZA" altLang="en-US" sz="1800" dirty="0">
                <a:ea typeface="ＭＳ Ｐゴシック" pitchFamily="34" charset="-128"/>
                <a:cs typeface="Arial" charset="0"/>
              </a:rPr>
              <a:t>)  </a:t>
            </a:r>
            <a:endParaRPr lang="en-ZA" altLang="en-US" sz="1800" dirty="0" smtClean="0">
              <a:ea typeface="ＭＳ Ｐゴシック" pitchFamily="34" charset="-128"/>
              <a:cs typeface="Arial" charset="0"/>
            </a:endParaRPr>
          </a:p>
          <a:p>
            <a:pPr algn="just">
              <a:buFontTx/>
              <a:buChar char="-"/>
              <a:defRPr/>
            </a:pPr>
            <a:r>
              <a:rPr lang="en-ZA" altLang="en-US" sz="1800" dirty="0" smtClean="0">
                <a:ea typeface="ＭＳ Ｐゴシック" pitchFamily="34" charset="-128"/>
                <a:cs typeface="Arial" charset="0"/>
              </a:rPr>
              <a:t>Publicised the NEDLAC discussion on the ratification of ILO Employment Policy Convention (10 April 2019)  </a:t>
            </a:r>
            <a:endParaRPr lang="en-ZA" sz="1800" dirty="0" smtClean="0">
              <a:cs typeface="Arial" panose="020B0604020202020204" pitchFamily="34" charset="0"/>
            </a:endParaRPr>
          </a:p>
          <a:p>
            <a:pPr algn="just">
              <a:buFontTx/>
              <a:buChar char="-"/>
              <a:defRPr/>
            </a:pPr>
            <a:endParaRPr lang="en-ZA" sz="1800" dirty="0" smtClean="0">
              <a:latin typeface="Arial" panose="020B0604020202020204" pitchFamily="34" charset="0"/>
              <a:cs typeface="Arial" panose="020B0604020202020204" pitchFamily="34" charset="0"/>
            </a:endParaRPr>
          </a:p>
          <a:p>
            <a:pPr marL="0" indent="0">
              <a:buFont typeface="Arial" charset="0"/>
              <a:buNone/>
              <a:defRPr/>
            </a:pPr>
            <a:endParaRPr lang="en-ZA" altLang="en-US" sz="1800" dirty="0">
              <a:latin typeface="Arial" panose="020B0604020202020204" pitchFamily="34" charset="0"/>
              <a:cs typeface="Arial" panose="020B0604020202020204" pitchFamily="34" charset="0"/>
            </a:endParaRPr>
          </a:p>
          <a:p>
            <a:pPr marL="0" indent="0">
              <a:buFont typeface="Arial" charset="0"/>
              <a:buNone/>
              <a:defRPr/>
            </a:pPr>
            <a:r>
              <a:rPr lang="en-ZA" altLang="en-US" sz="1800" b="1" dirty="0" smtClean="0">
                <a:latin typeface="Arial" charset="0"/>
                <a:ea typeface="ＭＳ Ｐゴシック" pitchFamily="34" charset="-128"/>
                <a:cs typeface="Arial" charset="0"/>
              </a:rPr>
              <a:t>Achieved</a:t>
            </a:r>
            <a:endParaRPr lang="en-ZA" altLang="en-US" sz="1800" b="1" dirty="0">
              <a:latin typeface="Arial" charset="0"/>
              <a:ea typeface="ＭＳ Ｐゴシック" pitchFamily="34" charset="-128"/>
              <a:cs typeface="Arial" charset="0"/>
            </a:endParaRPr>
          </a:p>
          <a:p>
            <a:pPr algn="just">
              <a:buFontTx/>
              <a:buChar char="-"/>
              <a:defRPr/>
            </a:pPr>
            <a:endParaRPr lang="en-ZA" sz="1800" dirty="0" smtClean="0">
              <a:latin typeface="Arial" panose="020B0604020202020204" pitchFamily="34" charset="0"/>
              <a:cs typeface="Arial" panose="020B0604020202020204" pitchFamily="34" charset="0"/>
            </a:endParaRPr>
          </a:p>
          <a:p>
            <a:pPr algn="just">
              <a:buFontTx/>
              <a:buChar char="-"/>
              <a:defRPr/>
            </a:pPr>
            <a:endParaRPr lang="en-ZA" sz="1800" dirty="0" smtClean="0">
              <a:latin typeface="Arial" panose="020B0604020202020204" pitchFamily="34" charset="0"/>
              <a:cs typeface="Arial" panose="020B0604020202020204" pitchFamily="34" charset="0"/>
            </a:endParaRPr>
          </a:p>
          <a:p>
            <a:pPr marL="0" indent="0" algn="just">
              <a:buFont typeface="Arial" charset="0"/>
              <a:buNone/>
              <a:defRPr/>
            </a:pPr>
            <a:endParaRPr lang="en-ZA" sz="1800" dirty="0" smtClean="0">
              <a:latin typeface="Arial" panose="020B0604020202020204" pitchFamily="34" charset="0"/>
              <a:cs typeface="Arial" panose="020B0604020202020204" pitchFamily="34" charset="0"/>
            </a:endParaRPr>
          </a:p>
        </p:txBody>
      </p:sp>
      <p:sp>
        <p:nvSpPr>
          <p:cNvPr id="6148" name="Oval 5"/>
          <p:cNvSpPr>
            <a:spLocks noChangeAspect="1" noChangeArrowheads="1"/>
          </p:cNvSpPr>
          <p:nvPr/>
        </p:nvSpPr>
        <p:spPr bwMode="auto">
          <a:xfrm>
            <a:off x="1763688" y="5157192"/>
            <a:ext cx="742168" cy="720080"/>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6149" name="Rectangle 1"/>
          <p:cNvSpPr>
            <a:spLocks noChangeArrowheads="1"/>
          </p:cNvSpPr>
          <p:nvPr/>
        </p:nvSpPr>
        <p:spPr bwMode="auto">
          <a:xfrm>
            <a:off x="3641725" y="9478963"/>
            <a:ext cx="2286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auto" latinLnBrk="0" hangingPunct="0">
              <a:lnSpc>
                <a:spcPct val="100000"/>
              </a:lnSpc>
              <a:spcBef>
                <a:spcPct val="20000"/>
              </a:spcBef>
              <a:spcAft>
                <a:spcPts val="0"/>
              </a:spcAft>
              <a:buClrTx/>
              <a:buSzTx/>
              <a:buFontTx/>
              <a:buNone/>
              <a:tabLst/>
              <a:defRPr/>
            </a:pPr>
            <a:endParaRPr kumimoji="0" lang="en-ZA" altLang="en-US" sz="1800" b="1"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xmlns="" val="388348694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TotalTime>
  <Words>5616</Words>
  <Application>Microsoft Office PowerPoint</Application>
  <PresentationFormat>On-screen Show (4:3)</PresentationFormat>
  <Paragraphs>2886</Paragraphs>
  <Slides>75</Slides>
  <Notes>5</Notes>
  <HiddenSlides>0</HiddenSlides>
  <MMClips>0</MMClips>
  <ScaleCrop>false</ScaleCrop>
  <HeadingPairs>
    <vt:vector size="6" baseType="variant">
      <vt:variant>
        <vt:lpstr>Theme</vt:lpstr>
      </vt:variant>
      <vt:variant>
        <vt:i4>5</vt:i4>
      </vt:variant>
      <vt:variant>
        <vt:lpstr>Embedded OLE Servers</vt:lpstr>
      </vt:variant>
      <vt:variant>
        <vt:i4>0</vt:i4>
      </vt:variant>
      <vt:variant>
        <vt:lpstr>Slide Titles</vt:lpstr>
      </vt:variant>
      <vt:variant>
        <vt:i4>75</vt:i4>
      </vt:variant>
    </vt:vector>
  </HeadingPairs>
  <TitlesOfParts>
    <vt:vector size="80" baseType="lpstr">
      <vt:lpstr>1_Office Theme</vt:lpstr>
      <vt:lpstr>Office Theme</vt:lpstr>
      <vt:lpstr>2_Office Theme</vt:lpstr>
      <vt:lpstr>3_Office Theme</vt:lpstr>
      <vt:lpstr>4_Office Theme</vt:lpstr>
      <vt:lpstr>Slide 1</vt:lpstr>
      <vt:lpstr>Index</vt:lpstr>
      <vt:lpstr>PURPOSE OF THE PRESENTATION</vt:lpstr>
      <vt:lpstr>Slide 4</vt:lpstr>
      <vt:lpstr>ADMINISTRATION: FINANCE QUARTER  1</vt:lpstr>
      <vt:lpstr>MEDIA LIAISON, MONITORING AND RESEARCH </vt:lpstr>
      <vt:lpstr>MEDIA LIAISON, MONITORING AND RESEARCH </vt:lpstr>
      <vt:lpstr>MEDIA LIAISON, MONITORING AND RESEARCH </vt:lpstr>
      <vt:lpstr>MEDIA LIAISON, MONITORING AND RESEARCH </vt:lpstr>
      <vt:lpstr>MEDIA LIAISON, MONITORING AND RESEARCH </vt:lpstr>
      <vt:lpstr>MEDIA INTERVIEWS/ENQUIRIES</vt:lpstr>
      <vt:lpstr>MEDIA INTERVIEWS/ENQUIRIES  </vt:lpstr>
      <vt:lpstr>STAKEHOLDER RELATIONS  </vt:lpstr>
      <vt:lpstr>STAKEHOLDER RELATIONS </vt:lpstr>
      <vt:lpstr>Slide 15</vt:lpstr>
      <vt:lpstr>Slide 16</vt:lpstr>
      <vt:lpstr>Slide 17</vt:lpstr>
      <vt:lpstr>MARKETING &amp; ADVERTISING WORKPLAN 2019 - 2020</vt:lpstr>
      <vt:lpstr>Slide 19</vt:lpstr>
      <vt:lpstr>FIRST QUARTER OVERALL PERFOMANCE</vt:lpstr>
      <vt:lpstr>EMPLOYMENT EQUITY PROCEDURAL</vt:lpstr>
      <vt:lpstr>AREAS OF NON-COMPLIANCE</vt:lpstr>
      <vt:lpstr>INTERVENTIONS</vt:lpstr>
      <vt:lpstr>    DIRECTOR-GENERAL REVIEW PERFORMANCE  The target for quarter 1 was 410 Director General Reviews and 153 were conducted which constitutes 97.1%. Only 4 were found to be compliant and 149 that failed to comply were issued with Director-General Recommendation with which to comply within 60 days </vt:lpstr>
      <vt:lpstr>SECTORS REVIEWED</vt:lpstr>
      <vt:lpstr>AREAS OF NON-COMPLIANCE</vt:lpstr>
      <vt:lpstr>INTERVENTIONS</vt:lpstr>
      <vt:lpstr>    RE-ASSESSMENTS  The target for quarter 1 was 410 Re-assessments and 124 were conducted which constitutes 30%. Only 114 were found to be compliant and 10 that failed to comply were issued with Director-General Recommendation with which to comply within 60 days </vt:lpstr>
      <vt:lpstr>BASIC CONDTIONS OF EMPLOYMENT ACT</vt:lpstr>
      <vt:lpstr>BCEA NON-COMPLIANCE</vt:lpstr>
      <vt:lpstr>AREAS OF NON-COMPLIANCE</vt:lpstr>
      <vt:lpstr>INTERVENTIONS</vt:lpstr>
      <vt:lpstr>OCCUPATIONAL HEALTH AND SAFETY NUMBER OF EMPLOYERS/USERS INSPECTED</vt:lpstr>
      <vt:lpstr>NUMBER OF EMPLOYERS/USERS INSPECTED</vt:lpstr>
      <vt:lpstr>NUMBER OF EMPLOYERS/USERS INSPECTED</vt:lpstr>
      <vt:lpstr>NUMBER OF EMPLOYERS/USERS INSPECTED</vt:lpstr>
      <vt:lpstr>NUMBER OF EMPLOYERS/USERS INSPECTED</vt:lpstr>
      <vt:lpstr>NUMBER OF EMPLOYERS/USERS INSPECTED</vt:lpstr>
      <vt:lpstr>NON-COMPLYING EMPLOYERS/USERS</vt:lpstr>
      <vt:lpstr>NON-COMPLYING SECTORS</vt:lpstr>
      <vt:lpstr>NON-COMPLYING COMPANIES SERVED WITH NOTICES</vt:lpstr>
      <vt:lpstr> NON-COMPLYING SECTORS PER PROVINCE </vt:lpstr>
      <vt:lpstr>MOST NON-COMPLYING SECTORS</vt:lpstr>
      <vt:lpstr>INCIDENTS</vt:lpstr>
      <vt:lpstr>GRAPHICAL REPRESENTATION:  RECEIVED VS FINALISED</vt:lpstr>
      <vt:lpstr>NUMBER OF EMPLOYERS/USERS INSPECTED</vt:lpstr>
      <vt:lpstr>INCIDENTS: HIGHLIGHT CHALLENGES</vt:lpstr>
      <vt:lpstr>EMPLOYMENT AUDIT SERVICES: PROCEDURAL AUDITS </vt:lpstr>
      <vt:lpstr>EMPLOYER PAYROLL AUDITS </vt:lpstr>
      <vt:lpstr>AREAS OF NON-COMPLIANCE</vt:lpstr>
      <vt:lpstr>INTERVENTIONS</vt:lpstr>
      <vt:lpstr>MONETARY VALUE</vt:lpstr>
      <vt:lpstr>EMPLOYER PAYROLL AUDITS  (COID)</vt:lpstr>
      <vt:lpstr>Slide 54</vt:lpstr>
      <vt:lpstr>WORK SEEKERS REGISTERED –TARGETS PER PROVINCE: QUARTER 1</vt:lpstr>
      <vt:lpstr>Slide 56</vt:lpstr>
      <vt:lpstr>WORK SEEKERS REGISTERED BY DISABILITY:  QUARTER 1</vt:lpstr>
      <vt:lpstr>WORK SEEKERS REGISTERED BY EQUITY GROUP: QUARTER 1</vt:lpstr>
      <vt:lpstr>Slide 59</vt:lpstr>
      <vt:lpstr>OPPORTUNITIES REGISTERED BY TYPE: QUARTER 1</vt:lpstr>
      <vt:lpstr>OPPORTUNITIES AND PLACEMENTS BY SECTOR: QUARTER 1</vt:lpstr>
      <vt:lpstr>WORK-SEEKERS PROVIDED WITH EMPLOYMENT COUNSELLING – TARGET: QUARTER 1</vt:lpstr>
      <vt:lpstr>WORK SEEKERS REGISTERED AND EMPLOYMENT COUNSELLING BY PROVINCE: QUARTER 1</vt:lpstr>
      <vt:lpstr>WORK SEEKERS REGISTERED, EMPLOYMENT COUNSELLING, OPPORTUNITIES AND PLACEMENT BY PROVINCE: QUARTER 1</vt:lpstr>
      <vt:lpstr>Slide 65</vt:lpstr>
      <vt:lpstr>LABOUR ORGANISATIONS (TRADE UNIONS AND EMPLOYERS ORGANISATION) APPLICATIONS , QUARTER 1 2019/20</vt:lpstr>
      <vt:lpstr>TRADE UNION  APPLICATIONS  RECEIVED  PER  SECTOR:    QUARTER 1 2019/20 </vt:lpstr>
      <vt:lpstr>TRADE UNION  APPLICATIONS  RECEIVED  PER  SECTOR: QUARTER 1 2019/20</vt:lpstr>
      <vt:lpstr>TRADE UNION  APPLICATIONS  RECEIVED  PER  SECTOR: QUARTER 1 2019/20</vt:lpstr>
      <vt:lpstr>TRADE UNION  APPLICATIONS  RECEIVED  PER  SECTOR:  QUARTER 1 2019/20 </vt:lpstr>
      <vt:lpstr>TRADE UNION  APPLICATIONS  REFUSED  PER  SECTOR: QUARTER 1 2019/20 </vt:lpstr>
      <vt:lpstr>TRADE UNION APPLICATIONS REFUSED  PER SECTOR: QUARTER 1 2019/20 </vt:lpstr>
      <vt:lpstr>TRADE UNION APPLICATIONS REFUSED  PER SECTOR:  QUARTER 1 2019/20 </vt:lpstr>
      <vt:lpstr>TRADE UNION APPLICATIONS REFUSED  PER SECTOR:  QUARTER 1 2019/20 </vt:lpstr>
      <vt:lpstr>Slide 75</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858</cp:revision>
  <cp:lastPrinted>2019-11-12T07:57:23Z</cp:lastPrinted>
  <dcterms:created xsi:type="dcterms:W3CDTF">2012-07-27T11:56:16Z</dcterms:created>
  <dcterms:modified xsi:type="dcterms:W3CDTF">2019-11-14T08:39:21Z</dcterms:modified>
</cp:coreProperties>
</file>