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332" r:id="rId3"/>
    <p:sldId id="264" r:id="rId4"/>
    <p:sldId id="367" r:id="rId5"/>
    <p:sldId id="369" r:id="rId6"/>
    <p:sldId id="370" r:id="rId7"/>
    <p:sldId id="371" r:id="rId8"/>
    <p:sldId id="383" r:id="rId9"/>
    <p:sldId id="372" r:id="rId10"/>
    <p:sldId id="373" r:id="rId11"/>
    <p:sldId id="374" r:id="rId12"/>
    <p:sldId id="375" r:id="rId13"/>
    <p:sldId id="384" r:id="rId14"/>
    <p:sldId id="385" r:id="rId15"/>
    <p:sldId id="377" r:id="rId16"/>
    <p:sldId id="380" r:id="rId17"/>
    <p:sldId id="378" r:id="rId18"/>
    <p:sldId id="379" r:id="rId19"/>
    <p:sldId id="381" r:id="rId20"/>
    <p:sldId id="382" r:id="rId21"/>
    <p:sldId id="291"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6" d="100"/>
          <a:sy n="116" d="100"/>
        </p:scale>
        <p:origin x="-1500" y="-114"/>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082" y="53"/>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2661065-3814-430E-A79F-CF4FA5823831}" type="datetimeFigureOut">
              <a:rPr lang="en-ZA" smtClean="0"/>
              <a:pPr/>
              <a:t>2019/11/14</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F92A9C4-827C-4562-8C09-9D51E6F4348B}" type="slidenum">
              <a:rPr lang="en-ZA" smtClean="0"/>
              <a:pPr/>
              <a:t>‹#›</a:t>
            </a:fld>
            <a:endParaRPr lang="en-ZA"/>
          </a:p>
        </p:txBody>
      </p:sp>
    </p:spTree>
    <p:extLst>
      <p:ext uri="{BB962C8B-B14F-4D97-AF65-F5344CB8AC3E}">
        <p14:creationId xmlns:p14="http://schemas.microsoft.com/office/powerpoint/2010/main" xmlns="" val="814078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B7C8B23-35BF-441D-B188-C02D5E067CF5}" type="datetimeFigureOut">
              <a:rPr lang="en-ZA" smtClean="0"/>
              <a:pPr/>
              <a:t>2019/11/14</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757796A-2735-4AE3-936E-55890EA35E20}" type="slidenum">
              <a:rPr lang="en-ZA" smtClean="0"/>
              <a:pPr/>
              <a:t>‹#›</a:t>
            </a:fld>
            <a:endParaRPr lang="en-ZA"/>
          </a:p>
        </p:txBody>
      </p:sp>
    </p:spTree>
    <p:extLst>
      <p:ext uri="{BB962C8B-B14F-4D97-AF65-F5344CB8AC3E}">
        <p14:creationId xmlns:p14="http://schemas.microsoft.com/office/powerpoint/2010/main" xmlns="" val="3229897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Master" Target="../slideMasters/slideMaster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D33635E-B2B3-4C1D-8BEE-0BE9330261A2}" type="datetime1">
              <a:rPr lang="en-ZA" smtClean="0"/>
              <a:pPr/>
              <a:t>2019/11/14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lgn="ctr">
              <a:defRPr b="1">
                <a:solidFill>
                  <a:schemeClr val="tx1"/>
                </a:solidFill>
              </a:defRPr>
            </a:lvl1pPr>
          </a:lstStyle>
          <a:p>
            <a:fld id="{8720CD50-87B2-46EA-9E68-5F1668D2857F}" type="slidenum">
              <a:rPr lang="en-ZA" smtClean="0"/>
              <a:pPr/>
              <a:t>‹#›</a:t>
            </a:fld>
            <a:endParaRPr lang="en-ZA" dirty="0"/>
          </a:p>
        </p:txBody>
      </p:sp>
    </p:spTree>
    <p:extLst>
      <p:ext uri="{BB962C8B-B14F-4D97-AF65-F5344CB8AC3E}">
        <p14:creationId xmlns:p14="http://schemas.microsoft.com/office/powerpoint/2010/main" xmlns="" val="310281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105591E-7093-4E05-BD9E-69ABD33CC4BE}" type="datetime1">
              <a:rPr lang="en-ZA" smtClean="0"/>
              <a:pPr/>
              <a:t>2019/11/14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267675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C9486A-89A6-4A09-8292-66FCD8FC790D}" type="datetime1">
              <a:rPr lang="en-ZA" smtClean="0"/>
              <a:pPr/>
              <a:t>2019/11/14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960168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1"/>
            <a:ext cx="9140760" cy="6859620"/>
            <a:chOff x="0" y="0"/>
            <a:chExt cx="5643" cy="4235"/>
          </a:xfrm>
        </p:grpSpPr>
        <p:sp>
          <p:nvSpPr>
            <p:cNvPr id="5" name="McK Document type" hidden="1"/>
            <p:cNvSpPr txBox="1">
              <a:spLocks noChangeArrowheads="1"/>
            </p:cNvSpPr>
            <p:nvPr userDrawn="1"/>
          </p:nvSpPr>
          <p:spPr bwMode="auto">
            <a:xfrm>
              <a:off x="1663" y="3104"/>
              <a:ext cx="3109" cy="138"/>
            </a:xfrm>
            <a:prstGeom prst="rect">
              <a:avLst/>
            </a:prstGeom>
            <a:noFill/>
            <a:ln>
              <a:noFill/>
            </a:ln>
            <a:effectLst/>
            <a:extLst/>
          </p:spPr>
          <p:txBody>
            <a:bodyPr lIns="0" tIns="0" rIns="0" bIns="0" anchor="b">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Document type</a:t>
              </a:r>
            </a:p>
          </p:txBody>
        </p:sp>
        <p:sp>
          <p:nvSpPr>
            <p:cNvPr id="6" name="McK Date" hidden="1"/>
            <p:cNvSpPr txBox="1">
              <a:spLocks noChangeArrowheads="1"/>
            </p:cNvSpPr>
            <p:nvPr userDrawn="1"/>
          </p:nvSpPr>
          <p:spPr bwMode="auto">
            <a:xfrm>
              <a:off x="1663" y="3275"/>
              <a:ext cx="3109" cy="138"/>
            </a:xfrm>
            <a:prstGeom prst="rect">
              <a:avLst/>
            </a:prstGeom>
            <a:noFill/>
            <a:ln>
              <a:noFill/>
            </a:ln>
            <a:effectLst/>
            <a:extLst/>
          </p:spPr>
          <p:txBody>
            <a:bodyPr lIns="0" tIns="0" rIns="0" bIns="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Date</a:t>
              </a:r>
            </a:p>
          </p:txBody>
        </p:sp>
        <p:sp>
          <p:nvSpPr>
            <p:cNvPr id="7" name="McK Disclaimer" hidden="1"/>
            <p:cNvSpPr>
              <a:spLocks noChangeArrowheads="1"/>
            </p:cNvSpPr>
            <p:nvPr userDrawn="1"/>
          </p:nvSpPr>
          <p:spPr bwMode="auto">
            <a:xfrm>
              <a:off x="1663" y="3713"/>
              <a:ext cx="2777"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defTabSz="821202" eaLnBrk="0" fontAlgn="base" hangingPunct="0">
                <a:spcBef>
                  <a:spcPct val="0"/>
                </a:spcBef>
                <a:spcAft>
                  <a:spcPct val="0"/>
                </a:spcAft>
              </a:pPr>
              <a:r>
                <a:rPr lang="en-US" sz="816" dirty="0">
                  <a:solidFill>
                    <a:prstClr val="black"/>
                  </a:solidFill>
                </a:rPr>
                <a:t>CONFIDENTIAL AND PROPRIETARY</a:t>
              </a:r>
            </a:p>
            <a:p>
              <a:pPr defTabSz="821202" eaLnBrk="0" fontAlgn="base" hangingPunct="0">
                <a:spcBef>
                  <a:spcPct val="0"/>
                </a:spcBef>
                <a:spcAft>
                  <a:spcPct val="0"/>
                </a:spcAft>
              </a:pPr>
              <a:r>
                <a:rPr lang="en-US" sz="816" dirty="0">
                  <a:solidFill>
                    <a:prstClr val="black"/>
                  </a:solidFill>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fontAlgn="base">
                <a:spcBef>
                  <a:spcPct val="0"/>
                </a:spcBef>
                <a:spcAft>
                  <a:spcPct val="0"/>
                </a:spcAft>
              </a:pPr>
              <a:endParaRPr lang="en-ZA" sz="1632" b="1" dirty="0">
                <a:solidFill>
                  <a:prstClr val="black"/>
                </a:solidFill>
              </a:endParaRPr>
            </a:p>
          </p:txBody>
        </p:sp>
      </p:grpSp>
      <p:pic>
        <p:nvPicPr>
          <p:cNvPr id="11" name="TitleBottomBarBW" hidden="1"/>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7320060" y="6574545"/>
            <a:ext cx="1670055" cy="19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doc id"/>
          <p:cNvSpPr txBox="1">
            <a:spLocks noChangeArrowheads="1"/>
          </p:cNvSpPr>
          <p:nvPr/>
        </p:nvSpPr>
        <p:spPr bwMode="auto">
          <a:xfrm>
            <a:off x="8614312" y="37255"/>
            <a:ext cx="301290" cy="124720"/>
          </a:xfrm>
          <a:prstGeom prst="rect">
            <a:avLst/>
          </a:prstGeom>
          <a:noFill/>
          <a:ln>
            <a:noFill/>
          </a:ln>
          <a:effectLst/>
          <a:extLst/>
        </p:spPr>
        <p:txBody>
          <a:bodyPr wrap="none" lIns="0" tIns="0" rIns="0" bIns="0"/>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fontAlgn="base" hangingPunct="1">
              <a:spcBef>
                <a:spcPct val="0"/>
              </a:spcBef>
              <a:spcAft>
                <a:spcPct val="0"/>
              </a:spcAft>
              <a:defRPr/>
            </a:pPr>
            <a:endParaRPr lang="en-GB" sz="816" b="0" dirty="0">
              <a:solidFill>
                <a:prstClr val="black"/>
              </a:solidFill>
            </a:endParaRPr>
          </a:p>
        </p:txBody>
      </p:sp>
      <p:sp>
        <p:nvSpPr>
          <p:cNvPr id="13314" name="Rectangle 1026"/>
          <p:cNvSpPr>
            <a:spLocks noGrp="1" noChangeArrowheads="1"/>
          </p:cNvSpPr>
          <p:nvPr>
            <p:ph type="ctrTitle"/>
          </p:nvPr>
        </p:nvSpPr>
        <p:spPr>
          <a:xfrm>
            <a:off x="1274815" y="2176938"/>
            <a:ext cx="6455064" cy="502445"/>
          </a:xfrm>
        </p:spPr>
        <p:txBody>
          <a:bodyPr/>
          <a:lstStyle>
            <a:lvl1pPr>
              <a:defRPr sz="3265" b="0"/>
            </a:lvl1pPr>
          </a:lstStyle>
          <a:p>
            <a:pPr lvl="0"/>
            <a:r>
              <a:rPr lang="en-US" noProof="0"/>
              <a:t>Click to edit Master title</a:t>
            </a:r>
          </a:p>
        </p:txBody>
      </p:sp>
      <p:sp>
        <p:nvSpPr>
          <p:cNvPr id="13315" name="Rectangle 1027"/>
          <p:cNvSpPr>
            <a:spLocks noGrp="1" noChangeArrowheads="1"/>
          </p:cNvSpPr>
          <p:nvPr>
            <p:ph type="subTitle" idx="1"/>
          </p:nvPr>
        </p:nvSpPr>
        <p:spPr>
          <a:xfrm>
            <a:off x="1274815" y="3945699"/>
            <a:ext cx="6455064" cy="219740"/>
          </a:xfrm>
        </p:spPr>
        <p:txBody>
          <a:bodyPr>
            <a:spAutoFit/>
          </a:bodyPr>
          <a:lstStyle>
            <a:lvl1pPr>
              <a:defRPr sz="1428"/>
            </a:lvl1pPr>
          </a:lstStyle>
          <a:p>
            <a:pPr lvl="0"/>
            <a:r>
              <a:rPr lang="en-US" noProof="0" dirty="0"/>
              <a:t>Click to edit Master subtitle style</a:t>
            </a:r>
          </a:p>
        </p:txBody>
      </p:sp>
      <p:sp>
        <p:nvSpPr>
          <p:cNvPr id="15" name="Rectangle 280"/>
          <p:cNvSpPr>
            <a:spLocks noGrp="1" noChangeArrowheads="1"/>
          </p:cNvSpPr>
          <p:nvPr>
            <p:ph type="sldNum" sz="quarter" idx="10"/>
          </p:nvPr>
        </p:nvSpPr>
        <p:spPr>
          <a:xfrm>
            <a:off x="8174846" y="6572925"/>
            <a:ext cx="743996" cy="212827"/>
          </a:xfrm>
          <a:prstGeom prst="rect">
            <a:avLst/>
          </a:prstGeom>
        </p:spPr>
        <p:txBody>
          <a:bodyPr/>
          <a:lstStyle>
            <a:lvl1pPr>
              <a:defRPr lang="en-US" sz="1020" b="0" smtClean="0"/>
            </a:lvl1pPr>
          </a:lstStyle>
          <a:p>
            <a:pPr algn="r" fontAlgn="base">
              <a:spcBef>
                <a:spcPct val="0"/>
              </a:spcBef>
              <a:spcAft>
                <a:spcPct val="0"/>
              </a:spcAft>
            </a:pPr>
            <a:fld id="{36379307-779E-49FA-AA5D-6917BC60B549}" type="slidenum">
              <a:rPr lang="en-ZA">
                <a:solidFill>
                  <a:prstClr val="black"/>
                </a:solidFill>
              </a:rPr>
              <a:pPr algn="r" fontAlgn="base">
                <a:spcBef>
                  <a:spcPct val="0"/>
                </a:spcBef>
                <a:spcAft>
                  <a:spcPct val="0"/>
                </a:spcAft>
              </a:pPr>
              <a:t>‹#›</a:t>
            </a:fld>
            <a:r>
              <a:rPr lang="en-ZA">
                <a:solidFill>
                  <a:prstClr val="black"/>
                </a:solidFill>
              </a:rPr>
              <a:t> </a:t>
            </a:r>
            <a:endParaRPr lang="en-ZA" dirty="0">
              <a:solidFill>
                <a:prstClr val="black"/>
              </a:solidFill>
            </a:endParaRPr>
          </a:p>
        </p:txBody>
      </p:sp>
    </p:spTree>
    <p:extLst>
      <p:ext uri="{BB962C8B-B14F-4D97-AF65-F5344CB8AC3E}">
        <p14:creationId xmlns:p14="http://schemas.microsoft.com/office/powerpoint/2010/main" xmlns="" val="2448291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1"/>
            <a:ext cx="9140760" cy="6859620"/>
            <a:chOff x="0" y="0"/>
            <a:chExt cx="5643" cy="4235"/>
          </a:xfrm>
        </p:grpSpPr>
        <p:sp>
          <p:nvSpPr>
            <p:cNvPr id="5" name="McK Document type" hidden="1"/>
            <p:cNvSpPr txBox="1">
              <a:spLocks noChangeArrowheads="1"/>
            </p:cNvSpPr>
            <p:nvPr userDrawn="1"/>
          </p:nvSpPr>
          <p:spPr bwMode="auto">
            <a:xfrm>
              <a:off x="1663" y="3104"/>
              <a:ext cx="3109" cy="138"/>
            </a:xfrm>
            <a:prstGeom prst="rect">
              <a:avLst/>
            </a:prstGeom>
            <a:noFill/>
            <a:ln>
              <a:noFill/>
            </a:ln>
            <a:effectLst/>
            <a:extLst/>
          </p:spPr>
          <p:txBody>
            <a:bodyPr lIns="0" tIns="0" rIns="0" bIns="0" anchor="b">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Document type</a:t>
              </a:r>
            </a:p>
          </p:txBody>
        </p:sp>
        <p:sp>
          <p:nvSpPr>
            <p:cNvPr id="6" name="McK Date" hidden="1"/>
            <p:cNvSpPr txBox="1">
              <a:spLocks noChangeArrowheads="1"/>
            </p:cNvSpPr>
            <p:nvPr userDrawn="1"/>
          </p:nvSpPr>
          <p:spPr bwMode="auto">
            <a:xfrm>
              <a:off x="1663" y="3275"/>
              <a:ext cx="3109" cy="138"/>
            </a:xfrm>
            <a:prstGeom prst="rect">
              <a:avLst/>
            </a:prstGeom>
            <a:noFill/>
            <a:ln>
              <a:noFill/>
            </a:ln>
            <a:effectLst/>
            <a:extLst/>
          </p:spPr>
          <p:txBody>
            <a:bodyPr lIns="0" tIns="0" rIns="0" bIns="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Date</a:t>
              </a:r>
            </a:p>
          </p:txBody>
        </p:sp>
        <p:sp>
          <p:nvSpPr>
            <p:cNvPr id="7" name="McK Disclaimer" hidden="1"/>
            <p:cNvSpPr>
              <a:spLocks noChangeArrowheads="1"/>
            </p:cNvSpPr>
            <p:nvPr userDrawn="1"/>
          </p:nvSpPr>
          <p:spPr bwMode="auto">
            <a:xfrm>
              <a:off x="1663" y="3713"/>
              <a:ext cx="2777"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defTabSz="821202" eaLnBrk="0" fontAlgn="base" hangingPunct="0">
                <a:spcBef>
                  <a:spcPct val="0"/>
                </a:spcBef>
                <a:spcAft>
                  <a:spcPct val="0"/>
                </a:spcAft>
              </a:pPr>
              <a:r>
                <a:rPr lang="en-US" sz="816" dirty="0">
                  <a:solidFill>
                    <a:prstClr val="black"/>
                  </a:solidFill>
                </a:rPr>
                <a:t>CONFIDENTIAL AND PROPRIETARY</a:t>
              </a:r>
            </a:p>
            <a:p>
              <a:pPr defTabSz="821202" eaLnBrk="0" fontAlgn="base" hangingPunct="0">
                <a:spcBef>
                  <a:spcPct val="0"/>
                </a:spcBef>
                <a:spcAft>
                  <a:spcPct val="0"/>
                </a:spcAft>
              </a:pPr>
              <a:r>
                <a:rPr lang="en-US" sz="816" dirty="0">
                  <a:solidFill>
                    <a:prstClr val="black"/>
                  </a:solidFill>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fontAlgn="base">
                <a:spcBef>
                  <a:spcPct val="0"/>
                </a:spcBef>
                <a:spcAft>
                  <a:spcPct val="0"/>
                </a:spcAft>
              </a:pPr>
              <a:endParaRPr lang="en-ZA" sz="1632" b="1" dirty="0">
                <a:solidFill>
                  <a:prstClr val="black"/>
                </a:solidFill>
              </a:endParaRPr>
            </a:p>
          </p:txBody>
        </p:sp>
      </p:grpSp>
      <p:pic>
        <p:nvPicPr>
          <p:cNvPr id="11" name="TitleBottomBarBW" hidden="1"/>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7320060" y="6574545"/>
            <a:ext cx="1670055" cy="19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doc id"/>
          <p:cNvSpPr txBox="1">
            <a:spLocks noChangeArrowheads="1"/>
          </p:cNvSpPr>
          <p:nvPr/>
        </p:nvSpPr>
        <p:spPr bwMode="auto">
          <a:xfrm>
            <a:off x="8614312" y="37255"/>
            <a:ext cx="301290" cy="124720"/>
          </a:xfrm>
          <a:prstGeom prst="rect">
            <a:avLst/>
          </a:prstGeom>
          <a:noFill/>
          <a:ln>
            <a:noFill/>
          </a:ln>
          <a:effectLst/>
          <a:extLst/>
        </p:spPr>
        <p:txBody>
          <a:bodyPr wrap="none" lIns="0" tIns="0" rIns="0" bIns="0"/>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fontAlgn="base" hangingPunct="1">
              <a:spcBef>
                <a:spcPct val="0"/>
              </a:spcBef>
              <a:spcAft>
                <a:spcPct val="0"/>
              </a:spcAft>
              <a:defRPr/>
            </a:pPr>
            <a:endParaRPr lang="en-GB" sz="816" b="0" dirty="0">
              <a:solidFill>
                <a:prstClr val="black"/>
              </a:solidFill>
            </a:endParaRPr>
          </a:p>
        </p:txBody>
      </p:sp>
      <p:sp>
        <p:nvSpPr>
          <p:cNvPr id="13" name="AutoShape 2"/>
          <p:cNvSpPr>
            <a:spLocks noChangeArrowheads="1"/>
          </p:cNvSpPr>
          <p:nvPr userDrawn="1"/>
        </p:nvSpPr>
        <p:spPr bwMode="auto">
          <a:xfrm flipH="1">
            <a:off x="917751" y="1677696"/>
            <a:ext cx="252237" cy="3980346"/>
          </a:xfrm>
          <a:prstGeom prst="roundRect">
            <a:avLst>
              <a:gd name="adj" fmla="val 50000"/>
            </a:avLst>
          </a:prstGeom>
          <a:solidFill>
            <a:srgbClr val="00B050"/>
          </a:solidFill>
          <a:ln>
            <a:noFill/>
          </a:ln>
        </p:spPr>
        <p:txBody>
          <a:bodyPr wrap="square" lIns="97043" tIns="48523" rIns="97043" bIns="48523" anchor="ctr">
            <a:spAutoFit/>
          </a:bodyPr>
          <a:lstStyle/>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ZA" sz="1224" b="1" dirty="0">
              <a:solidFill>
                <a:prstClr val="black"/>
              </a:solidFill>
            </a:endParaRPr>
          </a:p>
        </p:txBody>
      </p:sp>
      <p:sp>
        <p:nvSpPr>
          <p:cNvPr id="13314" name="Rectangle 1026"/>
          <p:cNvSpPr>
            <a:spLocks noGrp="1" noChangeArrowheads="1"/>
          </p:cNvSpPr>
          <p:nvPr>
            <p:ph type="ctrTitle"/>
          </p:nvPr>
        </p:nvSpPr>
        <p:spPr>
          <a:xfrm>
            <a:off x="1274815" y="2176938"/>
            <a:ext cx="6455064" cy="502445"/>
          </a:xfrm>
        </p:spPr>
        <p:txBody>
          <a:bodyPr/>
          <a:lstStyle>
            <a:lvl1pPr>
              <a:defRPr sz="3265" b="0"/>
            </a:lvl1pPr>
          </a:lstStyle>
          <a:p>
            <a:pPr lvl="0"/>
            <a:r>
              <a:rPr lang="en-US" noProof="0"/>
              <a:t>Click to edit Master title</a:t>
            </a:r>
          </a:p>
        </p:txBody>
      </p:sp>
      <p:sp>
        <p:nvSpPr>
          <p:cNvPr id="13315" name="Rectangle 1027"/>
          <p:cNvSpPr>
            <a:spLocks noGrp="1" noChangeArrowheads="1"/>
          </p:cNvSpPr>
          <p:nvPr>
            <p:ph type="subTitle" idx="1"/>
          </p:nvPr>
        </p:nvSpPr>
        <p:spPr>
          <a:xfrm>
            <a:off x="1274815" y="3945699"/>
            <a:ext cx="6455064" cy="219740"/>
          </a:xfrm>
        </p:spPr>
        <p:txBody>
          <a:bodyPr>
            <a:spAutoFit/>
          </a:bodyPr>
          <a:lstStyle>
            <a:lvl1pPr>
              <a:defRPr sz="1428"/>
            </a:lvl1pPr>
          </a:lstStyle>
          <a:p>
            <a:pPr lvl="0"/>
            <a:r>
              <a:rPr lang="en-US" noProof="0" dirty="0"/>
              <a:t>Click to edit Master subtitle style</a:t>
            </a:r>
          </a:p>
        </p:txBody>
      </p:sp>
      <p:sp>
        <p:nvSpPr>
          <p:cNvPr id="15" name="Rectangle 280"/>
          <p:cNvSpPr>
            <a:spLocks noGrp="1" noChangeArrowheads="1"/>
          </p:cNvSpPr>
          <p:nvPr>
            <p:ph type="sldNum" sz="quarter" idx="10"/>
          </p:nvPr>
        </p:nvSpPr>
        <p:spPr>
          <a:xfrm>
            <a:off x="8370131" y="6572925"/>
            <a:ext cx="548711" cy="174857"/>
          </a:xfrm>
          <a:prstGeom prst="rect">
            <a:avLst/>
          </a:prstGeom>
        </p:spPr>
        <p:txBody>
          <a:bodyPr/>
          <a:lstStyle>
            <a:lvl1pPr>
              <a:defRPr lang="en-US" sz="1020" b="0" smtClean="0"/>
            </a:lvl1pPr>
          </a:lstStyle>
          <a:p>
            <a:pPr algn="r" fontAlgn="base">
              <a:spcBef>
                <a:spcPct val="0"/>
              </a:spcBef>
              <a:spcAft>
                <a:spcPct val="0"/>
              </a:spcAft>
            </a:pPr>
            <a:fld id="{36379307-779E-49FA-AA5D-6917BC60B549}" type="slidenum">
              <a:rPr lang="en-ZA">
                <a:solidFill>
                  <a:prstClr val="black"/>
                </a:solidFill>
              </a:rPr>
              <a:pPr algn="r" fontAlgn="base">
                <a:spcBef>
                  <a:spcPct val="0"/>
                </a:spcBef>
                <a:spcAft>
                  <a:spcPct val="0"/>
                </a:spcAft>
              </a:pPr>
              <a:t>‹#›</a:t>
            </a:fld>
            <a:r>
              <a:rPr lang="en-ZA">
                <a:solidFill>
                  <a:prstClr val="black"/>
                </a:solidFill>
              </a:rPr>
              <a:t> </a:t>
            </a:r>
            <a:endParaRPr lang="en-ZA" dirty="0">
              <a:solidFill>
                <a:prstClr val="black"/>
              </a:solidFill>
            </a:endParaRPr>
          </a:p>
        </p:txBody>
      </p:sp>
    </p:spTree>
    <p:extLst>
      <p:ext uri="{BB962C8B-B14F-4D97-AF65-F5344CB8AC3E}">
        <p14:creationId xmlns:p14="http://schemas.microsoft.com/office/powerpoint/2010/main" xmlns="" val="3538127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1"/>
            <a:ext cx="9140760" cy="6859620"/>
            <a:chOff x="0" y="0"/>
            <a:chExt cx="5643" cy="4235"/>
          </a:xfrm>
        </p:grpSpPr>
        <p:sp>
          <p:nvSpPr>
            <p:cNvPr id="5" name="McK Document type" hidden="1"/>
            <p:cNvSpPr txBox="1">
              <a:spLocks noChangeArrowheads="1"/>
            </p:cNvSpPr>
            <p:nvPr userDrawn="1"/>
          </p:nvSpPr>
          <p:spPr bwMode="auto">
            <a:xfrm>
              <a:off x="1663" y="3104"/>
              <a:ext cx="3109" cy="138"/>
            </a:xfrm>
            <a:prstGeom prst="rect">
              <a:avLst/>
            </a:prstGeom>
            <a:noFill/>
            <a:ln>
              <a:noFill/>
            </a:ln>
            <a:effectLst/>
            <a:extLst/>
          </p:spPr>
          <p:txBody>
            <a:bodyPr lIns="0" tIns="0" rIns="0" bIns="0" anchor="b">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Document type</a:t>
              </a:r>
            </a:p>
          </p:txBody>
        </p:sp>
        <p:sp>
          <p:nvSpPr>
            <p:cNvPr id="6" name="McK Date" hidden="1"/>
            <p:cNvSpPr txBox="1">
              <a:spLocks noChangeArrowheads="1"/>
            </p:cNvSpPr>
            <p:nvPr userDrawn="1"/>
          </p:nvSpPr>
          <p:spPr bwMode="auto">
            <a:xfrm>
              <a:off x="1663" y="3275"/>
              <a:ext cx="3109" cy="138"/>
            </a:xfrm>
            <a:prstGeom prst="rect">
              <a:avLst/>
            </a:prstGeom>
            <a:noFill/>
            <a:ln>
              <a:noFill/>
            </a:ln>
            <a:effectLst/>
            <a:extLst/>
          </p:spPr>
          <p:txBody>
            <a:bodyPr lIns="0" tIns="0" rIns="0" bIns="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Date</a:t>
              </a:r>
            </a:p>
          </p:txBody>
        </p:sp>
        <p:sp>
          <p:nvSpPr>
            <p:cNvPr id="7" name="McK Disclaimer" hidden="1"/>
            <p:cNvSpPr>
              <a:spLocks noChangeArrowheads="1"/>
            </p:cNvSpPr>
            <p:nvPr userDrawn="1"/>
          </p:nvSpPr>
          <p:spPr bwMode="auto">
            <a:xfrm>
              <a:off x="1663" y="3713"/>
              <a:ext cx="2777"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defTabSz="821202" eaLnBrk="0" fontAlgn="base" hangingPunct="0">
                <a:spcBef>
                  <a:spcPct val="0"/>
                </a:spcBef>
                <a:spcAft>
                  <a:spcPct val="0"/>
                </a:spcAft>
              </a:pPr>
              <a:r>
                <a:rPr lang="en-US" sz="816" dirty="0">
                  <a:solidFill>
                    <a:prstClr val="black"/>
                  </a:solidFill>
                </a:rPr>
                <a:t>CONFIDENTIAL AND PROPRIETARY</a:t>
              </a:r>
            </a:p>
            <a:p>
              <a:pPr defTabSz="821202" eaLnBrk="0" fontAlgn="base" hangingPunct="0">
                <a:spcBef>
                  <a:spcPct val="0"/>
                </a:spcBef>
                <a:spcAft>
                  <a:spcPct val="0"/>
                </a:spcAft>
              </a:pPr>
              <a:r>
                <a:rPr lang="en-US" sz="816" dirty="0">
                  <a:solidFill>
                    <a:prstClr val="black"/>
                  </a:solidFill>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fontAlgn="base">
                <a:spcBef>
                  <a:spcPct val="0"/>
                </a:spcBef>
                <a:spcAft>
                  <a:spcPct val="0"/>
                </a:spcAft>
              </a:pPr>
              <a:endParaRPr lang="en-ZA" sz="1632" b="1" dirty="0">
                <a:solidFill>
                  <a:prstClr val="black"/>
                </a:solidFill>
              </a:endParaRPr>
            </a:p>
          </p:txBody>
        </p:sp>
      </p:grpSp>
      <p:pic>
        <p:nvPicPr>
          <p:cNvPr id="11" name="TitleBottomBarBW" hidden="1"/>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7320060" y="6574545"/>
            <a:ext cx="1670055" cy="19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doc id"/>
          <p:cNvSpPr txBox="1">
            <a:spLocks noChangeArrowheads="1"/>
          </p:cNvSpPr>
          <p:nvPr/>
        </p:nvSpPr>
        <p:spPr bwMode="auto">
          <a:xfrm>
            <a:off x="8614312" y="37255"/>
            <a:ext cx="301290" cy="124720"/>
          </a:xfrm>
          <a:prstGeom prst="rect">
            <a:avLst/>
          </a:prstGeom>
          <a:noFill/>
          <a:ln>
            <a:noFill/>
          </a:ln>
          <a:effectLst/>
          <a:extLst/>
        </p:spPr>
        <p:txBody>
          <a:bodyPr wrap="none" lIns="0" tIns="0" rIns="0" bIns="0"/>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fontAlgn="base" hangingPunct="1">
              <a:spcBef>
                <a:spcPct val="0"/>
              </a:spcBef>
              <a:spcAft>
                <a:spcPct val="0"/>
              </a:spcAft>
              <a:defRPr/>
            </a:pPr>
            <a:endParaRPr lang="en-GB" sz="816" b="0" dirty="0">
              <a:solidFill>
                <a:prstClr val="black"/>
              </a:solidFill>
            </a:endParaRPr>
          </a:p>
        </p:txBody>
      </p:sp>
      <p:sp>
        <p:nvSpPr>
          <p:cNvPr id="13" name="AutoShape 2"/>
          <p:cNvSpPr>
            <a:spLocks noChangeArrowheads="1"/>
          </p:cNvSpPr>
          <p:nvPr userDrawn="1"/>
        </p:nvSpPr>
        <p:spPr bwMode="auto">
          <a:xfrm flipH="1">
            <a:off x="917751" y="1677696"/>
            <a:ext cx="252237" cy="3980346"/>
          </a:xfrm>
          <a:prstGeom prst="roundRect">
            <a:avLst>
              <a:gd name="adj" fmla="val 50000"/>
            </a:avLst>
          </a:prstGeom>
          <a:solidFill>
            <a:srgbClr val="FF0000"/>
          </a:solidFill>
          <a:ln>
            <a:noFill/>
          </a:ln>
        </p:spPr>
        <p:txBody>
          <a:bodyPr wrap="square" lIns="97043" tIns="48523" rIns="97043" bIns="48523" anchor="ctr">
            <a:spAutoFit/>
          </a:bodyPr>
          <a:lstStyle/>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ZA" sz="1224" b="1" dirty="0">
              <a:solidFill>
                <a:prstClr val="black"/>
              </a:solidFill>
            </a:endParaRPr>
          </a:p>
        </p:txBody>
      </p:sp>
      <p:sp>
        <p:nvSpPr>
          <p:cNvPr id="13314" name="Rectangle 1026"/>
          <p:cNvSpPr>
            <a:spLocks noGrp="1" noChangeArrowheads="1"/>
          </p:cNvSpPr>
          <p:nvPr>
            <p:ph type="ctrTitle"/>
          </p:nvPr>
        </p:nvSpPr>
        <p:spPr>
          <a:xfrm>
            <a:off x="1274815" y="2176938"/>
            <a:ext cx="6455064" cy="502445"/>
          </a:xfrm>
        </p:spPr>
        <p:txBody>
          <a:bodyPr/>
          <a:lstStyle>
            <a:lvl1pPr>
              <a:defRPr sz="3265" b="0"/>
            </a:lvl1pPr>
          </a:lstStyle>
          <a:p>
            <a:pPr lvl="0"/>
            <a:r>
              <a:rPr lang="en-US" noProof="0"/>
              <a:t>Click to edit Master title</a:t>
            </a:r>
          </a:p>
        </p:txBody>
      </p:sp>
      <p:sp>
        <p:nvSpPr>
          <p:cNvPr id="13315" name="Rectangle 1027"/>
          <p:cNvSpPr>
            <a:spLocks noGrp="1" noChangeArrowheads="1"/>
          </p:cNvSpPr>
          <p:nvPr>
            <p:ph type="subTitle" idx="1"/>
          </p:nvPr>
        </p:nvSpPr>
        <p:spPr>
          <a:xfrm>
            <a:off x="1274815" y="3945699"/>
            <a:ext cx="6455064" cy="219740"/>
          </a:xfrm>
        </p:spPr>
        <p:txBody>
          <a:bodyPr>
            <a:spAutoFit/>
          </a:bodyPr>
          <a:lstStyle>
            <a:lvl1pPr>
              <a:defRPr sz="1428"/>
            </a:lvl1pPr>
          </a:lstStyle>
          <a:p>
            <a:pPr lvl="0"/>
            <a:r>
              <a:rPr lang="en-US" noProof="0" dirty="0"/>
              <a:t>Click to edit Master subtitle style</a:t>
            </a:r>
          </a:p>
        </p:txBody>
      </p:sp>
      <p:sp>
        <p:nvSpPr>
          <p:cNvPr id="15" name="Rectangle 280"/>
          <p:cNvSpPr>
            <a:spLocks noGrp="1" noChangeArrowheads="1"/>
          </p:cNvSpPr>
          <p:nvPr>
            <p:ph type="sldNum" sz="quarter" idx="10"/>
          </p:nvPr>
        </p:nvSpPr>
        <p:spPr>
          <a:xfrm>
            <a:off x="8332159" y="6572925"/>
            <a:ext cx="586683" cy="126039"/>
          </a:xfrm>
          <a:prstGeom prst="rect">
            <a:avLst/>
          </a:prstGeom>
        </p:spPr>
        <p:txBody>
          <a:bodyPr/>
          <a:lstStyle>
            <a:lvl1pPr>
              <a:defRPr lang="en-US" sz="1020" b="0" smtClean="0"/>
            </a:lvl1pPr>
          </a:lstStyle>
          <a:p>
            <a:pPr algn="r" fontAlgn="base">
              <a:spcBef>
                <a:spcPct val="0"/>
              </a:spcBef>
              <a:spcAft>
                <a:spcPct val="0"/>
              </a:spcAft>
            </a:pPr>
            <a:fld id="{36379307-779E-49FA-AA5D-6917BC60B549}" type="slidenum">
              <a:rPr lang="en-ZA">
                <a:solidFill>
                  <a:prstClr val="black"/>
                </a:solidFill>
              </a:rPr>
              <a:pPr algn="r" fontAlgn="base">
                <a:spcBef>
                  <a:spcPct val="0"/>
                </a:spcBef>
                <a:spcAft>
                  <a:spcPct val="0"/>
                </a:spcAft>
              </a:pPr>
              <a:t>‹#›</a:t>
            </a:fld>
            <a:r>
              <a:rPr lang="en-ZA">
                <a:solidFill>
                  <a:prstClr val="black"/>
                </a:solidFill>
              </a:rPr>
              <a:t> </a:t>
            </a:r>
            <a:endParaRPr lang="en-ZA" dirty="0">
              <a:solidFill>
                <a:prstClr val="black"/>
              </a:solidFill>
            </a:endParaRPr>
          </a:p>
        </p:txBody>
      </p:sp>
    </p:spTree>
    <p:extLst>
      <p:ext uri="{BB962C8B-B14F-4D97-AF65-F5344CB8AC3E}">
        <p14:creationId xmlns:p14="http://schemas.microsoft.com/office/powerpoint/2010/main" xmlns="" val="1471907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AutoShape 2"/>
          <p:cNvSpPr>
            <a:spLocks noChangeArrowheads="1"/>
          </p:cNvSpPr>
          <p:nvPr userDrawn="1"/>
        </p:nvSpPr>
        <p:spPr bwMode="auto">
          <a:xfrm>
            <a:off x="534548" y="6255012"/>
            <a:ext cx="8329220" cy="498149"/>
          </a:xfrm>
          <a:prstGeom prst="roundRect">
            <a:avLst>
              <a:gd name="adj" fmla="val 50000"/>
            </a:avLst>
          </a:prstGeom>
          <a:solidFill>
            <a:srgbClr val="AC8300"/>
          </a:solidFill>
          <a:ln>
            <a:noFill/>
          </a:ln>
          <a:extLst>
            <a:ext uri="{91240B29-F687-4F45-9708-019B960494DF}">
              <a14:hiddenLine xmlns:a14="http://schemas.microsoft.com/office/drawing/2010/main" xmlns="" w="9525">
                <a:solidFill>
                  <a:srgbClr val="000000"/>
                </a:solidFill>
                <a:round/>
                <a:headEnd/>
                <a:tailEnd/>
              </a14:hiddenLine>
            </a:ext>
          </a:extLst>
        </p:spPr>
        <p:txBody>
          <a:bodyPr lIns="97043" tIns="48523" rIns="97043" bIns="48523" anchor="ctr">
            <a:spAutoFit/>
          </a:bodyPr>
          <a:lstStyle/>
          <a:p>
            <a:pPr fontAlgn="base">
              <a:spcBef>
                <a:spcPct val="0"/>
              </a:spcBef>
              <a:spcAft>
                <a:spcPct val="0"/>
              </a:spcAft>
            </a:pPr>
            <a:endParaRPr lang="en-ZA" sz="1632" b="1" dirty="0">
              <a:solidFill>
                <a:prstClr val="black"/>
              </a:solidFill>
            </a:endParaRPr>
          </a:p>
        </p:txBody>
      </p:sp>
      <p:sp>
        <p:nvSpPr>
          <p:cNvPr id="9" name="AutoShape 2"/>
          <p:cNvSpPr>
            <a:spLocks noChangeArrowheads="1"/>
          </p:cNvSpPr>
          <p:nvPr userDrawn="1"/>
        </p:nvSpPr>
        <p:spPr bwMode="auto">
          <a:xfrm flipV="1">
            <a:off x="534548" y="559989"/>
            <a:ext cx="8251467" cy="498149"/>
          </a:xfrm>
          <a:prstGeom prst="roundRect">
            <a:avLst>
              <a:gd name="adj" fmla="val 50000"/>
            </a:avLst>
          </a:prstGeom>
          <a:solidFill>
            <a:srgbClr val="AC8300"/>
          </a:solidFill>
          <a:ln>
            <a:noFill/>
          </a:ln>
          <a:extLst>
            <a:ext uri="{91240B29-F687-4F45-9708-019B960494DF}">
              <a14:hiddenLine xmlns:a14="http://schemas.microsoft.com/office/drawing/2010/main" xmlns="" w="9525">
                <a:solidFill>
                  <a:srgbClr val="000000"/>
                </a:solidFill>
                <a:round/>
                <a:headEnd/>
                <a:tailEnd/>
              </a14:hiddenLine>
            </a:ext>
          </a:extLst>
        </p:spPr>
        <p:txBody>
          <a:bodyPr lIns="97043" tIns="48523" rIns="97043" bIns="48523" anchor="ctr">
            <a:spAutoFit/>
          </a:bodyPr>
          <a:lstStyle/>
          <a:p>
            <a:pPr fontAlgn="base">
              <a:spcBef>
                <a:spcPct val="0"/>
              </a:spcBef>
              <a:spcAft>
                <a:spcPct val="0"/>
              </a:spcAft>
            </a:pPr>
            <a:endParaRPr lang="en-ZA" sz="1632" b="1" dirty="0">
              <a:solidFill>
                <a:prstClr val="black"/>
              </a:solidFill>
            </a:endParaRPr>
          </a:p>
        </p:txBody>
      </p:sp>
      <p:sp>
        <p:nvSpPr>
          <p:cNvPr id="2" name="Title 1"/>
          <p:cNvSpPr>
            <a:spLocks noGrp="1"/>
          </p:cNvSpPr>
          <p:nvPr>
            <p:ph type="title"/>
          </p:nvPr>
        </p:nvSpPr>
        <p:spPr>
          <a:xfrm>
            <a:off x="456795" y="275357"/>
            <a:ext cx="8230410" cy="298415"/>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6796" y="1535519"/>
            <a:ext cx="4039882" cy="639800"/>
          </a:xfrm>
        </p:spPr>
        <p:txBody>
          <a:bodyPr anchor="b"/>
          <a:lstStyle>
            <a:lvl1pPr marL="0" indent="0">
              <a:buNone/>
              <a:defRPr sz="2449" b="1"/>
            </a:lvl1pPr>
            <a:lvl2pPr marL="466481" indent="0">
              <a:buNone/>
              <a:defRPr sz="2041" b="1"/>
            </a:lvl2pPr>
            <a:lvl3pPr marL="932962" indent="0">
              <a:buNone/>
              <a:defRPr sz="1837" b="1"/>
            </a:lvl3pPr>
            <a:lvl4pPr marL="1399443" indent="0">
              <a:buNone/>
              <a:defRPr sz="1632" b="1"/>
            </a:lvl4pPr>
            <a:lvl5pPr marL="1865925" indent="0">
              <a:buNone/>
              <a:defRPr sz="1632" b="1"/>
            </a:lvl5pPr>
            <a:lvl6pPr marL="2332406" indent="0">
              <a:buNone/>
              <a:defRPr sz="1632" b="1"/>
            </a:lvl6pPr>
            <a:lvl7pPr marL="2798887" indent="0">
              <a:buNone/>
              <a:defRPr sz="1632" b="1"/>
            </a:lvl7pPr>
            <a:lvl8pPr marL="3265368" indent="0">
              <a:buNone/>
              <a:defRPr sz="1632" b="1"/>
            </a:lvl8pPr>
            <a:lvl9pPr marL="3731849" indent="0">
              <a:buNone/>
              <a:defRPr sz="1632" b="1"/>
            </a:lvl9pPr>
          </a:lstStyle>
          <a:p>
            <a:pPr lvl="0"/>
            <a:r>
              <a:rPr lang="en-US"/>
              <a:t>Click to edit Master text styles</a:t>
            </a:r>
          </a:p>
        </p:txBody>
      </p:sp>
      <p:sp>
        <p:nvSpPr>
          <p:cNvPr id="4" name="Content Placeholder 3"/>
          <p:cNvSpPr>
            <a:spLocks noGrp="1"/>
          </p:cNvSpPr>
          <p:nvPr>
            <p:ph sz="half" idx="2"/>
          </p:nvPr>
        </p:nvSpPr>
        <p:spPr>
          <a:xfrm>
            <a:off x="456796" y="2175318"/>
            <a:ext cx="4039882" cy="3950557"/>
          </a:xfrm>
        </p:spPr>
        <p:txBody>
          <a:bodyPr/>
          <a:lstStyle>
            <a:lvl1pPr>
              <a:defRPr sz="2449"/>
            </a:lvl1pPr>
            <a:lvl2pPr>
              <a:defRPr sz="2041"/>
            </a:lvl2pPr>
            <a:lvl3pPr>
              <a:defRPr sz="1837"/>
            </a:lvl3pPr>
            <a:lvl4pPr>
              <a:defRPr sz="1632"/>
            </a:lvl4pPr>
            <a:lvl5pPr>
              <a:defRPr sz="1632"/>
            </a:lvl5pPr>
            <a:lvl6pPr>
              <a:defRPr sz="1632"/>
            </a:lvl6pPr>
            <a:lvl7pPr>
              <a:defRPr sz="1632"/>
            </a:lvl7pPr>
            <a:lvl8pPr>
              <a:defRPr sz="1632"/>
            </a:lvl8pPr>
            <a:lvl9pPr>
              <a:defRPr sz="16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703" y="1535519"/>
            <a:ext cx="4041502" cy="639800"/>
          </a:xfrm>
        </p:spPr>
        <p:txBody>
          <a:bodyPr anchor="b"/>
          <a:lstStyle>
            <a:lvl1pPr marL="0" indent="0">
              <a:buNone/>
              <a:defRPr sz="2449" b="1"/>
            </a:lvl1pPr>
            <a:lvl2pPr marL="466481" indent="0">
              <a:buNone/>
              <a:defRPr sz="2041" b="1"/>
            </a:lvl2pPr>
            <a:lvl3pPr marL="932962" indent="0">
              <a:buNone/>
              <a:defRPr sz="1837" b="1"/>
            </a:lvl3pPr>
            <a:lvl4pPr marL="1399443" indent="0">
              <a:buNone/>
              <a:defRPr sz="1632" b="1"/>
            </a:lvl4pPr>
            <a:lvl5pPr marL="1865925" indent="0">
              <a:buNone/>
              <a:defRPr sz="1632" b="1"/>
            </a:lvl5pPr>
            <a:lvl6pPr marL="2332406" indent="0">
              <a:buNone/>
              <a:defRPr sz="1632" b="1"/>
            </a:lvl6pPr>
            <a:lvl7pPr marL="2798887" indent="0">
              <a:buNone/>
              <a:defRPr sz="1632" b="1"/>
            </a:lvl7pPr>
            <a:lvl8pPr marL="3265368" indent="0">
              <a:buNone/>
              <a:defRPr sz="1632" b="1"/>
            </a:lvl8pPr>
            <a:lvl9pPr marL="3731849" indent="0">
              <a:buNone/>
              <a:defRPr sz="1632" b="1"/>
            </a:lvl9pPr>
          </a:lstStyle>
          <a:p>
            <a:pPr lvl="0"/>
            <a:r>
              <a:rPr lang="en-US"/>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49"/>
            </a:lvl1pPr>
            <a:lvl2pPr>
              <a:defRPr sz="2041"/>
            </a:lvl2pPr>
            <a:lvl3pPr>
              <a:defRPr sz="1837"/>
            </a:lvl3pPr>
            <a:lvl4pPr>
              <a:defRPr sz="1632"/>
            </a:lvl4pPr>
            <a:lvl5pPr>
              <a:defRPr sz="1632"/>
            </a:lvl5pPr>
            <a:lvl6pPr>
              <a:defRPr sz="1632"/>
            </a:lvl6pPr>
            <a:lvl7pPr>
              <a:defRPr sz="1632"/>
            </a:lvl7pPr>
            <a:lvl8pPr>
              <a:defRPr sz="1632"/>
            </a:lvl8pPr>
            <a:lvl9pPr>
              <a:defRPr sz="16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488329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AutoShape 2"/>
          <p:cNvSpPr>
            <a:spLocks noChangeArrowheads="1"/>
          </p:cNvSpPr>
          <p:nvPr userDrawn="1"/>
        </p:nvSpPr>
        <p:spPr bwMode="auto">
          <a:xfrm>
            <a:off x="254315" y="214983"/>
            <a:ext cx="8687204" cy="498149"/>
          </a:xfrm>
          <a:prstGeom prst="roundRect">
            <a:avLst>
              <a:gd name="adj" fmla="val 50000"/>
            </a:avLst>
          </a:prstGeom>
          <a:solidFill>
            <a:srgbClr val="AC8300"/>
          </a:solidFill>
          <a:ln>
            <a:noFill/>
          </a:ln>
          <a:extLst>
            <a:ext uri="{91240B29-F687-4F45-9708-019B960494DF}">
              <a14:hiddenLine xmlns:a14="http://schemas.microsoft.com/office/drawing/2010/main" xmlns="" w="9525">
                <a:solidFill>
                  <a:srgbClr val="000000"/>
                </a:solidFill>
                <a:round/>
                <a:headEnd/>
                <a:tailEnd/>
              </a14:hiddenLine>
            </a:ext>
          </a:extLst>
        </p:spPr>
        <p:txBody>
          <a:bodyPr lIns="97043" tIns="48523" rIns="97043" bIns="48523" anchor="ctr">
            <a:spAutoFit/>
          </a:bodyPr>
          <a:lstStyle/>
          <a:p>
            <a:pPr fontAlgn="base">
              <a:spcBef>
                <a:spcPct val="0"/>
              </a:spcBef>
              <a:spcAft>
                <a:spcPct val="0"/>
              </a:spcAft>
            </a:pPr>
            <a:endParaRPr lang="en-ZA" sz="1632" b="1" dirty="0">
              <a:solidFill>
                <a:prstClr val="black"/>
              </a:solidFill>
            </a:endParaRPr>
          </a:p>
        </p:txBody>
      </p:sp>
      <p:sp>
        <p:nvSpPr>
          <p:cNvPr id="5" name="AutoShape 2"/>
          <p:cNvSpPr>
            <a:spLocks noChangeArrowheads="1"/>
          </p:cNvSpPr>
          <p:nvPr userDrawn="1"/>
        </p:nvSpPr>
        <p:spPr bwMode="auto">
          <a:xfrm>
            <a:off x="534548" y="6341668"/>
            <a:ext cx="8329220" cy="498149"/>
          </a:xfrm>
          <a:prstGeom prst="roundRect">
            <a:avLst>
              <a:gd name="adj" fmla="val 50000"/>
            </a:avLst>
          </a:prstGeom>
          <a:solidFill>
            <a:srgbClr val="AC8300"/>
          </a:solidFill>
          <a:ln>
            <a:noFill/>
          </a:ln>
          <a:extLst>
            <a:ext uri="{91240B29-F687-4F45-9708-019B960494DF}">
              <a14:hiddenLine xmlns:a14="http://schemas.microsoft.com/office/drawing/2010/main" xmlns="" w="9525">
                <a:solidFill>
                  <a:srgbClr val="000000"/>
                </a:solidFill>
                <a:round/>
                <a:headEnd/>
                <a:tailEnd/>
              </a14:hiddenLine>
            </a:ext>
          </a:extLst>
        </p:spPr>
        <p:txBody>
          <a:bodyPr lIns="97043" tIns="48523" rIns="97043" bIns="48523" anchor="ctr">
            <a:spAutoFit/>
          </a:bodyPr>
          <a:lstStyle/>
          <a:p>
            <a:pPr fontAlgn="base">
              <a:spcBef>
                <a:spcPct val="0"/>
              </a:spcBef>
              <a:spcAft>
                <a:spcPct val="0"/>
              </a:spcAft>
            </a:pPr>
            <a:endParaRPr lang="en-ZA" sz="1632" b="1" dirty="0">
              <a:solidFill>
                <a:prstClr val="black"/>
              </a:solidFill>
            </a:endParaRPr>
          </a:p>
        </p:txBody>
      </p:sp>
      <p:sp>
        <p:nvSpPr>
          <p:cNvPr id="2" name="Title 1"/>
          <p:cNvSpPr>
            <a:spLocks noGrp="1"/>
          </p:cNvSpPr>
          <p:nvPr>
            <p:ph type="title"/>
          </p:nvPr>
        </p:nvSpPr>
        <p:spPr>
          <a:xfrm>
            <a:off x="112579" y="137679"/>
            <a:ext cx="8794113" cy="298415"/>
          </a:xfrm>
        </p:spPr>
        <p:txBody>
          <a:bodyPr/>
          <a:lstStyle/>
          <a:p>
            <a:r>
              <a:rPr lang="en-US" dirty="0"/>
              <a:t>Click to edit Master title style</a:t>
            </a:r>
            <a:endParaRPr lang="en-ZA" dirty="0"/>
          </a:p>
        </p:txBody>
      </p:sp>
      <p:sp>
        <p:nvSpPr>
          <p:cNvPr id="6" name="Rectangle 280"/>
          <p:cNvSpPr>
            <a:spLocks noGrp="1" noChangeArrowheads="1"/>
          </p:cNvSpPr>
          <p:nvPr>
            <p:ph type="sldNum" sz="quarter" idx="10"/>
          </p:nvPr>
        </p:nvSpPr>
        <p:spPr>
          <a:xfrm>
            <a:off x="8484451" y="6262792"/>
            <a:ext cx="384707" cy="251222"/>
          </a:xfrm>
          <a:prstGeom prst="rect">
            <a:avLst/>
          </a:prstGeom>
        </p:spPr>
        <p:txBody>
          <a:bodyPr/>
          <a:lstStyle>
            <a:lvl1pPr>
              <a:defRPr lang="en-US" sz="1020" b="0" smtClean="0"/>
            </a:lvl1pPr>
          </a:lstStyle>
          <a:p>
            <a:pPr algn="r" fontAlgn="base">
              <a:spcBef>
                <a:spcPct val="0"/>
              </a:spcBef>
              <a:spcAft>
                <a:spcPct val="0"/>
              </a:spcAft>
            </a:pPr>
            <a:fld id="{36379307-779E-49FA-AA5D-6917BC60B549}" type="slidenum">
              <a:rPr lang="en-ZA">
                <a:solidFill>
                  <a:prstClr val="black"/>
                </a:solidFill>
              </a:rPr>
              <a:pPr algn="r" fontAlgn="base">
                <a:spcBef>
                  <a:spcPct val="0"/>
                </a:spcBef>
                <a:spcAft>
                  <a:spcPct val="0"/>
                </a:spcAft>
              </a:pPr>
              <a:t>‹#›</a:t>
            </a:fld>
            <a:r>
              <a:rPr lang="en-ZA">
                <a:solidFill>
                  <a:prstClr val="black"/>
                </a:solidFill>
              </a:rPr>
              <a:t> </a:t>
            </a:r>
            <a:endParaRPr lang="en-ZA" dirty="0">
              <a:solidFill>
                <a:prstClr val="black"/>
              </a:solidFill>
            </a:endParaRPr>
          </a:p>
        </p:txBody>
      </p:sp>
    </p:spTree>
    <p:extLst>
      <p:ext uri="{BB962C8B-B14F-4D97-AF65-F5344CB8AC3E}">
        <p14:creationId xmlns:p14="http://schemas.microsoft.com/office/powerpoint/2010/main" xmlns="" val="1111768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1"/>
            <a:ext cx="9140760" cy="6859620"/>
            <a:chOff x="0" y="0"/>
            <a:chExt cx="5643" cy="4235"/>
          </a:xfrm>
        </p:grpSpPr>
        <p:sp>
          <p:nvSpPr>
            <p:cNvPr id="5" name="McK Document type" hidden="1"/>
            <p:cNvSpPr txBox="1">
              <a:spLocks noChangeArrowheads="1"/>
            </p:cNvSpPr>
            <p:nvPr userDrawn="1"/>
          </p:nvSpPr>
          <p:spPr bwMode="auto">
            <a:xfrm>
              <a:off x="1663" y="3104"/>
              <a:ext cx="3109" cy="138"/>
            </a:xfrm>
            <a:prstGeom prst="rect">
              <a:avLst/>
            </a:prstGeom>
            <a:noFill/>
            <a:ln>
              <a:noFill/>
            </a:ln>
            <a:effectLst/>
            <a:extLst/>
          </p:spPr>
          <p:txBody>
            <a:bodyPr lIns="0" tIns="0" rIns="0" bIns="0" anchor="b">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Document type</a:t>
              </a:r>
            </a:p>
          </p:txBody>
        </p:sp>
        <p:sp>
          <p:nvSpPr>
            <p:cNvPr id="6" name="McK Date" hidden="1"/>
            <p:cNvSpPr txBox="1">
              <a:spLocks noChangeArrowheads="1"/>
            </p:cNvSpPr>
            <p:nvPr userDrawn="1"/>
          </p:nvSpPr>
          <p:spPr bwMode="auto">
            <a:xfrm>
              <a:off x="1663" y="3275"/>
              <a:ext cx="3109" cy="138"/>
            </a:xfrm>
            <a:prstGeom prst="rect">
              <a:avLst/>
            </a:prstGeom>
            <a:noFill/>
            <a:ln>
              <a:noFill/>
            </a:ln>
            <a:effectLst/>
            <a:extLst/>
          </p:spPr>
          <p:txBody>
            <a:bodyPr lIns="0" tIns="0" rIns="0" bIns="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1428" b="0" dirty="0">
                  <a:solidFill>
                    <a:prstClr val="black"/>
                  </a:solidFill>
                </a:rPr>
                <a:t>Date</a:t>
              </a:r>
            </a:p>
          </p:txBody>
        </p:sp>
        <p:sp>
          <p:nvSpPr>
            <p:cNvPr id="7" name="McK Disclaimer" hidden="1"/>
            <p:cNvSpPr>
              <a:spLocks noChangeArrowheads="1"/>
            </p:cNvSpPr>
            <p:nvPr userDrawn="1"/>
          </p:nvSpPr>
          <p:spPr bwMode="auto">
            <a:xfrm>
              <a:off x="1663" y="3713"/>
              <a:ext cx="2777"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defTabSz="821202" eaLnBrk="0" fontAlgn="base" hangingPunct="0">
                <a:spcBef>
                  <a:spcPct val="0"/>
                </a:spcBef>
                <a:spcAft>
                  <a:spcPct val="0"/>
                </a:spcAft>
              </a:pPr>
              <a:r>
                <a:rPr lang="en-US" sz="816" dirty="0">
                  <a:solidFill>
                    <a:prstClr val="black"/>
                  </a:solidFill>
                </a:rPr>
                <a:t>CONFIDENTIAL AND PROPRIETARY</a:t>
              </a:r>
            </a:p>
            <a:p>
              <a:pPr defTabSz="821202" eaLnBrk="0" fontAlgn="base" hangingPunct="0">
                <a:spcBef>
                  <a:spcPct val="0"/>
                </a:spcBef>
                <a:spcAft>
                  <a:spcPct val="0"/>
                </a:spcAft>
              </a:pPr>
              <a:r>
                <a:rPr lang="en-US" sz="816" dirty="0">
                  <a:solidFill>
                    <a:prstClr val="black"/>
                  </a:solidFill>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fontAlgn="base">
                <a:spcBef>
                  <a:spcPct val="0"/>
                </a:spcBef>
                <a:spcAft>
                  <a:spcPct val="0"/>
                </a:spcAft>
              </a:pPr>
              <a:endParaRPr lang="en-ZA" sz="1632" b="1" dirty="0">
                <a:solidFill>
                  <a:prstClr val="black"/>
                </a:solidFill>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fontAlgn="base">
                <a:spcBef>
                  <a:spcPct val="0"/>
                </a:spcBef>
                <a:spcAft>
                  <a:spcPct val="0"/>
                </a:spcAft>
              </a:pPr>
              <a:endParaRPr lang="en-ZA" sz="1632" b="1" dirty="0">
                <a:solidFill>
                  <a:prstClr val="black"/>
                </a:solidFill>
              </a:endParaRPr>
            </a:p>
          </p:txBody>
        </p:sp>
      </p:grpSp>
      <p:pic>
        <p:nvPicPr>
          <p:cNvPr id="11" name="TitleBottomBarBW" hidden="1"/>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7320060" y="6574545"/>
            <a:ext cx="1670055" cy="19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doc id"/>
          <p:cNvSpPr txBox="1">
            <a:spLocks noChangeArrowheads="1"/>
          </p:cNvSpPr>
          <p:nvPr/>
        </p:nvSpPr>
        <p:spPr bwMode="auto">
          <a:xfrm>
            <a:off x="8614312" y="37255"/>
            <a:ext cx="301290" cy="124720"/>
          </a:xfrm>
          <a:prstGeom prst="rect">
            <a:avLst/>
          </a:prstGeom>
          <a:noFill/>
          <a:ln>
            <a:noFill/>
          </a:ln>
          <a:effectLst/>
          <a:extLst/>
        </p:spPr>
        <p:txBody>
          <a:bodyPr wrap="none" lIns="0" tIns="0" rIns="0" bIns="0"/>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fontAlgn="base" hangingPunct="1">
              <a:spcBef>
                <a:spcPct val="0"/>
              </a:spcBef>
              <a:spcAft>
                <a:spcPct val="0"/>
              </a:spcAft>
              <a:defRPr/>
            </a:pPr>
            <a:endParaRPr lang="en-GB" sz="816" b="0" dirty="0">
              <a:solidFill>
                <a:prstClr val="black"/>
              </a:solidFill>
            </a:endParaRPr>
          </a:p>
        </p:txBody>
      </p:sp>
      <p:grpSp>
        <p:nvGrpSpPr>
          <p:cNvPr id="22" name="Group 21"/>
          <p:cNvGrpSpPr/>
          <p:nvPr userDrawn="1"/>
        </p:nvGrpSpPr>
        <p:grpSpPr>
          <a:xfrm>
            <a:off x="7184071" y="-167418"/>
            <a:ext cx="1972630" cy="7121935"/>
            <a:chOff x="7040639" y="-164085"/>
            <a:chExt cx="1933246" cy="6980156"/>
          </a:xfrm>
        </p:grpSpPr>
        <p:grpSp>
          <p:nvGrpSpPr>
            <p:cNvPr id="3" name="Group 2"/>
            <p:cNvGrpSpPr/>
            <p:nvPr userDrawn="1"/>
          </p:nvGrpSpPr>
          <p:grpSpPr>
            <a:xfrm>
              <a:off x="8785095" y="-109263"/>
              <a:ext cx="188790" cy="6925334"/>
              <a:chOff x="8769329" y="-140795"/>
              <a:chExt cx="188790" cy="6925334"/>
            </a:xfrm>
          </p:grpSpPr>
          <p:sp>
            <p:nvSpPr>
              <p:cNvPr id="13" name="AutoShape 2"/>
              <p:cNvSpPr>
                <a:spLocks noChangeArrowheads="1"/>
              </p:cNvSpPr>
              <p:nvPr userDrawn="1"/>
            </p:nvSpPr>
            <p:spPr bwMode="auto">
              <a:xfrm flipH="1">
                <a:off x="8769329" y="2885235"/>
                <a:ext cx="188790" cy="3899304"/>
              </a:xfrm>
              <a:prstGeom prst="roundRect">
                <a:avLst>
                  <a:gd name="adj" fmla="val 50000"/>
                </a:avLst>
              </a:prstGeom>
              <a:solidFill>
                <a:schemeClr val="tx2">
                  <a:lumMod val="90000"/>
                  <a:lumOff val="10000"/>
                </a:schemeClr>
              </a:solidFill>
              <a:ln>
                <a:noFill/>
              </a:ln>
            </p:spPr>
            <p:txBody>
              <a:bodyPr wrap="square" lIns="95111" tIns="47557" rIns="95111" bIns="47557" anchor="ctr">
                <a:spAutoFit/>
              </a:bodyPr>
              <a:lstStyle/>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ZA" sz="1224" b="1" dirty="0">
                  <a:solidFill>
                    <a:prstClr val="black"/>
                  </a:solidFill>
                </a:endParaRPr>
              </a:p>
            </p:txBody>
          </p:sp>
          <p:sp>
            <p:nvSpPr>
              <p:cNvPr id="14" name="AutoShape 2"/>
              <p:cNvSpPr>
                <a:spLocks noChangeArrowheads="1"/>
              </p:cNvSpPr>
              <p:nvPr userDrawn="1"/>
            </p:nvSpPr>
            <p:spPr bwMode="auto">
              <a:xfrm flipH="1">
                <a:off x="8769329" y="-140795"/>
                <a:ext cx="188790" cy="3899304"/>
              </a:xfrm>
              <a:prstGeom prst="roundRect">
                <a:avLst>
                  <a:gd name="adj" fmla="val 50000"/>
                </a:avLst>
              </a:prstGeom>
              <a:solidFill>
                <a:schemeClr val="tx2">
                  <a:lumMod val="90000"/>
                  <a:lumOff val="10000"/>
                </a:schemeClr>
              </a:solidFill>
              <a:ln>
                <a:noFill/>
              </a:ln>
            </p:spPr>
            <p:txBody>
              <a:bodyPr wrap="square" lIns="95111" tIns="47557" rIns="95111" bIns="47557" anchor="ctr">
                <a:spAutoFit/>
              </a:bodyPr>
              <a:lstStyle/>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US" sz="1224" b="1" dirty="0">
                  <a:solidFill>
                    <a:prstClr val="black"/>
                  </a:solidFill>
                </a:endParaRPr>
              </a:p>
              <a:p>
                <a:pPr fontAlgn="base">
                  <a:spcBef>
                    <a:spcPct val="0"/>
                  </a:spcBef>
                  <a:spcAft>
                    <a:spcPct val="0"/>
                  </a:spcAft>
                  <a:defRPr/>
                </a:pPr>
                <a:endParaRPr lang="en-ZA" sz="1224" b="1" dirty="0">
                  <a:solidFill>
                    <a:prstClr val="black"/>
                  </a:solidFill>
                </a:endParaRPr>
              </a:p>
            </p:txBody>
          </p:sp>
        </p:grpSp>
        <p:pic>
          <p:nvPicPr>
            <p:cNvPr id="16" name="Picture 15"/>
            <p:cNvPicPr>
              <a:picLocks noChangeAspect="1"/>
            </p:cNvPicPr>
            <p:nvPr userDrawn="1"/>
          </p:nvPicPr>
          <p:blipFill>
            <a:blip r:embed="rId3" cstate="screen">
              <a:extLst>
                <a:ext uri="{28A0092B-C50C-407E-A947-70E740481C1C}">
                  <a14:useLocalDpi xmlns:a14="http://schemas.microsoft.com/office/drawing/2010/main" xmlns="" val="0"/>
                </a:ext>
              </a:extLst>
            </a:blip>
            <a:stretch>
              <a:fillRect/>
            </a:stretch>
          </p:blipFill>
          <p:spPr>
            <a:xfrm>
              <a:off x="7056113" y="-164085"/>
              <a:ext cx="1729606" cy="2600757"/>
            </a:xfrm>
            <a:prstGeom prst="rect">
              <a:avLst/>
            </a:prstGeom>
            <a:ln>
              <a:noFill/>
            </a:ln>
            <a:effectLst>
              <a:outerShdw blurRad="292100" dist="139700" dir="2700000" algn="tl" rotWithShape="0">
                <a:srgbClr val="333333">
                  <a:alpha val="65000"/>
                </a:srgbClr>
              </a:outerShdw>
            </a:effectLst>
          </p:spPr>
        </p:pic>
        <p:pic>
          <p:nvPicPr>
            <p:cNvPr id="17" name="Picture 16"/>
            <p:cNvPicPr>
              <a:picLocks noChangeAspect="1"/>
            </p:cNvPicPr>
            <p:nvPr userDrawn="1"/>
          </p:nvPicPr>
          <p:blipFill>
            <a:blip r:embed="rId4" cstate="screen">
              <a:extLst>
                <a:ext uri="{28A0092B-C50C-407E-A947-70E740481C1C}">
                  <a14:useLocalDpi xmlns:a14="http://schemas.microsoft.com/office/drawing/2010/main" xmlns="" val="0"/>
                </a:ext>
              </a:extLst>
            </a:blip>
            <a:stretch>
              <a:fillRect/>
            </a:stretch>
          </p:blipFill>
          <p:spPr>
            <a:xfrm>
              <a:off x="7040639" y="3477756"/>
              <a:ext cx="1745080" cy="1164651"/>
            </a:xfrm>
            <a:prstGeom prst="rect">
              <a:avLst/>
            </a:prstGeom>
            <a:ln>
              <a:noFill/>
            </a:ln>
            <a:effectLst>
              <a:outerShdw blurRad="292100" dist="139700" dir="2700000" algn="tl" rotWithShape="0">
                <a:srgbClr val="333333">
                  <a:alpha val="65000"/>
                </a:srgbClr>
              </a:outerShdw>
            </a:effectLst>
          </p:spPr>
        </p:pic>
        <p:pic>
          <p:nvPicPr>
            <p:cNvPr id="18" name="Picture 17"/>
            <p:cNvPicPr>
              <a:picLocks noChangeAspect="1"/>
            </p:cNvPicPr>
            <p:nvPr userDrawn="1"/>
          </p:nvPicPr>
          <p:blipFill>
            <a:blip r:embed="rId5" cstate="screen">
              <a:extLst>
                <a:ext uri="{28A0092B-C50C-407E-A947-70E740481C1C}">
                  <a14:useLocalDpi xmlns:a14="http://schemas.microsoft.com/office/drawing/2010/main" xmlns="" val="0"/>
                </a:ext>
              </a:extLst>
            </a:blip>
            <a:stretch>
              <a:fillRect/>
            </a:stretch>
          </p:blipFill>
          <p:spPr>
            <a:xfrm>
              <a:off x="7040639" y="5405100"/>
              <a:ext cx="1745080" cy="1308810"/>
            </a:xfrm>
            <a:prstGeom prst="rect">
              <a:avLst/>
            </a:prstGeom>
            <a:ln>
              <a:noFill/>
            </a:ln>
            <a:effectLst>
              <a:outerShdw blurRad="292100" dist="139700" dir="2700000" algn="tl" rotWithShape="0">
                <a:srgbClr val="333333">
                  <a:alpha val="65000"/>
                </a:srgbClr>
              </a:outerShdw>
            </a:effectLst>
          </p:spPr>
        </p:pic>
        <p:pic>
          <p:nvPicPr>
            <p:cNvPr id="19" name="Picture 18"/>
            <p:cNvPicPr>
              <a:picLocks noChangeAspect="1"/>
            </p:cNvPicPr>
            <p:nvPr userDrawn="1"/>
          </p:nvPicPr>
          <p:blipFill>
            <a:blip r:embed="rId6" cstate="screen">
              <a:extLst>
                <a:ext uri="{28A0092B-C50C-407E-A947-70E740481C1C}">
                  <a14:useLocalDpi xmlns:a14="http://schemas.microsoft.com/office/drawing/2010/main" xmlns="" val="0"/>
                </a:ext>
              </a:extLst>
            </a:blip>
            <a:stretch>
              <a:fillRect/>
            </a:stretch>
          </p:blipFill>
          <p:spPr>
            <a:xfrm>
              <a:off x="7040639" y="2315098"/>
              <a:ext cx="1745080" cy="1163386"/>
            </a:xfrm>
            <a:prstGeom prst="rect">
              <a:avLst/>
            </a:prstGeom>
            <a:ln>
              <a:noFill/>
            </a:ln>
            <a:effectLst>
              <a:outerShdw blurRad="292100" dist="139700" dir="2700000" algn="tl" rotWithShape="0">
                <a:srgbClr val="333333">
                  <a:alpha val="65000"/>
                </a:srgbClr>
              </a:outerShdw>
            </a:effectLst>
          </p:spPr>
        </p:pic>
        <p:pic>
          <p:nvPicPr>
            <p:cNvPr id="20" name="Picture 19"/>
            <p:cNvPicPr>
              <a:picLocks noChangeAspect="1"/>
            </p:cNvPicPr>
            <p:nvPr userDrawn="1"/>
          </p:nvPicPr>
          <p:blipFill>
            <a:blip r:embed="rId7" cstate="screen">
              <a:extLst>
                <a:ext uri="{28A0092B-C50C-407E-A947-70E740481C1C}">
                  <a14:useLocalDpi xmlns:a14="http://schemas.microsoft.com/office/drawing/2010/main" xmlns="" val="0"/>
                </a:ext>
              </a:extLst>
            </a:blip>
            <a:stretch>
              <a:fillRect/>
            </a:stretch>
          </p:blipFill>
          <p:spPr>
            <a:xfrm>
              <a:off x="7040639" y="1267785"/>
              <a:ext cx="1745080" cy="1160546"/>
            </a:xfrm>
            <a:prstGeom prst="rect">
              <a:avLst/>
            </a:prstGeom>
            <a:ln>
              <a:noFill/>
            </a:ln>
            <a:effectLst>
              <a:outerShdw blurRad="292100" dist="139700" dir="2700000" algn="tl" rotWithShape="0">
                <a:srgbClr val="333333">
                  <a:alpha val="65000"/>
                </a:srgbClr>
              </a:outerShdw>
            </a:effectLst>
          </p:spPr>
        </p:pic>
        <p:pic>
          <p:nvPicPr>
            <p:cNvPr id="21" name="Picture 20"/>
            <p:cNvPicPr>
              <a:picLocks noChangeAspect="1"/>
            </p:cNvPicPr>
            <p:nvPr userDrawn="1"/>
          </p:nvPicPr>
          <p:blipFill>
            <a:blip r:embed="rId8" cstate="screen">
              <a:extLst>
                <a:ext uri="{28A0092B-C50C-407E-A947-70E740481C1C}">
                  <a14:useLocalDpi xmlns:a14="http://schemas.microsoft.com/office/drawing/2010/main" xmlns="" val="0"/>
                </a:ext>
              </a:extLst>
            </a:blip>
            <a:stretch>
              <a:fillRect/>
            </a:stretch>
          </p:blipFill>
          <p:spPr>
            <a:xfrm>
              <a:off x="7040639" y="4462438"/>
              <a:ext cx="1745080" cy="1163386"/>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xmlns="" val="237134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45BC223-38ED-4526-A311-EDCCA404E5E8}" type="datetime1">
              <a:rPr lang="en-ZA" smtClean="0"/>
              <a:pPr/>
              <a:t>2019/11/14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191376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86FB3-784C-43E0-86BB-19B2A1D73356}" type="datetime1">
              <a:rPr lang="en-ZA" smtClean="0"/>
              <a:pPr/>
              <a:t>2019/11/14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375300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DB0592C-D355-4034-87BC-BC5B46DFACBD}" type="datetime1">
              <a:rPr lang="en-ZA" smtClean="0"/>
              <a:pPr/>
              <a:t>2019/11/14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3719422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2D942D7-51C1-4DA8-AA18-8BF305990691}" type="datetime1">
              <a:rPr lang="en-ZA" smtClean="0"/>
              <a:pPr/>
              <a:t>2019/11/14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231074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5C064AC-17E7-42E3-A7D0-A1B72EC1F51E}" type="datetime1">
              <a:rPr lang="en-ZA" smtClean="0"/>
              <a:pPr/>
              <a:t>2019/11/14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49552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3FEE2-FD02-4BE3-A046-CF9005ABA207}" type="datetime1">
              <a:rPr lang="en-ZA" smtClean="0"/>
              <a:pPr/>
              <a:t>2019/11/14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111539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3F6E0-B823-4FA0-AA3F-B571B6F400E3}" type="datetime1">
              <a:rPr lang="en-ZA" smtClean="0"/>
              <a:pPr/>
              <a:t>2019/11/14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365349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7A523-1071-4DA9-9EB3-7EDF0EF8C183}" type="datetime1">
              <a:rPr lang="en-ZA" smtClean="0"/>
              <a:pPr/>
              <a:t>2019/11/14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339782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280B7-633D-4AA9-AD84-3A128F7F5D52}" type="datetime1">
              <a:rPr lang="en-ZA" smtClean="0"/>
              <a:pPr/>
              <a:t>2019/11/14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0CD50-87B2-46EA-9E68-5F1668D2857F}" type="slidenum">
              <a:rPr lang="en-ZA" smtClean="0"/>
              <a:pPr/>
              <a:t>‹#›</a:t>
            </a:fld>
            <a:endParaRPr lang="en-ZA"/>
          </a:p>
        </p:txBody>
      </p:sp>
    </p:spTree>
    <p:extLst>
      <p:ext uri="{BB962C8B-B14F-4D97-AF65-F5344CB8AC3E}">
        <p14:creationId xmlns:p14="http://schemas.microsoft.com/office/powerpoint/2010/main" xmlns="" val="2916344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McK 2. Slide Title"/>
          <p:cNvSpPr>
            <a:spLocks noGrp="1" noChangeArrowheads="1"/>
          </p:cNvSpPr>
          <p:nvPr>
            <p:ph type="title"/>
          </p:nvPr>
        </p:nvSpPr>
        <p:spPr bwMode="auto">
          <a:xfrm>
            <a:off x="121489" y="234864"/>
            <a:ext cx="8794113" cy="2984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1027" name="McK 1. On-page tracker" hidden="1"/>
          <p:cNvSpPr>
            <a:spLocks noChangeArrowheads="1"/>
          </p:cNvSpPr>
          <p:nvPr/>
        </p:nvSpPr>
        <p:spPr bwMode="auto">
          <a:xfrm>
            <a:off x="121489" y="27536"/>
            <a:ext cx="894706" cy="224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1428" dirty="0">
                <a:solidFill>
                  <a:srgbClr val="808080"/>
                </a:solidFill>
              </a:rPr>
              <a:t>TRACKER</a:t>
            </a:r>
          </a:p>
        </p:txBody>
      </p:sp>
      <p:sp>
        <p:nvSpPr>
          <p:cNvPr id="1032" name="McK 3. Unit of measure" hidden="1"/>
          <p:cNvSpPr txBox="1">
            <a:spLocks noChangeArrowheads="1"/>
          </p:cNvSpPr>
          <p:nvPr/>
        </p:nvSpPr>
        <p:spPr bwMode="auto">
          <a:xfrm>
            <a:off x="121489" y="542615"/>
            <a:ext cx="3730492" cy="224203"/>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428" dirty="0">
                <a:solidFill>
                  <a:srgbClr val="808080"/>
                </a:solidFill>
              </a:rPr>
              <a:t>Unit of measure</a:t>
            </a:r>
          </a:p>
        </p:txBody>
      </p:sp>
      <p:grpSp>
        <p:nvGrpSpPr>
          <p:cNvPr id="1029" name="McK Slide Elements"/>
          <p:cNvGrpSpPr>
            <a:grpSpLocks/>
          </p:cNvGrpSpPr>
          <p:nvPr/>
        </p:nvGrpSpPr>
        <p:grpSpPr bwMode="auto">
          <a:xfrm>
            <a:off x="121489" y="6198769"/>
            <a:ext cx="8722840" cy="526418"/>
            <a:chOff x="75" y="3827"/>
            <a:chExt cx="5385" cy="325"/>
          </a:xfrm>
        </p:grpSpPr>
        <p:sp>
          <p:nvSpPr>
            <p:cNvPr id="1151" name="McK 4. Footnote" hidden="1"/>
            <p:cNvSpPr txBox="1">
              <a:spLocks noChangeArrowheads="1"/>
            </p:cNvSpPr>
            <p:nvPr userDrawn="1"/>
          </p:nvSpPr>
          <p:spPr bwMode="auto">
            <a:xfrm>
              <a:off x="75" y="3827"/>
              <a:ext cx="5385" cy="99"/>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20" dirty="0">
                  <a:solidFill>
                    <a:prstClr val="black"/>
                  </a:solidFill>
                </a:rPr>
                <a:t>1 Footnote</a:t>
              </a:r>
            </a:p>
          </p:txBody>
        </p:sp>
        <p:sp>
          <p:nvSpPr>
            <p:cNvPr id="1037" name="McK 5. Source" hidden="1"/>
            <p:cNvSpPr>
              <a:spLocks noChangeArrowheads="1"/>
            </p:cNvSpPr>
            <p:nvPr userDrawn="1"/>
          </p:nvSpPr>
          <p:spPr bwMode="auto">
            <a:xfrm>
              <a:off x="75" y="4053"/>
              <a:ext cx="4323" cy="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p>
              <a:pPr marL="621975" indent="-621975" defTabSz="913526" fontAlgn="base">
                <a:spcBef>
                  <a:spcPct val="0"/>
                </a:spcBef>
                <a:spcAft>
                  <a:spcPct val="0"/>
                </a:spcAft>
                <a:tabLst>
                  <a:tab pos="625214" algn="l"/>
                </a:tabLst>
              </a:pPr>
              <a:r>
                <a:rPr lang="en-US" sz="1020" dirty="0">
                  <a:solidFill>
                    <a:srgbClr val="000000"/>
                  </a:solidFill>
                </a:rPr>
                <a:t>SOURCE: Source</a:t>
              </a:r>
            </a:p>
          </p:txBody>
        </p:sp>
      </p:grpSp>
      <p:grpSp>
        <p:nvGrpSpPr>
          <p:cNvPr id="1030" name="ACET" hidden="1"/>
          <p:cNvGrpSpPr>
            <a:grpSpLocks/>
          </p:cNvGrpSpPr>
          <p:nvPr/>
        </p:nvGrpSpPr>
        <p:grpSpPr bwMode="auto">
          <a:xfrm>
            <a:off x="1482155" y="1137061"/>
            <a:ext cx="4350892" cy="531276"/>
            <a:chOff x="915" y="702"/>
            <a:chExt cx="2686" cy="328"/>
          </a:xfrm>
        </p:grpSpPr>
        <p:cxnSp>
          <p:nvCxnSpPr>
            <p:cNvPr id="1034" name="AutoShape 249" hidden="1"/>
            <p:cNvCxnSpPr>
              <a:cxnSpLocks noChangeShapeType="1"/>
              <a:stCxn id="1035" idx="4"/>
              <a:endCxn id="1035" idx="6"/>
            </p:cNvCxnSpPr>
            <p:nvPr/>
          </p:nvCxnSpPr>
          <p:spPr bwMode="auto">
            <a:xfrm>
              <a:off x="915" y="1030"/>
              <a:ext cx="2686"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035" name="AutoShape 250" hidden="1"/>
            <p:cNvSpPr>
              <a:spLocks noChangeArrowheads="1"/>
            </p:cNvSpPr>
            <p:nvPr/>
          </p:nvSpPr>
          <p:spPr bwMode="auto">
            <a:xfrm>
              <a:off x="915" y="702"/>
              <a:ext cx="2686" cy="328"/>
            </a:xfrm>
            <a:prstGeom prst="leftRightArrow">
              <a:avLst>
                <a:gd name="adj1" fmla="val 100000"/>
                <a:gd name="adj2"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18288" anchor="b">
              <a:spAutoFit/>
            </a:bodyPr>
            <a:lstStyle/>
            <a:p>
              <a:pPr fontAlgn="base">
                <a:spcBef>
                  <a:spcPct val="0"/>
                </a:spcBef>
                <a:spcAft>
                  <a:spcPct val="0"/>
                </a:spcAft>
              </a:pPr>
              <a:r>
                <a:rPr lang="en-US" sz="1632" b="1" dirty="0">
                  <a:solidFill>
                    <a:prstClr val="black"/>
                  </a:solidFill>
                </a:rPr>
                <a:t>Title</a:t>
              </a:r>
            </a:p>
            <a:p>
              <a:pPr fontAlgn="base">
                <a:spcBef>
                  <a:spcPct val="0"/>
                </a:spcBef>
                <a:spcAft>
                  <a:spcPct val="0"/>
                </a:spcAft>
              </a:pPr>
              <a:r>
                <a:rPr lang="en-US" sz="1632" dirty="0">
                  <a:solidFill>
                    <a:srgbClr val="808080"/>
                  </a:solidFill>
                </a:rPr>
                <a:t>Unit of measure</a:t>
              </a:r>
            </a:p>
          </p:txBody>
        </p:sp>
      </p:grpSp>
      <p:sp>
        <p:nvSpPr>
          <p:cNvPr id="2" name="Rectangle 286"/>
          <p:cNvSpPr>
            <a:spLocks noGrp="1" noChangeArrowheads="1"/>
          </p:cNvSpPr>
          <p:nvPr>
            <p:ph type="body" idx="1"/>
          </p:nvPr>
        </p:nvSpPr>
        <p:spPr bwMode="auto">
          <a:xfrm>
            <a:off x="1482155" y="1990667"/>
            <a:ext cx="4389768" cy="12472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doc id"/>
          <p:cNvSpPr>
            <a:spLocks noChangeArrowheads="1"/>
          </p:cNvSpPr>
          <p:nvPr/>
        </p:nvSpPr>
        <p:spPr bwMode="auto">
          <a:xfrm>
            <a:off x="8246609" y="37255"/>
            <a:ext cx="670614" cy="124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lstStyle/>
          <a:p>
            <a:pPr algn="r" defTabSz="913526" fontAlgn="base">
              <a:spcBef>
                <a:spcPct val="0"/>
              </a:spcBef>
              <a:spcAft>
                <a:spcPct val="0"/>
              </a:spcAft>
            </a:pPr>
            <a:endParaRPr lang="en-GB" sz="816" dirty="0">
              <a:solidFill>
                <a:srgbClr val="000000"/>
              </a:solidFill>
            </a:endParaRPr>
          </a:p>
        </p:txBody>
      </p:sp>
    </p:spTree>
    <p:extLst>
      <p:ext uri="{BB962C8B-B14F-4D97-AF65-F5344CB8AC3E}">
        <p14:creationId xmlns:p14="http://schemas.microsoft.com/office/powerpoint/2010/main" xmlns="" val="1491529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3526" rtl="0" eaLnBrk="0" fontAlgn="base" hangingPunct="0">
        <a:spcBef>
          <a:spcPct val="0"/>
        </a:spcBef>
        <a:spcAft>
          <a:spcPct val="0"/>
        </a:spcAft>
        <a:defRPr sz="1939" b="1">
          <a:solidFill>
            <a:schemeClr val="tx2"/>
          </a:solidFill>
          <a:latin typeface="+mj-lt"/>
          <a:ea typeface="+mj-ea"/>
          <a:cs typeface="+mj-cs"/>
        </a:defRPr>
      </a:lvl1pPr>
      <a:lvl2pPr algn="l" defTabSz="913526" rtl="0" eaLnBrk="0" fontAlgn="base" hangingPunct="0">
        <a:spcBef>
          <a:spcPct val="0"/>
        </a:spcBef>
        <a:spcAft>
          <a:spcPct val="0"/>
        </a:spcAft>
        <a:defRPr sz="1939" b="1">
          <a:solidFill>
            <a:schemeClr val="tx2"/>
          </a:solidFill>
          <a:latin typeface="Arial" charset="0"/>
        </a:defRPr>
      </a:lvl2pPr>
      <a:lvl3pPr algn="l" defTabSz="913526" rtl="0" eaLnBrk="0" fontAlgn="base" hangingPunct="0">
        <a:spcBef>
          <a:spcPct val="0"/>
        </a:spcBef>
        <a:spcAft>
          <a:spcPct val="0"/>
        </a:spcAft>
        <a:defRPr sz="1939" b="1">
          <a:solidFill>
            <a:schemeClr val="tx2"/>
          </a:solidFill>
          <a:latin typeface="Arial" charset="0"/>
        </a:defRPr>
      </a:lvl3pPr>
      <a:lvl4pPr algn="l" defTabSz="913526" rtl="0" eaLnBrk="0" fontAlgn="base" hangingPunct="0">
        <a:spcBef>
          <a:spcPct val="0"/>
        </a:spcBef>
        <a:spcAft>
          <a:spcPct val="0"/>
        </a:spcAft>
        <a:defRPr sz="1939" b="1">
          <a:solidFill>
            <a:schemeClr val="tx2"/>
          </a:solidFill>
          <a:latin typeface="Arial" charset="0"/>
        </a:defRPr>
      </a:lvl4pPr>
      <a:lvl5pPr algn="l" defTabSz="913526" rtl="0" eaLnBrk="0" fontAlgn="base" hangingPunct="0">
        <a:spcBef>
          <a:spcPct val="0"/>
        </a:spcBef>
        <a:spcAft>
          <a:spcPct val="0"/>
        </a:spcAft>
        <a:defRPr sz="1939" b="1">
          <a:solidFill>
            <a:schemeClr val="tx2"/>
          </a:solidFill>
          <a:latin typeface="Arial" charset="0"/>
        </a:defRPr>
      </a:lvl5pPr>
      <a:lvl6pPr marL="466481" algn="l" defTabSz="913526" rtl="0" fontAlgn="base">
        <a:spcBef>
          <a:spcPct val="0"/>
        </a:spcBef>
        <a:spcAft>
          <a:spcPct val="0"/>
        </a:spcAft>
        <a:defRPr sz="1939" b="1">
          <a:solidFill>
            <a:schemeClr val="tx2"/>
          </a:solidFill>
          <a:latin typeface="Arial" charset="0"/>
        </a:defRPr>
      </a:lvl6pPr>
      <a:lvl7pPr marL="932962" algn="l" defTabSz="913526" rtl="0" fontAlgn="base">
        <a:spcBef>
          <a:spcPct val="0"/>
        </a:spcBef>
        <a:spcAft>
          <a:spcPct val="0"/>
        </a:spcAft>
        <a:defRPr sz="1939" b="1">
          <a:solidFill>
            <a:schemeClr val="tx2"/>
          </a:solidFill>
          <a:latin typeface="Arial" charset="0"/>
        </a:defRPr>
      </a:lvl7pPr>
      <a:lvl8pPr marL="1399443" algn="l" defTabSz="913526" rtl="0" fontAlgn="base">
        <a:spcBef>
          <a:spcPct val="0"/>
        </a:spcBef>
        <a:spcAft>
          <a:spcPct val="0"/>
        </a:spcAft>
        <a:defRPr sz="1939" b="1">
          <a:solidFill>
            <a:schemeClr val="tx2"/>
          </a:solidFill>
          <a:latin typeface="Arial" charset="0"/>
        </a:defRPr>
      </a:lvl8pPr>
      <a:lvl9pPr marL="1865925" algn="l" defTabSz="913526" rtl="0" fontAlgn="base">
        <a:spcBef>
          <a:spcPct val="0"/>
        </a:spcBef>
        <a:spcAft>
          <a:spcPct val="0"/>
        </a:spcAft>
        <a:defRPr sz="1939" b="1">
          <a:solidFill>
            <a:schemeClr val="tx2"/>
          </a:solidFill>
          <a:latin typeface="Arial" charset="0"/>
        </a:defRPr>
      </a:lvl9pPr>
    </p:titleStyle>
    <p:bodyStyle>
      <a:lvl1pPr marL="349861" indent="-349861" algn="l" defTabSz="913526" rtl="0" eaLnBrk="0" fontAlgn="base" hangingPunct="0">
        <a:spcBef>
          <a:spcPct val="0"/>
        </a:spcBef>
        <a:spcAft>
          <a:spcPct val="0"/>
        </a:spcAft>
        <a:buClr>
          <a:schemeClr val="tx2"/>
        </a:buClr>
        <a:buChar char="•"/>
        <a:defRPr sz="1632">
          <a:solidFill>
            <a:schemeClr val="tx1"/>
          </a:solidFill>
          <a:latin typeface="+mn-lt"/>
          <a:ea typeface="+mn-ea"/>
          <a:cs typeface="+mn-cs"/>
        </a:defRPr>
      </a:lvl1pPr>
      <a:lvl2pPr marL="197607" indent="-195987" algn="l" defTabSz="913526" rtl="0" eaLnBrk="0" fontAlgn="base" hangingPunct="0">
        <a:spcBef>
          <a:spcPct val="0"/>
        </a:spcBef>
        <a:spcAft>
          <a:spcPct val="0"/>
        </a:spcAft>
        <a:buClr>
          <a:schemeClr val="tx2"/>
        </a:buClr>
        <a:buSzPct val="125000"/>
        <a:buFont typeface="Arial" charset="0"/>
        <a:buChar char="▪"/>
        <a:defRPr sz="1632">
          <a:solidFill>
            <a:schemeClr val="tx1"/>
          </a:solidFill>
          <a:latin typeface="+mn-lt"/>
        </a:defRPr>
      </a:lvl2pPr>
      <a:lvl3pPr marL="466481" indent="-267255" algn="l" defTabSz="913526" rtl="0" eaLnBrk="0" fontAlgn="base" hangingPunct="0">
        <a:spcBef>
          <a:spcPct val="0"/>
        </a:spcBef>
        <a:spcAft>
          <a:spcPct val="0"/>
        </a:spcAft>
        <a:buClr>
          <a:schemeClr val="tx2"/>
        </a:buClr>
        <a:buSzPct val="120000"/>
        <a:buFont typeface="Arial" charset="0"/>
        <a:buChar char="–"/>
        <a:defRPr sz="1632">
          <a:solidFill>
            <a:schemeClr val="tx1"/>
          </a:solidFill>
          <a:latin typeface="+mn-lt"/>
        </a:defRPr>
      </a:lvl3pPr>
      <a:lvl4pPr marL="626835" indent="-158733" algn="l" defTabSz="913526" rtl="0" eaLnBrk="0" fontAlgn="base" hangingPunct="0">
        <a:spcBef>
          <a:spcPct val="0"/>
        </a:spcBef>
        <a:spcAft>
          <a:spcPct val="0"/>
        </a:spcAft>
        <a:buClr>
          <a:schemeClr val="tx2"/>
        </a:buClr>
        <a:buSzPct val="120000"/>
        <a:buFont typeface="Arial" charset="0"/>
        <a:buChar char="▫"/>
        <a:defRPr sz="1632">
          <a:solidFill>
            <a:schemeClr val="tx1"/>
          </a:solidFill>
          <a:latin typeface="+mn-lt"/>
        </a:defRPr>
      </a:lvl4pPr>
      <a:lvl5pPr marL="761271" indent="-132818" algn="l" defTabSz="913526" rtl="0" eaLnBrk="0" fontAlgn="base" hangingPunct="0">
        <a:spcBef>
          <a:spcPct val="0"/>
        </a:spcBef>
        <a:spcAft>
          <a:spcPct val="0"/>
        </a:spcAft>
        <a:buClr>
          <a:schemeClr val="tx2"/>
        </a:buClr>
        <a:buSzPct val="89000"/>
        <a:buFont typeface="Arial" charset="0"/>
        <a:buChar char="-"/>
        <a:defRPr sz="1632">
          <a:solidFill>
            <a:schemeClr val="tx1"/>
          </a:solidFill>
          <a:latin typeface="+mn-lt"/>
        </a:defRPr>
      </a:lvl5pPr>
      <a:lvl6pPr marL="1227752" indent="-132818" algn="l" defTabSz="913526" rtl="0" fontAlgn="base">
        <a:spcBef>
          <a:spcPct val="0"/>
        </a:spcBef>
        <a:spcAft>
          <a:spcPct val="0"/>
        </a:spcAft>
        <a:buClr>
          <a:schemeClr val="tx2"/>
        </a:buClr>
        <a:buSzPct val="89000"/>
        <a:buFont typeface="Arial" charset="0"/>
        <a:buChar char="-"/>
        <a:defRPr sz="1632">
          <a:solidFill>
            <a:schemeClr val="tx1"/>
          </a:solidFill>
          <a:latin typeface="+mn-lt"/>
        </a:defRPr>
      </a:lvl6pPr>
      <a:lvl7pPr marL="1694234" indent="-132818" algn="l" defTabSz="913526" rtl="0" fontAlgn="base">
        <a:spcBef>
          <a:spcPct val="0"/>
        </a:spcBef>
        <a:spcAft>
          <a:spcPct val="0"/>
        </a:spcAft>
        <a:buClr>
          <a:schemeClr val="tx2"/>
        </a:buClr>
        <a:buSzPct val="89000"/>
        <a:buFont typeface="Arial" charset="0"/>
        <a:buChar char="-"/>
        <a:defRPr sz="1632">
          <a:solidFill>
            <a:schemeClr val="tx1"/>
          </a:solidFill>
          <a:latin typeface="+mn-lt"/>
        </a:defRPr>
      </a:lvl7pPr>
      <a:lvl8pPr marL="2160715" indent="-132818" algn="l" defTabSz="913526" rtl="0" fontAlgn="base">
        <a:spcBef>
          <a:spcPct val="0"/>
        </a:spcBef>
        <a:spcAft>
          <a:spcPct val="0"/>
        </a:spcAft>
        <a:buClr>
          <a:schemeClr val="tx2"/>
        </a:buClr>
        <a:buSzPct val="89000"/>
        <a:buFont typeface="Arial" charset="0"/>
        <a:buChar char="-"/>
        <a:defRPr sz="1632">
          <a:solidFill>
            <a:schemeClr val="tx1"/>
          </a:solidFill>
          <a:latin typeface="+mn-lt"/>
        </a:defRPr>
      </a:lvl8pPr>
      <a:lvl9pPr marL="2627196" indent="-132818" algn="l" defTabSz="913526" rtl="0" fontAlgn="base">
        <a:spcBef>
          <a:spcPct val="0"/>
        </a:spcBef>
        <a:spcAft>
          <a:spcPct val="0"/>
        </a:spcAft>
        <a:buClr>
          <a:schemeClr val="tx2"/>
        </a:buClr>
        <a:buSzPct val="89000"/>
        <a:buFont typeface="Arial" charset="0"/>
        <a:buChar char="-"/>
        <a:defRPr sz="1632">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92696"/>
            <a:ext cx="8229600" cy="3312368"/>
          </a:xfrm>
        </p:spPr>
        <p:txBody>
          <a:bodyPr>
            <a:normAutofit fontScale="90000"/>
          </a:bodyPr>
          <a:lstStyle/>
          <a:p>
            <a:r>
              <a:rPr lang="en-ZA" dirty="0"/>
              <a:t/>
            </a:r>
            <a:br>
              <a:rPr lang="en-ZA" dirty="0"/>
            </a:br>
            <a:r>
              <a:rPr lang="en-ZA" dirty="0"/>
              <a:t> </a:t>
            </a:r>
            <a:br>
              <a:rPr lang="en-ZA" dirty="0"/>
            </a:br>
            <a:r>
              <a:rPr lang="en-ZA" dirty="0" smtClean="0"/>
              <a:t/>
            </a:r>
            <a:br>
              <a:rPr lang="en-ZA" dirty="0" smtClean="0"/>
            </a:br>
            <a:r>
              <a:rPr lang="en-US" sz="2700" b="1" dirty="0">
                <a:latin typeface="Arial Black" panose="020B0A04020102020204" pitchFamily="34" charset="0"/>
              </a:rPr>
              <a:t>I</a:t>
            </a:r>
            <a:r>
              <a:rPr lang="en-US" sz="2700" b="1" dirty="0" smtClean="0">
                <a:latin typeface="Arial Black" panose="020B0A04020102020204" pitchFamily="34" charset="0"/>
              </a:rPr>
              <a:t>mplementation </a:t>
            </a:r>
            <a:r>
              <a:rPr lang="en-US" sz="2700" b="1" dirty="0">
                <a:latin typeface="Arial Black" panose="020B0A04020102020204" pitchFamily="34" charset="0"/>
              </a:rPr>
              <a:t>of and compliance with the Performance Management Development </a:t>
            </a:r>
            <a:r>
              <a:rPr lang="en-US" sz="2700" b="1" dirty="0" smtClean="0">
                <a:latin typeface="Arial Black" panose="020B0A04020102020204" pitchFamily="34" charset="0"/>
              </a:rPr>
              <a:t>System </a:t>
            </a:r>
            <a:br>
              <a:rPr lang="en-US" sz="2700" b="1" dirty="0" smtClean="0">
                <a:latin typeface="Arial Black" panose="020B0A04020102020204" pitchFamily="34" charset="0"/>
              </a:rPr>
            </a:br>
            <a:r>
              <a:rPr lang="en-US" sz="2700" b="1" dirty="0" smtClean="0">
                <a:latin typeface="Arial Black" panose="020B0A04020102020204" pitchFamily="34" charset="0"/>
              </a:rPr>
              <a:t>Department of Public Works and Infrastructure</a:t>
            </a: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r>
              <a:rPr lang="en-US" sz="2200" b="1" dirty="0" smtClean="0">
                <a:latin typeface="Arial Black" panose="020B0A04020102020204" pitchFamily="34" charset="0"/>
              </a:rPr>
              <a:t>Portfolio Committee on Public Service and Administration </a:t>
            </a:r>
            <a:r>
              <a:rPr lang="en-US" dirty="0" smtClean="0"/>
              <a:t/>
            </a:r>
            <a:br>
              <a:rPr lang="en-US" dirty="0" smtClean="0"/>
            </a:br>
            <a:r>
              <a:rPr lang="en-US" dirty="0"/>
              <a:t/>
            </a:r>
            <a:br>
              <a:rPr lang="en-US" dirty="0"/>
            </a:br>
            <a:r>
              <a:rPr lang="en-US" sz="2200" b="1" dirty="0" smtClean="0">
                <a:latin typeface="Arial Black" panose="020B0A04020102020204" pitchFamily="34" charset="0"/>
              </a:rPr>
              <a:t>Room S26</a:t>
            </a:r>
            <a:br>
              <a:rPr lang="en-US" sz="2200" b="1" dirty="0" smtClean="0">
                <a:latin typeface="Arial Black" panose="020B0A04020102020204" pitchFamily="34" charset="0"/>
              </a:rPr>
            </a:br>
            <a:r>
              <a:rPr lang="en-US" sz="2200" b="1" dirty="0" smtClean="0">
                <a:latin typeface="Arial Black" panose="020B0A04020102020204" pitchFamily="34" charset="0"/>
              </a:rPr>
              <a:t>First Floor, NCOP Building</a:t>
            </a:r>
            <a:br>
              <a:rPr lang="en-US" sz="2200" b="1" dirty="0" smtClean="0">
                <a:latin typeface="Arial Black" panose="020B0A04020102020204" pitchFamily="34" charset="0"/>
              </a:rPr>
            </a:br>
            <a:r>
              <a:rPr lang="en-US" sz="2200" b="1" dirty="0" smtClean="0">
                <a:latin typeface="Arial Black" panose="020B0A04020102020204" pitchFamily="34" charset="0"/>
              </a:rPr>
              <a:t>Parliament </a:t>
            </a:r>
            <a:br>
              <a:rPr lang="en-US" sz="2200" b="1" dirty="0" smtClean="0">
                <a:latin typeface="Arial Black" panose="020B0A04020102020204" pitchFamily="34" charset="0"/>
              </a:rPr>
            </a:br>
            <a:r>
              <a:rPr lang="en-US" sz="2200" b="1" dirty="0">
                <a:latin typeface="Arial Black" panose="020B0A04020102020204" pitchFamily="34" charset="0"/>
              </a:rPr>
              <a:t/>
            </a:r>
            <a:br>
              <a:rPr lang="en-US" sz="2200" b="1" dirty="0">
                <a:latin typeface="Arial Black" panose="020B0A04020102020204" pitchFamily="34" charset="0"/>
              </a:rPr>
            </a:br>
            <a:r>
              <a:rPr lang="en-US" sz="2200" b="1" dirty="0" smtClean="0">
                <a:latin typeface="Arial Black" panose="020B0A04020102020204" pitchFamily="34" charset="0"/>
              </a:rPr>
              <a:t>13 November 2019</a:t>
            </a:r>
            <a:endParaRPr lang="en-ZA" sz="2200" b="1" dirty="0">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8720CD50-87B2-46EA-9E68-5F1668D2857F}" type="slidenum">
              <a:rPr lang="en-ZA" smtClean="0"/>
              <a:pPr/>
              <a:t>1</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24740077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a:t/>
            </a:r>
            <a:br>
              <a:rPr lang="en-ZA" dirty="0"/>
            </a:br>
            <a:r>
              <a:rPr lang="en-ZA" dirty="0"/>
              <a:t> </a:t>
            </a:r>
            <a:br>
              <a:rPr lang="en-ZA" dirty="0"/>
            </a:br>
            <a:r>
              <a:rPr lang="en-ZA" dirty="0" smtClean="0"/>
              <a:t>7. </a:t>
            </a:r>
            <a:r>
              <a:rPr lang="en-ZA" sz="3200" b="1" dirty="0" smtClean="0">
                <a:latin typeface="Arial" panose="020B0604020202020204" pitchFamily="34" charset="0"/>
                <a:ea typeface="Times New Roman" panose="02020603050405020304" pitchFamily="18" charset="0"/>
              </a:rPr>
              <a:t>PERFORMANCE </a:t>
            </a:r>
            <a:r>
              <a:rPr lang="en-ZA" sz="3200" b="1" dirty="0">
                <a:latin typeface="Arial" panose="020B0604020202020204" pitchFamily="34" charset="0"/>
                <a:ea typeface="Times New Roman" panose="02020603050405020304" pitchFamily="18" charset="0"/>
              </a:rPr>
              <a:t>MODERATION</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lnSpcReduction="10000"/>
          </a:bodyPr>
          <a:lstStyle/>
          <a:p>
            <a:pPr marL="0" indent="0" algn="just">
              <a:buNone/>
            </a:pPr>
            <a:r>
              <a:rPr lang="en-US" sz="2400" dirty="0">
                <a:latin typeface="Arial" panose="020B0604020202020204" pitchFamily="34" charset="0"/>
                <a:cs typeface="Arial" panose="020B0604020202020204" pitchFamily="34" charset="0"/>
              </a:rPr>
              <a:t>In terms of the PSR, 2016 Par 71(5) (e), the Department must provide for arrangements and structures for the purpose of performance moderation to ensure fairness and consistent application of the employee’s performance management system.</a:t>
            </a:r>
            <a:endParaRPr lang="en-ZA" sz="24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pPr marL="0" indent="0" algn="just">
              <a:buNone/>
            </a:pPr>
            <a:r>
              <a:rPr lang="en-US" sz="2400" b="1" dirty="0">
                <a:latin typeface="Arial" panose="020B0604020202020204" pitchFamily="34" charset="0"/>
                <a:cs typeface="Arial" panose="020B0604020202020204" pitchFamily="34" charset="0"/>
              </a:rPr>
              <a:t>As directed by the MPSA, the performance moderation processes in the department </a:t>
            </a:r>
            <a:r>
              <a:rPr lang="en-US" sz="2400" b="1" dirty="0" smtClean="0">
                <a:latin typeface="Arial" panose="020B0604020202020204" pitchFamily="34" charset="0"/>
                <a:cs typeface="Arial" panose="020B0604020202020204" pitchFamily="34" charset="0"/>
              </a:rPr>
              <a:t>are </a:t>
            </a:r>
            <a:r>
              <a:rPr lang="en-US" sz="2400" b="1" dirty="0">
                <a:latin typeface="Arial" panose="020B0604020202020204" pitchFamily="34" charset="0"/>
                <a:cs typeface="Arial" panose="020B0604020202020204" pitchFamily="34" charset="0"/>
              </a:rPr>
              <a:t>conducted by the following committees: </a:t>
            </a:r>
            <a:endParaRPr lang="en-ZA" sz="24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pPr lvl="0" algn="just"/>
            <a:r>
              <a:rPr lang="en-US" sz="2400" dirty="0">
                <a:latin typeface="Arial" panose="020B0604020202020204" pitchFamily="34" charset="0"/>
                <a:cs typeface="Arial" panose="020B0604020202020204" pitchFamily="34" charset="0"/>
              </a:rPr>
              <a:t>Intermediate Review Committee (IRC) (optional for SMS members)and </a:t>
            </a:r>
            <a:endParaRPr lang="en-ZA" sz="2400" dirty="0">
              <a:latin typeface="Arial" panose="020B0604020202020204" pitchFamily="34" charset="0"/>
              <a:cs typeface="Arial" panose="020B0604020202020204" pitchFamily="34" charset="0"/>
            </a:endParaRPr>
          </a:p>
          <a:p>
            <a:pPr lvl="0" algn="just"/>
            <a:r>
              <a:rPr lang="en-US" sz="2400" dirty="0">
                <a:latin typeface="Arial" panose="020B0604020202020204" pitchFamily="34" charset="0"/>
                <a:cs typeface="Arial" panose="020B0604020202020204" pitchFamily="34" charset="0"/>
              </a:rPr>
              <a:t>Departmental Moderating Committee (DMC). </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720CD50-87B2-46EA-9E68-5F1668D2857F}" type="slidenum">
              <a:rPr lang="en-ZA" smtClean="0"/>
              <a:pPr/>
              <a:t>10</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18517833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a:t/>
            </a:r>
            <a:br>
              <a:rPr lang="en-ZA" dirty="0"/>
            </a:br>
            <a:r>
              <a:rPr lang="en-ZA" dirty="0"/>
              <a:t> </a:t>
            </a:r>
            <a:br>
              <a:rPr lang="en-ZA" dirty="0"/>
            </a:br>
            <a:r>
              <a:rPr lang="en-ZA" dirty="0" smtClean="0"/>
              <a:t>7. </a:t>
            </a:r>
            <a:r>
              <a:rPr lang="en-ZA" sz="3200" b="1" dirty="0" smtClean="0">
                <a:latin typeface="Arial" panose="020B0604020202020204" pitchFamily="34" charset="0"/>
                <a:ea typeface="Times New Roman" panose="02020603050405020304" pitchFamily="18" charset="0"/>
              </a:rPr>
              <a:t>PEFORMANCE MODERATION…</a:t>
            </a:r>
            <a:r>
              <a:rPr lang="en-ZA" sz="3200" b="1" dirty="0" err="1" smtClean="0">
                <a:latin typeface="Arial" panose="020B0604020202020204" pitchFamily="34" charset="0"/>
                <a:ea typeface="Times New Roman" panose="02020603050405020304" pitchFamily="18" charset="0"/>
              </a:rPr>
              <a:t>cont</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a:bodyPr>
          <a:lstStyle/>
          <a:p>
            <a:pPr marL="0" indent="0" algn="just">
              <a:buNone/>
            </a:pPr>
            <a:r>
              <a:rPr lang="en-GB" sz="2400" dirty="0">
                <a:latin typeface="Arial" panose="020B0604020202020204" pitchFamily="34" charset="0"/>
                <a:cs typeface="Arial" panose="020B0604020202020204" pitchFamily="34" charset="0"/>
              </a:rPr>
              <a:t>The Departmental Moderation Committee (DMC) for staff on salary levels 2-12 in its meeting held on 14 October 2019 has approved the recommendations of the annual performance results submitted by various Intermediate Review Committees from Head Office and Regional Offices.</a:t>
            </a:r>
          </a:p>
          <a:p>
            <a:pPr algn="just"/>
            <a:endParaRPr lang="en-GB" sz="2400" dirty="0">
              <a:latin typeface="Arial" panose="020B0604020202020204" pitchFamily="34" charset="0"/>
              <a:cs typeface="Arial" panose="020B0604020202020204" pitchFamily="34" charset="0"/>
            </a:endParaRPr>
          </a:p>
          <a:p>
            <a:pPr marL="0" indent="0" algn="just">
              <a:buNone/>
            </a:pPr>
            <a:r>
              <a:rPr lang="en-GB" sz="2400" dirty="0">
                <a:latin typeface="Arial" panose="020B0604020202020204" pitchFamily="34" charset="0"/>
                <a:cs typeface="Arial" panose="020B0604020202020204" pitchFamily="34" charset="0"/>
              </a:rPr>
              <a:t>The PSR prescribed the due date for the approval of the annual performance results as 30 November of each year and the department  will comply with this due date.</a:t>
            </a:r>
          </a:p>
        </p:txBody>
      </p:sp>
      <p:sp>
        <p:nvSpPr>
          <p:cNvPr id="4" name="Slide Number Placeholder 3"/>
          <p:cNvSpPr>
            <a:spLocks noGrp="1"/>
          </p:cNvSpPr>
          <p:nvPr>
            <p:ph type="sldNum" sz="quarter" idx="12"/>
          </p:nvPr>
        </p:nvSpPr>
        <p:spPr/>
        <p:txBody>
          <a:bodyPr/>
          <a:lstStyle/>
          <a:p>
            <a:fld id="{8720CD50-87B2-46EA-9E68-5F1668D2857F}" type="slidenum">
              <a:rPr lang="en-ZA" smtClean="0"/>
              <a:pPr/>
              <a:t>11</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32081409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4624"/>
            <a:ext cx="8229600" cy="1080120"/>
          </a:xfrm>
        </p:spPr>
        <p:txBody>
          <a:bodyPr>
            <a:normAutofit fontScale="90000"/>
          </a:bodyPr>
          <a:lstStyle/>
          <a:p>
            <a:r>
              <a:rPr lang="en-ZA" dirty="0"/>
              <a:t/>
            </a:r>
            <a:br>
              <a:rPr lang="en-ZA" dirty="0"/>
            </a:br>
            <a:r>
              <a:rPr lang="en-ZA" dirty="0"/>
              <a:t> </a:t>
            </a:r>
            <a:br>
              <a:rPr lang="en-ZA" dirty="0"/>
            </a:br>
            <a:r>
              <a:rPr lang="en-ZA" dirty="0" smtClean="0"/>
              <a:t>8. </a:t>
            </a:r>
            <a:r>
              <a:rPr lang="en-US" sz="3200" b="1" dirty="0" smtClean="0">
                <a:latin typeface="Arial" panose="020B0604020202020204" pitchFamily="34" charset="0"/>
                <a:ea typeface="Times New Roman" panose="02020603050405020304" pitchFamily="18" charset="0"/>
              </a:rPr>
              <a:t>COMPOSITION </a:t>
            </a:r>
            <a:r>
              <a:rPr lang="en-US" sz="3200" b="1" dirty="0">
                <a:latin typeface="Arial" panose="020B0604020202020204" pitchFamily="34" charset="0"/>
                <a:ea typeface="Times New Roman" panose="02020603050405020304" pitchFamily="18" charset="0"/>
              </a:rPr>
              <a:t>OF THE INTERMEDIATE REVIEW COMMITTEE</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a:bodyPr>
          <a:lstStyle/>
          <a:p>
            <a:pPr lvl="0" algn="just"/>
            <a:r>
              <a:rPr lang="en-ZA" sz="2400" b="1" dirty="0">
                <a:solidFill>
                  <a:srgbClr val="C00000"/>
                </a:solidFill>
                <a:latin typeface="Arial" panose="020B0604020202020204" pitchFamily="34" charset="0"/>
                <a:cs typeface="Arial" panose="020B0604020202020204" pitchFamily="34" charset="0"/>
              </a:rPr>
              <a:t>Chairperson</a:t>
            </a:r>
            <a:r>
              <a:rPr lang="en-ZA" sz="2400" dirty="0">
                <a:solidFill>
                  <a:srgbClr val="000000"/>
                </a:solidFill>
                <a:latin typeface="Arial" panose="020B0604020202020204" pitchFamily="34" charset="0"/>
                <a:cs typeface="Arial" panose="020B0604020202020204" pitchFamily="34" charset="0"/>
              </a:rPr>
              <a:t>: Chief Director or delegated officer </a:t>
            </a:r>
          </a:p>
          <a:p>
            <a:pPr lvl="0" algn="just"/>
            <a:r>
              <a:rPr lang="en-ZA" sz="2400" b="1" dirty="0">
                <a:solidFill>
                  <a:srgbClr val="C00000"/>
                </a:solidFill>
                <a:latin typeface="Arial" panose="020B0604020202020204" pitchFamily="34" charset="0"/>
                <a:cs typeface="Arial" panose="020B0604020202020204" pitchFamily="34" charset="0"/>
              </a:rPr>
              <a:t>Panel members</a:t>
            </a:r>
            <a:r>
              <a:rPr lang="en-ZA"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A minimum of two panel members </a:t>
            </a:r>
            <a:endParaRPr lang="en-ZA" sz="2400" dirty="0">
              <a:solidFill>
                <a:srgbClr val="000000"/>
              </a:solidFill>
              <a:latin typeface="Arial" panose="020B0604020202020204" pitchFamily="34" charset="0"/>
              <a:cs typeface="Arial" panose="020B0604020202020204" pitchFamily="34" charset="0"/>
            </a:endParaRPr>
          </a:p>
          <a:p>
            <a:pPr lvl="0" algn="just"/>
            <a:r>
              <a:rPr lang="en-ZA" sz="2400" b="1" dirty="0">
                <a:solidFill>
                  <a:srgbClr val="C00000"/>
                </a:solidFill>
                <a:latin typeface="Arial" panose="020B0604020202020204" pitchFamily="34" charset="0"/>
                <a:cs typeface="Arial" panose="020B0604020202020204" pitchFamily="34" charset="0"/>
              </a:rPr>
              <a:t>Reporting Officer</a:t>
            </a:r>
            <a:r>
              <a:rPr lang="en-ZA"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Normally, but not limited to, the direct supervisor</a:t>
            </a:r>
            <a:r>
              <a:rPr lang="en-ZA" sz="2400" dirty="0">
                <a:solidFill>
                  <a:srgbClr val="000000"/>
                </a:solidFill>
                <a:latin typeface="Arial" panose="020B0604020202020204" pitchFamily="34" charset="0"/>
                <a:cs typeface="Arial" panose="020B0604020202020204" pitchFamily="34" charset="0"/>
              </a:rPr>
              <a:t>.</a:t>
            </a:r>
          </a:p>
          <a:p>
            <a:pPr lvl="0" algn="just"/>
            <a:r>
              <a:rPr lang="en-ZA" sz="2400" b="1" dirty="0">
                <a:solidFill>
                  <a:srgbClr val="C00000"/>
                </a:solidFill>
                <a:latin typeface="Arial" panose="020B0604020202020204" pitchFamily="34" charset="0"/>
                <a:cs typeface="Arial" panose="020B0604020202020204" pitchFamily="34" charset="0"/>
              </a:rPr>
              <a:t>Secretariat</a:t>
            </a:r>
            <a:r>
              <a:rPr lang="en-ZA" sz="2400" dirty="0">
                <a:solidFill>
                  <a:srgbClr val="000000"/>
                </a:solidFill>
                <a:latin typeface="Arial" panose="020B0604020202020204" pitchFamily="34" charset="0"/>
                <a:cs typeface="Arial" panose="020B0604020202020204" pitchFamily="34" charset="0"/>
              </a:rPr>
              <a:t>: Nominated by Chairperson.</a:t>
            </a:r>
          </a:p>
          <a:p>
            <a:pPr lvl="0" algn="just"/>
            <a:r>
              <a:rPr lang="en-ZA" sz="2400" b="1" dirty="0">
                <a:solidFill>
                  <a:srgbClr val="C00000"/>
                </a:solidFill>
                <a:latin typeface="Arial" panose="020B0604020202020204" pitchFamily="34" charset="0"/>
                <a:cs typeface="Arial" panose="020B0604020202020204" pitchFamily="34" charset="0"/>
              </a:rPr>
              <a:t>HR representative</a:t>
            </a:r>
            <a:r>
              <a:rPr lang="en-ZA" sz="2400" dirty="0">
                <a:solidFill>
                  <a:srgbClr val="000000"/>
                </a:solidFill>
                <a:latin typeface="Arial" panose="020B0604020202020204" pitchFamily="34" charset="0"/>
                <a:cs typeface="Arial" panose="020B0604020202020204" pitchFamily="34" charset="0"/>
              </a:rPr>
              <a:t>: where possible: (Advisory capacity).</a:t>
            </a:r>
          </a:p>
          <a:p>
            <a:pPr lvl="0" algn="just"/>
            <a:endParaRPr lang="en-ZA" sz="2400" dirty="0">
              <a:solidFill>
                <a:srgbClr val="000000"/>
              </a:solidFill>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The role of the IRC is to ensure that individual performance achievements correlate and support the objectives of the Unit’s Business or Strategic Plan, thereby linking the process with improvement of service delivery.</a:t>
            </a:r>
            <a:endParaRPr lang="en-ZA" sz="24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720CD50-87B2-46EA-9E68-5F1668D2857F}" type="slidenum">
              <a:rPr lang="en-ZA" smtClean="0"/>
              <a:pPr/>
              <a:t>12</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32752175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6632"/>
            <a:ext cx="8229600" cy="1008112"/>
          </a:xfrm>
        </p:spPr>
        <p:txBody>
          <a:bodyPr>
            <a:normAutofit fontScale="90000"/>
          </a:bodyPr>
          <a:lstStyle/>
          <a:p>
            <a:r>
              <a:rPr lang="en-ZA" dirty="0"/>
              <a:t/>
            </a:r>
            <a:br>
              <a:rPr lang="en-ZA" dirty="0"/>
            </a:br>
            <a:r>
              <a:rPr lang="en-ZA" dirty="0"/>
              <a:t> </a:t>
            </a:r>
            <a:br>
              <a:rPr lang="en-ZA" dirty="0"/>
            </a:br>
            <a:r>
              <a:rPr lang="en-ZA" dirty="0" smtClean="0"/>
              <a:t>9. </a:t>
            </a:r>
            <a:r>
              <a:rPr lang="en-US" sz="3200" b="1" dirty="0" smtClean="0">
                <a:latin typeface="Arial" panose="020B0604020202020204" pitchFamily="34" charset="0"/>
                <a:ea typeface="Times New Roman" panose="02020603050405020304" pitchFamily="18" charset="0"/>
              </a:rPr>
              <a:t>COMPOSITION </a:t>
            </a:r>
            <a:r>
              <a:rPr lang="en-US" sz="3200" b="1" dirty="0">
                <a:latin typeface="Arial" panose="020B0604020202020204" pitchFamily="34" charset="0"/>
                <a:ea typeface="Times New Roman" panose="02020603050405020304" pitchFamily="18" charset="0"/>
              </a:rPr>
              <a:t>OF THE DEPARTMENTAL MODERATING COMMITTEE</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a:bodyPr>
          <a:lstStyle/>
          <a:p>
            <a:pPr lvl="0" algn="just"/>
            <a:r>
              <a:rPr lang="en-ZA" sz="2400" b="1" dirty="0">
                <a:solidFill>
                  <a:srgbClr val="C00000"/>
                </a:solidFill>
                <a:latin typeface="Arial" panose="020B0604020202020204" pitchFamily="34" charset="0"/>
                <a:cs typeface="Arial" panose="020B0604020202020204" pitchFamily="34" charset="0"/>
              </a:rPr>
              <a:t>Chairperson</a:t>
            </a:r>
            <a:r>
              <a:rPr lang="en-ZA" sz="2400" dirty="0">
                <a:solidFill>
                  <a:srgbClr val="000000"/>
                </a:solidFill>
                <a:latin typeface="Arial" panose="020B0604020202020204" pitchFamily="34" charset="0"/>
                <a:cs typeface="Arial" panose="020B0604020202020204" pitchFamily="34" charset="0"/>
              </a:rPr>
              <a:t>: Director General or delegated officer </a:t>
            </a:r>
          </a:p>
          <a:p>
            <a:pPr lvl="0" algn="just"/>
            <a:r>
              <a:rPr lang="en-ZA" sz="2400" b="1" dirty="0">
                <a:solidFill>
                  <a:srgbClr val="C00000"/>
                </a:solidFill>
                <a:latin typeface="Arial" panose="020B0604020202020204" pitchFamily="34" charset="0"/>
                <a:cs typeface="Arial" panose="020B0604020202020204" pitchFamily="34" charset="0"/>
              </a:rPr>
              <a:t>Panel members</a:t>
            </a:r>
            <a:r>
              <a:rPr lang="en-ZA" sz="2400" dirty="0">
                <a:solidFill>
                  <a:srgbClr val="000000"/>
                </a:solidFill>
                <a:latin typeface="Arial" panose="020B0604020202020204" pitchFamily="34" charset="0"/>
                <a:cs typeface="Arial" panose="020B0604020202020204" pitchFamily="34" charset="0"/>
              </a:rPr>
              <a:t>: Deputy Directors General</a:t>
            </a:r>
          </a:p>
          <a:p>
            <a:pPr lvl="0" algn="just"/>
            <a:r>
              <a:rPr lang="en-ZA" sz="2400" b="1" dirty="0">
                <a:solidFill>
                  <a:srgbClr val="C00000"/>
                </a:solidFill>
                <a:latin typeface="Arial" panose="020B0604020202020204" pitchFamily="34" charset="0"/>
                <a:cs typeface="Arial" panose="020B0604020202020204" pitchFamily="34" charset="0"/>
              </a:rPr>
              <a:t>Reporting Officer</a:t>
            </a:r>
            <a:r>
              <a:rPr lang="en-ZA" sz="2400" dirty="0">
                <a:solidFill>
                  <a:srgbClr val="000000"/>
                </a:solidFill>
                <a:latin typeface="Arial" panose="020B0604020202020204" pitchFamily="34" charset="0"/>
                <a:cs typeface="Arial" panose="020B0604020202020204" pitchFamily="34" charset="0"/>
              </a:rPr>
              <a:t>: Normally, but not limited to, Heads of Branches.</a:t>
            </a:r>
          </a:p>
          <a:p>
            <a:pPr lvl="0" algn="just"/>
            <a:r>
              <a:rPr lang="en-ZA" sz="2400" b="1" dirty="0">
                <a:solidFill>
                  <a:srgbClr val="C00000"/>
                </a:solidFill>
                <a:latin typeface="Arial" panose="020B0604020202020204" pitchFamily="34" charset="0"/>
                <a:cs typeface="Arial" panose="020B0604020202020204" pitchFamily="34" charset="0"/>
              </a:rPr>
              <a:t>Secretariat</a:t>
            </a:r>
            <a:r>
              <a:rPr lang="en-ZA" sz="2400" dirty="0">
                <a:solidFill>
                  <a:srgbClr val="000000"/>
                </a:solidFill>
                <a:latin typeface="Arial" panose="020B0604020202020204" pitchFamily="34" charset="0"/>
                <a:cs typeface="Arial" panose="020B0604020202020204" pitchFamily="34" charset="0"/>
              </a:rPr>
              <a:t>: Director: Human Resources Development.</a:t>
            </a:r>
          </a:p>
          <a:p>
            <a:pPr lvl="0" algn="just"/>
            <a:r>
              <a:rPr lang="en-ZA" sz="2400" b="1" dirty="0">
                <a:solidFill>
                  <a:srgbClr val="C00000"/>
                </a:solidFill>
                <a:latin typeface="Arial" panose="020B0604020202020204" pitchFamily="34" charset="0"/>
                <a:cs typeface="Arial" panose="020B0604020202020204" pitchFamily="34" charset="0"/>
              </a:rPr>
              <a:t>HR representative</a:t>
            </a:r>
            <a:r>
              <a:rPr lang="en-ZA" sz="2400" dirty="0">
                <a:solidFill>
                  <a:srgbClr val="000000"/>
                </a:solidFill>
                <a:latin typeface="Arial" panose="020B0604020202020204" pitchFamily="34" charset="0"/>
                <a:cs typeface="Arial" panose="020B0604020202020204" pitchFamily="34" charset="0"/>
              </a:rPr>
              <a:t>: Chief Director: HR and OD (Advisory capacity).</a:t>
            </a:r>
          </a:p>
          <a:p>
            <a:pPr lvl="0" algn="just"/>
            <a:endParaRPr lang="en-ZA" sz="2400" dirty="0">
              <a:solidFill>
                <a:srgbClr val="000000"/>
              </a:solidFill>
              <a:latin typeface="Arial" panose="020B0604020202020204" pitchFamily="34" charset="0"/>
              <a:cs typeface="Arial" panose="020B0604020202020204" pitchFamily="34" charset="0"/>
            </a:endParaRPr>
          </a:p>
          <a:p>
            <a:pPr marL="0" indent="0" algn="just">
              <a:buNone/>
            </a:pPr>
            <a:r>
              <a:rPr lang="en-ZA" sz="2400" dirty="0">
                <a:latin typeface="Arial" panose="020B0604020202020204" pitchFamily="34" charset="0"/>
                <a:cs typeface="Arial" panose="020B0604020202020204" pitchFamily="34" charset="0"/>
              </a:rPr>
              <a:t>The role of the DMC is not to assess each individual case but to develop an overall view of the results of the assessment process.</a:t>
            </a:r>
          </a:p>
        </p:txBody>
      </p:sp>
      <p:sp>
        <p:nvSpPr>
          <p:cNvPr id="4" name="Slide Number Placeholder 3"/>
          <p:cNvSpPr>
            <a:spLocks noGrp="1"/>
          </p:cNvSpPr>
          <p:nvPr>
            <p:ph type="sldNum" sz="quarter" idx="12"/>
          </p:nvPr>
        </p:nvSpPr>
        <p:spPr/>
        <p:txBody>
          <a:bodyPr/>
          <a:lstStyle/>
          <a:p>
            <a:fld id="{8720CD50-87B2-46EA-9E68-5F1668D2857F}" type="slidenum">
              <a:rPr lang="en-ZA" smtClean="0"/>
              <a:pPr/>
              <a:t>13</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3255664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4624"/>
            <a:ext cx="8229600" cy="1080120"/>
          </a:xfrm>
        </p:spPr>
        <p:txBody>
          <a:bodyPr>
            <a:normAutofit fontScale="90000"/>
          </a:bodyPr>
          <a:lstStyle/>
          <a:p>
            <a:r>
              <a:rPr lang="en-ZA" dirty="0"/>
              <a:t/>
            </a:r>
            <a:br>
              <a:rPr lang="en-ZA" dirty="0"/>
            </a:br>
            <a:r>
              <a:rPr lang="en-ZA" dirty="0"/>
              <a:t> </a:t>
            </a:r>
            <a:br>
              <a:rPr lang="en-ZA" dirty="0"/>
            </a:br>
            <a:r>
              <a:rPr lang="en-ZA" dirty="0" smtClean="0"/>
              <a:t>10. </a:t>
            </a:r>
            <a:r>
              <a:rPr lang="en-ZA" sz="3200" b="1" dirty="0" smtClean="0">
                <a:latin typeface="Arial" panose="020B0604020202020204" pitchFamily="34" charset="0"/>
                <a:ea typeface="Times New Roman" panose="02020603050405020304" pitchFamily="18" charset="0"/>
              </a:rPr>
              <a:t>CONCLUSION OF PERFORMANCE CYCLES…</a:t>
            </a:r>
            <a:r>
              <a:rPr lang="en-ZA" sz="3200" b="1" dirty="0" err="1" smtClean="0">
                <a:latin typeface="Arial" panose="020B0604020202020204" pitchFamily="34" charset="0"/>
                <a:ea typeface="Times New Roman" panose="02020603050405020304" pitchFamily="18" charset="0"/>
              </a:rPr>
              <a:t>cont</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980728"/>
            <a:ext cx="8229600" cy="5145435"/>
          </a:xfrm>
        </p:spPr>
        <p:txBody>
          <a:bodyPr>
            <a:normAutofit fontScale="92500" lnSpcReduction="10000"/>
          </a:bodyPr>
          <a:lstStyle/>
          <a:p>
            <a:pPr marL="0" indent="0" algn="just">
              <a:buNone/>
            </a:pPr>
            <a:r>
              <a:rPr lang="en-GB" sz="2400" dirty="0">
                <a:latin typeface="Arial" panose="020B0604020202020204" pitchFamily="34" charset="0"/>
                <a:cs typeface="Arial" panose="020B0604020202020204" pitchFamily="34" charset="0"/>
              </a:rPr>
              <a:t>All reasonable measures have been taken by both DPW and PMTE to ensure that the payment of performance bonuses remain within 1.5% limits across the board by either setting tighter standards or scaling down the possible benefits to be </a:t>
            </a:r>
            <a:r>
              <a:rPr lang="en-GB" sz="2400" dirty="0" smtClean="0">
                <a:latin typeface="Arial" panose="020B0604020202020204" pitchFamily="34" charset="0"/>
                <a:cs typeface="Arial" panose="020B0604020202020204" pitchFamily="34" charset="0"/>
              </a:rPr>
              <a:t>considered, </a:t>
            </a:r>
            <a:endParaRPr lang="en-GB" sz="2400" dirty="0">
              <a:latin typeface="Arial" panose="020B0604020202020204" pitchFamily="34" charset="0"/>
              <a:cs typeface="Arial" panose="020B0604020202020204" pitchFamily="34" charset="0"/>
            </a:endParaRPr>
          </a:p>
          <a:p>
            <a:pPr algn="just"/>
            <a:endParaRPr lang="en-GB" sz="2400" dirty="0">
              <a:latin typeface="Arial" panose="020B0604020202020204" pitchFamily="34" charset="0"/>
              <a:cs typeface="Arial" panose="020B0604020202020204" pitchFamily="34" charset="0"/>
            </a:endParaRPr>
          </a:p>
          <a:p>
            <a:pPr marL="0" indent="0" algn="just">
              <a:buNone/>
            </a:pPr>
            <a:r>
              <a:rPr lang="en-GB" sz="2400" dirty="0">
                <a:latin typeface="Arial" panose="020B0604020202020204" pitchFamily="34" charset="0"/>
                <a:cs typeface="Arial" panose="020B0604020202020204" pitchFamily="34" charset="0"/>
              </a:rPr>
              <a:t>The MPSA has </a:t>
            </a:r>
            <a:r>
              <a:rPr lang="en-GB" sz="2400" dirty="0" smtClean="0">
                <a:latin typeface="Arial" panose="020B0604020202020204" pitchFamily="34" charset="0"/>
                <a:cs typeface="Arial" panose="020B0604020202020204" pitchFamily="34" charset="0"/>
              </a:rPr>
              <a:t>directed </a:t>
            </a:r>
            <a:r>
              <a:rPr lang="en-GB" sz="2400" dirty="0">
                <a:latin typeface="Arial" panose="020B0604020202020204" pitchFamily="34" charset="0"/>
                <a:cs typeface="Arial" panose="020B0604020202020204" pitchFamily="34" charset="0"/>
              </a:rPr>
              <a:t>that Executive Authorities no longer have the authority to exceed the prescribed cap for the payment of performance bonuses (1.5% of the annual remuneration budget in this instance) even if the circumstances are justifiable</a:t>
            </a:r>
            <a:r>
              <a:rPr lang="en-GB" sz="2400" dirty="0" smtClean="0">
                <a:latin typeface="Arial" panose="020B0604020202020204" pitchFamily="34" charset="0"/>
                <a:cs typeface="Arial" panose="020B0604020202020204" pitchFamily="34" charset="0"/>
              </a:rPr>
              <a:t>.</a:t>
            </a:r>
          </a:p>
          <a:p>
            <a:pPr marL="0" indent="0" algn="just">
              <a:buNone/>
            </a:pPr>
            <a:endParaRPr lang="en-GB" sz="2400" dirty="0">
              <a:latin typeface="Arial" panose="020B0604020202020204" pitchFamily="34" charset="0"/>
              <a:cs typeface="Arial" panose="020B0604020202020204" pitchFamily="34" charset="0"/>
            </a:endParaRPr>
          </a:p>
          <a:p>
            <a:pPr marL="0" indent="0" algn="just">
              <a:buNone/>
            </a:pPr>
            <a:r>
              <a:rPr lang="en-GB" sz="2400" dirty="0">
                <a:latin typeface="Arial" panose="020B0604020202020204" pitchFamily="34" charset="0"/>
                <a:cs typeface="Arial" panose="020B0604020202020204" pitchFamily="34" charset="0"/>
              </a:rPr>
              <a:t>Here-under follows a comparison of amounts which were made available to the Department for payment of Performance Bonuses in the previous two Performance Management Cycles within the available 1.5% limit:</a:t>
            </a:r>
          </a:p>
          <a:p>
            <a:pPr marL="0" indent="0" algn="just">
              <a:buNone/>
            </a:pP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720CD50-87B2-46EA-9E68-5F1668D2857F}" type="slidenum">
              <a:rPr lang="en-ZA" smtClean="0"/>
              <a:pPr/>
              <a:t>14</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6439922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16632"/>
            <a:ext cx="8291264" cy="1008112"/>
          </a:xfrm>
        </p:spPr>
        <p:txBody>
          <a:bodyPr>
            <a:normAutofit fontScale="90000"/>
          </a:bodyPr>
          <a:lstStyle/>
          <a:p>
            <a:r>
              <a:rPr lang="en-ZA" dirty="0"/>
              <a:t/>
            </a:r>
            <a:br>
              <a:rPr lang="en-ZA" dirty="0"/>
            </a:br>
            <a:r>
              <a:rPr lang="en-ZA" dirty="0"/>
              <a:t> </a:t>
            </a:r>
            <a:br>
              <a:rPr lang="en-ZA" dirty="0"/>
            </a:br>
            <a:r>
              <a:rPr lang="en-ZA" dirty="0" smtClean="0"/>
              <a:t>10. </a:t>
            </a:r>
            <a:r>
              <a:rPr lang="en-ZA" sz="3200" b="1" dirty="0" smtClean="0">
                <a:latin typeface="Arial" panose="020B0604020202020204" pitchFamily="34" charset="0"/>
                <a:ea typeface="Times New Roman" panose="02020603050405020304" pitchFamily="18" charset="0"/>
              </a:rPr>
              <a:t>CONCLUSION OF PERFORMANCE CYCLES…</a:t>
            </a:r>
            <a:r>
              <a:rPr lang="en-ZA" sz="3200" b="1" dirty="0" err="1" smtClean="0">
                <a:latin typeface="Arial" panose="020B0604020202020204" pitchFamily="34" charset="0"/>
                <a:ea typeface="Times New Roman" panose="02020603050405020304" pitchFamily="18" charset="0"/>
              </a:rPr>
              <a:t>cont</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308671429"/>
              </p:ext>
            </p:extLst>
          </p:nvPr>
        </p:nvGraphicFramePr>
        <p:xfrm>
          <a:off x="457200" y="981075"/>
          <a:ext cx="8229600" cy="4328160"/>
        </p:xfrm>
        <a:graphic>
          <a:graphicData uri="http://schemas.openxmlformats.org/drawingml/2006/table">
            <a:tbl>
              <a:tblPr firstRow="1" bandRow="1">
                <a:tableStyleId>{93296810-A885-4BE3-A3E7-6D5BEEA58F35}</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gridSpan="4">
                  <a:txBody>
                    <a:bodyPr/>
                    <a:lstStyle/>
                    <a:p>
                      <a:pPr>
                        <a:spcAft>
                          <a:spcPts val="0"/>
                        </a:spcAft>
                      </a:pPr>
                      <a:r>
                        <a:rPr lang="en-GB" sz="1800" dirty="0" smtClean="0">
                          <a:effectLst/>
                        </a:rPr>
                        <a:t>ALLOCATIONS</a:t>
                      </a:r>
                      <a:endParaRPr lang="en-ZA" sz="1600" dirty="0" smtClean="0">
                        <a:effectLst/>
                      </a:endParaRPr>
                    </a:p>
                    <a:p>
                      <a:pPr>
                        <a:spcAft>
                          <a:spcPts val="0"/>
                        </a:spcAft>
                      </a:pPr>
                      <a:r>
                        <a:rPr lang="en-GB" sz="1800" dirty="0" smtClean="0">
                          <a:effectLst/>
                        </a:rPr>
                        <a:t>2018/2019 PMDS Cycle (2019/20 Personnel Budget)</a:t>
                      </a:r>
                      <a:endParaRPr lang="en-ZA" sz="1600" dirty="0" smtClean="0">
                        <a:effectLst/>
                      </a:endParaRPr>
                    </a:p>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70840">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DIVISION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PERSONNEL BUDGET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TOTAL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SPLIT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DPW</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R </a:t>
                      </a:r>
                      <a:r>
                        <a:rPr lang="en-GB" sz="1600" dirty="0" smtClean="0">
                          <a:effectLst/>
                          <a:latin typeface="Arial" panose="020B0604020202020204" pitchFamily="34" charset="0"/>
                          <a:ea typeface="Times New Roman" panose="02020603050405020304" pitchFamily="18" charset="0"/>
                          <a:cs typeface="Times New Roman" panose="02020603050405020304" pitchFamily="18" charset="0"/>
                        </a:rPr>
                        <a:t>557 </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826 000,00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R 8 367 390,00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   L2-12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600" u="sng" dirty="0">
                          <a:effectLst/>
                          <a:uFill>
                            <a:solidFill>
                              <a:srgbClr val="FF0000"/>
                            </a:solidFill>
                          </a:uFill>
                          <a:latin typeface="Arial" panose="020B0604020202020204" pitchFamily="34" charset="0"/>
                          <a:ea typeface="Times New Roman" panose="02020603050405020304" pitchFamily="18" charset="0"/>
                          <a:cs typeface="Times New Roman" panose="02020603050405020304" pitchFamily="18" charset="0"/>
                        </a:rPr>
                        <a:t> R 6 645 </a:t>
                      </a:r>
                      <a:r>
                        <a:rPr lang="en-GB" sz="1600" u="sng" dirty="0" smtClean="0">
                          <a:effectLst/>
                          <a:uFill>
                            <a:solidFill>
                              <a:srgbClr val="FF0000"/>
                            </a:solidFill>
                          </a:uFill>
                          <a:latin typeface="Arial" panose="020B0604020202020204" pitchFamily="34" charset="0"/>
                          <a:ea typeface="Times New Roman" panose="02020603050405020304" pitchFamily="18" charset="0"/>
                          <a:cs typeface="Times New Roman" panose="02020603050405020304" pitchFamily="18" charset="0"/>
                        </a:rPr>
                        <a:t>568,91</a:t>
                      </a:r>
                    </a:p>
                    <a:p>
                      <a:pPr algn="ctr">
                        <a:spcAft>
                          <a:spcPts val="0"/>
                        </a:spcAft>
                      </a:pPr>
                      <a:endParaRPr lang="en-ZA" sz="16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b="1"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SMS</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R 1 721 821,10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PMTE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R 2 051 049 000,00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R 30 765 735,00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   L2-12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600" u="sng" dirty="0">
                          <a:solidFill>
                            <a:srgbClr val="000000"/>
                          </a:solidFill>
                          <a:effectLst/>
                          <a:uFill>
                            <a:solidFill>
                              <a:srgbClr val="FF0000"/>
                            </a:solidFill>
                          </a:uFill>
                          <a:latin typeface="Arial" panose="020B0604020202020204" pitchFamily="34" charset="0"/>
                          <a:ea typeface="Times New Roman" panose="02020603050405020304" pitchFamily="18" charset="0"/>
                          <a:cs typeface="Arial" panose="020B0604020202020204" pitchFamily="34" charset="0"/>
                        </a:rPr>
                        <a:t> R 29 247 </a:t>
                      </a:r>
                      <a:r>
                        <a:rPr lang="en-GB" sz="1600" u="sng" dirty="0" smtClean="0">
                          <a:solidFill>
                            <a:srgbClr val="000000"/>
                          </a:solidFill>
                          <a:effectLst/>
                          <a:uFill>
                            <a:solidFill>
                              <a:srgbClr val="FF0000"/>
                            </a:solidFill>
                          </a:uFill>
                          <a:latin typeface="Arial" panose="020B0604020202020204" pitchFamily="34" charset="0"/>
                          <a:ea typeface="Times New Roman" panose="02020603050405020304" pitchFamily="18" charset="0"/>
                          <a:cs typeface="Arial" panose="020B0604020202020204" pitchFamily="34" charset="0"/>
                        </a:rPr>
                        <a:t>603,03</a:t>
                      </a:r>
                    </a:p>
                    <a:p>
                      <a:pPr algn="ctr">
                        <a:spcAft>
                          <a:spcPts val="0"/>
                        </a:spcAft>
                      </a:pPr>
                      <a:endParaRPr lang="en-ZA" sz="16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b="1"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SMS</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R 1 518 131,97</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70840">
                <a:tc gridSpan="2">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a:t>
                      </a:r>
                      <a:r>
                        <a:rPr lang="en-ZA" sz="1600" b="1"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39 133 125,00</a:t>
                      </a:r>
                    </a:p>
                  </a:txBody>
                  <a:tcPr marL="68580" marR="68580" marT="0" marB="0"/>
                </a:tc>
                <a:tc>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a:t>
                      </a:r>
                      <a:r>
                        <a:rPr lang="en-ZA" sz="1600" b="1"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39 133 125,00</a:t>
                      </a: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8720CD50-87B2-46EA-9E68-5F1668D2857F}" type="slidenum">
              <a:rPr lang="en-ZA" smtClean="0"/>
              <a:pPr/>
              <a:t>15</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
        <p:nvSpPr>
          <p:cNvPr id="2" name="TextBox 1"/>
          <p:cNvSpPr txBox="1"/>
          <p:nvPr/>
        </p:nvSpPr>
        <p:spPr>
          <a:xfrm>
            <a:off x="107505" y="5373216"/>
            <a:ext cx="8856984" cy="307777"/>
          </a:xfrm>
          <a:prstGeom prst="rect">
            <a:avLst/>
          </a:prstGeom>
          <a:noFill/>
        </p:spPr>
        <p:txBody>
          <a:bodyPr wrap="square" rtlCol="0">
            <a:spAutoFit/>
          </a:bodyPr>
          <a:lstStyle/>
          <a:p>
            <a:pPr eaLnBrk="0" fontAlgn="base" hangingPunct="0">
              <a:spcBef>
                <a:spcPct val="0"/>
              </a:spcBef>
              <a:spcAft>
                <a:spcPct val="0"/>
              </a:spcAft>
            </a:pPr>
            <a:r>
              <a:rPr lang="en-ZA" sz="1400" dirty="0" smtClean="0">
                <a:latin typeface="Arial" panose="020B0604020202020204" pitchFamily="34" charset="0"/>
                <a:cs typeface="Arial" panose="020B0604020202020204" pitchFamily="34" charset="0"/>
              </a:rPr>
              <a:t>* Note </a:t>
            </a:r>
            <a:r>
              <a:rPr lang="en-ZA" sz="1400" dirty="0">
                <a:latin typeface="Arial" panose="020B0604020202020204" pitchFamily="34" charset="0"/>
                <a:cs typeface="Arial" panose="020B0604020202020204" pitchFamily="34" charset="0"/>
              </a:rPr>
              <a:t>that no payment of performance related incentives was effected as yet since approval is still awaited </a:t>
            </a:r>
          </a:p>
        </p:txBody>
      </p:sp>
    </p:spTree>
    <p:extLst>
      <p:ext uri="{BB962C8B-B14F-4D97-AF65-F5344CB8AC3E}">
        <p14:creationId xmlns:p14="http://schemas.microsoft.com/office/powerpoint/2010/main" xmlns="" val="27660256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0"/>
            <a:ext cx="8291264" cy="1124744"/>
          </a:xfrm>
        </p:spPr>
        <p:txBody>
          <a:bodyPr>
            <a:normAutofit fontScale="90000"/>
          </a:bodyPr>
          <a:lstStyle/>
          <a:p>
            <a:r>
              <a:rPr lang="en-ZA" dirty="0"/>
              <a:t/>
            </a:r>
            <a:br>
              <a:rPr lang="en-ZA" dirty="0"/>
            </a:br>
            <a:r>
              <a:rPr lang="en-ZA" dirty="0"/>
              <a:t> </a:t>
            </a:r>
            <a:br>
              <a:rPr lang="en-ZA" dirty="0"/>
            </a:br>
            <a:r>
              <a:rPr lang="en-ZA" dirty="0" smtClean="0"/>
              <a:t>10. </a:t>
            </a:r>
            <a:r>
              <a:rPr lang="en-ZA" sz="3200" b="1" dirty="0" smtClean="0">
                <a:latin typeface="Arial" panose="020B0604020202020204" pitchFamily="34" charset="0"/>
                <a:ea typeface="Times New Roman" panose="02020603050405020304" pitchFamily="18" charset="0"/>
              </a:rPr>
              <a:t>CONCLUSION OF PERFORMANCE CYCLES…</a:t>
            </a:r>
            <a:r>
              <a:rPr lang="en-ZA" sz="3200" b="1" dirty="0" err="1" smtClean="0">
                <a:latin typeface="Arial" panose="020B0604020202020204" pitchFamily="34" charset="0"/>
                <a:ea typeface="Times New Roman" panose="02020603050405020304" pitchFamily="18" charset="0"/>
              </a:rPr>
              <a:t>cont</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434992703"/>
              </p:ext>
            </p:extLst>
          </p:nvPr>
        </p:nvGraphicFramePr>
        <p:xfrm>
          <a:off x="457200" y="981075"/>
          <a:ext cx="8229600" cy="3596640"/>
        </p:xfrm>
        <a:graphic>
          <a:graphicData uri="http://schemas.openxmlformats.org/drawingml/2006/table">
            <a:tbl>
              <a:tblPr firstRow="1" bandRow="1">
                <a:tableStyleId>{93296810-A885-4BE3-A3E7-6D5BEEA58F35}</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gridSpan="4">
                  <a:txBody>
                    <a:bodyPr/>
                    <a:lstStyle/>
                    <a:p>
                      <a:pPr>
                        <a:spcAft>
                          <a:spcPts val="0"/>
                        </a:spcAft>
                      </a:pPr>
                      <a:r>
                        <a:rPr lang="en-GB" sz="1800" dirty="0" smtClean="0">
                          <a:effectLst/>
                        </a:rPr>
                        <a:t>ALLOCATIONS</a:t>
                      </a:r>
                      <a:endParaRPr lang="en-ZA" sz="1600" dirty="0" smtClean="0">
                        <a:effectLst/>
                      </a:endParaRPr>
                    </a:p>
                    <a:p>
                      <a:pPr>
                        <a:spcAft>
                          <a:spcPts val="0"/>
                        </a:spcAft>
                      </a:pPr>
                      <a:r>
                        <a:rPr lang="en-GB" sz="1800" dirty="0" smtClean="0">
                          <a:effectLst/>
                        </a:rPr>
                        <a:t>2017/2018 PMDS Cycle </a:t>
                      </a:r>
                      <a:endParaRPr lang="en-ZA" sz="1600" dirty="0" smtClean="0">
                        <a:effectLst/>
                      </a:endParaRPr>
                    </a:p>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70840">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DIVISION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PERSONNEL BUDGET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TOTAL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SPLIT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DPW</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R 518 347 000,00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R 7 775 205,00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L2-12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R 6 032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516,99</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a:t>
                      </a:r>
                    </a:p>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SMS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R 1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742 688,02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PMTE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1 592 880 938,00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23 893 214,08</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L2-12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22 434 </a:t>
                      </a:r>
                      <a:r>
                        <a:rPr lang="en-GB" sz="11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653,31</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a:t>
                      </a:r>
                    </a:p>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SMS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R 1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458 560,77</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70840">
                <a:tc gridSpan="2">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R</a:t>
                      </a:r>
                      <a:r>
                        <a:rPr lang="en-ZA" sz="1200" b="1"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31 668 419,08</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R</a:t>
                      </a:r>
                      <a:r>
                        <a:rPr lang="en-ZA" sz="1200" b="1"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31 668 419,08</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8720CD50-87B2-46EA-9E68-5F1668D2857F}" type="slidenum">
              <a:rPr lang="en-ZA" smtClean="0"/>
              <a:pPr/>
              <a:t>16</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
        <p:nvSpPr>
          <p:cNvPr id="6" name="TextBox 5"/>
          <p:cNvSpPr txBox="1"/>
          <p:nvPr/>
        </p:nvSpPr>
        <p:spPr>
          <a:xfrm>
            <a:off x="457200" y="4797152"/>
            <a:ext cx="8229600" cy="738664"/>
          </a:xfrm>
          <a:prstGeom prst="rect">
            <a:avLst/>
          </a:prstGeom>
          <a:noFill/>
        </p:spPr>
        <p:txBody>
          <a:bodyPr wrap="square" rtlCol="0">
            <a:spAutoFit/>
          </a:bodyPr>
          <a:lstStyle/>
          <a:p>
            <a:r>
              <a:rPr lang="en-ZA" sz="1400" dirty="0" smtClean="0">
                <a:latin typeface="Arial" panose="020B0604020202020204" pitchFamily="34" charset="0"/>
                <a:cs typeface="Arial" panose="020B0604020202020204" pitchFamily="34" charset="0"/>
              </a:rPr>
              <a:t>* Note </a:t>
            </a:r>
            <a:r>
              <a:rPr lang="en-ZA" sz="1400" dirty="0">
                <a:latin typeface="Arial" panose="020B0604020202020204" pitchFamily="34" charset="0"/>
                <a:cs typeface="Arial" panose="020B0604020202020204" pitchFamily="34" charset="0"/>
              </a:rPr>
              <a:t>that no payments were made to SMS members since a decision was taken that SMS members </a:t>
            </a:r>
            <a:r>
              <a:rPr lang="en-ZA" sz="1400" dirty="0" smtClean="0">
                <a:latin typeface="Arial" panose="020B0604020202020204" pitchFamily="34" charset="0"/>
                <a:cs typeface="Arial" panose="020B0604020202020204" pitchFamily="34" charset="0"/>
              </a:rPr>
              <a:t>    will </a:t>
            </a:r>
            <a:r>
              <a:rPr lang="en-ZA" sz="1400" dirty="0">
                <a:latin typeface="Arial" panose="020B0604020202020204" pitchFamily="34" charset="0"/>
                <a:cs typeface="Arial" panose="020B0604020202020204" pitchFamily="34" charset="0"/>
              </a:rPr>
              <a:t>take a collective responsibility for the less than favourable financial position of the department.</a:t>
            </a:r>
          </a:p>
          <a:p>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44444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0"/>
            <a:ext cx="8219256" cy="692696"/>
          </a:xfrm>
        </p:spPr>
        <p:txBody>
          <a:bodyPr>
            <a:normAutofit fontScale="90000"/>
          </a:bodyPr>
          <a:lstStyle/>
          <a:p>
            <a:r>
              <a:rPr lang="en-ZA" dirty="0"/>
              <a:t/>
            </a:r>
            <a:br>
              <a:rPr lang="en-ZA" dirty="0"/>
            </a:br>
            <a:r>
              <a:rPr lang="en-ZA" dirty="0"/>
              <a:t> </a:t>
            </a:r>
            <a:br>
              <a:rPr lang="en-ZA" dirty="0"/>
            </a:br>
            <a:r>
              <a:rPr lang="en-ZA" sz="2700" dirty="0" smtClean="0"/>
              <a:t>10. </a:t>
            </a:r>
            <a:r>
              <a:rPr lang="en-ZA" sz="2700" b="1" dirty="0" smtClean="0">
                <a:latin typeface="Arial" panose="020B0604020202020204" pitchFamily="34" charset="0"/>
                <a:ea typeface="Times New Roman" panose="02020603050405020304" pitchFamily="18" charset="0"/>
              </a:rPr>
              <a:t>CONCLUSION OF PERFORMANCE CYCLES…</a:t>
            </a:r>
            <a:r>
              <a:rPr lang="en-ZA" sz="2700" b="1" dirty="0" err="1" smtClean="0">
                <a:latin typeface="Arial" panose="020B0604020202020204" pitchFamily="34" charset="0"/>
                <a:ea typeface="Times New Roman" panose="02020603050405020304" pitchFamily="18" charset="0"/>
              </a:rPr>
              <a:t>cont</a:t>
            </a:r>
            <a:r>
              <a:rPr lang="en-ZA" sz="2700" dirty="0" smtClean="0"/>
              <a:t/>
            </a:r>
            <a:br>
              <a:rPr lang="en-ZA" sz="2700"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291726842"/>
              </p:ext>
            </p:extLst>
          </p:nvPr>
        </p:nvGraphicFramePr>
        <p:xfrm>
          <a:off x="467544" y="620687"/>
          <a:ext cx="8219256" cy="5520263"/>
        </p:xfrm>
        <a:graphic>
          <a:graphicData uri="http://schemas.openxmlformats.org/drawingml/2006/table">
            <a:tbl>
              <a:tblPr firstRow="1" bandRow="1">
                <a:tableStyleId>{93296810-A885-4BE3-A3E7-6D5BEEA58F35}</a:tableStyleId>
              </a:tblPr>
              <a:tblGrid>
                <a:gridCol w="1448681">
                  <a:extLst>
                    <a:ext uri="{9D8B030D-6E8A-4147-A177-3AD203B41FA5}">
                      <a16:colId xmlns:a16="http://schemas.microsoft.com/office/drawing/2014/main" xmlns="" val="20000"/>
                    </a:ext>
                  </a:extLst>
                </a:gridCol>
                <a:gridCol w="606133">
                  <a:extLst>
                    <a:ext uri="{9D8B030D-6E8A-4147-A177-3AD203B41FA5}">
                      <a16:colId xmlns:a16="http://schemas.microsoft.com/office/drawing/2014/main" xmlns="" val="20001"/>
                    </a:ext>
                  </a:extLst>
                </a:gridCol>
                <a:gridCol w="832217">
                  <a:extLst>
                    <a:ext uri="{9D8B030D-6E8A-4147-A177-3AD203B41FA5}">
                      <a16:colId xmlns:a16="http://schemas.microsoft.com/office/drawing/2014/main" xmlns="" val="20002"/>
                    </a:ext>
                  </a:extLst>
                </a:gridCol>
                <a:gridCol w="1366432">
                  <a:extLst>
                    <a:ext uri="{9D8B030D-6E8A-4147-A177-3AD203B41FA5}">
                      <a16:colId xmlns:a16="http://schemas.microsoft.com/office/drawing/2014/main" xmlns="" val="20003"/>
                    </a:ext>
                  </a:extLst>
                </a:gridCol>
                <a:gridCol w="2371273">
                  <a:extLst>
                    <a:ext uri="{9D8B030D-6E8A-4147-A177-3AD203B41FA5}">
                      <a16:colId xmlns:a16="http://schemas.microsoft.com/office/drawing/2014/main" xmlns="" val="20004"/>
                    </a:ext>
                  </a:extLst>
                </a:gridCol>
                <a:gridCol w="1594520">
                  <a:extLst>
                    <a:ext uri="{9D8B030D-6E8A-4147-A177-3AD203B41FA5}">
                      <a16:colId xmlns:a16="http://schemas.microsoft.com/office/drawing/2014/main" xmlns="" val="20005"/>
                    </a:ext>
                  </a:extLst>
                </a:gridCol>
              </a:tblGrid>
              <a:tr h="951641">
                <a:tc gridSpan="6">
                  <a:txBody>
                    <a:bodyPr/>
                    <a:lstStyle/>
                    <a:p>
                      <a:pPr>
                        <a:spcAft>
                          <a:spcPts val="0"/>
                        </a:spcAft>
                      </a:pPr>
                      <a:r>
                        <a:rPr lang="en-GB" sz="1800" dirty="0" smtClean="0">
                          <a:effectLst/>
                        </a:rPr>
                        <a:t>ALLOCATIONS</a:t>
                      </a:r>
                      <a:endParaRPr lang="en-ZA" sz="1600" dirty="0" smtClean="0">
                        <a:effectLst/>
                      </a:endParaRPr>
                    </a:p>
                    <a:p>
                      <a:pPr>
                        <a:spcAft>
                          <a:spcPts val="0"/>
                        </a:spcAft>
                      </a:pPr>
                      <a:r>
                        <a:rPr lang="en-GB" sz="1800" dirty="0" smtClean="0">
                          <a:effectLst/>
                        </a:rPr>
                        <a:t>2016/2017 PMDS Cycle </a:t>
                      </a:r>
                      <a:endParaRPr lang="en-ZA" sz="1600" dirty="0" smtClean="0">
                        <a:effectLst/>
                      </a:endParaRPr>
                    </a:p>
                    <a:p>
                      <a:endParaRPr lang="en-ZA" dirty="0"/>
                    </a:p>
                  </a:txBody>
                  <a:tcPr/>
                </a:tc>
                <a:tc hMerge="1">
                  <a:txBody>
                    <a:bodyPr/>
                    <a:lstStyle/>
                    <a:p>
                      <a:endParaRPr lang="en-ZA"/>
                    </a:p>
                  </a:txBody>
                  <a:tcPr/>
                </a:tc>
                <a:tc hMerge="1">
                  <a:txBody>
                    <a:bodyPr/>
                    <a:lstStyle/>
                    <a:p>
                      <a:endParaRPr lang="en-ZA" dirty="0"/>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522140">
                <a:tc gridSpan="2">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DIVISION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gridSpan="2">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PERSONNEL BUDGET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TOTAL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SPLIT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79014">
                <a:tc gridSpan="2">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DPW</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gridSpan="2">
                  <a:txBody>
                    <a:bodyPr/>
                    <a:lstStyle/>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458 413 000.00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a:txBody>
                    <a:bodyPr/>
                    <a:lstStyle/>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6 876 195.00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Level 2-12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5 514 </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870.58</a:t>
                      </a:r>
                    </a:p>
                    <a:p>
                      <a:pP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SMS</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1 361 324.42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783211">
                <a:tc gridSpan="2">
                  <a:txBody>
                    <a:bodyPr/>
                    <a:lstStyle/>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PMTE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gridSpan="2">
                  <a:txBody>
                    <a:bodyPr/>
                    <a:lstStyle/>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1 674 304 292.92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a:txBody>
                    <a:bodyPr/>
                    <a:lstStyle/>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25 114 564.39</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Level 2-12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R23 680 538.46</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SMS</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1 434 025.94</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22140">
                <a:tc gridSpan="4">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a:txBody>
                    <a:bodyPr/>
                    <a:lstStyle/>
                    <a:p>
                      <a:pPr>
                        <a:spcAft>
                          <a:spcPts val="0"/>
                        </a:spcAft>
                      </a:pPr>
                      <a:endParaRPr lang="en-ZA"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R 31 990 759.39</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endParaRPr lang="en-ZA"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31 990 759.39</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70985">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LEVEL</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BENEFICIARIES</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dirty="0" smtClean="0">
                          <a:effectLst/>
                          <a:latin typeface="Arial" panose="020B0604020202020204" pitchFamily="34" charset="0"/>
                          <a:ea typeface="Times New Roman" panose="02020603050405020304" pitchFamily="18" charset="0"/>
                          <a:cs typeface="Times New Roman" panose="02020603050405020304" pitchFamily="18" charset="0"/>
                        </a:rPr>
                        <a:t>TOTAL EMPLOYMENT</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97044">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2-12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3</a:t>
                      </a:r>
                      <a:r>
                        <a:rPr lang="en-ZA" sz="1200" baseline="0" dirty="0" smtClean="0">
                          <a:effectLst/>
                          <a:latin typeface="Arial" panose="020B0604020202020204" pitchFamily="34" charset="0"/>
                          <a:ea typeface="Times New Roman" panose="02020603050405020304" pitchFamily="18" charset="0"/>
                          <a:cs typeface="Times New Roman" panose="02020603050405020304" pitchFamily="18" charset="0"/>
                        </a:rPr>
                        <a:t> 188</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5</a:t>
                      </a:r>
                      <a:r>
                        <a:rPr lang="en-US" sz="1200" baseline="0" dirty="0" smtClean="0">
                          <a:effectLst/>
                          <a:latin typeface="Arial" panose="020B0604020202020204" pitchFamily="34" charset="0"/>
                          <a:ea typeface="Times New Roman" panose="02020603050405020304" pitchFamily="18" charset="0"/>
                          <a:cs typeface="Times New Roman" panose="02020603050405020304" pitchFamily="18" charset="0"/>
                        </a:rPr>
                        <a:t> 341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97044">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SMS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129</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289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gridSpan="2">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97044">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3 317</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dirty="0" smtClean="0">
                          <a:effectLst/>
                          <a:latin typeface="Arial" panose="020B0604020202020204" pitchFamily="34" charset="0"/>
                          <a:ea typeface="Times New Roman" panose="02020603050405020304" pitchFamily="18" charset="0"/>
                          <a:cs typeface="Times New Roman" panose="02020603050405020304" pitchFamily="18" charset="0"/>
                        </a:rPr>
                        <a:t>5 630</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vMerge="1">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vMerge="1">
                  <a:txBody>
                    <a:bodyPr/>
                    <a:lstStyle/>
                    <a:p>
                      <a:pPr marL="0" marR="0" algn="ctr">
                        <a:spcBef>
                          <a:spcPts val="0"/>
                        </a:spcBef>
                        <a:spcAft>
                          <a:spcPts val="0"/>
                        </a:spcAft>
                      </a:pP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fld id="{8720CD50-87B2-46EA-9E68-5F1668D2857F}" type="slidenum">
              <a:rPr lang="en-ZA" smtClean="0"/>
              <a:pPr/>
              <a:t>17</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30930420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16632"/>
            <a:ext cx="8291264" cy="1008112"/>
          </a:xfrm>
        </p:spPr>
        <p:txBody>
          <a:bodyPr>
            <a:normAutofit fontScale="90000"/>
          </a:bodyPr>
          <a:lstStyle/>
          <a:p>
            <a:r>
              <a:rPr lang="en-ZA" dirty="0"/>
              <a:t/>
            </a:r>
            <a:br>
              <a:rPr lang="en-ZA" dirty="0"/>
            </a:br>
            <a:r>
              <a:rPr lang="en-ZA" dirty="0"/>
              <a:t> </a:t>
            </a:r>
            <a:br>
              <a:rPr lang="en-ZA" dirty="0"/>
            </a:br>
            <a:r>
              <a:rPr lang="en-ZA" dirty="0" smtClean="0"/>
              <a:t>10. </a:t>
            </a:r>
            <a:r>
              <a:rPr lang="en-ZA" sz="3200" b="1" dirty="0" smtClean="0">
                <a:latin typeface="Arial" panose="020B0604020202020204" pitchFamily="34" charset="0"/>
                <a:ea typeface="Times New Roman" panose="02020603050405020304" pitchFamily="18" charset="0"/>
              </a:rPr>
              <a:t>CONCLUSION OF PERFORMANCE CYCLES…</a:t>
            </a:r>
            <a:r>
              <a:rPr lang="en-ZA" sz="3200" b="1" dirty="0" err="1" smtClean="0">
                <a:latin typeface="Arial" panose="020B0604020202020204" pitchFamily="34" charset="0"/>
                <a:ea typeface="Times New Roman" panose="02020603050405020304" pitchFamily="18" charset="0"/>
              </a:rPr>
              <a:t>cont</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4209815312"/>
              </p:ext>
            </p:extLst>
          </p:nvPr>
        </p:nvGraphicFramePr>
        <p:xfrm>
          <a:off x="457200" y="981075"/>
          <a:ext cx="8229600" cy="5049520"/>
        </p:xfrm>
        <a:graphic>
          <a:graphicData uri="http://schemas.openxmlformats.org/drawingml/2006/table">
            <a:tbl>
              <a:tblPr firstRow="1" bandRow="1">
                <a:tableStyleId>{93296810-A885-4BE3-A3E7-6D5BEEA58F35}</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gridSpan="4">
                  <a:txBody>
                    <a:bodyPr/>
                    <a:lstStyle/>
                    <a:p>
                      <a:pPr>
                        <a:spcAft>
                          <a:spcPts val="0"/>
                        </a:spcAft>
                      </a:pPr>
                      <a:r>
                        <a:rPr lang="en-GB" sz="1800" dirty="0" smtClean="0">
                          <a:effectLst/>
                        </a:rPr>
                        <a:t>ALLOCATIONS</a:t>
                      </a:r>
                      <a:endParaRPr lang="en-ZA" sz="1600" dirty="0" smtClean="0">
                        <a:effectLst/>
                      </a:endParaRPr>
                    </a:p>
                    <a:p>
                      <a:pPr>
                        <a:spcAft>
                          <a:spcPts val="0"/>
                        </a:spcAft>
                      </a:pPr>
                      <a:r>
                        <a:rPr lang="en-GB" sz="1800" dirty="0" smtClean="0">
                          <a:effectLst/>
                        </a:rPr>
                        <a:t>2015/2016 PMDS Cycle </a:t>
                      </a:r>
                      <a:endParaRPr lang="en-ZA" sz="1600" dirty="0" smtClean="0">
                        <a:effectLst/>
                      </a:endParaRPr>
                    </a:p>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70840">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DIVISION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PERSONNEL BUDGET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TOTAL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SPLIT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DPW</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R 470 825 000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R 7 062 375,00</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L2-12</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u="none"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GB" sz="1100" u="none" dirty="0" smtClean="0">
                          <a:effectLst/>
                          <a:uFill>
                            <a:solidFill>
                              <a:srgbClr val="FF0000"/>
                            </a:solidFill>
                          </a:uFill>
                          <a:latin typeface="Arial" panose="020B0604020202020204" pitchFamily="34" charset="0"/>
                          <a:ea typeface="Times New Roman" panose="02020603050405020304" pitchFamily="18" charset="0"/>
                          <a:cs typeface="Times New Roman" panose="02020603050405020304" pitchFamily="18" charset="0"/>
                        </a:rPr>
                        <a:t>R 5 267 231,28</a:t>
                      </a:r>
                      <a:endParaRPr lang="en-US" sz="1200" u="none"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SMS</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   R1 795 143,72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PMTE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1 469 782 000</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22 046 730,00</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L2-12</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GB" sz="1100" u="none" dirty="0" smtClean="0">
                          <a:solidFill>
                            <a:srgbClr val="000000"/>
                          </a:solidFill>
                          <a:effectLst/>
                          <a:uFill>
                            <a:solidFill>
                              <a:srgbClr val="FF0000"/>
                            </a:solidFill>
                          </a:uFill>
                          <a:latin typeface="Arial" panose="020B0604020202020204" pitchFamily="34" charset="0"/>
                          <a:ea typeface="Times New Roman" panose="02020603050405020304" pitchFamily="18" charset="0"/>
                          <a:cs typeface="Arial" panose="020B0604020202020204" pitchFamily="34" charset="0"/>
                        </a:rPr>
                        <a:t>R 21 000 977,52</a:t>
                      </a:r>
                      <a:endParaRPr lang="en-US" sz="1200" u="none"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SMS</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   R1 045 752,48</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70840">
                <a:tc gridSpan="2">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R 29 109 105.00</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R 29 109 105.00</a:t>
                      </a:r>
                    </a:p>
                  </a:txBody>
                  <a:tcPr marL="68580" marR="68580" marT="0" marB="0"/>
                </a:tc>
                <a:extLst>
                  <a:ext uri="{0D108BD9-81ED-4DB2-BD59-A6C34878D82A}">
                    <a16:rowId xmlns:a16="http://schemas.microsoft.com/office/drawing/2014/main" xmlns="" val="10004"/>
                  </a:ext>
                </a:extLst>
              </a:tr>
              <a:tr h="370840">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LEVEL</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NO BENEFICIARIES (PB)</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dirty="0" smtClean="0">
                          <a:effectLst/>
                          <a:latin typeface="Arial" panose="020B0604020202020204" pitchFamily="34" charset="0"/>
                          <a:ea typeface="Times New Roman" panose="02020603050405020304" pitchFamily="18" charset="0"/>
                          <a:cs typeface="Times New Roman" panose="02020603050405020304" pitchFamily="18" charset="0"/>
                        </a:rPr>
                        <a:t>TOTAL EMPLOYMENT</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70840">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2 - 12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3 069</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5 512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70840">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SMS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81</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270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70840">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3</a:t>
                      </a:r>
                      <a:r>
                        <a:rPr lang="en-ZA" sz="1200" b="1" baseline="0" dirty="0" smtClean="0">
                          <a:effectLst/>
                          <a:latin typeface="Arial" panose="020B0604020202020204" pitchFamily="34" charset="0"/>
                          <a:ea typeface="Times New Roman" panose="02020603050405020304" pitchFamily="18" charset="0"/>
                          <a:cs typeface="Times New Roman" panose="02020603050405020304" pitchFamily="18" charset="0"/>
                        </a:rPr>
                        <a:t> 150</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dirty="0" smtClean="0">
                          <a:effectLst/>
                          <a:latin typeface="Arial" panose="020B0604020202020204" pitchFamily="34" charset="0"/>
                          <a:ea typeface="Times New Roman" panose="02020603050405020304" pitchFamily="18" charset="0"/>
                          <a:cs typeface="Times New Roman" panose="02020603050405020304" pitchFamily="18" charset="0"/>
                        </a:rPr>
                        <a:t>5 782</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fld id="{8720CD50-87B2-46EA-9E68-5F1668D2857F}" type="slidenum">
              <a:rPr lang="en-ZA" smtClean="0"/>
              <a:pPr/>
              <a:t>18</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16873631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44624"/>
            <a:ext cx="8363272" cy="1080120"/>
          </a:xfrm>
        </p:spPr>
        <p:txBody>
          <a:bodyPr>
            <a:normAutofit fontScale="90000"/>
          </a:bodyPr>
          <a:lstStyle/>
          <a:p>
            <a:r>
              <a:rPr lang="en-ZA" dirty="0"/>
              <a:t/>
            </a:r>
            <a:br>
              <a:rPr lang="en-ZA" dirty="0"/>
            </a:br>
            <a:r>
              <a:rPr lang="en-ZA" dirty="0"/>
              <a:t> </a:t>
            </a:r>
            <a:br>
              <a:rPr lang="en-ZA" dirty="0"/>
            </a:br>
            <a:r>
              <a:rPr lang="en-ZA" dirty="0" smtClean="0"/>
              <a:t>10. </a:t>
            </a:r>
            <a:r>
              <a:rPr lang="en-ZA" sz="3200" b="1" dirty="0" smtClean="0">
                <a:latin typeface="Arial" panose="020B0604020202020204" pitchFamily="34" charset="0"/>
                <a:ea typeface="Times New Roman" panose="02020603050405020304" pitchFamily="18" charset="0"/>
              </a:rPr>
              <a:t>CONCLUSION OF PERFORMANCE CYCLES…</a:t>
            </a:r>
            <a:r>
              <a:rPr lang="en-ZA" sz="3200" b="1" dirty="0" err="1" smtClean="0">
                <a:latin typeface="Arial" panose="020B0604020202020204" pitchFamily="34" charset="0"/>
                <a:ea typeface="Times New Roman" panose="02020603050405020304" pitchFamily="18" charset="0"/>
              </a:rPr>
              <a:t>cont</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446783234"/>
              </p:ext>
            </p:extLst>
          </p:nvPr>
        </p:nvGraphicFramePr>
        <p:xfrm>
          <a:off x="457200" y="981075"/>
          <a:ext cx="8229600" cy="4836160"/>
        </p:xfrm>
        <a:graphic>
          <a:graphicData uri="http://schemas.openxmlformats.org/drawingml/2006/table">
            <a:tbl>
              <a:tblPr firstRow="1" bandRow="1">
                <a:tableStyleId>{93296810-A885-4BE3-A3E7-6D5BEEA58F35}</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gridSpan="4">
                  <a:txBody>
                    <a:bodyPr/>
                    <a:lstStyle/>
                    <a:p>
                      <a:pPr>
                        <a:spcAft>
                          <a:spcPts val="0"/>
                        </a:spcAft>
                      </a:pPr>
                      <a:r>
                        <a:rPr lang="en-GB" sz="1800" dirty="0" smtClean="0">
                          <a:effectLst/>
                        </a:rPr>
                        <a:t>ALLOCATIONS</a:t>
                      </a:r>
                      <a:endParaRPr lang="en-ZA" sz="1600" dirty="0" smtClean="0">
                        <a:effectLst/>
                      </a:endParaRPr>
                    </a:p>
                    <a:p>
                      <a:pPr>
                        <a:spcAft>
                          <a:spcPts val="0"/>
                        </a:spcAft>
                      </a:pPr>
                      <a:r>
                        <a:rPr lang="en-GB" sz="1800" dirty="0" smtClean="0">
                          <a:effectLst/>
                        </a:rPr>
                        <a:t>2014/2015 PMDS Cycle </a:t>
                      </a:r>
                      <a:endParaRPr lang="en-ZA" sz="1600" dirty="0" smtClean="0">
                        <a:effectLst/>
                      </a:endParaRPr>
                    </a:p>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70840">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DIVISION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PERSONNEL BUDGET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TOTAL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SPLIT 1.5% LIMIT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DPW</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R 474 995 000.00</a:t>
                      </a:r>
                      <a:endParaRPr lang="en-US"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7 124 925.00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Level 2-12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4 493 </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870.93</a:t>
                      </a:r>
                    </a:p>
                    <a:p>
                      <a:pPr marL="0" marR="0" algn="ctr">
                        <a:spcBef>
                          <a:spcPts val="0"/>
                        </a:spcBef>
                        <a:spcAft>
                          <a:spcPts val="0"/>
                        </a:spcAft>
                      </a:pPr>
                      <a:r>
                        <a:rPr lang="en-GB" sz="1200" b="1" dirty="0" smtClean="0">
                          <a:effectLst/>
                          <a:latin typeface="Arial" panose="020B0604020202020204" pitchFamily="34" charset="0"/>
                          <a:ea typeface="Times New Roman" panose="02020603050405020304" pitchFamily="18" charset="0"/>
                          <a:cs typeface="Times New Roman" panose="02020603050405020304" pitchFamily="18" charset="0"/>
                        </a:rPr>
                        <a:t>SMS</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1 697 745.26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159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PMTE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R 1 288 773 000.00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19 331 595.00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Level 2-12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R17 676 </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806.10</a:t>
                      </a:r>
                    </a:p>
                    <a:p>
                      <a:pPr marL="0" marR="0" algn="ctr">
                        <a:spcBef>
                          <a:spcPts val="0"/>
                        </a:spcBef>
                        <a:spcAft>
                          <a:spcPts val="0"/>
                        </a:spcAft>
                      </a:pPr>
                      <a:r>
                        <a:rPr lang="en-GB" sz="1200" b="1" dirty="0" smtClean="0">
                          <a:effectLst/>
                          <a:latin typeface="Arial" panose="020B0604020202020204" pitchFamily="34" charset="0"/>
                          <a:ea typeface="Times New Roman" panose="02020603050405020304" pitchFamily="18" charset="0"/>
                          <a:cs typeface="Times New Roman" panose="02020603050405020304" pitchFamily="18" charset="0"/>
                        </a:rPr>
                        <a:t>SMS</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 1 088 369.93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70840">
                <a:tc gridSpan="2">
                  <a:txBody>
                    <a:bodyPr/>
                    <a:lstStyle/>
                    <a:p>
                      <a:pPr algn="ctr">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spcAft>
                          <a:spcPts val="0"/>
                        </a:spcAft>
                      </a:pP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R</a:t>
                      </a:r>
                      <a:r>
                        <a:rPr lang="en-ZA" sz="1200" b="1"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26 456 520.00</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R</a:t>
                      </a:r>
                      <a:r>
                        <a:rPr lang="en-ZA" sz="1200" b="1"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26 456 520.00</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70840">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LEVEL</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NO OF BENEFICIARIES (PB)</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dirty="0" smtClean="0">
                          <a:effectLst/>
                          <a:latin typeface="Arial" panose="020B0604020202020204" pitchFamily="34" charset="0"/>
                          <a:ea typeface="Times New Roman" panose="02020603050405020304" pitchFamily="18" charset="0"/>
                          <a:cs typeface="Times New Roman" panose="02020603050405020304" pitchFamily="18" charset="0"/>
                        </a:rPr>
                        <a:t>TOTAL EMPLOYMENT</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70840">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2-12</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3297</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7501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70840">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SMS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0</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197</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70840">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200" b="1" dirty="0" smtClean="0">
                          <a:effectLst/>
                          <a:latin typeface="Arial" panose="020B0604020202020204" pitchFamily="34" charset="0"/>
                          <a:ea typeface="Times New Roman" panose="02020603050405020304" pitchFamily="18" charset="0"/>
                          <a:cs typeface="Times New Roman" panose="02020603050405020304" pitchFamily="18" charset="0"/>
                        </a:rPr>
                        <a:t>3297</a:t>
                      </a: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dirty="0" smtClean="0">
                          <a:effectLst/>
                          <a:latin typeface="Arial" panose="020B0604020202020204" pitchFamily="34" charset="0"/>
                          <a:ea typeface="Times New Roman" panose="02020603050405020304" pitchFamily="18" charset="0"/>
                          <a:cs typeface="Times New Roman" panose="02020603050405020304" pitchFamily="18" charset="0"/>
                        </a:rPr>
                        <a:t>7698</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fld id="{8720CD50-87B2-46EA-9E68-5F1668D2857F}" type="slidenum">
              <a:rPr lang="en-ZA" smtClean="0"/>
              <a:pPr/>
              <a:t>19</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40322563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42" y="55574"/>
            <a:ext cx="8229600" cy="493106"/>
          </a:xfrm>
        </p:spPr>
        <p:txBody>
          <a:bodyPr>
            <a:normAutofit fontScale="90000"/>
          </a:bodyPr>
          <a:lstStyle/>
          <a:p>
            <a:pPr>
              <a:spcBef>
                <a:spcPct val="20000"/>
              </a:spcBef>
              <a:buFont typeface="Arial" pitchFamily="34" charset="0"/>
            </a:pPr>
            <a:r>
              <a:rPr lang="en-GB" sz="3600" b="1" dirty="0" smtClean="0">
                <a:latin typeface="Arial Narrow" panose="020B0606020202030204" pitchFamily="34" charset="0"/>
              </a:rPr>
              <a:t>Table of Content</a:t>
            </a:r>
            <a:endParaRPr lang="en-ZA" sz="3600" b="1" dirty="0">
              <a:latin typeface="Arial Narrow" panose="020B0606020202030204" pitchFamily="34" charset="0"/>
              <a:cs typeface="Arial" panose="020B0604020202020204" pitchFamily="34" charset="0"/>
            </a:endParaRPr>
          </a:p>
        </p:txBody>
      </p:sp>
      <p:sp>
        <p:nvSpPr>
          <p:cNvPr id="3" name="Content Placeholder 2"/>
          <p:cNvSpPr>
            <a:spLocks noGrp="1"/>
          </p:cNvSpPr>
          <p:nvPr>
            <p:ph sz="half" idx="1"/>
          </p:nvPr>
        </p:nvSpPr>
        <p:spPr>
          <a:xfrm>
            <a:off x="323528" y="614232"/>
            <a:ext cx="8496944" cy="5253168"/>
          </a:xfrm>
        </p:spPr>
        <p:txBody>
          <a:bodyPr>
            <a:normAutofit/>
          </a:bodyPr>
          <a:lstStyle/>
          <a:p>
            <a:pPr marL="0" indent="0">
              <a:buNone/>
            </a:pPr>
            <a:r>
              <a:rPr lang="en-ZA" dirty="0" smtClean="0">
                <a:latin typeface="Arial Narrow" panose="020B0606020202030204" pitchFamily="34" charset="0"/>
              </a:rPr>
              <a:t>1. Purpose</a:t>
            </a:r>
            <a:endParaRPr lang="en-ZA" dirty="0">
              <a:latin typeface="Arial Narrow" panose="020B0606020202030204" pitchFamily="34" charset="0"/>
            </a:endParaRPr>
          </a:p>
          <a:p>
            <a:pPr marL="0" indent="0">
              <a:buNone/>
            </a:pPr>
            <a:r>
              <a:rPr lang="en-ZA" dirty="0" smtClean="0">
                <a:latin typeface="Arial Narrow" panose="020B0606020202030204" pitchFamily="34" charset="0"/>
              </a:rPr>
              <a:t>2</a:t>
            </a:r>
            <a:r>
              <a:rPr lang="en-ZA" dirty="0">
                <a:latin typeface="Arial Narrow" panose="020B0606020202030204" pitchFamily="34" charset="0"/>
              </a:rPr>
              <a:t>. </a:t>
            </a:r>
            <a:r>
              <a:rPr lang="en-ZA" dirty="0" smtClean="0">
                <a:latin typeface="Arial Narrow" panose="020B0606020202030204" pitchFamily="34" charset="0"/>
              </a:rPr>
              <a:t>Introduction and Background</a:t>
            </a:r>
          </a:p>
          <a:p>
            <a:pPr marL="0" indent="0">
              <a:buNone/>
            </a:pPr>
            <a:r>
              <a:rPr lang="en-ZA" dirty="0" smtClean="0">
                <a:latin typeface="Arial Narrow" panose="020B0606020202030204" pitchFamily="34" charset="0"/>
              </a:rPr>
              <a:t>3. Signing of Performance Agreements </a:t>
            </a:r>
          </a:p>
          <a:p>
            <a:pPr marL="0" indent="0">
              <a:buNone/>
            </a:pPr>
            <a:r>
              <a:rPr lang="en-ZA" dirty="0" smtClean="0">
                <a:latin typeface="Arial Narrow" panose="020B0606020202030204" pitchFamily="34" charset="0"/>
              </a:rPr>
              <a:t>4. PMDS Planner 2019/20</a:t>
            </a:r>
            <a:r>
              <a:rPr lang="en-ZA" dirty="0" smtClean="0">
                <a:solidFill>
                  <a:prstClr val="black"/>
                </a:solidFill>
                <a:latin typeface="Arial Narrow" panose="020B0606020202030204" pitchFamily="34" charset="0"/>
                <a:cs typeface="Arial" pitchFamily="34" charset="0"/>
              </a:rPr>
              <a:t> </a:t>
            </a:r>
            <a:endParaRPr lang="en-ZA" dirty="0" smtClean="0">
              <a:latin typeface="Arial Narrow" panose="020B0606020202030204" pitchFamily="34" charset="0"/>
            </a:endParaRPr>
          </a:p>
          <a:p>
            <a:pPr marL="0" indent="0">
              <a:buNone/>
            </a:pPr>
            <a:r>
              <a:rPr lang="en-ZA" dirty="0" smtClean="0">
                <a:latin typeface="Arial Narrow" panose="020B0606020202030204" pitchFamily="34" charset="0"/>
              </a:rPr>
              <a:t>5. </a:t>
            </a:r>
            <a:r>
              <a:rPr lang="en-US" dirty="0" smtClean="0">
                <a:solidFill>
                  <a:prstClr val="black"/>
                </a:solidFill>
                <a:latin typeface="Arial Narrow" panose="020B0606020202030204" pitchFamily="34" charset="0"/>
                <a:cs typeface="Arial" panose="020B0604020202020204" pitchFamily="34" charset="0"/>
              </a:rPr>
              <a:t>P</a:t>
            </a:r>
            <a:r>
              <a:rPr lang="en-US" altLang="en-US" dirty="0" smtClean="0">
                <a:solidFill>
                  <a:prstClr val="black"/>
                </a:solidFill>
                <a:latin typeface="Arial Narrow" panose="020B0606020202030204" pitchFamily="34" charset="0"/>
                <a:cs typeface="Arial" panose="020B0604020202020204" pitchFamily="34" charset="0"/>
              </a:rPr>
              <a:t>erformance Reviews  </a:t>
            </a:r>
            <a:r>
              <a:rPr lang="en-GB" altLang="en-US" dirty="0" smtClean="0">
                <a:solidFill>
                  <a:prstClr val="black"/>
                </a:solidFill>
                <a:latin typeface="Arial Narrow" panose="020B0606020202030204" pitchFamily="34" charset="0"/>
                <a:cs typeface="Arial" panose="020B0604020202020204" pitchFamily="34" charset="0"/>
              </a:rPr>
              <a:t> </a:t>
            </a:r>
          </a:p>
          <a:p>
            <a:pPr marL="0" indent="0">
              <a:buNone/>
            </a:pPr>
            <a:r>
              <a:rPr lang="en-GB" dirty="0" smtClean="0">
                <a:solidFill>
                  <a:prstClr val="black"/>
                </a:solidFill>
                <a:latin typeface="Arial Narrow" panose="020B0606020202030204" pitchFamily="34" charset="0"/>
                <a:cs typeface="Arial" panose="020B0604020202020204" pitchFamily="34" charset="0"/>
              </a:rPr>
              <a:t>6. Annual Performance Assessments </a:t>
            </a:r>
            <a:endParaRPr lang="en-ZA" dirty="0" smtClean="0">
              <a:latin typeface="Arial Narrow" panose="020B0606020202030204" pitchFamily="34" charset="0"/>
            </a:endParaRPr>
          </a:p>
          <a:p>
            <a:pPr marL="0" indent="0">
              <a:buNone/>
            </a:pPr>
            <a:r>
              <a:rPr lang="en-ZA" dirty="0" smtClean="0">
                <a:latin typeface="Arial Narrow" panose="020B0606020202030204" pitchFamily="34" charset="0"/>
              </a:rPr>
              <a:t>7. Performance Moderation  </a:t>
            </a:r>
          </a:p>
          <a:p>
            <a:pPr marL="0" indent="0">
              <a:buNone/>
            </a:pPr>
            <a:r>
              <a:rPr lang="en-ZA" dirty="0" smtClean="0">
                <a:latin typeface="Arial Narrow" panose="020B0606020202030204" pitchFamily="34" charset="0"/>
              </a:rPr>
              <a:t>8. Composition of the IRC</a:t>
            </a:r>
          </a:p>
          <a:p>
            <a:pPr marL="0" indent="0">
              <a:buNone/>
            </a:pPr>
            <a:r>
              <a:rPr lang="en-ZA" dirty="0" smtClean="0">
                <a:latin typeface="Arial Narrow" panose="020B0606020202030204" pitchFamily="34" charset="0"/>
              </a:rPr>
              <a:t>9. Composition of the DMC</a:t>
            </a:r>
          </a:p>
          <a:p>
            <a:pPr marL="0" indent="0">
              <a:buNone/>
            </a:pPr>
            <a:r>
              <a:rPr lang="en-ZA" dirty="0" smtClean="0">
                <a:latin typeface="Arial Narrow" panose="020B0606020202030204" pitchFamily="34" charset="0"/>
              </a:rPr>
              <a:t>10. Conclusion of Performance Cycles </a:t>
            </a:r>
            <a:endParaRPr lang="en-ZA" dirty="0">
              <a:latin typeface="Arial Narrow" panose="020B0606020202030204" pitchFamily="34" charset="0"/>
            </a:endParaRPr>
          </a:p>
          <a:p>
            <a:pPr marL="0" indent="0">
              <a:buNone/>
            </a:pPr>
            <a:endParaRPr lang="en-ZA" dirty="0" smtClean="0">
              <a:latin typeface="Arial Narrow" panose="020B0606020202030204" pitchFamily="34" charset="0"/>
            </a:endParaRPr>
          </a:p>
          <a:p>
            <a:pPr marL="0" indent="0">
              <a:buNone/>
            </a:pPr>
            <a:endParaRPr lang="en-ZA" b="1" dirty="0"/>
          </a:p>
        </p:txBody>
      </p:sp>
      <p:grpSp>
        <p:nvGrpSpPr>
          <p:cNvPr id="8" name="Group 6"/>
          <p:cNvGrpSpPr>
            <a:grpSpLocks/>
          </p:cNvGrpSpPr>
          <p:nvPr/>
        </p:nvGrpSpPr>
        <p:grpSpPr bwMode="auto">
          <a:xfrm>
            <a:off x="0" y="5867400"/>
            <a:ext cx="9144000" cy="990600"/>
            <a:chOff x="0" y="5867400"/>
            <a:chExt cx="9144000" cy="990600"/>
          </a:xfrm>
        </p:grpSpPr>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0" name="Picture 2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5872163"/>
              <a:ext cx="2743200" cy="985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Lst>
          </p:spPr>
        </p:pic>
      </p:grpSp>
      <p:sp>
        <p:nvSpPr>
          <p:cNvPr id="4" name="Slide Number Placeholder 3"/>
          <p:cNvSpPr>
            <a:spLocks noGrp="1"/>
          </p:cNvSpPr>
          <p:nvPr>
            <p:ph type="sldNum" sz="quarter" idx="12"/>
          </p:nvPr>
        </p:nvSpPr>
        <p:spPr/>
        <p:txBody>
          <a:bodyPr/>
          <a:lstStyle/>
          <a:p>
            <a:fld id="{8720CD50-87B2-46EA-9E68-5F1668D2857F}" type="slidenum">
              <a:rPr lang="en-ZA" smtClean="0"/>
              <a:pPr/>
              <a:t>2</a:t>
            </a:fld>
            <a:endParaRPr lang="en-ZA"/>
          </a:p>
        </p:txBody>
      </p:sp>
    </p:spTree>
    <p:extLst>
      <p:ext uri="{BB962C8B-B14F-4D97-AF65-F5344CB8AC3E}">
        <p14:creationId xmlns:p14="http://schemas.microsoft.com/office/powerpoint/2010/main" xmlns="" val="41168224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97153"/>
            <a:ext cx="7772400" cy="1440160"/>
          </a:xfrm>
        </p:spPr>
        <p:txBody>
          <a:bodyPr>
            <a:normAutofit/>
          </a:bodyPr>
          <a:lstStyle/>
          <a:p>
            <a:r>
              <a:rPr lang="en-US" dirty="0" smtClean="0"/>
              <a:t>Thank you, NDO  LiVHUWA, HA KHENSA, SIYABONGA, REA LEBOGA!</a:t>
            </a:r>
            <a:endParaRPr lang="en-ZA" dirty="0"/>
          </a:p>
        </p:txBody>
      </p:sp>
      <p:pic>
        <p:nvPicPr>
          <p:cNvPr id="1026" name="Picture 2" descr="T:\MARKETING AND PR\LOGO\DPW LOGO\SA WORKS\SA works Orang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5896" y="116632"/>
            <a:ext cx="2510195" cy="3600400"/>
          </a:xfrm>
          <a:prstGeom prst="roundRect">
            <a:avLst>
              <a:gd name="adj" fmla="val 8594"/>
            </a:avLst>
          </a:prstGeom>
          <a:solidFill>
            <a:srgbClr val="FFFFFF">
              <a:shade val="85000"/>
            </a:srgbClr>
          </a:solidFill>
          <a:ln>
            <a:noFill/>
          </a:ln>
          <a:effectLst>
            <a:outerShdw blurRad="44450" dist="27940" dir="5400000" algn="ctr">
              <a:srgbClr val="000000">
                <a:alpha val="32000"/>
              </a:srgbClr>
            </a:outerShdw>
            <a:reflection blurRad="12700" stA="38000" endPos="28000" dist="5000" dir="5400000" sy="-100000" algn="bl" rotWithShape="0"/>
          </a:effectLst>
          <a:scene3d>
            <a:camera prst="orthographicFront">
              <a:rot lat="0" lon="0" rev="0"/>
            </a:camera>
            <a:lightRig rig="balanced" dir="t">
              <a:rot lat="0" lon="0" rev="8700000"/>
            </a:lightRig>
          </a:scene3d>
          <a:sp3d>
            <a:bevelT w="190500" h="38100"/>
          </a:sp3d>
          <a:extLst/>
        </p:spPr>
      </p:pic>
      <p:sp>
        <p:nvSpPr>
          <p:cNvPr id="3" name="Slide Number Placeholder 2"/>
          <p:cNvSpPr>
            <a:spLocks noGrp="1"/>
          </p:cNvSpPr>
          <p:nvPr>
            <p:ph type="sldNum" sz="quarter" idx="12"/>
          </p:nvPr>
        </p:nvSpPr>
        <p:spPr/>
        <p:txBody>
          <a:bodyPr/>
          <a:lstStyle/>
          <a:p>
            <a:fld id="{8720CD50-87B2-46EA-9E68-5F1668D2857F}" type="slidenum">
              <a:rPr lang="en-ZA" smtClean="0"/>
              <a:pPr/>
              <a:t>20</a:t>
            </a:fld>
            <a:endParaRPr lang="en-ZA"/>
          </a:p>
        </p:txBody>
      </p:sp>
      <p:pic>
        <p:nvPicPr>
          <p:cNvPr id="6" name="Picture 5"/>
          <p:cNvPicPr>
            <a:picLocks noChangeAspect="1"/>
          </p:cNvPicPr>
          <p:nvPr/>
        </p:nvPicPr>
        <p:blipFill>
          <a:blip r:embed="rId3"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7764636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6"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80">
                                          <p:stCondLst>
                                            <p:cond delay="0"/>
                                          </p:stCondLst>
                                        </p:cTn>
                                        <p:tgtEl>
                                          <p:spTgt spid="1026"/>
                                        </p:tgtEl>
                                      </p:cBhvr>
                                    </p:animEffect>
                                    <p:anim calcmode="lin" valueType="num">
                                      <p:cBhvr>
                                        <p:cTn id="11"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6" dur="26">
                                          <p:stCondLst>
                                            <p:cond delay="650"/>
                                          </p:stCondLst>
                                        </p:cTn>
                                        <p:tgtEl>
                                          <p:spTgt spid="1026"/>
                                        </p:tgtEl>
                                      </p:cBhvr>
                                      <p:to x="100000" y="60000"/>
                                    </p:animScale>
                                    <p:animScale>
                                      <p:cBhvr>
                                        <p:cTn id="17" dur="166" decel="50000">
                                          <p:stCondLst>
                                            <p:cond delay="676"/>
                                          </p:stCondLst>
                                        </p:cTn>
                                        <p:tgtEl>
                                          <p:spTgt spid="1026"/>
                                        </p:tgtEl>
                                      </p:cBhvr>
                                      <p:to x="100000" y="100000"/>
                                    </p:animScale>
                                    <p:animScale>
                                      <p:cBhvr>
                                        <p:cTn id="18" dur="26">
                                          <p:stCondLst>
                                            <p:cond delay="1312"/>
                                          </p:stCondLst>
                                        </p:cTn>
                                        <p:tgtEl>
                                          <p:spTgt spid="1026"/>
                                        </p:tgtEl>
                                      </p:cBhvr>
                                      <p:to x="100000" y="80000"/>
                                    </p:animScale>
                                    <p:animScale>
                                      <p:cBhvr>
                                        <p:cTn id="19" dur="166" decel="50000">
                                          <p:stCondLst>
                                            <p:cond delay="1338"/>
                                          </p:stCondLst>
                                        </p:cTn>
                                        <p:tgtEl>
                                          <p:spTgt spid="1026"/>
                                        </p:tgtEl>
                                      </p:cBhvr>
                                      <p:to x="100000" y="100000"/>
                                    </p:animScale>
                                    <p:animScale>
                                      <p:cBhvr>
                                        <p:cTn id="20" dur="26">
                                          <p:stCondLst>
                                            <p:cond delay="1642"/>
                                          </p:stCondLst>
                                        </p:cTn>
                                        <p:tgtEl>
                                          <p:spTgt spid="1026"/>
                                        </p:tgtEl>
                                      </p:cBhvr>
                                      <p:to x="100000" y="90000"/>
                                    </p:animScale>
                                    <p:animScale>
                                      <p:cBhvr>
                                        <p:cTn id="21" dur="166" decel="50000">
                                          <p:stCondLst>
                                            <p:cond delay="1668"/>
                                          </p:stCondLst>
                                        </p:cTn>
                                        <p:tgtEl>
                                          <p:spTgt spid="1026"/>
                                        </p:tgtEl>
                                      </p:cBhvr>
                                      <p:to x="100000" y="100000"/>
                                    </p:animScale>
                                    <p:animScale>
                                      <p:cBhvr>
                                        <p:cTn id="22" dur="26">
                                          <p:stCondLst>
                                            <p:cond delay="1808"/>
                                          </p:stCondLst>
                                        </p:cTn>
                                        <p:tgtEl>
                                          <p:spTgt spid="1026"/>
                                        </p:tgtEl>
                                      </p:cBhvr>
                                      <p:to x="100000" y="95000"/>
                                    </p:animScale>
                                    <p:animScale>
                                      <p:cBhvr>
                                        <p:cTn id="23" dur="166" decel="50000">
                                          <p:stCondLst>
                                            <p:cond delay="1834"/>
                                          </p:stCondLst>
                                        </p:cTn>
                                        <p:tgtEl>
                                          <p:spTgt spid="1026"/>
                                        </p:tgtEl>
                                      </p:cBhvr>
                                      <p:to x="100000" y="100000"/>
                                    </p:animScale>
                                  </p:childTnLst>
                                </p:cTn>
                              </p:par>
                              <p:par>
                                <p:cTn id="24" presetID="42"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1000"/>
                                        <p:tgtEl>
                                          <p:spTgt spid="1026"/>
                                        </p:tgtEl>
                                      </p:cBhvr>
                                    </p:animEffect>
                                    <p:anim calcmode="lin" valueType="num">
                                      <p:cBhvr>
                                        <p:cTn id="27" dur="1000" fill="hold"/>
                                        <p:tgtEl>
                                          <p:spTgt spid="1026"/>
                                        </p:tgtEl>
                                        <p:attrNameLst>
                                          <p:attrName>ppt_x</p:attrName>
                                        </p:attrNameLst>
                                      </p:cBhvr>
                                      <p:tavLst>
                                        <p:tav tm="0">
                                          <p:val>
                                            <p:strVal val="#ppt_x"/>
                                          </p:val>
                                        </p:tav>
                                        <p:tav tm="100000">
                                          <p:val>
                                            <p:strVal val="#ppt_x"/>
                                          </p:val>
                                        </p:tav>
                                      </p:tavLst>
                                    </p:anim>
                                    <p:anim calcmode="lin" valueType="num">
                                      <p:cBhvr>
                                        <p:cTn id="28" dur="1000" fill="hold"/>
                                        <p:tgtEl>
                                          <p:spTgt spid="1026"/>
                                        </p:tgtEl>
                                        <p:attrNameLst>
                                          <p:attrName>ppt_y</p:attrName>
                                        </p:attrNameLst>
                                      </p:cBhvr>
                                      <p:tavLst>
                                        <p:tav tm="0">
                                          <p:val>
                                            <p:strVal val="#ppt_y+.1"/>
                                          </p:val>
                                        </p:tav>
                                        <p:tav tm="100000">
                                          <p:val>
                                            <p:strVal val="#ppt_y"/>
                                          </p:val>
                                        </p:tav>
                                      </p:tavLst>
                                    </p:anim>
                                  </p:childTnLst>
                                </p:cTn>
                              </p:par>
                              <p:par>
                                <p:cTn id="29" presetID="6" presetClass="emph" presetSubtype="0" fill="hold" nodeType="withEffect">
                                  <p:stCondLst>
                                    <p:cond delay="0"/>
                                  </p:stCondLst>
                                  <p:childTnLst>
                                    <p:animScale>
                                      <p:cBhvr>
                                        <p:cTn id="30"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42" y="55574"/>
            <a:ext cx="8610654" cy="493106"/>
          </a:xfrm>
        </p:spPr>
        <p:txBody>
          <a:bodyPr>
            <a:normAutofit fontScale="90000"/>
          </a:bodyPr>
          <a:lstStyle/>
          <a:p>
            <a:pPr>
              <a:spcBef>
                <a:spcPct val="20000"/>
              </a:spcBef>
              <a:buFont typeface="Arial" pitchFamily="34" charset="0"/>
            </a:pPr>
            <a:r>
              <a:rPr lang="en-US" altLang="en-US" sz="2800" b="1" dirty="0" smtClean="0">
                <a:latin typeface="Arial" panose="020B0604020202020204" pitchFamily="34" charset="0"/>
                <a:cs typeface="Arial" panose="020B0604020202020204" pitchFamily="34" charset="0"/>
              </a:rPr>
              <a:t>1. PURPOSE</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614232"/>
            <a:ext cx="8496944" cy="4975008"/>
          </a:xfrm>
        </p:spPr>
        <p:txBody>
          <a:bodyPr>
            <a:normAutofit/>
          </a:bodyPr>
          <a:lstStyle/>
          <a:p>
            <a:pPr marL="0" indent="0">
              <a:buNone/>
            </a:pPr>
            <a:r>
              <a:rPr lang="en-ZA" sz="2000" dirty="0" smtClean="0">
                <a:latin typeface="Arial" panose="020B0604020202020204" pitchFamily="34" charset="0"/>
                <a:cs typeface="Arial" panose="020B0604020202020204" pitchFamily="34" charset="0"/>
              </a:rPr>
              <a:t>To brief Portfolio Committee on Public Service and Infrastructure on implementation of and compliance with the Performance Management System (PMDS)</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grpSp>
        <p:nvGrpSpPr>
          <p:cNvPr id="8" name="Group 6"/>
          <p:cNvGrpSpPr>
            <a:grpSpLocks/>
          </p:cNvGrpSpPr>
          <p:nvPr/>
        </p:nvGrpSpPr>
        <p:grpSpPr bwMode="auto">
          <a:xfrm>
            <a:off x="0" y="5867400"/>
            <a:ext cx="9144000" cy="990600"/>
            <a:chOff x="0" y="5867400"/>
            <a:chExt cx="9144000" cy="990600"/>
          </a:xfrm>
        </p:grpSpPr>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0" name="Picture 2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5872163"/>
              <a:ext cx="2743200" cy="985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Lst>
          </p:spPr>
        </p:pic>
      </p:grpSp>
      <p:sp>
        <p:nvSpPr>
          <p:cNvPr id="4" name="Slide Number Placeholder 3"/>
          <p:cNvSpPr>
            <a:spLocks noGrp="1"/>
          </p:cNvSpPr>
          <p:nvPr>
            <p:ph type="sldNum" sz="quarter" idx="12"/>
          </p:nvPr>
        </p:nvSpPr>
        <p:spPr/>
        <p:txBody>
          <a:bodyPr/>
          <a:lstStyle/>
          <a:p>
            <a:fld id="{8720CD50-87B2-46EA-9E68-5F1668D2857F}" type="slidenum">
              <a:rPr lang="en-ZA" smtClean="0"/>
              <a:pPr/>
              <a:t>3</a:t>
            </a:fld>
            <a:endParaRPr lang="en-ZA"/>
          </a:p>
        </p:txBody>
      </p:sp>
    </p:spTree>
    <p:extLst>
      <p:ext uri="{BB962C8B-B14F-4D97-AF65-F5344CB8AC3E}">
        <p14:creationId xmlns:p14="http://schemas.microsoft.com/office/powerpoint/2010/main" xmlns="" val="12790509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a:t/>
            </a:r>
            <a:br>
              <a:rPr lang="en-ZA" dirty="0"/>
            </a:br>
            <a:r>
              <a:rPr lang="en-ZA" dirty="0"/>
              <a:t> </a:t>
            </a:r>
            <a:br>
              <a:rPr lang="en-ZA" dirty="0"/>
            </a:br>
            <a:r>
              <a:rPr lang="en-ZA" dirty="0" smtClean="0"/>
              <a:t>2. </a:t>
            </a:r>
            <a:r>
              <a:rPr lang="en-US" altLang="en-US" sz="3200" b="1" kern="0" dirty="0" smtClean="0">
                <a:latin typeface="Arial" pitchFamily="34" charset="0"/>
                <a:cs typeface="Arial" pitchFamily="34" charset="0"/>
              </a:rPr>
              <a:t>INTRODUCTION </a:t>
            </a:r>
            <a:r>
              <a:rPr lang="en-US" altLang="en-US" sz="3200" b="1" kern="0" dirty="0">
                <a:latin typeface="Arial" pitchFamily="34" charset="0"/>
                <a:cs typeface="Arial" pitchFamily="34" charset="0"/>
              </a:rPr>
              <a:t>AND BACKGROUND</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fontScale="70000" lnSpcReduction="20000"/>
          </a:bodyPr>
          <a:lstStyle/>
          <a:p>
            <a:r>
              <a:rPr lang="en-US" dirty="0">
                <a:latin typeface="Arial" panose="020B0604020202020204" pitchFamily="34" charset="0"/>
                <a:cs typeface="Arial" panose="020B0604020202020204" pitchFamily="34" charset="0"/>
              </a:rPr>
              <a:t>The Department manages the performance of staff on salary levels 2 – 12 in terms of the Departmental PMDS Policy which has been ratified by the appropriate structures and approved for implementation </a:t>
            </a:r>
            <a:r>
              <a:rPr lang="en-US" dirty="0" err="1">
                <a:latin typeface="Arial" panose="020B0604020202020204" pitchFamily="34" charset="0"/>
                <a:cs typeface="Arial" panose="020B0604020202020204" pitchFamily="34" charset="0"/>
              </a:rPr>
              <a:t>w.e.f</a:t>
            </a:r>
            <a:r>
              <a:rPr lang="en-US" dirty="0">
                <a:latin typeface="Arial" panose="020B0604020202020204" pitchFamily="34" charset="0"/>
                <a:cs typeface="Arial" panose="020B0604020202020204" pitchFamily="34" charset="0"/>
              </a:rPr>
              <a:t>. 01 April 2018</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PMDS for SMS members is managed in terms of Chapter 4 of the SMS Handbook as well as DPSA determinations/ directives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 directed by the MPSA, the approved PMDS Policy  is based on the provisions of the following: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PSR 2016, </a:t>
            </a:r>
          </a:p>
          <a:p>
            <a:r>
              <a:rPr lang="en-US" dirty="0">
                <a:latin typeface="Arial" panose="020B0604020202020204" pitchFamily="34" charset="0"/>
                <a:cs typeface="Arial" panose="020B0604020202020204" pitchFamily="34" charset="0"/>
              </a:rPr>
              <a:t>MPSA determinations/ directives of 2017, and </a:t>
            </a:r>
          </a:p>
          <a:p>
            <a:r>
              <a:rPr lang="en-US" dirty="0">
                <a:latin typeface="Arial" panose="020B0604020202020204" pitchFamily="34" charset="0"/>
                <a:cs typeface="Arial" panose="020B0604020202020204" pitchFamily="34" charset="0"/>
              </a:rPr>
              <a:t>Incentives Policy Framework of 2017.</a:t>
            </a:r>
          </a:p>
          <a:p>
            <a:endParaRPr lang="en-ZA" dirty="0"/>
          </a:p>
        </p:txBody>
      </p:sp>
      <p:sp>
        <p:nvSpPr>
          <p:cNvPr id="4" name="Slide Number Placeholder 3"/>
          <p:cNvSpPr>
            <a:spLocks noGrp="1"/>
          </p:cNvSpPr>
          <p:nvPr>
            <p:ph type="sldNum" sz="quarter" idx="12"/>
          </p:nvPr>
        </p:nvSpPr>
        <p:spPr/>
        <p:txBody>
          <a:bodyPr/>
          <a:lstStyle/>
          <a:p>
            <a:fld id="{8720CD50-87B2-46EA-9E68-5F1668D2857F}" type="slidenum">
              <a:rPr lang="en-ZA" smtClean="0"/>
              <a:pPr/>
              <a:t>4</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22676569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a:t/>
            </a:r>
            <a:br>
              <a:rPr lang="en-ZA" dirty="0"/>
            </a:br>
            <a:r>
              <a:rPr lang="en-ZA" dirty="0"/>
              <a:t> </a:t>
            </a:r>
            <a:br>
              <a:rPr lang="en-ZA" dirty="0"/>
            </a:br>
            <a:r>
              <a:rPr lang="en-ZA" dirty="0" smtClean="0"/>
              <a:t>3. </a:t>
            </a:r>
            <a:r>
              <a:rPr lang="en-US" altLang="en-US" sz="3200" b="1" kern="0" dirty="0" smtClean="0">
                <a:latin typeface="Arial" pitchFamily="34" charset="0"/>
                <a:cs typeface="Arial" pitchFamily="34" charset="0"/>
              </a:rPr>
              <a:t>SIGNING </a:t>
            </a:r>
            <a:r>
              <a:rPr lang="en-US" altLang="en-US" sz="3200" b="1" kern="0" dirty="0">
                <a:latin typeface="Arial" pitchFamily="34" charset="0"/>
                <a:cs typeface="Arial" pitchFamily="34" charset="0"/>
              </a:rPr>
              <a:t>OF PERFORMANCE AGREEMENTS</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lnSpcReduction="10000"/>
          </a:bodyPr>
          <a:lstStyle/>
          <a:p>
            <a:r>
              <a:rPr lang="en-US" sz="2200" dirty="0">
                <a:latin typeface="Arial" panose="020B0604020202020204" pitchFamily="34" charset="0"/>
                <a:cs typeface="Arial" panose="020B0604020202020204" pitchFamily="34" charset="0"/>
              </a:rPr>
              <a:t>Employees (newly appointed or promoted) sign PAs within three (3) calendar months after assumption of duty and thereafter within two (2) months of the beginning of each financial cycle.</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Existing employees sign and submit to D:HRD their PAs on or before 31 May of each PMDS Cycle starting from 01 April to 31 March of the following year,</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department enforces the PSR 2016 requirement which states that “no employee shall qualify for performance rewards if he or she does not sign a PA within the period contemplated above, but will still be subjected to performance reviews.</a:t>
            </a:r>
          </a:p>
          <a:p>
            <a:endParaRPr lang="en-ZA" dirty="0"/>
          </a:p>
        </p:txBody>
      </p:sp>
      <p:sp>
        <p:nvSpPr>
          <p:cNvPr id="4" name="Slide Number Placeholder 3"/>
          <p:cNvSpPr>
            <a:spLocks noGrp="1"/>
          </p:cNvSpPr>
          <p:nvPr>
            <p:ph type="sldNum" sz="quarter" idx="12"/>
          </p:nvPr>
        </p:nvSpPr>
        <p:spPr/>
        <p:txBody>
          <a:bodyPr/>
          <a:lstStyle/>
          <a:p>
            <a:fld id="{8720CD50-87B2-46EA-9E68-5F1668D2857F}" type="slidenum">
              <a:rPr lang="en-ZA" smtClean="0"/>
              <a:pPr/>
              <a:t>5</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12156932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6632"/>
            <a:ext cx="8229600" cy="936104"/>
          </a:xfrm>
        </p:spPr>
        <p:txBody>
          <a:bodyPr>
            <a:normAutofit fontScale="90000"/>
          </a:bodyPr>
          <a:lstStyle/>
          <a:p>
            <a:r>
              <a:rPr lang="en-ZA" dirty="0"/>
              <a:t/>
            </a:r>
            <a:br>
              <a:rPr lang="en-ZA" dirty="0"/>
            </a:br>
            <a:r>
              <a:rPr lang="en-ZA" dirty="0"/>
              <a:t> </a:t>
            </a:r>
            <a:br>
              <a:rPr lang="en-ZA" dirty="0"/>
            </a:br>
            <a:r>
              <a:rPr lang="en-ZA" dirty="0" smtClean="0"/>
              <a:t>3. </a:t>
            </a:r>
            <a:r>
              <a:rPr lang="en-US" altLang="en-US" sz="3200" b="1" kern="0" dirty="0" smtClean="0">
                <a:latin typeface="Arial" pitchFamily="34" charset="0"/>
                <a:cs typeface="Arial" pitchFamily="34" charset="0"/>
              </a:rPr>
              <a:t>SIGNING </a:t>
            </a:r>
            <a:r>
              <a:rPr lang="en-US" altLang="en-US" sz="3200" b="1" kern="0" dirty="0">
                <a:latin typeface="Arial" pitchFamily="34" charset="0"/>
                <a:cs typeface="Arial" pitchFamily="34" charset="0"/>
              </a:rPr>
              <a:t>OF PERFORMANCE </a:t>
            </a:r>
            <a:r>
              <a:rPr lang="en-US" altLang="en-US" sz="3200" b="1" kern="0" dirty="0" smtClean="0">
                <a:latin typeface="Arial" pitchFamily="34" charset="0"/>
                <a:cs typeface="Arial" pitchFamily="34" charset="0"/>
              </a:rPr>
              <a:t>AGREEMENTS…continues</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052736"/>
            <a:ext cx="8229600" cy="5073427"/>
          </a:xfrm>
        </p:spPr>
        <p:txBody>
          <a:bodyPr>
            <a:normAutofit fontScale="92500" lnSpcReduction="20000"/>
          </a:bodyPr>
          <a:lstStyle/>
          <a:p>
            <a:r>
              <a:rPr lang="en-US" sz="2400" dirty="0">
                <a:latin typeface="Arial" panose="020B0604020202020204" pitchFamily="34" charset="0"/>
                <a:cs typeface="Arial" panose="020B0604020202020204" pitchFamily="34" charset="0"/>
              </a:rPr>
              <a:t>For those SMS Members who did not conclude, sign and file their PA(without showing good cause) by the due date, the Head of Department took appropriate disciplinary steps in terms of section 16A (1) or (2) of the Public Service Act by issuing warning letters. </a:t>
            </a:r>
          </a:p>
          <a:p>
            <a:r>
              <a:rPr lang="en-US" sz="2400" dirty="0">
                <a:latin typeface="Arial" panose="020B0604020202020204" pitchFamily="34" charset="0"/>
                <a:cs typeface="Arial" panose="020B0604020202020204" pitchFamily="34" charset="0"/>
              </a:rPr>
              <a:t>Performance related incentives are also withheld for non-compliant SMS members for the specific PMDS Cycle</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Hereunder is a compliance table of PAs received</a:t>
            </a:r>
            <a:r>
              <a:rPr lang="en-US" sz="2400" dirty="0" smtClean="0">
                <a:latin typeface="Arial" panose="020B0604020202020204" pitchFamily="34" charset="0"/>
                <a:cs typeface="Arial" panose="020B0604020202020204" pitchFamily="34" charset="0"/>
              </a:rPr>
              <a:t>:</a:t>
            </a:r>
          </a:p>
          <a:p>
            <a:pPr marL="0" indent="0">
              <a:buNone/>
            </a:pPr>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an effort to ensure compliance in the department, </a:t>
            </a:r>
            <a:r>
              <a:rPr lang="en-US" sz="2400" dirty="0" smtClean="0">
                <a:latin typeface="Arial" panose="020B0604020202020204" pitchFamily="34" charset="0"/>
                <a:cs typeface="Arial" panose="020B0604020202020204" pitchFamily="34" charset="0"/>
              </a:rPr>
              <a:t>notifications </a:t>
            </a:r>
            <a:r>
              <a:rPr lang="en-US" sz="2400" dirty="0">
                <a:latin typeface="Arial" panose="020B0604020202020204" pitchFamily="34" charset="0"/>
                <a:cs typeface="Arial" panose="020B0604020202020204" pitchFamily="34" charset="0"/>
              </a:rPr>
              <a:t>such as PMDS Year Planner and Internal Circulars </a:t>
            </a:r>
            <a:r>
              <a:rPr lang="en-US" sz="2400" dirty="0" smtClean="0">
                <a:latin typeface="Arial" panose="020B0604020202020204" pitchFamily="34" charset="0"/>
                <a:cs typeface="Arial" panose="020B0604020202020204" pitchFamily="34" charset="0"/>
              </a:rPr>
              <a:t>are issued to </a:t>
            </a:r>
            <a:r>
              <a:rPr lang="en-US" sz="2400" dirty="0">
                <a:latin typeface="Arial" panose="020B0604020202020204" pitchFamily="34" charset="0"/>
                <a:cs typeface="Arial" panose="020B0604020202020204" pitchFamily="34" charset="0"/>
              </a:rPr>
              <a:t>all staff </a:t>
            </a:r>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the department prior and during the PMDS Cycle.</a:t>
            </a:r>
          </a:p>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8720CD50-87B2-46EA-9E68-5F1668D2857F}" type="slidenum">
              <a:rPr lang="en-ZA" smtClean="0"/>
              <a:pPr/>
              <a:t>6</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1628394468"/>
              </p:ext>
            </p:extLst>
          </p:nvPr>
        </p:nvGraphicFramePr>
        <p:xfrm>
          <a:off x="971598" y="3573016"/>
          <a:ext cx="7200804" cy="864096"/>
        </p:xfrm>
        <a:graphic>
          <a:graphicData uri="http://schemas.openxmlformats.org/drawingml/2006/table">
            <a:tbl>
              <a:tblPr firstRow="1" bandRow="1">
                <a:tableStyleId>{93296810-A885-4BE3-A3E7-6D5BEEA58F35}</a:tableStyleId>
              </a:tblPr>
              <a:tblGrid>
                <a:gridCol w="1200134">
                  <a:extLst>
                    <a:ext uri="{9D8B030D-6E8A-4147-A177-3AD203B41FA5}">
                      <a16:colId xmlns:a16="http://schemas.microsoft.com/office/drawing/2014/main" xmlns="" val="20000"/>
                    </a:ext>
                  </a:extLst>
                </a:gridCol>
                <a:gridCol w="1200134">
                  <a:extLst>
                    <a:ext uri="{9D8B030D-6E8A-4147-A177-3AD203B41FA5}">
                      <a16:colId xmlns:a16="http://schemas.microsoft.com/office/drawing/2014/main" xmlns="" val="20001"/>
                    </a:ext>
                  </a:extLst>
                </a:gridCol>
                <a:gridCol w="1200134">
                  <a:extLst>
                    <a:ext uri="{9D8B030D-6E8A-4147-A177-3AD203B41FA5}">
                      <a16:colId xmlns:a16="http://schemas.microsoft.com/office/drawing/2014/main" xmlns="" val="20002"/>
                    </a:ext>
                  </a:extLst>
                </a:gridCol>
                <a:gridCol w="1200134">
                  <a:extLst>
                    <a:ext uri="{9D8B030D-6E8A-4147-A177-3AD203B41FA5}">
                      <a16:colId xmlns:a16="http://schemas.microsoft.com/office/drawing/2014/main" xmlns="" val="20003"/>
                    </a:ext>
                  </a:extLst>
                </a:gridCol>
                <a:gridCol w="1200134">
                  <a:extLst>
                    <a:ext uri="{9D8B030D-6E8A-4147-A177-3AD203B41FA5}">
                      <a16:colId xmlns:a16="http://schemas.microsoft.com/office/drawing/2014/main" xmlns="" val="20004"/>
                    </a:ext>
                  </a:extLst>
                </a:gridCol>
                <a:gridCol w="1200134">
                  <a:extLst>
                    <a:ext uri="{9D8B030D-6E8A-4147-A177-3AD203B41FA5}">
                      <a16:colId xmlns:a16="http://schemas.microsoft.com/office/drawing/2014/main" xmlns="" val="20005"/>
                    </a:ext>
                  </a:extLst>
                </a:gridCol>
              </a:tblGrid>
              <a:tr h="432048">
                <a:tc>
                  <a:txBody>
                    <a:bodyPr/>
                    <a:lstStyle/>
                    <a:p>
                      <a:r>
                        <a:rPr lang="en-ZA" dirty="0" smtClean="0"/>
                        <a:t>LEVEL</a:t>
                      </a:r>
                      <a:endParaRPr lang="en-ZA" dirty="0"/>
                    </a:p>
                  </a:txBody>
                  <a:tcPr/>
                </a:tc>
                <a:tc>
                  <a:txBody>
                    <a:bodyPr/>
                    <a:lstStyle/>
                    <a:p>
                      <a:r>
                        <a:rPr lang="en-ZA" dirty="0" smtClean="0"/>
                        <a:t>2014/15</a:t>
                      </a:r>
                      <a:endParaRPr lang="en-ZA" dirty="0"/>
                    </a:p>
                  </a:txBody>
                  <a:tcPr/>
                </a:tc>
                <a:tc>
                  <a:txBody>
                    <a:bodyPr/>
                    <a:lstStyle/>
                    <a:p>
                      <a:r>
                        <a:rPr lang="en-ZA" dirty="0" smtClean="0"/>
                        <a:t>2015/16</a:t>
                      </a:r>
                      <a:endParaRPr lang="en-ZA" dirty="0"/>
                    </a:p>
                  </a:txBody>
                  <a:tcPr/>
                </a:tc>
                <a:tc>
                  <a:txBody>
                    <a:bodyPr/>
                    <a:lstStyle/>
                    <a:p>
                      <a:r>
                        <a:rPr lang="en-ZA" dirty="0" smtClean="0"/>
                        <a:t>2016/17</a:t>
                      </a:r>
                      <a:endParaRPr lang="en-ZA" dirty="0"/>
                    </a:p>
                  </a:txBody>
                  <a:tcPr/>
                </a:tc>
                <a:tc>
                  <a:txBody>
                    <a:bodyPr/>
                    <a:lstStyle/>
                    <a:p>
                      <a:r>
                        <a:rPr lang="en-ZA" dirty="0" smtClean="0"/>
                        <a:t>2017/18</a:t>
                      </a:r>
                      <a:endParaRPr lang="en-ZA" dirty="0"/>
                    </a:p>
                  </a:txBody>
                  <a:tcPr/>
                </a:tc>
                <a:tc>
                  <a:txBody>
                    <a:bodyPr/>
                    <a:lstStyle/>
                    <a:p>
                      <a:r>
                        <a:rPr lang="en-ZA" dirty="0" smtClean="0"/>
                        <a:t>2018/19</a:t>
                      </a:r>
                      <a:endParaRPr lang="en-ZA" dirty="0"/>
                    </a:p>
                  </a:txBody>
                  <a:tcPr/>
                </a:tc>
                <a:extLst>
                  <a:ext uri="{0D108BD9-81ED-4DB2-BD59-A6C34878D82A}">
                    <a16:rowId xmlns:a16="http://schemas.microsoft.com/office/drawing/2014/main" xmlns="" val="10000"/>
                  </a:ext>
                </a:extLst>
              </a:tr>
              <a:tr h="432048">
                <a:tc>
                  <a:txBody>
                    <a:bodyPr/>
                    <a:lstStyle/>
                    <a:p>
                      <a:r>
                        <a:rPr lang="en-ZA" dirty="0" smtClean="0"/>
                        <a:t>SMS</a:t>
                      </a:r>
                      <a:endParaRPr lang="en-ZA" dirty="0"/>
                    </a:p>
                  </a:txBody>
                  <a:tcPr/>
                </a:tc>
                <a:tc>
                  <a:txBody>
                    <a:bodyPr/>
                    <a:lstStyle/>
                    <a:p>
                      <a:r>
                        <a:rPr lang="en-ZA" dirty="0" smtClean="0"/>
                        <a:t>78%</a:t>
                      </a:r>
                      <a:endParaRPr lang="en-ZA" dirty="0"/>
                    </a:p>
                  </a:txBody>
                  <a:tcPr/>
                </a:tc>
                <a:tc>
                  <a:txBody>
                    <a:bodyPr/>
                    <a:lstStyle/>
                    <a:p>
                      <a:r>
                        <a:rPr lang="en-ZA" dirty="0" smtClean="0"/>
                        <a:t>89%</a:t>
                      </a:r>
                      <a:endParaRPr lang="en-ZA" dirty="0"/>
                    </a:p>
                  </a:txBody>
                  <a:tcPr/>
                </a:tc>
                <a:tc>
                  <a:txBody>
                    <a:bodyPr/>
                    <a:lstStyle/>
                    <a:p>
                      <a:r>
                        <a:rPr lang="en-ZA" dirty="0" smtClean="0"/>
                        <a:t>81%</a:t>
                      </a:r>
                      <a:endParaRPr lang="en-ZA" dirty="0"/>
                    </a:p>
                  </a:txBody>
                  <a:tcPr/>
                </a:tc>
                <a:tc>
                  <a:txBody>
                    <a:bodyPr/>
                    <a:lstStyle/>
                    <a:p>
                      <a:r>
                        <a:rPr lang="en-ZA" dirty="0" smtClean="0"/>
                        <a:t>78%</a:t>
                      </a:r>
                      <a:endParaRPr lang="en-ZA" dirty="0"/>
                    </a:p>
                  </a:txBody>
                  <a:tcPr/>
                </a:tc>
                <a:tc>
                  <a:txBody>
                    <a:bodyPr/>
                    <a:lstStyle/>
                    <a:p>
                      <a:r>
                        <a:rPr lang="en-ZA" dirty="0" smtClean="0"/>
                        <a:t>91.71%</a:t>
                      </a:r>
                      <a:endParaRPr lang="en-ZA"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6919043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838200" y="833241"/>
          <a:ext cx="7786171" cy="4852464"/>
        </p:xfrm>
        <a:graphic>
          <a:graphicData uri="http://schemas.openxmlformats.org/drawingml/2006/table">
            <a:tbl>
              <a:tblPr firstRow="1" firstCol="1" lastRow="1" lastCol="1" bandRow="1" bandCol="1"/>
              <a:tblGrid>
                <a:gridCol w="4185609">
                  <a:extLst>
                    <a:ext uri="{9D8B030D-6E8A-4147-A177-3AD203B41FA5}">
                      <a16:colId xmlns:a16="http://schemas.microsoft.com/office/drawing/2014/main" xmlns="" val="20000"/>
                    </a:ext>
                  </a:extLst>
                </a:gridCol>
                <a:gridCol w="1945708">
                  <a:extLst>
                    <a:ext uri="{9D8B030D-6E8A-4147-A177-3AD203B41FA5}">
                      <a16:colId xmlns:a16="http://schemas.microsoft.com/office/drawing/2014/main" xmlns="" val="20001"/>
                    </a:ext>
                  </a:extLst>
                </a:gridCol>
                <a:gridCol w="1654854">
                  <a:extLst>
                    <a:ext uri="{9D8B030D-6E8A-4147-A177-3AD203B41FA5}">
                      <a16:colId xmlns:a16="http://schemas.microsoft.com/office/drawing/2014/main" xmlns="" val="20002"/>
                    </a:ext>
                  </a:extLst>
                </a:gridCol>
              </a:tblGrid>
              <a:tr h="235715">
                <a:tc>
                  <a:txBody>
                    <a:bodyPr/>
                    <a:lstStyle/>
                    <a:p>
                      <a:pPr marL="0" marR="0" algn="ctr">
                        <a:spcBef>
                          <a:spcPts val="0"/>
                        </a:spcBef>
                        <a:spcAft>
                          <a:spcPts val="0"/>
                        </a:spcAft>
                      </a:pPr>
                      <a:r>
                        <a:rPr lang="en-US" sz="800" b="1" cap="all" dirty="0">
                          <a:solidFill>
                            <a:srgbClr val="000000"/>
                          </a:solidFill>
                          <a:effectLst/>
                          <a:latin typeface="Arial" panose="020B0604020202020204" pitchFamily="34" charset="0"/>
                          <a:ea typeface="MS Mincho" panose="02020609040205080304" pitchFamily="49" charset="-128"/>
                        </a:rPr>
                        <a:t> </a:t>
                      </a:r>
                      <a:endParaRPr lang="en-US" sz="9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800" b="1" cap="all" dirty="0">
                          <a:solidFill>
                            <a:srgbClr val="000000"/>
                          </a:solidFill>
                          <a:effectLst/>
                          <a:latin typeface="Arial" panose="020B0604020202020204" pitchFamily="34" charset="0"/>
                          <a:ea typeface="MS Mincho" panose="02020609040205080304" pitchFamily="49" charset="-128"/>
                        </a:rPr>
                        <a:t>activity / event </a:t>
                      </a:r>
                      <a:endParaRPr lang="en-US" sz="900" dirty="0">
                        <a:effectLst/>
                        <a:latin typeface="Times New Roman" panose="02020603050405020304" pitchFamily="18" charset="0"/>
                        <a:ea typeface="MS Mincho" panose="02020609040205080304" pitchFamily="49" charset="-128"/>
                      </a:endParaRPr>
                    </a:p>
                  </a:txBody>
                  <a:tcPr marL="50557" marR="50557"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79646"/>
                    </a:solidFill>
                  </a:tcPr>
                </a:tc>
                <a:tc>
                  <a:txBody>
                    <a:bodyPr/>
                    <a:lstStyle/>
                    <a:p>
                      <a:pPr marL="0" marR="0">
                        <a:spcBef>
                          <a:spcPts val="0"/>
                        </a:spcBef>
                        <a:spcAft>
                          <a:spcPts val="0"/>
                        </a:spcAft>
                      </a:pPr>
                      <a:r>
                        <a:rPr lang="en-US" sz="800" b="1" cap="all">
                          <a:solidFill>
                            <a:srgbClr val="000000"/>
                          </a:solidFill>
                          <a:effectLst/>
                          <a:latin typeface="Arial" panose="020B0604020202020204" pitchFamily="34" charset="0"/>
                          <a:ea typeface="MS Mincho" panose="02020609040205080304" pitchFamily="49" charset="-128"/>
                        </a:rPr>
                        <a:t> </a:t>
                      </a:r>
                      <a:endParaRPr lang="en-US" sz="9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800" b="1" cap="all">
                          <a:solidFill>
                            <a:srgbClr val="000000"/>
                          </a:solidFill>
                          <a:effectLst/>
                          <a:latin typeface="Arial" panose="020B0604020202020204" pitchFamily="34" charset="0"/>
                          <a:ea typeface="MS Mincho" panose="02020609040205080304" pitchFamily="49" charset="-128"/>
                        </a:rPr>
                        <a:t>due Date </a:t>
                      </a:r>
                      <a:endParaRPr lang="en-US" sz="900">
                        <a:effectLst/>
                        <a:latin typeface="Times New Roman" panose="02020603050405020304" pitchFamily="18" charset="0"/>
                        <a:ea typeface="MS Mincho" panose="02020609040205080304" pitchFamily="49" charset="-128"/>
                      </a:endParaRPr>
                    </a:p>
                  </a:txBody>
                  <a:tcPr marL="50557" marR="50557"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79646"/>
                    </a:solidFill>
                  </a:tcPr>
                </a:tc>
                <a:tc>
                  <a:txBody>
                    <a:bodyPr/>
                    <a:lstStyle/>
                    <a:p>
                      <a:pPr marL="0" marR="0">
                        <a:spcBef>
                          <a:spcPts val="0"/>
                        </a:spcBef>
                        <a:spcAft>
                          <a:spcPts val="0"/>
                        </a:spcAft>
                      </a:pPr>
                      <a:r>
                        <a:rPr lang="en-US" sz="800" b="1" cap="all">
                          <a:solidFill>
                            <a:srgbClr val="000000"/>
                          </a:solidFill>
                          <a:effectLst/>
                          <a:latin typeface="Arial" panose="020B0604020202020204" pitchFamily="34" charset="0"/>
                          <a:ea typeface="MS Mincho" panose="02020609040205080304" pitchFamily="49" charset="-128"/>
                        </a:rPr>
                        <a:t> </a:t>
                      </a:r>
                      <a:endParaRPr lang="en-US" sz="9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800" b="1" cap="all">
                          <a:solidFill>
                            <a:srgbClr val="000000"/>
                          </a:solidFill>
                          <a:effectLst/>
                          <a:latin typeface="Arial" panose="020B0604020202020204" pitchFamily="34" charset="0"/>
                          <a:ea typeface="MS Mincho" panose="02020609040205080304" pitchFamily="49" charset="-128"/>
                        </a:rPr>
                        <a:t>Responsibility</a:t>
                      </a:r>
                      <a:endParaRPr lang="en-US" sz="900">
                        <a:effectLst/>
                        <a:latin typeface="Times New Roman" panose="02020603050405020304" pitchFamily="18" charset="0"/>
                        <a:ea typeface="MS Mincho" panose="02020609040205080304" pitchFamily="49" charset="-128"/>
                      </a:endParaRPr>
                    </a:p>
                  </a:txBody>
                  <a:tcPr marL="50557" marR="50557"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390156">
                <a:tc>
                  <a:txBody>
                    <a:bodyPr/>
                    <a:lstStyle/>
                    <a:p>
                      <a:pPr marL="0" marR="0" algn="just">
                        <a:lnSpc>
                          <a:spcPts val="1200"/>
                        </a:lnSpc>
                        <a:spcBef>
                          <a:spcPts val="0"/>
                        </a:spcBef>
                        <a:spcAft>
                          <a:spcPts val="0"/>
                        </a:spcAft>
                      </a:pPr>
                      <a:r>
                        <a:rPr lang="en-US" sz="700" b="1">
                          <a:effectLst/>
                          <a:latin typeface="Arial" panose="020B0604020202020204" pitchFamily="34" charset="0"/>
                          <a:ea typeface="Times New Roman" panose="02020603050405020304" pitchFamily="18" charset="0"/>
                        </a:rPr>
                        <a:t>Submission</a:t>
                      </a:r>
                      <a:r>
                        <a:rPr lang="en-US" sz="700">
                          <a:effectLst/>
                          <a:latin typeface="Arial" panose="020B0604020202020204" pitchFamily="34" charset="0"/>
                          <a:ea typeface="Times New Roman" panose="02020603050405020304" pitchFamily="18" charset="0"/>
                        </a:rPr>
                        <a:t> of performance review results </a:t>
                      </a:r>
                      <a:r>
                        <a:rPr lang="en-US" sz="700" b="1" i="1">
                          <a:effectLst/>
                          <a:latin typeface="Arial" panose="020B0604020202020204" pitchFamily="34" charset="0"/>
                          <a:ea typeface="Times New Roman" panose="02020603050405020304" pitchFamily="18" charset="0"/>
                        </a:rPr>
                        <a:t>(2018-19 Cycle)</a:t>
                      </a:r>
                      <a:r>
                        <a:rPr lang="en-US" sz="700">
                          <a:effectLst/>
                          <a:latin typeface="Arial" panose="020B0604020202020204" pitchFamily="34" charset="0"/>
                          <a:ea typeface="Times New Roman" panose="02020603050405020304" pitchFamily="18" charset="0"/>
                        </a:rPr>
                        <a:t> by various IRCs in order to enable the Directorate: HRD to prepare for the DMC meeting </a:t>
                      </a:r>
                      <a:r>
                        <a:rPr lang="en-US" sz="700" i="1">
                          <a:effectLst/>
                          <a:latin typeface="Arial" panose="020B0604020202020204" pitchFamily="34" charset="0"/>
                          <a:ea typeface="Times New Roman" panose="02020603050405020304" pitchFamily="18" charset="0"/>
                        </a:rPr>
                        <a:t>(Employees on Salary Levels 2 – 12)</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38100" cap="flat" cmpd="sng" algn="ctr">
                      <a:solidFill>
                        <a:srgbClr val="000000"/>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30 June 2019</a:t>
                      </a:r>
                      <a:r>
                        <a:rPr lang="en-US" sz="7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38100" cap="flat" cmpd="sng" algn="ctr">
                      <a:solidFill>
                        <a:srgbClr val="000000"/>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IRC Secretariats at Head Office and HR Heads at Regional Offices</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38100" cap="flat" cmpd="sng" algn="ctr">
                      <a:solidFill>
                        <a:srgbClr val="000000"/>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285186">
                <a:tc>
                  <a:txBody>
                    <a:bodyPr/>
                    <a:lstStyle/>
                    <a:p>
                      <a:pPr marL="0" marR="0" algn="just">
                        <a:lnSpc>
                          <a:spcPts val="1200"/>
                        </a:lnSpc>
                        <a:spcBef>
                          <a:spcPts val="0"/>
                        </a:spcBef>
                        <a:spcAft>
                          <a:spcPts val="0"/>
                        </a:spcAft>
                      </a:pPr>
                      <a:r>
                        <a:rPr lang="en-US" sz="700" b="1">
                          <a:effectLst/>
                          <a:latin typeface="Arial" panose="020B0604020202020204" pitchFamily="34" charset="0"/>
                          <a:ea typeface="Times New Roman" panose="02020603050405020304" pitchFamily="18" charset="0"/>
                        </a:rPr>
                        <a:t>Moderation</a:t>
                      </a:r>
                      <a:r>
                        <a:rPr lang="en-US" sz="700">
                          <a:effectLst/>
                          <a:latin typeface="Arial" panose="020B0604020202020204" pitchFamily="34" charset="0"/>
                          <a:ea typeface="Times New Roman" panose="02020603050405020304" pitchFamily="18" charset="0"/>
                        </a:rPr>
                        <a:t> of annual performance assessments </a:t>
                      </a:r>
                      <a:r>
                        <a:rPr lang="en-US" sz="700" b="1" i="1">
                          <a:effectLst/>
                          <a:latin typeface="Arial" panose="020B0604020202020204" pitchFamily="34" charset="0"/>
                          <a:ea typeface="Times New Roman" panose="02020603050405020304" pitchFamily="18" charset="0"/>
                        </a:rPr>
                        <a:t>(2018-19 Cycle)</a:t>
                      </a:r>
                      <a:r>
                        <a:rPr lang="en-US" sz="700">
                          <a:effectLst/>
                          <a:latin typeface="Arial" panose="020B0604020202020204" pitchFamily="34" charset="0"/>
                          <a:ea typeface="Times New Roman" panose="02020603050405020304" pitchFamily="18" charset="0"/>
                        </a:rPr>
                        <a:t> by the DMC concluded </a:t>
                      </a:r>
                      <a:r>
                        <a:rPr lang="en-US" sz="700" i="1">
                          <a:effectLst/>
                          <a:latin typeface="Arial" panose="020B0604020202020204" pitchFamily="34" charset="0"/>
                          <a:ea typeface="Times New Roman" panose="02020603050405020304" pitchFamily="18" charset="0"/>
                        </a:rPr>
                        <a:t>(Employees on Salary Levels 2 – 12)</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31 July 2019</a:t>
                      </a:r>
                      <a:r>
                        <a:rPr lang="en-US" sz="7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DMC, Exco and Accounting Officer</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285186">
                <a:tc>
                  <a:txBody>
                    <a:bodyPr/>
                    <a:lstStyle/>
                    <a:p>
                      <a:pPr marL="0" marR="0" algn="just">
                        <a:lnSpc>
                          <a:spcPts val="1200"/>
                        </a:lnSpc>
                        <a:spcBef>
                          <a:spcPts val="0"/>
                        </a:spcBef>
                        <a:spcAft>
                          <a:spcPts val="0"/>
                        </a:spcAft>
                      </a:pPr>
                      <a:r>
                        <a:rPr lang="en-US" sz="700" b="1">
                          <a:solidFill>
                            <a:srgbClr val="000000"/>
                          </a:solidFill>
                          <a:effectLst/>
                          <a:latin typeface="Arial" panose="020B0604020202020204" pitchFamily="34" charset="0"/>
                          <a:ea typeface="MS Mincho" panose="02020609040205080304" pitchFamily="49" charset="-128"/>
                        </a:rPr>
                        <a:t>Submission</a:t>
                      </a:r>
                      <a:r>
                        <a:rPr lang="en-US" sz="700">
                          <a:solidFill>
                            <a:srgbClr val="000000"/>
                          </a:solidFill>
                          <a:effectLst/>
                          <a:latin typeface="Arial" panose="020B0604020202020204" pitchFamily="34" charset="0"/>
                          <a:ea typeface="MS Mincho" panose="02020609040205080304" pitchFamily="49" charset="-128"/>
                        </a:rPr>
                        <a:t> of request </a:t>
                      </a:r>
                      <a:r>
                        <a:rPr lang="en-US" sz="700" b="1" i="1">
                          <a:solidFill>
                            <a:srgbClr val="000000"/>
                          </a:solidFill>
                          <a:effectLst/>
                          <a:latin typeface="Arial" panose="020B0604020202020204" pitchFamily="34" charset="0"/>
                          <a:ea typeface="MS Mincho" panose="02020609040205080304" pitchFamily="49" charset="-128"/>
                        </a:rPr>
                        <a:t>(2018-19 Cycle)</a:t>
                      </a:r>
                      <a:r>
                        <a:rPr lang="en-US" sz="700">
                          <a:solidFill>
                            <a:srgbClr val="000000"/>
                          </a:solidFill>
                          <a:effectLst/>
                          <a:latin typeface="Arial" panose="020B0604020202020204" pitchFamily="34" charset="0"/>
                          <a:ea typeface="MS Mincho" panose="02020609040205080304" pitchFamily="49" charset="-128"/>
                        </a:rPr>
                        <a:t> to implement the DMC results to approving authority </a:t>
                      </a:r>
                      <a:r>
                        <a:rPr lang="en-US" sz="700" i="1">
                          <a:effectLst/>
                          <a:latin typeface="Arial" panose="020B0604020202020204" pitchFamily="34" charset="0"/>
                          <a:ea typeface="MS Mincho" panose="02020609040205080304" pitchFamily="49" charset="-128"/>
                        </a:rPr>
                        <a:t>(Employees on Salary Levels 2 – 12)</a:t>
                      </a:r>
                      <a:r>
                        <a:rPr lang="en-US" sz="700">
                          <a:solidFill>
                            <a:srgbClr val="000000"/>
                          </a:solidFill>
                          <a:effectLst/>
                          <a:latin typeface="Arial" panose="020B0604020202020204" pitchFamily="34" charset="0"/>
                          <a:ea typeface="MS Mincho" panose="02020609040205080304" pitchFamily="49" charset="-128"/>
                        </a:rPr>
                        <a:t>  </a:t>
                      </a:r>
                      <a:endParaRPr lang="en-US" sz="900">
                        <a:effectLst/>
                        <a:latin typeface="Times New Roman" panose="02020603050405020304" pitchFamily="18" charset="0"/>
                        <a:ea typeface="MS Mincho" panose="02020609040205080304" pitchFamily="49" charset="-128"/>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dirty="0">
                          <a:effectLst/>
                          <a:latin typeface="Arial" panose="020B0604020202020204" pitchFamily="34" charset="0"/>
                          <a:ea typeface="Times New Roman" panose="02020603050405020304" pitchFamily="18" charset="0"/>
                        </a:rPr>
                        <a:t>On or before </a:t>
                      </a:r>
                      <a:r>
                        <a:rPr lang="en-US" sz="700" b="1" dirty="0">
                          <a:effectLst/>
                          <a:latin typeface="Arial" panose="020B0604020202020204" pitchFamily="34" charset="0"/>
                          <a:ea typeface="Times New Roman" panose="02020603050405020304" pitchFamily="18" charset="0"/>
                        </a:rPr>
                        <a:t>15 September 2019</a:t>
                      </a:r>
                      <a:r>
                        <a:rPr lang="en-US" sz="700"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Directorate: HRD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90156">
                <a:tc>
                  <a:txBody>
                    <a:bodyPr/>
                    <a:lstStyle/>
                    <a:p>
                      <a:pPr marL="0" marR="0" algn="just">
                        <a:lnSpc>
                          <a:spcPts val="1200"/>
                        </a:lnSpc>
                        <a:spcBef>
                          <a:spcPts val="0"/>
                        </a:spcBef>
                        <a:spcAft>
                          <a:spcPts val="0"/>
                        </a:spcAft>
                      </a:pPr>
                      <a:r>
                        <a:rPr lang="en-US" sz="700" b="1" dirty="0">
                          <a:effectLst/>
                          <a:latin typeface="Arial" panose="020B0604020202020204" pitchFamily="34" charset="0"/>
                          <a:ea typeface="Times New Roman" panose="02020603050405020304" pitchFamily="18" charset="0"/>
                        </a:rPr>
                        <a:t>Conclusion of 1</a:t>
                      </a:r>
                      <a:r>
                        <a:rPr lang="en-US" sz="700" b="1" baseline="30000" dirty="0">
                          <a:effectLst/>
                          <a:latin typeface="Arial" panose="020B0604020202020204" pitchFamily="34" charset="0"/>
                          <a:ea typeface="Times New Roman" panose="02020603050405020304" pitchFamily="18" charset="0"/>
                        </a:rPr>
                        <a:t>st</a:t>
                      </a:r>
                      <a:r>
                        <a:rPr lang="en-US" sz="700" b="1" dirty="0">
                          <a:effectLst/>
                          <a:latin typeface="Arial" panose="020B0604020202020204" pitchFamily="34" charset="0"/>
                          <a:ea typeface="Times New Roman" panose="02020603050405020304" pitchFamily="18" charset="0"/>
                        </a:rPr>
                        <a:t> </a:t>
                      </a:r>
                      <a:r>
                        <a:rPr lang="en-US" sz="700" b="1" i="1" dirty="0">
                          <a:effectLst/>
                          <a:latin typeface="Arial" panose="020B0604020202020204" pitchFamily="34" charset="0"/>
                          <a:ea typeface="Times New Roman" panose="02020603050405020304" pitchFamily="18" charset="0"/>
                        </a:rPr>
                        <a:t>six months</a:t>
                      </a:r>
                      <a:r>
                        <a:rPr lang="en-US" sz="700" dirty="0">
                          <a:effectLst/>
                          <a:latin typeface="Arial" panose="020B0604020202020204" pitchFamily="34" charset="0"/>
                          <a:ea typeface="Times New Roman" panose="02020603050405020304" pitchFamily="18" charset="0"/>
                        </a:rPr>
                        <a:t> performance assessments </a:t>
                      </a:r>
                      <a:r>
                        <a:rPr lang="en-US" sz="700" b="1" i="1" dirty="0">
                          <a:effectLst/>
                          <a:latin typeface="Arial" panose="020B0604020202020204" pitchFamily="34" charset="0"/>
                          <a:ea typeface="Times New Roman" panose="02020603050405020304" pitchFamily="18" charset="0"/>
                        </a:rPr>
                        <a:t>(2019-2020 Cycle)</a:t>
                      </a:r>
                      <a:r>
                        <a:rPr lang="en-US" sz="700" dirty="0">
                          <a:effectLst/>
                          <a:latin typeface="Arial" panose="020B0604020202020204" pitchFamily="34" charset="0"/>
                          <a:ea typeface="Times New Roman" panose="02020603050405020304" pitchFamily="18" charset="0"/>
                        </a:rPr>
                        <a:t> and submission to the Secretariat of the respective IRC </a:t>
                      </a:r>
                      <a:r>
                        <a:rPr lang="en-US" sz="700" i="1" dirty="0">
                          <a:effectLst/>
                          <a:latin typeface="Arial" panose="020B0604020202020204" pitchFamily="34" charset="0"/>
                          <a:ea typeface="Times New Roman" panose="02020603050405020304" pitchFamily="18" charset="0"/>
                        </a:rPr>
                        <a:t>(Employees on Salary Levels 2 – 12)</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15 October</a:t>
                      </a:r>
                      <a:r>
                        <a:rPr lang="en-US" sz="700">
                          <a:effectLst/>
                          <a:latin typeface="Arial" panose="020B0604020202020204" pitchFamily="34" charset="0"/>
                          <a:ea typeface="Times New Roman" panose="02020603050405020304" pitchFamily="18" charset="0"/>
                        </a:rPr>
                        <a:t> </a:t>
                      </a:r>
                      <a:r>
                        <a:rPr lang="en-US" sz="700" b="1">
                          <a:effectLst/>
                          <a:latin typeface="Arial" panose="020B0604020202020204" pitchFamily="34" charset="0"/>
                          <a:ea typeface="Times New Roman" panose="02020603050405020304" pitchFamily="18" charset="0"/>
                        </a:rPr>
                        <a:t>2019</a:t>
                      </a:r>
                      <a:r>
                        <a:rPr lang="en-US" sz="7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Employee and Supervisor</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427779">
                <a:tc>
                  <a:txBody>
                    <a:bodyPr/>
                    <a:lstStyle/>
                    <a:p>
                      <a:pPr marL="0" marR="0" algn="just">
                        <a:lnSpc>
                          <a:spcPts val="1200"/>
                        </a:lnSpc>
                        <a:spcBef>
                          <a:spcPts val="0"/>
                        </a:spcBef>
                        <a:spcAft>
                          <a:spcPts val="0"/>
                        </a:spcAft>
                      </a:pPr>
                      <a:r>
                        <a:rPr lang="en-US" sz="700" b="1">
                          <a:effectLst/>
                          <a:latin typeface="Arial" panose="020B0604020202020204" pitchFamily="34" charset="0"/>
                          <a:ea typeface="Times New Roman" panose="02020603050405020304" pitchFamily="18" charset="0"/>
                        </a:rPr>
                        <a:t>Reviewing of</a:t>
                      </a:r>
                      <a:r>
                        <a:rPr lang="en-US" sz="700">
                          <a:effectLst/>
                          <a:latin typeface="Arial" panose="020B0604020202020204" pitchFamily="34" charset="0"/>
                          <a:ea typeface="Times New Roman" panose="02020603050405020304" pitchFamily="18" charset="0"/>
                        </a:rPr>
                        <a:t> </a:t>
                      </a:r>
                      <a:r>
                        <a:rPr lang="en-US" sz="700" b="1">
                          <a:effectLst/>
                          <a:latin typeface="Arial" panose="020B0604020202020204" pitchFamily="34" charset="0"/>
                          <a:ea typeface="Times New Roman" panose="02020603050405020304" pitchFamily="18" charset="0"/>
                        </a:rPr>
                        <a:t>1</a:t>
                      </a:r>
                      <a:r>
                        <a:rPr lang="en-US" sz="700" b="1" baseline="30000">
                          <a:effectLst/>
                          <a:latin typeface="Arial" panose="020B0604020202020204" pitchFamily="34" charset="0"/>
                          <a:ea typeface="Times New Roman" panose="02020603050405020304" pitchFamily="18" charset="0"/>
                        </a:rPr>
                        <a:t>st</a:t>
                      </a:r>
                      <a:r>
                        <a:rPr lang="en-US" sz="700" b="1">
                          <a:effectLst/>
                          <a:latin typeface="Arial" panose="020B0604020202020204" pitchFamily="34" charset="0"/>
                          <a:ea typeface="Times New Roman" panose="02020603050405020304" pitchFamily="18" charset="0"/>
                        </a:rPr>
                        <a:t> </a:t>
                      </a:r>
                      <a:r>
                        <a:rPr lang="en-US" sz="700" b="1" i="1">
                          <a:effectLst/>
                          <a:latin typeface="Arial" panose="020B0604020202020204" pitchFamily="34" charset="0"/>
                          <a:ea typeface="Times New Roman" panose="02020603050405020304" pitchFamily="18" charset="0"/>
                        </a:rPr>
                        <a:t>six months</a:t>
                      </a:r>
                      <a:r>
                        <a:rPr lang="en-US" sz="700">
                          <a:effectLst/>
                          <a:latin typeface="Arial" panose="020B0604020202020204" pitchFamily="34" charset="0"/>
                          <a:ea typeface="Times New Roman" panose="02020603050405020304" pitchFamily="18" charset="0"/>
                        </a:rPr>
                        <a:t> performance assessments </a:t>
                      </a:r>
                      <a:r>
                        <a:rPr lang="en-US" sz="700" b="1" i="1">
                          <a:effectLst/>
                          <a:latin typeface="Arial" panose="020B0604020202020204" pitchFamily="34" charset="0"/>
                          <a:ea typeface="Times New Roman" panose="02020603050405020304" pitchFamily="18" charset="0"/>
                        </a:rPr>
                        <a:t>(2019-2020 Cycle)</a:t>
                      </a:r>
                      <a:r>
                        <a:rPr lang="en-US" sz="700">
                          <a:effectLst/>
                          <a:latin typeface="Arial" panose="020B0604020202020204" pitchFamily="34" charset="0"/>
                          <a:ea typeface="Times New Roman" panose="02020603050405020304" pitchFamily="18" charset="0"/>
                        </a:rPr>
                        <a:t> by the IRC and submission to the Directorate HRD/ HR Head in Regional Offices </a:t>
                      </a:r>
                      <a:r>
                        <a:rPr lang="en-US" sz="700" i="1">
                          <a:effectLst/>
                          <a:latin typeface="Arial" panose="020B0604020202020204" pitchFamily="34" charset="0"/>
                          <a:ea typeface="Times New Roman" panose="02020603050405020304" pitchFamily="18" charset="0"/>
                        </a:rPr>
                        <a:t>(Employees on Salary Levels 2 – 12)</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31 October 2019</a:t>
                      </a:r>
                      <a:endParaRPr lang="en-US" sz="900">
                        <a:effectLst/>
                        <a:latin typeface="Times New Roman" panose="02020603050405020304" pitchFamily="18" charset="0"/>
                        <a:ea typeface="Times New Roman" panose="02020603050405020304" pitchFamily="18" charset="0"/>
                      </a:endParaRPr>
                    </a:p>
                    <a:p>
                      <a:pPr marL="0" marR="0">
                        <a:lnSpc>
                          <a:spcPts val="1200"/>
                        </a:lnSpc>
                        <a:spcBef>
                          <a:spcPts val="0"/>
                        </a:spcBef>
                        <a:spcAft>
                          <a:spcPts val="0"/>
                        </a:spcAft>
                      </a:pPr>
                      <a:r>
                        <a:rPr lang="en-US" sz="700">
                          <a:effectLst/>
                          <a:latin typeface="Arial" panose="020B0604020202020204" pitchFamily="34" charset="0"/>
                          <a:ea typeface="MS Mincho" panose="02020609040205080304" pitchFamily="49" charset="-128"/>
                        </a:rPr>
                        <a:t> </a:t>
                      </a:r>
                      <a:endParaRPr lang="en-US" sz="900">
                        <a:effectLst/>
                        <a:latin typeface="Times New Roman" panose="02020603050405020304" pitchFamily="18" charset="0"/>
                        <a:ea typeface="MS Mincho" panose="02020609040205080304" pitchFamily="49" charset="-128"/>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dirty="0">
                          <a:effectLst/>
                          <a:latin typeface="Arial" panose="020B0604020202020204" pitchFamily="34" charset="0"/>
                          <a:ea typeface="Times New Roman" panose="02020603050405020304" pitchFamily="18" charset="0"/>
                        </a:rPr>
                        <a:t>Chairperson of the respective IRC and the Secretariat</a:t>
                      </a:r>
                      <a:endParaRPr lang="en-US" sz="900" dirty="0">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pPr>
                      <a:r>
                        <a:rPr lang="en-US" sz="700"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285186">
                <a:tc>
                  <a:txBody>
                    <a:bodyPr/>
                    <a:lstStyle/>
                    <a:p>
                      <a:pPr marL="0" marR="0" algn="just">
                        <a:lnSpc>
                          <a:spcPts val="1200"/>
                        </a:lnSpc>
                        <a:spcBef>
                          <a:spcPts val="0"/>
                        </a:spcBef>
                        <a:spcAft>
                          <a:spcPts val="0"/>
                        </a:spcAft>
                        <a:tabLst>
                          <a:tab pos="457200" algn="l"/>
                        </a:tabLst>
                      </a:pPr>
                      <a:r>
                        <a:rPr lang="en-US" sz="700" b="1" dirty="0">
                          <a:effectLst/>
                          <a:latin typeface="Arial" panose="020B0604020202020204" pitchFamily="34" charset="0"/>
                          <a:ea typeface="Times New Roman" panose="02020603050405020304" pitchFamily="18" charset="0"/>
                        </a:rPr>
                        <a:t>Approval </a:t>
                      </a:r>
                      <a:r>
                        <a:rPr lang="en-US" sz="700" dirty="0">
                          <a:effectLst/>
                          <a:latin typeface="Arial" panose="020B0604020202020204" pitchFamily="34" charset="0"/>
                          <a:ea typeface="Times New Roman" panose="02020603050405020304" pitchFamily="18" charset="0"/>
                        </a:rPr>
                        <a:t>of moderated annual performance assessments </a:t>
                      </a:r>
                      <a:r>
                        <a:rPr lang="en-US" sz="700" b="1" i="1" dirty="0">
                          <a:effectLst/>
                          <a:latin typeface="Arial" panose="020B0604020202020204" pitchFamily="34" charset="0"/>
                          <a:ea typeface="Times New Roman" panose="02020603050405020304" pitchFamily="18" charset="0"/>
                        </a:rPr>
                        <a:t>(2018-19 Cycle)</a:t>
                      </a:r>
                      <a:r>
                        <a:rPr lang="en-US" sz="700" dirty="0">
                          <a:effectLst/>
                          <a:latin typeface="Arial" panose="020B0604020202020204" pitchFamily="34" charset="0"/>
                          <a:ea typeface="Times New Roman" panose="02020603050405020304" pitchFamily="18" charset="0"/>
                        </a:rPr>
                        <a:t> </a:t>
                      </a:r>
                      <a:r>
                        <a:rPr lang="en-US" sz="700" i="1" dirty="0">
                          <a:effectLst/>
                          <a:latin typeface="Arial" panose="020B0604020202020204" pitchFamily="34" charset="0"/>
                          <a:ea typeface="Times New Roman" panose="02020603050405020304" pitchFamily="18" charset="0"/>
                        </a:rPr>
                        <a:t>(Employees on Salary Levels 2 – 12)</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a:t>
                      </a:r>
                      <a:r>
                        <a:rPr lang="en-US" sz="700" b="1">
                          <a:effectLst/>
                          <a:latin typeface="Arial" panose="020B0604020202020204" pitchFamily="34" charset="0"/>
                          <a:ea typeface="Times New Roman" panose="02020603050405020304" pitchFamily="18" charset="0"/>
                        </a:rPr>
                        <a:t> 31 October 2019</a:t>
                      </a:r>
                      <a:r>
                        <a:rPr lang="en-US" sz="7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p>
                      <a:pPr marL="0" marR="0">
                        <a:lnSpc>
                          <a:spcPts val="1200"/>
                        </a:lnSpc>
                        <a:spcBef>
                          <a:spcPts val="0"/>
                        </a:spcBef>
                        <a:spcAft>
                          <a:spcPts val="0"/>
                        </a:spcAft>
                      </a:pPr>
                      <a:r>
                        <a:rPr lang="en-US" sz="6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dirty="0">
                          <a:effectLst/>
                          <a:latin typeface="Arial" panose="020B0604020202020204" pitchFamily="34" charset="0"/>
                          <a:ea typeface="Times New Roman" panose="02020603050405020304" pitchFamily="18" charset="0"/>
                        </a:rPr>
                        <a:t>Executive Authority or his/her delegate</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390156">
                <a:tc>
                  <a:txBody>
                    <a:bodyPr/>
                    <a:lstStyle/>
                    <a:p>
                      <a:pPr marL="0" marR="0" algn="just">
                        <a:lnSpc>
                          <a:spcPts val="1200"/>
                        </a:lnSpc>
                        <a:spcBef>
                          <a:spcPts val="0"/>
                        </a:spcBef>
                        <a:spcAft>
                          <a:spcPts val="0"/>
                        </a:spcAft>
                      </a:pPr>
                      <a:r>
                        <a:rPr lang="en-US" sz="700" b="1" dirty="0">
                          <a:effectLst/>
                          <a:latin typeface="Arial" panose="020B0604020202020204" pitchFamily="34" charset="0"/>
                          <a:ea typeface="Times New Roman" panose="02020603050405020304" pitchFamily="18" charset="0"/>
                        </a:rPr>
                        <a:t>Conclusion  of 1</a:t>
                      </a:r>
                      <a:r>
                        <a:rPr lang="en-US" sz="700" b="1" baseline="30000" dirty="0">
                          <a:effectLst/>
                          <a:latin typeface="Arial" panose="020B0604020202020204" pitchFamily="34" charset="0"/>
                          <a:ea typeface="Times New Roman" panose="02020603050405020304" pitchFamily="18" charset="0"/>
                        </a:rPr>
                        <a:t>st</a:t>
                      </a:r>
                      <a:r>
                        <a:rPr lang="en-US" sz="700" b="1" dirty="0">
                          <a:effectLst/>
                          <a:latin typeface="Arial" panose="020B0604020202020204" pitchFamily="34" charset="0"/>
                          <a:ea typeface="Times New Roman" panose="02020603050405020304" pitchFamily="18" charset="0"/>
                        </a:rPr>
                        <a:t> </a:t>
                      </a:r>
                      <a:r>
                        <a:rPr lang="en-US" sz="700" b="1" i="1" dirty="0">
                          <a:effectLst/>
                          <a:latin typeface="Arial" panose="020B0604020202020204" pitchFamily="34" charset="0"/>
                          <a:ea typeface="Times New Roman" panose="02020603050405020304" pitchFamily="18" charset="0"/>
                        </a:rPr>
                        <a:t>six months</a:t>
                      </a:r>
                      <a:r>
                        <a:rPr lang="en-US" sz="700" dirty="0">
                          <a:effectLst/>
                          <a:latin typeface="Arial" panose="020B0604020202020204" pitchFamily="34" charset="0"/>
                          <a:ea typeface="Times New Roman" panose="02020603050405020304" pitchFamily="18" charset="0"/>
                        </a:rPr>
                        <a:t> performance assessments </a:t>
                      </a:r>
                      <a:r>
                        <a:rPr lang="en-US" sz="700" b="1" i="1" dirty="0">
                          <a:effectLst/>
                          <a:latin typeface="Arial" panose="020B0604020202020204" pitchFamily="34" charset="0"/>
                          <a:ea typeface="Times New Roman" panose="02020603050405020304" pitchFamily="18" charset="0"/>
                        </a:rPr>
                        <a:t>(2019-2020 Cycle)</a:t>
                      </a:r>
                      <a:r>
                        <a:rPr lang="en-US" sz="700" dirty="0">
                          <a:effectLst/>
                          <a:latin typeface="Arial" panose="020B0604020202020204" pitchFamily="34" charset="0"/>
                          <a:ea typeface="Times New Roman" panose="02020603050405020304" pitchFamily="18" charset="0"/>
                        </a:rPr>
                        <a:t> between SMS Member and Supervisor and submission to the Directorate HRD</a:t>
                      </a:r>
                      <a:r>
                        <a:rPr lang="en-US" sz="700" i="1" dirty="0">
                          <a:effectLst/>
                          <a:latin typeface="Arial" panose="020B0604020202020204" pitchFamily="34" charset="0"/>
                          <a:ea typeface="Times New Roman" panose="02020603050405020304" pitchFamily="18" charset="0"/>
                        </a:rPr>
                        <a:t> </a:t>
                      </a:r>
                      <a:r>
                        <a:rPr lang="en-US" sz="700" b="1" i="1" dirty="0">
                          <a:effectLst/>
                          <a:latin typeface="Arial" panose="020B0604020202020204" pitchFamily="34" charset="0"/>
                          <a:ea typeface="Times New Roman" panose="02020603050405020304" pitchFamily="18" charset="0"/>
                        </a:rPr>
                        <a:t>(SMS Members)</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30 November 2019</a:t>
                      </a:r>
                      <a:r>
                        <a:rPr lang="en-US" sz="7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p>
                      <a:pPr marL="0" marR="0">
                        <a:lnSpc>
                          <a:spcPts val="1200"/>
                        </a:lnSpc>
                        <a:spcBef>
                          <a:spcPts val="0"/>
                        </a:spcBef>
                        <a:spcAft>
                          <a:spcPts val="0"/>
                        </a:spcAft>
                      </a:pPr>
                      <a:r>
                        <a:rPr lang="en-US" sz="600">
                          <a:effectLst/>
                          <a:latin typeface="Arial" panose="020B0604020202020204" pitchFamily="34" charset="0"/>
                          <a:ea typeface="MS Mincho" panose="02020609040205080304" pitchFamily="49" charset="-128"/>
                        </a:rPr>
                        <a:t> </a:t>
                      </a:r>
                      <a:endParaRPr lang="en-US" sz="900">
                        <a:effectLst/>
                        <a:latin typeface="Times New Roman" panose="02020603050405020304" pitchFamily="18" charset="0"/>
                        <a:ea typeface="MS Mincho" panose="02020609040205080304" pitchFamily="49" charset="-128"/>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dirty="0">
                          <a:effectLst/>
                          <a:latin typeface="Arial" panose="020B0604020202020204" pitchFamily="34" charset="0"/>
                          <a:ea typeface="Times New Roman" panose="02020603050405020304" pitchFamily="18" charset="0"/>
                        </a:rPr>
                        <a:t>SMS Member and Supervisor</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427779">
                <a:tc>
                  <a:txBody>
                    <a:bodyPr/>
                    <a:lstStyle/>
                    <a:p>
                      <a:pPr marL="0" marR="0" algn="just">
                        <a:lnSpc>
                          <a:spcPts val="1200"/>
                        </a:lnSpc>
                        <a:spcBef>
                          <a:spcPts val="0"/>
                        </a:spcBef>
                        <a:spcAft>
                          <a:spcPts val="0"/>
                        </a:spcAft>
                      </a:pPr>
                      <a:r>
                        <a:rPr lang="en-US" sz="700" b="1" dirty="0">
                          <a:effectLst/>
                          <a:latin typeface="Arial" panose="020B0604020202020204" pitchFamily="34" charset="0"/>
                          <a:ea typeface="Times New Roman" panose="02020603050405020304" pitchFamily="18" charset="0"/>
                        </a:rPr>
                        <a:t>Implementation </a:t>
                      </a:r>
                      <a:r>
                        <a:rPr lang="en-US" sz="700" dirty="0">
                          <a:effectLst/>
                          <a:latin typeface="Arial" panose="020B0604020202020204" pitchFamily="34" charset="0"/>
                          <a:ea typeface="Times New Roman" panose="02020603050405020304" pitchFamily="18" charset="0"/>
                        </a:rPr>
                        <a:t>of</a:t>
                      </a:r>
                      <a:r>
                        <a:rPr lang="en-US" sz="700" b="1" dirty="0">
                          <a:effectLst/>
                          <a:latin typeface="Arial" panose="020B0604020202020204" pitchFamily="34" charset="0"/>
                          <a:ea typeface="Times New Roman" panose="02020603050405020304" pitchFamily="18" charset="0"/>
                        </a:rPr>
                        <a:t> </a:t>
                      </a:r>
                      <a:r>
                        <a:rPr lang="en-US" sz="700" dirty="0">
                          <a:effectLst/>
                          <a:latin typeface="Arial" panose="020B0604020202020204" pitchFamily="34" charset="0"/>
                          <a:ea typeface="Times New Roman" panose="02020603050405020304" pitchFamily="18" charset="0"/>
                        </a:rPr>
                        <a:t>outcomes of the annual performance (approval) (</a:t>
                      </a:r>
                      <a:r>
                        <a:rPr lang="en-US" sz="700" b="1" i="1" dirty="0">
                          <a:effectLst/>
                          <a:latin typeface="Arial" panose="020B0604020202020204" pitchFamily="34" charset="0"/>
                          <a:ea typeface="Times New Roman" panose="02020603050405020304" pitchFamily="18" charset="0"/>
                        </a:rPr>
                        <a:t>2018-19 Cycle)</a:t>
                      </a:r>
                      <a:r>
                        <a:rPr lang="en-US" sz="700" dirty="0">
                          <a:effectLst/>
                          <a:latin typeface="Arial" panose="020B0604020202020204" pitchFamily="34" charset="0"/>
                          <a:ea typeface="Times New Roman" panose="02020603050405020304" pitchFamily="18" charset="0"/>
                        </a:rPr>
                        <a:t> on </a:t>
                      </a:r>
                      <a:r>
                        <a:rPr lang="en-US" sz="700" i="1" dirty="0">
                          <a:effectLst/>
                          <a:latin typeface="Arial" panose="020B0604020202020204" pitchFamily="34" charset="0"/>
                          <a:ea typeface="Times New Roman" panose="02020603050405020304" pitchFamily="18" charset="0"/>
                        </a:rPr>
                        <a:t>PERSAL (Employees on Salary Levels 2 – 12)</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31 December 2019</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HRD, HRA, HR Head in Regional Offices, Finance and Accounting Officer</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390156">
                <a:tc>
                  <a:txBody>
                    <a:bodyPr/>
                    <a:lstStyle/>
                    <a:p>
                      <a:pPr marL="0" marR="0" algn="just">
                        <a:lnSpc>
                          <a:spcPts val="1200"/>
                        </a:lnSpc>
                        <a:spcBef>
                          <a:spcPts val="0"/>
                        </a:spcBef>
                        <a:spcAft>
                          <a:spcPts val="0"/>
                        </a:spcAft>
                      </a:pPr>
                      <a:r>
                        <a:rPr lang="en-US" sz="700" b="1" dirty="0">
                          <a:effectLst/>
                          <a:latin typeface="Arial" panose="020B0604020202020204" pitchFamily="34" charset="0"/>
                          <a:ea typeface="Times New Roman" panose="02020603050405020304" pitchFamily="18" charset="0"/>
                        </a:rPr>
                        <a:t>Conclusion of 2</a:t>
                      </a:r>
                      <a:r>
                        <a:rPr lang="en-US" sz="700" b="1" baseline="30000" dirty="0">
                          <a:effectLst/>
                          <a:latin typeface="Arial" panose="020B0604020202020204" pitchFamily="34" charset="0"/>
                          <a:ea typeface="Times New Roman" panose="02020603050405020304" pitchFamily="18" charset="0"/>
                        </a:rPr>
                        <a:t>nd</a:t>
                      </a:r>
                      <a:r>
                        <a:rPr lang="en-US" sz="700" b="1" dirty="0">
                          <a:effectLst/>
                          <a:latin typeface="Arial" panose="020B0604020202020204" pitchFamily="34" charset="0"/>
                          <a:ea typeface="Times New Roman" panose="02020603050405020304" pitchFamily="18" charset="0"/>
                        </a:rPr>
                        <a:t>  </a:t>
                      </a:r>
                      <a:r>
                        <a:rPr lang="en-US" sz="700" b="1" i="1" dirty="0">
                          <a:effectLst/>
                          <a:latin typeface="Arial" panose="020B0604020202020204" pitchFamily="34" charset="0"/>
                          <a:ea typeface="Times New Roman" panose="02020603050405020304" pitchFamily="18" charset="0"/>
                        </a:rPr>
                        <a:t>six months</a:t>
                      </a:r>
                      <a:r>
                        <a:rPr lang="en-US" sz="700" dirty="0">
                          <a:effectLst/>
                          <a:latin typeface="Arial" panose="020B0604020202020204" pitchFamily="34" charset="0"/>
                          <a:ea typeface="Times New Roman" panose="02020603050405020304" pitchFamily="18" charset="0"/>
                        </a:rPr>
                        <a:t> performance assessments </a:t>
                      </a:r>
                      <a:r>
                        <a:rPr lang="en-US" sz="700" b="1" i="1" dirty="0">
                          <a:effectLst/>
                          <a:latin typeface="Arial" panose="020B0604020202020204" pitchFamily="34" charset="0"/>
                          <a:ea typeface="Times New Roman" panose="02020603050405020304" pitchFamily="18" charset="0"/>
                        </a:rPr>
                        <a:t>(2018-19 Cycle)</a:t>
                      </a:r>
                      <a:r>
                        <a:rPr lang="en-US" sz="700" dirty="0">
                          <a:effectLst/>
                          <a:latin typeface="Arial" panose="020B0604020202020204" pitchFamily="34" charset="0"/>
                          <a:ea typeface="Times New Roman" panose="02020603050405020304" pitchFamily="18" charset="0"/>
                        </a:rPr>
                        <a:t> between SMS Member and Supervisor and submission to the Directorate HRD </a:t>
                      </a:r>
                      <a:r>
                        <a:rPr lang="en-US" sz="700" b="1" i="1" dirty="0">
                          <a:effectLst/>
                          <a:latin typeface="Arial" panose="020B0604020202020204" pitchFamily="34" charset="0"/>
                          <a:ea typeface="Times New Roman" panose="02020603050405020304" pitchFamily="18" charset="0"/>
                        </a:rPr>
                        <a:t>(SMS Members)</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31 December 2019</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SMS Member and Supervisor</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xmlns="" val="10009"/>
                  </a:ext>
                </a:extLst>
              </a:tr>
              <a:tr h="285186">
                <a:tc>
                  <a:txBody>
                    <a:bodyPr/>
                    <a:lstStyle/>
                    <a:p>
                      <a:pPr marL="0" marR="0" algn="just">
                        <a:lnSpc>
                          <a:spcPts val="1200"/>
                        </a:lnSpc>
                        <a:spcBef>
                          <a:spcPts val="0"/>
                        </a:spcBef>
                        <a:spcAft>
                          <a:spcPts val="0"/>
                        </a:spcAft>
                      </a:pPr>
                      <a:r>
                        <a:rPr lang="en-US" sz="700" b="1">
                          <a:effectLst/>
                          <a:latin typeface="Arial" panose="020B0604020202020204" pitchFamily="34" charset="0"/>
                          <a:ea typeface="Times New Roman" panose="02020603050405020304" pitchFamily="18" charset="0"/>
                        </a:rPr>
                        <a:t>Moderation</a:t>
                      </a:r>
                      <a:r>
                        <a:rPr lang="en-US" sz="700">
                          <a:effectLst/>
                          <a:latin typeface="Arial" panose="020B0604020202020204" pitchFamily="34" charset="0"/>
                          <a:ea typeface="Times New Roman" panose="02020603050405020304" pitchFamily="18" charset="0"/>
                        </a:rPr>
                        <a:t> of annual performance assessments </a:t>
                      </a:r>
                      <a:r>
                        <a:rPr lang="en-US" sz="700" b="1" i="1">
                          <a:effectLst/>
                          <a:latin typeface="Arial" panose="020B0604020202020204" pitchFamily="34" charset="0"/>
                          <a:ea typeface="Times New Roman" panose="02020603050405020304" pitchFamily="18" charset="0"/>
                        </a:rPr>
                        <a:t>(2018-19 Cycle)</a:t>
                      </a:r>
                      <a:r>
                        <a:rPr lang="en-US" sz="700">
                          <a:effectLst/>
                          <a:latin typeface="Arial" panose="020B0604020202020204" pitchFamily="34" charset="0"/>
                          <a:ea typeface="Times New Roman" panose="02020603050405020304" pitchFamily="18" charset="0"/>
                        </a:rPr>
                        <a:t> by the DMC concluded </a:t>
                      </a:r>
                      <a:r>
                        <a:rPr lang="en-US" sz="700" b="1" i="1">
                          <a:effectLst/>
                          <a:latin typeface="Arial" panose="020B0604020202020204" pitchFamily="34" charset="0"/>
                          <a:ea typeface="Times New Roman" panose="02020603050405020304" pitchFamily="18" charset="0"/>
                        </a:rPr>
                        <a:t>(SMS Members)</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24 January 2020</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DMC, Exco and Accounting Officer</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85186">
                <a:tc>
                  <a:txBody>
                    <a:bodyPr/>
                    <a:lstStyle/>
                    <a:p>
                      <a:pPr marL="0" marR="0" algn="just">
                        <a:lnSpc>
                          <a:spcPts val="1200"/>
                        </a:lnSpc>
                        <a:spcBef>
                          <a:spcPts val="0"/>
                        </a:spcBef>
                        <a:spcAft>
                          <a:spcPts val="0"/>
                        </a:spcAft>
                      </a:pPr>
                      <a:r>
                        <a:rPr lang="en-US" sz="700" b="1" dirty="0">
                          <a:solidFill>
                            <a:srgbClr val="000000"/>
                          </a:solidFill>
                          <a:effectLst/>
                          <a:latin typeface="Arial" panose="020B0604020202020204" pitchFamily="34" charset="0"/>
                          <a:ea typeface="MS Mincho" panose="02020609040205080304" pitchFamily="49" charset="-128"/>
                        </a:rPr>
                        <a:t>Submission</a:t>
                      </a:r>
                      <a:r>
                        <a:rPr lang="en-US" sz="700" dirty="0">
                          <a:solidFill>
                            <a:srgbClr val="000000"/>
                          </a:solidFill>
                          <a:effectLst/>
                          <a:latin typeface="Arial" panose="020B0604020202020204" pitchFamily="34" charset="0"/>
                          <a:ea typeface="MS Mincho" panose="02020609040205080304" pitchFamily="49" charset="-128"/>
                        </a:rPr>
                        <a:t> of request </a:t>
                      </a:r>
                      <a:r>
                        <a:rPr lang="en-US" sz="700" b="1" i="1" dirty="0">
                          <a:solidFill>
                            <a:srgbClr val="000000"/>
                          </a:solidFill>
                          <a:effectLst/>
                          <a:latin typeface="Arial" panose="020B0604020202020204" pitchFamily="34" charset="0"/>
                          <a:ea typeface="MS Mincho" panose="02020609040205080304" pitchFamily="49" charset="-128"/>
                        </a:rPr>
                        <a:t>(2018-19 Cycle)</a:t>
                      </a:r>
                      <a:r>
                        <a:rPr lang="en-US" sz="700" dirty="0">
                          <a:solidFill>
                            <a:srgbClr val="000000"/>
                          </a:solidFill>
                          <a:effectLst/>
                          <a:latin typeface="Arial" panose="020B0604020202020204" pitchFamily="34" charset="0"/>
                          <a:ea typeface="MS Mincho" panose="02020609040205080304" pitchFamily="49" charset="-128"/>
                        </a:rPr>
                        <a:t> to implement the DMC results to approving authority </a:t>
                      </a:r>
                      <a:r>
                        <a:rPr lang="en-US" sz="700" i="1" dirty="0">
                          <a:effectLst/>
                          <a:latin typeface="Arial" panose="020B0604020202020204" pitchFamily="34" charset="0"/>
                          <a:ea typeface="MS Mincho" panose="02020609040205080304" pitchFamily="49" charset="-128"/>
                        </a:rPr>
                        <a:t>(SMS Members)</a:t>
                      </a:r>
                      <a:r>
                        <a:rPr lang="en-US" sz="700" dirty="0">
                          <a:solidFill>
                            <a:srgbClr val="000000"/>
                          </a:solidFill>
                          <a:effectLst/>
                          <a:latin typeface="Arial" panose="020B0604020202020204" pitchFamily="34" charset="0"/>
                          <a:ea typeface="MS Mincho" panose="02020609040205080304" pitchFamily="49" charset="-128"/>
                        </a:rPr>
                        <a:t>  </a:t>
                      </a:r>
                      <a:endParaRPr lang="en-US" sz="900" dirty="0">
                        <a:effectLst/>
                        <a:latin typeface="Times New Roman" panose="02020603050405020304" pitchFamily="18" charset="0"/>
                        <a:ea typeface="MS Mincho" panose="02020609040205080304" pitchFamily="49" charset="-128"/>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30 January 2020</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Directorate: HRD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285186">
                <a:tc>
                  <a:txBody>
                    <a:bodyPr/>
                    <a:lstStyle/>
                    <a:p>
                      <a:pPr marL="0" marR="0" algn="just">
                        <a:lnSpc>
                          <a:spcPts val="1200"/>
                        </a:lnSpc>
                        <a:spcBef>
                          <a:spcPts val="0"/>
                        </a:spcBef>
                        <a:spcAft>
                          <a:spcPts val="0"/>
                        </a:spcAft>
                        <a:tabLst>
                          <a:tab pos="457200" algn="l"/>
                        </a:tabLst>
                      </a:pPr>
                      <a:r>
                        <a:rPr lang="en-US" sz="700" b="1" dirty="0">
                          <a:effectLst/>
                          <a:latin typeface="Arial" panose="020B0604020202020204" pitchFamily="34" charset="0"/>
                          <a:ea typeface="Times New Roman" panose="02020603050405020304" pitchFamily="18" charset="0"/>
                        </a:rPr>
                        <a:t>Approval </a:t>
                      </a:r>
                      <a:r>
                        <a:rPr lang="en-US" sz="700" dirty="0">
                          <a:effectLst/>
                          <a:latin typeface="Arial" panose="020B0604020202020204" pitchFamily="34" charset="0"/>
                          <a:ea typeface="Times New Roman" panose="02020603050405020304" pitchFamily="18" charset="0"/>
                        </a:rPr>
                        <a:t>of moderated annual performance assessments </a:t>
                      </a:r>
                      <a:r>
                        <a:rPr lang="en-US" sz="700" b="1" i="1" dirty="0">
                          <a:effectLst/>
                          <a:latin typeface="Arial" panose="020B0604020202020204" pitchFamily="34" charset="0"/>
                          <a:ea typeface="Times New Roman" panose="02020603050405020304" pitchFamily="18" charset="0"/>
                        </a:rPr>
                        <a:t>(2018-19 Cycle)</a:t>
                      </a:r>
                      <a:r>
                        <a:rPr lang="en-US" sz="700" dirty="0">
                          <a:effectLst/>
                          <a:latin typeface="Arial" panose="020B0604020202020204" pitchFamily="34" charset="0"/>
                          <a:ea typeface="Times New Roman" panose="02020603050405020304" pitchFamily="18" charset="0"/>
                        </a:rPr>
                        <a:t> </a:t>
                      </a:r>
                      <a:r>
                        <a:rPr lang="en-US" sz="700" b="1" i="1" dirty="0">
                          <a:effectLst/>
                          <a:latin typeface="Arial" panose="020B0604020202020204" pitchFamily="34" charset="0"/>
                          <a:ea typeface="Times New Roman" panose="02020603050405020304" pitchFamily="18" charset="0"/>
                        </a:rPr>
                        <a:t>(SMS Members)</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a:t>
                      </a:r>
                      <a:r>
                        <a:rPr lang="en-US" sz="700" b="1">
                          <a:effectLst/>
                          <a:latin typeface="Arial" panose="020B0604020202020204" pitchFamily="34" charset="0"/>
                          <a:ea typeface="Times New Roman" panose="02020603050405020304" pitchFamily="18" charset="0"/>
                        </a:rPr>
                        <a:t> 28 February 2020</a:t>
                      </a:r>
                      <a:endParaRPr lang="en-US" sz="900">
                        <a:effectLst/>
                        <a:latin typeface="Times New Roman" panose="02020603050405020304" pitchFamily="18" charset="0"/>
                        <a:ea typeface="Times New Roman" panose="02020603050405020304" pitchFamily="18" charset="0"/>
                      </a:endParaRPr>
                    </a:p>
                    <a:p>
                      <a:pPr marL="0" marR="0">
                        <a:lnSpc>
                          <a:spcPts val="1200"/>
                        </a:lnSpc>
                        <a:spcBef>
                          <a:spcPts val="0"/>
                        </a:spcBef>
                        <a:spcAft>
                          <a:spcPts val="0"/>
                        </a:spcAft>
                      </a:pPr>
                      <a:r>
                        <a:rPr lang="en-US" sz="6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Executive Authority or his/her delegate</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r h="285186">
                <a:tc>
                  <a:txBody>
                    <a:bodyPr/>
                    <a:lstStyle/>
                    <a:p>
                      <a:pPr marL="0" marR="0" algn="just">
                        <a:lnSpc>
                          <a:spcPts val="1200"/>
                        </a:lnSpc>
                        <a:spcBef>
                          <a:spcPts val="0"/>
                        </a:spcBef>
                        <a:spcAft>
                          <a:spcPts val="0"/>
                        </a:spcAft>
                      </a:pPr>
                      <a:r>
                        <a:rPr lang="en-US" sz="700" b="1">
                          <a:effectLst/>
                          <a:latin typeface="Arial" panose="020B0604020202020204" pitchFamily="34" charset="0"/>
                          <a:ea typeface="Times New Roman" panose="02020603050405020304" pitchFamily="18" charset="0"/>
                        </a:rPr>
                        <a:t>Implementation </a:t>
                      </a:r>
                      <a:r>
                        <a:rPr lang="en-US" sz="700">
                          <a:effectLst/>
                          <a:latin typeface="Arial" panose="020B0604020202020204" pitchFamily="34" charset="0"/>
                          <a:ea typeface="Times New Roman" panose="02020603050405020304" pitchFamily="18" charset="0"/>
                        </a:rPr>
                        <a:t>of</a:t>
                      </a:r>
                      <a:r>
                        <a:rPr lang="en-US" sz="700" b="1">
                          <a:effectLst/>
                          <a:latin typeface="Arial" panose="020B0604020202020204" pitchFamily="34" charset="0"/>
                          <a:ea typeface="Times New Roman" panose="02020603050405020304" pitchFamily="18" charset="0"/>
                        </a:rPr>
                        <a:t> </a:t>
                      </a:r>
                      <a:r>
                        <a:rPr lang="en-US" sz="700">
                          <a:effectLst/>
                          <a:latin typeface="Arial" panose="020B0604020202020204" pitchFamily="34" charset="0"/>
                          <a:ea typeface="Times New Roman" panose="02020603050405020304" pitchFamily="18" charset="0"/>
                        </a:rPr>
                        <a:t>outcomes of the annual performance (approval) (</a:t>
                      </a:r>
                      <a:r>
                        <a:rPr lang="en-US" sz="700" b="1" i="1">
                          <a:effectLst/>
                          <a:latin typeface="Arial" panose="020B0604020202020204" pitchFamily="34" charset="0"/>
                          <a:ea typeface="Times New Roman" panose="02020603050405020304" pitchFamily="18" charset="0"/>
                        </a:rPr>
                        <a:t>2018-19 Cycle)</a:t>
                      </a:r>
                      <a:r>
                        <a:rPr lang="en-US" sz="700">
                          <a:effectLst/>
                          <a:latin typeface="Arial" panose="020B0604020202020204" pitchFamily="34" charset="0"/>
                          <a:ea typeface="Times New Roman" panose="02020603050405020304" pitchFamily="18" charset="0"/>
                        </a:rPr>
                        <a:t> on </a:t>
                      </a:r>
                      <a:r>
                        <a:rPr lang="en-US" sz="700" i="1">
                          <a:effectLst/>
                          <a:latin typeface="Arial" panose="020B0604020202020204" pitchFamily="34" charset="0"/>
                          <a:ea typeface="Times New Roman" panose="02020603050405020304" pitchFamily="18" charset="0"/>
                        </a:rPr>
                        <a:t>PERSAL </a:t>
                      </a:r>
                      <a:r>
                        <a:rPr lang="en-US" sz="700" b="1" i="1">
                          <a:effectLst/>
                          <a:latin typeface="Arial" panose="020B0604020202020204" pitchFamily="34" charset="0"/>
                          <a:ea typeface="Times New Roman" panose="02020603050405020304" pitchFamily="18" charset="0"/>
                        </a:rPr>
                        <a:t>( SMS Members)</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nSpc>
                          <a:spcPts val="1200"/>
                        </a:lnSpc>
                        <a:spcBef>
                          <a:spcPts val="0"/>
                        </a:spcBef>
                        <a:spcAft>
                          <a:spcPts val="0"/>
                        </a:spcAft>
                      </a:pPr>
                      <a:r>
                        <a:rPr lang="en-US" sz="700">
                          <a:effectLst/>
                          <a:latin typeface="Arial" panose="020B0604020202020204" pitchFamily="34" charset="0"/>
                          <a:ea typeface="Times New Roman" panose="02020603050405020304" pitchFamily="18" charset="0"/>
                        </a:rPr>
                        <a:t>On or before </a:t>
                      </a:r>
                      <a:r>
                        <a:rPr lang="en-US" sz="700" b="1">
                          <a:effectLst/>
                          <a:latin typeface="Arial" panose="020B0604020202020204" pitchFamily="34" charset="0"/>
                          <a:ea typeface="Times New Roman" panose="02020603050405020304" pitchFamily="18" charset="0"/>
                        </a:rPr>
                        <a:t>31 March 2020</a:t>
                      </a:r>
                      <a:endParaRPr lang="en-US" sz="90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0" marR="0" algn="just">
                        <a:lnSpc>
                          <a:spcPts val="1200"/>
                        </a:lnSpc>
                        <a:spcBef>
                          <a:spcPts val="0"/>
                        </a:spcBef>
                        <a:spcAft>
                          <a:spcPts val="0"/>
                        </a:spcAft>
                      </a:pPr>
                      <a:r>
                        <a:rPr lang="en-US" sz="700" dirty="0">
                          <a:effectLst/>
                          <a:latin typeface="Arial" panose="020B0604020202020204" pitchFamily="34" charset="0"/>
                          <a:ea typeface="Times New Roman" panose="02020603050405020304" pitchFamily="18" charset="0"/>
                        </a:rPr>
                        <a:t>HRD, HRA, Finance and Accounting Officer</a:t>
                      </a:r>
                      <a:endParaRPr lang="en-US" sz="900" dirty="0">
                        <a:effectLst/>
                        <a:latin typeface="Times New Roman" panose="02020603050405020304" pitchFamily="18" charset="0"/>
                        <a:ea typeface="Times New Roman" panose="02020603050405020304" pitchFamily="18" charset="0"/>
                      </a:endParaRPr>
                    </a:p>
                  </a:txBody>
                  <a:tcPr marL="50557" marR="50557"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bl>
          </a:graphicData>
        </a:graphic>
      </p:graphicFrame>
      <p:pic>
        <p:nvPicPr>
          <p:cNvPr id="7" name="Picture 6"/>
          <p:cNvPicPr>
            <a:picLocks noChangeAspect="1"/>
          </p:cNvPicPr>
          <p:nvPr/>
        </p:nvPicPr>
        <p:blipFill>
          <a:blip r:embed="rId2" cstate="print"/>
          <a:stretch>
            <a:fillRect/>
          </a:stretch>
        </p:blipFill>
        <p:spPr>
          <a:xfrm>
            <a:off x="457200" y="5536998"/>
            <a:ext cx="2133785" cy="762066"/>
          </a:xfrm>
          <a:prstGeom prst="rect">
            <a:avLst/>
          </a:prstGeom>
        </p:spPr>
      </p:pic>
      <p:sp>
        <p:nvSpPr>
          <p:cNvPr id="8" name="Rectangle 7"/>
          <p:cNvSpPr/>
          <p:nvPr/>
        </p:nvSpPr>
        <p:spPr>
          <a:xfrm>
            <a:off x="827584" y="0"/>
            <a:ext cx="7632848" cy="830997"/>
          </a:xfrm>
          <a:prstGeom prst="rect">
            <a:avLst/>
          </a:prstGeom>
        </p:spPr>
        <p:txBody>
          <a:bodyPr wrap="square">
            <a:spAutoFit/>
          </a:bodyPr>
          <a:lstStyle/>
          <a:p>
            <a:pPr marL="0" marR="0" algn="ctr">
              <a:spcBef>
                <a:spcPts val="0"/>
              </a:spcBef>
              <a:spcAft>
                <a:spcPts val="0"/>
              </a:spcAft>
            </a:pPr>
            <a:r>
              <a:rPr lang="en-US" sz="2400" b="1" dirty="0" smtClean="0">
                <a:latin typeface="Arial" panose="020B0604020202020204" pitchFamily="34" charset="0"/>
                <a:ea typeface="MS Mincho" panose="02020609040205080304" pitchFamily="49" charset="-128"/>
              </a:rPr>
              <a:t>4. PMDS </a:t>
            </a:r>
            <a:r>
              <a:rPr lang="en-US" sz="2400" b="1" dirty="0">
                <a:latin typeface="Arial" panose="020B0604020202020204" pitchFamily="34" charset="0"/>
                <a:ea typeface="MS Mincho" panose="02020609040205080304" pitchFamily="49" charset="-128"/>
              </a:rPr>
              <a:t>PLANNER 2019-2020</a:t>
            </a:r>
            <a:endParaRPr lang="en-US" sz="24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2400" b="1" dirty="0">
                <a:latin typeface="Arial" panose="020B0604020202020204" pitchFamily="34" charset="0"/>
                <a:ea typeface="MS Mincho" panose="02020609040205080304" pitchFamily="49" charset="-128"/>
              </a:rPr>
              <a:t>HUMAN RESOURCE DEVELOPMENT</a:t>
            </a:r>
            <a:endParaRPr lang="en-US" sz="24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xmlns="" val="2384149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a:t/>
            </a:r>
            <a:br>
              <a:rPr lang="en-ZA" dirty="0"/>
            </a:br>
            <a:r>
              <a:rPr lang="en-ZA" dirty="0"/>
              <a:t> </a:t>
            </a:r>
            <a:br>
              <a:rPr lang="en-ZA" dirty="0"/>
            </a:br>
            <a:r>
              <a:rPr lang="en-ZA" dirty="0" smtClean="0"/>
              <a:t>5. </a:t>
            </a:r>
            <a:r>
              <a:rPr lang="en-US" altLang="en-US" sz="3200" b="1" kern="0" dirty="0" smtClean="0">
                <a:latin typeface="Arial" pitchFamily="34" charset="0"/>
                <a:cs typeface="Arial" pitchFamily="34" charset="0"/>
              </a:rPr>
              <a:t>PERFORMANCE </a:t>
            </a:r>
            <a:r>
              <a:rPr lang="en-US" altLang="en-US" sz="3200" b="1" kern="0" dirty="0">
                <a:latin typeface="Arial" pitchFamily="34" charset="0"/>
                <a:cs typeface="Arial" pitchFamily="34" charset="0"/>
              </a:rPr>
              <a:t>REVIEWS</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a:bodyPr>
          <a:lstStyle/>
          <a:p>
            <a:pPr marL="0" indent="0">
              <a:buNone/>
            </a:pPr>
            <a:r>
              <a:rPr lang="en-US" sz="2400" dirty="0">
                <a:latin typeface="Arial" panose="020B0604020202020204" pitchFamily="34" charset="0"/>
                <a:cs typeface="Arial" panose="020B0604020202020204" pitchFamily="34" charset="0"/>
              </a:rPr>
              <a:t>The written </a:t>
            </a:r>
            <a:r>
              <a:rPr lang="en-US" sz="2400" i="1" dirty="0">
                <a:latin typeface="Arial" panose="020B0604020202020204" pitchFamily="34" charset="0"/>
                <a:cs typeface="Arial" panose="020B0604020202020204" pitchFamily="34" charset="0"/>
              </a:rPr>
              <a:t>six months</a:t>
            </a:r>
            <a:r>
              <a:rPr lang="en-US" sz="2400" dirty="0">
                <a:latin typeface="Arial" panose="020B0604020202020204" pitchFamily="34" charset="0"/>
                <a:cs typeface="Arial" panose="020B0604020202020204" pitchFamily="34" charset="0"/>
              </a:rPr>
              <a:t> performance review is compulsory and it is concluded linked to the following timeframes:</a:t>
            </a:r>
          </a:p>
          <a:p>
            <a:pPr marL="0" indent="0">
              <a:buNone/>
            </a:pPr>
            <a:r>
              <a:rPr lang="en-US" sz="2400" dirty="0">
                <a:latin typeface="Arial" panose="020B0604020202020204" pitchFamily="34" charset="0"/>
                <a:cs typeface="Arial" panose="020B0604020202020204" pitchFamily="34" charset="0"/>
              </a:rPr>
              <a:t>	</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Written 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six months</a:t>
            </a:r>
            <a:r>
              <a:rPr lang="en-US" sz="2400" dirty="0">
                <a:latin typeface="Arial" panose="020B0604020202020204" pitchFamily="34" charset="0"/>
                <a:cs typeface="Arial" panose="020B0604020202020204" pitchFamily="34" charset="0"/>
              </a:rPr>
              <a:t> performance review (April to September)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Written 2</a:t>
            </a:r>
            <a:r>
              <a:rPr lang="en-US" sz="2400" baseline="30000" dirty="0">
                <a:latin typeface="Arial" panose="020B0604020202020204" pitchFamily="34" charset="0"/>
                <a:cs typeface="Arial" panose="020B0604020202020204" pitchFamily="34" charset="0"/>
              </a:rPr>
              <a:t>nd</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six months</a:t>
            </a:r>
            <a:r>
              <a:rPr lang="en-US" sz="2400" dirty="0">
                <a:latin typeface="Arial" panose="020B0604020202020204" pitchFamily="34" charset="0"/>
                <a:cs typeface="Arial" panose="020B0604020202020204" pitchFamily="34" charset="0"/>
              </a:rPr>
              <a:t> performance review (October to March)</a:t>
            </a:r>
          </a:p>
          <a:p>
            <a:endParaRPr lang="en-US"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Poor performance for SMS member is reported to DPSA after every six months in line with the reporting framework.</a:t>
            </a:r>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8720CD50-87B2-46EA-9E68-5F1668D2857F}" type="slidenum">
              <a:rPr lang="en-ZA" smtClean="0"/>
              <a:pPr/>
              <a:t>8</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3024926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a:t/>
            </a:r>
            <a:br>
              <a:rPr lang="en-ZA" dirty="0"/>
            </a:br>
            <a:r>
              <a:rPr lang="en-ZA" dirty="0"/>
              <a:t> </a:t>
            </a:r>
            <a:br>
              <a:rPr lang="en-ZA" dirty="0"/>
            </a:br>
            <a:r>
              <a:rPr lang="en-ZA" dirty="0" smtClean="0"/>
              <a:t>6. </a:t>
            </a:r>
            <a:r>
              <a:rPr lang="en-ZA" sz="3200" b="1" dirty="0" smtClean="0">
                <a:latin typeface="Arial" panose="020B0604020202020204" pitchFamily="34" charset="0"/>
                <a:cs typeface="Arial" panose="020B0604020202020204" pitchFamily="34" charset="0"/>
              </a:rPr>
              <a:t>ANNUAL </a:t>
            </a:r>
            <a:r>
              <a:rPr lang="en-ZA" sz="3200" b="1" dirty="0">
                <a:latin typeface="Arial" panose="020B0604020202020204" pitchFamily="34" charset="0"/>
                <a:cs typeface="Arial" panose="020B0604020202020204" pitchFamily="34" charset="0"/>
              </a:rPr>
              <a:t>PERFORMANCE ASSESSMENTS</a:t>
            </a:r>
            <a:r>
              <a:rPr lang="en-ZA" dirty="0" smtClean="0"/>
              <a:t/>
            </a:r>
            <a:br>
              <a:rPr lang="en-ZA" dirty="0" smtClean="0"/>
            </a:b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dirty="0" smtClean="0"/>
              <a:t/>
            </a:r>
            <a:br>
              <a:rPr lang="en-US" dirty="0" smtClean="0"/>
            </a:br>
            <a:endParaRPr lang="en-ZA" sz="2200" b="1" dirty="0">
              <a:latin typeface="Arial Black" panose="020B0A04020102020204" pitchFamily="34" charset="0"/>
            </a:endParaRPr>
          </a:p>
        </p:txBody>
      </p:sp>
      <p:sp>
        <p:nvSpPr>
          <p:cNvPr id="2" name="Content Placeholder 1"/>
          <p:cNvSpPr>
            <a:spLocks noGrp="1"/>
          </p:cNvSpPr>
          <p:nvPr>
            <p:ph idx="1"/>
          </p:nvPr>
        </p:nvSpPr>
        <p:spPr>
          <a:xfrm>
            <a:off x="457200" y="1124744"/>
            <a:ext cx="8229600" cy="5001419"/>
          </a:xfrm>
        </p:spPr>
        <p:txBody>
          <a:bodyPr>
            <a:normAutofit/>
          </a:bodyPr>
          <a:lstStyle/>
          <a:p>
            <a:pPr marL="0" indent="0">
              <a:buNone/>
            </a:pPr>
            <a:r>
              <a:rPr lang="en-US" sz="2400" dirty="0">
                <a:latin typeface="Arial" panose="020B0604020202020204" pitchFamily="34" charset="0"/>
                <a:cs typeface="Arial" panose="020B0604020202020204" pitchFamily="34" charset="0"/>
              </a:rPr>
              <a:t>Based on the outcome of the performance assessment and the outcome of the Departmental Moderating Committee, the Department:</a:t>
            </a:r>
            <a:endParaRPr lang="en-ZA" sz="2400" dirty="0">
              <a:latin typeface="Arial" panose="020B0604020202020204" pitchFamily="34" charset="0"/>
              <a:cs typeface="Arial" panose="020B0604020202020204" pitchFamily="34" charset="0"/>
            </a:endParaRPr>
          </a:p>
          <a:p>
            <a:endParaRPr lang="en-ZA" sz="2400" dirty="0">
              <a:latin typeface="Arial" panose="020B0604020202020204" pitchFamily="34" charset="0"/>
              <a:cs typeface="Arial" panose="020B0604020202020204" pitchFamily="34" charset="0"/>
            </a:endParaRPr>
          </a:p>
          <a:p>
            <a:pPr lvl="0"/>
            <a:r>
              <a:rPr lang="en-ZA" sz="2400" u="sng" dirty="0">
                <a:latin typeface="Arial" panose="020B0604020202020204" pitchFamily="34" charset="0"/>
                <a:cs typeface="Arial" panose="020B0604020202020204" pitchFamily="34" charset="0"/>
              </a:rPr>
              <a:t>may</a:t>
            </a:r>
            <a:r>
              <a:rPr lang="en-ZA" sz="2400" dirty="0">
                <a:latin typeface="Arial" panose="020B0604020202020204" pitchFamily="34" charset="0"/>
                <a:cs typeface="Arial" panose="020B0604020202020204" pitchFamily="34" charset="0"/>
              </a:rPr>
              <a:t> reward performance according to the rewards structure</a:t>
            </a:r>
          </a:p>
          <a:p>
            <a:pPr lvl="0"/>
            <a:endParaRPr lang="en-ZA" sz="2400" dirty="0">
              <a:latin typeface="Arial" panose="020B0604020202020204" pitchFamily="34" charset="0"/>
              <a:cs typeface="Arial" panose="020B0604020202020204" pitchFamily="34" charset="0"/>
            </a:endParaRPr>
          </a:p>
          <a:p>
            <a:pPr lvl="0"/>
            <a:r>
              <a:rPr lang="en-ZA" sz="2400" u="sng" dirty="0">
                <a:latin typeface="Arial" panose="020B0604020202020204" pitchFamily="34" charset="0"/>
                <a:cs typeface="Arial" panose="020B0604020202020204" pitchFamily="34" charset="0"/>
              </a:rPr>
              <a:t>may</a:t>
            </a:r>
            <a:r>
              <a:rPr lang="en-ZA" sz="2400" dirty="0">
                <a:latin typeface="Arial" panose="020B0604020202020204" pitchFamily="34" charset="0"/>
                <a:cs typeface="Arial" panose="020B0604020202020204" pitchFamily="34" charset="0"/>
              </a:rPr>
              <a:t>, where appropriate, provide training and development for employees </a:t>
            </a:r>
          </a:p>
          <a:p>
            <a:pPr marL="0" lvl="0" indent="0">
              <a:buNone/>
            </a:pPr>
            <a:endParaRPr lang="en-ZA" sz="2400" dirty="0">
              <a:latin typeface="Arial" panose="020B0604020202020204" pitchFamily="34" charset="0"/>
              <a:cs typeface="Arial" panose="020B0604020202020204" pitchFamily="34" charset="0"/>
            </a:endParaRPr>
          </a:p>
          <a:p>
            <a:pPr lvl="0"/>
            <a:r>
              <a:rPr lang="en-ZA" sz="2400" u="sng" dirty="0">
                <a:latin typeface="Arial" panose="020B0604020202020204" pitchFamily="34" charset="0"/>
                <a:cs typeface="Arial" panose="020B0604020202020204" pitchFamily="34" charset="0"/>
              </a:rPr>
              <a:t>shall</a:t>
            </a:r>
            <a:r>
              <a:rPr lang="en-ZA" sz="2400" dirty="0">
                <a:latin typeface="Arial" panose="020B0604020202020204" pitchFamily="34" charset="0"/>
                <a:cs typeface="Arial" panose="020B0604020202020204" pitchFamily="34" charset="0"/>
              </a:rPr>
              <a:t> manage poor </a:t>
            </a:r>
            <a:r>
              <a:rPr lang="en-ZA" sz="2400" dirty="0" smtClean="0">
                <a:latin typeface="Arial" panose="020B0604020202020204" pitchFamily="34" charset="0"/>
                <a:cs typeface="Arial" panose="020B0604020202020204" pitchFamily="34" charset="0"/>
              </a:rPr>
              <a:t>performance</a:t>
            </a:r>
            <a:endParaRPr lang="en-ZA" dirty="0"/>
          </a:p>
        </p:txBody>
      </p:sp>
      <p:sp>
        <p:nvSpPr>
          <p:cNvPr id="4" name="Slide Number Placeholder 3"/>
          <p:cNvSpPr>
            <a:spLocks noGrp="1"/>
          </p:cNvSpPr>
          <p:nvPr>
            <p:ph type="sldNum" sz="quarter" idx="12"/>
          </p:nvPr>
        </p:nvSpPr>
        <p:spPr/>
        <p:txBody>
          <a:bodyPr/>
          <a:lstStyle/>
          <a:p>
            <a:fld id="{8720CD50-87B2-46EA-9E68-5F1668D2857F}" type="slidenum">
              <a:rPr lang="en-ZA" smtClean="0"/>
              <a:pPr/>
              <a:t>9</a:t>
            </a:fld>
            <a:endParaRPr lang="en-ZA"/>
          </a:p>
        </p:txBody>
      </p:sp>
      <p:sp>
        <p:nvSpPr>
          <p:cNvPr id="9" name="AutoShape 20"/>
          <p:cNvSpPr>
            <a:spLocks noChangeArrowheads="1"/>
          </p:cNvSpPr>
          <p:nvPr/>
        </p:nvSpPr>
        <p:spPr bwMode="auto">
          <a:xfrm rot="10800000">
            <a:off x="0" y="5867400"/>
            <a:ext cx="9144000" cy="762000"/>
          </a:xfrm>
          <a:prstGeom prst="rtTriangle">
            <a:avLst/>
          </a:prstGeom>
          <a:solidFill>
            <a:srgbClr val="FF6600">
              <a:alpha val="79999"/>
            </a:srgbClr>
          </a:solidFill>
          <a:ln w="9525" algn="ctr">
            <a:solidFill>
              <a:srgbClr val="FF6600"/>
            </a:solidFill>
            <a:miter lim="800000"/>
            <a:headEnd/>
            <a:tailEnd/>
          </a:ln>
        </p:spPr>
        <p:txBody>
          <a:bodyPr wrap="none" anchor="ctr"/>
          <a:lstStyle/>
          <a:p>
            <a:endParaRPr lang="en-ZA">
              <a:latin typeface="Calibri" pitchFamily="34" charset="0"/>
            </a:endParaRPr>
          </a:p>
        </p:txBody>
      </p:sp>
      <p:pic>
        <p:nvPicPr>
          <p:cNvPr id="11" name="Picture 10"/>
          <p:cNvPicPr>
            <a:picLocks noChangeAspect="1"/>
          </p:cNvPicPr>
          <p:nvPr/>
        </p:nvPicPr>
        <p:blipFill>
          <a:blip r:embed="rId2" cstate="print"/>
          <a:stretch>
            <a:fillRect/>
          </a:stretch>
        </p:blipFill>
        <p:spPr>
          <a:xfrm>
            <a:off x="16704" y="6093296"/>
            <a:ext cx="2133600" cy="764704"/>
          </a:xfrm>
          <a:prstGeom prst="rect">
            <a:avLst/>
          </a:prstGeom>
        </p:spPr>
      </p:pic>
    </p:spTree>
    <p:extLst>
      <p:ext uri="{BB962C8B-B14F-4D97-AF65-F5344CB8AC3E}">
        <p14:creationId xmlns:p14="http://schemas.microsoft.com/office/powerpoint/2010/main" xmlns="" val="6894407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3259</TotalTime>
  <Words>1716</Words>
  <Application>Microsoft Office PowerPoint</Application>
  <PresentationFormat>On-screen Show (4:3)</PresentationFormat>
  <Paragraphs>409</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blank</vt:lpstr>
      <vt:lpstr>    Implementation of and compliance with the Performance Management Development System  Department of Public Works and Infrastructure  Portfolio Committee on Public Service and Administration   Room S26 First Floor, NCOP Building Parliament   13 November 2019</vt:lpstr>
      <vt:lpstr>Table of Content</vt:lpstr>
      <vt:lpstr>1. PURPOSE</vt:lpstr>
      <vt:lpstr>   2. INTRODUCTION AND BACKGROUND   </vt:lpstr>
      <vt:lpstr>   3. SIGNING OF PERFORMANCE AGREEMENTS   </vt:lpstr>
      <vt:lpstr>   3. SIGNING OF PERFORMANCE AGREEMENTS…continues   </vt:lpstr>
      <vt:lpstr>Slide 7</vt:lpstr>
      <vt:lpstr>   5. PERFORMANCE REVIEWS   </vt:lpstr>
      <vt:lpstr>   6. ANNUAL PERFORMANCE ASSESSMENTS   </vt:lpstr>
      <vt:lpstr>   7. PERFORMANCE MODERATION   </vt:lpstr>
      <vt:lpstr>   7. PEFORMANCE MODERATION…cont   </vt:lpstr>
      <vt:lpstr>   8. COMPOSITION OF THE INTERMEDIATE REVIEW COMMITTEE   </vt:lpstr>
      <vt:lpstr>   9. COMPOSITION OF THE DEPARTMENTAL MODERATING COMMITTEE   </vt:lpstr>
      <vt:lpstr>   10. CONCLUSION OF PERFORMANCE CYCLES…cont   </vt:lpstr>
      <vt:lpstr>   10. CONCLUSION OF PERFORMANCE CYCLES…cont   </vt:lpstr>
      <vt:lpstr>   10. CONCLUSION OF PERFORMANCE CYCLES…cont   </vt:lpstr>
      <vt:lpstr>   10. CONCLUSION OF PERFORMANCE CYCLES…cont   </vt:lpstr>
      <vt:lpstr>   10. CONCLUSION OF PERFORMANCE CYCLES…cont   </vt:lpstr>
      <vt:lpstr>   10. CONCLUSION OF PERFORMANCE CYCLES…cont   </vt:lpstr>
      <vt:lpstr>Thank you, NDO  LiVHUWA, HA KHENSA, SIYABONGA, REA LEBOGA!</vt:lpstr>
    </vt:vector>
  </TitlesOfParts>
  <Company>NDPW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Thulani Ntombela</dc:creator>
  <cp:lastModifiedBy>PUMZA</cp:lastModifiedBy>
  <cp:revision>227</cp:revision>
  <cp:lastPrinted>2019-11-08T13:41:32Z</cp:lastPrinted>
  <dcterms:created xsi:type="dcterms:W3CDTF">2014-10-22T09:52:35Z</dcterms:created>
  <dcterms:modified xsi:type="dcterms:W3CDTF">2019-11-14T08:34:16Z</dcterms:modified>
</cp:coreProperties>
</file>